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111" d="100"/>
          <a:sy n="111" d="100"/>
        </p:scale>
        <p:origin x="160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3/23/2021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francia@unibo.it"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loud.google.com/bigtable/docs/schema-design" TargetMode="External"/><Relationship Id="rId2" Type="http://schemas.openxmlformats.org/officeDocument/2006/relationships/hyperlink" Target="https://docs.aws.amazon.com/cli/latest/userguide/install-cliv2.html" TargetMode="External"/><Relationship Id="rId1" Type="http://schemas.openxmlformats.org/officeDocument/2006/relationships/slideLayout" Target="../slideLayouts/slideLayout2.xml"/><Relationship Id="rId5" Type="http://schemas.openxmlformats.org/officeDocument/2006/relationships/hyperlink" Target="https://console.aws.amazon.com/lambda/home?region=us-east-1#/functions" TargetMode="External"/><Relationship Id="rId4" Type="http://schemas.openxmlformats.org/officeDocument/2006/relationships/hyperlink" Target="https://console.aws.amazon.com/kinesis/home?region=us-east-1#/streams/list"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alculator.aws/#/estimate" TargetMode="External"/><Relationship Id="rId2" Type="http://schemas.openxmlformats.org/officeDocument/2006/relationships/hyperlink" Target="https://www.rect.coreto-europe.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marL="0" lvl="0" indent="0">
              <a:buNone/>
            </a:pPr>
            <a:r>
              <a:t>Cloud architectures for big data</a:t>
            </a:r>
          </a:p>
        </p:txBody>
      </p:sp>
      <p:sp>
        <p:nvSpPr>
          <p:cNvPr id="3" name="Subtitle 2"/>
          <p:cNvSpPr>
            <a:spLocks noGrp="1"/>
          </p:cNvSpPr>
          <p:nvPr>
            <p:ph type="subTitle" idx="1"/>
          </p:nvPr>
        </p:nvSpPr>
        <p:spPr>
          <a:xfrm>
            <a:off x="1371600" y="3886200"/>
            <a:ext cx="6400800" cy="1752600"/>
          </a:xfrm>
        </p:spPr>
        <p:txBody>
          <a:bodyPr/>
          <a:lstStyle/>
          <a:p>
            <a:pPr marL="0" lvl="0" indent="0">
              <a:buNone/>
            </a:pPr>
            <a:br/>
            <a:br/>
            <a:r>
              <a:rPr b="1" i="1"/>
              <a:t>Matteo Francia</a:t>
            </a:r>
            <a:br/>
            <a:r>
              <a:rPr>
                <a:hlinkClick r:id="rId2"/>
              </a:rPr>
              <a:t>m.francia@unibo.it</a:t>
            </a:r>
          </a:p>
        </p:txBody>
      </p:sp>
      <p:sp>
        <p:nvSpPr>
          <p:cNvPr id="4" name="Date Placeholder 3"/>
          <p:cNvSpPr>
            <a:spLocks noGrp="1"/>
          </p:cNvSpPr>
          <p:nvPr>
            <p:ph type="dt" sz="half" idx="10"/>
          </p:nvPr>
        </p:nvSpPr>
        <p:spPr/>
        <p:txBody>
          <a:bodyPr/>
          <a:lstStyle/>
          <a:p>
            <a:pPr marL="0" lvl="0" indent="0">
              <a:buNone/>
            </a:pPr>
            <a:r>
              <a:t>2021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r>
              <a:t>Organization 10 hours</a:t>
            </a:r>
          </a:p>
          <a:p>
            <a:pPr lvl="1"/>
            <a:r>
              <a:t>4h (theory) on cloud computing and architectures + introduction to case study</a:t>
            </a:r>
          </a:p>
          <a:p>
            <a:pPr lvl="1"/>
            <a:r>
              <a:t>3h (lab) case study on-premises</a:t>
            </a:r>
          </a:p>
          <a:p>
            <a:pPr lvl="1"/>
            <a:r>
              <a:t>3h (lab) case study Amazon AWS</a:t>
            </a:r>
          </a:p>
          <a:p>
            <a:pPr lvl="1"/>
            <a:r>
              <a:t>3h seminario (case study vero, pricing, etc.) ???</a:t>
            </a:r>
          </a:p>
          <a:p>
            <a:pPr marL="0" lvl="0" indent="0">
              <a:buNone/>
            </a:pPr>
            <a:r>
              <a:t>So far... You’ve practiced with on-premises solutions</a:t>
            </a:r>
          </a:p>
          <a:p>
            <a:pPr marL="0" lvl="0" indent="0">
              <a:buNone/>
            </a:pPr>
            <a:r>
              <a:t>Open questions?</a:t>
            </a:r>
          </a:p>
          <a:p>
            <a:pPr marL="0" lvl="0" indent="0">
              <a:buNone/>
            </a:pPr>
            <a:r>
              <a:t>toHow do we set up independent services?</a:t>
            </a:r>
          </a:p>
          <a:p>
            <a:pPr marL="0" lvl="0" indent="0">
              <a:buNone/>
            </a:pPr>
            <a:r>
              <a:t>toHow do we integrate such services?</a:t>
            </a:r>
          </a:p>
          <a:p>
            <a:pPr marL="0" lvl="0" indent="0">
              <a:buNone/>
            </a:pPr>
            <a:r>
              <a:t>toHow do we interface the services?</a:t>
            </a:r>
          </a:p>
          <a:p>
            <a:pPr marL="0" lvl="0" indent="0">
              <a:buNone/>
            </a:pPr>
            <a:r>
              <a:t>Let’s guess</a:t>
            </a:r>
          </a:p>
          <a:p>
            <a:pPr marL="0" lvl="0" indent="0">
              <a:buNone/>
            </a:pPr>
            <a:r>
              <a:t>toHow would you do that?</a:t>
            </a:r>
          </a:p>
          <a:p>
            <a:pPr marL="0" lvl="0" indent="0">
              <a:buNone/>
            </a:pPr>
            <a:r>
              <a:t>toHow much time would it take?</a:t>
            </a:r>
          </a:p>
          <a:p>
            <a:pPr marL="0" lvl="0" indent="0">
              <a:buNone/>
            </a:pPr>
            <a:r>
              <a:t>No easy answers</a:t>
            </a:r>
          </a:p>
          <a:p>
            <a:pPr marL="0" lvl="0" indent="0">
              <a:buNone/>
            </a:pPr>
            <a:r>
              <a:t>Big-data (distributed) architectures require </a:t>
            </a:r>
            <a:r>
              <a:rPr i="1"/>
              <a:t>a lot</a:t>
            </a:r>
            <a:r>
              <a:t> of skills</a:t>
            </a:r>
          </a:p>
          <a:p>
            <a:pPr marL="0" lvl="0" indent="0">
              <a:buNone/>
            </a:pPr>
            <a:r>
              <a:t>toinstallation: how do i cable dozens cluster?</a:t>
            </a:r>
          </a:p>
          <a:p>
            <a:pPr marL="0" lvl="0" indent="0">
              <a:buNone/>
            </a:pPr>
            <a:r>
              <a:t>tomanagement: how do i replace a broken disk?</a:t>
            </a:r>
          </a:p>
          <a:p>
            <a:pPr marL="0" lvl="0" indent="0">
              <a:buNone/>
            </a:pPr>
            <a:r>
              <a:t>toinstallation: how do i set up a new machine?</a:t>
            </a:r>
          </a:p>
          <a:p>
            <a:pPr marL="0" lvl="0" indent="0">
              <a:buNone/>
            </a:pPr>
            <a:r>
              <a:t>toupgrade: how do i extend the cluster with new services/machines?</a:t>
            </a:r>
          </a:p>
          <a:p>
            <a:pPr marL="0" lvl="0" indent="0">
              <a:buNone/>
            </a:pPr>
            <a:r>
              <a:t>to(energy and cooling, networking, software licenses, insurance...)</a:t>
            </a:r>
          </a:p>
          <a:p>
            <a:pPr marL="0" lvl="0" indent="0">
              <a:buNone/>
            </a:pPr>
            <a:r>
              <a:t>Technological perspective</a:t>
            </a:r>
          </a:p>
          <a:p>
            <a:pPr marL="0" lvl="0" indent="0">
              <a:buNone/>
            </a:pPr>
            <a:r>
              <a:t>toit depends on your (team) skills (not only software engineering)</a:t>
            </a:r>
          </a:p>
          <a:p>
            <a:pPr marL="0" lvl="0" indent="0">
              <a:buNone/>
            </a:pPr>
            <a:r>
              <a:t>tohow do we orchestrate data flows?</a:t>
            </a:r>
          </a:p>
          <a:p>
            <a:pPr marL="0" lvl="0" indent="0">
              <a:buNone/>
            </a:pPr>
            <a:r>
              <a:t>tohow do control resource accesses (e.g., storage)?</a:t>
            </a:r>
          </a:p>
          <a:p>
            <a:pPr marL="0" lvl="0" indent="0">
              <a:buNone/>
            </a:pPr>
            <a:r>
              <a:t>tohow do we configure a distributed environment?</a:t>
            </a:r>
          </a:p>
          <a:p>
            <a:pPr marL="0" lvl="0" indent="0">
              <a:buNone/>
            </a:pPr>
            <a:r>
              <a:t>Business perspective</a:t>
            </a:r>
          </a:p>
          <a:p>
            <a:pPr marL="0" lvl="0" indent="0">
              <a:buNone/>
            </a:pPr>
            <a:r>
              <a:t>tono free lunch, each choice as cost/benefit</a:t>
            </a:r>
          </a:p>
          <a:p>
            <a:pPr marL="0" lvl="0" indent="0">
              <a:buNone/>
            </a:pPr>
            <a:r>
              <a:t>tohow much time does it take to master a technology?</a:t>
            </a:r>
          </a:p>
          <a:p>
            <a:pPr marL="0" lvl="0" indent="0">
              <a:buNone/>
            </a:pPr>
            <a:r>
              <a:t>tohow many people do i need?</a:t>
            </a:r>
          </a:p>
          <a:p>
            <a:pPr marL="0" lvl="0" indent="0">
              <a:buNone/>
            </a:pPr>
            <a:r>
              <a:t>Can we afford to spend resources on tasks are not core for our mission?</a:t>
            </a:r>
          </a:p>
          <a:p>
            <a:pPr marL="0" lvl="0" indent="0">
              <a:buNone/>
            </a:pPr>
            <a:r>
              <a:t>tomission: a statement used by a company to explain its purpose(s)</a:t>
            </a:r>
          </a:p>
          <a:p>
            <a:pPr marL="0" lvl="0" indent="0">
              <a:buNone/>
            </a:pPr>
            <a:r>
              <a:t>How can I build a working application/data platform?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Cloud computing and big data</a:t>
            </a:r>
          </a:p>
        </p:txBody>
      </p:sp>
      <p:sp>
        <p:nvSpPr>
          <p:cNvPr id="3" name="Content Placeholder 2"/>
          <p:cNvSpPr>
            <a:spLocks noGrp="1"/>
          </p:cNvSpPr>
          <p:nvPr>
            <p:ph idx="1"/>
          </p:nvPr>
        </p:nvSpPr>
        <p:spPr/>
        <p:txBody>
          <a:bodyPr/>
          <a:lstStyle/>
          <a:p>
            <a:pPr marL="0" lvl="0" indent="0">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Data pipeline on AWS</a:t>
            </a:r>
          </a:p>
        </p:txBody>
      </p:sp>
      <p:sp>
        <p:nvSpPr>
          <p:cNvPr id="3" name="Content Placeholder 2"/>
          <p:cNvSpPr>
            <a:spLocks noGrp="1"/>
          </p:cNvSpPr>
          <p:nvPr>
            <p:ph idx="1"/>
          </p:nvPr>
        </p:nvSpPr>
        <p:spPr/>
        <p:txBody>
          <a:bodyPr/>
          <a:lstStyle/>
          <a:p>
            <a:pPr marL="0" lvl="0" indent="0">
              <a:buNone/>
            </a:pPr>
            <a:r>
              <a:t>AWS Useful links and sources</a:t>
            </a:r>
          </a:p>
          <a:p>
            <a:pPr marL="0" lvl="0" indent="0">
              <a:buNone/>
            </a:pPr>
            <a:r>
              <a:t>Amazon Web Services (AWS) is a platform of web services</a:t>
            </a:r>
          </a:p>
          <a:p>
            <a:pPr marL="0" lvl="0" indent="0">
              <a:buNone/>
            </a:pPr>
            <a:r>
              <a:t>tocomputing, storing, and networking, at different abstraction layers</a:t>
            </a:r>
          </a:p>
          <a:p>
            <a:pPr marL="0" lvl="0" indent="0">
              <a:buNone/>
            </a:pPr>
            <a:r>
              <a:t>toweb service means services controlled via a (visual) web interface</a:t>
            </a:r>
          </a:p>
          <a:p>
            <a:pPr marL="0" lvl="0" indent="0">
              <a:buNone/>
            </a:pPr>
            <a:r>
              <a:t>toEC2, which offers virtual servers, and S3, which offers storage capacity</a:t>
            </a:r>
          </a:p>
          <a:p>
            <a:pPr marL="0" lvl="0" indent="0">
              <a:buNone/>
            </a:pPr>
            <a:r>
              <a:t>toE.g., Linux server with an optimized distribution called Amazon Linux</a:t>
            </a:r>
          </a:p>
          <a:p>
            <a:pPr marL="0" lvl="0" indent="0">
              <a:buNone/>
            </a:pPr>
            <a:r>
              <a:t>toVirtual servers can fail, so you need at least two of them</a:t>
            </a:r>
          </a:p>
          <a:p>
            <a:pPr marL="0" lvl="0" indent="0">
              <a:buNone/>
            </a:pPr>
            <a:r>
              <a:t>toThe load balancer will distribute the traffic between them</a:t>
            </a:r>
          </a:p>
          <a:p>
            <a:pPr marL="0" lvl="0" indent="0">
              <a:buNone/>
            </a:pPr>
            <a:r>
              <a:t>Clouds are often divided into types</a:t>
            </a:r>
          </a:p>
          <a:p>
            <a:pPr marL="0" lvl="0" indent="0">
              <a:buNone/>
            </a:pPr>
            <a:r>
              <a:t>toPublic, public usage</a:t>
            </a:r>
          </a:p>
          <a:p>
            <a:pPr marL="0" lvl="0" indent="0">
              <a:buNone/>
            </a:pPr>
            <a:r>
              <a:t>toPrivate, private usage</a:t>
            </a:r>
          </a:p>
          <a:p>
            <a:pPr marL="0" lvl="0" indent="0">
              <a:buNone/>
            </a:pPr>
            <a:r>
              <a:t>toHybrid, a mixture of a public and a private cloud AWS is a public cloud</a:t>
            </a:r>
          </a:p>
          <a:p>
            <a:pPr marL="0" lvl="0" indent="0">
              <a:buNone/>
            </a:pPr>
            <a:r>
              <a:t>Cloud computing services also have several classifications:</a:t>
            </a:r>
          </a:p>
          <a:p>
            <a:pPr marL="0" lvl="0" indent="0">
              <a:buNone/>
            </a:pPr>
            <a:r>
              <a:t>toInfrastructure as a service (IaaS)</a:t>
            </a:r>
          </a:p>
          <a:p>
            <a:pPr marL="0" lvl="0" indent="0">
              <a:buNone/>
            </a:pPr>
            <a:r>
              <a:t>tofundamental resources like computing, storage, and networking</a:t>
            </a:r>
          </a:p>
          <a:p>
            <a:pPr marL="0" lvl="0" indent="0">
              <a:buNone/>
            </a:pPr>
            <a:r>
              <a:t>toPlatform as a service (PaaS)</a:t>
            </a:r>
          </a:p>
          <a:p>
            <a:pPr marL="0" lvl="0" indent="0">
              <a:buNone/>
            </a:pPr>
            <a:r>
              <a:t>todeploy applications to cloud platforms (AWS Elastic Beanstalk, Heroku)</a:t>
            </a:r>
          </a:p>
          <a:p>
            <a:pPr marL="0" lvl="0" indent="0">
              <a:buNone/>
            </a:pPr>
            <a:r>
              <a:t>toSoftware as a service (SaaS)</a:t>
            </a:r>
          </a:p>
          <a:p>
            <a:pPr marL="0" lvl="0" indent="0">
              <a:buNone/>
            </a:pPr>
            <a:r>
              <a:t>toprovide software running in the cloud (Amazon WorkSpaces, and Microsoft Office 365)</a:t>
            </a:r>
          </a:p>
          <a:p>
            <a:pPr marL="0" lvl="0" indent="0">
              <a:buNone/>
            </a:pPr>
            <a:r>
              <a:t>AWS product portfolio contains IaaS, PaaS, and SaaS</a:t>
            </a:r>
          </a:p>
          <a:p>
            <a:pPr marL="0" lvl="0" indent="0">
              <a:buNone/>
            </a:pPr>
            <a:r>
              <a:t>Accessing the cloud Most cloud services can be accessed in multiple ways. First, most support access via the web, thus permitting intuitive point and click access without any programming or even local software installation (beyond a web browser) on your part. The availability of such intuitive interfaces is part of the attraction of cloud services.</a:t>
            </a:r>
          </a:p>
          <a:p>
            <a:pPr marL="0" lvl="0" indent="0">
              <a:buNone/>
            </a:pPr>
            <a:r>
              <a:t>A web interface becomes tedious if the same or similar actions must be performed repeatedly. In such cases, you likely want to write programs that issue requests to cloud services on your behalf. Fortunately, most cloud services support such programmatic access. Typically, they support a Representational State Transfer (REST) application programming interface (API) that permits requests to be transmitted via the secure Hypertext Transfer Protocol (HTTPS) that is used by web browsers. (This common use of HTTPS is not a coincidence: the web interfaces discussed in the first paragraph are often implemented via browser-hosted Javascript programs that generate such REST messages.) REST APIs are the key to programmatic interactions with cloud services.</a:t>
            </a:r>
          </a:p>
          <a:p>
            <a:pPr marL="0" lvl="0" indent="0">
              <a:buNone/>
            </a:pPr>
            <a:r>
              <a:t>One way to interact with cloud services programmatically is to write programs that generate REST messages directly. However, while constructing REST messages “by hand” may appeal to hardcore system programmers, you will normally want to access cloud services via software development kits (SDKs) that you install on your computer. Such SDKs permit access from programming languages such as Python (our choice in this book), C++, Go, Java, PHP, and Ruby.</a:t>
            </a:r>
          </a:p>
          <a:p>
            <a:pPr marL="0" lvl="0" indent="0">
              <a:buNone/>
            </a:pPr>
            <a:r>
              <a:t>Interacting with AWS</a:t>
            </a:r>
          </a:p>
          <a:p>
            <a:pPr marL="0" lvl="0" indent="0">
              <a:buNone/>
            </a:pPr>
            <a:r>
              <a:t>toManagement Console (web-based)</a:t>
            </a:r>
          </a:p>
          <a:p>
            <a:pPr marL="0" lvl="0" indent="0">
              <a:buNone/>
            </a:pPr>
            <a:r>
              <a:t>toCommand-line interface</a:t>
            </a:r>
          </a:p>
          <a:p>
            <a:pPr marL="0" lvl="0" indent="0">
              <a:buNone/>
            </a:pPr>
            <a:r>
              <a:t>toSDK, call AWS from within your application</a:t>
            </a:r>
          </a:p>
          <a:p>
            <a:pPr marL="0" lvl="0" indent="0">
              <a:buNone/>
            </a:pPr>
            <a:r>
              <a:t>toBlueprints, a system description containing all services and dependencies image</a:t>
            </a:r>
          </a:p>
          <a:p>
            <a:pPr marL="0" lvl="0" indent="0">
              <a:buNone/>
            </a:pPr>
            <a:r>
              <a:t>Creating an infrastructure Infrastructure as code Infrastructure as code describes the idea of using a high-level programming language to control IT systems. In software development tools like automated tests, code repositories, and build servers are increasing the quality of software engineering. If your infrastructure can be treated as code, you can apply the same techniques to infrastructure code that you do to your application code. In the end, you’ll improve the quality of your infrastructure by using automated tests, code repositories, and build servers. WARNING Don’t mix up the terms infrastructure as code and infrastructure as a service (IaaS)! IaaS means renting servers, storage, and network with a pay-peruse pricing model.</a:t>
            </a:r>
          </a:p>
          <a:p>
            <a:pPr marL="0" lvl="0" indent="0">
              <a:buNone/>
            </a:pPr>
            <a:r>
              <a:t>If you want to use cloud advantages like scaling the number of servers depending on the current load or building a highly available infrastructure, you’ll need to start new virtual servers several times a day. On top of that, the number of virtual servers you’ll have to supply with updates will grow. The steps required to deploy an application don’t change, but as figure 5.1 shows, you need to perform them on multiple servers. Deploying software manually to a growing number of servers becomes impossible over time and has a high risk of human failure. This is why we recommend that you automate the deployment of applications.</a:t>
            </a:r>
          </a:p>
          <a:p>
            <a:pPr marL="0" lvl="0" indent="0">
              <a:buNone/>
            </a:pPr>
            <a:r>
              <a:t>A simple but powerful and flexible way of automating application deployment is to run a script on server startup. To go from a plain OS to a fully installed and configured server, you need to follow these three steps: 1 Start a plain virtual server containing just an OS. 2 Execute a script at the end of the boot process. 3 Install and configure your applications with the help of a script.</a:t>
            </a:r>
          </a:p>
          <a:p>
            <a:pPr marL="0" lvl="0" indent="0">
              <a:buNone/>
            </a:pPr>
            <a:r>
              <a:t>Service categorization Main service categories</a:t>
            </a:r>
          </a:p>
          <a:p>
            <a:pPr marL="0" lvl="0" indent="0">
              <a:buNone/>
            </a:pPr>
            <a:r>
              <a:t>toCompute services, computing power and memory (e.g., virtual servers)</a:t>
            </a:r>
          </a:p>
          <a:p>
            <a:pPr marL="0" lvl="0" indent="0">
              <a:buNone/>
            </a:pPr>
            <a:r>
              <a:t>toApp services, solutions for common use cases (message queues, topics, and searching)</a:t>
            </a:r>
          </a:p>
          <a:p>
            <a:pPr marL="0" lvl="0" indent="0">
              <a:buNone/>
            </a:pPr>
            <a:r>
              <a:t>toDeployment and administration, grant/revoke access, monitor servers, deploy applications.</a:t>
            </a:r>
          </a:p>
          <a:p>
            <a:pPr marL="0" lvl="0" indent="0">
              <a:buNone/>
            </a:pPr>
            <a:r>
              <a:t>toStorage, collect and persist data</a:t>
            </a:r>
          </a:p>
          <a:p>
            <a:pPr marL="0" lvl="0" indent="0">
              <a:buNone/>
            </a:pPr>
            <a:r>
              <a:t>toNetworking, define private networks, DNS, etc.</a:t>
            </a:r>
          </a:p>
          <a:p>
            <a:pPr marL="0" lvl="0" indent="0">
              <a:buNone/>
            </a:pPr>
            <a:r>
              <a:t>Cloud providers Comparing alternatives AWS isn’t the only cloud computing provider. Microsoft and Google have cloud offerings as well. OpenStack is different because it’s open source and developed by more than 200 companies including IBM, HP, and Rackspace. Each of these companies uses Open- Stack to operate its own cloud offerings, sometimes with closed source add-ons. You could run your own cloud based on OpenStack, but you would lose most of the benefits outlined in section 1.3. Comparing cloud providers isn’t easy, because open standards are mostly missing. Functionality like virtual networks and message queuing are realized differently. If you know what features you need, you can compare the details and make your decision.</a:t>
            </a:r>
          </a:p>
          <a:p>
            <a:pPr marL="0" lvl="0" indent="0">
              <a:buNone/>
            </a:pPr>
            <a:r>
              <a:t>Data pipeline on AWS cloud image</a:t>
            </a:r>
          </a:p>
          <a:p>
            <a:pPr marL="0" lvl="0" indent="0">
              <a:buNone/>
            </a:pPr>
            <a:br/>
            <a:endParaRPr/>
          </a:p>
          <a:p>
            <a:pPr marL="0" lvl="0" indent="0">
              <a:buNone/>
            </a:pPr>
            <a:br/>
            <a:r>
              <a:t> [.] Authentication and authorization</a:t>
            </a:r>
          </a:p>
          <a:p>
            <a:pPr marL="0" lvl="0" indent="0">
              <a:spcBef>
                <a:spcPts val="3000"/>
              </a:spcBef>
              <a:buNone/>
            </a:pPr>
            <a:r>
              <a:rPr b="1"/>
              <a:t>Authentication and authorization</a:t>
            </a:r>
          </a:p>
          <a:p>
            <a:pPr marL="0" lvl="0" indent="0">
              <a:buNone/>
            </a:pPr>
            <a:r>
              <a:t>AWS - Identity and Access Management</a:t>
            </a:r>
          </a:p>
          <a:p>
            <a:pPr marL="0" lvl="0" indent="0">
              <a:buNone/>
            </a:pPr>
            <a:r>
              <a:rPr b="1"/>
              <a:t>Identity and Access Management (IAM)</a:t>
            </a:r>
          </a:p>
          <a:p>
            <a:pPr marL="0" lvl="0" indent="0">
              <a:buNone/>
            </a:pPr>
            <a:r>
              <a:t>toweb service that controls access to AWS resources</a:t>
            </a:r>
          </a:p>
          <a:p>
            <a:pPr marL="0" lvl="0" indent="0">
              <a:buNone/>
            </a:pPr>
            <a:r>
              <a:t>toIAM controls who is </a:t>
            </a:r>
            <a:r>
              <a:rPr i="1"/>
              <a:t>authenticated</a:t>
            </a:r>
            <a:r>
              <a:t> and </a:t>
            </a:r>
            <a:r>
              <a:rPr i="1"/>
              <a:t>authorized</a:t>
            </a:r>
            <a:r>
              <a:t> to use resources</a:t>
            </a:r>
          </a:p>
          <a:p>
            <a:pPr marL="0" lvl="0" indent="0">
              <a:buNone/>
            </a:pPr>
            <a:r>
              <a:rPr b="1"/>
              <a:t>User</a:t>
            </a:r>
          </a:p>
          <a:p>
            <a:pPr marL="0" lvl="0" indent="0">
              <a:buNone/>
            </a:pPr>
            <a:r>
              <a:t>tounique identity recognized by AWS services and applications</a:t>
            </a:r>
          </a:p>
          <a:p>
            <a:pPr marL="0" lvl="0" indent="0">
              <a:buNone/>
            </a:pPr>
            <a:r>
              <a:t>toindividual, system, or application accessing AWS services</a:t>
            </a:r>
          </a:p>
          <a:p>
            <a:pPr marL="0" lvl="0" indent="0">
              <a:buNone/>
            </a:pPr>
            <a:r>
              <a:t>tosimilar to user in an operating system like Windows or UNIX</a:t>
            </a:r>
          </a:p>
          <a:p>
            <a:pPr marL="0" lvl="0" indent="0">
              <a:buNone/>
            </a:pPr>
            <a:r>
              <a:t>After the account creation</a:t>
            </a:r>
          </a:p>
          <a:p>
            <a:pPr marL="0" lvl="0" indent="0">
              <a:buNone/>
            </a:pPr>
            <a:r>
              <a:t>tobegin with a single sign-in identity that has complete access to all AWS services and resources in the account</a:t>
            </a:r>
          </a:p>
          <a:p>
            <a:pPr marL="0" lvl="0" indent="0">
              <a:buNone/>
            </a:pPr>
            <a:r>
              <a:t>toi.e., a </a:t>
            </a:r>
            <a:r>
              <a:rPr>
                <a:latin typeface="Courier"/>
              </a:rPr>
              <a:t>root user</a:t>
            </a:r>
          </a:p>
          <a:p>
            <a:pPr marL="0" lvl="0" indent="0">
              <a:buNone/>
            </a:pPr>
            <a:r>
              <a:t>todo not use the root user for your everyday tasks, even the administrative ones</a:t>
            </a:r>
          </a:p>
          <a:p>
            <a:pPr marL="0" lvl="0" indent="0">
              <a:buNone/>
            </a:pPr>
            <a:r>
              <a:t>touse the root user only to create your first IAM user</a:t>
            </a:r>
          </a:p>
          <a:p>
            <a:pPr marL="0" lvl="0" indent="0">
              <a:buNone/>
            </a:pPr>
            <a:r>
              <a:t>tospecify permissions to control which operations a user can perform</a:t>
            </a:r>
          </a:p>
          <a:p>
            <a:pPr marL="0" lvl="0" indent="0">
              <a:buNone/>
            </a:pPr>
            <a:r>
              <a:t>What can a user do?</a:t>
            </a:r>
          </a:p>
          <a:p>
            <a:pPr marL="0" lvl="0" indent="0">
              <a:buNone/>
            </a:pPr>
            <a:r>
              <a:t>toplace requests to web services such as Amazon S3 and Amazon EC2</a:t>
            </a:r>
          </a:p>
          <a:p>
            <a:pPr marL="0" lvl="0" indent="0">
              <a:buNone/>
            </a:pPr>
            <a:r>
              <a:t>toIf permitted, a user has access to all of the resources under the AWS account</a:t>
            </a:r>
          </a:p>
          <a:p>
            <a:pPr marL="0" lvl="0" indent="0">
              <a:buNone/>
            </a:pPr>
            <a:r>
              <a:t>tosers can make requests to AWS services using security credentials</a:t>
            </a:r>
          </a:p>
          <a:p>
            <a:pPr marL="0" lvl="0" indent="0">
              <a:buNone/>
            </a:pPr>
            <a:r>
              <a:t>to</a:t>
            </a:r>
            <a:r>
              <a:rPr b="1"/>
              <a:t>Explicit</a:t>
            </a:r>
            <a:r>
              <a:t> permissions govern a user’s ability to call AWS services</a:t>
            </a:r>
          </a:p>
          <a:p>
            <a:pPr marL="0" lvl="0" indent="0">
              <a:buNone/>
            </a:pPr>
            <a:r>
              <a:rPr b="1"/>
              <a:t>IAM role</a:t>
            </a:r>
          </a:p>
          <a:p>
            <a:pPr marL="0" lvl="0" indent="0">
              <a:buNone/>
            </a:pPr>
            <a:r>
              <a:t>toset of permissions for making AWS service requests</a:t>
            </a:r>
          </a:p>
          <a:p>
            <a:pPr marL="0" lvl="0" indent="0">
              <a:buNone/>
            </a:pPr>
            <a:r>
              <a:t>totrusted entities (e.g., such as IAM users) assume roles</a:t>
            </a:r>
          </a:p>
          <a:p>
            <a:pPr marL="0" lvl="0" indent="0">
              <a:buNone/>
            </a:pPr>
            <a:r>
              <a:t>to</a:t>
            </a:r>
            <a:r>
              <a:rPr b="1"/>
              <a:t>not</a:t>
            </a:r>
            <a:r>
              <a:t> associated with a specific user or group</a:t>
            </a:r>
          </a:p>
          <a:p>
            <a:pPr marL="0" lvl="0" indent="0">
              <a:buNone/>
            </a:pPr>
            <a:r>
              <a:t>todelegate access with defined permissions to trusted entities without having to share long-term access keys</a:t>
            </a:r>
          </a:p>
          <a:p>
            <a:pPr marL="0" lvl="0" indent="0">
              <a:buNone/>
            </a:pPr>
            <a:r>
              <a:t>tothere is no limit to the number of IAM roles you can assume</a:t>
            </a:r>
          </a:p>
          <a:p>
            <a:pPr marL="0" lvl="0" indent="0">
              <a:buNone/>
            </a:pPr>
            <a:r>
              <a:t>Role vs user</a:t>
            </a:r>
          </a:p>
          <a:p>
            <a:pPr marL="0" lvl="0" indent="0">
              <a:buNone/>
            </a:pPr>
            <a:r>
              <a:t>touser has permanent long-term credentials and is used to directly interact with AWS services</a:t>
            </a:r>
          </a:p>
          <a:p>
            <a:pPr marL="0" lvl="0" indent="0">
              <a:buNone/>
            </a:pPr>
            <a:r>
              <a:t>torole does not have any credentials and cannot make direct requests to AWS services</a:t>
            </a:r>
          </a:p>
          <a:p>
            <a:pPr marL="0" lvl="0" indent="0">
              <a:buNone/>
            </a:pPr>
            <a:r>
              <a:t>toIAM roles are meant to be assumed by authorized entities, such as IAM users, applications, or an AWS service such as EC2.</a:t>
            </a:r>
          </a:p>
          <a:p>
            <a:pPr marL="0" lvl="0" indent="0">
              <a:buNone/>
            </a:pPr>
            <a:r>
              <a:rPr b="1"/>
              <a:t>Policy</a:t>
            </a:r>
          </a:p>
          <a:p>
            <a:pPr marL="0" lvl="0" indent="0">
              <a:buNone/>
            </a:pPr>
            <a:r>
              <a:t>toan object in AWS that, when associated with an identity or resource, defines their permissions</a:t>
            </a:r>
          </a:p>
          <a:p>
            <a:pPr marL="0" lvl="0" indent="0">
              <a:buNone/>
            </a:pPr>
            <a:r>
              <a:t>toAWS evaluates these policies when an IAM principal (user or role) makes a request</a:t>
            </a:r>
          </a:p>
          <a:p>
            <a:pPr marL="0" lvl="0" indent="0">
              <a:buNone/>
            </a:pPr>
            <a:r>
              <a:t>toPermissions in the policies determine whether the request is allowed or denied</a:t>
            </a:r>
          </a:p>
          <a:p>
            <a:pPr marL="0" lvl="0" indent="0">
              <a:buNone/>
            </a:pPr>
            <a:r>
              <a:t>toYou manage access in AWS by creating policies and attaching them to IAM identities (users, groups of users, or roles)</a:t>
            </a:r>
          </a:p>
          <a:p>
            <a:pPr marL="0" lvl="0" indent="0">
              <a:buNone/>
            </a:pPr>
            <a:r>
              <a:t>tosix types of policies (listed in order of frequency)</a:t>
            </a:r>
          </a:p>
          <a:p>
            <a:pPr marL="0" lvl="0" indent="0">
              <a:buNone/>
            </a:pPr>
            <a:r>
              <a:t>toIdentity-based policies, grant permissions to an identity.</a:t>
            </a:r>
          </a:p>
          <a:p>
            <a:pPr marL="0" lvl="0" indent="0">
              <a:buNone/>
            </a:pPr>
            <a:r>
              <a:t>toResource-based policies, e.g. resource-based policies are Amazon S3 bucket policies</a:t>
            </a:r>
          </a:p>
          <a:p>
            <a:pPr marL="0" lvl="0" indent="0">
              <a:buNone/>
            </a:pPr>
            <a:r>
              <a:t>toPermissions boundaries, maximum permissions that the identity-based policies can grant to an entity</a:t>
            </a:r>
          </a:p>
          <a:p>
            <a:pPr marL="0" lvl="0" indent="0">
              <a:buNone/>
            </a:pPr>
            <a:r>
              <a:t>toService control policy (SCP), maximum permissions for members of an organization or organizational unit (OU)</a:t>
            </a:r>
          </a:p>
          <a:p>
            <a:pPr marL="0" lvl="0" indent="0">
              <a:buNone/>
            </a:pPr>
            <a:r>
              <a:t>toAccess control lists (ACLs), which accounts can access the resource to which the ACL is attached.</a:t>
            </a:r>
          </a:p>
          <a:p>
            <a:pPr marL="0" lvl="0" indent="0">
              <a:buNone/>
            </a:pPr>
            <a:r>
              <a:t>toSession policies, limit the permissions that the role or user’s identity-based policies grant to the session</a:t>
            </a:r>
          </a:p>
          <a:p>
            <a:pPr marL="0" lvl="0" indent="0">
              <a:buNone/>
            </a:pPr>
            <a:r>
              <a:t>AWS CLI and authentication We will mainly refer to the CLI interface</a:t>
            </a:r>
          </a:p>
          <a:p>
            <a:pPr lvl="0" indent="0">
              <a:buNone/>
            </a:pPr>
            <a:r>
              <a:rPr>
                <a:latin typeface="Courier"/>
              </a:rPr>
              <a:t>Synopsis
********
   aws [options] &lt;command&gt; &lt;subcommand&gt; [parameters]
Description
***********
A unified tool to manage your AWS services.</a:t>
            </a:r>
          </a:p>
          <a:p>
            <a:pPr marL="0" lvl="0" indent="0">
              <a:buNone/>
            </a:pPr>
            <a:r>
              <a:t>First of all it is necessary to install the CLI (version 2)</a:t>
            </a:r>
          </a:p>
          <a:p>
            <a:pPr marL="0" lvl="0" indent="0">
              <a:buNone/>
            </a:pPr>
            <a:r>
              <a:t>toSee </a:t>
            </a:r>
            <a:r>
              <a:rPr>
                <a:hlinkClick r:id="rId2"/>
              </a:rPr>
              <a:t>https://docs.aws.amazon.com/cli/latest/userguide/install-cliv2.html</a:t>
            </a:r>
          </a:p>
          <a:p>
            <a:pPr marL="0" lvl="0" indent="0">
              <a:buNone/>
            </a:pPr>
            <a:r>
              <a:t>This is your AWS account</a:t>
            </a:r>
          </a:p>
          <a:p>
            <a:pPr marL="0" lvl="0" indent="0">
              <a:buNone/>
            </a:pPr>
            <a:r>
              <a:t>image</a:t>
            </a:r>
          </a:p>
          <a:p>
            <a:pPr marL="0" lvl="0" indent="0">
              <a:buNone/>
            </a:pPr>
            <a:r>
              <a:t>Click on “Account Details” to get your secrets</a:t>
            </a:r>
          </a:p>
          <a:p>
            <a:pPr marL="0" lvl="0" indent="0">
              <a:buNone/>
            </a:pPr>
            <a:r>
              <a:t>toCopy the content into the file </a:t>
            </a:r>
            <a:r>
              <a:rPr>
                <a:latin typeface="Courier"/>
              </a:rPr>
              <a:t>~/.aws/configure</a:t>
            </a:r>
          </a:p>
          <a:p>
            <a:pPr marL="0" lvl="0" indent="0">
              <a:buNone/>
            </a:pPr>
            <a:r>
              <a:t>to</a:t>
            </a:r>
            <a:r>
              <a:rPr b="1"/>
              <a:t>All examples assume that you have setup your credentials in the credentials file</a:t>
            </a:r>
            <a:r>
              <a:t> image</a:t>
            </a:r>
          </a:p>
          <a:p>
            <a:pPr marL="0" lvl="0" indent="0">
              <a:buNone/>
            </a:pPr>
            <a:r>
              <a:t>Run </a:t>
            </a:r>
            <a:r>
              <a:rPr>
                <a:latin typeface="Courier"/>
              </a:rPr>
              <a:t>aws configure</a:t>
            </a:r>
          </a:p>
          <a:p>
            <a:pPr marL="0" lvl="0" indent="0">
              <a:buNone/>
            </a:pPr>
            <a:r>
              <a:t>toConfirm </a:t>
            </a:r>
            <a:r>
              <a:rPr>
                <a:latin typeface="Courier"/>
              </a:rPr>
              <a:t>AWS Access Key ID</a:t>
            </a:r>
          </a:p>
          <a:p>
            <a:pPr marL="0" lvl="0" indent="0">
              <a:buNone/>
            </a:pPr>
            <a:r>
              <a:t>toConfirm </a:t>
            </a:r>
            <a:r>
              <a:rPr>
                <a:latin typeface="Courier"/>
              </a:rPr>
              <a:t>AWS Secret Access Key</a:t>
            </a:r>
          </a:p>
          <a:p>
            <a:pPr marL="0" lvl="0" indent="0">
              <a:buNone/>
            </a:pPr>
            <a:r>
              <a:t>toSet </a:t>
            </a:r>
            <a:r>
              <a:rPr>
                <a:latin typeface="Courier"/>
              </a:rPr>
              <a:t>Default region name</a:t>
            </a:r>
            <a:r>
              <a:t> to </a:t>
            </a:r>
            <a:r>
              <a:rPr>
                <a:latin typeface="Courier"/>
              </a:rPr>
              <a:t>us-east-1</a:t>
            </a:r>
          </a:p>
          <a:p>
            <a:pPr marL="0" lvl="0" indent="0">
              <a:buNone/>
            </a:pPr>
            <a:r>
              <a:t>toSet </a:t>
            </a:r>
            <a:r>
              <a:rPr>
                <a:latin typeface="Courier"/>
              </a:rPr>
              <a:t>Default output format</a:t>
            </a:r>
            <a:r>
              <a:t> to </a:t>
            </a:r>
            <a:r>
              <a:rPr>
                <a:latin typeface="Courier"/>
              </a:rPr>
              <a:t>json</a:t>
            </a:r>
          </a:p>
          <a:p>
            <a:pPr marL="0" lvl="0" indent="0">
              <a:buNone/>
            </a:pPr>
            <a:r>
              <a:t>It is also possible to configure an AWS profile</a:t>
            </a:r>
          </a:p>
          <a:p>
            <a:pPr marL="0" lvl="0" indent="0">
              <a:buNone/>
            </a:pPr>
            <a:r>
              <a:t>toA (named) profile is a collection of settings and credentials</a:t>
            </a:r>
          </a:p>
          <a:p>
            <a:pPr marL="0" lvl="0" indent="0">
              <a:buNone/>
            </a:pPr>
            <a:r>
              <a:t>toIf profile is specified, its settings and credentials are used to run a command</a:t>
            </a:r>
          </a:p>
          <a:p>
            <a:pPr marL="0" lvl="0" indent="0">
              <a:buNone/>
            </a:pPr>
            <a:r>
              <a:t>toWhen no profile is explicitly referenced, use “default”</a:t>
            </a:r>
          </a:p>
          <a:p>
            <a:pPr marL="0" lvl="0" indent="0">
              <a:buNone/>
            </a:pPr>
            <a:r>
              <a:t>to</a:t>
            </a:r>
            <a:r>
              <a:rPr b="1"/>
              <a:t>We stick to “default”</a:t>
            </a:r>
          </a:p>
          <a:p>
            <a:pPr marL="0" lvl="0" indent="0">
              <a:buNone/>
            </a:pPr>
            <a:br/>
            <a:endParaRPr/>
          </a:p>
          <a:p>
            <a:pPr marL="0" lvl="0" indent="0">
              <a:buNone/>
            </a:pPr>
            <a:br/>
            <a:r>
              <a:t> [.] NoSQL</a:t>
            </a:r>
          </a:p>
          <a:p>
            <a:pPr marL="0" lvl="0" indent="0">
              <a:spcBef>
                <a:spcPts val="3000"/>
              </a:spcBef>
              <a:buNone/>
            </a:pPr>
            <a:r>
              <a:rPr b="1"/>
              <a:t>NoSQL</a:t>
            </a:r>
          </a:p>
          <a:p>
            <a:pPr marL="0" lvl="0" indent="0">
              <a:buNone/>
            </a:pPr>
            <a:r>
              <a:t>AWS - NoSQL with DynamoDB</a:t>
            </a:r>
          </a:p>
          <a:p>
            <a:pPr marL="0" lvl="0" indent="0">
              <a:buNone/>
            </a:pPr>
            <a:r>
              <a:t>The following are the basic DynamoDB components:</a:t>
            </a:r>
          </a:p>
          <a:p>
            <a:pPr marL="0" lvl="0" indent="0">
              <a:buNone/>
            </a:pPr>
            <a:r>
              <a:t>image</a:t>
            </a:r>
          </a:p>
          <a:p>
            <a:pPr marL="0" lvl="0" indent="0">
              <a:buNone/>
            </a:pPr>
            <a:r>
              <a:rPr b="1"/>
              <a:t>Tables</a:t>
            </a:r>
          </a:p>
          <a:p>
            <a:pPr marL="0" lvl="0" indent="0">
              <a:buNone/>
            </a:pPr>
            <a:r>
              <a:t>toa collection of (data) items</a:t>
            </a:r>
          </a:p>
          <a:p>
            <a:pPr marL="0" lvl="0" indent="0">
              <a:buNone/>
            </a:pPr>
            <a:r>
              <a:t>toe.g., example table called People</a:t>
            </a:r>
          </a:p>
          <a:p>
            <a:pPr marL="0" lvl="0" indent="0">
              <a:buNone/>
            </a:pPr>
            <a:r>
              <a:rPr b="1"/>
              <a:t>Items</a:t>
            </a:r>
          </a:p>
          <a:p>
            <a:pPr marL="0" lvl="0" indent="0">
              <a:buNone/>
            </a:pPr>
            <a:r>
              <a:t>toa group of attributes that is uniquely identifiable among all others</a:t>
            </a:r>
          </a:p>
          <a:p>
            <a:pPr marL="0" lvl="0" indent="0">
              <a:buNone/>
            </a:pPr>
            <a:r>
              <a:t>toEach table contains zero or more items</a:t>
            </a:r>
          </a:p>
          <a:p>
            <a:pPr marL="0" lvl="0" indent="0">
              <a:buNone/>
            </a:pPr>
            <a:r>
              <a:t>tono limit to the number of items you can store in a table.</a:t>
            </a:r>
          </a:p>
          <a:p>
            <a:pPr marL="0" lvl="0" indent="0">
              <a:buNone/>
            </a:pPr>
            <a:r>
              <a:t>toItems tuples in other database systems</a:t>
            </a:r>
          </a:p>
          <a:p>
            <a:pPr marL="0" lvl="0" indent="0">
              <a:buNone/>
            </a:pPr>
            <a:r>
              <a:t>toIn the People table, each item represents a person.</a:t>
            </a:r>
          </a:p>
          <a:p>
            <a:pPr marL="0" lvl="0" indent="0">
              <a:buNone/>
            </a:pPr>
            <a:r>
              <a:t>toEach item in the table has a unique identifier, or primary key</a:t>
            </a:r>
          </a:p>
          <a:p>
            <a:pPr marL="0" lvl="0" indent="0">
              <a:buNone/>
            </a:pPr>
            <a:r>
              <a:t>toIn the People table, the primary key consists of one attribute (PersonID)</a:t>
            </a:r>
          </a:p>
          <a:p>
            <a:pPr marL="0" lvl="0" indent="0">
              <a:buNone/>
            </a:pPr>
            <a:r>
              <a:rPr b="1"/>
              <a:t>Attributes</a:t>
            </a:r>
          </a:p>
          <a:p>
            <a:pPr marL="0" lvl="0" indent="0">
              <a:buNone/>
            </a:pPr>
            <a:r>
              <a:t>toa fundamental data element that is not broken down any further</a:t>
            </a:r>
          </a:p>
          <a:p>
            <a:pPr marL="0" lvl="0" indent="0">
              <a:buNone/>
            </a:pPr>
            <a:r>
              <a:t>toe.g., an item in the People table contains attributes PersonID, LastName, FirstName</a:t>
            </a:r>
          </a:p>
          <a:p>
            <a:pPr marL="0" lvl="0" indent="0">
              <a:buNone/>
            </a:pPr>
            <a:r>
              <a:t>toMost of the attributes are scalar (have only one value)</a:t>
            </a:r>
          </a:p>
          <a:p>
            <a:pPr marL="0" lvl="0" indent="0">
              <a:buNone/>
            </a:pPr>
            <a:r>
              <a:t>toStrings and numbers are common examples of scalars</a:t>
            </a:r>
          </a:p>
          <a:p>
            <a:pPr marL="0" lvl="0" indent="0">
              <a:buNone/>
            </a:pPr>
            <a:r>
              <a:t>toSome of the items have a nested attribute (Address)</a:t>
            </a:r>
          </a:p>
          <a:p>
            <a:pPr marL="0" lvl="0" indent="0">
              <a:buNone/>
            </a:pPr>
            <a:r>
              <a:t>toup to 32 levels deep</a:t>
            </a:r>
          </a:p>
          <a:p>
            <a:pPr marL="0" lvl="0" indent="0">
              <a:buNone/>
            </a:pPr>
            <a:r>
              <a:rPr b="1"/>
              <a:t>Schemaless</a:t>
            </a:r>
          </a:p>
          <a:p>
            <a:pPr marL="0" lvl="0" indent="0">
              <a:buNone/>
            </a:pPr>
            <a:r>
              <a:t>toOther than the primary key, the People table is schemaless</a:t>
            </a:r>
          </a:p>
          <a:p>
            <a:pPr marL="0" lvl="0" indent="0">
              <a:buNone/>
            </a:pPr>
            <a:r>
              <a:t>toneither the attributes nor their data types need to be defined beforehand</a:t>
            </a:r>
          </a:p>
          <a:p>
            <a:pPr marL="0" lvl="0" indent="0">
              <a:buNone/>
            </a:pPr>
            <a:r>
              <a:t>toEach item can have its own distinct attributes.</a:t>
            </a:r>
          </a:p>
          <a:p>
            <a:pPr marL="0" lvl="0" indent="0">
              <a:buNone/>
            </a:pPr>
            <a:r>
              <a:rPr b="1"/>
              <a:t>Primary Key</a:t>
            </a:r>
          </a:p>
          <a:p>
            <a:pPr marL="0" lvl="0" indent="0">
              <a:buNone/>
            </a:pPr>
            <a:r>
              <a:t>toTo create a table, you must specify the primary key of the table</a:t>
            </a:r>
          </a:p>
          <a:p>
            <a:pPr marL="0" lvl="0" indent="0">
              <a:buNone/>
            </a:pPr>
            <a:r>
              <a:t>toThe primary key uniquely identifies each item in the table,</a:t>
            </a:r>
          </a:p>
          <a:p>
            <a:pPr marL="0" lvl="0" indent="0">
              <a:buNone/>
            </a:pPr>
            <a:r>
              <a:t>tono two items can have the same key.</a:t>
            </a:r>
          </a:p>
          <a:p>
            <a:pPr marL="0" lvl="0" indent="0">
              <a:buNone/>
            </a:pPr>
            <a:r>
              <a:t>Two types of primary keys</a:t>
            </a:r>
          </a:p>
          <a:p>
            <a:pPr marL="0" lvl="0" indent="0">
              <a:buNone/>
            </a:pPr>
            <a:r>
              <a:t>toPartition key: a simple primary key, composed of one attribute known as the partition key</a:t>
            </a:r>
          </a:p>
          <a:p>
            <a:pPr marL="0" lvl="0" indent="0">
              <a:buNone/>
            </a:pPr>
            <a:r>
              <a:t>tokey values as inputs to an internal hash function</a:t>
            </a:r>
          </a:p>
          <a:p>
            <a:pPr marL="0" lvl="0" indent="0">
              <a:buNone/>
            </a:pPr>
            <a:r>
              <a:t>toThe hash function determines the partition (physical storage internal to DynamoDB) in which the item will be stored</a:t>
            </a:r>
          </a:p>
          <a:p>
            <a:pPr marL="0" lvl="0" indent="0">
              <a:buNone/>
            </a:pPr>
            <a:r>
              <a:t>toaccess any item in the People table directly by providing the PersonId</a:t>
            </a:r>
          </a:p>
          <a:p>
            <a:pPr marL="0" lvl="0" indent="0">
              <a:buNone/>
            </a:pPr>
            <a:r>
              <a:t>tocomposite primary key: Partition key and sort key (two attributes)</a:t>
            </a:r>
          </a:p>
          <a:p>
            <a:pPr marL="0" lvl="0" indent="0">
              <a:buNone/>
            </a:pPr>
            <a:r>
              <a:t>tofirst attribute is the partition key</a:t>
            </a:r>
          </a:p>
          <a:p>
            <a:pPr marL="0" lvl="0" indent="0">
              <a:buNone/>
            </a:pPr>
            <a:r>
              <a:t>tosecond attribute is the sort key</a:t>
            </a:r>
          </a:p>
          <a:p>
            <a:pPr marL="0" lvl="0" indent="0">
              <a:buNone/>
            </a:pPr>
            <a:r>
              <a:t>toitems in same partition key value are stored together, in sorted order by sort key</a:t>
            </a:r>
          </a:p>
          <a:p>
            <a:pPr marL="0" lvl="0" indent="0">
              <a:buNone/>
            </a:pPr>
            <a:r>
              <a:rPr b="1"/>
              <a:t>Secondary Indexes</a:t>
            </a:r>
          </a:p>
          <a:p>
            <a:pPr marL="0" lvl="0" indent="0">
              <a:buNone/>
            </a:pPr>
            <a:r>
              <a:t>toone or more secondary indexes per table</a:t>
            </a:r>
          </a:p>
          <a:p>
            <a:pPr marL="0" lvl="0" indent="0">
              <a:buNone/>
            </a:pPr>
            <a:r>
              <a:t>toquery data using an alternate key (additionally to queries against primary key)</a:t>
            </a:r>
          </a:p>
          <a:p>
            <a:pPr marL="0" lvl="0" indent="0">
              <a:buNone/>
            </a:pPr>
            <a:r>
              <a:t>toindexes are automatically maintained on add, update, or delete</a:t>
            </a:r>
          </a:p>
          <a:p>
            <a:pPr marL="0" lvl="0" indent="0">
              <a:buNone/>
            </a:pPr>
            <a:r>
              <a:t>Two types of indexes</a:t>
            </a:r>
          </a:p>
          <a:p>
            <a:pPr marL="0" lvl="0" indent="0">
              <a:buNone/>
            </a:pPr>
            <a:r>
              <a:t>to</a:t>
            </a:r>
            <a:r>
              <a:rPr b="1"/>
              <a:t>Global secondary</a:t>
            </a:r>
            <a:r>
              <a:t> has partition and sort keys different from those on table</a:t>
            </a:r>
          </a:p>
          <a:p>
            <a:pPr marL="0" lvl="0" indent="0">
              <a:buNone/>
            </a:pPr>
            <a:r>
              <a:t>to</a:t>
            </a:r>
            <a:r>
              <a:rPr b="1"/>
              <a:t>Local secondary</a:t>
            </a:r>
            <a:r>
              <a:t> has the same partition key but a different sort key</a:t>
            </a:r>
          </a:p>
          <a:p>
            <a:pPr marL="0" lvl="0" indent="0">
              <a:buNone/>
            </a:pPr>
            <a:r>
              <a:t>toEach table has a quota of 20 global and 5 local indexes</a:t>
            </a:r>
          </a:p>
          <a:p>
            <a:pPr marL="0" lvl="0" indent="0">
              <a:buNone/>
            </a:pPr>
            <a:r>
              <a:t>How do we shape the schema?</a:t>
            </a:r>
          </a:p>
          <a:p>
            <a:pPr marL="0" lvl="0" indent="0">
              <a:buNone/>
            </a:pPr>
            <a:r>
              <a:t>to</a:t>
            </a:r>
            <a:r>
              <a:rPr>
                <a:hlinkClick r:id="rId3"/>
              </a:rPr>
              <a:t>https://cloud.google.com/bigtable/docs/schema-design</a:t>
            </a:r>
          </a:p>
          <a:p>
            <a:pPr lvl="0" indent="0">
              <a:buNone/>
            </a:pPr>
            <a:r>
              <a:rPr>
                <a:latin typeface="Courier"/>
              </a:rPr>
              <a:t>$ aws dynamodb create-table \
    --table-name soil-humidity \
    --attribute-definitions AttributeName=field,AttributeType=S AttributeName=timestamp,AttributeType=S \
    --key-schema AttributeName=field,KeyType=HASH AttributeName=timestamp,KeyType=RANGE \
    --provisioned-throughput ReadCapacityUnits=1,WriteCapacityUnits=1
$ aws dynamodb create-table \
    --table-name interpolate-soil-humidity \
    --attribute-definitions AttributeName=field,AttributeType=S AttributeName=timestamp,AttributeType=S \
    --key-schema AttributeName=field,KeyType=HASH AttributeName=timestamp,KeyType=RANGE \
    --provisioned-throughput ReadCapacityUnits=1,WriteCapacityUnits=1</a:t>
            </a:r>
          </a:p>
          <a:p>
            <a:pPr marL="0" lvl="0" indent="0">
              <a:buNone/>
            </a:pPr>
            <a:r>
              <a:t>Amazon DynamoDB is available in multiple AWS Regions around the world. Each Region is independent and isolated from other AWS Regions. For example, if you have a table called People in the us-east-2 Region and another table named People in the us-west-2 Region, these are considered two entirely separate tables. For a list of all the AWS Regions in which DynamoDB is available, see AWS Regions and Endpoints in the Amazon Web Services General Reference.</a:t>
            </a:r>
          </a:p>
          <a:p>
            <a:pPr marL="0" lvl="0" indent="0">
              <a:buNone/>
            </a:pPr>
            <a:r>
              <a:t>Every AWS Region consists of multiple distinct locations called Availability Zones. Each Availability Zone is isolated from failures in other Availability Zones, and provides inexpensive, low-latency network connectivity to other Availability Zones in the same Region. This allows rapid replication of your data among multiple Availability Zones in a Region.</a:t>
            </a:r>
          </a:p>
          <a:p>
            <a:pPr marL="0" lvl="0" indent="0">
              <a:buNone/>
            </a:pPr>
            <a:r>
              <a:t>When your application writes data to a DynamoDB table and receives an HTTP 200 response (OK), the write has occurred and is durable. The data is eventually consistent across all storage locations, usually within one second or less.</a:t>
            </a:r>
          </a:p>
          <a:p>
            <a:pPr marL="0" lvl="0" indent="0">
              <a:buNone/>
            </a:pPr>
            <a:r>
              <a:t>DynamoDB supports eventually consistent and strongly consistent reads.</a:t>
            </a:r>
          </a:p>
          <a:p>
            <a:pPr marL="0" lvl="0" indent="0">
              <a:buNone/>
            </a:pPr>
            <a:r>
              <a:t>Eventually Consistent Reads</a:t>
            </a:r>
          </a:p>
          <a:p>
            <a:pPr marL="0" lvl="0" indent="0">
              <a:buNone/>
            </a:pPr>
            <a:r>
              <a:t>When you read data from a DynamoDB table, the response might not reflect the results of a recently completed write operation. The response might include some stale data. If you repeat your read request after a short time, the response should return the latest data.</a:t>
            </a:r>
          </a:p>
          <a:p>
            <a:pPr marL="0" lvl="0" indent="0">
              <a:buNone/>
            </a:pPr>
            <a:r>
              <a:t>Strongly Consistent Reads</a:t>
            </a:r>
          </a:p>
          <a:p>
            <a:pPr marL="0" lvl="0" indent="0">
              <a:buNone/>
            </a:pPr>
            <a:r>
              <a:t>When you request a strongly consistent read, DynamoDB returns a response with the most up-to-date data, reflecting the updates from all prior write operations that were successful. However, this consistency comes with some disadvantages:</a:t>
            </a:r>
          </a:p>
          <a:p>
            <a:pPr marL="0" lvl="0" indent="0">
              <a:buNone/>
            </a:pPr>
            <a:r>
              <a:t>A strongly consistent read might not be available if there is a network delay or outage. In this case, DynamoDB may return a server error (HTTP 500).</a:t>
            </a:r>
          </a:p>
          <a:p>
            <a:pPr marL="0" lvl="0" indent="0">
              <a:buNone/>
            </a:pPr>
            <a:r>
              <a:t>Strongly consistent reads may have higher latency than eventually consistent reads.</a:t>
            </a:r>
          </a:p>
          <a:p>
            <a:pPr marL="0" lvl="0" indent="0">
              <a:buNone/>
            </a:pPr>
            <a:r>
              <a:t>Strongly consistent reads are not supported on global secondary indexes.</a:t>
            </a:r>
          </a:p>
          <a:p>
            <a:pPr marL="0" lvl="0" indent="0">
              <a:buNone/>
            </a:pPr>
            <a:r>
              <a:t>Strongly consistent reads use more throughput capacity than eventually consistent reads. For details, see Read/Write Capacity Mode</a:t>
            </a:r>
          </a:p>
          <a:p>
            <a:pPr marL="0" lvl="0" indent="0">
              <a:buNone/>
            </a:pPr>
            <a:r>
              <a:t>Note</a:t>
            </a:r>
          </a:p>
          <a:p>
            <a:pPr marL="0" lvl="0" indent="0">
              <a:buNone/>
            </a:pPr>
            <a:r>
              <a:t>DynamoDB uses eventually consistent reads, unless you specify otherwise. Read operations (such as GetItem, Query, and Scan) provide a ConsistentRead parameter. If you set this parameter to true, DynamoDB uses strongly consistent reads during the operation.</a:t>
            </a:r>
          </a:p>
          <a:p>
            <a:pPr marL="0" lvl="0" indent="0">
              <a:buNone/>
            </a:pPr>
            <a:r>
              <a:t>If you choose provisioned mode, you specify the number of reads and writes per second that you require for your application. You can use auto scaling to adjust your table’s provisioned capacity automatically in response to traffic changes. This helps you govern your DynamoDB use to stay at or below a defined request rate in order to obtain cost predictability.</a:t>
            </a:r>
          </a:p>
          <a:p>
            <a:pPr marL="0" lvl="0" indent="0">
              <a:buNone/>
            </a:pPr>
            <a:r>
              <a:t>Provisioned mode is a good option if any of the following are true:</a:t>
            </a:r>
          </a:p>
          <a:p>
            <a:pPr marL="0" lvl="0" indent="0">
              <a:buNone/>
            </a:pPr>
            <a:r>
              <a:t>You have predictable application traffic.</a:t>
            </a:r>
          </a:p>
          <a:p>
            <a:pPr marL="0" lvl="0" indent="0">
              <a:buNone/>
            </a:pPr>
            <a:r>
              <a:t>You run applications whose traffic is consistent or ramps gradually.</a:t>
            </a:r>
          </a:p>
          <a:p>
            <a:pPr marL="0" lvl="0" indent="0">
              <a:buNone/>
            </a:pPr>
            <a:r>
              <a:t>You can forecast capacity requirements to control costs.</a:t>
            </a:r>
          </a:p>
          <a:p>
            <a:pPr marL="0" lvl="0" indent="0">
              <a:buNone/>
            </a:pPr>
            <a:r>
              <a:t>Read Capacity Units and Write Capacity Units</a:t>
            </a:r>
          </a:p>
          <a:p>
            <a:pPr marL="0" lvl="0" indent="0">
              <a:buNone/>
            </a:pPr>
            <a:r>
              <a:t>For provisioned mode tables, you specify throughput capacity in terms of read capacity units (RCUs) and write capacity units (WCUs):</a:t>
            </a:r>
          </a:p>
          <a:p>
            <a:pPr marL="0" lvl="0" indent="0">
              <a:buNone/>
            </a:pPr>
            <a:r>
              <a:t>One read capacity unit represents one strongly consistent read per second, or two eventually consistent reads per second, for an item up to 4 KB in size. Transactional read requests require two read capacity units to perform one read per second for items up to 4 KB. If you need to read an item that is larger than 4 KB, DynamoDB must consume additional read capacity units. The total number of read capacity units required depends on the item size, and whether you want an eventually consistent or strongly consistent read. For example, if your item size is 8 KB, you require 2 read capacity units to sustain one strongly consistent read per second, 1 read capacity unit if you choose eventually consistent reads, or 4 read capacity units for a transactional read request. For more information, see Capacity Unit Consumption for Reads.</a:t>
            </a:r>
          </a:p>
          <a:p>
            <a:pPr marL="0" lvl="0" indent="0">
              <a:buNone/>
            </a:pPr>
            <a:r>
              <a:t>Note</a:t>
            </a:r>
          </a:p>
          <a:p>
            <a:pPr marL="0" lvl="0" indent="0">
              <a:buNone/>
            </a:pPr>
            <a:r>
              <a:t>To learn more about DynamoDB read consistency models, see Read Consistency.</a:t>
            </a:r>
          </a:p>
          <a:p>
            <a:pPr marL="0" lvl="0" indent="0">
              <a:buNone/>
            </a:pPr>
            <a:r>
              <a:t>One write capacity unit represents one write per second for an item up to 1 KB in size. If you need to write an item that is larger than 1 KB, DynamoDB must consume additional write capacity units. Transactional write requests require 2 write capacity units to perform one write per second for items up to 1 KB. The total number of write capacity units required depends on the item size. For example, if your item size is 2 KB, you require 2 write capacity units to sustain one write request per second or 4 write capacity units for a transactional write request. For more information, see Capacity Unit Consumption for Writes.</a:t>
            </a:r>
          </a:p>
          <a:p>
            <a:pPr marL="0" lvl="0" indent="0">
              <a:buNone/>
            </a:pPr>
            <a:r>
              <a:t>Putting data</a:t>
            </a:r>
          </a:p>
          <a:p>
            <a:pPr lvl="0" indent="0">
              <a:buNone/>
            </a:pPr>
            <a:r>
              <a:rPr>
                <a:latin typeface="Courier"/>
              </a:rPr>
              <a:t>$ aws dynamodb create-table \
    --table-name soil-humidity \
    --attribute-definitions AttributeName=field,AttributeType=S AttributeName=timestamp,AttributeType=S \
    --key-schema AttributeName=field,KeyType=HASH AttributeName=timestamp,KeyType=RANGE \
    --provisioned-throughput ReadCapacityUnits=1,WriteCapacityUnits=1
$ aws dynamodb create-table \
    --table-name interpolate-soil-humidity \
    --attribute-definitions AttributeName=field,AttributeType=S AttributeName=timestamp,AttributeType=S \
    --key-schema AttributeName=field,KeyType=HASH AttributeName=timestamp,KeyType=RANGE \
    --provisioned-throughput ReadCapacityUnits=1,WriteCapacityUnits=1
$ aws dynamodb delete-table --table-name soil-humidity
$ aws dynamodb delete-table --table-name interpolate-soil-humidity
$ aws dynamodb list-tables
$ aws dynamodb put-item \
    --table-name soil-humidity \
    --item \
    '{"field": {"S": "field-01"}, "timestamp": {"S": "1611226870"}, "xx": {"N": "0"}, "yy": {"N": "-20"}, "value": {"N": "-17"}}'
$ aws dynamodb put-item \
    --table-name soil-humidity \
    --item \
    '{"field": {"S": "field-01"}, "timestamp": {"N": "1611226880"}, "xx": {"S": "0"}, "yy": {"S": "-20"}, "value": {"S": "-20"}}'
$ aws kinesis put-record --stream-name events --partition-key soilhumidity --cli-binary-format raw-in-base64-out --data \
    '{"field": "field-01", "timestamp": "1611226890", "xx": "0", "yy": "-20", "value": "-23", "message": "Hello from AWS CLI!"}'
$ aws kinesis put-record --stream-name events --partition-key soilhumidity --cli-binary-format raw-in-base64-out --data \
    '{"field": "field-01", "timestamp": "1611226900", "xx": "0", "yy": "-20", "value": "-26", "message": "Hello from AWS CLI!"}'</a:t>
            </a:r>
          </a:p>
          <a:p>
            <a:pPr marL="0" lvl="0" indent="0">
              <a:buNone/>
            </a:pPr>
            <a:r>
              <a:t>The Query operation in Amazon DynamoDB finds items based on primary key values.</a:t>
            </a:r>
          </a:p>
          <a:p>
            <a:pPr marL="0" lvl="0" indent="0">
              <a:buNone/>
            </a:pPr>
            <a:r>
              <a:t>You must provide the name of the partition key attribute and a single value for that attribute. Query returns all items with that partition key value. Optionally, you can provide a sort key attribute and use a comparison operator to refine the search results.</a:t>
            </a:r>
          </a:p>
          <a:p>
            <a:pPr marL="0" lvl="0" indent="0">
              <a:buNone/>
            </a:pPr>
            <a:r>
              <a:t>To specify the search criteria, you use a key condition expression—a string that determines the items to be read from the table or index.</a:t>
            </a:r>
          </a:p>
          <a:p>
            <a:pPr marL="0" lvl="0" indent="0">
              <a:buNone/>
            </a:pPr>
            <a:r>
              <a:t>You must specify the partition key name and value as an equality condition.</a:t>
            </a:r>
          </a:p>
          <a:p>
            <a:pPr marL="0" lvl="0" indent="0">
              <a:buNone/>
            </a:pPr>
            <a:r>
              <a:t>You can optionally provide a second condition for the sort key (if present). The sort key condition must use one of the following comparison operators:</a:t>
            </a:r>
          </a:p>
          <a:p>
            <a:pPr marL="0" lvl="0" indent="0">
              <a:buNone/>
            </a:pPr>
            <a:r>
              <a:t>a = b — true if the attribute a is equal to the value b</a:t>
            </a:r>
          </a:p>
          <a:p>
            <a:pPr marL="0" lvl="0" indent="0">
              <a:buNone/>
            </a:pPr>
            <a:r>
              <a:t>a &lt; b — true if a is less than b</a:t>
            </a:r>
          </a:p>
          <a:p>
            <a:pPr marL="0" lvl="0" indent="0">
              <a:buNone/>
            </a:pPr>
            <a:r>
              <a:t>a &lt;= b — true if a is less than or equal to b</a:t>
            </a:r>
          </a:p>
          <a:p>
            <a:pPr marL="0" lvl="0" indent="0">
              <a:buNone/>
            </a:pPr>
            <a:r>
              <a:t>a &gt; b — true if a is greater than b</a:t>
            </a:r>
          </a:p>
          <a:p>
            <a:pPr marL="0" lvl="0" indent="0">
              <a:buNone/>
            </a:pPr>
            <a:r>
              <a:t>a &gt;= b — true if a is greater than or equal to b</a:t>
            </a:r>
          </a:p>
          <a:p>
            <a:pPr marL="0" lvl="0" indent="0">
              <a:buNone/>
            </a:pPr>
            <a:r>
              <a:t>a BETWEEN b AND c — true if a is greater than or equal to b, and less than or equal to c.</a:t>
            </a:r>
          </a:p>
          <a:p>
            <a:pPr marL="0" lvl="0" indent="0">
              <a:buNone/>
            </a:pPr>
            <a:r>
              <a:t>The following function is also supported:</a:t>
            </a:r>
          </a:p>
          <a:p>
            <a:pPr marL="0" lvl="0" indent="0">
              <a:buNone/>
            </a:pPr>
            <a:r>
              <a:t>begins_with (a, substr)— true if the value of attribute a begins with a particular substring.</a:t>
            </a:r>
          </a:p>
          <a:p>
            <a:pPr lvl="0" indent="0">
              <a:buNone/>
            </a:pPr>
            <a:r>
              <a:rPr>
                <a:latin typeface="Courier"/>
              </a:rPr>
              <a:t>$ aws dynamodb query \
    --table-name soil-humidity \
    --key-condition-expression "field = :n" \
    --expression-attribute-values '{":n":{"S":"field-01"}}'
$ aws dynamodb query \
    --table-name soil-humidity \
    --key-condition-expression "field = :n" \
    --expression-attribute-values '{":n":{"S":"field-02"}}'
aws dynamodb delete-table --table-name soil-humidity
aws dynamodb delete-table --table-name interpolate-soil-humidity
aws dynamodb create-table \
  --table-name soil-humidity \
  --attribute-definitions AttributeName=field,AttributeType=S AttributeName=timestamp,AttributeType=S \
  --key-schema AttributeName=field,KeyType=HASH AttributeName=timestamp,KeyType=RANGE \
  --provisioned-throughput ReadCapacityUnits=1,WriteCapacityUnits=1
aws dynamodb create-table \
  --table-name interpolate-soil-humidity \
  --attribute-definitions AttributeName=field,AttributeType=S AttributeName=sensorid,AttributeType=S \
  --key-schema AttributeName=field,KeyType=HASH AttributeName=sensorid,KeyType=RANGE \
  --provisioned-throughput ReadCapacityUnits=1,WriteCapacityUnits=1
aws dynamodb query \
  --table-name soil-humidity \
  --key-condition-expression "field = :n" \
  --expression-attribute-values '{":n":{"S":"field-01"}}'
aws dynamodb query \
  --table-name soil-humidity \
  --key-condition-expression "field = :n" \
  --expression-attribute-values '{":n":{"S":"field-02"}}'
aws dynamodb query \
  --table-name soil-humidity \
  --key-condition-expression "field = :n" \
  --expression-attribute-values '{":n":{"S":"field-00"}}'
aws dynamodb query \
  --table-name interpolate-soil-humidity \
  --key-condition-expression "field = :n" \
  --expression-attribute-values '{":n":{"S":"field-00"}}'</a:t>
            </a:r>
          </a:p>
          <a:p>
            <a:pPr marL="0" lvl="0" indent="0">
              <a:buNone/>
            </a:pPr>
            <a:r>
              <a:t>Filter Expressions for Query</a:t>
            </a:r>
          </a:p>
          <a:p>
            <a:pPr marL="0" lvl="0" indent="0">
              <a:buNone/>
            </a:pPr>
            <a:r>
              <a:t>If you need to further refine the Query results, you can optionally provide a filter expression. A filter expression determines which items within the Query results should be returned to you. All of the other results are discarded.</a:t>
            </a:r>
          </a:p>
          <a:p>
            <a:pPr marL="0" lvl="0" indent="0">
              <a:buNone/>
            </a:pPr>
            <a:r>
              <a:t>A filter expression is applied after a Query finishes, but before the results are returned. Therefore, a Query consumes the same amount of read capacity, regardless of whether a filter expression is present.</a:t>
            </a:r>
          </a:p>
          <a:p>
            <a:pPr marL="0" lvl="0" indent="0">
              <a:buNone/>
            </a:pPr>
            <a:r>
              <a:t>A Query operation can retrieve a maximum of 1 MB of data. This limit applies before the filter expression is evaluated.</a:t>
            </a:r>
          </a:p>
          <a:p>
            <a:pPr marL="0" lvl="0" indent="0">
              <a:buNone/>
            </a:pPr>
            <a:r>
              <a:t>A filter expression cannot contain partition key or sort key attributes. You need to specify those attributes in the key condition expression, not the filter expression.</a:t>
            </a:r>
          </a:p>
          <a:p>
            <a:pPr marL="0" lvl="0" indent="0">
              <a:buNone/>
            </a:pPr>
            <a:r>
              <a:t>The syntax for a filter expression is identical to that of a condition expression. Filter expressions can use the same comparators, functions, and logical operators as a condition expression, with the addition of the not-equals operator (&lt;&gt;). For more information, see Condition Expressions.</a:t>
            </a:r>
          </a:p>
          <a:p>
            <a:pPr marL="0" lvl="0" indent="0">
              <a:buNone/>
            </a:pPr>
            <a:r>
              <a:t>Example</a:t>
            </a:r>
          </a:p>
          <a:p>
            <a:pPr marL="0" lvl="0" indent="0">
              <a:buNone/>
            </a:pPr>
            <a:r>
              <a:t>The following AWS CLI example queries the Thread table for a particular ForumName (partition key) and Subject (sort key). Of the items that are found, only the most popular discussion threads are returned—in other words, only those threads with more than a certain number of Views.</a:t>
            </a:r>
          </a:p>
          <a:p>
            <a:pPr lvl="0" indent="0">
              <a:buNone/>
            </a:pPr>
            <a:r>
              <a:rPr>
                <a:latin typeface="Courier"/>
              </a:rPr>
              <a:t>
$ aws dynamodb query \
    --table-name Thread \
    --key-condition-expression "ForumName = :fn and Subject = :sub" \
    --filter-expression "#v &gt;= :num" \
    --expression-attribute-names '{"#v": "Views"}' \
    --expression-attribute-values file://values.json
 </a:t>
            </a:r>
          </a:p>
          <a:p>
            <a:pPr marL="0" lvl="0" indent="0">
              <a:buNone/>
            </a:pPr>
            <a:r>
              <a:t>The arguments for –expression-attribute-values are stored in the values.json file.</a:t>
            </a:r>
          </a:p>
          <a:p>
            <a:pPr lvl="0" indent="0">
              <a:buNone/>
            </a:pPr>
            <a:r>
              <a:rPr>
                <a:latin typeface="Courier"/>
              </a:rPr>
              <a:t>{
    ":fn":{"S":"Amazon DynamoDB"},
    ":sub":{"S":"DynamoDB Thread 1"},
    ":num":{"N":"3"}
}</a:t>
            </a:r>
          </a:p>
          <a:p>
            <a:pPr marL="0" lvl="0" indent="0">
              <a:buNone/>
            </a:pPr>
            <a:br/>
            <a:endParaRPr/>
          </a:p>
          <a:p>
            <a:pPr marL="0" lvl="0" indent="0">
              <a:buNone/>
            </a:pPr>
            <a:br/>
            <a:r>
              <a:t> [.] Event streams</a:t>
            </a:r>
          </a:p>
          <a:p>
            <a:pPr marL="0" lvl="0" indent="0">
              <a:spcBef>
                <a:spcPts val="3000"/>
              </a:spcBef>
              <a:buNone/>
            </a:pPr>
            <a:r>
              <a:rPr b="1"/>
              <a:t>Event streams</a:t>
            </a:r>
          </a:p>
          <a:p>
            <a:pPr marL="0" lvl="0" indent="0">
              <a:buNone/>
            </a:pPr>
            <a:r>
              <a:t>AWS - Event streams with Kinesis Creating a Kinesis stream</a:t>
            </a:r>
          </a:p>
          <a:p>
            <a:pPr marL="0" lvl="0" indent="0">
              <a:buNone/>
            </a:pPr>
            <a:r>
              <a:t>Kinesis Data Stream</a:t>
            </a:r>
          </a:p>
          <a:p>
            <a:pPr marL="0" lvl="0" indent="0">
              <a:buNone/>
            </a:pPr>
            <a:r>
              <a:t>toA Kinesis data stream is a set of shards.</a:t>
            </a:r>
          </a:p>
          <a:p>
            <a:pPr marL="0" lvl="0" indent="0">
              <a:buNone/>
            </a:pPr>
            <a:r>
              <a:t>toEach shard has a sequence of data records.</a:t>
            </a:r>
          </a:p>
          <a:p>
            <a:pPr marL="0" lvl="0" indent="0">
              <a:buNone/>
            </a:pPr>
            <a:r>
              <a:t>toEach data record has a sequence number that is assigned by Kinesis Data Streams.</a:t>
            </a:r>
          </a:p>
          <a:p>
            <a:pPr marL="0" lvl="0" indent="0">
              <a:buNone/>
            </a:pPr>
            <a:r>
              <a:t>Data Record</a:t>
            </a:r>
          </a:p>
          <a:p>
            <a:pPr marL="0" lvl="0" indent="0">
              <a:buNone/>
            </a:pPr>
            <a:r>
              <a:t>tounit of data stored in a Kinesis data stream.</a:t>
            </a:r>
          </a:p>
          <a:p>
            <a:pPr marL="0" lvl="0" indent="0">
              <a:buNone/>
            </a:pPr>
            <a:r>
              <a:t>toData records are composed of a sequence number, a partition key, and a data blob</a:t>
            </a:r>
          </a:p>
          <a:p>
            <a:pPr marL="0" lvl="0" indent="0">
              <a:buNone/>
            </a:pPr>
            <a:r>
              <a:t>toKinesis Data Streams does not inspect, interpret, or change the data in the blob in any way.</a:t>
            </a:r>
          </a:p>
          <a:p>
            <a:pPr marL="0" lvl="0" indent="0">
              <a:buNone/>
            </a:pPr>
            <a:r>
              <a:t>toA data blob can be up to 1 MB.</a:t>
            </a:r>
          </a:p>
          <a:p>
            <a:pPr marL="0" lvl="0" indent="0">
              <a:buNone/>
            </a:pPr>
            <a:r>
              <a:t>Retention Period</a:t>
            </a:r>
          </a:p>
          <a:p>
            <a:pPr marL="0" lvl="0" indent="0">
              <a:buNone/>
            </a:pPr>
            <a:r>
              <a:t>tothe length of time that data records are accessible after they are added to the stream</a:t>
            </a:r>
          </a:p>
          <a:p>
            <a:pPr marL="0" lvl="0" indent="0">
              <a:buNone/>
            </a:pPr>
            <a:r>
              <a:t>toA stream’s retention period is set to a default of 24 hours after creation.</a:t>
            </a:r>
          </a:p>
          <a:p>
            <a:pPr marL="0" lvl="0" indent="0">
              <a:buNone/>
            </a:pPr>
            <a:r>
              <a:t>toAdditional charges apply for streams with a retention period set to more than 24 hours. For more information, see Amazon Kinesis Data Streams Pricing</a:t>
            </a:r>
          </a:p>
          <a:p>
            <a:pPr marL="0" lvl="0" indent="0">
              <a:buNone/>
            </a:pPr>
            <a:r>
              <a:t>Producer</a:t>
            </a:r>
          </a:p>
          <a:p>
            <a:pPr marL="0" lvl="0" indent="0">
              <a:buNone/>
            </a:pPr>
            <a:r>
              <a:t>toProducers put records into Amazon Kinesis Data Streams</a:t>
            </a:r>
          </a:p>
          <a:p>
            <a:pPr marL="0" lvl="0" indent="0">
              <a:buNone/>
            </a:pPr>
            <a:r>
              <a:t>Consumer</a:t>
            </a:r>
          </a:p>
          <a:p>
            <a:pPr marL="0" lvl="0" indent="0">
              <a:buNone/>
            </a:pPr>
            <a:r>
              <a:t>toGet and process records from Amazon Kinesis Data Streams</a:t>
            </a:r>
          </a:p>
          <a:p>
            <a:pPr marL="0" lvl="0" indent="0">
              <a:buNone/>
            </a:pPr>
            <a:r>
              <a:t>toAlso known as Amazon Kinesis Data Streams Application</a:t>
            </a:r>
          </a:p>
          <a:p>
            <a:pPr marL="0" lvl="0" indent="0">
              <a:buNone/>
            </a:pPr>
            <a:r>
              <a:t>Two types of consumers that you can develop</a:t>
            </a:r>
          </a:p>
          <a:p>
            <a:pPr marL="0" lvl="0" indent="0">
              <a:buNone/>
            </a:pPr>
            <a:r>
              <a:t>toshared fan-out consumers</a:t>
            </a:r>
          </a:p>
          <a:p>
            <a:pPr marL="0" lvl="0" indent="0">
              <a:buNone/>
            </a:pPr>
            <a:r>
              <a:t>toenhanced fan-out consumers</a:t>
            </a:r>
          </a:p>
          <a:p>
            <a:pPr marL="0" lvl="0" indent="0">
              <a:buNone/>
            </a:pPr>
            <a:r>
              <a:t>toThe output of a Kinesis Data Streams application can be input for another stream, enabling you to create complex topologies that process data in real time.</a:t>
            </a:r>
          </a:p>
          <a:p>
            <a:pPr marL="0" lvl="0" indent="0">
              <a:buNone/>
            </a:pPr>
            <a:r>
              <a:t>toAn application can also send data to a variety of other AWS services.</a:t>
            </a:r>
          </a:p>
          <a:p>
            <a:pPr marL="0" lvl="0" indent="0">
              <a:buNone/>
            </a:pPr>
            <a:r>
              <a:t>toThere can be multiple applications for one stream, and each application can consume data from the stream independently and concurrently.</a:t>
            </a:r>
          </a:p>
          <a:p>
            <a:pPr marL="0" lvl="0" indent="0">
              <a:buNone/>
            </a:pPr>
            <a:r>
              <a:t>Shard</a:t>
            </a:r>
          </a:p>
          <a:p>
            <a:pPr marL="0" lvl="0" indent="0">
              <a:buNone/>
            </a:pPr>
            <a:r>
              <a:t>tosequence of data records in a stream</a:t>
            </a:r>
          </a:p>
          <a:p>
            <a:pPr marL="0" lvl="0" indent="0">
              <a:buNone/>
            </a:pPr>
            <a:r>
              <a:t>toA stream is composed of one or more shards, each of which provides a fixed unit of capacity.</a:t>
            </a:r>
          </a:p>
          <a:p>
            <a:pPr marL="0" lvl="0" indent="0">
              <a:buNone/>
            </a:pPr>
            <a:r>
              <a:t>toEach shard can support up to 5 transactions per second for reads, up to a maximum total data read rate of 2 MB per second and up to 1,000 records per second for writes, up to a maximum total data write rate of 1 MB per second (including partition keys). The data capacity of your stream is a function of the number of shards that you specify for the stream. The total capacity of the stream is the sum of the capacities of its shards.</a:t>
            </a:r>
          </a:p>
          <a:p>
            <a:pPr marL="0" lvl="0" indent="0">
              <a:buNone/>
            </a:pPr>
            <a:r>
              <a:t>If your data rate increases, you can increase or decrease the number of shards allocated to your stream. For more information, see Resharding a Stream.</a:t>
            </a:r>
          </a:p>
          <a:p>
            <a:pPr marL="0" lvl="0" indent="0">
              <a:buNone/>
            </a:pPr>
            <a:r>
              <a:t>Partition Key</a:t>
            </a:r>
          </a:p>
          <a:p>
            <a:pPr marL="0" lvl="0" indent="0">
              <a:buNone/>
            </a:pPr>
            <a:r>
              <a:t>toA partition key is used to group data by shard within a stream. Kinesis Data Streams segregates the data records belonging to a stream into multiple shards. It uses the partition key that is associated with each data record to determine which shard a given data record belongs to. Partition keys are Unicode strings, with a maximum length limit of 256 characters for each key. An MD5 hash function is used to map partition keys to 128-bit integer values and to map associated data records to shards using the hash key ranges of the shards. When an application puts data into a stream, it must specify a partition key.</a:t>
            </a:r>
          </a:p>
          <a:p>
            <a:pPr lvl="0" indent="0">
              <a:buNone/>
            </a:pPr>
            <a:r>
              <a:rPr>
                <a:latin typeface="Courier"/>
              </a:rPr>
              <a:t>$ aws kinesis create-stream --stream-name events --shard-count 2
$ aws kinesis delete-stream --stream-name events
$ aws kinesis describe-stream --stream-name events
$ aws kinesis get-shard-iterator --stream-name=events \
    --shard-id=shardId-000000000000 --shard-iterator-type=TRIM_HORIZON
{
    "ShardIterator": "iterator-id-00"
}
$ aws kinesis get-records --shard-iterator "iterator-id-00"
{
    "Records": [],
    "NextShardIterator": "iterator-id-01",
    "MillisBehindLatest": 0
}
$ aws kinesis get-records --shard-iterator  "iterator-id-01"
{
    "Records": [],
    "NextShardIterator": "iterator-id-02",
    "MillisBehindLatest": 0
}</a:t>
            </a:r>
          </a:p>
          <a:p>
            <a:pPr marL="0" lvl="0" indent="0">
              <a:buNone/>
            </a:pPr>
            <a:r>
              <a:t>Created a stream with two shards</a:t>
            </a:r>
          </a:p>
          <a:p>
            <a:pPr marL="0" lvl="0" indent="0">
              <a:buNone/>
            </a:pPr>
            <a:r>
              <a:t>toevents sent will be written to one or either of the two shards</a:t>
            </a:r>
          </a:p>
          <a:p>
            <a:pPr marL="0" lvl="0" indent="0">
              <a:buNone/>
            </a:pPr>
            <a:r>
              <a:t>tostream processing apps read events from all shards</a:t>
            </a:r>
          </a:p>
          <a:p>
            <a:pPr marL="0" lvl="0" indent="0">
              <a:buNone/>
            </a:pPr>
            <a:r>
              <a:t>toStatus </a:t>
            </a:r>
            <a:r>
              <a:rPr>
                <a:hlinkClick r:id="rId4"/>
              </a:rPr>
              <a:t>https://console.aws.amazon.com/kinesis/home?region=us-east-1#/streams/list</a:t>
            </a:r>
          </a:p>
          <a:p>
            <a:pPr marL="0" lvl="0" indent="0">
              <a:buNone/>
            </a:pPr>
            <a:r>
              <a:t>We specified that the shard iterator should be of type TRIM_HORIZON. This is AWS jargon for the oldest events in the shard that have not yet been trimmed—expired for being too old. At the time of writing, records are trimmed from a Kinesis stream after a fixed period of 24 hours</a:t>
            </a:r>
          </a:p>
          <a:p>
            <a:pPr marL="0" lvl="0" indent="0">
              <a:buNone/>
            </a:pPr>
            <a:r>
              <a:t>Creating the producer using Amazon SDK</a:t>
            </a:r>
          </a:p>
          <a:p>
            <a:pPr marL="0" lvl="0" indent="0">
              <a:buNone/>
            </a:pPr>
            <a:r>
              <a:t>toneed to be able to send events to it from all our various client applications</a:t>
            </a:r>
          </a:p>
          <a:p>
            <a:pPr marL="0" lvl="0" indent="0">
              <a:buNone/>
            </a:pPr>
            <a:r>
              <a:t>toE.g., Producer in Python using Amazon SDK (boto3)</a:t>
            </a:r>
          </a:p>
          <a:p>
            <a:pPr marL="0" lvl="0" indent="0">
              <a:buNone/>
            </a:pPr>
            <a:br/>
            <a:endParaRPr/>
          </a:p>
          <a:p>
            <a:pPr marL="0" lvl="0" indent="0">
              <a:buNone/>
            </a:pPr>
            <a:br/>
            <a:r>
              <a:t> [.] Serverless</a:t>
            </a:r>
          </a:p>
          <a:p>
            <a:pPr marL="0" lvl="0" indent="0">
              <a:spcBef>
                <a:spcPts val="3000"/>
              </a:spcBef>
              <a:buNone/>
            </a:pPr>
            <a:r>
              <a:rPr b="1"/>
              <a:t>Serverless</a:t>
            </a:r>
          </a:p>
          <a:p>
            <a:pPr marL="0" lvl="0" indent="0">
              <a:buNone/>
            </a:pPr>
            <a:r>
              <a:t>Going serverless Amazon AWS Lambda as a case study</a:t>
            </a:r>
          </a:p>
          <a:p>
            <a:pPr marL="0" lvl="0" indent="0">
              <a:buNone/>
            </a:pPr>
            <a:r>
              <a:t>toExecute code in a massively parallelized way in response to events</a:t>
            </a:r>
          </a:p>
          <a:p>
            <a:pPr marL="0" lvl="0" indent="0">
              <a:buNone/>
            </a:pPr>
            <a:r>
              <a:t>toElastic Compute Cloud (EC2) servers run the code</a:t>
            </a:r>
          </a:p>
          <a:p>
            <a:pPr marL="0" lvl="0" indent="0">
              <a:buNone/>
            </a:pPr>
            <a:r>
              <a:t>toE.g., Linux server with distribution Amazon Linux</a:t>
            </a:r>
          </a:p>
          <a:p>
            <a:pPr marL="0" lvl="0" indent="0">
              <a:buNone/>
            </a:pPr>
            <a:r>
              <a:t>toSee also Microsoft Azure Functions, IBM Bluemix, Google Cloud Functions</a:t>
            </a:r>
          </a:p>
          <a:p>
            <a:pPr marL="0" lvl="0" indent="0">
              <a:buNone/>
            </a:pPr>
            <a:r>
              <a:t>AWS lambda</a:t>
            </a:r>
          </a:p>
          <a:p>
            <a:pPr marL="0" lvl="0" indent="0">
              <a:buNone/>
            </a:pPr>
            <a:r>
              <a:t>toThe Lambda runtime invokes a lambda function multiple times in parallel</a:t>
            </a:r>
          </a:p>
          <a:p>
            <a:pPr marL="0" lvl="0" indent="0">
              <a:buNone/>
            </a:pPr>
            <a:r>
              <a:t>toInvocation supports push/pull event models</a:t>
            </a:r>
          </a:p>
          <a:p>
            <a:pPr marL="0" lvl="0" indent="0">
              <a:buNone/>
            </a:pPr>
            <a:r>
              <a:t>to</a:t>
            </a:r>
            <a:r>
              <a:rPr b="1"/>
              <a:t>Lambda function</a:t>
            </a:r>
            <a:r>
              <a:t>: code + configuration + dependencies</a:t>
            </a:r>
          </a:p>
          <a:p>
            <a:pPr marL="0" lvl="0" indent="0">
              <a:buNone/>
            </a:pPr>
            <a:r>
              <a:t>toCompute service that executes code written in JavaScript/Python/C#/Java</a:t>
            </a:r>
          </a:p>
          <a:p>
            <a:pPr marL="0" lvl="0" indent="0">
              <a:buNone/>
            </a:pPr>
            <a:r>
              <a:t>toSource code (JARs or DLLs) is zipped up and deployed to a container</a:t>
            </a:r>
          </a:p>
          <a:p>
            <a:pPr marL="0" lvl="0" indent="0">
              <a:buNone/>
            </a:pPr>
            <a:r>
              <a:t>In AWS, every Lambda function is a granular service</a:t>
            </a:r>
          </a:p>
          <a:p>
            <a:pPr marL="0" lvl="0" indent="0">
              <a:buNone/>
            </a:pPr>
            <a:r>
              <a:t>toInputs and outputs should be clearly defined (i.e., a clear interface)</a:t>
            </a:r>
          </a:p>
          <a:p>
            <a:pPr marL="0" lvl="0" indent="0">
              <a:buNone/>
            </a:pPr>
            <a:r>
              <a:t>toSimilar to the compute-as-glue architecture we described previously</a:t>
            </a:r>
          </a:p>
          <a:p>
            <a:pPr marL="0" lvl="0" indent="0">
              <a:buNone/>
            </a:pPr>
            <a:r>
              <a:t>toMake sure your function follows the single-responsibility principle</a:t>
            </a:r>
          </a:p>
          <a:p>
            <a:pPr marL="0" lvl="0" indent="0">
              <a:buNone/>
            </a:pPr>
            <a:r>
              <a:t>toMake the function idempotent (i.e., given an input produce the same output)</a:t>
            </a:r>
          </a:p>
          <a:p>
            <a:pPr marL="0" lvl="0" indent="0">
              <a:buNone/>
            </a:pPr>
            <a:r>
              <a:t>toClearly define an interface for the function</a:t>
            </a:r>
          </a:p>
          <a:p>
            <a:pPr marL="0" lvl="0" indent="0">
              <a:buNone/>
            </a:pPr>
            <a:r>
              <a:t>toMake sure inputs and outputs are clearly stated</a:t>
            </a:r>
          </a:p>
          <a:p>
            <a:pPr marL="0" lvl="0" indent="0">
              <a:buNone/>
            </a:pPr>
            <a:r>
              <a:t>toFunction are black-boxes</a:t>
            </a:r>
          </a:p>
          <a:p>
            <a:pPr marL="0" lvl="0" indent="0">
              <a:buNone/>
            </a:pPr>
            <a:r>
              <a:t>toconsumer should not have to know how it works</a:t>
            </a:r>
          </a:p>
          <a:p>
            <a:pPr marL="0" lvl="0" indent="0">
              <a:buNone/>
            </a:pPr>
            <a:r>
              <a:t>AWS - Serverless with Lambda AWS Lambda is a compute service that lets you run code without provisioning or managing servers. Lambda runs your code only when needed and scales automatically, from a few requests per day to thousands per second. You pay only for the compute time that you consume—there is no charge when your code is not running. With Lambda, you can run code for virtually any type of application or backend service, all with zero administration. Lambda runs your code on a high-availability compute infrastructure and performs all of the administration of the compute resources, including server and operating system maintenance, capacity provisioning and automatic scaling, code monitoring and logging.</a:t>
            </a:r>
          </a:p>
          <a:p>
            <a:pPr marL="0" lvl="0" indent="0">
              <a:buNone/>
            </a:pPr>
            <a:r>
              <a:t>When using Lambda, you are responsible only for your code. Lambda manages the compute fleet that offers a balance of memory, CPU, network, and other resources. This is in exchange for flexibility, which means you cannot log in to compute instances, or customize the operating system on provided runtimes. These constraints enable Lambda to perform operational and administrative activities on your behalf, including provisioning capacity, monitoring fleet health, applying security patches, deploying your code, and monitoring and logging your Lambda functions.</a:t>
            </a:r>
          </a:p>
          <a:p>
            <a:pPr marL="0" lvl="0" indent="0">
              <a:buNone/>
            </a:pPr>
            <a:r>
              <a:t>Create a function</a:t>
            </a:r>
          </a:p>
          <a:p>
            <a:pPr marL="0" lvl="0" indent="0">
              <a:buNone/>
            </a:pPr>
            <a:r>
              <a:t>to</a:t>
            </a:r>
            <a:r>
              <a:rPr>
                <a:hlinkClick r:id="rId5"/>
              </a:rPr>
              <a:t>https://console.aws.amazon.com/lambda/home?region=us-east-1#/functions</a:t>
            </a:r>
          </a:p>
          <a:p>
            <a:pPr marL="0" lvl="0" indent="0">
              <a:buNone/>
            </a:pPr>
            <a:r>
              <a:t>The following "create-function" example creates a Lambda function named "my-function".</a:t>
            </a:r>
          </a:p>
          <a:p>
            <a:pPr lvl="0" indent="0">
              <a:buNone/>
            </a:pPr>
            <a:r>
              <a:rPr>
                <a:latin typeface="Courier"/>
              </a:rPr>
              <a:t>$ aws iam create-role --role-name lambda-execute
$ aws iam attach-role-policy \
    --policy-arn arn:aws:iam::aws:policy/service-role/AWSLambdaKinesisExecutionRole --role-name lambda-execute
$ aws iam attach-role-policy \
    --policy-arn arn:aws:iam::aws:policy/AWSLambdaInvocation-DynamoDB --role-name lambda-execute
$ aws iam attach-role-policy \
    --policy-arn arn:aws:iam::aws:policy/service-role/AWSLambdaDynamoDBExecutionRole --role-name lambda-execute
$ aws iam attach-role-policy \
    --policy-arn arn:aws:iam::aws:policy/AmazonDynamoDBFullAccess --role-name lambda-execute
$ aws iam attach-role-policy \
    --policy-arn arn:aws:iam::aws:policy/AmazonDynamoDBFullAccesswithDataPipeline --role-name lambda-execute
$ aws lambda create-function \
    --function-name my-function \
    --runtime nodejs10.x \
    --zip-file fileb://my-function.zip \
    --handler my-function.handler \
    --role rolename</a:t>
            </a:r>
          </a:p>
          <a:p>
            <a:pPr marL="0" lvl="0" indent="0">
              <a:buNone/>
            </a:pPr>
            <a:r>
              <a:t>to</a:t>
            </a:r>
            <a:r>
              <a:rPr>
                <a:latin typeface="Courier"/>
              </a:rPr>
              <a:t>zip-file</a:t>
            </a:r>
            <a:r>
              <a:t> deployment package that contains code and dependencies</a:t>
            </a:r>
          </a:p>
          <a:p>
            <a:pPr marL="0" lvl="0" indent="0">
              <a:buNone/>
            </a:pPr>
            <a:r>
              <a:t>to</a:t>
            </a:r>
            <a:r>
              <a:rPr>
                <a:latin typeface="Courier"/>
              </a:rPr>
              <a:t>handler</a:t>
            </a:r>
            <a:r>
              <a:t> name of the method that Lambda calls to execute your function</a:t>
            </a:r>
          </a:p>
          <a:p>
            <a:pPr lvl="0" indent="0">
              <a:buNone/>
            </a:pPr>
            <a:r>
              <a:rPr>
                <a:latin typeface="Courier"/>
              </a:rPr>
              <a:t>import boto3
import time
def lambda_handler(event, context):
    client = boto3.resource('dynamodb') # create dynamodb resource
    table = client.Table("soil-humidity") # search for dynamoDB table
    table.put_item(Item={
            "field": "field-01", # partition key
            "timestamp": str(int(time.time())), # sort key
            "xx": "0", "yy": "-20", "value": "-25",
            "message": "Hello from Lambda!"})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Migration: Case Study</a:t>
            </a:r>
          </a:p>
        </p:txBody>
      </p:sp>
      <p:sp>
        <p:nvSpPr>
          <p:cNvPr id="3" name="Content Placeholder 2"/>
          <p:cNvSpPr>
            <a:spLocks noGrp="1"/>
          </p:cNvSpPr>
          <p:nvPr>
            <p:ph idx="1"/>
          </p:nvPr>
        </p:nvSpPr>
        <p:spPr/>
        <p:txBody>
          <a:bodyPr/>
          <a:lstStyle/>
          <a:p>
            <a:pPr marL="0" lvl="0" indent="0">
              <a:buNone/>
            </a:pPr>
            <a:br/>
            <a:endParaRPr/>
          </a:p>
          <a:p>
            <a:pPr marL="0" lvl="0" indent="0">
              <a:buNone/>
            </a:pPr>
            <a:br/>
            <a:r>
              <a:t> [.] Migrating to AWS</a:t>
            </a:r>
          </a:p>
          <a:p>
            <a:pPr marL="0" lvl="0" indent="0">
              <a:spcBef>
                <a:spcPts val="3000"/>
              </a:spcBef>
              <a:buNone/>
            </a:pPr>
            <a:r>
              <a:rPr b="1"/>
              <a:t>Migrating to AWS</a:t>
            </a:r>
          </a:p>
          <a:p>
            <a:pPr marL="0" lvl="0" indent="0">
              <a:buNone/>
            </a:pPr>
            <a:r>
              <a:t>Migration</a:t>
            </a:r>
          </a:p>
          <a:p>
            <a:pPr marL="0" lvl="0" indent="0">
              <a:buNone/>
            </a:pPr>
            <a:r>
              <a:t>Goals</a:t>
            </a:r>
          </a:p>
          <a:p>
            <a:pPr marL="0" lvl="0" indent="0">
              <a:buNone/>
            </a:pPr>
            <a:r>
              <a:t>toEvaluating the costs for a cloud/on-premises data platform</a:t>
            </a:r>
          </a:p>
          <a:p>
            <a:pPr marL="0" lvl="0" indent="0">
              <a:buNone/>
            </a:pPr>
            <a:r>
              <a:t>toFill in this table</a:t>
            </a:r>
          </a:p>
          <a:p>
            <a:pPr marL="0" lvl="0" indent="0">
              <a:buNone/>
            </a:pPr>
            <a:r>
              <a:t>toReal-world case study</a:t>
            </a:r>
          </a:p>
          <a:p>
            <a:pPr marL="0" lvl="0" indent="0">
              <a:buNone/>
            </a:pPr>
            <a:r>
              <a:t>On-premises (reference) architecture</a:t>
            </a:r>
          </a:p>
          <a:p>
            <a:pPr marL="0" lvl="0" indent="0">
              <a:buNone/>
            </a:pPr>
            <a:r>
              <a:t>Hardware requirements</a:t>
            </a:r>
          </a:p>
          <a:p>
            <a:pPr lvl="0" indent="0">
              <a:buNone/>
            </a:pPr>
            <a:r>
              <a:rPr>
                <a:latin typeface="Courier"/>
              </a:rPr>
              <a:t>lshw -short -C cpu
lshw -short -C memory
lshw -short -C disk</a:t>
            </a:r>
          </a:p>
          <a:p>
            <a:pPr marL="0" lvl="0" indent="0">
              <a:buNone/>
            </a:pPr>
            <a:r>
              <a:t>Software stack</a:t>
            </a:r>
          </a:p>
          <a:p>
            <a:pPr marL="0" lvl="0" indent="0">
              <a:buNone/>
            </a:pPr>
            <a:r>
              <a:t>toClassic Hadoop stack plus Python and Docker</a:t>
            </a:r>
          </a:p>
          <a:p>
            <a:pPr marL="0" lvl="0" indent="0">
              <a:buNone/>
            </a:pPr>
            <a:r>
              <a:t>Software cost (up to 2020): 0€</a:t>
            </a:r>
          </a:p>
          <a:p>
            <a:pPr marL="0" lvl="0" indent="0">
              <a:buNone/>
            </a:pPr>
            <a:r>
              <a:t>toFree Cloudera Management System</a:t>
            </a:r>
          </a:p>
          <a:p>
            <a:pPr marL="0" lvl="0" indent="0">
              <a:buNone/>
            </a:pPr>
            <a:r>
              <a:t>toNo software licensing (for research purpose)</a:t>
            </a:r>
          </a:p>
          <a:p>
            <a:pPr marL="0" lvl="0" indent="0">
              <a:buNone/>
            </a:pPr>
            <a:r>
              <a:t>Hardware cost (up to Mar 05, 2021): ?</a:t>
            </a:r>
          </a:p>
          <a:p>
            <a:pPr marL="0" lvl="0" indent="0">
              <a:buNone/>
            </a:pPr>
            <a:r>
              <a:t>to</a:t>
            </a:r>
            <a:r>
              <a:rPr>
                <a:hlinkClick r:id="rId2"/>
              </a:rPr>
              <a:t>https://www.rect.coreto-europe.com/</a:t>
            </a:r>
          </a:p>
          <a:p>
            <a:pPr marL="0" lvl="0" indent="0">
              <a:buNone/>
            </a:pPr>
            <a:r>
              <a:t>image</a:t>
            </a:r>
          </a:p>
          <a:p>
            <a:pPr marL="0" lvl="0" indent="0">
              <a:buNone/>
            </a:pPr>
            <a:r>
              <a:t>Software cost (up to 2020): 0€</a:t>
            </a:r>
          </a:p>
          <a:p>
            <a:pPr marL="0" lvl="0" indent="0">
              <a:buNone/>
            </a:pPr>
            <a:r>
              <a:t>toFree Cloudera Management System</a:t>
            </a:r>
          </a:p>
          <a:p>
            <a:pPr marL="0" lvl="0" indent="0">
              <a:buNone/>
            </a:pPr>
            <a:r>
              <a:t>toNo software licensing (for research purpose)</a:t>
            </a:r>
          </a:p>
          <a:p>
            <a:pPr marL="0" lvl="0" indent="0">
              <a:buNone/>
            </a:pPr>
            <a:r>
              <a:t>Hardware cost (up to Mar 05, 2021): </a:t>
            </a:r>
            <a14:m xmlns:a14="http://schemas.microsoft.com/office/drawing/2010/main">
              <m:oMath xmlns:m="http://schemas.openxmlformats.org/officeDocument/2006/math">
                <m:r>
                  <a:rPr>
                    <a:latin typeface="Cambria Math" panose="02040503050406030204" pitchFamily="18" charset="0"/>
                  </a:rPr>
                  <m:t>1767€​⋅18=31806€​</m:t>
                </m:r>
              </m:oMath>
            </a14:m>
            <a:endParaRPr/>
          </a:p>
          <a:p>
            <a:pPr marL="0" lvl="0" indent="0">
              <a:buNone/>
            </a:pPr>
            <a:r>
              <a:t>to</a:t>
            </a:r>
            <a:r>
              <a:rPr>
                <a:hlinkClick r:id="rId2"/>
              </a:rPr>
              <a:t>https://www.rect.coreto-europe.com/</a:t>
            </a:r>
          </a:p>
          <a:p>
            <a:pPr marL="0" lvl="0" indent="0">
              <a:buNone/>
            </a:pPr>
            <a:r>
              <a:t>toAmortization over 3 years (i.e., 10602€/year)</a:t>
            </a:r>
          </a:p>
          <a:p>
            <a:pPr marL="0" lvl="0" indent="0">
              <a:buNone/>
            </a:pPr>
            <a:r>
              <a:t>Software cost (up to Mar 05, 2021): 10000€/year </a:t>
            </a:r>
            <a14:m xmlns:a14="http://schemas.microsoft.com/office/drawing/2010/main">
              <m:oMath xmlns:m="http://schemas.openxmlformats.org/officeDocument/2006/math">
                <m:r>
                  <a:rPr>
                    <a:latin typeface="Cambria Math" panose="02040503050406030204" pitchFamily="18" charset="0"/>
                  </a:rPr>
                  <m:t>⋅18</m:t>
                </m:r>
              </m:oMath>
            </a14:m>
            <a:r>
              <a:t> = 180000€/year</a:t>
            </a:r>
          </a:p>
          <a:p>
            <a:pPr marL="0" lvl="0" indent="0">
              <a:buNone/>
            </a:pPr>
            <a:r>
              <a:t>to</a:t>
            </a:r>
          </a:p>
          <a:p>
            <a:pPr marL="0" lvl="0" indent="0">
              <a:buNone/>
            </a:pPr>
            <a:r>
              <a:t>to</a:t>
            </a:r>
          </a:p>
          <a:p>
            <a:pPr marL="0" lvl="0" indent="0">
              <a:buNone/>
            </a:pPr>
            <a:r>
              <a:t>to</a:t>
            </a:r>
          </a:p>
          <a:p>
            <a:pPr marL="0" lvl="0" indent="0">
              <a:buNone/>
            </a:pPr>
            <a:r>
              <a:t>toNo license for research purpose</a:t>
            </a:r>
          </a:p>
          <a:p>
            <a:pPr marL="0" lvl="0" indent="0">
              <a:buNone/>
            </a:pPr>
            <a:r>
              <a:rPr i="1"/>
              <a:t>“Houston we’ve had a problem!”</a:t>
            </a:r>
          </a:p>
          <a:p>
            <a:pPr marL="0" lvl="0" indent="0">
              <a:buNone/>
            </a:pPr>
            <a:r>
              <a:t>toWe cannot update/extend the cluster anymore</a:t>
            </a:r>
          </a:p>
          <a:p>
            <a:pPr marL="0" lvl="0" indent="0">
              <a:buNone/>
            </a:pPr>
            <a:r>
              <a:t>Moving a Hadoop cluster to the cloud (we only consider AWS)</a:t>
            </a:r>
          </a:p>
          <a:p>
            <a:pPr marL="0" lvl="0" indent="0">
              <a:buNone/>
            </a:pPr>
            <a:r>
              <a:t>toAWS price calculator </a:t>
            </a:r>
            <a:r>
              <a:rPr>
                <a:hlinkClick r:id="rId3"/>
              </a:rPr>
              <a:t>https://calculator.aws/#/estimate</a:t>
            </a:r>
          </a:p>
          <a:p>
            <a:pPr marL="0" lvl="0" indent="0">
              <a:buNone/>
            </a:pPr>
            <a:r>
              <a:t>How do we start?</a:t>
            </a:r>
          </a:p>
          <a:p>
            <a:pPr marL="0" lvl="0" indent="0">
              <a:buNone/>
            </a:pPr>
            <a:r>
              <a:t>towe need architectural/application requirements</a:t>
            </a:r>
          </a:p>
          <a:p>
            <a:pPr marL="0" lvl="0" indent="0">
              <a:buNone/>
            </a:pPr>
            <a:r>
              <a:t>towe already defined the hardware and the software stack</a:t>
            </a:r>
          </a:p>
          <a:p>
            <a:pPr marL="0" lvl="0" indent="0">
              <a:buNone/>
            </a:pPr>
            <a:r>
              <a:t>tostart with coarse tuning, identify the dominating costs first</a:t>
            </a:r>
          </a:p>
          <a:p>
            <a:pPr marL="0" lvl="0" indent="0">
              <a:buNone/>
            </a:pPr>
            <a:r>
              <a:t>tois it computing, storage, or processing?</a:t>
            </a:r>
          </a:p>
          <a:p>
            <a:pPr marL="0" lvl="0" indent="0">
              <a:buNone/>
            </a:pPr>
            <a:r>
              <a:t>toidentify a suitable budget, implement, refine later</a:t>
            </a:r>
          </a:p>
          <a:p>
            <a:pPr marL="0" lvl="0" indent="0">
              <a:buNone/>
            </a:pPr>
            <a:r>
              <a:t>towrong refinements can do a lot of damage</a:t>
            </a:r>
          </a:p>
          <a:p>
            <a:pPr marL="0" lvl="0" indent="0">
              <a:buNone/>
            </a:pPr>
            <a:r>
              <a:t>Migrate the cluster as-is: 13500$/month = 162000$/year</a:t>
            </a:r>
          </a:p>
          <a:p>
            <a:pPr marL="0" lvl="0" indent="0">
              <a:buNone/>
            </a:pPr>
            <a:r>
              <a:t>to18 EC2 instances (t4g.2xlarge), 12TB EBS storage each machine</a:t>
            </a:r>
          </a:p>
          <a:p>
            <a:pPr marL="0" lvl="0" indent="0">
              <a:buNone/>
            </a:pPr>
            <a:r>
              <a:t>toStill, we have no software stack configuration</a:t>
            </a:r>
          </a:p>
          <a:p>
            <a:pPr marL="0" lvl="0" indent="0">
              <a:buNone/>
            </a:pPr>
            <a:r>
              <a:t>image</a:t>
            </a:r>
          </a:p>
          <a:p>
            <a:pPr marL="0" lvl="0" indent="0">
              <a:buNone/>
            </a:pPr>
            <a:r>
              <a:t>toAlso, pick the right region</a:t>
            </a:r>
          </a:p>
          <a:p>
            <a:pPr marL="0" lvl="0" indent="0">
              <a:buNone/>
            </a:pPr>
            <a:r>
              <a:t>image</a:t>
            </a:r>
          </a:p>
          <a:p>
            <a:pPr marL="0" lvl="0" indent="0">
              <a:buNone/>
            </a:pPr>
            <a:r>
              <a:t>It makes no sense to move the cluster as-is</a:t>
            </a:r>
          </a:p>
          <a:p>
            <a:pPr marL="0" lvl="0" indent="0">
              <a:buNone/>
            </a:pPr>
            <a:r>
              <a:t>tomore machines ensure better scalability but higher costs</a:t>
            </a:r>
          </a:p>
          <a:p>
            <a:pPr marL="0" lvl="0" indent="0">
              <a:buNone/>
            </a:pPr>
            <a:r>
              <a:t>tolet’s think about some optimization</a:t>
            </a:r>
          </a:p>
          <a:p>
            <a:pPr marL="0" lvl="0" indent="0">
              <a:buNone/>
            </a:pPr>
            <a:r>
              <a:t>towe need have some minimum software requirements</a:t>
            </a:r>
          </a:p>
          <a:p>
            <a:pPr marL="0" lvl="0" indent="0">
              <a:buNone/>
            </a:pPr>
            <a:r>
              <a:t>tohow many machines do we need at minimum?</a:t>
            </a:r>
          </a:p>
          <a:p>
            <a:pPr marL="0" lvl="0" indent="0">
              <a:buNone/>
            </a:pPr>
            <a:r>
              <a:t>Storage</a:t>
            </a:r>
          </a:p>
          <a:p>
            <a:pPr marL="0" lvl="0" indent="0">
              <a:buNone/>
            </a:pPr>
            <a:r>
              <a:rPr b="1"/>
              <a:t>HDFS</a:t>
            </a:r>
          </a:p>
          <a:p>
            <a:pPr marL="0" lvl="0" indent="0">
              <a:buNone/>
            </a:pPr>
            <a:r>
              <a:t>toHow much durability do we need? (i.e., how many replicas)</a:t>
            </a:r>
          </a:p>
          <a:p>
            <a:pPr marL="0" lvl="0" indent="0">
              <a:buNone/>
            </a:pPr>
            <a:r>
              <a:t>toWe can think about a durability decreasing over time</a:t>
            </a:r>
          </a:p>
          <a:p>
            <a:pPr marL="0" lvl="0" indent="0">
              <a:buNone/>
            </a:pPr>
            <a:r>
              <a:t>toHP1: two replicas for fresh data</a:t>
            </a:r>
          </a:p>
          <a:p>
            <a:pPr marL="0" lvl="0" indent="0">
              <a:buNone/>
            </a:pPr>
            <a:r>
              <a:t>toHP2: move cold data to a glacier or delete id</a:t>
            </a:r>
          </a:p>
          <a:p>
            <a:pPr marL="0" lvl="0" indent="0">
              <a:buNone/>
            </a:pPr>
            <a:r>
              <a:t>toIs it cheaper to store data or (re)process them?</a:t>
            </a:r>
          </a:p>
          <a:p>
            <a:pPr marL="0" lvl="0" indent="0">
              <a:buNone/>
            </a:pPr>
            <a:r>
              <a:rPr b="1"/>
              <a:t>HBase</a:t>
            </a:r>
            <a:r>
              <a:t> has marginal effects on the pricing (</a:t>
            </a:r>
            <a14:m xmlns:a14="http://schemas.microsoft.com/office/drawing/2010/main">
              <m:oMath xmlns:m="http://schemas.openxmlformats.org/officeDocument/2006/math">
                <m:r>
                  <a:rPr>
                    <a:latin typeface="Cambria Math" panose="02040503050406030204" pitchFamily="18" charset="0"/>
                  </a:rPr>
                  <m:t>100</m:t>
                </m:r>
                <m:r>
                  <a:rPr>
                    <a:latin typeface="Cambria Math" panose="02040503050406030204" pitchFamily="18" charset="0"/>
                  </a:rPr>
                  <m:t>𝐺𝐵</m:t>
                </m:r>
                <m:r>
                  <a:rPr>
                    <a:latin typeface="Cambria Math" panose="02040503050406030204" pitchFamily="18" charset="0"/>
                  </a:rPr>
                  <m:t>≪50</m:t>
                </m:r>
                <m:r>
                  <a:rPr>
                    <a:latin typeface="Cambria Math" panose="02040503050406030204" pitchFamily="18" charset="0"/>
                  </a:rPr>
                  <m:t>𝑇𝐵</m:t>
                </m:r>
              </m:oMath>
            </a14:m>
            <a:r>
              <a:t>)</a:t>
            </a:r>
          </a:p>
          <a:p>
            <a:pPr marL="0" lvl="0" indent="0">
              <a:buNone/>
            </a:pPr>
            <a:r>
              <a:t>toFor simplicity, we can omit it (focus on the high costs)</a:t>
            </a:r>
          </a:p>
          <a:p>
            <a:pPr marL="0" lvl="0" indent="0">
              <a:buNone/>
            </a:pPr>
            <a:r>
              <a:rPr b="1"/>
              <a:t>Overall</a:t>
            </a:r>
            <a:r>
              <a:t>: 50TB storage/year</a:t>
            </a:r>
          </a:p>
          <a:p>
            <a:pPr marL="0" lvl="0" indent="0">
              <a:buNone/>
            </a:pPr>
            <a:r>
              <a:t>Processing</a:t>
            </a:r>
          </a:p>
          <a:p>
            <a:pPr marL="0" lvl="0" indent="0">
              <a:buNone/>
            </a:pPr>
            <a:r>
              <a:t>Processing takes place each time that ESA provides a satellite image</a:t>
            </a:r>
          </a:p>
          <a:p>
            <a:pPr marL="0" lvl="0" indent="0">
              <a:buNone/>
            </a:pPr>
            <a:r>
              <a:t>toSome days no images are available</a:t>
            </a:r>
          </a:p>
          <a:p>
            <a:pPr marL="0" lvl="0" indent="0">
              <a:buNone/>
            </a:pPr>
            <a:r>
              <a:t>toSome days up to 10 images are available</a:t>
            </a:r>
          </a:p>
          <a:p>
            <a:pPr marL="0" lvl="0" indent="0">
              <a:buNone/>
            </a:pPr>
            <a:r>
              <a:t>toEach image is about 1GB</a:t>
            </a:r>
          </a:p>
          <a:p>
            <a:pPr marL="0" lvl="0" indent="0">
              <a:buNone/>
            </a:pPr>
            <a:r>
              <a:t>toProcessing produces new images with about the same same</a:t>
            </a:r>
          </a:p>
          <a:p>
            <a:pPr marL="0" lvl="0" indent="0">
              <a:buNone/>
            </a:pPr>
            <a:r>
              <a:t>toSpark jobs are always executed with the same parameters</a:t>
            </a:r>
          </a:p>
          <a:p>
            <a:pPr marL="0" lvl="0" indent="0">
              <a:buNone/>
            </a:pPr>
            <a:r>
              <a:rPr b="1"/>
              <a:t>Image processing</a:t>
            </a:r>
          </a:p>
          <a:p>
            <a:pPr marL="0" lvl="0" indent="0">
              <a:buNone/>
            </a:pPr>
            <a:r>
              <a:t>to4 machines, 2 cores and 10GB RAM at least</a:t>
            </a:r>
          </a:p>
          <a:p>
            <a:pPr marL="0" lvl="0" indent="0">
              <a:buNone/>
            </a:pPr>
            <a:r>
              <a:rPr b="1"/>
              <a:t>Weather processing</a:t>
            </a:r>
            <a:r>
              <a:t> is negligible, we can omit it</a:t>
            </a:r>
          </a:p>
          <a:p>
            <a:pPr marL="0" lvl="0" indent="0">
              <a:buNone/>
            </a:pPr>
            <a:r>
              <a:t>How do we proceed with the migration?</a:t>
            </a:r>
          </a:p>
          <a:p>
            <a:pPr marL="0" lvl="0" indent="0">
              <a:buNone/>
            </a:pPr>
            <a:r>
              <a:t>Try to achieve the smallest migration impact</a:t>
            </a:r>
          </a:p>
          <a:p>
            <a:pPr marL="0" lvl="0" indent="0">
              <a:buNone/>
            </a:pPr>
            <a:r>
              <a:t>tofind the most similar cloud-based solution to a Hadoop cluster</a:t>
            </a:r>
          </a:p>
          <a:p>
            <a:pPr marL="0" lvl="0" indent="0">
              <a:buNone/>
            </a:pPr>
            <a:r>
              <a:t>torethink applications when you got the know-how</a:t>
            </a:r>
          </a:p>
          <a:p>
            <a:pPr marL="0" lvl="0" indent="0">
              <a:buNone/>
            </a:pPr>
            <a:r>
              <a:t>Rethinking cloud-based applications (business processes) means</a:t>
            </a:r>
          </a:p>
          <a:p>
            <a:pPr marL="0" lvl="0" indent="0">
              <a:buNone/>
            </a:pPr>
            <a:r>
              <a:t>tounderstand the application requirements of each process</a:t>
            </a:r>
          </a:p>
          <a:p>
            <a:pPr marL="0" lvl="0" indent="0">
              <a:buNone/>
            </a:pPr>
            <a:r>
              <a:t>torethink all the applications in a cluster fashion</a:t>
            </a:r>
          </a:p>
          <a:p>
            <a:pPr marL="0" lvl="0" indent="0">
              <a:buNone/>
            </a:pPr>
            <a:r>
              <a:t>tomuch harder</a:t>
            </a:r>
          </a:p>
          <a:p>
            <a:pPr marL="0" lvl="0" indent="0">
              <a:buNone/>
            </a:pPr>
            <a:r>
              <a:t>Compare 4 machines on-premises vs on cloud</a:t>
            </a:r>
          </a:p>
          <a:p>
            <a:pPr marL="0" lvl="0" indent="0">
              <a:buNone/>
            </a:pPr>
            <a:r>
              <a:t>On-premises</a:t>
            </a:r>
          </a:p>
          <a:p>
            <a:pPr marL="0" lvl="0" indent="0">
              <a:buNone/>
            </a:pPr>
            <a:r>
              <a:t>to4 machines: 196$/month = 2356$/year</a:t>
            </a:r>
          </a:p>
          <a:p>
            <a:pPr marL="0" lvl="0" indent="0">
              <a:buNone/>
            </a:pPr>
            <a:r>
              <a:t>toCloudera requires at least 10 nodes: 100000$/year</a:t>
            </a:r>
          </a:p>
          <a:p>
            <a:pPr marL="0" lvl="0" indent="0">
              <a:buNone/>
            </a:pPr>
            <a:r>
              <a:t>Migrate the cluster with minimal requirements: 1367$/month = 16404$/year</a:t>
            </a:r>
          </a:p>
          <a:p>
            <a:pPr marL="0" lvl="0" indent="0">
              <a:buNone/>
            </a:pPr>
            <a:r>
              <a:t>to4 EC2 instances (t4g.2xlarge), 12TB EBS storage each machine</a:t>
            </a:r>
          </a:p>
          <a:p>
            <a:pPr marL="0" lvl="0" indent="0">
              <a:buNone/>
            </a:pPr>
            <a:r>
              <a:t>toStill, we have no software stack configuration</a:t>
            </a:r>
          </a:p>
          <a:p>
            <a:pPr marL="0" lvl="0" indent="0">
              <a:buNone/>
            </a:pPr>
            <a:r>
              <a:t>image</a:t>
            </a:r>
          </a:p>
          <a:p>
            <a:pPr marL="0" lvl="0" indent="0">
              <a:buNone/>
            </a:pPr>
            <a:r>
              <a:t>Amazon EMR is the most similar service to Cloudera</a:t>
            </a:r>
          </a:p>
          <a:p>
            <a:pPr marL="0" lvl="0" indent="0">
              <a:buNone/>
            </a:pPr>
            <a:r>
              <a:t>toCreate/delete a cluster at need</a:t>
            </a:r>
          </a:p>
          <a:p>
            <a:pPr marL="0" lvl="0" indent="0">
              <a:buNone/>
            </a:pPr>
            <a:r>
              <a:t>toComputational nodes (based on EC2)</a:t>
            </a:r>
          </a:p>
          <a:p>
            <a:pPr marL="0" lvl="0" indent="0">
              <a:buNone/>
            </a:pPr>
            <a:r>
              <a:t>to</a:t>
            </a:r>
            <a:r>
              <a:rPr i="1"/>
              <a:t>master</a:t>
            </a:r>
            <a:r>
              <a:t> node, manages the cluster (always active)</a:t>
            </a:r>
          </a:p>
          <a:p>
            <a:pPr marL="0" lvl="0" indent="0">
              <a:buNone/>
            </a:pPr>
            <a:r>
              <a:t>to</a:t>
            </a:r>
            <a:r>
              <a:rPr i="1"/>
              <a:t>core</a:t>
            </a:r>
            <a:r>
              <a:t> nodes, computation + data</a:t>
            </a:r>
          </a:p>
          <a:p>
            <a:pPr marL="0" lvl="0" indent="0">
              <a:buNone/>
            </a:pPr>
            <a:r>
              <a:t>toinclude the HDFS demon (this cannot be turned off)</a:t>
            </a:r>
          </a:p>
          <a:p>
            <a:pPr marL="0" lvl="0" indent="0">
              <a:buNone/>
            </a:pPr>
            <a:r>
              <a:t>toHard to scale</a:t>
            </a:r>
          </a:p>
          <a:p>
            <a:pPr marL="0" lvl="0" indent="0">
              <a:buNone/>
            </a:pPr>
            <a:r>
              <a:t>to</a:t>
            </a:r>
            <a:r>
              <a:rPr i="1"/>
              <a:t>task</a:t>
            </a:r>
            <a:r>
              <a:t> nodes: core nodes without data demon</a:t>
            </a:r>
          </a:p>
          <a:p>
            <a:pPr marL="0" lvl="0" indent="0">
              <a:buNone/>
            </a:pPr>
            <a:r>
              <a:t>towrite to S3, not to HDFS</a:t>
            </a:r>
          </a:p>
          <a:p>
            <a:pPr marL="0" lvl="0" indent="0">
              <a:buNone/>
            </a:pPr>
            <a:r>
              <a:t>toEasy to (auto)scale</a:t>
            </a:r>
          </a:p>
          <a:p>
            <a:pPr marL="0" lvl="0" indent="0">
              <a:buNone/>
            </a:pPr>
            <a:r>
              <a:t>toDecoupling processing and storage, we loose data locality</a:t>
            </a:r>
          </a:p>
          <a:p>
            <a:pPr marL="0" lvl="0" indent="0">
              <a:buNone/>
            </a:pPr>
            <a:r>
              <a:t>Migrating cluster to EMR: 14710€/year</a:t>
            </a:r>
          </a:p>
          <a:p>
            <a:pPr marL="0" lvl="0" indent="0">
              <a:buNone/>
            </a:pPr>
            <a:r>
              <a:t>to</a:t>
            </a:r>
          </a:p>
          <a:p>
            <a:pPr marL="0" lvl="0" indent="0">
              <a:buNone/>
            </a:pPr>
            <a:r>
              <a:t>to1 x Master EMR nodes, EC2 (m4.xlarge), Utilization (75 h/month): 4.5€</a:t>
            </a:r>
          </a:p>
          <a:p>
            <a:pPr marL="0" lvl="0" indent="0">
              <a:buNone/>
            </a:pPr>
            <a:r>
              <a:t>to1 x Core EMR nodes, EC2 (m4.xlarge), Utilization (75 h/month): 4.5€</a:t>
            </a:r>
          </a:p>
          <a:p>
            <a:pPr marL="0" lvl="0" indent="0">
              <a:buNone/>
            </a:pPr>
            <a:r>
              <a:t>to4 x Task EMR nodes, EC2 (m4.4xlarge), Utilization (75 h/month): 72€</a:t>
            </a:r>
          </a:p>
          <a:p>
            <a:pPr marL="0" lvl="0" indent="0">
              <a:buNone/>
            </a:pPr>
            <a:r>
              <a:t>to4 x EC2 on demand (task node): 174.83€</a:t>
            </a:r>
          </a:p>
          <a:p>
            <a:pPr marL="0" lvl="0" indent="0">
              <a:buNone/>
            </a:pPr>
            <a:r>
              <a:t>toStorage amount (30 GB)</a:t>
            </a:r>
          </a:p>
          <a:p>
            <a:pPr marL="0" lvl="0" indent="0">
              <a:buNone/>
            </a:pPr>
            <a:r>
              <a:t>toWorkload (Daily, Duration of peak: 0 Hr 15 Min)</a:t>
            </a:r>
          </a:p>
          <a:p>
            <a:pPr marL="0" lvl="0" indent="0">
              <a:buNone/>
            </a:pPr>
            <a:r>
              <a:t>toInstance type (m4.xlarge)</a:t>
            </a:r>
          </a:p>
          <a:p>
            <a:pPr marL="0" lvl="0" indent="0">
              <a:buNone/>
            </a:pPr>
            <a:r>
              <a:t>to2 x EC2 on demand (master and core nodes): 330€</a:t>
            </a:r>
          </a:p>
          <a:p>
            <a:pPr marL="0" lvl="0" indent="0">
              <a:buNone/>
            </a:pPr>
            <a:r>
              <a:t>toStorage amount (30 GB)</a:t>
            </a:r>
          </a:p>
          <a:p>
            <a:pPr marL="0" lvl="0" indent="0">
              <a:buNone/>
            </a:pPr>
            <a:r>
              <a:t>toInstance type (m4.xlarge)</a:t>
            </a:r>
          </a:p>
          <a:p>
            <a:pPr marL="0" lvl="0" indent="0">
              <a:buNone/>
            </a:pPr>
            <a:r>
              <a:t>Can we do better?</a:t>
            </a:r>
          </a:p>
          <a:p>
            <a:pPr marL="0" lvl="0" indent="0">
              <a:buNone/>
            </a:pPr>
            <a:r>
              <a:t>On-Demand Instance</a:t>
            </a:r>
          </a:p>
          <a:p>
            <a:pPr marL="0" lvl="0" indent="0">
              <a:buNone/>
            </a:pPr>
            <a:r>
              <a:t>topay for compute capacity by the hour (minimum of 60 seconds)</a:t>
            </a:r>
          </a:p>
          <a:p>
            <a:pPr marL="0" lvl="0" indent="0">
              <a:buNone/>
            </a:pPr>
            <a:r>
              <a:t>tono long-term commitments</a:t>
            </a:r>
          </a:p>
          <a:p>
            <a:pPr marL="0" lvl="0" indent="0">
              <a:buNone/>
            </a:pPr>
            <a:r>
              <a:t>Spot Instance</a:t>
            </a:r>
          </a:p>
          <a:p>
            <a:pPr marL="0" lvl="0" indent="0">
              <a:buNone/>
            </a:pPr>
            <a:r>
              <a:t>tounused EC2 instance that is available for less than the on-demand price</a:t>
            </a:r>
          </a:p>
          <a:p>
            <a:pPr marL="0" lvl="0" indent="0">
              <a:buNone/>
            </a:pPr>
            <a:r>
              <a:t>tohourly price is called a spot price</a:t>
            </a:r>
          </a:p>
          <a:p>
            <a:pPr marL="0" lvl="0" indent="0">
              <a:buNone/>
            </a:pPr>
            <a:r>
              <a:t>toadjusted based on long-term supply and demand for spot instances</a:t>
            </a:r>
          </a:p>
          <a:p>
            <a:pPr marL="0" lvl="0" indent="0">
              <a:buNone/>
            </a:pPr>
            <a:r>
              <a:t>toruns when capacity is available and price lower than threshold</a:t>
            </a:r>
          </a:p>
          <a:p>
            <a:pPr marL="0" lvl="0" indent="0">
              <a:buNone/>
            </a:pPr>
            <a:r>
              <a:t>towhen data-cetenter resources are low, spot instances are dropped</a:t>
            </a:r>
          </a:p>
          <a:p>
            <a:pPr marL="0" lvl="0" indent="0">
              <a:buNone/>
            </a:pPr>
            <a:r>
              <a:t>toonly suitable for batch workloads</a:t>
            </a:r>
          </a:p>
          <a:p>
            <a:pPr marL="0" lvl="0" indent="0">
              <a:buNone/>
            </a:pPr>
            <a:r>
              <a:rPr i="1"/>
              <a:t>Capacity-optimized</a:t>
            </a:r>
            <a:r>
              <a:t> strategy</a:t>
            </a:r>
          </a:p>
          <a:p>
            <a:pPr marL="0" lvl="0" indent="0">
              <a:buNone/>
            </a:pPr>
            <a:r>
              <a:t>toallocated instances into the most available pools</a:t>
            </a:r>
          </a:p>
          <a:p>
            <a:pPr marL="0" lvl="0" indent="0">
              <a:buNone/>
            </a:pPr>
            <a:r>
              <a:t>tolook at real-time capacity data, predict which are the most available</a:t>
            </a:r>
          </a:p>
          <a:p>
            <a:pPr marL="0" lvl="0" indent="0">
              <a:buNone/>
            </a:pPr>
            <a:r>
              <a:t>toworks well for workloads such as big data and analytics</a:t>
            </a:r>
          </a:p>
          <a:p>
            <a:pPr marL="0" lvl="0" indent="0">
              <a:buNone/>
            </a:pPr>
            <a:r>
              <a:t>toworks well when we have high cost of interruption</a:t>
            </a:r>
          </a:p>
          <a:p>
            <a:pPr marL="0" lvl="0" indent="0">
              <a:buNone/>
            </a:pPr>
            <a:r>
              <a:rPr i="1"/>
              <a:t>Lowest-price</a:t>
            </a:r>
            <a:r>
              <a:t> strategy</a:t>
            </a:r>
          </a:p>
          <a:p>
            <a:pPr marL="0" lvl="0" indent="0">
              <a:buNone/>
            </a:pPr>
            <a:r>
              <a:t>toallocates instances in pools with lowest price at time of fulfillment</a:t>
            </a:r>
          </a:p>
          <a:p>
            <a:pPr marL="0" lvl="0" indent="0">
              <a:buNone/>
            </a:pPr>
            <a:r>
              <a:t>Migrating cluster to EMR: 13445€/year</a:t>
            </a:r>
          </a:p>
          <a:p>
            <a:pPr marL="0" lvl="0" indent="0">
              <a:buNone/>
            </a:pPr>
            <a:r>
              <a:t>toS3 Infrequent Access storage (50 TB per month): 640€</a:t>
            </a:r>
          </a:p>
          <a:p>
            <a:pPr marL="0" lvl="0" indent="0">
              <a:buNone/>
            </a:pPr>
            <a:r>
              <a:t>to1 Master EMR nodes, EC2 (m4.xlarge), Utilization (75 h/month): 4.5€</a:t>
            </a:r>
          </a:p>
          <a:p>
            <a:pPr marL="0" lvl="0" indent="0">
              <a:buNone/>
            </a:pPr>
            <a:r>
              <a:t>to1 Core EMR nodes, EC2 (m4.xlarge), Utilization (75 h/month): 4.5€</a:t>
            </a:r>
          </a:p>
          <a:p>
            <a:pPr marL="0" lvl="0" indent="0">
              <a:buNone/>
            </a:pPr>
            <a:r>
              <a:t>to4 Task EMR nodes, EC2 (m4.4xlarge), Utilization (75 h/month): 72€</a:t>
            </a:r>
          </a:p>
          <a:p>
            <a:pPr marL="0" lvl="0" indent="0">
              <a:buNone/>
            </a:pPr>
            <a:r>
              <a:t>to4 x EC2 spot (task node): 69.55€</a:t>
            </a:r>
          </a:p>
          <a:p>
            <a:pPr marL="0" lvl="0" indent="0">
              <a:buNone/>
            </a:pPr>
            <a:r>
              <a:t>toStorage amount (30 GB)</a:t>
            </a:r>
          </a:p>
          <a:p>
            <a:pPr marL="0" lvl="0" indent="0">
              <a:buNone/>
            </a:pPr>
            <a:r>
              <a:t>toWorkload (Daily, Duration of peak: 0 Hr 15 Min)</a:t>
            </a:r>
          </a:p>
          <a:p>
            <a:pPr marL="0" lvl="0" indent="0">
              <a:buNone/>
            </a:pPr>
            <a:r>
              <a:t>toInstance type (m4.xlarge)</a:t>
            </a:r>
          </a:p>
          <a:p>
            <a:pPr marL="0" lvl="0" indent="0">
              <a:buNone/>
            </a:pPr>
            <a:r>
              <a:t>to2 x EC2 on demand (master and core nodes): 330€</a:t>
            </a:r>
          </a:p>
          <a:p>
            <a:pPr marL="0" lvl="0" indent="0">
              <a:buNone/>
            </a:pPr>
            <a:r>
              <a:t>toStorage amount (30 GB)</a:t>
            </a:r>
          </a:p>
          <a:p>
            <a:pPr marL="0" lvl="0" indent="0">
              <a:buNone/>
            </a:pPr>
            <a:r>
              <a:t>toInstance type (m4.xlarge)</a:t>
            </a:r>
          </a:p>
          <a:p>
            <a:pPr marL="0" lvl="0" indent="0">
              <a:buNone/>
            </a:pPr>
            <a:r>
              <a:t>Can we do better?</a:t>
            </a:r>
          </a:p>
          <a:p>
            <a:pPr marL="0" lvl="0" indent="0">
              <a:buNone/>
            </a:pPr>
            <a:r>
              <a:t>toPick ad-hoc cloud services</a:t>
            </a:r>
          </a:p>
          <a:p>
            <a:pPr marL="0" lvl="0" indent="0">
              <a:buNone/>
            </a:pPr>
            <a:r>
              <a:t>toE.g., AWS Lambda e AWS Batch (container Docker)</a:t>
            </a:r>
          </a:p>
          <a:p>
            <a:pPr marL="0" lvl="0" indent="0">
              <a:buNone/>
            </a:pPr>
            <a:r>
              <a:t>to... to re-build the applications (food for thoughts)</a:t>
            </a:r>
          </a:p>
          <a:p>
            <a:pPr marL="0" lvl="0" indent="0">
              <a:spcBef>
                <a:spcPts val="3000"/>
              </a:spcBef>
              <a:buNone/>
            </a:pPr>
            <a:r>
              <a:rPr b="1"/>
              <a:t>References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Notes</a:t>
            </a:r>
          </a:p>
        </p:txBody>
      </p:sp>
      <p:sp>
        <p:nvSpPr>
          <p:cNvPr id="3" name="Content Placeholder 2"/>
          <p:cNvSpPr>
            <a:spLocks noGrp="1"/>
          </p:cNvSpPr>
          <p:nvPr>
            <p:ph idx="1"/>
          </p:nvPr>
        </p:nvSpPr>
        <p:spPr/>
        <p:txBody>
          <a:bodyPr/>
          <a:lstStyle/>
          <a:p>
            <a:pPr marL="0" lvl="0" indent="0">
              <a:buNone/>
            </a:pPr>
            <a:r>
              <a:rPr sz="1800"/>
              <a:t>1. </a:t>
            </a:r>
            <a:r>
              <a:rPr sz="1800" i="1"/>
              <a:t>Data provenance</a:t>
            </a:r>
            <a:r>
              <a:rPr sz="1800"/>
              <a:t> and </a:t>
            </a:r>
            <a:r>
              <a:rPr sz="1800" i="1"/>
              <a:t>data lineage</a:t>
            </a:r>
            <a:r>
              <a:rPr sz="1800"/>
              <a:t> are used in the literature as synonyms or with slightly-different flavors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7532</Words>
  <Application>Microsoft Office PowerPoint</Application>
  <PresentationFormat>On-screen Show (4:3)</PresentationFormat>
  <Paragraphs>468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Cambria Math</vt:lpstr>
      <vt:lpstr>Courier</vt:lpstr>
      <vt:lpstr>Office Theme</vt:lpstr>
      <vt:lpstr>Cloud architectures for big data</vt:lpstr>
      <vt:lpstr>PowerPoint Presentation</vt:lpstr>
      <vt:lpstr>Cloud computing and big data</vt:lpstr>
      <vt:lpstr>Data pipeline on AWS</vt:lpstr>
      <vt:lpstr>Migration: Case Study</vt:lpstr>
      <vt:lpstr>Notes</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architectures for big data</dc:title>
  <dc:creator>Matteo Francia m.francia@unibo.it</dc:creator>
  <cp:keywords/>
  <cp:lastModifiedBy>Matteo Francia</cp:lastModifiedBy>
  <cp:revision>1</cp:revision>
  <dcterms:created xsi:type="dcterms:W3CDTF">2021-03-23T10:51:12Z</dcterms:created>
  <dcterms:modified xsi:type="dcterms:W3CDTF">2021-03-23T10:55:37Z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graphy">
    <vt:lpwstr/>
  </property>
  <property fmtid="{D5CDD505-2E9C-101B-9397-08002B2CF9AE}" pid="3" name="date">
    <vt:lpwstr>2021</vt:lpwstr>
  </property>
</Properties>
</file>