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CCE6A9-22DC-4959-95A5-8AE175F93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D684C9F-5A63-4287-889F-7A8F420EB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FECD2E-585C-4B7E-B3E9-B9832E9D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784-FE11-467A-96E8-611C48A72E7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949CB3-4938-41B4-8EEA-3429FA46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B5907B-F035-4AB0-95B4-81A89017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5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84A472-E085-466D-A815-7588C16F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640291-909C-47A1-AB10-5E5779D37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E0247F-8209-48D2-93A3-83D3FCD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784-FE11-467A-96E8-611C48A72E7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D8785B-8F4F-4BCC-9BF3-27509CEF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01FBA1-845C-4C7B-AFE7-0200F9B4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BAA185A-86CE-43EA-8257-9ED6724CC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B5745A-D580-49C1-BF7E-843476ABB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1F6CB8-B6E2-4316-BDBF-ED107FAD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784-FE11-467A-96E8-611C48A72E7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B8422D-51C0-4219-8A41-A18538F9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BF1E3D-DF87-4A76-AA1D-9D2A2CC8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1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16875F-EF82-49C5-884A-28F30BCF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792172-8255-40DB-80B6-D47E445DA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BBCB69-BB1A-419D-8632-F801A09A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784-FE11-467A-96E8-611C48A72E7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3ED1D0-4DEF-43F8-A5ED-EAE520AE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90CB52-91C1-4594-B7EE-F80B26F1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5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BB9187-EB42-409E-B415-C0ED47FD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74CBD2-72C0-45C3-BD53-FE0958216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74DBDB-FF7C-456F-83D1-7F091270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784-FE11-467A-96E8-611C48A72E7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4AAABC-7CDD-46CF-BE69-B3448827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EE3E12-DF48-4E77-9B89-BD8774A5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3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C79247-6393-4C90-B568-168F2A09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F24C9A-AB20-4A4C-8A06-8F39CB533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F1B5F38-EC0F-49C4-AEF0-F9CC39715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ACB683-2165-457F-9D7E-55E8789F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784-FE11-467A-96E8-611C48A72E7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BCC5881-2344-4116-9BB1-96EEA801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63C4F0-E434-4DD1-B307-CF8E7429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6536AF-6154-426E-A722-8090ABCA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D69ABB-CC4D-4AD9-8AF5-1489C3AF2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3C69ED3-5093-4B33-893C-946D920CF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2C38BD7-B904-4964-80E0-ECC3EA8FE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6ED6489-840C-49A7-BE47-65DEF3198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AFE2C54-EC85-433C-A94B-D02A7426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784-FE11-467A-96E8-611C48A72E7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CCAD613-0481-4D14-8B36-45A5B0C0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4E04FB2-5EE2-474D-88EC-A4EE668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6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9C5221-4D4F-408B-9606-E5C7E383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081C99C-A5AB-4FDF-A268-1311798F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784-FE11-467A-96E8-611C48A72E7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FD0D717-6537-41EF-841A-87262296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997173-BECB-4C28-B70A-F701D502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2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2D8DF9D-BE93-403E-B518-BFCDCAF3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784-FE11-467A-96E8-611C48A72E7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75FAD4-D744-4295-A368-D36ABB29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6A70F4-E678-492F-B637-27975417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9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8B4B6-B6DC-47B2-A916-11A399017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061E6E-48D1-4127-B453-6368059A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ED3EEF4-A3BC-4771-BD95-E976C7A6C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F85EF0-185A-419A-B250-7C63853A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784-FE11-467A-96E8-611C48A72E7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0CA9679-C0D8-494A-B752-BFFF43D8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C06EC0-BD1F-4145-A10E-C39B7432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9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08D3D9-4F9B-4249-9221-D801225D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FEDB6F6-AE35-46DB-A3C2-3224D179A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0D7F5A6-4929-4876-A1D3-A48D31247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3DB8F3-6A03-4697-860F-12F3D28F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784-FE11-467A-96E8-611C48A72E7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B97146B-55EE-4448-964D-18934E92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641F63-EDF3-4ECB-8991-D03E7DA8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975DB8F-9BA6-485F-AA37-5FD0456F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A4F437-7E91-4609-AB6B-8766E0E0F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30C92B-E335-4616-8B1E-968AE96DC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94784-FE11-467A-96E8-611C48A72E7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C5E556-A081-4EBC-BD4A-FA0E5CEE8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5AD6B5-8BDA-47FE-AECF-85111EF83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6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8B301E3-7460-4997-B014-628823C0D465}"/>
              </a:ext>
            </a:extLst>
          </p:cNvPr>
          <p:cNvSpPr/>
          <p:nvPr/>
        </p:nvSpPr>
        <p:spPr>
          <a:xfrm>
            <a:off x="3156872" y="2716976"/>
            <a:ext cx="1528653" cy="36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Store data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AEAF1CF-DEFC-43DF-BE8C-C85C95FD31C3}"/>
              </a:ext>
            </a:extLst>
          </p:cNvPr>
          <p:cNvSpPr/>
          <p:nvPr/>
        </p:nvSpPr>
        <p:spPr>
          <a:xfrm>
            <a:off x="3156872" y="3364409"/>
            <a:ext cx="1528653" cy="3629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Alert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F28B8DF-7296-4C37-B57F-0BE9B184DB8D}"/>
              </a:ext>
            </a:extLst>
          </p:cNvPr>
          <p:cNvSpPr/>
          <p:nvPr/>
        </p:nvSpPr>
        <p:spPr>
          <a:xfrm>
            <a:off x="3156872" y="4064194"/>
            <a:ext cx="1528653" cy="36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Interpolate weather data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E09F45A-E0FB-49EE-BD52-7292349152D9}"/>
              </a:ext>
            </a:extLst>
          </p:cNvPr>
          <p:cNvSpPr/>
          <p:nvPr/>
        </p:nvSpPr>
        <p:spPr>
          <a:xfrm>
            <a:off x="5073224" y="4064194"/>
            <a:ext cx="1528653" cy="36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Store data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035502D-3C6C-4081-B277-35C9FAC2B486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512339" y="2898460"/>
            <a:ext cx="644533" cy="6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ED5B1A2-B18F-4802-93BA-9379D064CA3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512339" y="3545893"/>
            <a:ext cx="644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98878632-2D4F-45F1-A5A6-19CE2C16549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512339" y="3545893"/>
            <a:ext cx="644533" cy="69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610B3CF8-5D92-4F57-9222-72B35FBACEB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194500" y="4245678"/>
            <a:ext cx="878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sco magnetico 12">
            <a:extLst>
              <a:ext uri="{FF2B5EF4-FFF2-40B4-BE49-F238E27FC236}">
                <a16:creationId xmlns:a16="http://schemas.microsoft.com/office/drawing/2014/main" id="{01027B64-96A4-4409-9457-840F09677AC4}"/>
              </a:ext>
            </a:extLst>
          </p:cNvPr>
          <p:cNvSpPr/>
          <p:nvPr/>
        </p:nvSpPr>
        <p:spPr>
          <a:xfrm>
            <a:off x="5103945" y="2546035"/>
            <a:ext cx="615950" cy="7048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Raw data</a:t>
            </a:r>
          </a:p>
        </p:txBody>
      </p:sp>
      <p:sp>
        <p:nvSpPr>
          <p:cNvPr id="14" name="Disco magnetico 13">
            <a:extLst>
              <a:ext uri="{FF2B5EF4-FFF2-40B4-BE49-F238E27FC236}">
                <a16:creationId xmlns:a16="http://schemas.microsoft.com/office/drawing/2014/main" id="{82B21463-6959-4F0B-9E4C-EA6D0C25B587}"/>
              </a:ext>
            </a:extLst>
          </p:cNvPr>
          <p:cNvSpPr/>
          <p:nvPr/>
        </p:nvSpPr>
        <p:spPr>
          <a:xfrm>
            <a:off x="6994282" y="3893253"/>
            <a:ext cx="1011796" cy="7048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Interpolated data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AF57D14-819F-40BE-AF22-F1E826E87B69}"/>
              </a:ext>
            </a:extLst>
          </p:cNvPr>
          <p:cNvCxnSpPr>
            <a:cxnSpLocks/>
            <a:stCxn id="7" idx="3"/>
            <a:endCxn id="14" idx="2"/>
          </p:cNvCxnSpPr>
          <p:nvPr/>
        </p:nvCxnSpPr>
        <p:spPr>
          <a:xfrm>
            <a:off x="6601877" y="4245678"/>
            <a:ext cx="39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7FC6B20-65D1-4E10-BE1E-1637EE596BBE}"/>
              </a:ext>
            </a:extLst>
          </p:cNvPr>
          <p:cNvCxnSpPr>
            <a:cxnSpLocks/>
            <a:stCxn id="4" idx="3"/>
            <a:endCxn id="13" idx="2"/>
          </p:cNvCxnSpPr>
          <p:nvPr/>
        </p:nvCxnSpPr>
        <p:spPr>
          <a:xfrm>
            <a:off x="4685525" y="2898460"/>
            <a:ext cx="418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35FEEAF5-AFB8-487D-BDB5-81BD4F6FF3E7}"/>
              </a:ext>
            </a:extLst>
          </p:cNvPr>
          <p:cNvSpPr/>
          <p:nvPr/>
        </p:nvSpPr>
        <p:spPr>
          <a:xfrm>
            <a:off x="6578969" y="2403160"/>
            <a:ext cx="1841500" cy="990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Dashboard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7E2D9ED8-6A24-45D2-8FDA-5B19C44CAE6E}"/>
              </a:ext>
            </a:extLst>
          </p:cNvPr>
          <p:cNvCxnSpPr>
            <a:cxnSpLocks/>
            <a:stCxn id="13" idx="4"/>
            <a:endCxn id="17" idx="1"/>
          </p:cNvCxnSpPr>
          <p:nvPr/>
        </p:nvCxnSpPr>
        <p:spPr>
          <a:xfrm>
            <a:off x="5719895" y="2898460"/>
            <a:ext cx="859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FEA0C52-8489-4333-9BB6-06E7D4966F3F}"/>
              </a:ext>
            </a:extLst>
          </p:cNvPr>
          <p:cNvCxnSpPr>
            <a:cxnSpLocks/>
            <a:stCxn id="14" idx="1"/>
            <a:endCxn id="17" idx="2"/>
          </p:cNvCxnSpPr>
          <p:nvPr/>
        </p:nvCxnSpPr>
        <p:spPr>
          <a:xfrm flipH="1" flipV="1">
            <a:off x="7499719" y="3393760"/>
            <a:ext cx="461" cy="49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27C798D-3303-42B3-9655-22A4D01D45D3}"/>
              </a:ext>
            </a:extLst>
          </p:cNvPr>
          <p:cNvSpPr txBox="1"/>
          <p:nvPr/>
        </p:nvSpPr>
        <p:spPr>
          <a:xfrm>
            <a:off x="4173477" y="336440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???</a:t>
            </a:r>
            <a:endParaRPr lang="en-US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14EE6FD-C348-4E7F-8681-7BA6B16053E3}"/>
              </a:ext>
            </a:extLst>
          </p:cNvPr>
          <p:cNvSpPr txBox="1"/>
          <p:nvPr/>
        </p:nvSpPr>
        <p:spPr>
          <a:xfrm>
            <a:off x="7846096" y="240316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???</a:t>
            </a:r>
            <a:endParaRPr lang="en-US" dirty="0"/>
          </a:p>
        </p:txBody>
      </p:sp>
      <p:sp>
        <p:nvSpPr>
          <p:cNvPr id="22" name="Bolla: nuvola 7">
            <a:extLst>
              <a:ext uri="{FF2B5EF4-FFF2-40B4-BE49-F238E27FC236}">
                <a16:creationId xmlns:a16="http://schemas.microsoft.com/office/drawing/2014/main" id="{C67AC1A7-FC6A-4B3D-B4FB-43A05D2AC1C1}"/>
              </a:ext>
            </a:extLst>
          </p:cNvPr>
          <p:cNvSpPr/>
          <p:nvPr/>
        </p:nvSpPr>
        <p:spPr>
          <a:xfrm>
            <a:off x="916738" y="3272256"/>
            <a:ext cx="1734236" cy="704850"/>
          </a:xfrm>
          <a:prstGeom prst="cloudCallout">
            <a:avLst>
              <a:gd name="adj1" fmla="val -32908"/>
              <a:gd name="adj2" fmla="val 30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Watering + Weather data</a:t>
            </a:r>
          </a:p>
        </p:txBody>
      </p:sp>
    </p:spTree>
    <p:extLst>
      <p:ext uri="{BB962C8B-B14F-4D97-AF65-F5344CB8AC3E}">
        <p14:creationId xmlns:p14="http://schemas.microsoft.com/office/powerpoint/2010/main" val="333457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BD54D25-171B-4252-BD77-B5A4D9116F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3" r="9853" b="20414"/>
          <a:stretch/>
        </p:blipFill>
        <p:spPr>
          <a:xfrm>
            <a:off x="8622396" y="1928184"/>
            <a:ext cx="1558482" cy="52348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8C29A5F-C244-48DE-AF99-224ECDDB9CE8}"/>
              </a:ext>
            </a:extLst>
          </p:cNvPr>
          <p:cNvSpPr/>
          <p:nvPr/>
        </p:nvSpPr>
        <p:spPr>
          <a:xfrm>
            <a:off x="6701147" y="3571656"/>
            <a:ext cx="1528653" cy="36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Store data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1A01519-F397-43E0-9041-43A85CAA6850}"/>
              </a:ext>
            </a:extLst>
          </p:cNvPr>
          <p:cNvSpPr/>
          <p:nvPr/>
        </p:nvSpPr>
        <p:spPr>
          <a:xfrm>
            <a:off x="3989747" y="1916098"/>
            <a:ext cx="1528653" cy="3629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Alert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0142AAB-A81F-4823-BBD8-BB71AA912A29}"/>
              </a:ext>
            </a:extLst>
          </p:cNvPr>
          <p:cNvSpPr/>
          <p:nvPr/>
        </p:nvSpPr>
        <p:spPr>
          <a:xfrm>
            <a:off x="3989746" y="4553136"/>
            <a:ext cx="1528653" cy="36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Interpolate weather data</a:t>
            </a:r>
          </a:p>
        </p:txBody>
      </p:sp>
      <p:sp>
        <p:nvSpPr>
          <p:cNvPr id="8" name="Bolla: nuvola 7">
            <a:extLst>
              <a:ext uri="{FF2B5EF4-FFF2-40B4-BE49-F238E27FC236}">
                <a16:creationId xmlns:a16="http://schemas.microsoft.com/office/drawing/2014/main" id="{EAFC323E-8944-4A4D-AA94-9D010286F274}"/>
              </a:ext>
            </a:extLst>
          </p:cNvPr>
          <p:cNvSpPr/>
          <p:nvPr/>
        </p:nvSpPr>
        <p:spPr>
          <a:xfrm>
            <a:off x="1124344" y="2984117"/>
            <a:ext cx="1734236" cy="704850"/>
          </a:xfrm>
          <a:prstGeom prst="cloudCallout">
            <a:avLst>
              <a:gd name="adj1" fmla="val -32908"/>
              <a:gd name="adj2" fmla="val 30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Watering + Weather data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02561B7-AA33-4B05-AD9B-CBBA03498FD2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H="1" flipV="1">
            <a:off x="4754074" y="2279066"/>
            <a:ext cx="2" cy="36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05135C3-7D8C-4474-98C7-729B4974495F}"/>
              </a:ext>
            </a:extLst>
          </p:cNvPr>
          <p:cNvCxnSpPr>
            <a:cxnSpLocks/>
            <a:stCxn id="8" idx="2"/>
            <a:endCxn id="19" idx="1"/>
          </p:cNvCxnSpPr>
          <p:nvPr/>
        </p:nvCxnSpPr>
        <p:spPr>
          <a:xfrm>
            <a:off x="2857135" y="3336542"/>
            <a:ext cx="372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0D0B766-478C-45B6-8C43-02D5CDBAFC09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 flipH="1">
            <a:off x="4754073" y="4031050"/>
            <a:ext cx="3" cy="5220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sco magnetico 11">
            <a:extLst>
              <a:ext uri="{FF2B5EF4-FFF2-40B4-BE49-F238E27FC236}">
                <a16:creationId xmlns:a16="http://schemas.microsoft.com/office/drawing/2014/main" id="{D98B3377-4DB0-493B-8FAA-78A4FE39B35A}"/>
              </a:ext>
            </a:extLst>
          </p:cNvPr>
          <p:cNvSpPr/>
          <p:nvPr/>
        </p:nvSpPr>
        <p:spPr>
          <a:xfrm>
            <a:off x="8879613" y="3400715"/>
            <a:ext cx="615950" cy="7048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Raw data</a:t>
            </a:r>
          </a:p>
        </p:txBody>
      </p:sp>
      <p:sp>
        <p:nvSpPr>
          <p:cNvPr id="13" name="Disco magnetico 12">
            <a:extLst>
              <a:ext uri="{FF2B5EF4-FFF2-40B4-BE49-F238E27FC236}">
                <a16:creationId xmlns:a16="http://schemas.microsoft.com/office/drawing/2014/main" id="{5D7E58CD-A05D-46E7-A25C-BA6F251B01D0}"/>
              </a:ext>
            </a:extLst>
          </p:cNvPr>
          <p:cNvSpPr/>
          <p:nvPr/>
        </p:nvSpPr>
        <p:spPr>
          <a:xfrm>
            <a:off x="8681690" y="2591373"/>
            <a:ext cx="1011796" cy="7048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Interpolated data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856D873-0F18-468C-82C8-10EC47C92ADA}"/>
              </a:ext>
            </a:extLst>
          </p:cNvPr>
          <p:cNvCxnSpPr>
            <a:cxnSpLocks/>
            <a:stCxn id="21" idx="3"/>
            <a:endCxn id="13" idx="2"/>
          </p:cNvCxnSpPr>
          <p:nvPr/>
        </p:nvCxnSpPr>
        <p:spPr>
          <a:xfrm flipV="1">
            <a:off x="8229799" y="2943798"/>
            <a:ext cx="451891" cy="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3803353-7D21-42AF-AED5-647794301443}"/>
              </a:ext>
            </a:extLst>
          </p:cNvPr>
          <p:cNvCxnSpPr>
            <a:cxnSpLocks/>
            <a:stCxn id="5" idx="3"/>
            <a:endCxn id="12" idx="2"/>
          </p:cNvCxnSpPr>
          <p:nvPr/>
        </p:nvCxnSpPr>
        <p:spPr>
          <a:xfrm>
            <a:off x="8229800" y="3753140"/>
            <a:ext cx="649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0AB98004-C766-40B7-817D-DA6DCE5D8746}"/>
              </a:ext>
            </a:extLst>
          </p:cNvPr>
          <p:cNvSpPr/>
          <p:nvPr/>
        </p:nvSpPr>
        <p:spPr>
          <a:xfrm>
            <a:off x="10180877" y="2661480"/>
            <a:ext cx="1328705" cy="13451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Dashboard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2C8994A-0592-4B1B-828D-3239F6AE2540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9495563" y="3753140"/>
            <a:ext cx="68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48E975D-E35C-4177-96D1-09173858E231}"/>
              </a:ext>
            </a:extLst>
          </p:cNvPr>
          <p:cNvCxnSpPr>
            <a:cxnSpLocks/>
          </p:cNvCxnSpPr>
          <p:nvPr/>
        </p:nvCxnSpPr>
        <p:spPr>
          <a:xfrm>
            <a:off x="9552227" y="2894015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Elemento grafico 18">
            <a:extLst>
              <a:ext uri="{FF2B5EF4-FFF2-40B4-BE49-F238E27FC236}">
                <a16:creationId xmlns:a16="http://schemas.microsoft.com/office/drawing/2014/main" id="{231C1ACB-9EC6-4D84-9CDB-4E3CEC8ED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29426" y="2642034"/>
            <a:ext cx="3049299" cy="1389016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BD1ECF96-34F6-4812-A832-6300C5E7D62A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>
            <a:off x="6278725" y="3336542"/>
            <a:ext cx="422422" cy="41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5E149633-DB0A-4AED-A44C-82C9E74F729A}"/>
              </a:ext>
            </a:extLst>
          </p:cNvPr>
          <p:cNvSpPr/>
          <p:nvPr/>
        </p:nvSpPr>
        <p:spPr>
          <a:xfrm>
            <a:off x="6701146" y="2762862"/>
            <a:ext cx="1528653" cy="36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Store data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DFD23D96-0D76-4240-BF3D-D6241AE61234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6278725" y="2944346"/>
            <a:ext cx="422421" cy="39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4539D0DA-8D4D-41D2-854F-F961455D1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358" y="4402257"/>
            <a:ext cx="1066748" cy="533374"/>
          </a:xfrm>
          <a:prstGeom prst="rect">
            <a:avLst/>
          </a:prstGeom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B353EC86-16D5-4A60-8872-ADC2DE7709E5}"/>
              </a:ext>
            </a:extLst>
          </p:cNvPr>
          <p:cNvSpPr/>
          <p:nvPr/>
        </p:nvSpPr>
        <p:spPr>
          <a:xfrm>
            <a:off x="8537296" y="1915209"/>
            <a:ext cx="1643581" cy="51671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CBBA0D14-D05B-4CAD-AF4C-4C7EF5EA41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332" y="1690646"/>
            <a:ext cx="615928" cy="527002"/>
          </a:xfrm>
          <a:prstGeom prst="rect">
            <a:avLst/>
          </a:prstGeom>
        </p:spPr>
      </p:pic>
      <p:sp>
        <p:nvSpPr>
          <p:cNvPr id="26" name="Rettangolo 25">
            <a:extLst>
              <a:ext uri="{FF2B5EF4-FFF2-40B4-BE49-F238E27FC236}">
                <a16:creationId xmlns:a16="http://schemas.microsoft.com/office/drawing/2014/main" id="{08529667-9FDB-42C0-87A8-687B35793621}"/>
              </a:ext>
            </a:extLst>
          </p:cNvPr>
          <p:cNvSpPr/>
          <p:nvPr/>
        </p:nvSpPr>
        <p:spPr>
          <a:xfrm>
            <a:off x="8622395" y="4408045"/>
            <a:ext cx="1643581" cy="51671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2FC5DFA9-B822-49FE-8325-60CA0841B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431" y="4183482"/>
            <a:ext cx="615928" cy="527002"/>
          </a:xfrm>
          <a:prstGeom prst="rect">
            <a:avLst/>
          </a:prstGeom>
        </p:spPr>
      </p:pic>
      <p:pic>
        <p:nvPicPr>
          <p:cNvPr id="28" name="Elemento grafico 27">
            <a:extLst>
              <a:ext uri="{FF2B5EF4-FFF2-40B4-BE49-F238E27FC236}">
                <a16:creationId xmlns:a16="http://schemas.microsoft.com/office/drawing/2014/main" id="{BAB297B9-A4C3-4CD8-AA0A-FDC8AFCAB9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4778" y="4968539"/>
            <a:ext cx="1238590" cy="644833"/>
          </a:xfrm>
          <a:prstGeom prst="rect">
            <a:avLst/>
          </a:prstGeom>
        </p:spPr>
      </p:pic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3063C244-0FA3-4795-A997-D698558562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06273" y="3973192"/>
            <a:ext cx="422422" cy="772635"/>
          </a:xfrm>
          <a:prstGeom prst="rect">
            <a:avLst/>
          </a:prstGeom>
        </p:spPr>
      </p:pic>
      <p:pic>
        <p:nvPicPr>
          <p:cNvPr id="30" name="Elemento grafico 29">
            <a:extLst>
              <a:ext uri="{FF2B5EF4-FFF2-40B4-BE49-F238E27FC236}">
                <a16:creationId xmlns:a16="http://schemas.microsoft.com/office/drawing/2014/main" id="{6B49360D-E7ED-4EEE-B3B6-EF5A9978CE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06273" y="1946696"/>
            <a:ext cx="422422" cy="772635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1A525E6-C7FA-4820-A4BE-A131B3BAD98E}"/>
              </a:ext>
            </a:extLst>
          </p:cNvPr>
          <p:cNvSpPr txBox="1"/>
          <p:nvPr/>
        </p:nvSpPr>
        <p:spPr>
          <a:xfrm>
            <a:off x="4500637" y="158481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0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egnaposto contenuto 32">
            <a:extLst>
              <a:ext uri="{FF2B5EF4-FFF2-40B4-BE49-F238E27FC236}">
                <a16:creationId xmlns:a16="http://schemas.microsoft.com/office/drawing/2014/main" id="{E0C0FA9E-2D19-44D3-83FC-879ABB9A2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05" y="2386716"/>
            <a:ext cx="2716773" cy="1782203"/>
          </a:xfr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8C29A5F-C244-48DE-AF99-224ECDDB9CE8}"/>
              </a:ext>
            </a:extLst>
          </p:cNvPr>
          <p:cNvSpPr/>
          <p:nvPr/>
        </p:nvSpPr>
        <p:spPr>
          <a:xfrm>
            <a:off x="6701147" y="3571656"/>
            <a:ext cx="1528653" cy="36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Store data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1A01519-F397-43E0-9041-43A85CAA6850}"/>
              </a:ext>
            </a:extLst>
          </p:cNvPr>
          <p:cNvSpPr/>
          <p:nvPr/>
        </p:nvSpPr>
        <p:spPr>
          <a:xfrm>
            <a:off x="3989747" y="1916098"/>
            <a:ext cx="1528653" cy="3629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Alert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0142AAB-A81F-4823-BBD8-BB71AA912A29}"/>
              </a:ext>
            </a:extLst>
          </p:cNvPr>
          <p:cNvSpPr/>
          <p:nvPr/>
        </p:nvSpPr>
        <p:spPr>
          <a:xfrm>
            <a:off x="3989746" y="4553136"/>
            <a:ext cx="1528653" cy="36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Interpolate weather data</a:t>
            </a:r>
          </a:p>
        </p:txBody>
      </p:sp>
      <p:sp>
        <p:nvSpPr>
          <p:cNvPr id="8" name="Bolla: nuvola 7">
            <a:extLst>
              <a:ext uri="{FF2B5EF4-FFF2-40B4-BE49-F238E27FC236}">
                <a16:creationId xmlns:a16="http://schemas.microsoft.com/office/drawing/2014/main" id="{EAFC323E-8944-4A4D-AA94-9D010286F274}"/>
              </a:ext>
            </a:extLst>
          </p:cNvPr>
          <p:cNvSpPr/>
          <p:nvPr/>
        </p:nvSpPr>
        <p:spPr>
          <a:xfrm>
            <a:off x="1124344" y="2984117"/>
            <a:ext cx="1734236" cy="704850"/>
          </a:xfrm>
          <a:prstGeom prst="cloudCallout">
            <a:avLst>
              <a:gd name="adj1" fmla="val -32908"/>
              <a:gd name="adj2" fmla="val 30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Watering + Weather data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02561B7-AA33-4B05-AD9B-CBBA03498FD2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4754074" y="2279066"/>
            <a:ext cx="2" cy="36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05135C3-7D8C-4474-98C7-729B4974495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857135" y="3336542"/>
            <a:ext cx="372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0D0B766-478C-45B6-8C43-02D5CDBAFC0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754073" y="4031050"/>
            <a:ext cx="3" cy="5220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sco magnetico 11">
            <a:extLst>
              <a:ext uri="{FF2B5EF4-FFF2-40B4-BE49-F238E27FC236}">
                <a16:creationId xmlns:a16="http://schemas.microsoft.com/office/drawing/2014/main" id="{D98B3377-4DB0-493B-8FAA-78A4FE39B35A}"/>
              </a:ext>
            </a:extLst>
          </p:cNvPr>
          <p:cNvSpPr/>
          <p:nvPr/>
        </p:nvSpPr>
        <p:spPr>
          <a:xfrm>
            <a:off x="8879613" y="3400715"/>
            <a:ext cx="615950" cy="7048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Raw data</a:t>
            </a:r>
          </a:p>
        </p:txBody>
      </p:sp>
      <p:sp>
        <p:nvSpPr>
          <p:cNvPr id="13" name="Disco magnetico 12">
            <a:extLst>
              <a:ext uri="{FF2B5EF4-FFF2-40B4-BE49-F238E27FC236}">
                <a16:creationId xmlns:a16="http://schemas.microsoft.com/office/drawing/2014/main" id="{5D7E58CD-A05D-46E7-A25C-BA6F251B01D0}"/>
              </a:ext>
            </a:extLst>
          </p:cNvPr>
          <p:cNvSpPr/>
          <p:nvPr/>
        </p:nvSpPr>
        <p:spPr>
          <a:xfrm>
            <a:off x="8681690" y="2591373"/>
            <a:ext cx="1011796" cy="7048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Interpolated data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856D873-0F18-468C-82C8-10EC47C92ADA}"/>
              </a:ext>
            </a:extLst>
          </p:cNvPr>
          <p:cNvCxnSpPr>
            <a:cxnSpLocks/>
            <a:stCxn id="21" idx="3"/>
            <a:endCxn id="13" idx="2"/>
          </p:cNvCxnSpPr>
          <p:nvPr/>
        </p:nvCxnSpPr>
        <p:spPr>
          <a:xfrm flipV="1">
            <a:off x="8229799" y="2943798"/>
            <a:ext cx="451891" cy="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3803353-7D21-42AF-AED5-647794301443}"/>
              </a:ext>
            </a:extLst>
          </p:cNvPr>
          <p:cNvCxnSpPr>
            <a:cxnSpLocks/>
            <a:stCxn id="5" idx="3"/>
            <a:endCxn id="12" idx="2"/>
          </p:cNvCxnSpPr>
          <p:nvPr/>
        </p:nvCxnSpPr>
        <p:spPr>
          <a:xfrm>
            <a:off x="8229800" y="3753140"/>
            <a:ext cx="649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0AB98004-C766-40B7-817D-DA6DCE5D8746}"/>
              </a:ext>
            </a:extLst>
          </p:cNvPr>
          <p:cNvSpPr/>
          <p:nvPr/>
        </p:nvSpPr>
        <p:spPr>
          <a:xfrm>
            <a:off x="10180877" y="2661480"/>
            <a:ext cx="1328705" cy="13451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Dashboard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2C8994A-0592-4B1B-828D-3239F6AE2540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9495563" y="3753140"/>
            <a:ext cx="68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48E975D-E35C-4177-96D1-09173858E231}"/>
              </a:ext>
            </a:extLst>
          </p:cNvPr>
          <p:cNvCxnSpPr>
            <a:cxnSpLocks/>
          </p:cNvCxnSpPr>
          <p:nvPr/>
        </p:nvCxnSpPr>
        <p:spPr>
          <a:xfrm>
            <a:off x="9552227" y="2894015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BD1ECF96-34F6-4812-A832-6300C5E7D62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78725" y="3336542"/>
            <a:ext cx="422422" cy="41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5E149633-DB0A-4AED-A44C-82C9E74F729A}"/>
              </a:ext>
            </a:extLst>
          </p:cNvPr>
          <p:cNvSpPr/>
          <p:nvPr/>
        </p:nvSpPr>
        <p:spPr>
          <a:xfrm>
            <a:off x="6701146" y="2762862"/>
            <a:ext cx="1528653" cy="36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Store data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DFD23D96-0D76-4240-BF3D-D6241AE61234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278725" y="2944346"/>
            <a:ext cx="422421" cy="39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Elemento grafico 27">
            <a:extLst>
              <a:ext uri="{FF2B5EF4-FFF2-40B4-BE49-F238E27FC236}">
                <a16:creationId xmlns:a16="http://schemas.microsoft.com/office/drawing/2014/main" id="{BAB297B9-A4C3-4CD8-AA0A-FDC8AFCAB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4778" y="4968539"/>
            <a:ext cx="1238590" cy="644833"/>
          </a:xfrm>
          <a:prstGeom prst="rect">
            <a:avLst/>
          </a:prstGeom>
        </p:spPr>
      </p:pic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3063C244-0FA3-4795-A997-D698558562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06273" y="3959232"/>
            <a:ext cx="422422" cy="772635"/>
          </a:xfrm>
          <a:prstGeom prst="rect">
            <a:avLst/>
          </a:prstGeom>
        </p:spPr>
      </p:pic>
      <p:pic>
        <p:nvPicPr>
          <p:cNvPr id="30" name="Elemento grafico 29">
            <a:extLst>
              <a:ext uri="{FF2B5EF4-FFF2-40B4-BE49-F238E27FC236}">
                <a16:creationId xmlns:a16="http://schemas.microsoft.com/office/drawing/2014/main" id="{6B49360D-E7ED-4EEE-B3B6-EF5A9978CE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06273" y="1967636"/>
            <a:ext cx="422422" cy="772635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1A525E6-C7FA-4820-A4BE-A131B3BAD98E}"/>
              </a:ext>
            </a:extLst>
          </p:cNvPr>
          <p:cNvSpPr txBox="1"/>
          <p:nvPr/>
        </p:nvSpPr>
        <p:spPr>
          <a:xfrm>
            <a:off x="4500637" y="158481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86B544-79D6-4CDF-A822-3B6BBAC651CD}"/>
              </a:ext>
            </a:extLst>
          </p:cNvPr>
          <p:cNvSpPr/>
          <p:nvPr/>
        </p:nvSpPr>
        <p:spPr>
          <a:xfrm>
            <a:off x="1130532" y="814647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BA702E-2AE1-4CCC-BCBE-1BFFA1824325}"/>
              </a:ext>
            </a:extLst>
          </p:cNvPr>
          <p:cNvSpPr/>
          <p:nvPr/>
        </p:nvSpPr>
        <p:spPr>
          <a:xfrm>
            <a:off x="1130531" y="1334193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05F51C-4FC3-4086-A8DE-D25B3F3C973F}"/>
              </a:ext>
            </a:extLst>
          </p:cNvPr>
          <p:cNvSpPr/>
          <p:nvPr/>
        </p:nvSpPr>
        <p:spPr>
          <a:xfrm>
            <a:off x="1130530" y="1853739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Runtime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ACBFE2-E05A-46CA-A11A-E3F9DD5757ED}"/>
              </a:ext>
            </a:extLst>
          </p:cNvPr>
          <p:cNvSpPr/>
          <p:nvPr/>
        </p:nvSpPr>
        <p:spPr>
          <a:xfrm>
            <a:off x="1130530" y="2892831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Virtualization</a:t>
            </a:r>
            <a:endParaRPr lang="it-IT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56FEA2-F73A-477E-BD97-E76E6EA48095}"/>
              </a:ext>
            </a:extLst>
          </p:cNvPr>
          <p:cNvSpPr/>
          <p:nvPr/>
        </p:nvSpPr>
        <p:spPr>
          <a:xfrm>
            <a:off x="1130530" y="3412377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Servers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577F0D-D1F0-4A7C-AC9B-133C25CA21C5}"/>
              </a:ext>
            </a:extLst>
          </p:cNvPr>
          <p:cNvSpPr/>
          <p:nvPr/>
        </p:nvSpPr>
        <p:spPr>
          <a:xfrm>
            <a:off x="1130529" y="3931923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Storage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4FA9C2-1DFB-4883-A90C-E855033FA751}"/>
              </a:ext>
            </a:extLst>
          </p:cNvPr>
          <p:cNvSpPr/>
          <p:nvPr/>
        </p:nvSpPr>
        <p:spPr>
          <a:xfrm>
            <a:off x="1130528" y="4451468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Networking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2C28E-4849-4FBA-9039-781260022681}"/>
              </a:ext>
            </a:extLst>
          </p:cNvPr>
          <p:cNvSpPr/>
          <p:nvPr/>
        </p:nvSpPr>
        <p:spPr>
          <a:xfrm>
            <a:off x="3228111" y="814647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Applications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F9AF68-7B9C-4A83-B999-C011D22F7884}"/>
              </a:ext>
            </a:extLst>
          </p:cNvPr>
          <p:cNvSpPr/>
          <p:nvPr/>
        </p:nvSpPr>
        <p:spPr>
          <a:xfrm>
            <a:off x="3228110" y="1334193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F6C8AC-4D84-4406-96A8-BCDEFF14DF59}"/>
              </a:ext>
            </a:extLst>
          </p:cNvPr>
          <p:cNvSpPr/>
          <p:nvPr/>
        </p:nvSpPr>
        <p:spPr>
          <a:xfrm>
            <a:off x="3228109" y="1853739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Runtime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459A98-FF3C-49E4-82B6-500F05DFB933}"/>
              </a:ext>
            </a:extLst>
          </p:cNvPr>
          <p:cNvSpPr/>
          <p:nvPr/>
        </p:nvSpPr>
        <p:spPr>
          <a:xfrm>
            <a:off x="3228109" y="2892831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Virtualization</a:t>
            </a:r>
            <a:endParaRPr lang="it-IT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A5EF37-35F1-4751-8DF9-9A238A3A9358}"/>
              </a:ext>
            </a:extLst>
          </p:cNvPr>
          <p:cNvSpPr/>
          <p:nvPr/>
        </p:nvSpPr>
        <p:spPr>
          <a:xfrm>
            <a:off x="3228109" y="3412377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Servers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AD6E2B-9882-4C83-B9DA-0FFF2F358D5E}"/>
              </a:ext>
            </a:extLst>
          </p:cNvPr>
          <p:cNvSpPr/>
          <p:nvPr/>
        </p:nvSpPr>
        <p:spPr>
          <a:xfrm>
            <a:off x="3228108" y="3931923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Storage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4B68E3-CE98-43A4-9F50-4386A0156F81}"/>
              </a:ext>
            </a:extLst>
          </p:cNvPr>
          <p:cNvSpPr/>
          <p:nvPr/>
        </p:nvSpPr>
        <p:spPr>
          <a:xfrm>
            <a:off x="3228107" y="4451468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Networking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4BD881-91E7-4246-A2BC-D0CFC216851E}"/>
              </a:ext>
            </a:extLst>
          </p:cNvPr>
          <p:cNvSpPr/>
          <p:nvPr/>
        </p:nvSpPr>
        <p:spPr>
          <a:xfrm>
            <a:off x="5325690" y="814647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Applications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70CA32-9427-4641-9FF8-C05F5B8AB8CB}"/>
              </a:ext>
            </a:extLst>
          </p:cNvPr>
          <p:cNvSpPr/>
          <p:nvPr/>
        </p:nvSpPr>
        <p:spPr>
          <a:xfrm>
            <a:off x="5325689" y="1334193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2214AA-CFC1-45C4-9AF4-1F1853419B57}"/>
              </a:ext>
            </a:extLst>
          </p:cNvPr>
          <p:cNvSpPr/>
          <p:nvPr/>
        </p:nvSpPr>
        <p:spPr>
          <a:xfrm>
            <a:off x="5325688" y="1853739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Runtime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D3BF39-CDB4-42AE-9B39-F569EC7B1DFE}"/>
              </a:ext>
            </a:extLst>
          </p:cNvPr>
          <p:cNvSpPr/>
          <p:nvPr/>
        </p:nvSpPr>
        <p:spPr>
          <a:xfrm>
            <a:off x="5325688" y="2892831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Virtualization</a:t>
            </a:r>
            <a:endParaRPr lang="it-IT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D0FBF7-912C-4369-A36B-C75D1D9C1013}"/>
              </a:ext>
            </a:extLst>
          </p:cNvPr>
          <p:cNvSpPr/>
          <p:nvPr/>
        </p:nvSpPr>
        <p:spPr>
          <a:xfrm>
            <a:off x="5325688" y="3412377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Servers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DD92B4-2256-4198-ABAB-E55BDBAD375D}"/>
              </a:ext>
            </a:extLst>
          </p:cNvPr>
          <p:cNvSpPr/>
          <p:nvPr/>
        </p:nvSpPr>
        <p:spPr>
          <a:xfrm>
            <a:off x="5325687" y="3931923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Storage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A461B4-AF7F-4F67-9F54-8EC8E95067B9}"/>
              </a:ext>
            </a:extLst>
          </p:cNvPr>
          <p:cNvSpPr/>
          <p:nvPr/>
        </p:nvSpPr>
        <p:spPr>
          <a:xfrm>
            <a:off x="5325686" y="4451468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Networking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AE20B0-F474-42F7-BF36-99F1BB6583C7}"/>
              </a:ext>
            </a:extLst>
          </p:cNvPr>
          <p:cNvSpPr/>
          <p:nvPr/>
        </p:nvSpPr>
        <p:spPr>
          <a:xfrm>
            <a:off x="7470373" y="814647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>
                <a:latin typeface="Verdana" panose="020B0604030504040204" pitchFamily="34" charset="0"/>
                <a:ea typeface="Verdana" panose="020B0604030504040204" pitchFamily="34" charset="0"/>
              </a:rPr>
              <a:t>Applications</a:t>
            </a:r>
            <a:endParaRPr lang="it-IT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A90E42-05CB-4433-A328-F17965640630}"/>
              </a:ext>
            </a:extLst>
          </p:cNvPr>
          <p:cNvSpPr/>
          <p:nvPr/>
        </p:nvSpPr>
        <p:spPr>
          <a:xfrm>
            <a:off x="7470372" y="1334193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DFC4AD-A007-4097-9FAC-C8541A3CCF0D}"/>
              </a:ext>
            </a:extLst>
          </p:cNvPr>
          <p:cNvSpPr/>
          <p:nvPr/>
        </p:nvSpPr>
        <p:spPr>
          <a:xfrm>
            <a:off x="7470371" y="1853739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Runtime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FCDEC3-4F43-46E5-8E06-6DC0B12602F8}"/>
              </a:ext>
            </a:extLst>
          </p:cNvPr>
          <p:cNvSpPr/>
          <p:nvPr/>
        </p:nvSpPr>
        <p:spPr>
          <a:xfrm>
            <a:off x="7470371" y="2892831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Virtualization</a:t>
            </a:r>
            <a:endParaRPr lang="it-IT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1947E0-340F-4BCF-9A89-1B16F4CB9A2D}"/>
              </a:ext>
            </a:extLst>
          </p:cNvPr>
          <p:cNvSpPr/>
          <p:nvPr/>
        </p:nvSpPr>
        <p:spPr>
          <a:xfrm>
            <a:off x="7470371" y="3412377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Servers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0DD52F-2D03-40BB-8A94-A8FD35961A77}"/>
              </a:ext>
            </a:extLst>
          </p:cNvPr>
          <p:cNvSpPr/>
          <p:nvPr/>
        </p:nvSpPr>
        <p:spPr>
          <a:xfrm>
            <a:off x="7470370" y="3931923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Storage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69F887-7621-43A2-9906-5B7200A8D0D4}"/>
              </a:ext>
            </a:extLst>
          </p:cNvPr>
          <p:cNvSpPr/>
          <p:nvPr/>
        </p:nvSpPr>
        <p:spPr>
          <a:xfrm>
            <a:off x="7470369" y="4451468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Networking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AC0671-AC07-4AA4-AA30-B796BAAD4F63}"/>
              </a:ext>
            </a:extLst>
          </p:cNvPr>
          <p:cNvSpPr/>
          <p:nvPr/>
        </p:nvSpPr>
        <p:spPr>
          <a:xfrm>
            <a:off x="1124984" y="2373284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OS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E51004-6B79-49DE-9204-597343CA7CC4}"/>
              </a:ext>
            </a:extLst>
          </p:cNvPr>
          <p:cNvSpPr/>
          <p:nvPr/>
        </p:nvSpPr>
        <p:spPr>
          <a:xfrm>
            <a:off x="3222563" y="2373284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OS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074D66-DFAE-4884-9F75-AD339EC9CAB5}"/>
              </a:ext>
            </a:extLst>
          </p:cNvPr>
          <p:cNvSpPr/>
          <p:nvPr/>
        </p:nvSpPr>
        <p:spPr>
          <a:xfrm>
            <a:off x="5320142" y="2373284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OS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B4BF36-2C47-4095-9F85-7CE0C8B54173}"/>
              </a:ext>
            </a:extLst>
          </p:cNvPr>
          <p:cNvSpPr/>
          <p:nvPr/>
        </p:nvSpPr>
        <p:spPr>
          <a:xfrm>
            <a:off x="7464825" y="2373284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OS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264EF4-979B-4047-8088-0735C5C68E3B}"/>
              </a:ext>
            </a:extLst>
          </p:cNvPr>
          <p:cNvSpPr/>
          <p:nvPr/>
        </p:nvSpPr>
        <p:spPr>
          <a:xfrm>
            <a:off x="9482054" y="814647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Applications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376F75-A537-449D-8E95-0E3976B152D1}"/>
              </a:ext>
            </a:extLst>
          </p:cNvPr>
          <p:cNvSpPr/>
          <p:nvPr/>
        </p:nvSpPr>
        <p:spPr>
          <a:xfrm>
            <a:off x="9482053" y="1334193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8A378A-FA38-4E25-B852-F817DC97647D}"/>
              </a:ext>
            </a:extLst>
          </p:cNvPr>
          <p:cNvSpPr/>
          <p:nvPr/>
        </p:nvSpPr>
        <p:spPr>
          <a:xfrm>
            <a:off x="9482052" y="1853739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Runtime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4CD566-63F0-4871-B1A7-D1E444C3895F}"/>
              </a:ext>
            </a:extLst>
          </p:cNvPr>
          <p:cNvSpPr/>
          <p:nvPr/>
        </p:nvSpPr>
        <p:spPr>
          <a:xfrm>
            <a:off x="9482052" y="2892831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Virtualization</a:t>
            </a:r>
            <a:endParaRPr lang="it-IT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90813F-8FA9-437F-AA2C-E059F120707C}"/>
              </a:ext>
            </a:extLst>
          </p:cNvPr>
          <p:cNvSpPr/>
          <p:nvPr/>
        </p:nvSpPr>
        <p:spPr>
          <a:xfrm>
            <a:off x="9482052" y="3412377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Servers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A4B6D1-4870-4F0F-BB02-63A9BA630629}"/>
              </a:ext>
            </a:extLst>
          </p:cNvPr>
          <p:cNvSpPr/>
          <p:nvPr/>
        </p:nvSpPr>
        <p:spPr>
          <a:xfrm>
            <a:off x="9482051" y="3931923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Storage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4AF771-EEB1-420A-8804-318B3F6844FA}"/>
              </a:ext>
            </a:extLst>
          </p:cNvPr>
          <p:cNvSpPr/>
          <p:nvPr/>
        </p:nvSpPr>
        <p:spPr>
          <a:xfrm>
            <a:off x="9482050" y="4451468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Networking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466234-A067-40DE-9DCF-02FEDFD9F81B}"/>
              </a:ext>
            </a:extLst>
          </p:cNvPr>
          <p:cNvSpPr/>
          <p:nvPr/>
        </p:nvSpPr>
        <p:spPr>
          <a:xfrm>
            <a:off x="9476506" y="2373284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OS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501A018-3309-4AFC-85E6-C00482C6A822}"/>
              </a:ext>
            </a:extLst>
          </p:cNvPr>
          <p:cNvCxnSpPr/>
          <p:nvPr/>
        </p:nvCxnSpPr>
        <p:spPr>
          <a:xfrm flipH="1">
            <a:off x="829310" y="1047404"/>
            <a:ext cx="22444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ACFFC13-A43D-4AEC-915E-CF5351888AE1}"/>
              </a:ext>
            </a:extLst>
          </p:cNvPr>
          <p:cNvCxnSpPr/>
          <p:nvPr/>
        </p:nvCxnSpPr>
        <p:spPr>
          <a:xfrm flipH="1">
            <a:off x="819785" y="4741026"/>
            <a:ext cx="22444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EEF0CF5-E4AB-4204-B5F5-237240B35572}"/>
              </a:ext>
            </a:extLst>
          </p:cNvPr>
          <p:cNvCxnSpPr>
            <a:cxnSpLocks/>
          </p:cNvCxnSpPr>
          <p:nvPr/>
        </p:nvCxnSpPr>
        <p:spPr>
          <a:xfrm flipV="1">
            <a:off x="822960" y="1047404"/>
            <a:ext cx="9693" cy="369362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E9F853C-1453-42BA-BB6C-24E73E22D2AA}"/>
              </a:ext>
            </a:extLst>
          </p:cNvPr>
          <p:cNvSpPr txBox="1"/>
          <p:nvPr/>
        </p:nvSpPr>
        <p:spPr>
          <a:xfrm rot="16200000">
            <a:off x="177765" y="2780819"/>
            <a:ext cx="1135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You</a:t>
            </a:r>
            <a:r>
              <a:rPr lang="it-IT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manage</a:t>
            </a:r>
            <a:endParaRPr lang="it-IT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15698AA-339E-4BA0-86D2-D420E2D2B00D}"/>
              </a:ext>
            </a:extLst>
          </p:cNvPr>
          <p:cNvCxnSpPr/>
          <p:nvPr/>
        </p:nvCxnSpPr>
        <p:spPr>
          <a:xfrm flipH="1">
            <a:off x="2985726" y="1046020"/>
            <a:ext cx="22444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631D48A-BB2A-4BD4-9720-786A91798A6B}"/>
              </a:ext>
            </a:extLst>
          </p:cNvPr>
          <p:cNvCxnSpPr/>
          <p:nvPr/>
        </p:nvCxnSpPr>
        <p:spPr>
          <a:xfrm flipH="1">
            <a:off x="2976201" y="2594963"/>
            <a:ext cx="22444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3DB64DF-8897-4F90-A279-CEF38BA2DC80}"/>
              </a:ext>
            </a:extLst>
          </p:cNvPr>
          <p:cNvCxnSpPr>
            <a:cxnSpLocks/>
          </p:cNvCxnSpPr>
          <p:nvPr/>
        </p:nvCxnSpPr>
        <p:spPr>
          <a:xfrm flipV="1">
            <a:off x="2985004" y="1046020"/>
            <a:ext cx="4065" cy="154894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2BF724F-D382-4CDA-8F6D-85F020E2A478}"/>
              </a:ext>
            </a:extLst>
          </p:cNvPr>
          <p:cNvSpPr txBox="1"/>
          <p:nvPr/>
        </p:nvSpPr>
        <p:spPr>
          <a:xfrm rot="16200000">
            <a:off x="2334181" y="1707090"/>
            <a:ext cx="1135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You</a:t>
            </a:r>
            <a:r>
              <a:rPr lang="it-IT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manage</a:t>
            </a:r>
            <a:endParaRPr lang="it-IT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7D1216-DA14-45C0-A6E1-BF157A14B3FF}"/>
              </a:ext>
            </a:extLst>
          </p:cNvPr>
          <p:cNvCxnSpPr/>
          <p:nvPr/>
        </p:nvCxnSpPr>
        <p:spPr>
          <a:xfrm flipH="1">
            <a:off x="5066680" y="958732"/>
            <a:ext cx="22444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EA8615A-0914-45D1-B21D-A2E6DF553FEE}"/>
              </a:ext>
            </a:extLst>
          </p:cNvPr>
          <p:cNvCxnSpPr/>
          <p:nvPr/>
        </p:nvCxnSpPr>
        <p:spPr>
          <a:xfrm flipH="1">
            <a:off x="5057155" y="1551714"/>
            <a:ext cx="22444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D5950F5-3C8E-4C91-A720-0C038133A969}"/>
              </a:ext>
            </a:extLst>
          </p:cNvPr>
          <p:cNvCxnSpPr>
            <a:cxnSpLocks/>
          </p:cNvCxnSpPr>
          <p:nvPr/>
        </p:nvCxnSpPr>
        <p:spPr>
          <a:xfrm flipV="1">
            <a:off x="5070023" y="958733"/>
            <a:ext cx="0" cy="59298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6CAF6F5-7E59-44D6-A772-97B03E5E49EC}"/>
              </a:ext>
            </a:extLst>
          </p:cNvPr>
          <p:cNvSpPr txBox="1"/>
          <p:nvPr/>
        </p:nvSpPr>
        <p:spPr>
          <a:xfrm rot="16200000">
            <a:off x="4415135" y="1148425"/>
            <a:ext cx="1135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You</a:t>
            </a:r>
            <a:r>
              <a:rPr lang="it-IT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manage</a:t>
            </a:r>
            <a:endParaRPr lang="it-IT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C416C75-619E-4FD6-91AF-8CDE446169C1}"/>
              </a:ext>
            </a:extLst>
          </p:cNvPr>
          <p:cNvCxnSpPr/>
          <p:nvPr/>
        </p:nvCxnSpPr>
        <p:spPr>
          <a:xfrm flipH="1">
            <a:off x="7198805" y="1002746"/>
            <a:ext cx="22444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EE8D8D8-9EED-40CD-AE47-27AAABF98C28}"/>
              </a:ext>
            </a:extLst>
          </p:cNvPr>
          <p:cNvSpPr txBox="1"/>
          <p:nvPr/>
        </p:nvSpPr>
        <p:spPr>
          <a:xfrm rot="16200000">
            <a:off x="6542043" y="1148425"/>
            <a:ext cx="1135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You</a:t>
            </a:r>
            <a:r>
              <a:rPr lang="it-IT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manage</a:t>
            </a:r>
            <a:endParaRPr lang="it-IT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132F02-31F3-4DAE-8971-5A4889FD15B6}"/>
              </a:ext>
            </a:extLst>
          </p:cNvPr>
          <p:cNvSpPr txBox="1"/>
          <p:nvPr/>
        </p:nvSpPr>
        <p:spPr>
          <a:xfrm>
            <a:off x="1330507" y="555611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Verdana" panose="020B0604030504040204" pitchFamily="34" charset="0"/>
                <a:ea typeface="Verdana" panose="020B0604030504040204" pitchFamily="34" charset="0"/>
              </a:rPr>
              <a:t>On </a:t>
            </a:r>
            <a:r>
              <a:rPr lang="it-IT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premises</a:t>
            </a:r>
            <a:endParaRPr lang="it-IT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3F8C04-6250-4004-80AE-2FFFB9319858}"/>
              </a:ext>
            </a:extLst>
          </p:cNvPr>
          <p:cNvSpPr txBox="1"/>
          <p:nvPr/>
        </p:nvSpPr>
        <p:spPr>
          <a:xfrm>
            <a:off x="3767539" y="555611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Verdana" panose="020B0604030504040204" pitchFamily="34" charset="0"/>
                <a:ea typeface="Verdana" panose="020B0604030504040204" pitchFamily="34" charset="0"/>
              </a:rPr>
              <a:t>IaaS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96E46D5-3B27-4C0F-8D6A-1C4760427D7C}"/>
              </a:ext>
            </a:extLst>
          </p:cNvPr>
          <p:cNvSpPr txBox="1"/>
          <p:nvPr/>
        </p:nvSpPr>
        <p:spPr>
          <a:xfrm>
            <a:off x="5789706" y="555611"/>
            <a:ext cx="565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Verdana" panose="020B0604030504040204" pitchFamily="34" charset="0"/>
                <a:ea typeface="Verdana" panose="020B0604030504040204" pitchFamily="34" charset="0"/>
              </a:rPr>
              <a:t>PaaS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6FC7F2-90F7-4840-9538-A1277A03DF1F}"/>
              </a:ext>
            </a:extLst>
          </p:cNvPr>
          <p:cNvSpPr txBox="1"/>
          <p:nvPr/>
        </p:nvSpPr>
        <p:spPr>
          <a:xfrm>
            <a:off x="7953155" y="555611"/>
            <a:ext cx="565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FaaS</a:t>
            </a:r>
            <a:endParaRPr lang="it-IT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A712D6A-7D65-488A-A32C-419FF7505FE7}"/>
              </a:ext>
            </a:extLst>
          </p:cNvPr>
          <p:cNvSpPr txBox="1"/>
          <p:nvPr/>
        </p:nvSpPr>
        <p:spPr>
          <a:xfrm>
            <a:off x="9980405" y="555611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Verdana" panose="020B0604030504040204" pitchFamily="34" charset="0"/>
                <a:ea typeface="Verdana" panose="020B0604030504040204" pitchFamily="34" charset="0"/>
              </a:rPr>
              <a:t>SaaS</a:t>
            </a:r>
          </a:p>
        </p:txBody>
      </p:sp>
    </p:spTree>
    <p:extLst>
      <p:ext uri="{BB962C8B-B14F-4D97-AF65-F5344CB8AC3E}">
        <p14:creationId xmlns:p14="http://schemas.microsoft.com/office/powerpoint/2010/main" val="156494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igura a mano libera: forma 17">
            <a:extLst>
              <a:ext uri="{FF2B5EF4-FFF2-40B4-BE49-F238E27FC236}">
                <a16:creationId xmlns:a16="http://schemas.microsoft.com/office/drawing/2014/main" id="{DFC4CB3E-26C2-466F-93F1-9CD044DAD8F3}"/>
              </a:ext>
            </a:extLst>
          </p:cNvPr>
          <p:cNvSpPr/>
          <p:nvPr/>
        </p:nvSpPr>
        <p:spPr>
          <a:xfrm>
            <a:off x="809883" y="2202205"/>
            <a:ext cx="4133850" cy="3171824"/>
          </a:xfrm>
          <a:custGeom>
            <a:avLst/>
            <a:gdLst>
              <a:gd name="connsiteX0" fmla="*/ -595 w 4133850"/>
              <a:gd name="connsiteY0" fmla="*/ 3171737 h 3171824"/>
              <a:gd name="connsiteX1" fmla="*/ 2066330 w 4133850"/>
              <a:gd name="connsiteY1" fmla="*/ -87 h 3171824"/>
              <a:gd name="connsiteX2" fmla="*/ 4133255 w 4133850"/>
              <a:gd name="connsiteY2" fmla="*/ 3171737 h 3171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3850" h="3171824">
                <a:moveTo>
                  <a:pt x="-595" y="3171737"/>
                </a:moveTo>
                <a:lnTo>
                  <a:pt x="2066330" y="-87"/>
                </a:lnTo>
                <a:lnTo>
                  <a:pt x="4133255" y="3171737"/>
                </a:lnTo>
                <a:close/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/>
          </a:ln>
        </p:spPr>
        <p:txBody>
          <a:bodyPr lIns="0" tIns="0" rIns="0" bIns="0" rtlCol="0" anchor="ctr">
            <a:normAutofit/>
          </a:bodyPr>
          <a:lstStyle/>
          <a:p>
            <a:endParaRPr lang="en-US" sz="1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igura a mano libera: forma 18">
            <a:extLst>
              <a:ext uri="{FF2B5EF4-FFF2-40B4-BE49-F238E27FC236}">
                <a16:creationId xmlns:a16="http://schemas.microsoft.com/office/drawing/2014/main" id="{7109AAB6-282F-406C-A998-D8135615B0D6}"/>
              </a:ext>
            </a:extLst>
          </p:cNvPr>
          <p:cNvSpPr/>
          <p:nvPr/>
        </p:nvSpPr>
        <p:spPr>
          <a:xfrm>
            <a:off x="2381508" y="2964204"/>
            <a:ext cx="993962" cy="9525"/>
          </a:xfrm>
          <a:custGeom>
            <a:avLst/>
            <a:gdLst>
              <a:gd name="connsiteX0" fmla="*/ -595 w 993962"/>
              <a:gd name="connsiteY0" fmla="*/ -87 h 9525"/>
              <a:gd name="connsiteX1" fmla="*/ 993368 w 993962"/>
              <a:gd name="connsiteY1" fmla="*/ -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3962" h="9525">
                <a:moveTo>
                  <a:pt x="-595" y="-87"/>
                </a:moveTo>
                <a:lnTo>
                  <a:pt x="993368" y="-87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/>
          </a:ln>
        </p:spPr>
        <p:txBody>
          <a:bodyPr lIns="0" tIns="0" rIns="0" bIns="0" rtlCol="0" anchor="ctr">
            <a:normAutofit fontScale="25000" lnSpcReduction="20000"/>
          </a:bodyPr>
          <a:lstStyle/>
          <a:p>
            <a:endParaRPr lang="en-US" sz="1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Figura a mano libera: forma 19">
            <a:extLst>
              <a:ext uri="{FF2B5EF4-FFF2-40B4-BE49-F238E27FC236}">
                <a16:creationId xmlns:a16="http://schemas.microsoft.com/office/drawing/2014/main" id="{374A912B-A5A2-45DA-9F1E-DD5082BDCEDB}"/>
              </a:ext>
            </a:extLst>
          </p:cNvPr>
          <p:cNvSpPr/>
          <p:nvPr/>
        </p:nvSpPr>
        <p:spPr>
          <a:xfrm>
            <a:off x="1990983" y="3573804"/>
            <a:ext cx="1782765" cy="9525"/>
          </a:xfrm>
          <a:custGeom>
            <a:avLst/>
            <a:gdLst>
              <a:gd name="connsiteX0" fmla="*/ -595 w 1782765"/>
              <a:gd name="connsiteY0" fmla="*/ -87 h 9525"/>
              <a:gd name="connsiteX1" fmla="*/ 1782171 w 1782765"/>
              <a:gd name="connsiteY1" fmla="*/ -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2765" h="9525">
                <a:moveTo>
                  <a:pt x="-595" y="-87"/>
                </a:moveTo>
                <a:lnTo>
                  <a:pt x="1782171" y="-87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/>
          </a:ln>
        </p:spPr>
        <p:txBody>
          <a:bodyPr lIns="0" tIns="0" rIns="0" bIns="0" rtlCol="0" anchor="ctr">
            <a:normAutofit fontScale="25000" lnSpcReduction="20000"/>
          </a:bodyPr>
          <a:lstStyle/>
          <a:p>
            <a:endParaRPr lang="en-US" sz="1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Figura a mano libera: forma 20">
            <a:extLst>
              <a:ext uri="{FF2B5EF4-FFF2-40B4-BE49-F238E27FC236}">
                <a16:creationId xmlns:a16="http://schemas.microsoft.com/office/drawing/2014/main" id="{CD06CAAB-FB78-4A0F-A5DC-B1E14D116863}"/>
              </a:ext>
            </a:extLst>
          </p:cNvPr>
          <p:cNvSpPr/>
          <p:nvPr/>
        </p:nvSpPr>
        <p:spPr>
          <a:xfrm>
            <a:off x="1590933" y="4173879"/>
            <a:ext cx="2570159" cy="9525"/>
          </a:xfrm>
          <a:custGeom>
            <a:avLst/>
            <a:gdLst>
              <a:gd name="connsiteX0" fmla="*/ -595 w 2570159"/>
              <a:gd name="connsiteY0" fmla="*/ -87 h 9525"/>
              <a:gd name="connsiteX1" fmla="*/ 2569565 w 2570159"/>
              <a:gd name="connsiteY1" fmla="*/ -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0159" h="9525">
                <a:moveTo>
                  <a:pt x="-595" y="-87"/>
                </a:moveTo>
                <a:lnTo>
                  <a:pt x="2569565" y="-87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/>
          </a:ln>
        </p:spPr>
        <p:txBody>
          <a:bodyPr lIns="0" tIns="0" rIns="0" bIns="0" rtlCol="0" anchor="ctr">
            <a:normAutofit fontScale="25000" lnSpcReduction="20000"/>
          </a:bodyPr>
          <a:lstStyle/>
          <a:p>
            <a:endParaRPr lang="en-US" sz="1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Figura a mano libera: forma 21">
            <a:extLst>
              <a:ext uri="{FF2B5EF4-FFF2-40B4-BE49-F238E27FC236}">
                <a16:creationId xmlns:a16="http://schemas.microsoft.com/office/drawing/2014/main" id="{1B69D87F-9257-470C-BA1C-EBA7A1AB4CBB}"/>
              </a:ext>
            </a:extLst>
          </p:cNvPr>
          <p:cNvSpPr/>
          <p:nvPr/>
        </p:nvSpPr>
        <p:spPr>
          <a:xfrm>
            <a:off x="1200408" y="4773954"/>
            <a:ext cx="3354914" cy="9525"/>
          </a:xfrm>
          <a:custGeom>
            <a:avLst/>
            <a:gdLst>
              <a:gd name="connsiteX0" fmla="*/ -595 w 3354914"/>
              <a:gd name="connsiteY0" fmla="*/ -87 h 9525"/>
              <a:gd name="connsiteX1" fmla="*/ 3354320 w 3354914"/>
              <a:gd name="connsiteY1" fmla="*/ -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4914" h="9525">
                <a:moveTo>
                  <a:pt x="-595" y="-87"/>
                </a:moveTo>
                <a:lnTo>
                  <a:pt x="3354320" y="-87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/>
          </a:ln>
        </p:spPr>
        <p:txBody>
          <a:bodyPr lIns="0" tIns="0" rIns="0" bIns="0" rtlCol="0" anchor="ctr">
            <a:normAutofit fontScale="25000" lnSpcReduction="20000"/>
          </a:bodyPr>
          <a:lstStyle/>
          <a:p>
            <a:endParaRPr lang="en-US" sz="1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CasellaDiTesto 22">
            <a:extLst>
              <a:ext uri="{FF2B5EF4-FFF2-40B4-BE49-F238E27FC236}">
                <a16:creationId xmlns:a16="http://schemas.microsoft.com/office/drawing/2014/main" id="{48095939-DC44-4233-BC51-5383D0619BBE}"/>
              </a:ext>
            </a:extLst>
          </p:cNvPr>
          <p:cNvSpPr txBox="1"/>
          <p:nvPr/>
        </p:nvSpPr>
        <p:spPr>
          <a:xfrm>
            <a:off x="2653779" y="4988438"/>
            <a:ext cx="464807" cy="215444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l"/>
            <a:r>
              <a: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rPr>
              <a:t>World</a:t>
            </a:r>
          </a:p>
        </p:txBody>
      </p:sp>
      <p:sp>
        <p:nvSpPr>
          <p:cNvPr id="11" name="CasellaDiTesto 23">
            <a:extLst>
              <a:ext uri="{FF2B5EF4-FFF2-40B4-BE49-F238E27FC236}">
                <a16:creationId xmlns:a16="http://schemas.microsoft.com/office/drawing/2014/main" id="{B96CAC31-6FFB-4BE6-AC57-F9BD5F1A75A4}"/>
              </a:ext>
            </a:extLst>
          </p:cNvPr>
          <p:cNvSpPr txBox="1"/>
          <p:nvPr/>
        </p:nvSpPr>
        <p:spPr>
          <a:xfrm>
            <a:off x="2697028" y="4370191"/>
            <a:ext cx="378309" cy="215444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r>
              <a: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rPr>
              <a:t>Data</a:t>
            </a:r>
            <a:endParaRPr lang="en-US" sz="1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Times New Roman"/>
              <a:rtl val="0"/>
            </a:endParaRPr>
          </a:p>
        </p:txBody>
      </p:sp>
      <p:sp>
        <p:nvSpPr>
          <p:cNvPr id="12" name="CasellaDiTesto 26">
            <a:extLst>
              <a:ext uri="{FF2B5EF4-FFF2-40B4-BE49-F238E27FC236}">
                <a16:creationId xmlns:a16="http://schemas.microsoft.com/office/drawing/2014/main" id="{040678B6-E253-4688-A2FF-A414B3EF8D3D}"/>
              </a:ext>
            </a:extLst>
          </p:cNvPr>
          <p:cNvSpPr txBox="1"/>
          <p:nvPr/>
        </p:nvSpPr>
        <p:spPr>
          <a:xfrm>
            <a:off x="2438944" y="3778763"/>
            <a:ext cx="894476" cy="215444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l"/>
            <a:r>
              <a: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rPr>
              <a:t>Information</a:t>
            </a:r>
          </a:p>
        </p:txBody>
      </p:sp>
      <p:sp>
        <p:nvSpPr>
          <p:cNvPr id="13" name="CasellaDiTesto 27">
            <a:extLst>
              <a:ext uri="{FF2B5EF4-FFF2-40B4-BE49-F238E27FC236}">
                <a16:creationId xmlns:a16="http://schemas.microsoft.com/office/drawing/2014/main" id="{D80B3EDD-BD22-4E45-98B6-AFD9E3292F24}"/>
              </a:ext>
            </a:extLst>
          </p:cNvPr>
          <p:cNvSpPr txBox="1"/>
          <p:nvPr/>
        </p:nvSpPr>
        <p:spPr>
          <a:xfrm>
            <a:off x="2442952" y="3147224"/>
            <a:ext cx="886461" cy="215444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l"/>
            <a:r>
              <a: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rPr>
              <a:t>Knowledge</a:t>
            </a:r>
          </a:p>
        </p:txBody>
      </p:sp>
      <p:sp>
        <p:nvSpPr>
          <p:cNvPr id="14" name="CasellaDiTesto 28">
            <a:extLst>
              <a:ext uri="{FF2B5EF4-FFF2-40B4-BE49-F238E27FC236}">
                <a16:creationId xmlns:a16="http://schemas.microsoft.com/office/drawing/2014/main" id="{7974B315-CF12-4E35-B8C6-17602916EFE4}"/>
              </a:ext>
            </a:extLst>
          </p:cNvPr>
          <p:cNvSpPr txBox="1"/>
          <p:nvPr/>
        </p:nvSpPr>
        <p:spPr>
          <a:xfrm>
            <a:off x="5085333" y="3183391"/>
            <a:ext cx="2875820" cy="215444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l"/>
            <a:r>
              <a: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rPr>
              <a:t>Data Mining, Machine Learning</a:t>
            </a:r>
          </a:p>
        </p:txBody>
      </p:sp>
      <p:sp>
        <p:nvSpPr>
          <p:cNvPr id="15" name="CasellaDiTesto 29">
            <a:extLst>
              <a:ext uri="{FF2B5EF4-FFF2-40B4-BE49-F238E27FC236}">
                <a16:creationId xmlns:a16="http://schemas.microsoft.com/office/drawing/2014/main" id="{3114378E-F7B9-4011-8765-C5314D0AE4F4}"/>
              </a:ext>
            </a:extLst>
          </p:cNvPr>
          <p:cNvSpPr txBox="1"/>
          <p:nvPr/>
        </p:nvSpPr>
        <p:spPr>
          <a:xfrm>
            <a:off x="2562376" y="2600549"/>
            <a:ext cx="647613" cy="215444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l"/>
            <a:r>
              <a: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rPr>
              <a:t>Wisdom</a:t>
            </a:r>
          </a:p>
        </p:txBody>
      </p:sp>
      <p:cxnSp>
        <p:nvCxnSpPr>
          <p:cNvPr id="23" name="Connettore 2 6">
            <a:extLst>
              <a:ext uri="{FF2B5EF4-FFF2-40B4-BE49-F238E27FC236}">
                <a16:creationId xmlns:a16="http://schemas.microsoft.com/office/drawing/2014/main" id="{17987CB5-8F78-4A08-88A7-78B9CBEA3936}"/>
              </a:ext>
            </a:extLst>
          </p:cNvPr>
          <p:cNvCxnSpPr>
            <a:cxnSpLocks/>
          </p:cNvCxnSpPr>
          <p:nvPr/>
        </p:nvCxnSpPr>
        <p:spPr>
          <a:xfrm flipV="1">
            <a:off x="4998782" y="2453167"/>
            <a:ext cx="0" cy="264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sellaDiTesto 38">
            <a:extLst>
              <a:ext uri="{FF2B5EF4-FFF2-40B4-BE49-F238E27FC236}">
                <a16:creationId xmlns:a16="http://schemas.microsoft.com/office/drawing/2014/main" id="{C98A7AE2-139E-4E1C-AD02-2063837ABD8C}"/>
              </a:ext>
            </a:extLst>
          </p:cNvPr>
          <p:cNvSpPr txBox="1"/>
          <p:nvPr/>
        </p:nvSpPr>
        <p:spPr>
          <a:xfrm rot="16200000">
            <a:off x="4319690" y="3647175"/>
            <a:ext cx="1100440" cy="257687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Data pipeline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0BFCDC-F1F5-4ACE-9469-AE8CEF361307}"/>
              </a:ext>
            </a:extLst>
          </p:cNvPr>
          <p:cNvSpPr txBox="1"/>
          <p:nvPr/>
        </p:nvSpPr>
        <p:spPr>
          <a:xfrm>
            <a:off x="5085333" y="3750574"/>
            <a:ext cx="2060830" cy="215445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rPr>
              <a:t>Data Warehouse, OLAP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5325AD-EDBC-4630-B789-0B5A8E2F4FEB}"/>
              </a:ext>
            </a:extLst>
          </p:cNvPr>
          <p:cNvSpPr txBox="1"/>
          <p:nvPr/>
        </p:nvSpPr>
        <p:spPr>
          <a:xfrm>
            <a:off x="5085333" y="4317758"/>
            <a:ext cx="2939312" cy="215444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r>
              <a: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rPr>
              <a:t>Operational data storage, OLTP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B5A60C-5950-4EDA-8E09-2949A2B6FB11}"/>
              </a:ext>
            </a:extLst>
          </p:cNvPr>
          <p:cNvSpPr txBox="1"/>
          <p:nvPr/>
        </p:nvSpPr>
        <p:spPr>
          <a:xfrm>
            <a:off x="5085333" y="2638453"/>
            <a:ext cx="906285" cy="193199"/>
          </a:xfrm>
          <a:prstGeom prst="rect">
            <a:avLst/>
          </a:prstGeom>
          <a:noFill/>
        </p:spPr>
        <p:txBody>
          <a:bodyPr wrap="square" lIns="0" tIns="0" rIns="0" bIns="0">
            <a:normAutofit lnSpcReduction="10000"/>
          </a:bodyPr>
          <a:lstStyle/>
          <a:p>
            <a:pPr algn="l"/>
            <a:r>
              <a: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rPr>
              <a:t>Decisions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599404-38D8-440E-9BD8-8A2EF179961A}"/>
              </a:ext>
            </a:extLst>
          </p:cNvPr>
          <p:cNvSpPr txBox="1"/>
          <p:nvPr/>
        </p:nvSpPr>
        <p:spPr>
          <a:xfrm>
            <a:off x="5085333" y="4884942"/>
            <a:ext cx="1065584" cy="215444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r>
              <a: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rPr>
              <a:t>Ingestion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92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15">
            <a:extLst>
              <a:ext uri="{FF2B5EF4-FFF2-40B4-BE49-F238E27FC236}">
                <a16:creationId xmlns:a16="http://schemas.microsoft.com/office/drawing/2014/main" id="{49C76692-EDC1-4462-8067-17A643BBF7FF}"/>
              </a:ext>
            </a:extLst>
          </p:cNvPr>
          <p:cNvSpPr/>
          <p:nvPr/>
        </p:nvSpPr>
        <p:spPr>
          <a:xfrm>
            <a:off x="2017787" y="4469380"/>
            <a:ext cx="2655813" cy="89013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ngestion (acquiring)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Streaming</a:t>
            </a:r>
          </a:p>
        </p:txBody>
      </p:sp>
      <p:sp>
        <p:nvSpPr>
          <p:cNvPr id="5" name="Rettangolo 32">
            <a:extLst>
              <a:ext uri="{FF2B5EF4-FFF2-40B4-BE49-F238E27FC236}">
                <a16:creationId xmlns:a16="http://schemas.microsoft.com/office/drawing/2014/main" id="{02F3770B-50BA-4725-B571-C11E369E2D38}"/>
              </a:ext>
            </a:extLst>
          </p:cNvPr>
          <p:cNvSpPr/>
          <p:nvPr/>
        </p:nvSpPr>
        <p:spPr>
          <a:xfrm>
            <a:off x="2015777" y="2650747"/>
            <a:ext cx="2657823" cy="1819628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Analytics (analyzing)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Streaming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Machine learning</a:t>
            </a:r>
          </a:p>
        </p:txBody>
      </p:sp>
      <p:sp>
        <p:nvSpPr>
          <p:cNvPr id="6" name="Rettangolo 33">
            <a:extLst>
              <a:ext uri="{FF2B5EF4-FFF2-40B4-BE49-F238E27FC236}">
                <a16:creationId xmlns:a16="http://schemas.microsoft.com/office/drawing/2014/main" id="{AD24A424-8111-4201-933D-135E79047D8A}"/>
              </a:ext>
            </a:extLst>
          </p:cNvPr>
          <p:cNvSpPr/>
          <p:nvPr/>
        </p:nvSpPr>
        <p:spPr>
          <a:xfrm>
            <a:off x="2015777" y="1888747"/>
            <a:ext cx="2657823" cy="762000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Serve (deciding)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latin typeface="Helvetica" panose="020B0604020202020204" pitchFamily="34" charset="0"/>
                <a:cs typeface="Helvetica" panose="020B0604020202020204" pitchFamily="34" charset="0"/>
              </a:rPr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latin typeface="Helvetica" panose="020B0604020202020204" pitchFamily="34" charset="0"/>
                <a:cs typeface="Helvetica" panose="020B0604020202020204" pitchFamily="34" charset="0"/>
              </a:rPr>
              <a:t>BI tools (e.g., Tableau)</a:t>
            </a:r>
          </a:p>
        </p:txBody>
      </p:sp>
      <p:pic>
        <p:nvPicPr>
          <p:cNvPr id="7" name="Elemento grafico 37" descr="Tiro a segno">
            <a:extLst>
              <a:ext uri="{FF2B5EF4-FFF2-40B4-BE49-F238E27FC236}">
                <a16:creationId xmlns:a16="http://schemas.microsoft.com/office/drawing/2014/main" id="{796FC4A8-107D-4C75-A96A-217835B7A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7577" y="1902755"/>
            <a:ext cx="548640" cy="548640"/>
          </a:xfrm>
          <a:prstGeom prst="rect">
            <a:avLst/>
          </a:prstGeom>
        </p:spPr>
      </p:pic>
      <p:pic>
        <p:nvPicPr>
          <p:cNvPr id="8" name="Elemento grafico 39" descr="Ricerca">
            <a:extLst>
              <a:ext uri="{FF2B5EF4-FFF2-40B4-BE49-F238E27FC236}">
                <a16:creationId xmlns:a16="http://schemas.microsoft.com/office/drawing/2014/main" id="{497D044A-428E-4B3D-8DBA-E4ECAE3B5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6238" y="2652220"/>
            <a:ext cx="548640" cy="548640"/>
          </a:xfrm>
          <a:prstGeom prst="rect">
            <a:avLst/>
          </a:prstGeom>
        </p:spPr>
      </p:pic>
      <p:pic>
        <p:nvPicPr>
          <p:cNvPr id="9" name="Elemento grafico 43" descr="Connesso">
            <a:extLst>
              <a:ext uri="{FF2B5EF4-FFF2-40B4-BE49-F238E27FC236}">
                <a16:creationId xmlns:a16="http://schemas.microsoft.com/office/drawing/2014/main" id="{D3AC91E8-B6A7-4741-B461-30DC3CEA82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50383" y="4481250"/>
            <a:ext cx="556826" cy="556826"/>
          </a:xfrm>
          <a:prstGeom prst="rect">
            <a:avLst/>
          </a:prstGeom>
        </p:spPr>
      </p:pic>
      <p:sp>
        <p:nvSpPr>
          <p:cNvPr id="10" name="CasellaDiTesto 2">
            <a:extLst>
              <a:ext uri="{FF2B5EF4-FFF2-40B4-BE49-F238E27FC236}">
                <a16:creationId xmlns:a16="http://schemas.microsoft.com/office/drawing/2014/main" id="{2F148543-BD30-41BA-8AB1-87A115297BF3}"/>
              </a:ext>
            </a:extLst>
          </p:cNvPr>
          <p:cNvSpPr txBox="1"/>
          <p:nvPr/>
        </p:nvSpPr>
        <p:spPr>
          <a:xfrm>
            <a:off x="2253215" y="1546996"/>
            <a:ext cx="227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transformation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ttangolo 40">
            <a:extLst>
              <a:ext uri="{FF2B5EF4-FFF2-40B4-BE49-F238E27FC236}">
                <a16:creationId xmlns:a16="http://schemas.microsoft.com/office/drawing/2014/main" id="{A8218DC8-0FEC-4AC8-82B1-7A6AC1A12069}"/>
              </a:ext>
            </a:extLst>
          </p:cNvPr>
          <p:cNvSpPr/>
          <p:nvPr/>
        </p:nvSpPr>
        <p:spPr>
          <a:xfrm>
            <a:off x="5461938" y="1888746"/>
            <a:ext cx="1243857" cy="3461534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Storage (organizing)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Elemento grafico 42" descr="Database">
            <a:extLst>
              <a:ext uri="{FF2B5EF4-FFF2-40B4-BE49-F238E27FC236}">
                <a16:creationId xmlns:a16="http://schemas.microsoft.com/office/drawing/2014/main" id="{9F34A983-5646-4A49-806E-22B822BE5B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68514" y="1892756"/>
            <a:ext cx="548640" cy="548640"/>
          </a:xfrm>
          <a:prstGeom prst="rect">
            <a:avLst/>
          </a:prstGeom>
        </p:spPr>
      </p:pic>
      <p:sp>
        <p:nvSpPr>
          <p:cNvPr id="13" name="Rettangolo 44">
            <a:extLst>
              <a:ext uri="{FF2B5EF4-FFF2-40B4-BE49-F238E27FC236}">
                <a16:creationId xmlns:a16="http://schemas.microsoft.com/office/drawing/2014/main" id="{C2BB9907-6732-4B26-A705-FFDC4175EBCE}"/>
              </a:ext>
            </a:extLst>
          </p:cNvPr>
          <p:cNvSpPr/>
          <p:nvPr/>
        </p:nvSpPr>
        <p:spPr>
          <a:xfrm>
            <a:off x="6705795" y="1888746"/>
            <a:ext cx="1501793" cy="3461534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Access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4" name="Elemento grafico 45" descr="Investigatore">
            <a:extLst>
              <a:ext uri="{FF2B5EF4-FFF2-40B4-BE49-F238E27FC236}">
                <a16:creationId xmlns:a16="http://schemas.microsoft.com/office/drawing/2014/main" id="{ED724D41-FC8E-413E-A938-DABE65DD50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65456" y="1897836"/>
            <a:ext cx="548640" cy="548640"/>
          </a:xfrm>
          <a:prstGeom prst="rect">
            <a:avLst/>
          </a:prstGeom>
        </p:spPr>
      </p:pic>
      <p:sp>
        <p:nvSpPr>
          <p:cNvPr id="15" name="Rettangolo 46">
            <a:extLst>
              <a:ext uri="{FF2B5EF4-FFF2-40B4-BE49-F238E27FC236}">
                <a16:creationId xmlns:a16="http://schemas.microsoft.com/office/drawing/2014/main" id="{E69DE413-D687-4D9B-9306-E4DB4509AF6B}"/>
              </a:ext>
            </a:extLst>
          </p:cNvPr>
          <p:cNvSpPr/>
          <p:nvPr/>
        </p:nvSpPr>
        <p:spPr>
          <a:xfrm>
            <a:off x="8214096" y="1883841"/>
            <a:ext cx="289607" cy="346643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tangolo 47">
            <a:extLst>
              <a:ext uri="{FF2B5EF4-FFF2-40B4-BE49-F238E27FC236}">
                <a16:creationId xmlns:a16="http://schemas.microsoft.com/office/drawing/2014/main" id="{49953C6B-51E6-4919-9A7F-3009B6E9611E}"/>
              </a:ext>
            </a:extLst>
          </p:cNvPr>
          <p:cNvSpPr/>
          <p:nvPr/>
        </p:nvSpPr>
        <p:spPr>
          <a:xfrm>
            <a:off x="6168514" y="1533423"/>
            <a:ext cx="2467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Supporting services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E808B8-73D4-476F-804F-A6D545CDD234}"/>
              </a:ext>
            </a:extLst>
          </p:cNvPr>
          <p:cNvSpPr txBox="1"/>
          <p:nvPr/>
        </p:nvSpPr>
        <p:spPr>
          <a:xfrm rot="16200000">
            <a:off x="7677084" y="3275111"/>
            <a:ext cx="13454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Computing</a:t>
            </a:r>
            <a:endParaRPr lang="it-IT" sz="1400" dirty="0"/>
          </a:p>
        </p:txBody>
      </p:sp>
      <p:sp>
        <p:nvSpPr>
          <p:cNvPr id="21" name="Rettangolo 46">
            <a:extLst>
              <a:ext uri="{FF2B5EF4-FFF2-40B4-BE49-F238E27FC236}">
                <a16:creationId xmlns:a16="http://schemas.microsoft.com/office/drawing/2014/main" id="{25D4B439-E508-44F6-B5C6-8B683A38FE7F}"/>
              </a:ext>
            </a:extLst>
          </p:cNvPr>
          <p:cNvSpPr/>
          <p:nvPr/>
        </p:nvSpPr>
        <p:spPr>
          <a:xfrm>
            <a:off x="8508935" y="1883520"/>
            <a:ext cx="289607" cy="346643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2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525DB3-E551-4068-9C36-6EA2A6C7AD15}"/>
              </a:ext>
            </a:extLst>
          </p:cNvPr>
          <p:cNvSpPr txBox="1"/>
          <p:nvPr/>
        </p:nvSpPr>
        <p:spPr>
          <a:xfrm rot="16200000">
            <a:off x="7991370" y="3275111"/>
            <a:ext cx="13454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Networking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387132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178</Words>
  <Application>Microsoft Office PowerPoint</Application>
  <PresentationFormat>Widescreen</PresentationFormat>
  <Paragraphs>110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Verdana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Francia</dc:creator>
  <cp:lastModifiedBy>Matteo Francia</cp:lastModifiedBy>
  <cp:revision>16</cp:revision>
  <dcterms:created xsi:type="dcterms:W3CDTF">2021-01-12T13:31:06Z</dcterms:created>
  <dcterms:modified xsi:type="dcterms:W3CDTF">2021-02-03T09:27:42Z</dcterms:modified>
</cp:coreProperties>
</file>