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9" r:id="rId3"/>
    <p:sldId id="341" r:id="rId5"/>
    <p:sldId id="396" r:id="rId6"/>
    <p:sldId id="402" r:id="rId7"/>
    <p:sldId id="403" r:id="rId8"/>
    <p:sldId id="404" r:id="rId9"/>
    <p:sldId id="405" r:id="rId10"/>
    <p:sldId id="401" r:id="rId11"/>
    <p:sldId id="406" r:id="rId12"/>
    <p:sldId id="407" r:id="rId13"/>
    <p:sldId id="408" r:id="rId14"/>
    <p:sldId id="398" r:id="rId15"/>
    <p:sldId id="412" r:id="rId16"/>
    <p:sldId id="409" r:id="rId17"/>
    <p:sldId id="410" r:id="rId18"/>
    <p:sldId id="399" r:id="rId19"/>
    <p:sldId id="400" r:id="rId20"/>
    <p:sldId id="411" r:id="rId21"/>
    <p:sldId id="395" r:id="rId22"/>
  </p:sldIdLst>
  <p:sldSz cx="12193270" cy="6858000"/>
  <p:notesSz cx="6858000" cy="9144000"/>
  <p:defaultTextStyle>
    <a:defPPr marL="0" marR="0" indent="0" algn="l" defTabSz="548640" rtl="0" fontAlgn="auto" latinLnBrk="1" hangingPunct="0">
      <a:lnSpc>
        <a:spcPct val="100000"/>
      </a:lnSpc>
      <a:spcBef>
        <a:spcPts val="0"/>
      </a:spcBef>
      <a:spcAft>
        <a:spcPts val="0"/>
      </a:spcAft>
      <a:buClrTx/>
      <a:buSzTx/>
      <a:buFontTx/>
      <a:buNone/>
      <a:defRPr kumimoji="0" sz="108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1pPr>
    <a:lvl2pPr marL="0" marR="0" indent="27432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2pPr>
    <a:lvl3pPr marL="0" marR="0" indent="54864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3pPr>
    <a:lvl4pPr marL="0" marR="0" indent="82296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4pPr>
    <a:lvl5pPr marL="0" marR="0" indent="109728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5pPr>
    <a:lvl6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6pPr>
    <a:lvl7pPr marL="0" marR="0" indent="164592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7pPr>
    <a:lvl8pPr marL="0" marR="0" indent="192024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8pPr>
    <a:lvl9pPr marL="0" marR="0" indent="219456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D75"/>
    <a:srgbClr val="ED8C14"/>
    <a:srgbClr val="00589A"/>
    <a:srgbClr val="F4F4F4"/>
    <a:srgbClr val="FFFFFF"/>
    <a:srgbClr val="E5E5E5"/>
    <a:srgbClr val="BFBFBF"/>
    <a:srgbClr val="215ACD"/>
    <a:srgbClr val="376ACD"/>
    <a:srgbClr val="2D6A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7" autoAdjust="0"/>
    <p:restoredTop sz="86418"/>
  </p:normalViewPr>
  <p:slideViewPr>
    <p:cSldViewPr snapToGrid="0" snapToObjects="1">
      <p:cViewPr varScale="1">
        <p:scale>
          <a:sx n="75" d="100"/>
          <a:sy n="75" d="100"/>
        </p:scale>
        <p:origin x="931" y="67"/>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xfrm>
            <a:off x="381000" y="685800"/>
            <a:ext cx="6096000" cy="3429000"/>
          </a:xfrm>
          <a:prstGeom prst="rect">
            <a:avLst/>
          </a:prstGeom>
        </p:spPr>
        <p:txBody>
          <a:bodyPr/>
          <a:lstStyle/>
          <a:p/>
        </p:txBody>
      </p:sp>
      <p:sp>
        <p:nvSpPr>
          <p:cNvPr id="84" name="Shape 84"/>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914400" latinLnBrk="0">
      <a:defRPr sz="1200">
        <a:latin typeface="+mn-lt"/>
        <a:ea typeface="+mn-ea"/>
        <a:cs typeface="+mn-cs"/>
        <a:sym typeface="Calibri" panose="020F0502020204030204"/>
      </a:defRPr>
    </a:lvl1pPr>
    <a:lvl2pPr indent="137160" defTabSz="914400" latinLnBrk="0">
      <a:defRPr sz="1200">
        <a:latin typeface="+mn-lt"/>
        <a:ea typeface="+mn-ea"/>
        <a:cs typeface="+mn-cs"/>
        <a:sym typeface="Calibri" panose="020F0502020204030204"/>
      </a:defRPr>
    </a:lvl2pPr>
    <a:lvl3pPr indent="274320" defTabSz="914400" latinLnBrk="0">
      <a:defRPr sz="1200">
        <a:latin typeface="+mn-lt"/>
        <a:ea typeface="+mn-ea"/>
        <a:cs typeface="+mn-cs"/>
        <a:sym typeface="Calibri" panose="020F0502020204030204"/>
      </a:defRPr>
    </a:lvl3pPr>
    <a:lvl4pPr indent="411480" defTabSz="914400" latinLnBrk="0">
      <a:defRPr sz="1200">
        <a:latin typeface="+mn-lt"/>
        <a:ea typeface="+mn-ea"/>
        <a:cs typeface="+mn-cs"/>
        <a:sym typeface="Calibri" panose="020F0502020204030204"/>
      </a:defRPr>
    </a:lvl4pPr>
    <a:lvl5pPr indent="548640" defTabSz="914400" latinLnBrk="0">
      <a:defRPr sz="1200">
        <a:latin typeface="+mn-lt"/>
        <a:ea typeface="+mn-ea"/>
        <a:cs typeface="+mn-cs"/>
        <a:sym typeface="Calibri" panose="020F0502020204030204"/>
      </a:defRPr>
    </a:lvl5pPr>
    <a:lvl6pPr indent="685800" defTabSz="914400" latinLnBrk="0">
      <a:defRPr sz="1200">
        <a:latin typeface="+mn-lt"/>
        <a:ea typeface="+mn-ea"/>
        <a:cs typeface="+mn-cs"/>
        <a:sym typeface="Calibri" panose="020F0502020204030204"/>
      </a:defRPr>
    </a:lvl6pPr>
    <a:lvl7pPr indent="822960" defTabSz="914400" latinLnBrk="0">
      <a:defRPr sz="1200">
        <a:latin typeface="+mn-lt"/>
        <a:ea typeface="+mn-ea"/>
        <a:cs typeface="+mn-cs"/>
        <a:sym typeface="Calibri" panose="020F0502020204030204"/>
      </a:defRPr>
    </a:lvl7pPr>
    <a:lvl8pPr indent="960120" defTabSz="914400" latinLnBrk="0">
      <a:defRPr sz="1200">
        <a:latin typeface="+mn-lt"/>
        <a:ea typeface="+mn-ea"/>
        <a:cs typeface="+mn-cs"/>
        <a:sym typeface="Calibri" panose="020F0502020204030204"/>
      </a:defRPr>
    </a:lvl8pPr>
    <a:lvl9pPr indent="1097280" defTabSz="9144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7.wdp"/><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21"/>
            <a:ext cx="12193588" cy="6857179"/>
          </a:xfrm>
          <a:prstGeom prst="rect">
            <a:avLst/>
          </a:prstGeom>
        </p:spPr>
      </p:pic>
      <p:sp>
        <p:nvSpPr>
          <p:cNvPr id="2" name="标题 1"/>
          <p:cNvSpPr>
            <a:spLocks noGrp="1"/>
          </p:cNvSpPr>
          <p:nvPr>
            <p:ph type="title" hasCustomPrompt="1"/>
          </p:nvPr>
        </p:nvSpPr>
        <p:spPr>
          <a:xfrm>
            <a:off x="559529" y="2896455"/>
            <a:ext cx="10516970" cy="783450"/>
          </a:xfrm>
        </p:spPr>
        <p:txBody>
          <a:bodyPr>
            <a:normAutofit/>
          </a:bodyPr>
          <a:lstStyle>
            <a:lvl1pPr>
              <a:defRPr sz="4800" b="1">
                <a:solidFill>
                  <a:srgbClr val="ED8C14"/>
                </a:solidFill>
              </a:defRPr>
            </a:lvl1pPr>
          </a:lstStyle>
          <a:p>
            <a:r>
              <a:rPr kumimoji="1" lang="zh-CN" altLang="en-US" dirty="0"/>
              <a:t>单击此处编辑标题</a:t>
            </a:r>
            <a:endParaRPr kumimoji="1" lang="zh-CN" altLang="en-US" dirty="0"/>
          </a:p>
        </p:txBody>
      </p:sp>
      <p:sp>
        <p:nvSpPr>
          <p:cNvPr id="4" name="文本占位符 3"/>
          <p:cNvSpPr>
            <a:spLocks noGrp="1"/>
          </p:cNvSpPr>
          <p:nvPr>
            <p:ph type="body" sz="quarter" idx="10" hasCustomPrompt="1"/>
          </p:nvPr>
        </p:nvSpPr>
        <p:spPr>
          <a:xfrm>
            <a:off x="577450" y="3820613"/>
            <a:ext cx="5389563" cy="558800"/>
          </a:xfrm>
        </p:spPr>
        <p:txBody>
          <a:bodyPr/>
          <a:lstStyle>
            <a:lvl1pPr marL="0" indent="0">
              <a:buNone/>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21"/>
            <a:ext cx="12193588" cy="6857179"/>
          </a:xfrm>
          <a:prstGeom prst="rect">
            <a:avLst/>
          </a:prstGeom>
        </p:spPr>
      </p:pic>
      <p:sp>
        <p:nvSpPr>
          <p:cNvPr id="4" name="标题 1"/>
          <p:cNvSpPr>
            <a:spLocks noGrp="1"/>
          </p:cNvSpPr>
          <p:nvPr>
            <p:ph type="title" hasCustomPrompt="1"/>
          </p:nvPr>
        </p:nvSpPr>
        <p:spPr>
          <a:xfrm>
            <a:off x="0" y="2260600"/>
            <a:ext cx="12193588" cy="2476500"/>
          </a:xfrm>
        </p:spPr>
        <p:txBody>
          <a:bodyPr>
            <a:noAutofit/>
          </a:bodyPr>
          <a:lstStyle>
            <a:lvl1pPr algn="ctr">
              <a:lnSpc>
                <a:spcPct val="110000"/>
              </a:lnSpc>
              <a:defRPr sz="7200" b="1">
                <a:solidFill>
                  <a:srgbClr val="ED8C14"/>
                </a:solidFill>
              </a:defRPr>
            </a:lvl1pPr>
          </a:lstStyle>
          <a:p>
            <a:r>
              <a:rPr kumimoji="1" lang="zh-CN" altLang="en-US" dirty="0"/>
              <a:t>单击此处</a:t>
            </a:r>
            <a:br>
              <a:rPr kumimoji="1" lang="en-US" altLang="zh-CN" dirty="0"/>
            </a:br>
            <a:r>
              <a:rPr kumimoji="1" lang="zh-CN" altLang="en-US" dirty="0"/>
              <a:t>编辑标题</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04383" y="0"/>
            <a:ext cx="10289205" cy="6858000"/>
          </a:xfrm>
          <a:prstGeom prst="rect">
            <a:avLst/>
          </a:prstGeom>
        </p:spPr>
      </p:pic>
      <p:sp>
        <p:nvSpPr>
          <p:cNvPr id="2" name="任意形状 1"/>
          <p:cNvSpPr/>
          <p:nvPr userDrawn="1"/>
        </p:nvSpPr>
        <p:spPr>
          <a:xfrm>
            <a:off x="-38100" y="-53355"/>
            <a:ext cx="6515100" cy="6952010"/>
          </a:xfrm>
          <a:custGeom>
            <a:avLst/>
            <a:gdLst>
              <a:gd name="connsiteX0" fmla="*/ 0 w 6438900"/>
              <a:gd name="connsiteY0" fmla="*/ 0 h 6870700"/>
              <a:gd name="connsiteX1" fmla="*/ 6438900 w 6438900"/>
              <a:gd name="connsiteY1" fmla="*/ 0 h 6870700"/>
              <a:gd name="connsiteX2" fmla="*/ 3479800 w 6438900"/>
              <a:gd name="connsiteY2" fmla="*/ 6870700 h 6870700"/>
              <a:gd name="connsiteX3" fmla="*/ 12700 w 6438900"/>
              <a:gd name="connsiteY3" fmla="*/ 6870700 h 6870700"/>
              <a:gd name="connsiteX4" fmla="*/ 12700 w 6438900"/>
              <a:gd name="connsiteY4" fmla="*/ 0 h 6870700"/>
              <a:gd name="connsiteX5" fmla="*/ 0 w 6438900"/>
              <a:gd name="connsiteY5" fmla="*/ 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8900" h="6870700">
                <a:moveTo>
                  <a:pt x="0" y="0"/>
                </a:moveTo>
                <a:lnTo>
                  <a:pt x="6438900" y="0"/>
                </a:lnTo>
                <a:lnTo>
                  <a:pt x="3479800" y="6870700"/>
                </a:lnTo>
                <a:lnTo>
                  <a:pt x="12700" y="6870700"/>
                </a:lnTo>
                <a:lnTo>
                  <a:pt x="12700" y="0"/>
                </a:lnTo>
                <a:lnTo>
                  <a:pt x="0" y="0"/>
                </a:lnTo>
                <a:close/>
              </a:path>
            </a:pathLst>
          </a:custGeom>
          <a:gradFill>
            <a:gsLst>
              <a:gs pos="0">
                <a:srgbClr val="ED8C14"/>
              </a:gs>
              <a:gs pos="100000">
                <a:srgbClr val="FFC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
          <p:cNvSpPr>
            <a:spLocks noGrp="1"/>
          </p:cNvSpPr>
          <p:nvPr>
            <p:ph type="title" hasCustomPrompt="1"/>
          </p:nvPr>
        </p:nvSpPr>
        <p:spPr>
          <a:xfrm>
            <a:off x="686528" y="1460500"/>
            <a:ext cx="3783871" cy="3898900"/>
          </a:xfrm>
        </p:spPr>
        <p:txBody>
          <a:bodyPr>
            <a:noAutofit/>
          </a:bodyPr>
          <a:lstStyle>
            <a:lvl1pPr>
              <a:defRPr sz="8800" b="1">
                <a:solidFill>
                  <a:schemeClr val="bg1"/>
                </a:solidFill>
              </a:defRPr>
            </a:lvl1pPr>
          </a:lstStyle>
          <a:p>
            <a:r>
              <a:rPr kumimoji="1" lang="zh-CN" altLang="en-US" dirty="0"/>
              <a:t>单击此处编辑标题</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0"/>
                    </a14:imgEffect>
                  </a14:imgLayer>
                </a14:imgProps>
              </a:ext>
              <a:ext uri="{28A0092B-C50C-407E-A947-70E740481C1C}">
                <a14:useLocalDpi xmlns:a14="http://schemas.microsoft.com/office/drawing/2010/main" val="0"/>
              </a:ext>
            </a:extLst>
          </a:blip>
          <a:srcRect l="188" t="7777" b="7777"/>
          <a:stretch>
            <a:fillRect/>
          </a:stretch>
        </p:blipFill>
        <p:spPr>
          <a:xfrm>
            <a:off x="0" y="0"/>
            <a:ext cx="12193588" cy="6858000"/>
          </a:xfrm>
          <a:prstGeom prst="rect">
            <a:avLst/>
          </a:prstGeom>
        </p:spPr>
      </p:pic>
      <p:sp>
        <p:nvSpPr>
          <p:cNvPr id="7" name="标题 1"/>
          <p:cNvSpPr>
            <a:spLocks noGrp="1"/>
          </p:cNvSpPr>
          <p:nvPr>
            <p:ph type="title" hasCustomPrompt="1"/>
          </p:nvPr>
        </p:nvSpPr>
        <p:spPr>
          <a:xfrm>
            <a:off x="0" y="1054100"/>
            <a:ext cx="12193588" cy="3898900"/>
          </a:xfrm>
        </p:spPr>
        <p:txBody>
          <a:bodyPr>
            <a:noAutofit/>
          </a:bodyPr>
          <a:lstStyle>
            <a:lvl1pPr algn="ctr">
              <a:defRPr sz="8000" b="1">
                <a:solidFill>
                  <a:schemeClr val="bg1"/>
                </a:solidFill>
              </a:defRPr>
            </a:lvl1pPr>
          </a:lstStyle>
          <a:p>
            <a:r>
              <a:rPr kumimoji="1" lang="zh-CN" altLang="en-US" dirty="0"/>
              <a:t>单击此处编辑标题</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未标题-1-0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标题 1"/>
          <p:cNvSpPr>
            <a:spLocks noGrp="1"/>
          </p:cNvSpPr>
          <p:nvPr>
            <p:ph type="title" hasCustomPrompt="1"/>
          </p:nvPr>
        </p:nvSpPr>
        <p:spPr>
          <a:xfrm>
            <a:off x="559529" y="2896455"/>
            <a:ext cx="10516970" cy="783450"/>
          </a:xfrm>
        </p:spPr>
        <p:txBody>
          <a:bodyPr>
            <a:normAutofit/>
          </a:bodyPr>
          <a:lstStyle>
            <a:lvl1pPr>
              <a:defRPr sz="4800" b="1">
                <a:solidFill>
                  <a:schemeClr val="bg1"/>
                </a:solidFill>
              </a:defRPr>
            </a:lvl1pPr>
          </a:lstStyle>
          <a:p>
            <a:r>
              <a:rPr kumimoji="1" lang="zh-CN" altLang="en-US" dirty="0"/>
              <a:t>单击此处编辑标题</a:t>
            </a:r>
            <a:endParaRPr kumimoji="1" lang="zh-CN" altLang="en-US" dirty="0"/>
          </a:p>
        </p:txBody>
      </p:sp>
      <p:sp>
        <p:nvSpPr>
          <p:cNvPr id="9" name="文本占位符 3"/>
          <p:cNvSpPr>
            <a:spLocks noGrp="1"/>
          </p:cNvSpPr>
          <p:nvPr>
            <p:ph type="body" sz="quarter" idx="10" hasCustomPrompt="1"/>
          </p:nvPr>
        </p:nvSpPr>
        <p:spPr>
          <a:xfrm>
            <a:off x="577450" y="3820613"/>
            <a:ext cx="5389563" cy="558800"/>
          </a:xfrm>
        </p:spPr>
        <p:txBody>
          <a:bodyPr/>
          <a:lstStyle>
            <a:lvl1pPr marL="0" indent="0">
              <a:buNone/>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6" y="0"/>
            <a:ext cx="12185424" cy="6854952"/>
          </a:xfrm>
          <a:prstGeom prst="rect">
            <a:avLst/>
          </a:prstGeom>
        </p:spPr>
      </p:pic>
      <p:sp>
        <p:nvSpPr>
          <p:cNvPr id="8" name="标题 1"/>
          <p:cNvSpPr>
            <a:spLocks noGrp="1"/>
          </p:cNvSpPr>
          <p:nvPr>
            <p:ph type="title" hasCustomPrompt="1"/>
          </p:nvPr>
        </p:nvSpPr>
        <p:spPr>
          <a:xfrm>
            <a:off x="559529" y="2896455"/>
            <a:ext cx="10516970" cy="783450"/>
          </a:xfrm>
        </p:spPr>
        <p:txBody>
          <a:bodyPr>
            <a:normAutofit/>
          </a:bodyPr>
          <a:lstStyle>
            <a:lvl1pPr>
              <a:defRPr sz="4800" b="1">
                <a:solidFill>
                  <a:schemeClr val="bg1"/>
                </a:solidFill>
              </a:defRPr>
            </a:lvl1pPr>
          </a:lstStyle>
          <a:p>
            <a:r>
              <a:rPr kumimoji="1" lang="zh-CN" altLang="en-US" dirty="0"/>
              <a:t>单击此处编辑标题</a:t>
            </a:r>
            <a:endParaRPr kumimoji="1" lang="zh-CN" altLang="en-US" dirty="0"/>
          </a:p>
        </p:txBody>
      </p:sp>
      <p:sp>
        <p:nvSpPr>
          <p:cNvPr id="9" name="文本占位符 3"/>
          <p:cNvSpPr>
            <a:spLocks noGrp="1"/>
          </p:cNvSpPr>
          <p:nvPr>
            <p:ph type="body" sz="quarter" idx="10" hasCustomPrompt="1"/>
          </p:nvPr>
        </p:nvSpPr>
        <p:spPr>
          <a:xfrm>
            <a:off x="577450" y="3820613"/>
            <a:ext cx="5389563" cy="558800"/>
          </a:xfrm>
        </p:spPr>
        <p:txBody>
          <a:bodyPr/>
          <a:lstStyle>
            <a:lvl1pPr marL="0" indent="0">
              <a:buNone/>
              <a:defRPr>
                <a:solidFill>
                  <a:schemeClr val="bg1"/>
                </a:solidFill>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3" name="文本占位符 2"/>
          <p:cNvSpPr>
            <a:spLocks noGrp="1"/>
          </p:cNvSpPr>
          <p:nvPr>
            <p:ph type="body" sz="quarter" idx="10" hasCustomPrompt="1"/>
          </p:nvPr>
        </p:nvSpPr>
        <p:spPr>
          <a:xfrm>
            <a:off x="590550" y="2209800"/>
            <a:ext cx="10915650" cy="3581400"/>
          </a:xfrm>
        </p:spPr>
        <p:txBody>
          <a:bodyPr>
            <a:normAutofit/>
          </a:bodyPr>
          <a:lstStyle>
            <a:lvl1pPr marL="0" indent="0">
              <a:buNone/>
              <a:defRPr sz="2000"/>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kumimoji="1" lang="zh-CN" altLang="en-US" dirty="0"/>
              <a:t>单击此处编辑文本内容。</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3" name="文本占位符 2"/>
          <p:cNvSpPr>
            <a:spLocks noGrp="1"/>
          </p:cNvSpPr>
          <p:nvPr>
            <p:ph type="body" sz="quarter" idx="10" hasCustomPrompt="1"/>
          </p:nvPr>
        </p:nvSpPr>
        <p:spPr>
          <a:xfrm>
            <a:off x="590550" y="2209800"/>
            <a:ext cx="5861050" cy="3581400"/>
          </a:xfrm>
        </p:spPr>
        <p:txBody>
          <a:bodyPr>
            <a:normAutofit/>
          </a:bodyPr>
          <a:lstStyle>
            <a:lvl1pPr marL="0" indent="0">
              <a:buNone/>
              <a:defRPr sz="2000"/>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kumimoji="1" lang="zh-CN" altLang="en-US" dirty="0"/>
              <a:t>单击此处编辑文本内容。</a:t>
            </a:r>
            <a:endParaRPr kumimoji="1" lang="zh-CN" altLang="en-US" dirty="0"/>
          </a:p>
        </p:txBody>
      </p:sp>
      <p:sp>
        <p:nvSpPr>
          <p:cNvPr id="4" name="图片占位符 3"/>
          <p:cNvSpPr>
            <a:spLocks noGrp="1"/>
          </p:cNvSpPr>
          <p:nvPr>
            <p:ph type="pic" sz="quarter" idx="11"/>
          </p:nvPr>
        </p:nvSpPr>
        <p:spPr>
          <a:xfrm>
            <a:off x="6591300" y="2209800"/>
            <a:ext cx="4927600" cy="3581400"/>
          </a:xfrm>
        </p:spPr>
        <p:txBody>
          <a:bodyPr/>
          <a:lstStyle/>
          <a:p>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6" name="矩形 5"/>
          <p:cNvSpPr/>
          <p:nvPr userDrawn="1"/>
        </p:nvSpPr>
        <p:spPr>
          <a:xfrm>
            <a:off x="9652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userDrawn="1"/>
        </p:nvSpPr>
        <p:spPr>
          <a:xfrm>
            <a:off x="533400" y="1765300"/>
            <a:ext cx="498855" cy="769441"/>
          </a:xfrm>
          <a:prstGeom prst="rect">
            <a:avLst/>
          </a:prstGeom>
          <a:noFill/>
        </p:spPr>
        <p:txBody>
          <a:bodyPr wrap="none" rtlCol="0">
            <a:spAutoFit/>
          </a:bodyPr>
          <a:lstStyle/>
          <a:p>
            <a:r>
              <a:rPr kumimoji="1" lang="en-US" altLang="zh-CN" sz="4400" b="1">
                <a:solidFill>
                  <a:srgbClr val="ED8C14"/>
                </a:solidFill>
              </a:rPr>
              <a:t>1</a:t>
            </a:r>
            <a:endParaRPr kumimoji="1" lang="zh-CN" altLang="en-US" sz="4400" b="1" dirty="0">
              <a:solidFill>
                <a:srgbClr val="ED8C14"/>
              </a:solidFill>
            </a:endParaRPr>
          </a:p>
        </p:txBody>
      </p:sp>
      <p:sp>
        <p:nvSpPr>
          <p:cNvPr id="21" name="标题 1"/>
          <p:cNvSpPr txBox="1"/>
          <p:nvPr userDrawn="1"/>
        </p:nvSpPr>
        <p:spPr>
          <a:xfrm>
            <a:off x="9786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22" name="矩形 21"/>
          <p:cNvSpPr/>
          <p:nvPr userDrawn="1"/>
        </p:nvSpPr>
        <p:spPr>
          <a:xfrm>
            <a:off x="46990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userDrawn="1"/>
        </p:nvSpPr>
        <p:spPr>
          <a:xfrm>
            <a:off x="4267200" y="1765300"/>
            <a:ext cx="498855" cy="769441"/>
          </a:xfrm>
          <a:prstGeom prst="rect">
            <a:avLst/>
          </a:prstGeom>
          <a:noFill/>
        </p:spPr>
        <p:txBody>
          <a:bodyPr wrap="none" rtlCol="0">
            <a:spAutoFit/>
          </a:bodyPr>
          <a:lstStyle/>
          <a:p>
            <a:r>
              <a:rPr kumimoji="1" lang="en-US" altLang="zh-CN" sz="4400" b="1" dirty="0">
                <a:solidFill>
                  <a:srgbClr val="ED8C14"/>
                </a:solidFill>
              </a:rPr>
              <a:t>2</a:t>
            </a:r>
            <a:endParaRPr kumimoji="1" lang="zh-CN" altLang="en-US" sz="4400" b="1" dirty="0">
              <a:solidFill>
                <a:srgbClr val="ED8C14"/>
              </a:solidFill>
            </a:endParaRPr>
          </a:p>
        </p:txBody>
      </p:sp>
      <p:sp>
        <p:nvSpPr>
          <p:cNvPr id="24" name="标题 1"/>
          <p:cNvSpPr txBox="1"/>
          <p:nvPr userDrawn="1"/>
        </p:nvSpPr>
        <p:spPr>
          <a:xfrm>
            <a:off x="47124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25" name="矩形 24"/>
          <p:cNvSpPr/>
          <p:nvPr userDrawn="1"/>
        </p:nvSpPr>
        <p:spPr>
          <a:xfrm>
            <a:off x="85725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userDrawn="1"/>
        </p:nvSpPr>
        <p:spPr>
          <a:xfrm>
            <a:off x="8140700" y="1765300"/>
            <a:ext cx="498855" cy="769441"/>
          </a:xfrm>
          <a:prstGeom prst="rect">
            <a:avLst/>
          </a:prstGeom>
          <a:noFill/>
        </p:spPr>
        <p:txBody>
          <a:bodyPr wrap="none" rtlCol="0">
            <a:spAutoFit/>
          </a:bodyPr>
          <a:lstStyle/>
          <a:p>
            <a:r>
              <a:rPr kumimoji="1" lang="en-US" altLang="zh-CN" sz="4400" b="1" dirty="0">
                <a:solidFill>
                  <a:srgbClr val="ED8C14"/>
                </a:solidFill>
              </a:rPr>
              <a:t>3</a:t>
            </a:r>
            <a:endParaRPr kumimoji="1" lang="zh-CN" altLang="en-US" sz="4400" b="1" dirty="0">
              <a:solidFill>
                <a:srgbClr val="ED8C14"/>
              </a:solidFill>
            </a:endParaRPr>
          </a:p>
        </p:txBody>
      </p:sp>
      <p:sp>
        <p:nvSpPr>
          <p:cNvPr id="27" name="标题 1"/>
          <p:cNvSpPr txBox="1"/>
          <p:nvPr userDrawn="1"/>
        </p:nvSpPr>
        <p:spPr>
          <a:xfrm>
            <a:off x="85859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8" name="文本占位符 7"/>
          <p:cNvSpPr>
            <a:spLocks noGrp="1"/>
          </p:cNvSpPr>
          <p:nvPr>
            <p:ph type="body" sz="quarter" idx="10" hasCustomPrompt="1"/>
          </p:nvPr>
        </p:nvSpPr>
        <p:spPr>
          <a:xfrm>
            <a:off x="5715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
        <p:nvSpPr>
          <p:cNvPr id="31" name="文本占位符 7"/>
          <p:cNvSpPr>
            <a:spLocks noGrp="1"/>
          </p:cNvSpPr>
          <p:nvPr>
            <p:ph type="body" sz="quarter" idx="11" hasCustomPrompt="1"/>
          </p:nvPr>
        </p:nvSpPr>
        <p:spPr>
          <a:xfrm>
            <a:off x="43180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
        <p:nvSpPr>
          <p:cNvPr id="32" name="文本占位符 7"/>
          <p:cNvSpPr>
            <a:spLocks noGrp="1"/>
          </p:cNvSpPr>
          <p:nvPr>
            <p:ph type="body" sz="quarter" idx="12" hasCustomPrompt="1"/>
          </p:nvPr>
        </p:nvSpPr>
        <p:spPr>
          <a:xfrm>
            <a:off x="82042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0"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32000">
              <a:srgbClr val="FAFAFA"/>
            </a:gs>
            <a:gs pos="67000">
              <a:srgbClr val="F4F4F4"/>
            </a:gs>
            <a:gs pos="100000">
              <a:srgbClr val="FFFFFF"/>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309" y="365126"/>
            <a:ext cx="1051697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309" y="1825625"/>
            <a:ext cx="1051697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9126" y="6356351"/>
            <a:ext cx="4115336" cy="365125"/>
          </a:xfrm>
          <a:prstGeom prst="rect">
            <a:avLst/>
          </a:prstGeom>
        </p:spPr>
        <p:txBody>
          <a:bodyPr vert="horz" lIns="91440" tIns="45720" rIns="91440" bIns="45720" rtlCol="0" anchor="ctr"/>
          <a:lstStyle>
            <a:lvl1pPr algn="ctr">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endParaRPr lang="en-US" dirty="0"/>
          </a:p>
        </p:txBody>
      </p:sp>
      <p:sp>
        <p:nvSpPr>
          <p:cNvPr id="6" name="Slide Number Placeholder 5"/>
          <p:cNvSpPr>
            <a:spLocks noGrp="1"/>
          </p:cNvSpPr>
          <p:nvPr>
            <p:ph type="sldNum" sz="quarter" idx="4"/>
          </p:nvPr>
        </p:nvSpPr>
        <p:spPr>
          <a:xfrm>
            <a:off x="8611722" y="6356351"/>
            <a:ext cx="2743557" cy="365125"/>
          </a:xfrm>
          <a:prstGeom prst="rect">
            <a:avLst/>
          </a:prstGeom>
        </p:spPr>
        <p:txBody>
          <a:bodyPr vert="horz" lIns="91440" tIns="45720" rIns="91440" bIns="45720" rtlCol="0" anchor="ctr"/>
          <a:lstStyle>
            <a:lvl1pPr algn="r">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4B5D75"/>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B5D75"/>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B5D75"/>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B5D75"/>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B5D75"/>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B5D75"/>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安全风险评估分享</a:t>
            </a:r>
            <a:endParaRPr kumimoji="1" lang="zh-CN" altLang="en-US" dirty="0"/>
          </a:p>
        </p:txBody>
      </p:sp>
      <p:sp>
        <p:nvSpPr>
          <p:cNvPr id="3" name="文本占位符 2"/>
          <p:cNvSpPr>
            <a:spLocks noGrp="1"/>
          </p:cNvSpPr>
          <p:nvPr>
            <p:ph type="body" sz="quarter" idx="10"/>
          </p:nvPr>
        </p:nvSpPr>
        <p:spPr>
          <a:xfrm>
            <a:off x="577450" y="3820613"/>
            <a:ext cx="5389563" cy="943116"/>
          </a:xfrm>
        </p:spPr>
        <p:txBody>
          <a:bodyPr>
            <a:normAutofit lnSpcReduction="10000"/>
          </a:bodyPr>
          <a:lstStyle/>
          <a:p>
            <a:r>
              <a:rPr kumimoji="1" lang="en-US" altLang="zh-CN" dirty="0"/>
              <a:t>2019.01</a:t>
            </a:r>
            <a:endParaRPr kumimoji="1"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528" y="452906"/>
            <a:ext cx="10946671" cy="783450"/>
          </a:xfrm>
        </p:spPr>
        <p:txBody>
          <a:bodyPr>
            <a:normAutofit/>
          </a:bodyPr>
          <a:lstStyle/>
          <a:p>
            <a:r>
              <a:rPr lang="zh-CN" altLang="en-US" sz="4000" dirty="0"/>
              <a:t>信息资产赋值 </a:t>
            </a:r>
            <a:endParaRPr lang="zh-CN" altLang="en-US" sz="4000" dirty="0"/>
          </a:p>
        </p:txBody>
      </p:sp>
      <p:sp>
        <p:nvSpPr>
          <p:cNvPr id="3" name="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5" name="图片 4"/>
          <p:cNvPicPr>
            <a:picLocks noChangeAspect="1"/>
          </p:cNvPicPr>
          <p:nvPr/>
        </p:nvPicPr>
        <p:blipFill>
          <a:blip r:embed="rId1"/>
          <a:stretch>
            <a:fillRect/>
          </a:stretch>
        </p:blipFill>
        <p:spPr>
          <a:xfrm>
            <a:off x="2446497" y="1081836"/>
            <a:ext cx="7835423" cy="50382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528" y="452906"/>
            <a:ext cx="10946671" cy="783450"/>
          </a:xfrm>
        </p:spPr>
        <p:txBody>
          <a:bodyPr>
            <a:normAutofit/>
          </a:bodyPr>
          <a:lstStyle/>
          <a:p>
            <a:r>
              <a:rPr lang="zh-CN" altLang="en-US" sz="4000" dirty="0"/>
              <a:t>信息资产赋值 </a:t>
            </a:r>
            <a:endParaRPr lang="zh-CN" altLang="en-US" sz="4000" dirty="0"/>
          </a:p>
        </p:txBody>
      </p:sp>
      <p:sp>
        <p:nvSpPr>
          <p:cNvPr id="3" name="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4" name="图片 3"/>
          <p:cNvPicPr>
            <a:picLocks noChangeAspect="1"/>
          </p:cNvPicPr>
          <p:nvPr/>
        </p:nvPicPr>
        <p:blipFill>
          <a:blip r:embed="rId1"/>
          <a:stretch>
            <a:fillRect/>
          </a:stretch>
        </p:blipFill>
        <p:spPr>
          <a:xfrm>
            <a:off x="2461739" y="1222618"/>
            <a:ext cx="7270110" cy="49458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威胁来源列表</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6" name="图片 5"/>
          <p:cNvPicPr>
            <a:picLocks noChangeAspect="1"/>
          </p:cNvPicPr>
          <p:nvPr/>
        </p:nvPicPr>
        <p:blipFill>
          <a:blip r:embed="rId1"/>
          <a:stretch>
            <a:fillRect/>
          </a:stretch>
        </p:blipFill>
        <p:spPr>
          <a:xfrm>
            <a:off x="2431256" y="1203766"/>
            <a:ext cx="8193085" cy="49737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威胁来源列表</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矩形 3"/>
          <p:cNvSpPr/>
          <p:nvPr/>
        </p:nvSpPr>
        <p:spPr>
          <a:xfrm>
            <a:off x="314960" y="1373378"/>
            <a:ext cx="7721600" cy="4136517"/>
          </a:xfrm>
          <a:prstGeom prst="rect">
            <a:avLst/>
          </a:prstGeom>
        </p:spPr>
        <p:txBody>
          <a:bodyPr wrap="square">
            <a:spAutoFit/>
          </a:bodyPr>
          <a:lstStyle/>
          <a:p>
            <a:pPr>
              <a:lnSpc>
                <a:spcPct val="90000"/>
              </a:lnSpc>
            </a:pPr>
            <a:endParaRPr lang="zh-CN" altLang="en-US" sz="4000" b="1" dirty="0"/>
          </a:p>
          <a:p>
            <a:pPr lvl="1">
              <a:lnSpc>
                <a:spcPct val="90000"/>
              </a:lnSpc>
            </a:pPr>
            <a:r>
              <a:rPr lang="zh-CN" altLang="en-US" sz="3600" dirty="0"/>
              <a:t>内部</a:t>
            </a:r>
            <a:r>
              <a:rPr lang="zh-CN" altLang="en-US" sz="3600" dirty="0" smtClean="0"/>
              <a:t>人员</a:t>
            </a:r>
            <a:endParaRPr lang="zh-CN" altLang="en-US" sz="3600" dirty="0"/>
          </a:p>
          <a:p>
            <a:pPr lvl="1">
              <a:lnSpc>
                <a:spcPct val="90000"/>
              </a:lnSpc>
            </a:pPr>
            <a:r>
              <a:rPr lang="zh-CN" altLang="en-US" sz="3600" dirty="0"/>
              <a:t>准内部人员</a:t>
            </a:r>
            <a:endParaRPr lang="zh-CN" altLang="en-US" sz="3600" dirty="0"/>
          </a:p>
          <a:p>
            <a:pPr lvl="1">
              <a:lnSpc>
                <a:spcPct val="90000"/>
              </a:lnSpc>
            </a:pPr>
            <a:r>
              <a:rPr lang="zh-CN" altLang="en-US" sz="3600" dirty="0"/>
              <a:t>特殊身份人员</a:t>
            </a:r>
            <a:endParaRPr lang="zh-CN" altLang="en-US" sz="3600" dirty="0"/>
          </a:p>
          <a:p>
            <a:pPr lvl="1">
              <a:lnSpc>
                <a:spcPct val="90000"/>
              </a:lnSpc>
            </a:pPr>
            <a:r>
              <a:rPr lang="zh-CN" altLang="en-US" sz="3600" dirty="0"/>
              <a:t>外部个人和</a:t>
            </a:r>
            <a:r>
              <a:rPr lang="zh-CN" altLang="en-US" sz="3600" dirty="0" smtClean="0"/>
              <a:t>小组</a:t>
            </a:r>
            <a:endParaRPr lang="zh-CN" altLang="en-US" sz="3600" dirty="0"/>
          </a:p>
          <a:p>
            <a:pPr lvl="1">
              <a:lnSpc>
                <a:spcPct val="90000"/>
              </a:lnSpc>
            </a:pPr>
            <a:r>
              <a:rPr lang="zh-CN" altLang="en-US" sz="3600" dirty="0"/>
              <a:t>竞争对手和恐怖组织</a:t>
            </a:r>
            <a:endParaRPr lang="zh-CN" altLang="en-US" sz="3600" dirty="0"/>
          </a:p>
          <a:p>
            <a:pPr lvl="1">
              <a:lnSpc>
                <a:spcPct val="90000"/>
              </a:lnSpc>
            </a:pPr>
            <a:r>
              <a:rPr lang="zh-CN" altLang="en-US" sz="3600" dirty="0"/>
              <a:t>敌对国家和军事组织</a:t>
            </a:r>
            <a:endParaRPr lang="zh-CN" altLang="en-US" sz="3600" dirty="0"/>
          </a:p>
          <a:p>
            <a:pPr lvl="1">
              <a:lnSpc>
                <a:spcPct val="90000"/>
              </a:lnSpc>
            </a:pPr>
            <a:r>
              <a:rPr lang="zh-CN" altLang="en-US" sz="3600" dirty="0"/>
              <a:t>自然和不可抗力</a:t>
            </a:r>
            <a:endParaRPr lang="zh-CN" alt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br>
              <a:rPr lang="en-US" altLang="zh-CN" dirty="0"/>
            </a:br>
            <a:r>
              <a:rPr lang="zh-CN" altLang="en-US" dirty="0" smtClean="0"/>
              <a:t>威胁</a:t>
            </a:r>
            <a:r>
              <a:rPr lang="zh-CN" altLang="en-US" dirty="0"/>
              <a:t>赋值</a:t>
            </a:r>
            <a:br>
              <a:rPr lang="zh-CN" altLang="en-US" dirty="0"/>
            </a:br>
            <a:r>
              <a:rPr lang="zh-CN" altLang="en-US" dirty="0"/>
              <a:t> </a:t>
            </a:r>
            <a:br>
              <a:rPr lang="zh-CN" altLang="en-US" dirty="0"/>
            </a:br>
            <a:br>
              <a:rPr lang="zh-CN" altLang="en-US" b="0"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框 3"/>
          <p:cNvSpPr txBox="1"/>
          <p:nvPr/>
        </p:nvSpPr>
        <p:spPr>
          <a:xfrm>
            <a:off x="559528" y="1236356"/>
            <a:ext cx="10424160" cy="2308324"/>
          </a:xfrm>
          <a:prstGeom prst="rect">
            <a:avLst/>
          </a:prstGeom>
          <a:noFill/>
        </p:spPr>
        <p:txBody>
          <a:bodyPr wrap="square" rtlCol="0">
            <a:spAutoFit/>
          </a:bodyPr>
          <a:lstStyle/>
          <a:p>
            <a:r>
              <a:rPr lang="zh-CN" altLang="en-US" dirty="0"/>
              <a:t>判断威胁出现的频率是威胁识别的重要内容，评估者应根据经验和（或）有关的</a:t>
            </a:r>
            <a:r>
              <a:rPr lang="zh-CN" altLang="en-US" dirty="0" smtClean="0"/>
              <a:t>统计数据</a:t>
            </a:r>
            <a:r>
              <a:rPr lang="zh-CN" altLang="en-US" dirty="0"/>
              <a:t>来进行判断</a:t>
            </a:r>
            <a:r>
              <a:rPr lang="zh-CN" altLang="en-US" dirty="0" smtClean="0"/>
              <a:t>。在</a:t>
            </a:r>
            <a:r>
              <a:rPr lang="zh-CN" altLang="en-US" dirty="0"/>
              <a:t>评估中</a:t>
            </a:r>
            <a:r>
              <a:rPr lang="zh-CN" altLang="en-US" dirty="0" smtClean="0"/>
              <a:t>，需要</a:t>
            </a:r>
            <a:r>
              <a:rPr lang="zh-CN" altLang="en-US" dirty="0"/>
              <a:t>综合考虑以下三个方面</a:t>
            </a:r>
            <a:r>
              <a:rPr lang="zh-CN" altLang="en-US" dirty="0" smtClean="0"/>
              <a:t>，以</a:t>
            </a:r>
            <a:r>
              <a:rPr lang="zh-CN" altLang="en-US" dirty="0"/>
              <a:t>形成在某种评估环境中各种</a:t>
            </a:r>
            <a:r>
              <a:rPr lang="zh-CN" altLang="en-US" dirty="0" smtClean="0"/>
              <a:t>威胁</a:t>
            </a:r>
            <a:r>
              <a:rPr lang="zh-CN" altLang="en-US" dirty="0"/>
              <a:t>出现的频率</a:t>
            </a:r>
            <a:r>
              <a:rPr lang="zh-CN" altLang="en-US" dirty="0" smtClean="0"/>
              <a:t>：</a:t>
            </a:r>
            <a:endParaRPr lang="en-US" altLang="zh-CN" dirty="0" smtClean="0"/>
          </a:p>
          <a:p>
            <a:endParaRPr lang="en-US" altLang="zh-CN" dirty="0"/>
          </a:p>
          <a:p>
            <a:r>
              <a:rPr lang="zh-CN" altLang="en-US" dirty="0" smtClean="0"/>
              <a:t>♦以往</a:t>
            </a:r>
            <a:r>
              <a:rPr lang="zh-CN" altLang="en-US" dirty="0"/>
              <a:t>安全事件报告中出现过的威胁及其频率的统计</a:t>
            </a:r>
            <a:r>
              <a:rPr lang="zh-CN" altLang="en-US" dirty="0" smtClean="0"/>
              <a:t>；</a:t>
            </a:r>
            <a:endParaRPr lang="en-US" altLang="zh-CN" dirty="0" smtClean="0"/>
          </a:p>
          <a:p>
            <a:r>
              <a:rPr lang="zh-CN" altLang="en-US" dirty="0"/>
              <a:t>♦</a:t>
            </a:r>
            <a:r>
              <a:rPr lang="zh-CN" altLang="en-US" dirty="0" smtClean="0"/>
              <a:t>实际</a:t>
            </a:r>
            <a:r>
              <a:rPr lang="zh-CN" altLang="en-US" dirty="0"/>
              <a:t>环境中通过检测工具以及各种日志发现的威胁及其频率的统计</a:t>
            </a:r>
            <a:r>
              <a:rPr lang="zh-CN" altLang="en-US" dirty="0" smtClean="0"/>
              <a:t>；</a:t>
            </a:r>
            <a:endParaRPr lang="en-US" altLang="zh-CN" dirty="0" smtClean="0"/>
          </a:p>
          <a:p>
            <a:r>
              <a:rPr lang="zh-CN" altLang="en-US" dirty="0"/>
              <a:t>♦</a:t>
            </a:r>
            <a:r>
              <a:rPr lang="zh-CN" altLang="en-US" dirty="0" smtClean="0"/>
              <a:t>近</a:t>
            </a:r>
            <a:r>
              <a:rPr lang="zh-CN" altLang="en-US" dirty="0"/>
              <a:t>一两年来国际组织发布的对于整个社会或特定行业的威胁及其频率统计，以及</a:t>
            </a:r>
            <a:endParaRPr lang="zh-CN" altLang="en-US" dirty="0"/>
          </a:p>
          <a:p>
            <a:r>
              <a:rPr lang="zh-CN" altLang="en-US" dirty="0"/>
              <a:t>发布的威胁预警。</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br>
              <a:rPr lang="en-US" altLang="zh-CN" dirty="0"/>
            </a:br>
            <a:r>
              <a:rPr lang="zh-CN" altLang="en-US" dirty="0" smtClean="0"/>
              <a:t>威胁</a:t>
            </a:r>
            <a:r>
              <a:rPr lang="zh-CN" altLang="en-US" dirty="0"/>
              <a:t>赋值</a:t>
            </a:r>
            <a:br>
              <a:rPr lang="zh-CN" altLang="en-US" dirty="0"/>
            </a:br>
            <a:r>
              <a:rPr lang="zh-CN" altLang="en-US" dirty="0"/>
              <a:t> </a:t>
            </a:r>
            <a:br>
              <a:rPr lang="zh-CN" altLang="en-US" dirty="0"/>
            </a:br>
            <a:br>
              <a:rPr lang="zh-CN" altLang="en-US" b="0"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5" name="图片 4"/>
          <p:cNvPicPr>
            <a:picLocks noChangeAspect="1"/>
          </p:cNvPicPr>
          <p:nvPr/>
        </p:nvPicPr>
        <p:blipFill>
          <a:blip r:embed="rId1"/>
          <a:stretch>
            <a:fillRect/>
          </a:stretch>
        </p:blipFill>
        <p:spPr>
          <a:xfrm>
            <a:off x="1555273" y="1463060"/>
            <a:ext cx="9421313" cy="40335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r>
              <a:rPr lang="zh-CN" altLang="en-US" dirty="0" smtClean="0"/>
              <a:t>脆弱性赋值</a:t>
            </a:r>
            <a:br>
              <a:rPr lang="en-US" altLang="zh-CN" dirty="0" smtClean="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976120"/>
            <a:ext cx="10915650" cy="3581400"/>
          </a:xfrm>
        </p:spPr>
        <p:txBody>
          <a:bodyPr>
            <a:normAutofit/>
          </a:bodyPr>
          <a:lstStyle/>
          <a:p>
            <a:endParaRPr lang="zh-CN" altLang="en-US" dirty="0"/>
          </a:p>
          <a:p>
            <a:pPr>
              <a:lnSpc>
                <a:spcPct val="200000"/>
              </a:lnSpc>
            </a:pPr>
            <a:endParaRPr kumimoji="1" lang="zh-CN" altLang="en-US" sz="2800" dirty="0"/>
          </a:p>
        </p:txBody>
      </p:sp>
      <p:pic>
        <p:nvPicPr>
          <p:cNvPr id="6" name="图片 5"/>
          <p:cNvPicPr>
            <a:picLocks noChangeAspect="1"/>
          </p:cNvPicPr>
          <p:nvPr/>
        </p:nvPicPr>
        <p:blipFill>
          <a:blip r:embed="rId1"/>
          <a:stretch>
            <a:fillRect/>
          </a:stretch>
        </p:blipFill>
        <p:spPr>
          <a:xfrm>
            <a:off x="1581944" y="1628081"/>
            <a:ext cx="9029700" cy="4038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风险计算方法</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90549" y="2098782"/>
            <a:ext cx="10915650" cy="3581400"/>
          </a:xfrm>
        </p:spPr>
        <p:txBody>
          <a:bodyPr>
            <a:normAutofit/>
          </a:bodyPr>
          <a:lstStyle/>
          <a:p>
            <a:endParaRPr lang="zh-CN" altLang="en-US" dirty="0"/>
          </a:p>
          <a:p>
            <a:pPr>
              <a:lnSpc>
                <a:spcPct val="200000"/>
              </a:lnSpc>
            </a:pPr>
            <a:r>
              <a:rPr lang="zh-CN" altLang="en-US" dirty="0"/>
              <a:t>定性计算方法是将风险的各要素资产、威胁、脆弱性等的相关属性进行量化</a:t>
            </a:r>
            <a:r>
              <a:rPr lang="en-US" altLang="zh-CN" dirty="0"/>
              <a:t>(</a:t>
            </a:r>
            <a:r>
              <a:rPr lang="zh-CN" altLang="en-US" dirty="0"/>
              <a:t>或等级化</a:t>
            </a:r>
            <a:r>
              <a:rPr lang="en-US" altLang="zh-CN" dirty="0"/>
              <a:t>)</a:t>
            </a:r>
            <a:r>
              <a:rPr lang="zh-CN" altLang="en-US" dirty="0"/>
              <a:t>赋值，然后选用具体的计算方法</a:t>
            </a:r>
            <a:r>
              <a:rPr lang="en-US" altLang="zh-CN" dirty="0"/>
              <a:t>(</a:t>
            </a:r>
            <a:r>
              <a:rPr lang="zh-CN" altLang="en-US" dirty="0"/>
              <a:t>如相乘法或矩阵法</a:t>
            </a:r>
            <a:r>
              <a:rPr lang="en-US" altLang="zh-CN" dirty="0"/>
              <a:t>)</a:t>
            </a:r>
            <a:r>
              <a:rPr lang="zh-CN" altLang="en-US" dirty="0"/>
              <a:t>进行风险计算</a:t>
            </a:r>
            <a:r>
              <a:rPr lang="zh-CN" altLang="en-US" dirty="0" smtClean="0"/>
              <a:t>；</a:t>
            </a:r>
            <a:endParaRPr kumimoji="1"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风险处置</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7" name="Rectangle 3"/>
          <p:cNvSpPr>
            <a:spLocks noChangeArrowheads="1"/>
          </p:cNvSpPr>
          <p:nvPr/>
        </p:nvSpPr>
        <p:spPr bwMode="auto">
          <a:xfrm>
            <a:off x="1042988" y="1752600"/>
            <a:ext cx="68373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085850" indent="-228600" algn="l">
              <a:defRPr kumimoji="1" sz="2400">
                <a:solidFill>
                  <a:schemeClr val="tx1"/>
                </a:solidFill>
                <a:latin typeface="Times New Roman" panose="02020603050405020304" pitchFamily="18" charset="0"/>
                <a:ea typeface="宋体" panose="02010600030101010101" pitchFamily="2" charset="-122"/>
              </a:defRPr>
            </a:lvl3pPr>
            <a:lvl4pPr marL="1428750" indent="-228600" algn="l">
              <a:defRPr kumimoji="1" sz="2400">
                <a:solidFill>
                  <a:schemeClr val="tx1"/>
                </a:solidFill>
                <a:latin typeface="Times New Roman" panose="02020603050405020304" pitchFamily="18" charset="0"/>
                <a:ea typeface="宋体" panose="02010600030101010101" pitchFamily="2" charset="-122"/>
              </a:defRPr>
            </a:lvl4pPr>
            <a:lvl5pPr marL="1771650" indent="-228600" algn="l">
              <a:defRPr kumimoji="1" sz="2400">
                <a:solidFill>
                  <a:schemeClr val="tx1"/>
                </a:solidFill>
                <a:latin typeface="Times New Roman" panose="02020603050405020304" pitchFamily="18" charset="0"/>
                <a:ea typeface="宋体" panose="02010600030101010101" pitchFamily="2" charset="-122"/>
              </a:defRPr>
            </a:lvl5pPr>
            <a:lvl6pPr marL="22288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860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432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004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35000"/>
              </a:spcBef>
              <a:buSzPct val="80000"/>
              <a:buFontTx/>
              <a:buBlip>
                <a:blip r:embed="rId1"/>
              </a:buBlip>
            </a:pPr>
            <a:r>
              <a:rPr kumimoji="0" lang="zh-CN" altLang="en-US" dirty="0">
                <a:latin typeface="Arial Black" panose="020B0A04020102020204" pitchFamily="34" charset="0"/>
              </a:rPr>
              <a:t>避免</a:t>
            </a:r>
            <a:r>
              <a:rPr kumimoji="0" lang="en-US" altLang="zh-CN" dirty="0">
                <a:latin typeface="Arial Black" panose="020B0A04020102020204" pitchFamily="34" charset="0"/>
              </a:rPr>
              <a:t>——</a:t>
            </a:r>
            <a:r>
              <a:rPr kumimoji="0" lang="zh-CN" altLang="en-US" dirty="0">
                <a:latin typeface="Arial Black" panose="020B0A04020102020204" pitchFamily="34" charset="0"/>
              </a:rPr>
              <a:t>完全消除风险</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降低</a:t>
            </a:r>
            <a:r>
              <a:rPr kumimoji="0" lang="en-US" altLang="zh-CN" dirty="0">
                <a:latin typeface="Arial Black" panose="020B0A04020102020204" pitchFamily="34" charset="0"/>
              </a:rPr>
              <a:t>——</a:t>
            </a:r>
            <a:r>
              <a:rPr kumimoji="0" lang="zh-CN" altLang="en-US" dirty="0">
                <a:latin typeface="Arial Black" panose="020B0A04020102020204" pitchFamily="34" charset="0"/>
              </a:rPr>
              <a:t>减小弱点、威胁的可能性和严重性</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接受</a:t>
            </a:r>
            <a:r>
              <a:rPr kumimoji="0" lang="en-US" altLang="zh-CN" dirty="0">
                <a:latin typeface="Arial Black" panose="020B0A04020102020204" pitchFamily="34" charset="0"/>
              </a:rPr>
              <a:t>——</a:t>
            </a:r>
            <a:r>
              <a:rPr kumimoji="0" lang="zh-CN" altLang="en-US" dirty="0">
                <a:latin typeface="Arial Black" panose="020B0A04020102020204" pitchFamily="34" charset="0"/>
              </a:rPr>
              <a:t>承担一些风险</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转嫁</a:t>
            </a:r>
            <a:r>
              <a:rPr kumimoji="0" lang="en-US" altLang="zh-CN" dirty="0">
                <a:latin typeface="Arial Black" panose="020B0A04020102020204" pitchFamily="34" charset="0"/>
              </a:rPr>
              <a:t>——</a:t>
            </a:r>
            <a:r>
              <a:rPr kumimoji="0" lang="zh-CN" altLang="en-US" dirty="0">
                <a:latin typeface="Arial Black" panose="020B0A04020102020204" pitchFamily="34" charset="0"/>
              </a:rPr>
              <a:t>责任外包，保险</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回避</a:t>
            </a:r>
            <a:r>
              <a:rPr kumimoji="0" lang="en-US" altLang="zh-CN" dirty="0">
                <a:latin typeface="Arial Black" panose="020B0A04020102020204" pitchFamily="34" charset="0"/>
              </a:rPr>
              <a:t>——</a:t>
            </a:r>
            <a:r>
              <a:rPr kumimoji="0" lang="zh-CN" altLang="en-US" dirty="0">
                <a:latin typeface="Arial Black" panose="020B0A04020102020204" pitchFamily="34" charset="0"/>
              </a:rPr>
              <a:t>不开展此业务或应用（消极）</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威慑</a:t>
            </a:r>
            <a:r>
              <a:rPr kumimoji="0" lang="en-US" altLang="zh-CN" dirty="0">
                <a:latin typeface="Arial Black" panose="020B0A04020102020204" pitchFamily="34" charset="0"/>
              </a:rPr>
              <a:t>——</a:t>
            </a:r>
            <a:r>
              <a:rPr kumimoji="0" lang="zh-CN" altLang="en-US" dirty="0">
                <a:latin typeface="Arial Black" panose="020B0A04020102020204" pitchFamily="34" charset="0"/>
              </a:rPr>
              <a:t>通过追究责任的方式</a:t>
            </a:r>
            <a:endParaRPr kumimoji="0" lang="zh-CN" altLang="en-US"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什么是风险评估</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976120"/>
            <a:ext cx="10915650" cy="3581400"/>
          </a:xfrm>
        </p:spPr>
        <p:txBody>
          <a:bodyPr>
            <a:normAutofit lnSpcReduction="10000"/>
          </a:bodyPr>
          <a:lstStyle/>
          <a:p>
            <a:r>
              <a:rPr lang="zh-CN" altLang="zh-CN" b="1" u="sng" dirty="0"/>
              <a:t>特定威胁利用某个</a:t>
            </a:r>
            <a:r>
              <a:rPr lang="en-US" altLang="zh-CN" b="1" u="sng" dirty="0"/>
              <a:t>(</a:t>
            </a:r>
            <a:r>
              <a:rPr lang="zh-CN" altLang="zh-CN" b="1" u="sng" dirty="0"/>
              <a:t>些</a:t>
            </a:r>
            <a:r>
              <a:rPr lang="en-US" altLang="zh-CN" b="1" u="sng" dirty="0"/>
              <a:t>)</a:t>
            </a:r>
            <a:r>
              <a:rPr lang="zh-CN" altLang="zh-CN" b="1" u="sng" dirty="0"/>
              <a:t>资产的弱点，造成资产损失或破坏的潜在可能性。</a:t>
            </a:r>
            <a:endParaRPr lang="zh-CN" altLang="zh-CN" dirty="0"/>
          </a:p>
          <a:p>
            <a:r>
              <a:rPr lang="zh-CN" altLang="zh-CN" dirty="0"/>
              <a:t>为了帮助理解，我们举一个下里巴人的例子：我口袋里有</a:t>
            </a:r>
            <a:r>
              <a:rPr lang="en-US" altLang="zh-CN" dirty="0"/>
              <a:t>100</a:t>
            </a:r>
            <a:r>
              <a:rPr lang="zh-CN" altLang="zh-CN" dirty="0"/>
              <a:t>块钱，因为打瞌睡，被小偷偷走了，搞得晚上没饭吃。</a:t>
            </a:r>
            <a:endParaRPr lang="zh-CN" altLang="zh-CN" dirty="0"/>
          </a:p>
          <a:p>
            <a:r>
              <a:rPr lang="zh-CN" altLang="zh-CN" dirty="0"/>
              <a:t>用风险评估的观点来描述这个案例，我们可以对这些概念作如下理解：</a:t>
            </a:r>
            <a:endParaRPr lang="zh-CN" altLang="zh-CN" dirty="0"/>
          </a:p>
          <a:p>
            <a:r>
              <a:rPr lang="en-US" altLang="zh-CN" dirty="0"/>
              <a:t> </a:t>
            </a:r>
            <a:endParaRPr lang="zh-CN" altLang="zh-CN" dirty="0"/>
          </a:p>
          <a:p>
            <a:r>
              <a:rPr lang="zh-CN" altLang="zh-CN" dirty="0"/>
              <a:t>风险：钱被偷走</a:t>
            </a:r>
            <a:r>
              <a:rPr lang="en-US" altLang="zh-CN" dirty="0"/>
              <a:t>;</a:t>
            </a:r>
            <a:endParaRPr lang="zh-CN" altLang="zh-CN" dirty="0"/>
          </a:p>
          <a:p>
            <a:r>
              <a:rPr lang="zh-CN" altLang="zh-CN" dirty="0"/>
              <a:t>资产：</a:t>
            </a:r>
            <a:r>
              <a:rPr lang="en-US" altLang="zh-CN" dirty="0"/>
              <a:t>100</a:t>
            </a:r>
            <a:r>
              <a:rPr lang="zh-CN" altLang="zh-CN" dirty="0"/>
              <a:t>块钱</a:t>
            </a:r>
            <a:r>
              <a:rPr lang="en-US" altLang="zh-CN" dirty="0" smtClean="0"/>
              <a:t>;      </a:t>
            </a:r>
            <a:endParaRPr lang="zh-CN" altLang="zh-CN" dirty="0"/>
          </a:p>
          <a:p>
            <a:r>
              <a:rPr lang="zh-CN" altLang="zh-CN" dirty="0"/>
              <a:t>影响：晚上没饭吃</a:t>
            </a:r>
            <a:r>
              <a:rPr lang="en-US" altLang="zh-CN" dirty="0"/>
              <a:t>;</a:t>
            </a:r>
            <a:endParaRPr lang="zh-CN" altLang="zh-CN" dirty="0"/>
          </a:p>
          <a:p>
            <a:r>
              <a:rPr lang="zh-CN" altLang="zh-CN" dirty="0"/>
              <a:t>威胁：小偷</a:t>
            </a:r>
            <a:r>
              <a:rPr lang="en-US" altLang="zh-CN" dirty="0"/>
              <a:t>;</a:t>
            </a:r>
            <a:endParaRPr lang="zh-CN" altLang="zh-CN" dirty="0"/>
          </a:p>
          <a:p>
            <a:r>
              <a:rPr lang="zh-CN" altLang="zh-CN" dirty="0" smtClean="0"/>
              <a:t>弱点</a:t>
            </a:r>
            <a:r>
              <a:rPr lang="en-US" altLang="zh-CN" dirty="0" smtClean="0"/>
              <a:t>/</a:t>
            </a:r>
            <a:r>
              <a:rPr lang="zh-CN" altLang="en-US" dirty="0" smtClean="0"/>
              <a:t>脆弱性</a:t>
            </a:r>
            <a:r>
              <a:rPr lang="zh-CN" altLang="zh-CN" dirty="0" smtClean="0"/>
              <a:t>：</a:t>
            </a:r>
            <a:r>
              <a:rPr lang="zh-CN" altLang="zh-CN" dirty="0"/>
              <a:t>打瞌睡。</a:t>
            </a:r>
            <a:endParaRPr lang="zh-CN" altLang="zh-CN" dirty="0"/>
          </a:p>
          <a:p>
            <a:pPr>
              <a:lnSpc>
                <a:spcPct val="200000"/>
              </a:lnSpc>
            </a:pPr>
            <a:endParaRPr kumimoji="1" lang="zh-CN" altLang="en-US" sz="28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什么是风险评估</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976120"/>
            <a:ext cx="10915650" cy="3581400"/>
          </a:xfrm>
        </p:spPr>
        <p:txBody>
          <a:bodyPr>
            <a:normAutofit/>
          </a:bodyPr>
          <a:lstStyle/>
          <a:p>
            <a:r>
              <a:rPr lang="zh-CN" altLang="zh-CN" dirty="0"/>
              <a:t>假设这么个案例：某证券公司的数据库服务器因为存在</a:t>
            </a:r>
            <a:r>
              <a:rPr lang="en-US" altLang="zh-CN" dirty="0"/>
              <a:t>RPC DCOM</a:t>
            </a:r>
            <a:r>
              <a:rPr lang="zh-CN" altLang="zh-CN" dirty="0"/>
              <a:t>的漏洞，遭到入侵者攻击，被迫中断</a:t>
            </a:r>
            <a:r>
              <a:rPr lang="en-US" altLang="zh-CN" dirty="0"/>
              <a:t>3</a:t>
            </a:r>
            <a:r>
              <a:rPr lang="zh-CN" altLang="zh-CN" dirty="0"/>
              <a:t>天。</a:t>
            </a:r>
            <a:endParaRPr lang="zh-CN" altLang="zh-CN" dirty="0"/>
          </a:p>
          <a:p>
            <a:r>
              <a:rPr lang="zh-CN" altLang="zh-CN" dirty="0"/>
              <a:t>让我们尝试做一道小学时常做的连线题，把左右两边相对应的内容用线段连接起来：</a:t>
            </a:r>
            <a:endParaRPr lang="zh-CN" altLang="zh-CN" dirty="0"/>
          </a:p>
          <a:p>
            <a:r>
              <a:rPr lang="en-US" altLang="zh-CN" dirty="0"/>
              <a:t> </a:t>
            </a:r>
            <a:endParaRPr lang="zh-CN" altLang="zh-CN" dirty="0"/>
          </a:p>
          <a:p>
            <a:r>
              <a:rPr lang="zh-CN" altLang="zh-CN" dirty="0"/>
              <a:t>风险</a:t>
            </a:r>
            <a:r>
              <a:rPr lang="en-US" altLang="zh-CN" dirty="0"/>
              <a:t>		RPC DCOM</a:t>
            </a:r>
            <a:r>
              <a:rPr lang="zh-CN" altLang="zh-CN" dirty="0"/>
              <a:t>漏洞</a:t>
            </a:r>
            <a:endParaRPr lang="zh-CN" altLang="zh-CN" dirty="0"/>
          </a:p>
          <a:p>
            <a:r>
              <a:rPr lang="zh-CN" altLang="zh-CN" dirty="0"/>
              <a:t>资产</a:t>
            </a:r>
            <a:r>
              <a:rPr lang="en-US" altLang="zh-CN" dirty="0"/>
              <a:t>		</a:t>
            </a:r>
            <a:r>
              <a:rPr lang="zh-CN" altLang="zh-CN" dirty="0"/>
              <a:t>服务器遭到入侵</a:t>
            </a:r>
            <a:endParaRPr lang="zh-CN" altLang="zh-CN" dirty="0"/>
          </a:p>
          <a:p>
            <a:r>
              <a:rPr lang="zh-CN" altLang="zh-CN" dirty="0"/>
              <a:t>影响</a:t>
            </a:r>
            <a:r>
              <a:rPr lang="en-US" altLang="zh-CN" dirty="0"/>
              <a:t>		</a:t>
            </a:r>
            <a:r>
              <a:rPr lang="zh-CN" altLang="zh-CN" dirty="0"/>
              <a:t>数据库服务器</a:t>
            </a:r>
            <a:endParaRPr lang="zh-CN" altLang="zh-CN" dirty="0"/>
          </a:p>
          <a:p>
            <a:r>
              <a:rPr lang="zh-CN" altLang="zh-CN" dirty="0"/>
              <a:t>威胁</a:t>
            </a:r>
            <a:r>
              <a:rPr lang="en-US" altLang="zh-CN" dirty="0"/>
              <a:t>		</a:t>
            </a:r>
            <a:r>
              <a:rPr lang="zh-CN" altLang="zh-CN" dirty="0"/>
              <a:t>入侵者</a:t>
            </a:r>
            <a:endParaRPr lang="zh-CN" altLang="zh-CN" dirty="0"/>
          </a:p>
          <a:p>
            <a:r>
              <a:rPr lang="zh-CN" altLang="zh-CN" dirty="0" smtClean="0"/>
              <a:t>弱点</a:t>
            </a:r>
            <a:r>
              <a:rPr lang="en-US" altLang="zh-CN" dirty="0" smtClean="0"/>
              <a:t>/</a:t>
            </a:r>
            <a:r>
              <a:rPr lang="zh-CN" altLang="en-US" dirty="0" smtClean="0"/>
              <a:t>脆弱性</a:t>
            </a:r>
            <a:r>
              <a:rPr lang="en-US" altLang="zh-CN" dirty="0"/>
              <a:t>	</a:t>
            </a:r>
            <a:r>
              <a:rPr lang="zh-CN" altLang="zh-CN" dirty="0" smtClean="0"/>
              <a:t>中断</a:t>
            </a:r>
            <a:r>
              <a:rPr lang="zh-CN" altLang="zh-CN" dirty="0"/>
              <a:t>三天</a:t>
            </a:r>
            <a:endParaRPr lang="zh-CN" altLang="zh-CN" dirty="0"/>
          </a:p>
          <a:p>
            <a:pPr>
              <a:lnSpc>
                <a:spcPct val="200000"/>
              </a:lnSpc>
            </a:pPr>
            <a:endParaRPr kumimoji="1" lang="zh-CN" altLang="en-US" sz="28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0" dirty="0"/>
              <a:t>风险要素及属性之间存在着以下关系</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976120"/>
            <a:ext cx="10915650" cy="3581400"/>
          </a:xfrm>
        </p:spPr>
        <p:txBody>
          <a:bodyPr>
            <a:normAutofit/>
          </a:bodyPr>
          <a:lstStyle/>
          <a:p>
            <a:pPr>
              <a:lnSpc>
                <a:spcPct val="200000"/>
              </a:lnSpc>
            </a:pPr>
            <a:r>
              <a:rPr lang="zh-CN" altLang="en-US" dirty="0"/>
              <a:t>资产是有价值的，组织的业务战略对资产的依赖程度越高，资产价值就越大</a:t>
            </a:r>
            <a:r>
              <a:rPr lang="zh-CN" altLang="en-US" dirty="0" smtClean="0"/>
              <a:t>；</a:t>
            </a:r>
            <a:endParaRPr lang="en-US" altLang="zh-CN" dirty="0" smtClean="0"/>
          </a:p>
          <a:p>
            <a:pPr>
              <a:lnSpc>
                <a:spcPct val="200000"/>
              </a:lnSpc>
            </a:pPr>
            <a:r>
              <a:rPr lang="zh-CN" altLang="en-US" dirty="0"/>
              <a:t>风险是由威胁引发的，资产面临的威胁越多则风险越大，并可能导致安全事件</a:t>
            </a:r>
            <a:r>
              <a:rPr lang="zh-CN" altLang="en-US" dirty="0" smtClean="0"/>
              <a:t>；</a:t>
            </a:r>
            <a:endParaRPr lang="en-US" altLang="zh-CN" dirty="0" smtClean="0"/>
          </a:p>
          <a:p>
            <a:pPr>
              <a:lnSpc>
                <a:spcPct val="200000"/>
              </a:lnSpc>
            </a:pPr>
            <a:r>
              <a:rPr lang="zh-CN" altLang="en-US" dirty="0"/>
              <a:t>安全需求可通过安全措施得以满足，需要结合资产价值考虑实施成本；</a:t>
            </a:r>
            <a:endParaRPr lang="zh-CN" altLang="en-US" dirty="0"/>
          </a:p>
          <a:p>
            <a:pPr>
              <a:lnSpc>
                <a:spcPct val="200000"/>
              </a:lnSpc>
            </a:pPr>
            <a:endParaRPr kumimoji="1" lang="zh-CN" altLang="en-US" sz="28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r>
              <a:rPr lang="zh-CN" altLang="en-US" dirty="0" smtClean="0"/>
              <a:t>风险分析</a:t>
            </a:r>
            <a:r>
              <a:rPr lang="zh-CN" altLang="en-US" dirty="0"/>
              <a:t>原理</a:t>
            </a:r>
            <a:br>
              <a:rPr lang="zh-CN" altLang="en-US" dirty="0"/>
            </a:br>
            <a:r>
              <a:rPr lang="zh-CN" altLang="en-US" dirty="0"/>
              <a:t> </a:t>
            </a:r>
            <a:br>
              <a:rPr lang="zh-CN" altLang="en-US"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057224"/>
            <a:ext cx="10915650" cy="5333749"/>
          </a:xfrm>
        </p:spPr>
        <p:txBody>
          <a:bodyPr>
            <a:normAutofit fontScale="92500" lnSpcReduction="10000"/>
          </a:bodyPr>
          <a:lstStyle/>
          <a:p>
            <a:r>
              <a:rPr lang="zh-CN" altLang="en-US" dirty="0"/>
              <a:t>风险分析中要涉及资产</a:t>
            </a:r>
            <a:r>
              <a:rPr lang="zh-CN" altLang="en-US" dirty="0" smtClean="0"/>
              <a:t>、威胁、脆弱性</a:t>
            </a:r>
            <a:r>
              <a:rPr lang="zh-CN" altLang="en-US" dirty="0"/>
              <a:t>等基本要素。每个要素有各自的属性，资产的属</a:t>
            </a:r>
            <a:endParaRPr lang="zh-CN" altLang="en-US" dirty="0"/>
          </a:p>
          <a:p>
            <a:r>
              <a:rPr lang="zh-CN" altLang="en-US" dirty="0"/>
              <a:t>性是资产价值；威胁的属性可以是威胁主体、影响对象、出现频率、动机等；脆弱性的属性</a:t>
            </a:r>
            <a:endParaRPr lang="zh-CN" altLang="en-US" dirty="0"/>
          </a:p>
          <a:p>
            <a:r>
              <a:rPr lang="zh-CN" altLang="en-US" dirty="0"/>
              <a:t>是资产弱点的严重程度。</a:t>
            </a:r>
            <a:endParaRPr lang="zh-CN" altLang="en-US" dirty="0"/>
          </a:p>
          <a:p>
            <a:pPr>
              <a:lnSpc>
                <a:spcPct val="200000"/>
              </a:lnSpc>
            </a:pPr>
            <a:r>
              <a:rPr lang="zh-CN" altLang="en-US" dirty="0"/>
              <a:t>对资产进行识别，并对资产的价值进行赋值</a:t>
            </a:r>
            <a:r>
              <a:rPr lang="zh-CN" altLang="en-US" dirty="0" smtClean="0"/>
              <a:t>；</a:t>
            </a:r>
            <a:endParaRPr lang="en-US" altLang="zh-CN" dirty="0"/>
          </a:p>
          <a:p>
            <a:pPr>
              <a:lnSpc>
                <a:spcPct val="200000"/>
              </a:lnSpc>
            </a:pPr>
            <a:r>
              <a:rPr lang="zh-CN" altLang="en-US" dirty="0" smtClean="0"/>
              <a:t>对</a:t>
            </a:r>
            <a:r>
              <a:rPr lang="zh-CN" altLang="en-US" dirty="0"/>
              <a:t>威胁进行识别，描述威胁的属性，并对威胁出现的频率</a:t>
            </a:r>
            <a:r>
              <a:rPr lang="zh-CN" altLang="en-US" dirty="0" smtClean="0"/>
              <a:t>赋值；</a:t>
            </a:r>
            <a:endParaRPr lang="en-US" altLang="zh-CN" dirty="0" smtClean="0"/>
          </a:p>
          <a:p>
            <a:pPr>
              <a:lnSpc>
                <a:spcPct val="200000"/>
              </a:lnSpc>
            </a:pPr>
            <a:r>
              <a:rPr lang="zh-CN" altLang="en-US" dirty="0"/>
              <a:t>对资产的脆弱性进行识别，并对具体资产的脆弱性的严重程度赋值</a:t>
            </a:r>
            <a:endParaRPr lang="zh-CN" altLang="en-US" dirty="0" smtClean="0"/>
          </a:p>
          <a:p>
            <a:pPr>
              <a:lnSpc>
                <a:spcPct val="200000"/>
              </a:lnSpc>
            </a:pPr>
            <a:r>
              <a:rPr lang="zh-CN" altLang="en-US" dirty="0"/>
              <a:t>根据威胁及威胁利用弱点的难易程度判断安全事件发生的</a:t>
            </a:r>
            <a:r>
              <a:rPr lang="zh-CN" altLang="en-US" dirty="0" smtClean="0"/>
              <a:t>可能性</a:t>
            </a:r>
            <a:endParaRPr lang="en-US" altLang="zh-CN" dirty="0" smtClean="0"/>
          </a:p>
          <a:p>
            <a:pPr>
              <a:lnSpc>
                <a:spcPct val="200000"/>
              </a:lnSpc>
            </a:pPr>
            <a:r>
              <a:rPr lang="zh-CN" altLang="en-US" dirty="0"/>
              <a:t>根据脆弱性的严重程度及安全事件所作用资产的价值计算安全事件的损失</a:t>
            </a:r>
            <a:r>
              <a:rPr lang="zh-CN" altLang="en-US" dirty="0" smtClean="0"/>
              <a:t>；</a:t>
            </a:r>
            <a:endParaRPr lang="en-US" altLang="zh-CN" dirty="0" smtClean="0"/>
          </a:p>
          <a:p>
            <a:r>
              <a:rPr lang="zh-CN" altLang="en-US" dirty="0"/>
              <a:t>根据安全事件发生的可能性以及安全事件的损失，计算安全事件一旦发生对组织</a:t>
            </a:r>
            <a:endParaRPr lang="zh-CN" altLang="en-US" dirty="0"/>
          </a:p>
          <a:p>
            <a:r>
              <a:rPr lang="zh-CN" altLang="en-US" dirty="0"/>
              <a:t>的影响，即风险值。</a:t>
            </a:r>
            <a:endParaRPr lang="zh-CN" altLang="en-US" dirty="0"/>
          </a:p>
          <a:p>
            <a:pPr>
              <a:lnSpc>
                <a:spcPct val="200000"/>
              </a:lnSpc>
            </a:pPr>
            <a:endParaRPr kumimoji="1"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r>
              <a:rPr lang="zh-CN" altLang="en-US" dirty="0" smtClean="0"/>
              <a:t>安全模型</a:t>
            </a:r>
            <a:br>
              <a:rPr lang="zh-CN" altLang="en-US" dirty="0"/>
            </a:br>
            <a:r>
              <a:rPr lang="zh-CN" altLang="en-US" dirty="0"/>
              <a:t> </a:t>
            </a:r>
            <a:br>
              <a:rPr lang="zh-CN" altLang="en-US"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2" name="AutoShape 4"/>
          <p:cNvSpPr>
            <a:spLocks noChangeArrowheads="1"/>
          </p:cNvSpPr>
          <p:nvPr/>
        </p:nvSpPr>
        <p:spPr bwMode="auto">
          <a:xfrm>
            <a:off x="4424045" y="4243388"/>
            <a:ext cx="2209800" cy="1524000"/>
          </a:xfrm>
          <a:prstGeom prst="roundRect">
            <a:avLst>
              <a:gd name="adj" fmla="val 16667"/>
            </a:avLst>
          </a:prstGeom>
          <a:noFill/>
          <a:ln w="952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6"/>
          <p:cNvSpPr txBox="1">
            <a:spLocks noChangeArrowheads="1"/>
          </p:cNvSpPr>
          <p:nvPr/>
        </p:nvSpPr>
        <p:spPr bwMode="auto">
          <a:xfrm>
            <a:off x="4500245" y="5378451"/>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latin typeface="Times New Roman" panose="02020603050405020304" pitchFamily="18" charset="0"/>
              </a:rPr>
              <a:t>威胁</a:t>
            </a:r>
            <a:endParaRPr lang="zh-CN" altLang="en-US" b="1">
              <a:latin typeface="Times New Roman" panose="02020603050405020304" pitchFamily="18" charset="0"/>
            </a:endParaRPr>
          </a:p>
        </p:txBody>
      </p:sp>
      <p:sp>
        <p:nvSpPr>
          <p:cNvPr id="44" name="Text Box 7"/>
          <p:cNvSpPr txBox="1">
            <a:spLocks noChangeArrowheads="1"/>
          </p:cNvSpPr>
          <p:nvPr/>
        </p:nvSpPr>
        <p:spPr bwMode="auto">
          <a:xfrm>
            <a:off x="4728845" y="4397376"/>
            <a:ext cx="650875" cy="376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影响</a:t>
            </a:r>
            <a:endParaRPr lang="zh-CN" altLang="en-US">
              <a:latin typeface="Times New Roman" panose="02020603050405020304" pitchFamily="18" charset="0"/>
            </a:endParaRPr>
          </a:p>
        </p:txBody>
      </p:sp>
      <p:sp>
        <p:nvSpPr>
          <p:cNvPr id="45" name="Text Box 8"/>
          <p:cNvSpPr txBox="1">
            <a:spLocks noChangeArrowheads="1"/>
          </p:cNvSpPr>
          <p:nvPr/>
        </p:nvSpPr>
        <p:spPr bwMode="auto">
          <a:xfrm>
            <a:off x="5262245" y="5006976"/>
            <a:ext cx="879475" cy="376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可能性</a:t>
            </a:r>
            <a:endParaRPr lang="zh-CN" altLang="en-US">
              <a:latin typeface="Times New Roman" panose="02020603050405020304" pitchFamily="18" charset="0"/>
            </a:endParaRPr>
          </a:p>
        </p:txBody>
      </p:sp>
      <p:sp>
        <p:nvSpPr>
          <p:cNvPr id="46" name="Text Box 9"/>
          <p:cNvSpPr txBox="1">
            <a:spLocks noChangeArrowheads="1"/>
          </p:cNvSpPr>
          <p:nvPr/>
        </p:nvSpPr>
        <p:spPr bwMode="auto">
          <a:xfrm>
            <a:off x="4728845" y="2230438"/>
            <a:ext cx="650875"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弱点</a:t>
            </a:r>
            <a:endParaRPr lang="zh-CN" altLang="en-US">
              <a:latin typeface="Times New Roman" panose="02020603050405020304" pitchFamily="18" charset="0"/>
            </a:endParaRPr>
          </a:p>
        </p:txBody>
      </p:sp>
      <p:sp>
        <p:nvSpPr>
          <p:cNvPr id="47" name="Text Box 10"/>
          <p:cNvSpPr txBox="1">
            <a:spLocks noChangeArrowheads="1"/>
          </p:cNvSpPr>
          <p:nvPr/>
        </p:nvSpPr>
        <p:spPr bwMode="auto">
          <a:xfrm>
            <a:off x="5144770" y="1611313"/>
            <a:ext cx="650875"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价值</a:t>
            </a:r>
            <a:endParaRPr lang="zh-CN" altLang="en-US">
              <a:latin typeface="Times New Roman" panose="02020603050405020304" pitchFamily="18" charset="0"/>
            </a:endParaRPr>
          </a:p>
        </p:txBody>
      </p:sp>
      <p:sp>
        <p:nvSpPr>
          <p:cNvPr id="48" name="Oval 11"/>
          <p:cNvSpPr>
            <a:spLocks noChangeArrowheads="1"/>
          </p:cNvSpPr>
          <p:nvPr/>
        </p:nvSpPr>
        <p:spPr bwMode="auto">
          <a:xfrm>
            <a:off x="2595245" y="1476376"/>
            <a:ext cx="1676400" cy="838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Times New Roman" panose="02020603050405020304" pitchFamily="18" charset="0"/>
              </a:rPr>
              <a:t>资产拥有者</a:t>
            </a:r>
            <a:endParaRPr lang="zh-CN" altLang="en-US">
              <a:latin typeface="Times New Roman" panose="02020603050405020304" pitchFamily="18" charset="0"/>
            </a:endParaRPr>
          </a:p>
        </p:txBody>
      </p:sp>
      <p:sp>
        <p:nvSpPr>
          <p:cNvPr id="49" name="Text Box 12"/>
          <p:cNvSpPr txBox="1">
            <a:spLocks noChangeArrowheads="1"/>
          </p:cNvSpPr>
          <p:nvPr/>
        </p:nvSpPr>
        <p:spPr bwMode="auto">
          <a:xfrm>
            <a:off x="4468495" y="1096963"/>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latin typeface="Times New Roman" panose="02020603050405020304" pitchFamily="18" charset="0"/>
              </a:rPr>
              <a:t>信息资产</a:t>
            </a:r>
            <a:endParaRPr lang="zh-CN" altLang="en-US" b="1">
              <a:latin typeface="Times New Roman" panose="02020603050405020304" pitchFamily="18" charset="0"/>
            </a:endParaRPr>
          </a:p>
        </p:txBody>
      </p:sp>
      <p:sp>
        <p:nvSpPr>
          <p:cNvPr id="50" name="Oval 13"/>
          <p:cNvSpPr>
            <a:spLocks noChangeArrowheads="1"/>
          </p:cNvSpPr>
          <p:nvPr/>
        </p:nvSpPr>
        <p:spPr bwMode="auto">
          <a:xfrm>
            <a:off x="2595245" y="4700588"/>
            <a:ext cx="1676400" cy="838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Times New Roman" panose="02020603050405020304" pitchFamily="18" charset="0"/>
              </a:rPr>
              <a:t>威胁来源</a:t>
            </a:r>
            <a:endParaRPr lang="zh-CN" altLang="en-US">
              <a:latin typeface="Times New Roman" panose="02020603050405020304" pitchFamily="18" charset="0"/>
            </a:endParaRPr>
          </a:p>
        </p:txBody>
      </p:sp>
      <p:cxnSp>
        <p:nvCxnSpPr>
          <p:cNvPr id="52" name="AutoShape 15"/>
          <p:cNvCxnSpPr>
            <a:cxnSpLocks noChangeShapeType="1"/>
            <a:stCxn id="67" idx="3"/>
          </p:cNvCxnSpPr>
          <p:nvPr/>
        </p:nvCxnSpPr>
        <p:spPr bwMode="auto">
          <a:xfrm flipV="1">
            <a:off x="3738245" y="1799432"/>
            <a:ext cx="1246981" cy="162639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16"/>
          <p:cNvCxnSpPr>
            <a:cxnSpLocks noChangeShapeType="1"/>
          </p:cNvCxnSpPr>
          <p:nvPr/>
        </p:nvCxnSpPr>
        <p:spPr bwMode="auto">
          <a:xfrm flipV="1">
            <a:off x="5379720" y="2664937"/>
            <a:ext cx="1912938" cy="1978819"/>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18"/>
          <p:cNvCxnSpPr>
            <a:cxnSpLocks noChangeShapeType="1"/>
          </p:cNvCxnSpPr>
          <p:nvPr/>
        </p:nvCxnSpPr>
        <p:spPr bwMode="auto">
          <a:xfrm>
            <a:off x="5442426" y="2508728"/>
            <a:ext cx="1912938" cy="205263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19"/>
          <p:cNvCxnSpPr>
            <a:cxnSpLocks noChangeShapeType="1"/>
          </p:cNvCxnSpPr>
          <p:nvPr/>
        </p:nvCxnSpPr>
        <p:spPr bwMode="auto">
          <a:xfrm flipV="1">
            <a:off x="6171406" y="4717574"/>
            <a:ext cx="1150938" cy="40798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20"/>
          <p:cNvCxnSpPr>
            <a:cxnSpLocks noChangeShapeType="1"/>
            <a:endCxn id="61" idx="1"/>
          </p:cNvCxnSpPr>
          <p:nvPr/>
        </p:nvCxnSpPr>
        <p:spPr bwMode="auto">
          <a:xfrm flipV="1">
            <a:off x="7418070" y="4433888"/>
            <a:ext cx="587375" cy="1968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AutoShape 21"/>
          <p:cNvSpPr>
            <a:spLocks noChangeArrowheads="1"/>
          </p:cNvSpPr>
          <p:nvPr/>
        </p:nvSpPr>
        <p:spPr bwMode="auto">
          <a:xfrm>
            <a:off x="7776845" y="2414588"/>
            <a:ext cx="1524000" cy="2438400"/>
          </a:xfrm>
          <a:prstGeom prst="roundRect">
            <a:avLst>
              <a:gd name="adj" fmla="val 16667"/>
            </a:avLst>
          </a:prstGeom>
          <a:noFill/>
          <a:ln w="952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Text Box 22"/>
          <p:cNvSpPr txBox="1">
            <a:spLocks noChangeArrowheads="1"/>
          </p:cNvSpPr>
          <p:nvPr/>
        </p:nvSpPr>
        <p:spPr bwMode="auto">
          <a:xfrm>
            <a:off x="9834245" y="3549651"/>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latin typeface="Times New Roman" panose="02020603050405020304" pitchFamily="18" charset="0"/>
              </a:rPr>
              <a:t>风险</a:t>
            </a:r>
            <a:endParaRPr lang="zh-CN" altLang="en-US" b="1">
              <a:latin typeface="Times New Roman" panose="02020603050405020304" pitchFamily="18" charset="0"/>
            </a:endParaRPr>
          </a:p>
        </p:txBody>
      </p:sp>
      <p:sp>
        <p:nvSpPr>
          <p:cNvPr id="60" name="Text Box 23"/>
          <p:cNvSpPr txBox="1">
            <a:spLocks noChangeArrowheads="1"/>
          </p:cNvSpPr>
          <p:nvPr/>
        </p:nvSpPr>
        <p:spPr bwMode="auto">
          <a:xfrm>
            <a:off x="8005445" y="2797176"/>
            <a:ext cx="650875" cy="376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后果</a:t>
            </a:r>
            <a:endParaRPr lang="zh-CN" altLang="en-US">
              <a:latin typeface="Times New Roman" panose="02020603050405020304" pitchFamily="18" charset="0"/>
            </a:endParaRPr>
          </a:p>
        </p:txBody>
      </p:sp>
      <p:sp>
        <p:nvSpPr>
          <p:cNvPr id="61" name="Text Box 24"/>
          <p:cNvSpPr txBox="1">
            <a:spLocks noChangeArrowheads="1"/>
          </p:cNvSpPr>
          <p:nvPr/>
        </p:nvSpPr>
        <p:spPr bwMode="auto">
          <a:xfrm>
            <a:off x="8005445" y="4244976"/>
            <a:ext cx="879475" cy="376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可能性</a:t>
            </a:r>
            <a:endParaRPr lang="zh-CN" altLang="en-US">
              <a:latin typeface="Times New Roman" panose="02020603050405020304" pitchFamily="18" charset="0"/>
            </a:endParaRPr>
          </a:p>
        </p:txBody>
      </p:sp>
      <p:cxnSp>
        <p:nvCxnSpPr>
          <p:cNvPr id="62" name="AutoShape 25"/>
          <p:cNvCxnSpPr>
            <a:cxnSpLocks noChangeShapeType="1"/>
            <a:endCxn id="60" idx="1"/>
          </p:cNvCxnSpPr>
          <p:nvPr/>
        </p:nvCxnSpPr>
        <p:spPr bwMode="auto">
          <a:xfrm>
            <a:off x="7341870" y="2725738"/>
            <a:ext cx="663575" cy="25955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27"/>
          <p:cNvCxnSpPr>
            <a:cxnSpLocks noChangeShapeType="1"/>
            <a:stCxn id="60" idx="2"/>
          </p:cNvCxnSpPr>
          <p:nvPr/>
        </p:nvCxnSpPr>
        <p:spPr bwMode="auto">
          <a:xfrm>
            <a:off x="8330883" y="3173413"/>
            <a:ext cx="333375" cy="3079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28"/>
          <p:cNvCxnSpPr>
            <a:cxnSpLocks noChangeShapeType="1"/>
            <a:stCxn id="61" idx="0"/>
          </p:cNvCxnSpPr>
          <p:nvPr/>
        </p:nvCxnSpPr>
        <p:spPr bwMode="auto">
          <a:xfrm flipV="1">
            <a:off x="8445183" y="3797301"/>
            <a:ext cx="219075" cy="4476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29"/>
          <p:cNvCxnSpPr>
            <a:cxnSpLocks noChangeShapeType="1"/>
            <a:endCxn id="59" idx="1"/>
          </p:cNvCxnSpPr>
          <p:nvPr/>
        </p:nvCxnSpPr>
        <p:spPr bwMode="auto">
          <a:xfrm>
            <a:off x="8789670" y="3640138"/>
            <a:ext cx="1044575" cy="936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 Box 30"/>
          <p:cNvSpPr txBox="1">
            <a:spLocks noChangeArrowheads="1"/>
          </p:cNvSpPr>
          <p:nvPr/>
        </p:nvSpPr>
        <p:spPr bwMode="auto">
          <a:xfrm>
            <a:off x="2595245" y="3100388"/>
            <a:ext cx="1143000" cy="6508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latin typeface="Times New Roman" panose="02020603050405020304" pitchFamily="18" charset="0"/>
              </a:rPr>
              <a:t>现有安全措施</a:t>
            </a:r>
            <a:endParaRPr lang="zh-CN" altLang="en-US">
              <a:latin typeface="Times New Roman" panose="02020603050405020304" pitchFamily="18" charset="0"/>
            </a:endParaRPr>
          </a:p>
        </p:txBody>
      </p:sp>
      <p:cxnSp>
        <p:nvCxnSpPr>
          <p:cNvPr id="68" name="AutoShape 31"/>
          <p:cNvCxnSpPr>
            <a:cxnSpLocks noChangeShapeType="1"/>
            <a:stCxn id="47" idx="3"/>
          </p:cNvCxnSpPr>
          <p:nvPr/>
        </p:nvCxnSpPr>
        <p:spPr bwMode="auto">
          <a:xfrm>
            <a:off x="5795645" y="1799432"/>
            <a:ext cx="1497013" cy="80724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32"/>
          <p:cNvCxnSpPr>
            <a:cxnSpLocks noChangeShapeType="1"/>
            <a:stCxn id="67" idx="3"/>
            <a:endCxn id="42" idx="1"/>
          </p:cNvCxnSpPr>
          <p:nvPr/>
        </p:nvCxnSpPr>
        <p:spPr bwMode="auto">
          <a:xfrm>
            <a:off x="3738245" y="3425826"/>
            <a:ext cx="685800" cy="15795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 Box 33"/>
          <p:cNvSpPr txBox="1">
            <a:spLocks noChangeArrowheads="1"/>
          </p:cNvSpPr>
          <p:nvPr/>
        </p:nvSpPr>
        <p:spPr bwMode="auto">
          <a:xfrm>
            <a:off x="3662045" y="2566988"/>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solidFill>
                  <a:srgbClr val="FF0000"/>
                </a:solidFill>
                <a:latin typeface="Times New Roman" panose="02020603050405020304" pitchFamily="18" charset="0"/>
              </a:rPr>
              <a:t>影响</a:t>
            </a:r>
            <a:endParaRPr lang="zh-CN" altLang="en-US" b="1">
              <a:solidFill>
                <a:srgbClr val="FF0000"/>
              </a:solidFill>
              <a:latin typeface="Times New Roman" panose="02020603050405020304" pitchFamily="18" charset="0"/>
            </a:endParaRPr>
          </a:p>
        </p:txBody>
      </p:sp>
      <p:sp>
        <p:nvSpPr>
          <p:cNvPr id="71" name="Text Box 34"/>
          <p:cNvSpPr txBox="1">
            <a:spLocks noChangeArrowheads="1"/>
          </p:cNvSpPr>
          <p:nvPr/>
        </p:nvSpPr>
        <p:spPr bwMode="auto">
          <a:xfrm>
            <a:off x="3662045" y="4014788"/>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solidFill>
                  <a:srgbClr val="FF0000"/>
                </a:solidFill>
                <a:latin typeface="Times New Roman" panose="02020603050405020304" pitchFamily="18" charset="0"/>
              </a:rPr>
              <a:t>影响</a:t>
            </a:r>
            <a:endParaRPr lang="zh-CN" altLang="en-US" b="1">
              <a:solidFill>
                <a:srgbClr val="FF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br>
              <a:rPr lang="zh-CN" altLang="en-US" dirty="0"/>
            </a:br>
            <a:r>
              <a:rPr lang="zh-CN" altLang="en-US" dirty="0"/>
              <a:t> </a:t>
            </a:r>
            <a:br>
              <a:rPr lang="zh-CN" altLang="en-US"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Text Box 3"/>
          <p:cNvSpPr txBox="1">
            <a:spLocks noGrp="1" noChangeArrowheads="1"/>
          </p:cNvSpPr>
          <p:nvPr>
            <p:ph type="body" sz="quarter" idx="10"/>
          </p:nvPr>
        </p:nvSpPr>
        <p:spPr bwMode="auto">
          <a:xfrm>
            <a:off x="558800" y="1057275"/>
            <a:ext cx="109156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5000"/>
              </a:spcBef>
              <a:buSzPct val="80000"/>
              <a:buFontTx/>
              <a:buBlip>
                <a:blip r:embed="rId1"/>
              </a:buBlip>
            </a:pPr>
            <a:r>
              <a:rPr lang="zh-CN" altLang="en-US" sz="2400" dirty="0">
                <a:latin typeface="宋体" panose="02010600030101010101" pitchFamily="2" charset="-122"/>
              </a:rPr>
              <a:t>业务流程</a:t>
            </a:r>
            <a:endParaRPr lang="zh-CN" altLang="en-US" sz="24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资产分类</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弱点评估</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威胁评估</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现有安全措施</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风险分析</a:t>
            </a:r>
            <a:endParaRPr lang="zh-CN" altLang="en-US" sz="2000" dirty="0">
              <a:latin typeface="Times New Roman" panose="02020603050405020304" pitchFamily="18" charset="0"/>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安全措施建议</a:t>
            </a:r>
            <a:endParaRPr lang="zh-CN" altLang="en-US" sz="2000" dirty="0">
              <a:latin typeface="Times New Roman" panose="02020603050405020304" pitchFamily="18" charset="0"/>
            </a:endParaRPr>
          </a:p>
        </p:txBody>
      </p:sp>
      <p:sp>
        <p:nvSpPr>
          <p:cNvPr id="6" name="Text Box 4"/>
          <p:cNvSpPr txBox="1">
            <a:spLocks noChangeArrowheads="1"/>
          </p:cNvSpPr>
          <p:nvPr/>
        </p:nvSpPr>
        <p:spPr bwMode="auto">
          <a:xfrm>
            <a:off x="3657600" y="1030605"/>
            <a:ext cx="2438400"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5000"/>
              </a:spcBef>
              <a:buSzPct val="80000"/>
              <a:buFontTx/>
              <a:buBlip>
                <a:blip r:embed="rId1"/>
              </a:buBlip>
            </a:pPr>
            <a:r>
              <a:rPr lang="zh-CN" altLang="en-US" sz="2400" dirty="0">
                <a:latin typeface="宋体" panose="02010600030101010101" pitchFamily="2" charset="-122"/>
              </a:rPr>
              <a:t>工作形式</a:t>
            </a:r>
            <a:endParaRPr lang="zh-CN" altLang="en-US" sz="24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文档评估</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顾问访谈</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系统工具评估</a:t>
            </a:r>
            <a:endParaRPr lang="zh-CN" altLang="en-US" sz="2000" dirty="0">
              <a:latin typeface="Times New Roman" panose="02020603050405020304" pitchFamily="18" charset="0"/>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系统人工评估</a:t>
            </a:r>
            <a:endParaRPr lang="zh-CN" altLang="en-US" sz="2000" dirty="0">
              <a:latin typeface="Times New Roman" panose="02020603050405020304" pitchFamily="18" charset="0"/>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渗透测试</a:t>
            </a:r>
            <a:endParaRPr lang="zh-CN" altLang="en-US" sz="2000" dirty="0">
              <a:latin typeface="Times New Roman" panose="02020603050405020304" pitchFamily="18" charset="0"/>
            </a:endParaRPr>
          </a:p>
        </p:txBody>
      </p:sp>
      <p:sp>
        <p:nvSpPr>
          <p:cNvPr id="7" name="Text Box 5"/>
          <p:cNvSpPr txBox="1">
            <a:spLocks noChangeArrowheads="1"/>
          </p:cNvSpPr>
          <p:nvPr/>
        </p:nvSpPr>
        <p:spPr bwMode="auto">
          <a:xfrm>
            <a:off x="6791960" y="1030605"/>
            <a:ext cx="2503488"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5000"/>
              </a:spcBef>
              <a:buSzPct val="80000"/>
              <a:buFontTx/>
              <a:buBlip>
                <a:blip r:embed="rId1"/>
              </a:buBlip>
            </a:pPr>
            <a:r>
              <a:rPr lang="zh-CN" altLang="en-US" sz="2400" dirty="0">
                <a:solidFill>
                  <a:srgbClr val="0000CC"/>
                </a:solidFill>
                <a:latin typeface="宋体" panose="02010600030101010101" pitchFamily="2" charset="-122"/>
              </a:rPr>
              <a:t>工作对象</a:t>
            </a:r>
            <a:endParaRPr lang="zh-CN" altLang="en-US" sz="24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solidFill>
                  <a:srgbClr val="0000CC"/>
                </a:solidFill>
                <a:latin typeface="宋体" panose="02010600030101010101" pitchFamily="2" charset="-122"/>
              </a:rPr>
              <a:t>策略</a:t>
            </a:r>
            <a:endParaRPr lang="en-US" altLang="zh-CN" sz="20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solidFill>
                  <a:srgbClr val="0000CC"/>
                </a:solidFill>
                <a:latin typeface="宋体" panose="02010600030101010101" pitchFamily="2" charset="-122"/>
              </a:rPr>
              <a:t>管理体系</a:t>
            </a:r>
            <a:endParaRPr lang="zh-CN" altLang="en-US" sz="20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solidFill>
                  <a:srgbClr val="0000CC"/>
                </a:solidFill>
                <a:latin typeface="宋体" panose="02010600030101010101" pitchFamily="2" charset="-122"/>
              </a:rPr>
              <a:t>组织</a:t>
            </a:r>
            <a:endParaRPr lang="zh-CN" altLang="en-US" sz="20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solidFill>
                  <a:srgbClr val="0000CC"/>
                </a:solidFill>
                <a:latin typeface="宋体" panose="02010600030101010101" pitchFamily="2" charset="-122"/>
              </a:rPr>
              <a:t>系统</a:t>
            </a:r>
            <a:endParaRPr lang="zh-CN" altLang="en-US" sz="2000" dirty="0">
              <a:solidFill>
                <a:srgbClr val="0000CC"/>
              </a:solidFill>
              <a:latin typeface="宋体" panose="02010600030101010101" pitchFamily="2" charset="-122"/>
            </a:endParaRPr>
          </a:p>
          <a:p>
            <a:pPr lvl="2" algn="l">
              <a:spcBef>
                <a:spcPct val="35000"/>
              </a:spcBef>
              <a:buClr>
                <a:srgbClr val="336699"/>
              </a:buClr>
              <a:buFont typeface="Wingdings" panose="05000000000000000000" pitchFamily="2" charset="2"/>
              <a:buChar char="§"/>
            </a:pPr>
            <a:r>
              <a:rPr lang="zh-CN" altLang="en-US" dirty="0">
                <a:latin typeface="宋体" panose="02010600030101010101" pitchFamily="2" charset="-122"/>
              </a:rPr>
              <a:t>网络</a:t>
            </a:r>
            <a:endParaRPr lang="zh-CN" altLang="en-US" dirty="0">
              <a:latin typeface="宋体" panose="02010600030101010101" pitchFamily="2" charset="-122"/>
            </a:endParaRPr>
          </a:p>
          <a:p>
            <a:pPr lvl="2" algn="l">
              <a:spcBef>
                <a:spcPct val="35000"/>
              </a:spcBef>
              <a:buClr>
                <a:srgbClr val="336699"/>
              </a:buClr>
              <a:buFont typeface="Wingdings" panose="05000000000000000000" pitchFamily="2" charset="2"/>
              <a:buChar char="§"/>
            </a:pPr>
            <a:r>
              <a:rPr lang="zh-CN" altLang="en-US" dirty="0">
                <a:latin typeface="宋体" panose="02010600030101010101" pitchFamily="2" charset="-122"/>
              </a:rPr>
              <a:t>主机</a:t>
            </a:r>
            <a:endParaRPr lang="zh-CN" altLang="en-US" dirty="0">
              <a:latin typeface="宋体" panose="02010600030101010101" pitchFamily="2" charset="-122"/>
            </a:endParaRPr>
          </a:p>
          <a:p>
            <a:pPr lvl="2" algn="l">
              <a:spcBef>
                <a:spcPct val="35000"/>
              </a:spcBef>
              <a:buClr>
                <a:srgbClr val="336699"/>
              </a:buClr>
              <a:buFont typeface="Wingdings" panose="05000000000000000000" pitchFamily="2" charset="2"/>
              <a:buChar char="§"/>
            </a:pPr>
            <a:r>
              <a:rPr lang="zh-CN" altLang="en-US" dirty="0">
                <a:latin typeface="宋体" panose="02010600030101010101" pitchFamily="2" charset="-122"/>
              </a:rPr>
              <a:t>通用应用</a:t>
            </a:r>
            <a:endParaRPr lang="zh-CN" altLang="en-US" dirty="0">
              <a:latin typeface="宋体" panose="02010600030101010101" pitchFamily="2" charset="-122"/>
            </a:endParaRPr>
          </a:p>
          <a:p>
            <a:pPr lvl="2" algn="l">
              <a:spcBef>
                <a:spcPct val="35000"/>
              </a:spcBef>
              <a:buClr>
                <a:srgbClr val="336699"/>
              </a:buClr>
              <a:buFont typeface="Wingdings" panose="05000000000000000000" pitchFamily="2" charset="2"/>
              <a:buChar char="§"/>
            </a:pPr>
            <a:r>
              <a:rPr lang="zh-CN" altLang="en-US" dirty="0">
                <a:latin typeface="宋体" panose="02010600030101010101" pitchFamily="2" charset="-122"/>
              </a:rPr>
              <a:t>业务应用</a:t>
            </a:r>
            <a:endParaRPr lang="zh-CN" altLang="en-US" dirty="0">
              <a:latin typeface="宋体" panose="02010600030101010101" pitchFamily="2" charset="-122"/>
            </a:endParaRPr>
          </a:p>
          <a:p>
            <a:pPr lvl="2" algn="l">
              <a:spcBef>
                <a:spcPct val="35000"/>
              </a:spcBef>
              <a:buClr>
                <a:srgbClr val="336699"/>
              </a:buClr>
              <a:buFont typeface="Wingdings" panose="05000000000000000000" pitchFamily="2" charset="2"/>
              <a:buChar char="§"/>
            </a:pPr>
            <a:endParaRPr lang="zh-CN" altLang="en-US" sz="2000" dirty="0">
              <a:solidFill>
                <a:srgbClr val="0000CC"/>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资产分类示例</a:t>
            </a:r>
            <a:endParaRPr lang="zh-CN" altLang="en-US" sz="4000" dirty="0"/>
          </a:p>
        </p:txBody>
      </p:sp>
      <p:sp>
        <p:nvSpPr>
          <p:cNvPr id="3" name="灯片编号占位符 2"/>
          <p:cNvSpPr>
            <a:spLocks noGrp="1"/>
          </p:cNvSpPr>
          <p:nvPr>
            <p:ph type="sldNum" sz="quarter" idx="4"/>
          </p:nvPr>
        </p:nvSpPr>
        <p:spPr/>
        <p:txBody>
          <a:bodyPr/>
          <a:lstStyle/>
          <a:p>
            <a:fld id="{86CB4B4D-7CA3-9044-876B-883B54F8677D}" type="slidenum">
              <a:rPr lang="uk-UA" smtClean="0"/>
            </a:fld>
            <a:endParaRPr lang="uk-UA" dirty="0"/>
          </a:p>
        </p:txBody>
      </p:sp>
      <p:graphicFrame>
        <p:nvGraphicFramePr>
          <p:cNvPr id="5" name="Object 3"/>
          <p:cNvGraphicFramePr>
            <a:graphicFrameLocks noChangeAspect="1"/>
          </p:cNvGraphicFramePr>
          <p:nvPr/>
        </p:nvGraphicFramePr>
        <p:xfrm>
          <a:off x="3003913" y="1633320"/>
          <a:ext cx="6057900" cy="4576762"/>
        </p:xfrm>
        <a:graphic>
          <a:graphicData uri="http://schemas.openxmlformats.org/presentationml/2006/ole">
            <mc:AlternateContent xmlns:mc="http://schemas.openxmlformats.org/markup-compatibility/2006">
              <mc:Choice xmlns:v="urn:schemas-microsoft-com:vml" Requires="v">
                <p:oleObj spid="_x0000_s1039" name="Worksheet" r:id="rId1" imgW="6604000" imgH="5452745" progId="Excel.Sheet.8">
                  <p:embed/>
                </p:oleObj>
              </mc:Choice>
              <mc:Fallback>
                <p:oleObj name="Worksheet" r:id="rId1" imgW="6604000" imgH="5452745" progId="Excel.Shee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913" y="1633320"/>
                        <a:ext cx="6057900"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528" y="452906"/>
            <a:ext cx="10946671" cy="783450"/>
          </a:xfrm>
        </p:spPr>
        <p:txBody>
          <a:bodyPr>
            <a:normAutofit/>
          </a:bodyPr>
          <a:lstStyle/>
          <a:p>
            <a:r>
              <a:rPr lang="zh-CN" altLang="en-US" sz="4000" dirty="0"/>
              <a:t>信息资产赋值 </a:t>
            </a:r>
            <a:endParaRPr lang="zh-CN" altLang="en-US" sz="4000" dirty="0"/>
          </a:p>
        </p:txBody>
      </p:sp>
      <p:sp>
        <p:nvSpPr>
          <p:cNvPr id="3" name="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4" name="图片 3"/>
          <p:cNvPicPr>
            <a:picLocks noChangeAspect="1"/>
          </p:cNvPicPr>
          <p:nvPr/>
        </p:nvPicPr>
        <p:blipFill>
          <a:blip r:embed="rId1"/>
          <a:stretch>
            <a:fillRect/>
          </a:stretch>
        </p:blipFill>
        <p:spPr>
          <a:xfrm>
            <a:off x="1567656" y="1038225"/>
            <a:ext cx="9058275" cy="4781550"/>
          </a:xfrm>
          <a:prstGeom prst="rect">
            <a:avLst/>
          </a:prstGeom>
        </p:spPr>
      </p:pic>
    </p:spTree>
  </p:cSld>
  <p:clrMapOvr>
    <a:masterClrMapping/>
  </p:clrMapOvr>
</p:sld>
</file>

<file path=ppt/theme/theme1.xml><?xml version="1.0" encoding="utf-8"?>
<a:theme xmlns:a="http://schemas.openxmlformats.org/drawingml/2006/main" name="好未来ppt－对外展示 V4">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好未来ppt－对外展示 V4">
  <a:themeElements>
    <a:clrScheme name="好未来ppt－对外展示 V4">
      <a:dk1>
        <a:srgbClr val="000000"/>
      </a:dk1>
      <a:lt1>
        <a:srgbClr val="FFFFFF"/>
      </a:lt1>
      <a:dk2>
        <a:srgbClr val="A7A7A7"/>
      </a:dk2>
      <a:lt2>
        <a:srgbClr val="535353"/>
      </a:lt2>
      <a:accent1>
        <a:srgbClr val="1CBC38"/>
      </a:accent1>
      <a:accent2>
        <a:srgbClr val="00B0F0"/>
      </a:accent2>
      <a:accent3>
        <a:srgbClr val="2DCC70"/>
      </a:accent3>
      <a:accent4>
        <a:srgbClr val="F1C40E"/>
      </a:accent4>
      <a:accent5>
        <a:srgbClr val="F39B13"/>
      </a:accent5>
      <a:accent6>
        <a:srgbClr val="E3822F"/>
      </a:accent6>
      <a:hlink>
        <a:srgbClr val="0000FF"/>
      </a:hlink>
      <a:folHlink>
        <a:srgbClr val="FF00FF"/>
      </a:folHlink>
    </a:clrScheme>
    <a:fontScheme name="好未来ppt－对外展示 V4">
      <a:majorFont>
        <a:latin typeface="Helvetica"/>
        <a:ea typeface="Helvetica"/>
        <a:cs typeface="Helvetica"/>
      </a:majorFont>
      <a:minorFont>
        <a:latin typeface="Calibri"/>
        <a:ea typeface="Calibri"/>
        <a:cs typeface="Calibri"/>
      </a:minorFont>
    </a:fontScheme>
    <a:fmtScheme name="好未来ppt－对外展示 V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76200" tIns="76200" rIns="76200" bIns="76200" numCol="1" spcCol="38100" rtlCol="0" anchor="ctr">
        <a:spAutoFit/>
      </a:bodyPr>
      <a:lstStyle>
        <a:defPPr marL="0" marR="0" indent="0" algn="l" defTabSz="15240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6200" tIns="76200" rIns="76200" bIns="76200" numCol="1" spcCol="38100" rtlCol="0" anchor="t">
        <a:spAutoFit/>
      </a:bodyPr>
      <a:lstStyle>
        <a:defPPr marL="0" marR="0" indent="0" algn="l" defTabSz="15240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1371</Words>
  <Application>WPS 演示</Application>
  <PresentationFormat>自定义</PresentationFormat>
  <Paragraphs>193</Paragraphs>
  <Slides>19</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Arial</vt:lpstr>
      <vt:lpstr>宋体</vt:lpstr>
      <vt:lpstr>Wingdings</vt:lpstr>
      <vt:lpstr>Arial</vt:lpstr>
      <vt:lpstr>微软雅黑</vt:lpstr>
      <vt:lpstr>Calibri</vt:lpstr>
      <vt:lpstr>Times New Roman</vt:lpstr>
      <vt:lpstr>Arial Black</vt:lpstr>
      <vt:lpstr>Arial Unicode MS</vt:lpstr>
      <vt:lpstr>等线</vt:lpstr>
      <vt:lpstr>好未来ppt－对外展示 V4</vt:lpstr>
      <vt:lpstr>Excel.Sheet.8</vt:lpstr>
      <vt:lpstr>安全风险评估分享</vt:lpstr>
      <vt:lpstr>什么是风险评估 </vt:lpstr>
      <vt:lpstr>什么是风险评估 </vt:lpstr>
      <vt:lpstr>风险要素及属性之间存在着以下关系 </vt:lpstr>
      <vt:lpstr> 风险分析原理    </vt:lpstr>
      <vt:lpstr> 安全模型    </vt:lpstr>
      <vt:lpstr>     </vt:lpstr>
      <vt:lpstr>资产分类示例</vt:lpstr>
      <vt:lpstr>信息资产赋值 </vt:lpstr>
      <vt:lpstr>信息资产赋值 </vt:lpstr>
      <vt:lpstr>信息资产赋值 </vt:lpstr>
      <vt:lpstr>威胁来源列表 </vt:lpstr>
      <vt:lpstr>威胁来源列表 </vt:lpstr>
      <vt:lpstr>  威胁赋值     </vt:lpstr>
      <vt:lpstr>  威胁赋值     </vt:lpstr>
      <vt:lpstr> 脆弱性赋值  </vt:lpstr>
      <vt:lpstr>风险计算方法 </vt:lpstr>
      <vt:lpstr>风险处置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86177</dc:creator>
  <cp:lastModifiedBy>bingjie</cp:lastModifiedBy>
  <cp:revision>202</cp:revision>
  <dcterms:created xsi:type="dcterms:W3CDTF">2017-06-21T09:59:00Z</dcterms:created>
  <dcterms:modified xsi:type="dcterms:W3CDTF">2021-10-23T10:55:55Z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8008098E7D3B45708F6908B6F610AFF0</vt:lpwstr>
  </property>
</Properties>
</file>