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92" r:id="rId1"/>
    <p:sldMasterId id="2147483845" r:id="rId2"/>
  </p:sldMasterIdLst>
  <p:notesMasterIdLst>
    <p:notesMasterId r:id="rId120"/>
  </p:notesMasterIdLst>
  <p:handoutMasterIdLst>
    <p:handoutMasterId r:id="rId121"/>
  </p:handoutMasterIdLst>
  <p:sldIdLst>
    <p:sldId id="1388" r:id="rId3"/>
    <p:sldId id="1390" r:id="rId4"/>
    <p:sldId id="1819" r:id="rId5"/>
    <p:sldId id="1820" r:id="rId6"/>
    <p:sldId id="1821" r:id="rId7"/>
    <p:sldId id="1822" r:id="rId8"/>
    <p:sldId id="1832" r:id="rId9"/>
    <p:sldId id="1394" r:id="rId10"/>
    <p:sldId id="1829" r:id="rId11"/>
    <p:sldId id="1818" r:id="rId12"/>
    <p:sldId id="1689" r:id="rId13"/>
    <p:sldId id="1908" r:id="rId14"/>
    <p:sldId id="1909" r:id="rId15"/>
    <p:sldId id="1830" r:id="rId16"/>
    <p:sldId id="1831" r:id="rId17"/>
    <p:sldId id="1716" r:id="rId18"/>
    <p:sldId id="1717" r:id="rId19"/>
    <p:sldId id="1923" r:id="rId20"/>
    <p:sldId id="1924" r:id="rId21"/>
    <p:sldId id="1925" r:id="rId22"/>
    <p:sldId id="1926" r:id="rId23"/>
    <p:sldId id="1927" r:id="rId24"/>
    <p:sldId id="1928" r:id="rId25"/>
    <p:sldId id="1929" r:id="rId26"/>
    <p:sldId id="1930" r:id="rId27"/>
    <p:sldId id="1931" r:id="rId28"/>
    <p:sldId id="1932" r:id="rId29"/>
    <p:sldId id="1933" r:id="rId30"/>
    <p:sldId id="1934" r:id="rId31"/>
    <p:sldId id="1935" r:id="rId32"/>
    <p:sldId id="1936" r:id="rId33"/>
    <p:sldId id="1937" r:id="rId34"/>
    <p:sldId id="1938" r:id="rId35"/>
    <p:sldId id="1939" r:id="rId36"/>
    <p:sldId id="1940" r:id="rId37"/>
    <p:sldId id="1941" r:id="rId38"/>
    <p:sldId id="1942" r:id="rId39"/>
    <p:sldId id="1943" r:id="rId40"/>
    <p:sldId id="1944" r:id="rId41"/>
    <p:sldId id="1945" r:id="rId42"/>
    <p:sldId id="1946" r:id="rId43"/>
    <p:sldId id="1907" r:id="rId44"/>
    <p:sldId id="1910" r:id="rId45"/>
    <p:sldId id="1922" r:id="rId46"/>
    <p:sldId id="1911" r:id="rId47"/>
    <p:sldId id="1912" r:id="rId48"/>
    <p:sldId id="1913" r:id="rId49"/>
    <p:sldId id="1914" r:id="rId50"/>
    <p:sldId id="1915" r:id="rId51"/>
    <p:sldId id="1916" r:id="rId52"/>
    <p:sldId id="1843" r:id="rId53"/>
    <p:sldId id="1917" r:id="rId54"/>
    <p:sldId id="1844" r:id="rId55"/>
    <p:sldId id="1918" r:id="rId56"/>
    <p:sldId id="1845" r:id="rId57"/>
    <p:sldId id="1846" r:id="rId58"/>
    <p:sldId id="1847" r:id="rId59"/>
    <p:sldId id="1848" r:id="rId60"/>
    <p:sldId id="1849" r:id="rId61"/>
    <p:sldId id="1850" r:id="rId62"/>
    <p:sldId id="1851" r:id="rId63"/>
    <p:sldId id="1852" r:id="rId64"/>
    <p:sldId id="1853" r:id="rId65"/>
    <p:sldId id="1919" r:id="rId66"/>
    <p:sldId id="1854" r:id="rId67"/>
    <p:sldId id="1855" r:id="rId68"/>
    <p:sldId id="1856" r:id="rId69"/>
    <p:sldId id="1857" r:id="rId70"/>
    <p:sldId id="1858" r:id="rId71"/>
    <p:sldId id="1920" r:id="rId72"/>
    <p:sldId id="1859" r:id="rId73"/>
    <p:sldId id="1860" r:id="rId74"/>
    <p:sldId id="1861" r:id="rId75"/>
    <p:sldId id="1862" r:id="rId76"/>
    <p:sldId id="1921" r:id="rId77"/>
    <p:sldId id="1863" r:id="rId78"/>
    <p:sldId id="1864" r:id="rId79"/>
    <p:sldId id="1865" r:id="rId80"/>
    <p:sldId id="1866" r:id="rId81"/>
    <p:sldId id="1867" r:id="rId82"/>
    <p:sldId id="1868" r:id="rId83"/>
    <p:sldId id="1869" r:id="rId84"/>
    <p:sldId id="1870" r:id="rId85"/>
    <p:sldId id="1871" r:id="rId86"/>
    <p:sldId id="1872" r:id="rId87"/>
    <p:sldId id="1873" r:id="rId88"/>
    <p:sldId id="1874" r:id="rId89"/>
    <p:sldId id="1875" r:id="rId90"/>
    <p:sldId id="1876" r:id="rId91"/>
    <p:sldId id="1877" r:id="rId92"/>
    <p:sldId id="1878" r:id="rId93"/>
    <p:sldId id="1879" r:id="rId94"/>
    <p:sldId id="1880" r:id="rId95"/>
    <p:sldId id="1881" r:id="rId96"/>
    <p:sldId id="1882" r:id="rId97"/>
    <p:sldId id="1883" r:id="rId98"/>
    <p:sldId id="1884" r:id="rId99"/>
    <p:sldId id="1885" r:id="rId100"/>
    <p:sldId id="1886" r:id="rId101"/>
    <p:sldId id="1887" r:id="rId102"/>
    <p:sldId id="1888" r:id="rId103"/>
    <p:sldId id="1889" r:id="rId104"/>
    <p:sldId id="1890" r:id="rId105"/>
    <p:sldId id="1891" r:id="rId106"/>
    <p:sldId id="1892" r:id="rId107"/>
    <p:sldId id="1893" r:id="rId108"/>
    <p:sldId id="1894" r:id="rId109"/>
    <p:sldId id="1895" r:id="rId110"/>
    <p:sldId id="1896" r:id="rId111"/>
    <p:sldId id="1897" r:id="rId112"/>
    <p:sldId id="1898" r:id="rId113"/>
    <p:sldId id="1899" r:id="rId114"/>
    <p:sldId id="1900" r:id="rId115"/>
    <p:sldId id="1901" r:id="rId116"/>
    <p:sldId id="1902" r:id="rId117"/>
    <p:sldId id="1903" r:id="rId118"/>
    <p:sldId id="1828" r:id="rId119"/>
  </p:sldIdLst>
  <p:sldSz cx="9906000" cy="6858000" type="A4"/>
  <p:notesSz cx="6797675" cy="9874250"/>
  <p:defaultTextStyle>
    <a:defPPr>
      <a:defRPr lang="zh-TW"/>
    </a:defPPr>
    <a:lvl1pPr algn="l" rtl="0" fontAlgn="base">
      <a:spcBef>
        <a:spcPct val="0"/>
      </a:spcBef>
      <a:spcAft>
        <a:spcPct val="0"/>
      </a:spcAft>
      <a:defRPr kumimoji="1" kern="1200">
        <a:solidFill>
          <a:schemeClr val="tx1"/>
        </a:solidFill>
        <a:latin typeface="Arial" pitchFamily="34"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pitchFamily="34"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pitchFamily="34"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pitchFamily="34"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pitchFamily="34" charset="0"/>
        <a:ea typeface="標楷體" pitchFamily="65" charset="-120"/>
        <a:cs typeface="+mn-cs"/>
      </a:defRPr>
    </a:lvl5pPr>
    <a:lvl6pPr marL="2286000" algn="l" defTabSz="914400" rtl="0" eaLnBrk="1" latinLnBrk="0" hangingPunct="1">
      <a:defRPr kumimoji="1" kern="1200">
        <a:solidFill>
          <a:schemeClr val="tx1"/>
        </a:solidFill>
        <a:latin typeface="Arial" pitchFamily="34" charset="0"/>
        <a:ea typeface="標楷體" pitchFamily="65" charset="-120"/>
        <a:cs typeface="+mn-cs"/>
      </a:defRPr>
    </a:lvl6pPr>
    <a:lvl7pPr marL="2743200" algn="l" defTabSz="914400" rtl="0" eaLnBrk="1" latinLnBrk="0" hangingPunct="1">
      <a:defRPr kumimoji="1" kern="1200">
        <a:solidFill>
          <a:schemeClr val="tx1"/>
        </a:solidFill>
        <a:latin typeface="Arial" pitchFamily="34" charset="0"/>
        <a:ea typeface="標楷體" pitchFamily="65" charset="-120"/>
        <a:cs typeface="+mn-cs"/>
      </a:defRPr>
    </a:lvl7pPr>
    <a:lvl8pPr marL="3200400" algn="l" defTabSz="914400" rtl="0" eaLnBrk="1" latinLnBrk="0" hangingPunct="1">
      <a:defRPr kumimoji="1" kern="1200">
        <a:solidFill>
          <a:schemeClr val="tx1"/>
        </a:solidFill>
        <a:latin typeface="Arial" pitchFamily="34" charset="0"/>
        <a:ea typeface="標楷體" pitchFamily="65" charset="-120"/>
        <a:cs typeface="+mn-cs"/>
      </a:defRPr>
    </a:lvl8pPr>
    <a:lvl9pPr marL="3657600" algn="l" defTabSz="914400" rtl="0" eaLnBrk="1" latinLnBrk="0" hangingPunct="1">
      <a:defRPr kumimoji="1" kern="1200">
        <a:solidFill>
          <a:schemeClr val="tx1"/>
        </a:solidFill>
        <a:latin typeface="Arial" pitchFamily="34" charset="0"/>
        <a:ea typeface="標楷體" pitchFamily="65"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99CCFF"/>
    <a:srgbClr val="006600"/>
    <a:srgbClr val="CC99FF"/>
    <a:srgbClr val="6699FF"/>
    <a:srgbClr val="FFFF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5" autoAdjust="0"/>
    <p:restoredTop sz="94680" autoAdjust="0"/>
  </p:normalViewPr>
  <p:slideViewPr>
    <p:cSldViewPr>
      <p:cViewPr varScale="1">
        <p:scale>
          <a:sx n="78" d="100"/>
          <a:sy n="78" d="100"/>
        </p:scale>
        <p:origin x="-697" y="-6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569" y="-51"/>
      </p:cViewPr>
      <p:guideLst>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7713A-91B8-4B57-AE77-9A7017CAE54F}" type="doc">
      <dgm:prSet loTypeId="urn:microsoft.com/office/officeart/2005/8/layout/vProcess5" loCatId="process" qsTypeId="urn:microsoft.com/office/officeart/2005/8/quickstyle/simple1#2" qsCatId="simple" csTypeId="urn:microsoft.com/office/officeart/2005/8/colors/accent2_3" csCatId="accent2" phldr="1"/>
      <dgm:spPr/>
      <dgm:t>
        <a:bodyPr/>
        <a:lstStyle/>
        <a:p>
          <a:endParaRPr lang="zh-TW" altLang="en-US"/>
        </a:p>
      </dgm:t>
    </dgm:pt>
    <dgm:pt modelId="{4328BF3C-B2E3-4121-9AB2-520B82F2A122}">
      <dgm:prSet phldrT="[文字]">
        <dgm:style>
          <a:lnRef idx="3">
            <a:schemeClr val="lt1"/>
          </a:lnRef>
          <a:fillRef idx="1">
            <a:schemeClr val="accent2"/>
          </a:fillRef>
          <a:effectRef idx="1">
            <a:schemeClr val="accent2"/>
          </a:effectRef>
          <a:fontRef idx="minor">
            <a:schemeClr val="lt1"/>
          </a:fontRef>
        </dgm:style>
      </dgm:prSet>
      <dgm:spPr>
        <a:solidFill>
          <a:srgbClr val="66FFFF"/>
        </a:solidFill>
      </dgm:spPr>
      <dgm:t>
        <a:bodyPr/>
        <a:lstStyle/>
        <a:p>
          <a:r>
            <a:rPr lang="zh-TW" altLang="en-US" b="1" dirty="0" smtClean="0">
              <a:solidFill>
                <a:srgbClr val="0000FF"/>
              </a:solidFill>
              <a:latin typeface="標楷體" pitchFamily="65" charset="-120"/>
              <a:ea typeface="標楷體" pitchFamily="65" charset="-120"/>
            </a:rPr>
            <a:t>風險辨識</a:t>
          </a:r>
          <a:endParaRPr lang="zh-TW" altLang="en-US" b="1" dirty="0">
            <a:solidFill>
              <a:srgbClr val="0000FF"/>
            </a:solidFill>
            <a:latin typeface="標楷體" pitchFamily="65" charset="-120"/>
            <a:ea typeface="標楷體" pitchFamily="65" charset="-120"/>
          </a:endParaRPr>
        </a:p>
      </dgm:t>
    </dgm:pt>
    <dgm:pt modelId="{4F9C3DCD-59B4-4C93-BED2-5F102037D7D2}" type="parTrans" cxnId="{640C4D17-11DA-489F-A883-3CC566C88892}">
      <dgm:prSet/>
      <dgm:spPr/>
      <dgm:t>
        <a:bodyPr/>
        <a:lstStyle/>
        <a:p>
          <a:endParaRPr lang="zh-TW" altLang="en-US"/>
        </a:p>
      </dgm:t>
    </dgm:pt>
    <dgm:pt modelId="{C3ED12CB-BB89-4201-870E-87C1BDEB64EB}" type="sibTrans" cxnId="{640C4D17-11DA-489F-A883-3CC566C88892}">
      <dgm:prSet/>
      <dgm:spPr>
        <a:solidFill>
          <a:srgbClr val="00B050">
            <a:alpha val="90000"/>
          </a:srgbClr>
        </a:solidFill>
        <a:ln>
          <a:solidFill>
            <a:srgbClr val="66FF66">
              <a:alpha val="90000"/>
            </a:srgbClr>
          </a:solidFill>
        </a:ln>
      </dgm:spPr>
      <dgm:t>
        <a:bodyPr/>
        <a:lstStyle/>
        <a:p>
          <a:endParaRPr lang="zh-TW" altLang="en-US"/>
        </a:p>
      </dgm:t>
    </dgm:pt>
    <dgm:pt modelId="{76F4F8CF-7531-404A-A235-F2513D14DE05}">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b="1" dirty="0" smtClean="0">
              <a:solidFill>
                <a:schemeClr val="bg1"/>
              </a:solidFill>
              <a:latin typeface="標楷體" pitchFamily="65" charset="-120"/>
              <a:ea typeface="標楷體" pitchFamily="65" charset="-120"/>
            </a:rPr>
            <a:t>風險分析</a:t>
          </a:r>
          <a:endParaRPr lang="zh-TW" altLang="en-US" b="1" dirty="0">
            <a:solidFill>
              <a:schemeClr val="bg1"/>
            </a:solidFill>
            <a:latin typeface="標楷體" pitchFamily="65" charset="-120"/>
            <a:ea typeface="標楷體" pitchFamily="65" charset="-120"/>
          </a:endParaRPr>
        </a:p>
      </dgm:t>
    </dgm:pt>
    <dgm:pt modelId="{B37580B0-8017-49CE-AD66-D8AA47CC5CD0}" type="parTrans" cxnId="{3070EBF8-F6E4-4F18-AC7B-21BAF029B712}">
      <dgm:prSet/>
      <dgm:spPr/>
      <dgm:t>
        <a:bodyPr/>
        <a:lstStyle/>
        <a:p>
          <a:endParaRPr lang="zh-TW" altLang="en-US"/>
        </a:p>
      </dgm:t>
    </dgm:pt>
    <dgm:pt modelId="{F88C3E31-7939-4B2D-B729-81CF8E6E9DA9}" type="sibTrans" cxnId="{3070EBF8-F6E4-4F18-AC7B-21BAF029B712}">
      <dgm:prSet/>
      <dgm:spPr>
        <a:solidFill>
          <a:srgbClr val="00B050">
            <a:alpha val="90000"/>
          </a:srgbClr>
        </a:solidFill>
        <a:ln>
          <a:solidFill>
            <a:srgbClr val="66FF66">
              <a:alpha val="90000"/>
            </a:srgbClr>
          </a:solidFill>
        </a:ln>
      </dgm:spPr>
      <dgm:t>
        <a:bodyPr/>
        <a:lstStyle/>
        <a:p>
          <a:endParaRPr lang="zh-TW" altLang="en-US"/>
        </a:p>
      </dgm:t>
    </dgm:pt>
    <dgm:pt modelId="{8B0BCF90-2EB9-4AD2-AE9F-F0E69A6E14D0}">
      <dgm:prSet phldrT="[文字]">
        <dgm:style>
          <a:lnRef idx="3">
            <a:schemeClr val="lt1"/>
          </a:lnRef>
          <a:fillRef idx="1">
            <a:schemeClr val="accent2"/>
          </a:fillRef>
          <a:effectRef idx="1">
            <a:schemeClr val="accent2"/>
          </a:effectRef>
          <a:fontRef idx="minor">
            <a:schemeClr val="lt1"/>
          </a:fontRef>
        </dgm:style>
      </dgm:prSet>
      <dgm:spPr>
        <a:solidFill>
          <a:srgbClr val="FF9933"/>
        </a:solidFill>
      </dgm:spPr>
      <dgm:t>
        <a:bodyPr/>
        <a:lstStyle/>
        <a:p>
          <a:r>
            <a:rPr lang="zh-TW" altLang="en-US" dirty="0" smtClean="0">
              <a:latin typeface="標楷體" pitchFamily="65" charset="-120"/>
              <a:ea typeface="標楷體" pitchFamily="65" charset="-120"/>
            </a:rPr>
            <a:t>     </a:t>
          </a:r>
          <a:r>
            <a:rPr lang="zh-TW" altLang="en-US" b="1" dirty="0" smtClean="0">
              <a:solidFill>
                <a:srgbClr val="0000FF"/>
              </a:solidFill>
              <a:latin typeface="標楷體" pitchFamily="65" charset="-120"/>
              <a:ea typeface="標楷體" pitchFamily="65" charset="-120"/>
            </a:rPr>
            <a:t>風險評量</a:t>
          </a:r>
          <a:endParaRPr lang="zh-TW" altLang="en-US" b="1" dirty="0">
            <a:solidFill>
              <a:srgbClr val="0000FF"/>
            </a:solidFill>
            <a:latin typeface="標楷體" pitchFamily="65" charset="-120"/>
            <a:ea typeface="標楷體" pitchFamily="65" charset="-120"/>
          </a:endParaRPr>
        </a:p>
      </dgm:t>
    </dgm:pt>
    <dgm:pt modelId="{9F5D1B3D-99EF-4ABF-96BA-CB1C2FDAA6FC}" type="parTrans" cxnId="{DDA26DA1-8C1A-431C-8D6E-630A94B6110F}">
      <dgm:prSet/>
      <dgm:spPr/>
      <dgm:t>
        <a:bodyPr/>
        <a:lstStyle/>
        <a:p>
          <a:endParaRPr lang="zh-TW" altLang="en-US"/>
        </a:p>
      </dgm:t>
    </dgm:pt>
    <dgm:pt modelId="{4FF22747-E5C8-4142-872C-83FA0CCDBCF7}" type="sibTrans" cxnId="{DDA26DA1-8C1A-431C-8D6E-630A94B6110F}">
      <dgm:prSet/>
      <dgm:spPr/>
      <dgm:t>
        <a:bodyPr/>
        <a:lstStyle/>
        <a:p>
          <a:endParaRPr lang="zh-TW" altLang="en-US"/>
        </a:p>
      </dgm:t>
    </dgm:pt>
    <dgm:pt modelId="{F22DB63E-E985-4B04-8320-FBB45CA9BB1F}" type="pres">
      <dgm:prSet presAssocID="{6AD7713A-91B8-4B57-AE77-9A7017CAE54F}" presName="outerComposite" presStyleCnt="0">
        <dgm:presLayoutVars>
          <dgm:chMax val="5"/>
          <dgm:dir/>
          <dgm:resizeHandles val="exact"/>
        </dgm:presLayoutVars>
      </dgm:prSet>
      <dgm:spPr/>
      <dgm:t>
        <a:bodyPr/>
        <a:lstStyle/>
        <a:p>
          <a:endParaRPr lang="zh-TW" altLang="en-US"/>
        </a:p>
      </dgm:t>
    </dgm:pt>
    <dgm:pt modelId="{19F73BA4-4500-4A56-9310-497D379041EB}" type="pres">
      <dgm:prSet presAssocID="{6AD7713A-91B8-4B57-AE77-9A7017CAE54F}" presName="dummyMaxCanvas" presStyleCnt="0">
        <dgm:presLayoutVars/>
      </dgm:prSet>
      <dgm:spPr/>
    </dgm:pt>
    <dgm:pt modelId="{0317BB42-45FB-4654-B747-68C79678532D}" type="pres">
      <dgm:prSet presAssocID="{6AD7713A-91B8-4B57-AE77-9A7017CAE54F}" presName="ThreeNodes_1" presStyleLbl="node1" presStyleIdx="0" presStyleCnt="3" custScaleX="60479" custLinFactNeighborX="-18076" custLinFactNeighborY="2991">
        <dgm:presLayoutVars>
          <dgm:bulletEnabled val="1"/>
        </dgm:presLayoutVars>
      </dgm:prSet>
      <dgm:spPr/>
      <dgm:t>
        <a:bodyPr/>
        <a:lstStyle/>
        <a:p>
          <a:endParaRPr lang="zh-TW" altLang="en-US"/>
        </a:p>
      </dgm:t>
    </dgm:pt>
    <dgm:pt modelId="{8B9A3F39-92F8-4D9F-904A-3B2341B6A843}" type="pres">
      <dgm:prSet presAssocID="{6AD7713A-91B8-4B57-AE77-9A7017CAE54F}" presName="ThreeNodes_2" presStyleLbl="node1" presStyleIdx="1" presStyleCnt="3" custScaleX="71612" custLinFactNeighborX="-1832" custLinFactNeighborY="813">
        <dgm:presLayoutVars>
          <dgm:bulletEnabled val="1"/>
        </dgm:presLayoutVars>
      </dgm:prSet>
      <dgm:spPr>
        <a:prstGeom prst="hexagon">
          <a:avLst/>
        </a:prstGeom>
      </dgm:spPr>
      <dgm:t>
        <a:bodyPr/>
        <a:lstStyle/>
        <a:p>
          <a:endParaRPr lang="zh-TW" altLang="en-US"/>
        </a:p>
      </dgm:t>
    </dgm:pt>
    <dgm:pt modelId="{8B5F514A-8B19-4F21-A91B-C35EDB6BB54B}" type="pres">
      <dgm:prSet presAssocID="{6AD7713A-91B8-4B57-AE77-9A7017CAE54F}" presName="ThreeNodes_3" presStyleLbl="node1" presStyleIdx="2" presStyleCnt="3" custScaleX="78619" custLinFactNeighborX="12469" custLinFactNeighborY="4087">
        <dgm:presLayoutVars>
          <dgm:bulletEnabled val="1"/>
        </dgm:presLayoutVars>
      </dgm:prSet>
      <dgm:spPr>
        <a:prstGeom prst="flowChartDecision">
          <a:avLst/>
        </a:prstGeom>
      </dgm:spPr>
      <dgm:t>
        <a:bodyPr/>
        <a:lstStyle/>
        <a:p>
          <a:endParaRPr lang="zh-TW" altLang="en-US"/>
        </a:p>
      </dgm:t>
    </dgm:pt>
    <dgm:pt modelId="{EE47865A-D6F6-4C35-834E-B17436869AE1}" type="pres">
      <dgm:prSet presAssocID="{6AD7713A-91B8-4B57-AE77-9A7017CAE54F}" presName="ThreeConn_1-2" presStyleLbl="fgAccFollowNode1" presStyleIdx="0" presStyleCnt="2" custLinFactX="-111802" custLinFactNeighborX="-200000" custLinFactNeighborY="-3028">
        <dgm:presLayoutVars>
          <dgm:bulletEnabled val="1"/>
        </dgm:presLayoutVars>
      </dgm:prSet>
      <dgm:spPr/>
      <dgm:t>
        <a:bodyPr/>
        <a:lstStyle/>
        <a:p>
          <a:endParaRPr lang="zh-TW" altLang="en-US"/>
        </a:p>
      </dgm:t>
    </dgm:pt>
    <dgm:pt modelId="{009B45F2-90F5-41A4-91F4-6F79134361A9}" type="pres">
      <dgm:prSet presAssocID="{6AD7713A-91B8-4B57-AE77-9A7017CAE54F}" presName="ThreeConn_2-3" presStyleLbl="fgAccFollowNode1" presStyleIdx="1" presStyleCnt="2" custLinFactX="-56226" custLinFactNeighborX="-100000" custLinFactNeighborY="-5353">
        <dgm:presLayoutVars>
          <dgm:bulletEnabled val="1"/>
        </dgm:presLayoutVars>
      </dgm:prSet>
      <dgm:spPr/>
      <dgm:t>
        <a:bodyPr/>
        <a:lstStyle/>
        <a:p>
          <a:endParaRPr lang="zh-TW" altLang="en-US"/>
        </a:p>
      </dgm:t>
    </dgm:pt>
    <dgm:pt modelId="{A6B9BED4-E6E2-4EBB-9EDF-63B0269CA6B5}" type="pres">
      <dgm:prSet presAssocID="{6AD7713A-91B8-4B57-AE77-9A7017CAE54F}" presName="ThreeNodes_1_text" presStyleLbl="node1" presStyleIdx="2" presStyleCnt="3">
        <dgm:presLayoutVars>
          <dgm:bulletEnabled val="1"/>
        </dgm:presLayoutVars>
      </dgm:prSet>
      <dgm:spPr/>
      <dgm:t>
        <a:bodyPr/>
        <a:lstStyle/>
        <a:p>
          <a:endParaRPr lang="zh-TW" altLang="en-US"/>
        </a:p>
      </dgm:t>
    </dgm:pt>
    <dgm:pt modelId="{5A73FB23-5BCA-4C7D-81AD-0DD8C1F8B3DB}" type="pres">
      <dgm:prSet presAssocID="{6AD7713A-91B8-4B57-AE77-9A7017CAE54F}" presName="ThreeNodes_2_text" presStyleLbl="node1" presStyleIdx="2" presStyleCnt="3">
        <dgm:presLayoutVars>
          <dgm:bulletEnabled val="1"/>
        </dgm:presLayoutVars>
      </dgm:prSet>
      <dgm:spPr>
        <a:prstGeom prst="hexagon">
          <a:avLst/>
        </a:prstGeom>
      </dgm:spPr>
      <dgm:t>
        <a:bodyPr/>
        <a:lstStyle/>
        <a:p>
          <a:endParaRPr lang="zh-TW" altLang="en-US"/>
        </a:p>
      </dgm:t>
    </dgm:pt>
    <dgm:pt modelId="{5C04710F-EDAB-4487-83FA-EE60CB83A2D8}" type="pres">
      <dgm:prSet presAssocID="{6AD7713A-91B8-4B57-AE77-9A7017CAE54F}" presName="ThreeNodes_3_text" presStyleLbl="node1" presStyleIdx="2" presStyleCnt="3">
        <dgm:presLayoutVars>
          <dgm:bulletEnabled val="1"/>
        </dgm:presLayoutVars>
      </dgm:prSet>
      <dgm:spPr/>
      <dgm:t>
        <a:bodyPr/>
        <a:lstStyle/>
        <a:p>
          <a:endParaRPr lang="zh-TW" altLang="en-US"/>
        </a:p>
      </dgm:t>
    </dgm:pt>
  </dgm:ptLst>
  <dgm:cxnLst>
    <dgm:cxn modelId="{E4ADA9E5-9BB9-400C-A2FE-0C9E9BB1D558}" type="presOf" srcId="{4328BF3C-B2E3-4121-9AB2-520B82F2A122}" destId="{0317BB42-45FB-4654-B747-68C79678532D}" srcOrd="0" destOrd="0" presId="urn:microsoft.com/office/officeart/2005/8/layout/vProcess5"/>
    <dgm:cxn modelId="{C8DDA699-6F85-4CBA-968F-54C5373D0E26}" type="presOf" srcId="{8B0BCF90-2EB9-4AD2-AE9F-F0E69A6E14D0}" destId="{5C04710F-EDAB-4487-83FA-EE60CB83A2D8}" srcOrd="1" destOrd="0" presId="urn:microsoft.com/office/officeart/2005/8/layout/vProcess5"/>
    <dgm:cxn modelId="{98B05150-BE94-4F67-9927-D82DDF8B1E27}" type="presOf" srcId="{F88C3E31-7939-4B2D-B729-81CF8E6E9DA9}" destId="{009B45F2-90F5-41A4-91F4-6F79134361A9}" srcOrd="0" destOrd="0" presId="urn:microsoft.com/office/officeart/2005/8/layout/vProcess5"/>
    <dgm:cxn modelId="{3070EBF8-F6E4-4F18-AC7B-21BAF029B712}" srcId="{6AD7713A-91B8-4B57-AE77-9A7017CAE54F}" destId="{76F4F8CF-7531-404A-A235-F2513D14DE05}" srcOrd="1" destOrd="0" parTransId="{B37580B0-8017-49CE-AD66-D8AA47CC5CD0}" sibTransId="{F88C3E31-7939-4B2D-B729-81CF8E6E9DA9}"/>
    <dgm:cxn modelId="{C56ED1C4-4CE8-42BF-B566-9C3047E98F98}" type="presOf" srcId="{4328BF3C-B2E3-4121-9AB2-520B82F2A122}" destId="{A6B9BED4-E6E2-4EBB-9EDF-63B0269CA6B5}" srcOrd="1" destOrd="0" presId="urn:microsoft.com/office/officeart/2005/8/layout/vProcess5"/>
    <dgm:cxn modelId="{640C4D17-11DA-489F-A883-3CC566C88892}" srcId="{6AD7713A-91B8-4B57-AE77-9A7017CAE54F}" destId="{4328BF3C-B2E3-4121-9AB2-520B82F2A122}" srcOrd="0" destOrd="0" parTransId="{4F9C3DCD-59B4-4C93-BED2-5F102037D7D2}" sibTransId="{C3ED12CB-BB89-4201-870E-87C1BDEB64EB}"/>
    <dgm:cxn modelId="{E9F4F2BF-3D9B-4D0E-A683-9E075DCCAC7C}" type="presOf" srcId="{6AD7713A-91B8-4B57-AE77-9A7017CAE54F}" destId="{F22DB63E-E985-4B04-8320-FBB45CA9BB1F}" srcOrd="0" destOrd="0" presId="urn:microsoft.com/office/officeart/2005/8/layout/vProcess5"/>
    <dgm:cxn modelId="{6494D15C-CCFA-4A4C-86DF-1E57CCF146FE}" type="presOf" srcId="{76F4F8CF-7531-404A-A235-F2513D14DE05}" destId="{8B9A3F39-92F8-4D9F-904A-3B2341B6A843}" srcOrd="0" destOrd="0" presId="urn:microsoft.com/office/officeart/2005/8/layout/vProcess5"/>
    <dgm:cxn modelId="{DDA26DA1-8C1A-431C-8D6E-630A94B6110F}" srcId="{6AD7713A-91B8-4B57-AE77-9A7017CAE54F}" destId="{8B0BCF90-2EB9-4AD2-AE9F-F0E69A6E14D0}" srcOrd="2" destOrd="0" parTransId="{9F5D1B3D-99EF-4ABF-96BA-CB1C2FDAA6FC}" sibTransId="{4FF22747-E5C8-4142-872C-83FA0CCDBCF7}"/>
    <dgm:cxn modelId="{230257B2-E4B4-46E3-AE73-44C04072157F}" type="presOf" srcId="{C3ED12CB-BB89-4201-870E-87C1BDEB64EB}" destId="{EE47865A-D6F6-4C35-834E-B17436869AE1}" srcOrd="0" destOrd="0" presId="urn:microsoft.com/office/officeart/2005/8/layout/vProcess5"/>
    <dgm:cxn modelId="{BD131304-AB8C-4E90-8598-E054EA4D85EF}" type="presOf" srcId="{76F4F8CF-7531-404A-A235-F2513D14DE05}" destId="{5A73FB23-5BCA-4C7D-81AD-0DD8C1F8B3DB}" srcOrd="1" destOrd="0" presId="urn:microsoft.com/office/officeart/2005/8/layout/vProcess5"/>
    <dgm:cxn modelId="{794E5CBE-5F4A-4AB8-87D2-6B185AAFC70F}" type="presOf" srcId="{8B0BCF90-2EB9-4AD2-AE9F-F0E69A6E14D0}" destId="{8B5F514A-8B19-4F21-A91B-C35EDB6BB54B}" srcOrd="0" destOrd="0" presId="urn:microsoft.com/office/officeart/2005/8/layout/vProcess5"/>
    <dgm:cxn modelId="{4AFBCC78-2925-4F9F-B2DF-C1D201C8F1CA}" type="presParOf" srcId="{F22DB63E-E985-4B04-8320-FBB45CA9BB1F}" destId="{19F73BA4-4500-4A56-9310-497D379041EB}" srcOrd="0" destOrd="0" presId="urn:microsoft.com/office/officeart/2005/8/layout/vProcess5"/>
    <dgm:cxn modelId="{629D2A98-E415-40B3-8B76-E9C09C4F3A1E}" type="presParOf" srcId="{F22DB63E-E985-4B04-8320-FBB45CA9BB1F}" destId="{0317BB42-45FB-4654-B747-68C79678532D}" srcOrd="1" destOrd="0" presId="urn:microsoft.com/office/officeart/2005/8/layout/vProcess5"/>
    <dgm:cxn modelId="{CCCF08AC-0779-4CC9-8C14-116BB5BC8595}" type="presParOf" srcId="{F22DB63E-E985-4B04-8320-FBB45CA9BB1F}" destId="{8B9A3F39-92F8-4D9F-904A-3B2341B6A843}" srcOrd="2" destOrd="0" presId="urn:microsoft.com/office/officeart/2005/8/layout/vProcess5"/>
    <dgm:cxn modelId="{C6295C05-7226-4B2A-A865-D610508CEF0E}" type="presParOf" srcId="{F22DB63E-E985-4B04-8320-FBB45CA9BB1F}" destId="{8B5F514A-8B19-4F21-A91B-C35EDB6BB54B}" srcOrd="3" destOrd="0" presId="urn:microsoft.com/office/officeart/2005/8/layout/vProcess5"/>
    <dgm:cxn modelId="{06421FCA-9505-4F54-940C-39CD335C71F9}" type="presParOf" srcId="{F22DB63E-E985-4B04-8320-FBB45CA9BB1F}" destId="{EE47865A-D6F6-4C35-834E-B17436869AE1}" srcOrd="4" destOrd="0" presId="urn:microsoft.com/office/officeart/2005/8/layout/vProcess5"/>
    <dgm:cxn modelId="{366143A5-1F82-4ECB-A893-1159039EDA27}" type="presParOf" srcId="{F22DB63E-E985-4B04-8320-FBB45CA9BB1F}" destId="{009B45F2-90F5-41A4-91F4-6F79134361A9}" srcOrd="5" destOrd="0" presId="urn:microsoft.com/office/officeart/2005/8/layout/vProcess5"/>
    <dgm:cxn modelId="{0F5F319F-FE12-401E-A177-D1CE4DD3BB32}" type="presParOf" srcId="{F22DB63E-E985-4B04-8320-FBB45CA9BB1F}" destId="{A6B9BED4-E6E2-4EBB-9EDF-63B0269CA6B5}" srcOrd="6" destOrd="0" presId="urn:microsoft.com/office/officeart/2005/8/layout/vProcess5"/>
    <dgm:cxn modelId="{555DBC98-FD5C-4595-99B0-EADABD556F40}" type="presParOf" srcId="{F22DB63E-E985-4B04-8320-FBB45CA9BB1F}" destId="{5A73FB23-5BCA-4C7D-81AD-0DD8C1F8B3DB}" srcOrd="7" destOrd="0" presId="urn:microsoft.com/office/officeart/2005/8/layout/vProcess5"/>
    <dgm:cxn modelId="{A2F95D61-CFA5-4281-9DCD-F8EA812C4E0E}" type="presParOf" srcId="{F22DB63E-E985-4B04-8320-FBB45CA9BB1F}" destId="{5C04710F-EDAB-4487-83FA-EE60CB83A2D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EB841-744C-495E-BE29-E97AD48AB150}" type="doc">
      <dgm:prSet loTypeId="urn:microsoft.com/office/officeart/2005/8/layout/list1" loCatId="list" qsTypeId="urn:microsoft.com/office/officeart/2005/8/quickstyle/simple1" qsCatId="simple" csTypeId="urn:microsoft.com/office/officeart/2005/8/colors/accent6_1" csCatId="accent6" phldr="1"/>
      <dgm:spPr/>
      <dgm:t>
        <a:bodyPr/>
        <a:lstStyle/>
        <a:p>
          <a:endParaRPr lang="zh-TW" altLang="en-US"/>
        </a:p>
      </dgm:t>
    </dgm:pt>
    <dgm:pt modelId="{32D7E3E3-1EE4-4BE7-B94A-EFD540DF999B}">
      <dgm:prSet custT="1"/>
      <dgm:spPr/>
      <dgm:t>
        <a:bodyPr/>
        <a:lstStyle/>
        <a:p>
          <a:pPr rtl="0"/>
          <a:r>
            <a:rPr kumimoji="1" lang="zh-TW" sz="2800" dirty="0" smtClean="0">
              <a:latin typeface="標楷體" pitchFamily="65" charset="-120"/>
              <a:ea typeface="標楷體" pitchFamily="65" charset="-120"/>
            </a:rPr>
            <a:t>目的：</a:t>
          </a:r>
          <a:endParaRPr kumimoji="1" lang="en-US" sz="2800" dirty="0">
            <a:latin typeface="標楷體" pitchFamily="65" charset="-120"/>
            <a:ea typeface="標楷體" pitchFamily="65" charset="-120"/>
          </a:endParaRPr>
        </a:p>
      </dgm:t>
    </dgm:pt>
    <dgm:pt modelId="{AE01D4F1-9BD3-4B69-96DE-FB69FC2E2D2B}" type="parTrans" cxnId="{60B8629B-40F0-4434-BFAF-8015D678869E}">
      <dgm:prSet/>
      <dgm:spPr/>
      <dgm:t>
        <a:bodyPr/>
        <a:lstStyle/>
        <a:p>
          <a:endParaRPr lang="zh-TW" altLang="en-US"/>
        </a:p>
      </dgm:t>
    </dgm:pt>
    <dgm:pt modelId="{F65BEC78-8251-4EE4-BF25-FBAD9D5C739F}" type="sibTrans" cxnId="{60B8629B-40F0-4434-BFAF-8015D678869E}">
      <dgm:prSet/>
      <dgm:spPr/>
      <dgm:t>
        <a:bodyPr/>
        <a:lstStyle/>
        <a:p>
          <a:endParaRPr lang="zh-TW" altLang="en-US"/>
        </a:p>
      </dgm:t>
    </dgm:pt>
    <dgm:pt modelId="{5EFD8BF7-CE02-4881-BC1B-4C121EACD5DE}">
      <dgm:prSet custT="1"/>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pPr rtl="0"/>
          <a:r>
            <a:rPr kumimoji="1" lang="zh-TW" sz="2200" dirty="0" smtClean="0">
              <a:latin typeface="標楷體" pitchFamily="65" charset="-120"/>
              <a:ea typeface="標楷體" pitchFamily="65" charset="-120"/>
            </a:rPr>
            <a:t>辨識風險的來源、衝擊的範圍、事件所引起原因及其潛在的後果</a:t>
          </a:r>
          <a:endParaRPr kumimoji="1" lang="en-US" sz="2200" dirty="0">
            <a:latin typeface="標楷體" pitchFamily="65" charset="-120"/>
            <a:ea typeface="標楷體" pitchFamily="65" charset="-120"/>
          </a:endParaRPr>
        </a:p>
      </dgm:t>
    </dgm:pt>
    <dgm:pt modelId="{0F5FA32C-B72C-4CCC-82D9-2469BE2426B3}" type="parTrans" cxnId="{83D4068F-6A4C-497B-99EC-91C8A6E04C0D}">
      <dgm:prSet/>
      <dgm:spPr/>
      <dgm:t>
        <a:bodyPr/>
        <a:lstStyle/>
        <a:p>
          <a:endParaRPr lang="zh-TW" altLang="en-US"/>
        </a:p>
      </dgm:t>
    </dgm:pt>
    <dgm:pt modelId="{66F98B0F-130D-456E-A94B-9795BEDD1C7D}" type="sibTrans" cxnId="{83D4068F-6A4C-497B-99EC-91C8A6E04C0D}">
      <dgm:prSet/>
      <dgm:spPr/>
      <dgm:t>
        <a:bodyPr/>
        <a:lstStyle/>
        <a:p>
          <a:endParaRPr lang="zh-TW" altLang="en-US"/>
        </a:p>
      </dgm:t>
    </dgm:pt>
    <dgm:pt modelId="{CDAA5EC7-BDDC-419E-B25C-994FF2F3FF49}">
      <dgm:prSet custT="1"/>
      <dgm:spPr/>
      <dgm:t>
        <a:bodyPr/>
        <a:lstStyle/>
        <a:p>
          <a:pPr rtl="0"/>
          <a:r>
            <a:rPr kumimoji="1" lang="zh-TW" sz="2800" dirty="0" smtClean="0">
              <a:solidFill>
                <a:srgbClr val="0000FF"/>
              </a:solidFill>
              <a:latin typeface="標楷體" pitchFamily="65" charset="-120"/>
              <a:ea typeface="標楷體" pitchFamily="65" charset="-120"/>
            </a:rPr>
            <a:t>風險來源：</a:t>
          </a:r>
          <a:endParaRPr kumimoji="1" lang="en-US" sz="2800" dirty="0">
            <a:solidFill>
              <a:srgbClr val="0000FF"/>
            </a:solidFill>
            <a:latin typeface="標楷體" pitchFamily="65" charset="-120"/>
            <a:ea typeface="標楷體" pitchFamily="65" charset="-120"/>
          </a:endParaRPr>
        </a:p>
      </dgm:t>
    </dgm:pt>
    <dgm:pt modelId="{9A6C5947-0119-462D-AADE-FB66C501F036}" type="parTrans" cxnId="{EB9EE6FC-7DD2-4A50-A0EA-2F1ACEFB0D3B}">
      <dgm:prSet/>
      <dgm:spPr/>
      <dgm:t>
        <a:bodyPr/>
        <a:lstStyle/>
        <a:p>
          <a:endParaRPr lang="zh-TW" altLang="en-US"/>
        </a:p>
      </dgm:t>
    </dgm:pt>
    <dgm:pt modelId="{FB172F63-227A-4E81-ABF7-89E025D87FDA}" type="sibTrans" cxnId="{EB9EE6FC-7DD2-4A50-A0EA-2F1ACEFB0D3B}">
      <dgm:prSet/>
      <dgm:spPr/>
      <dgm:t>
        <a:bodyPr/>
        <a:lstStyle/>
        <a:p>
          <a:endParaRPr lang="zh-TW" altLang="en-US"/>
        </a:p>
      </dgm:t>
    </dgm:pt>
    <dgm:pt modelId="{F4F2E0C2-464D-45B6-BA55-95391BB05917}">
      <dgm:prSet custT="1"/>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pPr rtl="0"/>
          <a:r>
            <a:rPr kumimoji="1" lang="zh-TW" sz="2200" dirty="0" smtClean="0">
              <a:latin typeface="標楷體" pitchFamily="65" charset="-120"/>
              <a:ea typeface="標楷體" pitchFamily="65" charset="-120"/>
            </a:rPr>
            <a:t>參考「風險管理及危機處理作業手冊」中所列之風險來源</a:t>
          </a:r>
          <a:endParaRPr kumimoji="1" lang="en-US" sz="2200" dirty="0">
            <a:latin typeface="標楷體" pitchFamily="65" charset="-120"/>
            <a:ea typeface="標楷體" pitchFamily="65" charset="-120"/>
          </a:endParaRPr>
        </a:p>
      </dgm:t>
    </dgm:pt>
    <dgm:pt modelId="{963B70E8-A317-4C1E-A107-68D4FCBC59FF}" type="parTrans" cxnId="{57DCDCD7-F00D-4E14-A652-2AACB3BE5659}">
      <dgm:prSet/>
      <dgm:spPr/>
      <dgm:t>
        <a:bodyPr/>
        <a:lstStyle/>
        <a:p>
          <a:endParaRPr lang="zh-TW" altLang="en-US"/>
        </a:p>
      </dgm:t>
    </dgm:pt>
    <dgm:pt modelId="{899B5EF6-168D-42CE-B14F-18A3E94740E2}" type="sibTrans" cxnId="{57DCDCD7-F00D-4E14-A652-2AACB3BE5659}">
      <dgm:prSet/>
      <dgm:spPr/>
      <dgm:t>
        <a:bodyPr/>
        <a:lstStyle/>
        <a:p>
          <a:endParaRPr lang="zh-TW" altLang="en-US"/>
        </a:p>
      </dgm:t>
    </dgm:pt>
    <dgm:pt modelId="{D072D004-B5E2-4364-913C-22272AD86AD9}">
      <dgm:prSet custT="1"/>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pPr rtl="0"/>
          <a:r>
            <a:rPr kumimoji="1" lang="zh-TW" sz="2200" dirty="0" smtClean="0">
              <a:latin typeface="標楷體" pitchFamily="65" charset="-120"/>
              <a:ea typeface="標楷體" pitchFamily="65" charset="-120"/>
            </a:rPr>
            <a:t>辨識出主要風險來源為「</a:t>
          </a:r>
          <a:r>
            <a:rPr kumimoji="1" lang="zh-TW" sz="2200" b="1" dirty="0" smtClean="0">
              <a:latin typeface="標楷體" pitchFamily="65" charset="-120"/>
              <a:ea typeface="標楷體" pitchFamily="65" charset="-120"/>
            </a:rPr>
            <a:t>科技之應用</a:t>
          </a:r>
          <a:r>
            <a:rPr kumimoji="1" lang="zh-TW" sz="2200" dirty="0" smtClean="0">
              <a:latin typeface="標楷體" pitchFamily="65" charset="-120"/>
              <a:ea typeface="標楷體" pitchFamily="65" charset="-120"/>
            </a:rPr>
            <a:t>」</a:t>
          </a:r>
          <a:endParaRPr kumimoji="1" lang="en-US" sz="2200" b="1" dirty="0">
            <a:latin typeface="標楷體" pitchFamily="65" charset="-120"/>
            <a:ea typeface="標楷體" pitchFamily="65" charset="-120"/>
          </a:endParaRPr>
        </a:p>
      </dgm:t>
    </dgm:pt>
    <dgm:pt modelId="{F53D8663-9D7D-4497-93D1-F70191BD3296}" type="parTrans" cxnId="{C4E38E12-2767-4A5A-8000-BA8EF2851787}">
      <dgm:prSet/>
      <dgm:spPr/>
      <dgm:t>
        <a:bodyPr/>
        <a:lstStyle/>
        <a:p>
          <a:endParaRPr lang="zh-TW" altLang="en-US"/>
        </a:p>
      </dgm:t>
    </dgm:pt>
    <dgm:pt modelId="{BE28D8E9-DF67-41DD-A7FF-ACC9572D5F47}" type="sibTrans" cxnId="{C4E38E12-2767-4A5A-8000-BA8EF2851787}">
      <dgm:prSet/>
      <dgm:spPr/>
      <dgm:t>
        <a:bodyPr/>
        <a:lstStyle/>
        <a:p>
          <a:endParaRPr lang="zh-TW" altLang="en-US"/>
        </a:p>
      </dgm:t>
    </dgm:pt>
    <dgm:pt modelId="{1D2AB485-7F75-45B6-8A37-808D05948DCF}">
      <dgm:prSet custT="1"/>
      <dgm:spPr/>
      <dgm:t>
        <a:bodyPr/>
        <a:lstStyle/>
        <a:p>
          <a:pPr rtl="0"/>
          <a:r>
            <a:rPr kumimoji="1" lang="zh-TW" sz="2800" dirty="0" smtClean="0">
              <a:solidFill>
                <a:srgbClr val="FF0000"/>
              </a:solidFill>
              <a:latin typeface="標楷體" pitchFamily="65" charset="-120"/>
              <a:ea typeface="標楷體" pitchFamily="65" charset="-120"/>
            </a:rPr>
            <a:t>風險情境及影響：</a:t>
          </a:r>
          <a:endParaRPr kumimoji="1" lang="en-US" sz="2800" dirty="0">
            <a:solidFill>
              <a:srgbClr val="FF0000"/>
            </a:solidFill>
            <a:latin typeface="標楷體" pitchFamily="65" charset="-120"/>
            <a:ea typeface="標楷體" pitchFamily="65" charset="-120"/>
          </a:endParaRPr>
        </a:p>
      </dgm:t>
    </dgm:pt>
    <dgm:pt modelId="{CE76E80F-24FC-4C1B-BF49-6E0105618F0D}" type="parTrans" cxnId="{81CF1FAE-563C-4B9C-B2E8-11618893C274}">
      <dgm:prSet/>
      <dgm:spPr/>
      <dgm:t>
        <a:bodyPr/>
        <a:lstStyle/>
        <a:p>
          <a:endParaRPr lang="zh-TW" altLang="en-US"/>
        </a:p>
      </dgm:t>
    </dgm:pt>
    <dgm:pt modelId="{EC829CD7-5DC0-4872-B678-980FB04E8BFE}" type="sibTrans" cxnId="{81CF1FAE-563C-4B9C-B2E8-11618893C274}">
      <dgm:prSet/>
      <dgm:spPr/>
      <dgm:t>
        <a:bodyPr/>
        <a:lstStyle/>
        <a:p>
          <a:endParaRPr lang="zh-TW" altLang="en-US"/>
        </a:p>
      </dgm:t>
    </dgm:pt>
    <dgm:pt modelId="{4180E951-2FBE-4206-9F12-0984DDC81592}">
      <dgm:prSet custT="1"/>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pPr rtl="0"/>
          <a:r>
            <a:rPr kumimoji="1" lang="zh-TW" sz="2200" dirty="0" smtClean="0">
              <a:latin typeface="標楷體" pitchFamily="65" charset="-120"/>
              <a:ea typeface="標楷體" pitchFamily="65" charset="-120"/>
            </a:rPr>
            <a:t>「本機關之網頁檔案，若遭病毒感染，承辦人員</a:t>
          </a:r>
          <a:r>
            <a:rPr kumimoji="1" lang="zh-TW" sz="2200" b="1" dirty="0" smtClean="0">
              <a:latin typeface="標楷體" pitchFamily="65" charset="-120"/>
              <a:ea typeface="標楷體" pitchFamily="65" charset="-120"/>
            </a:rPr>
            <a:t>未落實通報機制</a:t>
          </a:r>
          <a:r>
            <a:rPr kumimoji="1" lang="zh-TW" sz="2200" dirty="0" smtClean="0">
              <a:latin typeface="標楷體" pitchFamily="65" charset="-120"/>
              <a:ea typeface="標楷體" pitchFamily="65" charset="-120"/>
            </a:rPr>
            <a:t>，將延誤處理時機，影響服務品質，損及機關形象」</a:t>
          </a:r>
          <a:endParaRPr kumimoji="1" lang="en-US" sz="2200" dirty="0">
            <a:latin typeface="標楷體" pitchFamily="65" charset="-120"/>
            <a:ea typeface="標楷體" pitchFamily="65" charset="-120"/>
          </a:endParaRPr>
        </a:p>
      </dgm:t>
    </dgm:pt>
    <dgm:pt modelId="{FDF95E70-C6E8-4763-A9A4-3750FD561CC8}" type="parTrans" cxnId="{C5A5CDD0-B557-46B4-A224-3C2122B53E40}">
      <dgm:prSet/>
      <dgm:spPr/>
      <dgm:t>
        <a:bodyPr/>
        <a:lstStyle/>
        <a:p>
          <a:endParaRPr lang="zh-TW" altLang="en-US"/>
        </a:p>
      </dgm:t>
    </dgm:pt>
    <dgm:pt modelId="{A4F25A3F-650C-46CE-80AF-F9CDAC27669D}" type="sibTrans" cxnId="{C5A5CDD0-B557-46B4-A224-3C2122B53E40}">
      <dgm:prSet/>
      <dgm:spPr/>
      <dgm:t>
        <a:bodyPr/>
        <a:lstStyle/>
        <a:p>
          <a:endParaRPr lang="zh-TW" altLang="en-US"/>
        </a:p>
      </dgm:t>
    </dgm:pt>
    <dgm:pt modelId="{6AA8DC50-DF0D-430F-B631-A15F7DDC61D9}">
      <dgm:prSet custT="1"/>
      <dgm:spPr/>
      <dgm:t>
        <a:bodyPr/>
        <a:lstStyle/>
        <a:p>
          <a:pPr rtl="0"/>
          <a:r>
            <a:rPr kumimoji="1" lang="zh-TW" sz="2800" dirty="0" smtClean="0">
              <a:solidFill>
                <a:srgbClr val="008000"/>
              </a:solidFill>
              <a:latin typeface="標楷體" pitchFamily="65" charset="-120"/>
              <a:ea typeface="標楷體" pitchFamily="65" charset="-120"/>
            </a:rPr>
            <a:t>主要風險項目：</a:t>
          </a:r>
          <a:endParaRPr kumimoji="1" lang="en-US" sz="2800" dirty="0">
            <a:solidFill>
              <a:srgbClr val="008000"/>
            </a:solidFill>
            <a:latin typeface="標楷體" pitchFamily="65" charset="-120"/>
            <a:ea typeface="標楷體" pitchFamily="65" charset="-120"/>
          </a:endParaRPr>
        </a:p>
      </dgm:t>
    </dgm:pt>
    <dgm:pt modelId="{E7009F25-6251-4E1C-B532-F5B39B0625B8}" type="parTrans" cxnId="{AC354377-1876-49B7-9683-501D1B2F63F4}">
      <dgm:prSet/>
      <dgm:spPr/>
      <dgm:t>
        <a:bodyPr/>
        <a:lstStyle/>
        <a:p>
          <a:endParaRPr lang="zh-TW" altLang="en-US"/>
        </a:p>
      </dgm:t>
    </dgm:pt>
    <dgm:pt modelId="{11E0B882-C88D-4C3A-A1E1-22D683B80AFC}" type="sibTrans" cxnId="{AC354377-1876-49B7-9683-501D1B2F63F4}">
      <dgm:prSet/>
      <dgm:spPr/>
      <dgm:t>
        <a:bodyPr/>
        <a:lstStyle/>
        <a:p>
          <a:endParaRPr lang="zh-TW" altLang="en-US"/>
        </a:p>
      </dgm:t>
    </dgm:pt>
    <dgm:pt modelId="{F4009960-CFE4-456D-B692-7C7A2049D765}">
      <dgm:prSet custT="1"/>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pPr rtl="0"/>
          <a:r>
            <a:rPr kumimoji="1" lang="zh-TW" altLang="en-US" sz="2200" b="1" dirty="0" smtClean="0">
              <a:latin typeface="標楷體" pitchFamily="65" charset="-120"/>
              <a:ea typeface="標楷體" pitchFamily="65" charset="-120"/>
            </a:rPr>
            <a:t>「網頁檔案遭病毒感染未落實通報」</a:t>
          </a:r>
          <a:endParaRPr kumimoji="1" lang="zh-TW" altLang="en-US" sz="2200" dirty="0">
            <a:latin typeface="標楷體" pitchFamily="65" charset="-120"/>
            <a:ea typeface="標楷體" pitchFamily="65" charset="-120"/>
          </a:endParaRPr>
        </a:p>
      </dgm:t>
    </dgm:pt>
    <dgm:pt modelId="{9A9201D7-2EA9-4789-96DB-8BB51B3D07F2}" type="parTrans" cxnId="{75984B19-1431-4469-8863-DA3E1BB1EFC9}">
      <dgm:prSet/>
      <dgm:spPr/>
      <dgm:t>
        <a:bodyPr/>
        <a:lstStyle/>
        <a:p>
          <a:endParaRPr lang="zh-TW" altLang="en-US"/>
        </a:p>
      </dgm:t>
    </dgm:pt>
    <dgm:pt modelId="{76E0B67F-4D86-4157-81AF-999DA019F658}" type="sibTrans" cxnId="{75984B19-1431-4469-8863-DA3E1BB1EFC9}">
      <dgm:prSet/>
      <dgm:spPr/>
      <dgm:t>
        <a:bodyPr/>
        <a:lstStyle/>
        <a:p>
          <a:endParaRPr lang="zh-TW" altLang="en-US"/>
        </a:p>
      </dgm:t>
    </dgm:pt>
    <dgm:pt modelId="{ED878CDD-FB47-4303-BEEC-E0A32370DDAF}" type="pres">
      <dgm:prSet presAssocID="{F3CEB841-744C-495E-BE29-E97AD48AB150}" presName="linear" presStyleCnt="0">
        <dgm:presLayoutVars>
          <dgm:dir/>
          <dgm:animLvl val="lvl"/>
          <dgm:resizeHandles val="exact"/>
        </dgm:presLayoutVars>
      </dgm:prSet>
      <dgm:spPr/>
      <dgm:t>
        <a:bodyPr/>
        <a:lstStyle/>
        <a:p>
          <a:endParaRPr lang="zh-TW" altLang="en-US"/>
        </a:p>
      </dgm:t>
    </dgm:pt>
    <dgm:pt modelId="{230A15A2-A96F-4DDA-8F15-84C61C8F0EBF}" type="pres">
      <dgm:prSet presAssocID="{32D7E3E3-1EE4-4BE7-B94A-EFD540DF999B}" presName="parentLin" presStyleCnt="0"/>
      <dgm:spPr/>
    </dgm:pt>
    <dgm:pt modelId="{A4C1C42C-E849-4783-A23D-D7EA88E5CFC3}" type="pres">
      <dgm:prSet presAssocID="{32D7E3E3-1EE4-4BE7-B94A-EFD540DF999B}" presName="parentLeftMargin" presStyleLbl="node1" presStyleIdx="0" presStyleCnt="4"/>
      <dgm:spPr/>
      <dgm:t>
        <a:bodyPr/>
        <a:lstStyle/>
        <a:p>
          <a:endParaRPr lang="zh-TW" altLang="en-US"/>
        </a:p>
      </dgm:t>
    </dgm:pt>
    <dgm:pt modelId="{0B3945B2-8A72-4CBA-9F4B-D28EBAAD45F4}" type="pres">
      <dgm:prSet presAssocID="{32D7E3E3-1EE4-4BE7-B94A-EFD540DF999B}" presName="parentText" presStyleLbl="node1" presStyleIdx="0" presStyleCnt="4">
        <dgm:presLayoutVars>
          <dgm:chMax val="0"/>
          <dgm:bulletEnabled val="1"/>
        </dgm:presLayoutVars>
      </dgm:prSet>
      <dgm:spPr/>
      <dgm:t>
        <a:bodyPr/>
        <a:lstStyle/>
        <a:p>
          <a:endParaRPr lang="zh-TW" altLang="en-US"/>
        </a:p>
      </dgm:t>
    </dgm:pt>
    <dgm:pt modelId="{35B386A5-6515-4247-8305-4E55082EFBAB}" type="pres">
      <dgm:prSet presAssocID="{32D7E3E3-1EE4-4BE7-B94A-EFD540DF999B}" presName="negativeSpace" presStyleCnt="0"/>
      <dgm:spPr/>
    </dgm:pt>
    <dgm:pt modelId="{5B0F0A38-CF44-4B33-ABEE-D214E0A13107}" type="pres">
      <dgm:prSet presAssocID="{32D7E3E3-1EE4-4BE7-B94A-EFD540DF999B}" presName="childText" presStyleLbl="conFgAcc1" presStyleIdx="0" presStyleCnt="4">
        <dgm:presLayoutVars>
          <dgm:bulletEnabled val="1"/>
        </dgm:presLayoutVars>
      </dgm:prSet>
      <dgm:spPr/>
      <dgm:t>
        <a:bodyPr/>
        <a:lstStyle/>
        <a:p>
          <a:endParaRPr lang="zh-TW" altLang="en-US"/>
        </a:p>
      </dgm:t>
    </dgm:pt>
    <dgm:pt modelId="{8CC4A625-6A14-457F-87EC-55636623FE1E}" type="pres">
      <dgm:prSet presAssocID="{F65BEC78-8251-4EE4-BF25-FBAD9D5C739F}" presName="spaceBetweenRectangles" presStyleCnt="0"/>
      <dgm:spPr/>
    </dgm:pt>
    <dgm:pt modelId="{F0B7C2C5-309C-4A3D-87AB-1A826364F441}" type="pres">
      <dgm:prSet presAssocID="{CDAA5EC7-BDDC-419E-B25C-994FF2F3FF49}" presName="parentLin" presStyleCnt="0"/>
      <dgm:spPr/>
    </dgm:pt>
    <dgm:pt modelId="{EBEED7A4-EDFD-417F-AD46-945227465A2B}" type="pres">
      <dgm:prSet presAssocID="{CDAA5EC7-BDDC-419E-B25C-994FF2F3FF49}" presName="parentLeftMargin" presStyleLbl="node1" presStyleIdx="0" presStyleCnt="4"/>
      <dgm:spPr/>
      <dgm:t>
        <a:bodyPr/>
        <a:lstStyle/>
        <a:p>
          <a:endParaRPr lang="zh-TW" altLang="en-US"/>
        </a:p>
      </dgm:t>
    </dgm:pt>
    <dgm:pt modelId="{D436979D-3B9D-4C3F-877A-15B4B9ABB4EB}" type="pres">
      <dgm:prSet presAssocID="{CDAA5EC7-BDDC-419E-B25C-994FF2F3FF49}" presName="parentText" presStyleLbl="node1" presStyleIdx="1" presStyleCnt="4">
        <dgm:presLayoutVars>
          <dgm:chMax val="0"/>
          <dgm:bulletEnabled val="1"/>
        </dgm:presLayoutVars>
      </dgm:prSet>
      <dgm:spPr/>
      <dgm:t>
        <a:bodyPr/>
        <a:lstStyle/>
        <a:p>
          <a:endParaRPr lang="zh-TW" altLang="en-US"/>
        </a:p>
      </dgm:t>
    </dgm:pt>
    <dgm:pt modelId="{A378267F-069D-4366-96F9-FA0CD87B7A3B}" type="pres">
      <dgm:prSet presAssocID="{CDAA5EC7-BDDC-419E-B25C-994FF2F3FF49}" presName="negativeSpace" presStyleCnt="0"/>
      <dgm:spPr/>
    </dgm:pt>
    <dgm:pt modelId="{A1A6B429-4ECC-492C-8BEF-6746E4F014F5}" type="pres">
      <dgm:prSet presAssocID="{CDAA5EC7-BDDC-419E-B25C-994FF2F3FF49}" presName="childText" presStyleLbl="conFgAcc1" presStyleIdx="1" presStyleCnt="4">
        <dgm:presLayoutVars>
          <dgm:bulletEnabled val="1"/>
        </dgm:presLayoutVars>
      </dgm:prSet>
      <dgm:spPr/>
      <dgm:t>
        <a:bodyPr/>
        <a:lstStyle/>
        <a:p>
          <a:endParaRPr lang="zh-TW" altLang="en-US"/>
        </a:p>
      </dgm:t>
    </dgm:pt>
    <dgm:pt modelId="{8F634162-6ED0-46A4-B124-B20D93C66140}" type="pres">
      <dgm:prSet presAssocID="{FB172F63-227A-4E81-ABF7-89E025D87FDA}" presName="spaceBetweenRectangles" presStyleCnt="0"/>
      <dgm:spPr/>
    </dgm:pt>
    <dgm:pt modelId="{4F29EF4D-D642-4053-A675-FD30440D2CF0}" type="pres">
      <dgm:prSet presAssocID="{1D2AB485-7F75-45B6-8A37-808D05948DCF}" presName="parentLin" presStyleCnt="0"/>
      <dgm:spPr/>
    </dgm:pt>
    <dgm:pt modelId="{A97B103C-CCB7-40CE-9836-EE27BBA76C6A}" type="pres">
      <dgm:prSet presAssocID="{1D2AB485-7F75-45B6-8A37-808D05948DCF}" presName="parentLeftMargin" presStyleLbl="node1" presStyleIdx="1" presStyleCnt="4"/>
      <dgm:spPr/>
      <dgm:t>
        <a:bodyPr/>
        <a:lstStyle/>
        <a:p>
          <a:endParaRPr lang="zh-TW" altLang="en-US"/>
        </a:p>
      </dgm:t>
    </dgm:pt>
    <dgm:pt modelId="{8F2F5255-5CA2-4774-BBE2-15BA777897F2}" type="pres">
      <dgm:prSet presAssocID="{1D2AB485-7F75-45B6-8A37-808D05948DCF}" presName="parentText" presStyleLbl="node1" presStyleIdx="2" presStyleCnt="4">
        <dgm:presLayoutVars>
          <dgm:chMax val="0"/>
          <dgm:bulletEnabled val="1"/>
        </dgm:presLayoutVars>
      </dgm:prSet>
      <dgm:spPr/>
      <dgm:t>
        <a:bodyPr/>
        <a:lstStyle/>
        <a:p>
          <a:endParaRPr lang="zh-TW" altLang="en-US"/>
        </a:p>
      </dgm:t>
    </dgm:pt>
    <dgm:pt modelId="{23EE494F-6BD7-4954-885C-A624D431FF4D}" type="pres">
      <dgm:prSet presAssocID="{1D2AB485-7F75-45B6-8A37-808D05948DCF}" presName="negativeSpace" presStyleCnt="0"/>
      <dgm:spPr/>
    </dgm:pt>
    <dgm:pt modelId="{B7B549C7-EA9F-4C95-9F9B-2CC1314EC1E6}" type="pres">
      <dgm:prSet presAssocID="{1D2AB485-7F75-45B6-8A37-808D05948DCF}" presName="childText" presStyleLbl="conFgAcc1" presStyleIdx="2" presStyleCnt="4">
        <dgm:presLayoutVars>
          <dgm:bulletEnabled val="1"/>
        </dgm:presLayoutVars>
      </dgm:prSet>
      <dgm:spPr/>
      <dgm:t>
        <a:bodyPr/>
        <a:lstStyle/>
        <a:p>
          <a:endParaRPr lang="zh-TW" altLang="en-US"/>
        </a:p>
      </dgm:t>
    </dgm:pt>
    <dgm:pt modelId="{07772E31-6D6F-4DAB-9BCA-53D738360A08}" type="pres">
      <dgm:prSet presAssocID="{EC829CD7-5DC0-4872-B678-980FB04E8BFE}" presName="spaceBetweenRectangles" presStyleCnt="0"/>
      <dgm:spPr/>
    </dgm:pt>
    <dgm:pt modelId="{9E6CB2BD-B426-4776-A542-8D1F5C206830}" type="pres">
      <dgm:prSet presAssocID="{6AA8DC50-DF0D-430F-B631-A15F7DDC61D9}" presName="parentLin" presStyleCnt="0"/>
      <dgm:spPr/>
    </dgm:pt>
    <dgm:pt modelId="{62929936-171E-4A7D-9F11-E6043DA02847}" type="pres">
      <dgm:prSet presAssocID="{6AA8DC50-DF0D-430F-B631-A15F7DDC61D9}" presName="parentLeftMargin" presStyleLbl="node1" presStyleIdx="2" presStyleCnt="4"/>
      <dgm:spPr/>
      <dgm:t>
        <a:bodyPr/>
        <a:lstStyle/>
        <a:p>
          <a:endParaRPr lang="zh-TW" altLang="en-US"/>
        </a:p>
      </dgm:t>
    </dgm:pt>
    <dgm:pt modelId="{0420E65A-99E0-4D75-8FBD-52DA3C52835C}" type="pres">
      <dgm:prSet presAssocID="{6AA8DC50-DF0D-430F-B631-A15F7DDC61D9}" presName="parentText" presStyleLbl="node1" presStyleIdx="3" presStyleCnt="4">
        <dgm:presLayoutVars>
          <dgm:chMax val="0"/>
          <dgm:bulletEnabled val="1"/>
        </dgm:presLayoutVars>
      </dgm:prSet>
      <dgm:spPr/>
      <dgm:t>
        <a:bodyPr/>
        <a:lstStyle/>
        <a:p>
          <a:endParaRPr lang="zh-TW" altLang="en-US"/>
        </a:p>
      </dgm:t>
    </dgm:pt>
    <dgm:pt modelId="{4C08C93B-3ADA-48F5-8432-9CA161F778F3}" type="pres">
      <dgm:prSet presAssocID="{6AA8DC50-DF0D-430F-B631-A15F7DDC61D9}" presName="negativeSpace" presStyleCnt="0"/>
      <dgm:spPr/>
    </dgm:pt>
    <dgm:pt modelId="{1966B51E-CB78-430D-989C-BEF6C6259277}" type="pres">
      <dgm:prSet presAssocID="{6AA8DC50-DF0D-430F-B631-A15F7DDC61D9}" presName="childText" presStyleLbl="conFgAcc1" presStyleIdx="3" presStyleCnt="4">
        <dgm:presLayoutVars>
          <dgm:bulletEnabled val="1"/>
        </dgm:presLayoutVars>
      </dgm:prSet>
      <dgm:spPr/>
      <dgm:t>
        <a:bodyPr/>
        <a:lstStyle/>
        <a:p>
          <a:endParaRPr lang="zh-TW" altLang="en-US"/>
        </a:p>
      </dgm:t>
    </dgm:pt>
  </dgm:ptLst>
  <dgm:cxnLst>
    <dgm:cxn modelId="{AC354377-1876-49B7-9683-501D1B2F63F4}" srcId="{F3CEB841-744C-495E-BE29-E97AD48AB150}" destId="{6AA8DC50-DF0D-430F-B631-A15F7DDC61D9}" srcOrd="3" destOrd="0" parTransId="{E7009F25-6251-4E1C-B532-F5B39B0625B8}" sibTransId="{11E0B882-C88D-4C3A-A1E1-22D683B80AFC}"/>
    <dgm:cxn modelId="{DFA92AEB-DAA0-4CDC-9D05-4DC564107316}" type="presOf" srcId="{6AA8DC50-DF0D-430F-B631-A15F7DDC61D9}" destId="{62929936-171E-4A7D-9F11-E6043DA02847}" srcOrd="0" destOrd="0" presId="urn:microsoft.com/office/officeart/2005/8/layout/list1"/>
    <dgm:cxn modelId="{61B5FC6E-98BD-4D15-969D-20C7443D5D5E}" type="presOf" srcId="{32D7E3E3-1EE4-4BE7-B94A-EFD540DF999B}" destId="{0B3945B2-8A72-4CBA-9F4B-D28EBAAD45F4}" srcOrd="1" destOrd="0" presId="urn:microsoft.com/office/officeart/2005/8/layout/list1"/>
    <dgm:cxn modelId="{EE1778D6-476C-4BF8-AFFB-8875B29EE4F4}" type="presOf" srcId="{5EFD8BF7-CE02-4881-BC1B-4C121EACD5DE}" destId="{5B0F0A38-CF44-4B33-ABEE-D214E0A13107}" srcOrd="0" destOrd="0" presId="urn:microsoft.com/office/officeart/2005/8/layout/list1"/>
    <dgm:cxn modelId="{FF92682D-0FEB-4BF4-815A-8CB284A0CD47}" type="presOf" srcId="{D072D004-B5E2-4364-913C-22272AD86AD9}" destId="{A1A6B429-4ECC-492C-8BEF-6746E4F014F5}" srcOrd="0" destOrd="1" presId="urn:microsoft.com/office/officeart/2005/8/layout/list1"/>
    <dgm:cxn modelId="{9F8B678E-2E09-4F3E-8D0F-C4BF4EA90708}" type="presOf" srcId="{4180E951-2FBE-4206-9F12-0984DDC81592}" destId="{B7B549C7-EA9F-4C95-9F9B-2CC1314EC1E6}" srcOrd="0" destOrd="0" presId="urn:microsoft.com/office/officeart/2005/8/layout/list1"/>
    <dgm:cxn modelId="{5CAA435A-64A6-46E5-AE00-E1DA8D4A6D36}" type="presOf" srcId="{6AA8DC50-DF0D-430F-B631-A15F7DDC61D9}" destId="{0420E65A-99E0-4D75-8FBD-52DA3C52835C}" srcOrd="1" destOrd="0" presId="urn:microsoft.com/office/officeart/2005/8/layout/list1"/>
    <dgm:cxn modelId="{2476201F-FAE8-4F9E-AD9D-A3CA2BD9BD5B}" type="presOf" srcId="{CDAA5EC7-BDDC-419E-B25C-994FF2F3FF49}" destId="{D436979D-3B9D-4C3F-877A-15B4B9ABB4EB}" srcOrd="1" destOrd="0" presId="urn:microsoft.com/office/officeart/2005/8/layout/list1"/>
    <dgm:cxn modelId="{4F1A2D19-6119-4109-9DA7-696427B884D8}" type="presOf" srcId="{1D2AB485-7F75-45B6-8A37-808D05948DCF}" destId="{A97B103C-CCB7-40CE-9836-EE27BBA76C6A}" srcOrd="0" destOrd="0" presId="urn:microsoft.com/office/officeart/2005/8/layout/list1"/>
    <dgm:cxn modelId="{86F97AF2-E4D2-4CC9-99A7-1826DB0E072F}" type="presOf" srcId="{F4F2E0C2-464D-45B6-BA55-95391BB05917}" destId="{A1A6B429-4ECC-492C-8BEF-6746E4F014F5}" srcOrd="0" destOrd="0" presId="urn:microsoft.com/office/officeart/2005/8/layout/list1"/>
    <dgm:cxn modelId="{45AAB28C-1EED-4A00-9EC2-3A3FF91232B4}" type="presOf" srcId="{1D2AB485-7F75-45B6-8A37-808D05948DCF}" destId="{8F2F5255-5CA2-4774-BBE2-15BA777897F2}" srcOrd="1" destOrd="0" presId="urn:microsoft.com/office/officeart/2005/8/layout/list1"/>
    <dgm:cxn modelId="{81CF1FAE-563C-4B9C-B2E8-11618893C274}" srcId="{F3CEB841-744C-495E-BE29-E97AD48AB150}" destId="{1D2AB485-7F75-45B6-8A37-808D05948DCF}" srcOrd="2" destOrd="0" parTransId="{CE76E80F-24FC-4C1B-BF49-6E0105618F0D}" sibTransId="{EC829CD7-5DC0-4872-B678-980FB04E8BFE}"/>
    <dgm:cxn modelId="{E202AAC1-264A-479E-960A-A94B09109AA1}" type="presOf" srcId="{CDAA5EC7-BDDC-419E-B25C-994FF2F3FF49}" destId="{EBEED7A4-EDFD-417F-AD46-945227465A2B}" srcOrd="0" destOrd="0" presId="urn:microsoft.com/office/officeart/2005/8/layout/list1"/>
    <dgm:cxn modelId="{EB9EE6FC-7DD2-4A50-A0EA-2F1ACEFB0D3B}" srcId="{F3CEB841-744C-495E-BE29-E97AD48AB150}" destId="{CDAA5EC7-BDDC-419E-B25C-994FF2F3FF49}" srcOrd="1" destOrd="0" parTransId="{9A6C5947-0119-462D-AADE-FB66C501F036}" sibTransId="{FB172F63-227A-4E81-ABF7-89E025D87FDA}"/>
    <dgm:cxn modelId="{83D4068F-6A4C-497B-99EC-91C8A6E04C0D}" srcId="{32D7E3E3-1EE4-4BE7-B94A-EFD540DF999B}" destId="{5EFD8BF7-CE02-4881-BC1B-4C121EACD5DE}" srcOrd="0" destOrd="0" parTransId="{0F5FA32C-B72C-4CCC-82D9-2469BE2426B3}" sibTransId="{66F98B0F-130D-456E-A94B-9795BEDD1C7D}"/>
    <dgm:cxn modelId="{57DCDCD7-F00D-4E14-A652-2AACB3BE5659}" srcId="{CDAA5EC7-BDDC-419E-B25C-994FF2F3FF49}" destId="{F4F2E0C2-464D-45B6-BA55-95391BB05917}" srcOrd="0" destOrd="0" parTransId="{963B70E8-A317-4C1E-A107-68D4FCBC59FF}" sibTransId="{899B5EF6-168D-42CE-B14F-18A3E94740E2}"/>
    <dgm:cxn modelId="{F215AA09-5843-46FE-B92B-E92434F0172E}" type="presOf" srcId="{F4009960-CFE4-456D-B692-7C7A2049D765}" destId="{1966B51E-CB78-430D-989C-BEF6C6259277}" srcOrd="0" destOrd="0" presId="urn:microsoft.com/office/officeart/2005/8/layout/list1"/>
    <dgm:cxn modelId="{60B8629B-40F0-4434-BFAF-8015D678869E}" srcId="{F3CEB841-744C-495E-BE29-E97AD48AB150}" destId="{32D7E3E3-1EE4-4BE7-B94A-EFD540DF999B}" srcOrd="0" destOrd="0" parTransId="{AE01D4F1-9BD3-4B69-96DE-FB69FC2E2D2B}" sibTransId="{F65BEC78-8251-4EE4-BF25-FBAD9D5C739F}"/>
    <dgm:cxn modelId="{75984B19-1431-4469-8863-DA3E1BB1EFC9}" srcId="{6AA8DC50-DF0D-430F-B631-A15F7DDC61D9}" destId="{F4009960-CFE4-456D-B692-7C7A2049D765}" srcOrd="0" destOrd="0" parTransId="{9A9201D7-2EA9-4789-96DB-8BB51B3D07F2}" sibTransId="{76E0B67F-4D86-4157-81AF-999DA019F658}"/>
    <dgm:cxn modelId="{31E9D1F1-086A-4A2B-9917-5E64B450EAFD}" type="presOf" srcId="{32D7E3E3-1EE4-4BE7-B94A-EFD540DF999B}" destId="{A4C1C42C-E849-4783-A23D-D7EA88E5CFC3}" srcOrd="0" destOrd="0" presId="urn:microsoft.com/office/officeart/2005/8/layout/list1"/>
    <dgm:cxn modelId="{0FCA77D8-8D64-468B-8247-DCEECFC1BCD3}" type="presOf" srcId="{F3CEB841-744C-495E-BE29-E97AD48AB150}" destId="{ED878CDD-FB47-4303-BEEC-E0A32370DDAF}" srcOrd="0" destOrd="0" presId="urn:microsoft.com/office/officeart/2005/8/layout/list1"/>
    <dgm:cxn modelId="{C4E38E12-2767-4A5A-8000-BA8EF2851787}" srcId="{CDAA5EC7-BDDC-419E-B25C-994FF2F3FF49}" destId="{D072D004-B5E2-4364-913C-22272AD86AD9}" srcOrd="1" destOrd="0" parTransId="{F53D8663-9D7D-4497-93D1-F70191BD3296}" sibTransId="{BE28D8E9-DF67-41DD-A7FF-ACC9572D5F47}"/>
    <dgm:cxn modelId="{C5A5CDD0-B557-46B4-A224-3C2122B53E40}" srcId="{1D2AB485-7F75-45B6-8A37-808D05948DCF}" destId="{4180E951-2FBE-4206-9F12-0984DDC81592}" srcOrd="0" destOrd="0" parTransId="{FDF95E70-C6E8-4763-A9A4-3750FD561CC8}" sibTransId="{A4F25A3F-650C-46CE-80AF-F9CDAC27669D}"/>
    <dgm:cxn modelId="{BAB91ACF-8B3F-435B-AF17-D648AEE2D504}" type="presParOf" srcId="{ED878CDD-FB47-4303-BEEC-E0A32370DDAF}" destId="{230A15A2-A96F-4DDA-8F15-84C61C8F0EBF}" srcOrd="0" destOrd="0" presId="urn:microsoft.com/office/officeart/2005/8/layout/list1"/>
    <dgm:cxn modelId="{F5C5CED9-C081-4394-87E0-C720AAA2BB52}" type="presParOf" srcId="{230A15A2-A96F-4DDA-8F15-84C61C8F0EBF}" destId="{A4C1C42C-E849-4783-A23D-D7EA88E5CFC3}" srcOrd="0" destOrd="0" presId="urn:microsoft.com/office/officeart/2005/8/layout/list1"/>
    <dgm:cxn modelId="{CC31AF1C-90FA-4495-8F0B-1BEBC25A199C}" type="presParOf" srcId="{230A15A2-A96F-4DDA-8F15-84C61C8F0EBF}" destId="{0B3945B2-8A72-4CBA-9F4B-D28EBAAD45F4}" srcOrd="1" destOrd="0" presId="urn:microsoft.com/office/officeart/2005/8/layout/list1"/>
    <dgm:cxn modelId="{AE12768D-D64D-4194-A361-7A6BBB201D2F}" type="presParOf" srcId="{ED878CDD-FB47-4303-BEEC-E0A32370DDAF}" destId="{35B386A5-6515-4247-8305-4E55082EFBAB}" srcOrd="1" destOrd="0" presId="urn:microsoft.com/office/officeart/2005/8/layout/list1"/>
    <dgm:cxn modelId="{953C307E-E947-4D24-9FDB-588FD6ABDB06}" type="presParOf" srcId="{ED878CDD-FB47-4303-BEEC-E0A32370DDAF}" destId="{5B0F0A38-CF44-4B33-ABEE-D214E0A13107}" srcOrd="2" destOrd="0" presId="urn:microsoft.com/office/officeart/2005/8/layout/list1"/>
    <dgm:cxn modelId="{5AD85C42-C2E6-4563-9B94-F844DB9100C9}" type="presParOf" srcId="{ED878CDD-FB47-4303-BEEC-E0A32370DDAF}" destId="{8CC4A625-6A14-457F-87EC-55636623FE1E}" srcOrd="3" destOrd="0" presId="urn:microsoft.com/office/officeart/2005/8/layout/list1"/>
    <dgm:cxn modelId="{5653F0FB-1863-4BD0-8CBC-44142763E0B7}" type="presParOf" srcId="{ED878CDD-FB47-4303-BEEC-E0A32370DDAF}" destId="{F0B7C2C5-309C-4A3D-87AB-1A826364F441}" srcOrd="4" destOrd="0" presId="urn:microsoft.com/office/officeart/2005/8/layout/list1"/>
    <dgm:cxn modelId="{A6F52931-8D58-44B2-8A37-DA721BF70033}" type="presParOf" srcId="{F0B7C2C5-309C-4A3D-87AB-1A826364F441}" destId="{EBEED7A4-EDFD-417F-AD46-945227465A2B}" srcOrd="0" destOrd="0" presId="urn:microsoft.com/office/officeart/2005/8/layout/list1"/>
    <dgm:cxn modelId="{2B16B4D4-B018-415D-BE18-4FB88D714D17}" type="presParOf" srcId="{F0B7C2C5-309C-4A3D-87AB-1A826364F441}" destId="{D436979D-3B9D-4C3F-877A-15B4B9ABB4EB}" srcOrd="1" destOrd="0" presId="urn:microsoft.com/office/officeart/2005/8/layout/list1"/>
    <dgm:cxn modelId="{12C0B476-B984-4095-8B6B-579E3457ECE4}" type="presParOf" srcId="{ED878CDD-FB47-4303-BEEC-E0A32370DDAF}" destId="{A378267F-069D-4366-96F9-FA0CD87B7A3B}" srcOrd="5" destOrd="0" presId="urn:microsoft.com/office/officeart/2005/8/layout/list1"/>
    <dgm:cxn modelId="{5A8439B2-E46B-4800-A465-22928520CC1D}" type="presParOf" srcId="{ED878CDD-FB47-4303-BEEC-E0A32370DDAF}" destId="{A1A6B429-4ECC-492C-8BEF-6746E4F014F5}" srcOrd="6" destOrd="0" presId="urn:microsoft.com/office/officeart/2005/8/layout/list1"/>
    <dgm:cxn modelId="{91A9ECE5-DC02-47B7-BD88-4A5B3CAB446D}" type="presParOf" srcId="{ED878CDD-FB47-4303-BEEC-E0A32370DDAF}" destId="{8F634162-6ED0-46A4-B124-B20D93C66140}" srcOrd="7" destOrd="0" presId="urn:microsoft.com/office/officeart/2005/8/layout/list1"/>
    <dgm:cxn modelId="{29801F76-02CB-42A2-982E-16696295373A}" type="presParOf" srcId="{ED878CDD-FB47-4303-BEEC-E0A32370DDAF}" destId="{4F29EF4D-D642-4053-A675-FD30440D2CF0}" srcOrd="8" destOrd="0" presId="urn:microsoft.com/office/officeart/2005/8/layout/list1"/>
    <dgm:cxn modelId="{8493A9B2-0C18-4C83-89D0-6238F162AAAD}" type="presParOf" srcId="{4F29EF4D-D642-4053-A675-FD30440D2CF0}" destId="{A97B103C-CCB7-40CE-9836-EE27BBA76C6A}" srcOrd="0" destOrd="0" presId="urn:microsoft.com/office/officeart/2005/8/layout/list1"/>
    <dgm:cxn modelId="{659F8BDC-D0DB-4DB6-B0F7-2765C47C5C86}" type="presParOf" srcId="{4F29EF4D-D642-4053-A675-FD30440D2CF0}" destId="{8F2F5255-5CA2-4774-BBE2-15BA777897F2}" srcOrd="1" destOrd="0" presId="urn:microsoft.com/office/officeart/2005/8/layout/list1"/>
    <dgm:cxn modelId="{0900701E-1D41-4420-ADB0-D052AA2572F8}" type="presParOf" srcId="{ED878CDD-FB47-4303-BEEC-E0A32370DDAF}" destId="{23EE494F-6BD7-4954-885C-A624D431FF4D}" srcOrd="9" destOrd="0" presId="urn:microsoft.com/office/officeart/2005/8/layout/list1"/>
    <dgm:cxn modelId="{3369E3E9-907D-44EA-8DA4-1C793B3CF601}" type="presParOf" srcId="{ED878CDD-FB47-4303-BEEC-E0A32370DDAF}" destId="{B7B549C7-EA9F-4C95-9F9B-2CC1314EC1E6}" srcOrd="10" destOrd="0" presId="urn:microsoft.com/office/officeart/2005/8/layout/list1"/>
    <dgm:cxn modelId="{9B519755-DE5D-42E5-BB88-A5B7EB912630}" type="presParOf" srcId="{ED878CDD-FB47-4303-BEEC-E0A32370DDAF}" destId="{07772E31-6D6F-4DAB-9BCA-53D738360A08}" srcOrd="11" destOrd="0" presId="urn:microsoft.com/office/officeart/2005/8/layout/list1"/>
    <dgm:cxn modelId="{E17420A3-AAB8-49B4-BDBE-992D787E3B29}" type="presParOf" srcId="{ED878CDD-FB47-4303-BEEC-E0A32370DDAF}" destId="{9E6CB2BD-B426-4776-A542-8D1F5C206830}" srcOrd="12" destOrd="0" presId="urn:microsoft.com/office/officeart/2005/8/layout/list1"/>
    <dgm:cxn modelId="{109D6765-F4BA-4DD8-B1A0-2F8A898F0FB9}" type="presParOf" srcId="{9E6CB2BD-B426-4776-A542-8D1F5C206830}" destId="{62929936-171E-4A7D-9F11-E6043DA02847}" srcOrd="0" destOrd="0" presId="urn:microsoft.com/office/officeart/2005/8/layout/list1"/>
    <dgm:cxn modelId="{1DCCB557-DC0E-4404-AC93-BA4309C86FF6}" type="presParOf" srcId="{9E6CB2BD-B426-4776-A542-8D1F5C206830}" destId="{0420E65A-99E0-4D75-8FBD-52DA3C52835C}" srcOrd="1" destOrd="0" presId="urn:microsoft.com/office/officeart/2005/8/layout/list1"/>
    <dgm:cxn modelId="{A1C519FF-EF5E-4397-933C-F13B7D13DB0E}" type="presParOf" srcId="{ED878CDD-FB47-4303-BEEC-E0A32370DDAF}" destId="{4C08C93B-3ADA-48F5-8432-9CA161F778F3}" srcOrd="13" destOrd="0" presId="urn:microsoft.com/office/officeart/2005/8/layout/list1"/>
    <dgm:cxn modelId="{8B1BB94A-895F-40C6-91B6-5FA4BFBC4E32}" type="presParOf" srcId="{ED878CDD-FB47-4303-BEEC-E0A32370DDAF}" destId="{1966B51E-CB78-430D-989C-BEF6C625927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7BC7EF-8B45-4CEE-9E7C-DD69991ADFA4}"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zh-TW" altLang="en-US"/>
        </a:p>
      </dgm:t>
    </dgm:pt>
    <dgm:pt modelId="{640B0314-0982-405B-BD15-2BAB9AE71169}">
      <dgm:prSet custT="1"/>
      <dgm:spPr/>
      <dgm:t>
        <a:bodyPr/>
        <a:lstStyle/>
        <a:p>
          <a:pPr algn="ctr" rtl="0"/>
          <a:r>
            <a:rPr kumimoji="1" lang="zh-TW" sz="2800" dirty="0" smtClean="0">
              <a:solidFill>
                <a:srgbClr val="0000FF"/>
              </a:solidFill>
              <a:latin typeface="標楷體" pitchFamily="65" charset="-120"/>
              <a:ea typeface="標楷體" pitchFamily="65" charset="-120"/>
            </a:rPr>
            <a:t>「影響之敘述分類表」</a:t>
          </a:r>
          <a:endParaRPr kumimoji="1" lang="en-US" sz="2800" dirty="0">
            <a:solidFill>
              <a:srgbClr val="0000FF"/>
            </a:solidFill>
            <a:latin typeface="標楷體" pitchFamily="65" charset="-120"/>
            <a:ea typeface="標楷體" pitchFamily="65" charset="-120"/>
          </a:endParaRPr>
        </a:p>
      </dgm:t>
    </dgm:pt>
    <dgm:pt modelId="{CB2A1EE0-F2AC-4309-B0B0-4FB4B7CED5D7}" type="parTrans" cxnId="{B88765D6-1A6A-40DB-9211-3959D115A91E}">
      <dgm:prSet/>
      <dgm:spPr/>
      <dgm:t>
        <a:bodyPr/>
        <a:lstStyle/>
        <a:p>
          <a:pPr algn="ctr"/>
          <a:endParaRPr lang="zh-TW" altLang="en-US" sz="2800"/>
        </a:p>
      </dgm:t>
    </dgm:pt>
    <dgm:pt modelId="{0F4D2E31-A488-4598-AADD-B67B3FC2F7CE}" type="sibTrans" cxnId="{B88765D6-1A6A-40DB-9211-3959D115A91E}">
      <dgm:prSet/>
      <dgm:spPr/>
      <dgm:t>
        <a:bodyPr/>
        <a:lstStyle/>
        <a:p>
          <a:pPr algn="ctr"/>
          <a:endParaRPr lang="zh-TW" altLang="en-US" sz="2800"/>
        </a:p>
      </dgm:t>
    </dgm:pt>
    <dgm:pt modelId="{088D09FE-59DA-4D38-B75A-050018060617}">
      <dgm:prSet custT="1"/>
      <dgm:spPr/>
      <dgm:t>
        <a:bodyPr/>
        <a:lstStyle/>
        <a:p>
          <a:pPr algn="ctr" rtl="0"/>
          <a:r>
            <a:rPr kumimoji="1" lang="zh-TW" sz="2800" dirty="0" smtClean="0">
              <a:solidFill>
                <a:srgbClr val="0000FF"/>
              </a:solidFill>
              <a:latin typeface="標楷體" pitchFamily="65" charset="-120"/>
              <a:ea typeface="標楷體" pitchFamily="65" charset="-120"/>
            </a:rPr>
            <a:t>「機率之敘述分類表」</a:t>
          </a:r>
          <a:endParaRPr kumimoji="1" lang="en-US" sz="2800" dirty="0">
            <a:solidFill>
              <a:srgbClr val="0000FF"/>
            </a:solidFill>
            <a:latin typeface="標楷體" pitchFamily="65" charset="-120"/>
            <a:ea typeface="標楷體" pitchFamily="65" charset="-120"/>
          </a:endParaRPr>
        </a:p>
      </dgm:t>
    </dgm:pt>
    <dgm:pt modelId="{7503C297-109F-4E21-A231-D79BFD57B6D7}" type="parTrans" cxnId="{B8DEABB3-D3E5-4C3E-A2EC-423D1BA1B1CC}">
      <dgm:prSet/>
      <dgm:spPr/>
      <dgm:t>
        <a:bodyPr/>
        <a:lstStyle/>
        <a:p>
          <a:pPr algn="ctr"/>
          <a:endParaRPr lang="zh-TW" altLang="en-US" sz="2800"/>
        </a:p>
      </dgm:t>
    </dgm:pt>
    <dgm:pt modelId="{F9A9CCA6-4023-406F-B81A-FE59823360E5}" type="sibTrans" cxnId="{B8DEABB3-D3E5-4C3E-A2EC-423D1BA1B1CC}">
      <dgm:prSet/>
      <dgm:spPr/>
      <dgm:t>
        <a:bodyPr/>
        <a:lstStyle/>
        <a:p>
          <a:pPr algn="ctr"/>
          <a:endParaRPr lang="zh-TW" altLang="en-US" sz="2800"/>
        </a:p>
      </dgm:t>
    </dgm:pt>
    <dgm:pt modelId="{892C878C-F839-498F-8865-57F4588E6967}" type="pres">
      <dgm:prSet presAssocID="{4F7BC7EF-8B45-4CEE-9E7C-DD69991ADFA4}" presName="linear" presStyleCnt="0">
        <dgm:presLayoutVars>
          <dgm:dir/>
          <dgm:animLvl val="lvl"/>
          <dgm:resizeHandles val="exact"/>
        </dgm:presLayoutVars>
      </dgm:prSet>
      <dgm:spPr/>
      <dgm:t>
        <a:bodyPr/>
        <a:lstStyle/>
        <a:p>
          <a:endParaRPr lang="zh-TW" altLang="en-US"/>
        </a:p>
      </dgm:t>
    </dgm:pt>
    <dgm:pt modelId="{23E510F0-7A2A-423E-9401-15F729EDD775}" type="pres">
      <dgm:prSet presAssocID="{640B0314-0982-405B-BD15-2BAB9AE71169}" presName="parentLin" presStyleCnt="0"/>
      <dgm:spPr/>
    </dgm:pt>
    <dgm:pt modelId="{2AFE3879-B4C0-4B70-91C6-1D70ED5DF007}" type="pres">
      <dgm:prSet presAssocID="{640B0314-0982-405B-BD15-2BAB9AE71169}" presName="parentLeftMargin" presStyleLbl="node1" presStyleIdx="0" presStyleCnt="2"/>
      <dgm:spPr/>
      <dgm:t>
        <a:bodyPr/>
        <a:lstStyle/>
        <a:p>
          <a:endParaRPr lang="zh-TW" altLang="en-US"/>
        </a:p>
      </dgm:t>
    </dgm:pt>
    <dgm:pt modelId="{29398D8B-9251-45F1-B0B9-0160AF329521}" type="pres">
      <dgm:prSet presAssocID="{640B0314-0982-405B-BD15-2BAB9AE71169}" presName="parentText" presStyleLbl="node1" presStyleIdx="0" presStyleCnt="2">
        <dgm:presLayoutVars>
          <dgm:chMax val="0"/>
          <dgm:bulletEnabled val="1"/>
        </dgm:presLayoutVars>
      </dgm:prSet>
      <dgm:spPr/>
      <dgm:t>
        <a:bodyPr/>
        <a:lstStyle/>
        <a:p>
          <a:endParaRPr lang="zh-TW" altLang="en-US"/>
        </a:p>
      </dgm:t>
    </dgm:pt>
    <dgm:pt modelId="{51A703EA-A6EF-4E8F-8D9E-53A3A68C701E}" type="pres">
      <dgm:prSet presAssocID="{640B0314-0982-405B-BD15-2BAB9AE71169}" presName="negativeSpace" presStyleCnt="0"/>
      <dgm:spPr/>
    </dgm:pt>
    <dgm:pt modelId="{3293C886-A4B8-4875-B837-2EEDEA83C382}" type="pres">
      <dgm:prSet presAssocID="{640B0314-0982-405B-BD15-2BAB9AE71169}" presName="childText" presStyleLbl="conFgAcc1" presStyleIdx="0" presStyleCnt="2" custScaleX="85714">
        <dgm:presLayoutVars>
          <dgm:bulletEnabled val="1"/>
        </dgm:presLayoutVars>
      </dgm:prSet>
      <dgm:spPr/>
    </dgm:pt>
    <dgm:pt modelId="{43F79486-9D6A-43A7-A64A-BB8905CEDB57}" type="pres">
      <dgm:prSet presAssocID="{0F4D2E31-A488-4598-AADD-B67B3FC2F7CE}" presName="spaceBetweenRectangles" presStyleCnt="0"/>
      <dgm:spPr/>
    </dgm:pt>
    <dgm:pt modelId="{27630A13-34C1-4E76-B3C0-289FB0BEA0FB}" type="pres">
      <dgm:prSet presAssocID="{088D09FE-59DA-4D38-B75A-050018060617}" presName="parentLin" presStyleCnt="0"/>
      <dgm:spPr/>
    </dgm:pt>
    <dgm:pt modelId="{A24AE0E9-7E32-4A67-B638-03995E7138AE}" type="pres">
      <dgm:prSet presAssocID="{088D09FE-59DA-4D38-B75A-050018060617}" presName="parentLeftMargin" presStyleLbl="node1" presStyleIdx="0" presStyleCnt="2"/>
      <dgm:spPr/>
      <dgm:t>
        <a:bodyPr/>
        <a:lstStyle/>
        <a:p>
          <a:endParaRPr lang="zh-TW" altLang="en-US"/>
        </a:p>
      </dgm:t>
    </dgm:pt>
    <dgm:pt modelId="{8B2D00C9-309F-4D2E-AA8F-424DCD3E8799}" type="pres">
      <dgm:prSet presAssocID="{088D09FE-59DA-4D38-B75A-050018060617}" presName="parentText" presStyleLbl="node1" presStyleIdx="1" presStyleCnt="2">
        <dgm:presLayoutVars>
          <dgm:chMax val="0"/>
          <dgm:bulletEnabled val="1"/>
        </dgm:presLayoutVars>
      </dgm:prSet>
      <dgm:spPr/>
      <dgm:t>
        <a:bodyPr/>
        <a:lstStyle/>
        <a:p>
          <a:endParaRPr lang="zh-TW" altLang="en-US"/>
        </a:p>
      </dgm:t>
    </dgm:pt>
    <dgm:pt modelId="{A92FA5C4-5C9D-4C8D-8B40-CE2E32E8E62A}" type="pres">
      <dgm:prSet presAssocID="{088D09FE-59DA-4D38-B75A-050018060617}" presName="negativeSpace" presStyleCnt="0"/>
      <dgm:spPr/>
    </dgm:pt>
    <dgm:pt modelId="{9E2CFCC0-EDFE-44B2-A508-B5EA1793697A}" type="pres">
      <dgm:prSet presAssocID="{088D09FE-59DA-4D38-B75A-050018060617}" presName="childText" presStyleLbl="conFgAcc1" presStyleIdx="1" presStyleCnt="2" custScaleX="85714">
        <dgm:presLayoutVars>
          <dgm:bulletEnabled val="1"/>
        </dgm:presLayoutVars>
      </dgm:prSet>
      <dgm:spPr/>
    </dgm:pt>
  </dgm:ptLst>
  <dgm:cxnLst>
    <dgm:cxn modelId="{F0959FDD-51A5-4B5A-80CC-368D8655261A}" type="presOf" srcId="{640B0314-0982-405B-BD15-2BAB9AE71169}" destId="{2AFE3879-B4C0-4B70-91C6-1D70ED5DF007}" srcOrd="0" destOrd="0" presId="urn:microsoft.com/office/officeart/2005/8/layout/list1"/>
    <dgm:cxn modelId="{B88765D6-1A6A-40DB-9211-3959D115A91E}" srcId="{4F7BC7EF-8B45-4CEE-9E7C-DD69991ADFA4}" destId="{640B0314-0982-405B-BD15-2BAB9AE71169}" srcOrd="0" destOrd="0" parTransId="{CB2A1EE0-F2AC-4309-B0B0-4FB4B7CED5D7}" sibTransId="{0F4D2E31-A488-4598-AADD-B67B3FC2F7CE}"/>
    <dgm:cxn modelId="{143FB010-1D23-4B3A-A64A-A2FCB141FD84}" type="presOf" srcId="{088D09FE-59DA-4D38-B75A-050018060617}" destId="{A24AE0E9-7E32-4A67-B638-03995E7138AE}" srcOrd="0" destOrd="0" presId="urn:microsoft.com/office/officeart/2005/8/layout/list1"/>
    <dgm:cxn modelId="{70EC3A31-9574-4AE3-B904-B49D195EE1B4}" type="presOf" srcId="{088D09FE-59DA-4D38-B75A-050018060617}" destId="{8B2D00C9-309F-4D2E-AA8F-424DCD3E8799}" srcOrd="1" destOrd="0" presId="urn:microsoft.com/office/officeart/2005/8/layout/list1"/>
    <dgm:cxn modelId="{CC2D8A38-483B-47FB-932A-EC540DE3015B}" type="presOf" srcId="{4F7BC7EF-8B45-4CEE-9E7C-DD69991ADFA4}" destId="{892C878C-F839-498F-8865-57F4588E6967}" srcOrd="0" destOrd="0" presId="urn:microsoft.com/office/officeart/2005/8/layout/list1"/>
    <dgm:cxn modelId="{B0FFC587-EC6C-40C7-8183-7E4B939675B8}" type="presOf" srcId="{640B0314-0982-405B-BD15-2BAB9AE71169}" destId="{29398D8B-9251-45F1-B0B9-0160AF329521}" srcOrd="1" destOrd="0" presId="urn:microsoft.com/office/officeart/2005/8/layout/list1"/>
    <dgm:cxn modelId="{B8DEABB3-D3E5-4C3E-A2EC-423D1BA1B1CC}" srcId="{4F7BC7EF-8B45-4CEE-9E7C-DD69991ADFA4}" destId="{088D09FE-59DA-4D38-B75A-050018060617}" srcOrd="1" destOrd="0" parTransId="{7503C297-109F-4E21-A231-D79BFD57B6D7}" sibTransId="{F9A9CCA6-4023-406F-B81A-FE59823360E5}"/>
    <dgm:cxn modelId="{C9699D8E-BE23-4939-A8DD-E678111327FF}" type="presParOf" srcId="{892C878C-F839-498F-8865-57F4588E6967}" destId="{23E510F0-7A2A-423E-9401-15F729EDD775}" srcOrd="0" destOrd="0" presId="urn:microsoft.com/office/officeart/2005/8/layout/list1"/>
    <dgm:cxn modelId="{97BA61D1-99A2-45A2-AD5E-1D66E6D097DA}" type="presParOf" srcId="{23E510F0-7A2A-423E-9401-15F729EDD775}" destId="{2AFE3879-B4C0-4B70-91C6-1D70ED5DF007}" srcOrd="0" destOrd="0" presId="urn:microsoft.com/office/officeart/2005/8/layout/list1"/>
    <dgm:cxn modelId="{A2D162FF-625C-4FEA-A8D1-7FC6D0A2A558}" type="presParOf" srcId="{23E510F0-7A2A-423E-9401-15F729EDD775}" destId="{29398D8B-9251-45F1-B0B9-0160AF329521}" srcOrd="1" destOrd="0" presId="urn:microsoft.com/office/officeart/2005/8/layout/list1"/>
    <dgm:cxn modelId="{23262DB5-F874-420D-B13B-BB431FD37C23}" type="presParOf" srcId="{892C878C-F839-498F-8865-57F4588E6967}" destId="{51A703EA-A6EF-4E8F-8D9E-53A3A68C701E}" srcOrd="1" destOrd="0" presId="urn:microsoft.com/office/officeart/2005/8/layout/list1"/>
    <dgm:cxn modelId="{0D97B1B9-5BED-4821-9CB2-3DF6FD2EC51C}" type="presParOf" srcId="{892C878C-F839-498F-8865-57F4588E6967}" destId="{3293C886-A4B8-4875-B837-2EEDEA83C382}" srcOrd="2" destOrd="0" presId="urn:microsoft.com/office/officeart/2005/8/layout/list1"/>
    <dgm:cxn modelId="{A55BBD6B-4063-4227-BE7F-92A80F7FC038}" type="presParOf" srcId="{892C878C-F839-498F-8865-57F4588E6967}" destId="{43F79486-9D6A-43A7-A64A-BB8905CEDB57}" srcOrd="3" destOrd="0" presId="urn:microsoft.com/office/officeart/2005/8/layout/list1"/>
    <dgm:cxn modelId="{E63604CB-60EF-416D-964C-3516EF3FDBEE}" type="presParOf" srcId="{892C878C-F839-498F-8865-57F4588E6967}" destId="{27630A13-34C1-4E76-B3C0-289FB0BEA0FB}" srcOrd="4" destOrd="0" presId="urn:microsoft.com/office/officeart/2005/8/layout/list1"/>
    <dgm:cxn modelId="{E7463CF2-626C-41A9-A3E4-A70F2A6B5EE5}" type="presParOf" srcId="{27630A13-34C1-4E76-B3C0-289FB0BEA0FB}" destId="{A24AE0E9-7E32-4A67-B638-03995E7138AE}" srcOrd="0" destOrd="0" presId="urn:microsoft.com/office/officeart/2005/8/layout/list1"/>
    <dgm:cxn modelId="{633013D3-2EAE-4F7C-B5A6-ED044BD4FDCD}" type="presParOf" srcId="{27630A13-34C1-4E76-B3C0-289FB0BEA0FB}" destId="{8B2D00C9-309F-4D2E-AA8F-424DCD3E8799}" srcOrd="1" destOrd="0" presId="urn:microsoft.com/office/officeart/2005/8/layout/list1"/>
    <dgm:cxn modelId="{4A645206-9763-4DC8-8E83-D1B2035E2791}" type="presParOf" srcId="{892C878C-F839-498F-8865-57F4588E6967}" destId="{A92FA5C4-5C9D-4C8D-8B40-CE2E32E8E62A}" srcOrd="5" destOrd="0" presId="urn:microsoft.com/office/officeart/2005/8/layout/list1"/>
    <dgm:cxn modelId="{D43BF6B3-2602-46DB-BA28-8CBC96E39799}" type="presParOf" srcId="{892C878C-F839-498F-8865-57F4588E6967}" destId="{9E2CFCC0-EDFE-44B2-A508-B5EA1793697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7BB42-45FB-4654-B747-68C79678532D}">
      <dsp:nvSpPr>
        <dsp:cNvPr id="0" name=""/>
        <dsp:cNvSpPr/>
      </dsp:nvSpPr>
      <dsp:spPr>
        <a:xfrm>
          <a:off x="110969" y="39505"/>
          <a:ext cx="3984167" cy="1320800"/>
        </a:xfrm>
        <a:prstGeom prst="roundRect">
          <a:avLst>
            <a:gd name="adj" fmla="val 10000"/>
          </a:avLst>
        </a:prstGeom>
        <a:solidFill>
          <a:srgbClr val="66FFFF"/>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zh-TW" altLang="en-US" sz="4400" b="1" kern="1200" dirty="0" smtClean="0">
              <a:solidFill>
                <a:srgbClr val="0000FF"/>
              </a:solidFill>
              <a:latin typeface="標楷體" pitchFamily="65" charset="-120"/>
              <a:ea typeface="標楷體" pitchFamily="65" charset="-120"/>
            </a:rPr>
            <a:t>風險辨識</a:t>
          </a:r>
          <a:endParaRPr lang="zh-TW" altLang="en-US" sz="4400" b="1" kern="1200" dirty="0">
            <a:solidFill>
              <a:srgbClr val="0000FF"/>
            </a:solidFill>
            <a:latin typeface="標楷體" pitchFamily="65" charset="-120"/>
            <a:ea typeface="標楷體" pitchFamily="65" charset="-120"/>
          </a:endParaRPr>
        </a:p>
      </dsp:txBody>
      <dsp:txXfrm>
        <a:off x="149654" y="78190"/>
        <a:ext cx="3091615" cy="1243430"/>
      </dsp:txXfrm>
    </dsp:sp>
    <dsp:sp modelId="{8B9A3F39-92F8-4D9F-904A-3B2341B6A843}">
      <dsp:nvSpPr>
        <dsp:cNvPr id="0" name=""/>
        <dsp:cNvSpPr/>
      </dsp:nvSpPr>
      <dsp:spPr>
        <a:xfrm>
          <a:off x="1395636" y="1551671"/>
          <a:ext cx="4717575" cy="1320800"/>
        </a:xfrm>
        <a:prstGeom prst="hexagon">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zh-TW" altLang="en-US" sz="4400" b="1" kern="1200" dirty="0" smtClean="0">
              <a:solidFill>
                <a:schemeClr val="bg1"/>
              </a:solidFill>
              <a:latin typeface="標楷體" pitchFamily="65" charset="-120"/>
              <a:ea typeface="標楷體" pitchFamily="65" charset="-120"/>
            </a:rPr>
            <a:t>風險分析</a:t>
          </a:r>
          <a:endParaRPr lang="zh-TW" altLang="en-US" sz="4400" b="1" kern="1200" dirty="0">
            <a:solidFill>
              <a:schemeClr val="bg1"/>
            </a:solidFill>
            <a:latin typeface="標楷體" pitchFamily="65" charset="-120"/>
            <a:ea typeface="標楷體" pitchFamily="65" charset="-120"/>
          </a:endParaRPr>
        </a:p>
      </dsp:txBody>
      <dsp:txXfrm>
        <a:off x="1812912" y="1701172"/>
        <a:ext cx="2851962" cy="1021798"/>
      </dsp:txXfrm>
    </dsp:sp>
    <dsp:sp modelId="{8B5F514A-8B19-4F21-A91B-C35EDB6BB54B}">
      <dsp:nvSpPr>
        <dsp:cNvPr id="0" name=""/>
        <dsp:cNvSpPr/>
      </dsp:nvSpPr>
      <dsp:spPr>
        <a:xfrm>
          <a:off x="2571046" y="3081867"/>
          <a:ext cx="5179174" cy="1320800"/>
        </a:xfrm>
        <a:prstGeom prst="flowChartDecision">
          <a:avLst/>
        </a:prstGeom>
        <a:solidFill>
          <a:srgbClr val="FF993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     </a:t>
          </a:r>
          <a:r>
            <a:rPr lang="zh-TW" altLang="en-US" sz="4400" b="1" kern="1200" dirty="0" smtClean="0">
              <a:solidFill>
                <a:srgbClr val="0000FF"/>
              </a:solidFill>
              <a:latin typeface="標楷體" pitchFamily="65" charset="-120"/>
              <a:ea typeface="標楷體" pitchFamily="65" charset="-120"/>
            </a:rPr>
            <a:t>風險評量</a:t>
          </a:r>
          <a:endParaRPr lang="zh-TW" altLang="en-US" sz="4400" b="1" kern="1200" dirty="0">
            <a:solidFill>
              <a:srgbClr val="0000FF"/>
            </a:solidFill>
            <a:latin typeface="標楷體" pitchFamily="65" charset="-120"/>
            <a:ea typeface="標楷體" pitchFamily="65" charset="-120"/>
          </a:endParaRPr>
        </a:p>
      </dsp:txBody>
      <dsp:txXfrm>
        <a:off x="2609731" y="3120552"/>
        <a:ext cx="3969858" cy="1243430"/>
      </dsp:txXfrm>
    </dsp:sp>
    <dsp:sp modelId="{EE47865A-D6F6-4C35-834E-B17436869AE1}">
      <dsp:nvSpPr>
        <dsp:cNvPr id="0" name=""/>
        <dsp:cNvSpPr/>
      </dsp:nvSpPr>
      <dsp:spPr>
        <a:xfrm>
          <a:off x="3052284" y="975610"/>
          <a:ext cx="858520" cy="858520"/>
        </a:xfrm>
        <a:prstGeom prst="downArrow">
          <a:avLst>
            <a:gd name="adj1" fmla="val 55000"/>
            <a:gd name="adj2" fmla="val 45000"/>
          </a:avLst>
        </a:prstGeom>
        <a:solidFill>
          <a:srgbClr val="00B050">
            <a:alpha val="90000"/>
          </a:srgbClr>
        </a:solidFill>
        <a:ln w="25400" cap="flat" cmpd="sng" algn="ctr">
          <a:solidFill>
            <a:srgbClr val="66FF6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TW" altLang="en-US" sz="3600" kern="1200"/>
        </a:p>
      </dsp:txBody>
      <dsp:txXfrm>
        <a:off x="3245451" y="975610"/>
        <a:ext cx="472186" cy="646036"/>
      </dsp:txXfrm>
    </dsp:sp>
    <dsp:sp modelId="{009B45F2-90F5-41A4-91F4-6F79134361A9}">
      <dsp:nvSpPr>
        <dsp:cNvPr id="0" name=""/>
        <dsp:cNvSpPr/>
      </dsp:nvSpPr>
      <dsp:spPr>
        <a:xfrm>
          <a:off x="4969202" y="2487778"/>
          <a:ext cx="858520" cy="858520"/>
        </a:xfrm>
        <a:prstGeom prst="downArrow">
          <a:avLst>
            <a:gd name="adj1" fmla="val 55000"/>
            <a:gd name="adj2" fmla="val 45000"/>
          </a:avLst>
        </a:prstGeom>
        <a:solidFill>
          <a:srgbClr val="00B050">
            <a:alpha val="90000"/>
          </a:srgbClr>
        </a:solidFill>
        <a:ln w="25400" cap="flat" cmpd="sng" algn="ctr">
          <a:solidFill>
            <a:srgbClr val="66FF6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TW" altLang="en-US" sz="3600" kern="1200"/>
        </a:p>
      </dsp:txBody>
      <dsp:txXfrm>
        <a:off x="5162369" y="2487778"/>
        <a:ext cx="472186" cy="646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0A38-CF44-4B33-ABEE-D214E0A13107}">
      <dsp:nvSpPr>
        <dsp:cNvPr id="0" name=""/>
        <dsp:cNvSpPr/>
      </dsp:nvSpPr>
      <dsp:spPr>
        <a:xfrm>
          <a:off x="0" y="219487"/>
          <a:ext cx="8034893" cy="103950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597" tIns="208280" rIns="623597" bIns="156464" numCol="1" spcCol="1270" anchor="t" anchorCtr="0">
          <a:noAutofit/>
        </a:bodyPr>
        <a:lstStyle/>
        <a:p>
          <a:pPr marL="228600" lvl="1" indent="-228600" algn="l" defTabSz="977900" rtl="0">
            <a:lnSpc>
              <a:spcPct val="90000"/>
            </a:lnSpc>
            <a:spcBef>
              <a:spcPct val="0"/>
            </a:spcBef>
            <a:spcAft>
              <a:spcPct val="15000"/>
            </a:spcAft>
            <a:buChar char="••"/>
          </a:pPr>
          <a:r>
            <a:rPr kumimoji="1" lang="zh-TW" sz="2200" kern="1200" dirty="0" smtClean="0">
              <a:latin typeface="標楷體" pitchFamily="65" charset="-120"/>
              <a:ea typeface="標楷體" pitchFamily="65" charset="-120"/>
            </a:rPr>
            <a:t>辨識風險的來源、衝擊的範圍、事件所引起原因及其潛在的後果</a:t>
          </a:r>
          <a:endParaRPr kumimoji="1" lang="en-US" sz="2200" kern="1200" dirty="0">
            <a:latin typeface="標楷體" pitchFamily="65" charset="-120"/>
            <a:ea typeface="標楷體" pitchFamily="65" charset="-120"/>
          </a:endParaRPr>
        </a:p>
      </dsp:txBody>
      <dsp:txXfrm>
        <a:off x="0" y="219487"/>
        <a:ext cx="8034893" cy="1039500"/>
      </dsp:txXfrm>
    </dsp:sp>
    <dsp:sp modelId="{0B3945B2-8A72-4CBA-9F4B-D28EBAAD45F4}">
      <dsp:nvSpPr>
        <dsp:cNvPr id="0" name=""/>
        <dsp:cNvSpPr/>
      </dsp:nvSpPr>
      <dsp:spPr>
        <a:xfrm>
          <a:off x="401744" y="71887"/>
          <a:ext cx="5624425" cy="2952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590" tIns="0" rIns="212590" bIns="0" numCol="1" spcCol="1270" anchor="ctr" anchorCtr="0">
          <a:noAutofit/>
        </a:bodyPr>
        <a:lstStyle/>
        <a:p>
          <a:pPr lvl="0" algn="l" defTabSz="1244600" rtl="0">
            <a:lnSpc>
              <a:spcPct val="90000"/>
            </a:lnSpc>
            <a:spcBef>
              <a:spcPct val="0"/>
            </a:spcBef>
            <a:spcAft>
              <a:spcPct val="35000"/>
            </a:spcAft>
          </a:pPr>
          <a:r>
            <a:rPr kumimoji="1" lang="zh-TW" sz="2800" kern="1200" dirty="0" smtClean="0">
              <a:latin typeface="標楷體" pitchFamily="65" charset="-120"/>
              <a:ea typeface="標楷體" pitchFamily="65" charset="-120"/>
            </a:rPr>
            <a:t>目的：</a:t>
          </a:r>
          <a:endParaRPr kumimoji="1" lang="en-US" sz="2800" kern="1200" dirty="0">
            <a:latin typeface="標楷體" pitchFamily="65" charset="-120"/>
            <a:ea typeface="標楷體" pitchFamily="65" charset="-120"/>
          </a:endParaRPr>
        </a:p>
      </dsp:txBody>
      <dsp:txXfrm>
        <a:off x="416154" y="86297"/>
        <a:ext cx="5595605" cy="266380"/>
      </dsp:txXfrm>
    </dsp:sp>
    <dsp:sp modelId="{A1A6B429-4ECC-492C-8BEF-6746E4F014F5}">
      <dsp:nvSpPr>
        <dsp:cNvPr id="0" name=""/>
        <dsp:cNvSpPr/>
      </dsp:nvSpPr>
      <dsp:spPr>
        <a:xfrm>
          <a:off x="0" y="1460587"/>
          <a:ext cx="8034893" cy="141750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597" tIns="208280" rIns="623597" bIns="156464" numCol="1" spcCol="1270" anchor="t" anchorCtr="0">
          <a:noAutofit/>
        </a:bodyPr>
        <a:lstStyle/>
        <a:p>
          <a:pPr marL="228600" lvl="1" indent="-228600" algn="l" defTabSz="977900" rtl="0">
            <a:lnSpc>
              <a:spcPct val="90000"/>
            </a:lnSpc>
            <a:spcBef>
              <a:spcPct val="0"/>
            </a:spcBef>
            <a:spcAft>
              <a:spcPct val="15000"/>
            </a:spcAft>
            <a:buChar char="••"/>
          </a:pPr>
          <a:r>
            <a:rPr kumimoji="1" lang="zh-TW" sz="2200" kern="1200" dirty="0" smtClean="0">
              <a:latin typeface="標楷體" pitchFamily="65" charset="-120"/>
              <a:ea typeface="標楷體" pitchFamily="65" charset="-120"/>
            </a:rPr>
            <a:t>參考「風險管理及危機處理作業手冊」中所列之風險來源</a:t>
          </a:r>
          <a:endParaRPr kumimoji="1" lang="en-US" sz="2200" kern="1200" dirty="0">
            <a:latin typeface="標楷體" pitchFamily="65" charset="-120"/>
            <a:ea typeface="標楷體" pitchFamily="65" charset="-120"/>
          </a:endParaRPr>
        </a:p>
        <a:p>
          <a:pPr marL="228600" lvl="1" indent="-228600" algn="l" defTabSz="977900" rtl="0">
            <a:lnSpc>
              <a:spcPct val="90000"/>
            </a:lnSpc>
            <a:spcBef>
              <a:spcPct val="0"/>
            </a:spcBef>
            <a:spcAft>
              <a:spcPct val="15000"/>
            </a:spcAft>
            <a:buChar char="••"/>
          </a:pPr>
          <a:r>
            <a:rPr kumimoji="1" lang="zh-TW" sz="2200" kern="1200" dirty="0" smtClean="0">
              <a:latin typeface="標楷體" pitchFamily="65" charset="-120"/>
              <a:ea typeface="標楷體" pitchFamily="65" charset="-120"/>
            </a:rPr>
            <a:t>辨識出主要風險來源為「</a:t>
          </a:r>
          <a:r>
            <a:rPr kumimoji="1" lang="zh-TW" sz="2200" b="1" kern="1200" dirty="0" smtClean="0">
              <a:latin typeface="標楷體" pitchFamily="65" charset="-120"/>
              <a:ea typeface="標楷體" pitchFamily="65" charset="-120"/>
            </a:rPr>
            <a:t>科技之應用</a:t>
          </a:r>
          <a:r>
            <a:rPr kumimoji="1" lang="zh-TW" sz="2200" kern="1200" dirty="0" smtClean="0">
              <a:latin typeface="標楷體" pitchFamily="65" charset="-120"/>
              <a:ea typeface="標楷體" pitchFamily="65" charset="-120"/>
            </a:rPr>
            <a:t>」</a:t>
          </a:r>
          <a:endParaRPr kumimoji="1" lang="en-US" sz="2200" b="1" kern="1200" dirty="0">
            <a:latin typeface="標楷體" pitchFamily="65" charset="-120"/>
            <a:ea typeface="標楷體" pitchFamily="65" charset="-120"/>
          </a:endParaRPr>
        </a:p>
      </dsp:txBody>
      <dsp:txXfrm>
        <a:off x="0" y="1460587"/>
        <a:ext cx="8034893" cy="1417500"/>
      </dsp:txXfrm>
    </dsp:sp>
    <dsp:sp modelId="{D436979D-3B9D-4C3F-877A-15B4B9ABB4EB}">
      <dsp:nvSpPr>
        <dsp:cNvPr id="0" name=""/>
        <dsp:cNvSpPr/>
      </dsp:nvSpPr>
      <dsp:spPr>
        <a:xfrm>
          <a:off x="401744" y="1312987"/>
          <a:ext cx="5624425" cy="2952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590" tIns="0" rIns="212590" bIns="0" numCol="1" spcCol="1270" anchor="ctr" anchorCtr="0">
          <a:noAutofit/>
        </a:bodyPr>
        <a:lstStyle/>
        <a:p>
          <a:pPr lvl="0" algn="l" defTabSz="1244600" rtl="0">
            <a:lnSpc>
              <a:spcPct val="90000"/>
            </a:lnSpc>
            <a:spcBef>
              <a:spcPct val="0"/>
            </a:spcBef>
            <a:spcAft>
              <a:spcPct val="35000"/>
            </a:spcAft>
          </a:pPr>
          <a:r>
            <a:rPr kumimoji="1" lang="zh-TW" sz="2800" kern="1200" dirty="0" smtClean="0">
              <a:solidFill>
                <a:srgbClr val="0000FF"/>
              </a:solidFill>
              <a:latin typeface="標楷體" pitchFamily="65" charset="-120"/>
              <a:ea typeface="標楷體" pitchFamily="65" charset="-120"/>
            </a:rPr>
            <a:t>風險來源：</a:t>
          </a:r>
          <a:endParaRPr kumimoji="1" lang="en-US" sz="2800" kern="1200" dirty="0">
            <a:solidFill>
              <a:srgbClr val="0000FF"/>
            </a:solidFill>
            <a:latin typeface="標楷體" pitchFamily="65" charset="-120"/>
            <a:ea typeface="標楷體" pitchFamily="65" charset="-120"/>
          </a:endParaRPr>
        </a:p>
      </dsp:txBody>
      <dsp:txXfrm>
        <a:off x="416154" y="1327397"/>
        <a:ext cx="5595605" cy="266380"/>
      </dsp:txXfrm>
    </dsp:sp>
    <dsp:sp modelId="{B7B549C7-EA9F-4C95-9F9B-2CC1314EC1E6}">
      <dsp:nvSpPr>
        <dsp:cNvPr id="0" name=""/>
        <dsp:cNvSpPr/>
      </dsp:nvSpPr>
      <dsp:spPr>
        <a:xfrm>
          <a:off x="0" y="3079687"/>
          <a:ext cx="8034893" cy="135450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597" tIns="208280" rIns="623597" bIns="156464" numCol="1" spcCol="1270" anchor="t" anchorCtr="0">
          <a:noAutofit/>
        </a:bodyPr>
        <a:lstStyle/>
        <a:p>
          <a:pPr marL="228600" lvl="1" indent="-228600" algn="l" defTabSz="977900" rtl="0">
            <a:lnSpc>
              <a:spcPct val="90000"/>
            </a:lnSpc>
            <a:spcBef>
              <a:spcPct val="0"/>
            </a:spcBef>
            <a:spcAft>
              <a:spcPct val="15000"/>
            </a:spcAft>
            <a:buChar char="••"/>
          </a:pPr>
          <a:r>
            <a:rPr kumimoji="1" lang="zh-TW" sz="2200" kern="1200" dirty="0" smtClean="0">
              <a:latin typeface="標楷體" pitchFamily="65" charset="-120"/>
              <a:ea typeface="標楷體" pitchFamily="65" charset="-120"/>
            </a:rPr>
            <a:t>「本機關之網頁檔案，若遭病毒感染，承辦人員</a:t>
          </a:r>
          <a:r>
            <a:rPr kumimoji="1" lang="zh-TW" sz="2200" b="1" kern="1200" dirty="0" smtClean="0">
              <a:latin typeface="標楷體" pitchFamily="65" charset="-120"/>
              <a:ea typeface="標楷體" pitchFamily="65" charset="-120"/>
            </a:rPr>
            <a:t>未落實通報機制</a:t>
          </a:r>
          <a:r>
            <a:rPr kumimoji="1" lang="zh-TW" sz="2200" kern="1200" dirty="0" smtClean="0">
              <a:latin typeface="標楷體" pitchFamily="65" charset="-120"/>
              <a:ea typeface="標楷體" pitchFamily="65" charset="-120"/>
            </a:rPr>
            <a:t>，將延誤處理時機，影響服務品質，損及機關形象」</a:t>
          </a:r>
          <a:endParaRPr kumimoji="1" lang="en-US" sz="2200" kern="1200" dirty="0">
            <a:latin typeface="標楷體" pitchFamily="65" charset="-120"/>
            <a:ea typeface="標楷體" pitchFamily="65" charset="-120"/>
          </a:endParaRPr>
        </a:p>
      </dsp:txBody>
      <dsp:txXfrm>
        <a:off x="0" y="3079687"/>
        <a:ext cx="8034893" cy="1354500"/>
      </dsp:txXfrm>
    </dsp:sp>
    <dsp:sp modelId="{8F2F5255-5CA2-4774-BBE2-15BA777897F2}">
      <dsp:nvSpPr>
        <dsp:cNvPr id="0" name=""/>
        <dsp:cNvSpPr/>
      </dsp:nvSpPr>
      <dsp:spPr>
        <a:xfrm>
          <a:off x="401744" y="2932087"/>
          <a:ext cx="5624425" cy="2952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590" tIns="0" rIns="212590" bIns="0" numCol="1" spcCol="1270" anchor="ctr" anchorCtr="0">
          <a:noAutofit/>
        </a:bodyPr>
        <a:lstStyle/>
        <a:p>
          <a:pPr lvl="0" algn="l" defTabSz="1244600" rtl="0">
            <a:lnSpc>
              <a:spcPct val="90000"/>
            </a:lnSpc>
            <a:spcBef>
              <a:spcPct val="0"/>
            </a:spcBef>
            <a:spcAft>
              <a:spcPct val="35000"/>
            </a:spcAft>
          </a:pPr>
          <a:r>
            <a:rPr kumimoji="1" lang="zh-TW" sz="2800" kern="1200" dirty="0" smtClean="0">
              <a:solidFill>
                <a:srgbClr val="FF0000"/>
              </a:solidFill>
              <a:latin typeface="標楷體" pitchFamily="65" charset="-120"/>
              <a:ea typeface="標楷體" pitchFamily="65" charset="-120"/>
            </a:rPr>
            <a:t>風險情境及影響：</a:t>
          </a:r>
          <a:endParaRPr kumimoji="1" lang="en-US" sz="2800" kern="1200" dirty="0">
            <a:solidFill>
              <a:srgbClr val="FF0000"/>
            </a:solidFill>
            <a:latin typeface="標楷體" pitchFamily="65" charset="-120"/>
            <a:ea typeface="標楷體" pitchFamily="65" charset="-120"/>
          </a:endParaRPr>
        </a:p>
      </dsp:txBody>
      <dsp:txXfrm>
        <a:off x="416154" y="2946497"/>
        <a:ext cx="5595605" cy="266380"/>
      </dsp:txXfrm>
    </dsp:sp>
    <dsp:sp modelId="{1966B51E-CB78-430D-989C-BEF6C6259277}">
      <dsp:nvSpPr>
        <dsp:cNvPr id="0" name=""/>
        <dsp:cNvSpPr/>
      </dsp:nvSpPr>
      <dsp:spPr>
        <a:xfrm>
          <a:off x="0" y="4635787"/>
          <a:ext cx="8034893" cy="69300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597" tIns="208280" rIns="623597" bIns="156464" numCol="1" spcCol="1270" anchor="t" anchorCtr="0">
          <a:noAutofit/>
        </a:bodyPr>
        <a:lstStyle/>
        <a:p>
          <a:pPr marL="228600" lvl="1" indent="-228600" algn="l" defTabSz="977900" rtl="0">
            <a:lnSpc>
              <a:spcPct val="90000"/>
            </a:lnSpc>
            <a:spcBef>
              <a:spcPct val="0"/>
            </a:spcBef>
            <a:spcAft>
              <a:spcPct val="15000"/>
            </a:spcAft>
            <a:buChar char="••"/>
          </a:pPr>
          <a:r>
            <a:rPr kumimoji="1" lang="zh-TW" altLang="en-US" sz="2200" b="1" kern="1200" dirty="0" smtClean="0">
              <a:latin typeface="標楷體" pitchFamily="65" charset="-120"/>
              <a:ea typeface="標楷體" pitchFamily="65" charset="-120"/>
            </a:rPr>
            <a:t>「網頁檔案遭病毒感染未落實通報」</a:t>
          </a:r>
          <a:endParaRPr kumimoji="1" lang="zh-TW" altLang="en-US" sz="2200" kern="1200" dirty="0">
            <a:latin typeface="標楷體" pitchFamily="65" charset="-120"/>
            <a:ea typeface="標楷體" pitchFamily="65" charset="-120"/>
          </a:endParaRPr>
        </a:p>
      </dsp:txBody>
      <dsp:txXfrm>
        <a:off x="0" y="4635787"/>
        <a:ext cx="8034893" cy="693000"/>
      </dsp:txXfrm>
    </dsp:sp>
    <dsp:sp modelId="{0420E65A-99E0-4D75-8FBD-52DA3C52835C}">
      <dsp:nvSpPr>
        <dsp:cNvPr id="0" name=""/>
        <dsp:cNvSpPr/>
      </dsp:nvSpPr>
      <dsp:spPr>
        <a:xfrm>
          <a:off x="401744" y="4488187"/>
          <a:ext cx="5624425" cy="2952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590" tIns="0" rIns="212590" bIns="0" numCol="1" spcCol="1270" anchor="ctr" anchorCtr="0">
          <a:noAutofit/>
        </a:bodyPr>
        <a:lstStyle/>
        <a:p>
          <a:pPr lvl="0" algn="l" defTabSz="1244600" rtl="0">
            <a:lnSpc>
              <a:spcPct val="90000"/>
            </a:lnSpc>
            <a:spcBef>
              <a:spcPct val="0"/>
            </a:spcBef>
            <a:spcAft>
              <a:spcPct val="35000"/>
            </a:spcAft>
          </a:pPr>
          <a:r>
            <a:rPr kumimoji="1" lang="zh-TW" sz="2800" kern="1200" dirty="0" smtClean="0">
              <a:solidFill>
                <a:srgbClr val="008000"/>
              </a:solidFill>
              <a:latin typeface="標楷體" pitchFamily="65" charset="-120"/>
              <a:ea typeface="標楷體" pitchFamily="65" charset="-120"/>
            </a:rPr>
            <a:t>主要風險項目：</a:t>
          </a:r>
          <a:endParaRPr kumimoji="1" lang="en-US" sz="2800" kern="1200" dirty="0">
            <a:solidFill>
              <a:srgbClr val="008000"/>
            </a:solidFill>
            <a:latin typeface="標楷體" pitchFamily="65" charset="-120"/>
            <a:ea typeface="標楷體" pitchFamily="65" charset="-120"/>
          </a:endParaRPr>
        </a:p>
      </dsp:txBody>
      <dsp:txXfrm>
        <a:off x="416154" y="4502597"/>
        <a:ext cx="559560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C886-A4B8-4875-B837-2EEDEA83C382}">
      <dsp:nvSpPr>
        <dsp:cNvPr id="0" name=""/>
        <dsp:cNvSpPr/>
      </dsp:nvSpPr>
      <dsp:spPr>
        <a:xfrm>
          <a:off x="0" y="306095"/>
          <a:ext cx="5184897" cy="504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398D8B-9251-45F1-B0B9-0160AF329521}">
      <dsp:nvSpPr>
        <dsp:cNvPr id="0" name=""/>
        <dsp:cNvSpPr/>
      </dsp:nvSpPr>
      <dsp:spPr>
        <a:xfrm>
          <a:off x="302453" y="10895"/>
          <a:ext cx="4234346" cy="5904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48" tIns="0" rIns="160048" bIns="0" numCol="1" spcCol="1270" anchor="ctr" anchorCtr="0">
          <a:noAutofit/>
        </a:bodyPr>
        <a:lstStyle/>
        <a:p>
          <a:pPr lvl="0" algn="ctr" defTabSz="1244600" rtl="0">
            <a:lnSpc>
              <a:spcPct val="90000"/>
            </a:lnSpc>
            <a:spcBef>
              <a:spcPct val="0"/>
            </a:spcBef>
            <a:spcAft>
              <a:spcPct val="35000"/>
            </a:spcAft>
          </a:pPr>
          <a:r>
            <a:rPr kumimoji="1" lang="zh-TW" sz="2800" kern="1200" dirty="0" smtClean="0">
              <a:solidFill>
                <a:srgbClr val="0000FF"/>
              </a:solidFill>
              <a:latin typeface="標楷體" pitchFamily="65" charset="-120"/>
              <a:ea typeface="標楷體" pitchFamily="65" charset="-120"/>
            </a:rPr>
            <a:t>「影響之敘述分類表」</a:t>
          </a:r>
          <a:endParaRPr kumimoji="1" lang="en-US" sz="2800" kern="1200" dirty="0">
            <a:solidFill>
              <a:srgbClr val="0000FF"/>
            </a:solidFill>
            <a:latin typeface="標楷體" pitchFamily="65" charset="-120"/>
            <a:ea typeface="標楷體" pitchFamily="65" charset="-120"/>
          </a:endParaRPr>
        </a:p>
      </dsp:txBody>
      <dsp:txXfrm>
        <a:off x="331274" y="39716"/>
        <a:ext cx="4176704" cy="532758"/>
      </dsp:txXfrm>
    </dsp:sp>
    <dsp:sp modelId="{9E2CFCC0-EDFE-44B2-A508-B5EA1793697A}">
      <dsp:nvSpPr>
        <dsp:cNvPr id="0" name=""/>
        <dsp:cNvSpPr/>
      </dsp:nvSpPr>
      <dsp:spPr>
        <a:xfrm>
          <a:off x="0" y="1213296"/>
          <a:ext cx="5184897" cy="504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2D00C9-309F-4D2E-AA8F-424DCD3E8799}">
      <dsp:nvSpPr>
        <dsp:cNvPr id="0" name=""/>
        <dsp:cNvSpPr/>
      </dsp:nvSpPr>
      <dsp:spPr>
        <a:xfrm>
          <a:off x="302453" y="918096"/>
          <a:ext cx="4234346" cy="5904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48" tIns="0" rIns="160048" bIns="0" numCol="1" spcCol="1270" anchor="ctr" anchorCtr="0">
          <a:noAutofit/>
        </a:bodyPr>
        <a:lstStyle/>
        <a:p>
          <a:pPr lvl="0" algn="ctr" defTabSz="1244600" rtl="0">
            <a:lnSpc>
              <a:spcPct val="90000"/>
            </a:lnSpc>
            <a:spcBef>
              <a:spcPct val="0"/>
            </a:spcBef>
            <a:spcAft>
              <a:spcPct val="35000"/>
            </a:spcAft>
          </a:pPr>
          <a:r>
            <a:rPr kumimoji="1" lang="zh-TW" sz="2800" kern="1200" dirty="0" smtClean="0">
              <a:solidFill>
                <a:srgbClr val="0000FF"/>
              </a:solidFill>
              <a:latin typeface="標楷體" pitchFamily="65" charset="-120"/>
              <a:ea typeface="標楷體" pitchFamily="65" charset="-120"/>
            </a:rPr>
            <a:t>「機率之敘述分類表」</a:t>
          </a:r>
          <a:endParaRPr kumimoji="1" lang="en-US" sz="2800" kern="1200" dirty="0">
            <a:solidFill>
              <a:srgbClr val="0000FF"/>
            </a:solidFill>
            <a:latin typeface="標楷體" pitchFamily="65" charset="-120"/>
            <a:ea typeface="標楷體" pitchFamily="65" charset="-120"/>
          </a:endParaRPr>
        </a:p>
      </dsp:txBody>
      <dsp:txXfrm>
        <a:off x="331274" y="946917"/>
        <a:ext cx="4176704"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2121" tIns="46059" rIns="92121" bIns="46059" numCol="1" anchor="t" anchorCtr="0" compatLnSpc="1">
            <a:prstTxWarp prst="textNoShape">
              <a:avLst/>
            </a:prstTxWarp>
          </a:bodyPr>
          <a:lstStyle>
            <a:lvl1pPr algn="l" defTabSz="920552">
              <a:defRPr sz="1200">
                <a:latin typeface="Arial" pitchFamily="34" charset="0"/>
                <a:ea typeface="新細明體" pitchFamily="18" charset="-120"/>
                <a:cs typeface="+mn-cs"/>
              </a:defRPr>
            </a:lvl1pPr>
          </a:lstStyle>
          <a:p>
            <a:pPr>
              <a:defRPr/>
            </a:pPr>
            <a:endParaRPr lang="en-US" altLang="zh-TW"/>
          </a:p>
        </p:txBody>
      </p:sp>
      <p:sp>
        <p:nvSpPr>
          <p:cNvPr id="145411" name="Rectangle 3"/>
          <p:cNvSpPr>
            <a:spLocks noGrp="1" noChangeArrowheads="1"/>
          </p:cNvSpPr>
          <p:nvPr>
            <p:ph type="dt" sz="quarter" idx="1"/>
          </p:nvPr>
        </p:nvSpPr>
        <p:spPr bwMode="auto">
          <a:xfrm>
            <a:off x="3849688" y="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2121" tIns="46059" rIns="92121" bIns="46059" numCol="1" anchor="t" anchorCtr="0" compatLnSpc="1">
            <a:prstTxWarp prst="textNoShape">
              <a:avLst/>
            </a:prstTxWarp>
          </a:bodyPr>
          <a:lstStyle>
            <a:lvl1pPr algn="r" defTabSz="920552">
              <a:defRPr sz="1200">
                <a:latin typeface="Arial" pitchFamily="34" charset="0"/>
                <a:ea typeface="新細明體" pitchFamily="18" charset="-120"/>
                <a:cs typeface="+mn-cs"/>
              </a:defRPr>
            </a:lvl1pPr>
          </a:lstStyle>
          <a:p>
            <a:pPr>
              <a:defRPr/>
            </a:pPr>
            <a:endParaRPr lang="en-US" altLang="zh-TW"/>
          </a:p>
        </p:txBody>
      </p:sp>
      <p:sp>
        <p:nvSpPr>
          <p:cNvPr id="145412" name="Rectangle 4"/>
          <p:cNvSpPr>
            <a:spLocks noGrp="1" noChangeArrowheads="1"/>
          </p:cNvSpPr>
          <p:nvPr>
            <p:ph type="ftr" sz="quarter" idx="2"/>
          </p:nvPr>
        </p:nvSpPr>
        <p:spPr bwMode="auto">
          <a:xfrm>
            <a:off x="0"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2121" tIns="46059" rIns="92121" bIns="46059" numCol="1" anchor="b" anchorCtr="0" compatLnSpc="1">
            <a:prstTxWarp prst="textNoShape">
              <a:avLst/>
            </a:prstTxWarp>
          </a:bodyPr>
          <a:lstStyle>
            <a:lvl1pPr algn="l" defTabSz="920552">
              <a:defRPr sz="1200">
                <a:latin typeface="Arial" pitchFamily="34" charset="0"/>
                <a:ea typeface="新細明體" pitchFamily="18" charset="-120"/>
                <a:cs typeface="+mn-cs"/>
              </a:defRPr>
            </a:lvl1pPr>
          </a:lstStyle>
          <a:p>
            <a:pPr>
              <a:defRPr/>
            </a:pPr>
            <a:endParaRPr lang="en-US" altLang="zh-TW"/>
          </a:p>
        </p:txBody>
      </p:sp>
    </p:spTree>
    <p:extLst>
      <p:ext uri="{BB962C8B-B14F-4D97-AF65-F5344CB8AC3E}">
        <p14:creationId xmlns:p14="http://schemas.microsoft.com/office/powerpoint/2010/main" val="34596052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hdr" sz="quarter"/>
          </p:nvPr>
        </p:nvSpPr>
        <p:spPr bwMode="auto">
          <a:xfrm>
            <a:off x="0" y="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t" anchorCtr="0" compatLnSpc="1">
            <a:prstTxWarp prst="textNoShape">
              <a:avLst/>
            </a:prstTxWarp>
          </a:bodyPr>
          <a:lstStyle>
            <a:lvl1pPr algn="l" defTabSz="912616">
              <a:defRPr sz="1200">
                <a:latin typeface="Arial" pitchFamily="34" charset="0"/>
                <a:ea typeface="新細明體" pitchFamily="18" charset="-120"/>
                <a:cs typeface="+mn-cs"/>
              </a:defRPr>
            </a:lvl1pPr>
          </a:lstStyle>
          <a:p>
            <a:pPr>
              <a:defRPr/>
            </a:pPr>
            <a:endParaRPr lang="en-US" altLang="zh-TW"/>
          </a:p>
        </p:txBody>
      </p:sp>
      <p:sp>
        <p:nvSpPr>
          <p:cNvPr id="289795" name="Rectangle 3"/>
          <p:cNvSpPr>
            <a:spLocks noGrp="1" noChangeArrowheads="1"/>
          </p:cNvSpPr>
          <p:nvPr>
            <p:ph type="dt" idx="1"/>
          </p:nvPr>
        </p:nvSpPr>
        <p:spPr bwMode="auto">
          <a:xfrm>
            <a:off x="3851275" y="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t" anchorCtr="0" compatLnSpc="1">
            <a:prstTxWarp prst="textNoShape">
              <a:avLst/>
            </a:prstTxWarp>
          </a:bodyPr>
          <a:lstStyle>
            <a:lvl1pPr algn="r" defTabSz="912616">
              <a:defRPr sz="1200">
                <a:latin typeface="Arial" pitchFamily="34" charset="0"/>
                <a:ea typeface="新細明體" pitchFamily="18" charset="-120"/>
                <a:cs typeface="+mn-cs"/>
              </a:defRPr>
            </a:lvl1pPr>
          </a:lstStyle>
          <a:p>
            <a:pPr>
              <a:defRPr/>
            </a:pPr>
            <a:endParaRPr lang="en-US" altLang="zh-TW"/>
          </a:p>
        </p:txBody>
      </p:sp>
      <p:sp>
        <p:nvSpPr>
          <p:cNvPr id="131076" name="Rectangle 4"/>
          <p:cNvSpPr>
            <a:spLocks noGrp="1" noRot="1" noChangeAspect="1" noChangeArrowheads="1" noTextEdit="1"/>
          </p:cNvSpPr>
          <p:nvPr>
            <p:ph type="sldImg" idx="2"/>
          </p:nvPr>
        </p:nvSpPr>
        <p:spPr bwMode="auto">
          <a:xfrm>
            <a:off x="725488" y="739775"/>
            <a:ext cx="534670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7" name="Rectangle 5"/>
          <p:cNvSpPr>
            <a:spLocks noGrp="1" noChangeArrowheads="1"/>
          </p:cNvSpPr>
          <p:nvPr>
            <p:ph type="body" sz="quarter" idx="3"/>
          </p:nvPr>
        </p:nvSpPr>
        <p:spPr bwMode="auto">
          <a:xfrm>
            <a:off x="679450" y="4689475"/>
            <a:ext cx="543877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289798" name="Rectangle 6"/>
          <p:cNvSpPr>
            <a:spLocks noGrp="1" noChangeArrowheads="1"/>
          </p:cNvSpPr>
          <p:nvPr>
            <p:ph type="ftr" sz="quarter" idx="4"/>
          </p:nvPr>
        </p:nvSpPr>
        <p:spPr bwMode="auto">
          <a:xfrm>
            <a:off x="0"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b" anchorCtr="0" compatLnSpc="1">
            <a:prstTxWarp prst="textNoShape">
              <a:avLst/>
            </a:prstTxWarp>
          </a:bodyPr>
          <a:lstStyle>
            <a:lvl1pPr algn="l" defTabSz="912616">
              <a:defRPr sz="1200">
                <a:latin typeface="Arial" pitchFamily="34" charset="0"/>
                <a:ea typeface="新細明體" pitchFamily="18" charset="-120"/>
                <a:cs typeface="+mn-cs"/>
              </a:defRPr>
            </a:lvl1pPr>
          </a:lstStyle>
          <a:p>
            <a:pPr>
              <a:defRPr/>
            </a:pPr>
            <a:endParaRPr lang="en-US" altLang="zh-TW"/>
          </a:p>
        </p:txBody>
      </p:sp>
      <p:sp>
        <p:nvSpPr>
          <p:cNvPr id="289799" name="Rectangle 7"/>
          <p:cNvSpPr>
            <a:spLocks noGrp="1" noChangeArrowheads="1"/>
          </p:cNvSpPr>
          <p:nvPr>
            <p:ph type="sldNum" sz="quarter" idx="5"/>
          </p:nvPr>
        </p:nvSpPr>
        <p:spPr bwMode="auto">
          <a:xfrm>
            <a:off x="3851275"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b" anchorCtr="0" compatLnSpc="1">
            <a:prstTxWarp prst="textNoShape">
              <a:avLst/>
            </a:prstTxWarp>
          </a:bodyPr>
          <a:lstStyle>
            <a:lvl1pPr algn="r" defTabSz="911225">
              <a:defRPr sz="1200">
                <a:ea typeface="新細明體" pitchFamily="18" charset="-120"/>
              </a:defRPr>
            </a:lvl1pPr>
          </a:lstStyle>
          <a:p>
            <a:pPr>
              <a:defRPr/>
            </a:pPr>
            <a:fld id="{469FA8FD-C2C9-4281-9C68-473B122CD0D5}" type="slidenum">
              <a:rPr lang="en-US" altLang="zh-TW"/>
              <a:pPr>
                <a:defRPr/>
              </a:pPr>
              <a:t>‹#›</a:t>
            </a:fld>
            <a:endParaRPr lang="en-US" altLang="zh-TW"/>
          </a:p>
        </p:txBody>
      </p:sp>
    </p:spTree>
    <p:extLst>
      <p:ext uri="{BB962C8B-B14F-4D97-AF65-F5344CB8AC3E}">
        <p14:creationId xmlns:p14="http://schemas.microsoft.com/office/powerpoint/2010/main" val="309289241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727075" y="741363"/>
            <a:ext cx="5345113" cy="3702050"/>
          </a:xfrm>
          <a:ln/>
        </p:spPr>
      </p:sp>
      <p:sp>
        <p:nvSpPr>
          <p:cNvPr id="132099" name="Rectangle 3"/>
          <p:cNvSpPr>
            <a:spLocks noGrp="1" noChangeArrowheads="1"/>
          </p:cNvSpPr>
          <p:nvPr>
            <p:ph type="body" idx="1"/>
          </p:nvPr>
        </p:nvSpPr>
        <p:spPr>
          <a:xfrm>
            <a:off x="679450" y="4691063"/>
            <a:ext cx="5438775" cy="4443412"/>
          </a:xfrm>
          <a:noFill/>
        </p:spPr>
        <p:txBody>
          <a:bodyPr/>
          <a:lstStyle/>
          <a:p>
            <a:endParaRPr lang="zh-TW"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A8F497DE-3C86-4B2B-B58E-D52B4A259660}" type="slidenum">
              <a:rPr lang="zh-TW" altLang="en-US" sz="1200">
                <a:latin typeface="Arial" pitchFamily="34" charset="0"/>
              </a:rPr>
              <a:pPr algn="r" eaLnBrk="1" hangingPunct="1"/>
              <a:t>19</a:t>
            </a:fld>
            <a:endParaRPr lang="en-US" altLang="zh-TW" sz="1200">
              <a:latin typeface="Arial" pitchFamily="34" charset="0"/>
            </a:endParaRPr>
          </a:p>
        </p:txBody>
      </p:sp>
      <p:sp>
        <p:nvSpPr>
          <p:cNvPr id="745475" name="Rectangle 2"/>
          <p:cNvSpPr>
            <a:spLocks noGrp="1" noRot="1" noChangeAspect="1" noChangeArrowheads="1" noTextEdit="1"/>
          </p:cNvSpPr>
          <p:nvPr>
            <p:ph type="sldImg"/>
          </p:nvPr>
        </p:nvSpPr>
        <p:spPr>
          <a:xfrm>
            <a:off x="725488" y="739775"/>
            <a:ext cx="5346700" cy="3702050"/>
          </a:xfrm>
          <a:ln/>
        </p:spPr>
      </p:sp>
      <p:sp>
        <p:nvSpPr>
          <p:cNvPr id="745476"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1B50D691-C9E0-4DAC-833A-450950775772}" type="slidenum">
              <a:rPr lang="zh-TW" altLang="en-US" sz="1200">
                <a:latin typeface="Arial" pitchFamily="34" charset="0"/>
              </a:rPr>
              <a:pPr algn="r" eaLnBrk="1" hangingPunct="1"/>
              <a:t>20</a:t>
            </a:fld>
            <a:endParaRPr lang="en-US" altLang="zh-TW" sz="1200">
              <a:latin typeface="Arial" pitchFamily="34" charset="0"/>
            </a:endParaRPr>
          </a:p>
        </p:txBody>
      </p:sp>
      <p:sp>
        <p:nvSpPr>
          <p:cNvPr id="747523" name="Rectangle 2"/>
          <p:cNvSpPr>
            <a:spLocks noGrp="1" noRot="1" noChangeAspect="1" noChangeArrowheads="1" noTextEdit="1"/>
          </p:cNvSpPr>
          <p:nvPr>
            <p:ph type="sldImg"/>
          </p:nvPr>
        </p:nvSpPr>
        <p:spPr>
          <a:xfrm>
            <a:off x="725488" y="739775"/>
            <a:ext cx="5346700" cy="3702050"/>
          </a:xfrm>
          <a:ln/>
        </p:spPr>
      </p:sp>
      <p:sp>
        <p:nvSpPr>
          <p:cNvPr id="747524"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CF84CDF4-4558-4DA9-8887-477440B2B68D}" type="slidenum">
              <a:rPr lang="zh-TW" altLang="en-US" sz="1200">
                <a:latin typeface="Arial" pitchFamily="34" charset="0"/>
              </a:rPr>
              <a:pPr algn="r" eaLnBrk="1" hangingPunct="1"/>
              <a:t>22</a:t>
            </a:fld>
            <a:endParaRPr lang="en-US" altLang="zh-TW" sz="1200">
              <a:latin typeface="Arial" pitchFamily="34" charset="0"/>
            </a:endParaRPr>
          </a:p>
        </p:txBody>
      </p:sp>
      <p:sp>
        <p:nvSpPr>
          <p:cNvPr id="783363" name="Rectangle 2"/>
          <p:cNvSpPr>
            <a:spLocks noGrp="1" noRot="1" noChangeAspect="1" noChangeArrowheads="1" noTextEdit="1"/>
          </p:cNvSpPr>
          <p:nvPr>
            <p:ph type="sldImg"/>
          </p:nvPr>
        </p:nvSpPr>
        <p:spPr>
          <a:xfrm>
            <a:off x="725488" y="739775"/>
            <a:ext cx="5346700" cy="3702050"/>
          </a:xfrm>
          <a:ln/>
        </p:spPr>
      </p:sp>
      <p:sp>
        <p:nvSpPr>
          <p:cNvPr id="783364"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8FCC4C36-2972-47B8-B87B-51C7ACAE4692}" type="slidenum">
              <a:rPr lang="zh-TW" altLang="en-US" sz="1200">
                <a:latin typeface="Arial" pitchFamily="34" charset="0"/>
              </a:rPr>
              <a:pPr algn="r" eaLnBrk="1" hangingPunct="1"/>
              <a:t>23</a:t>
            </a:fld>
            <a:endParaRPr lang="en-US" altLang="zh-TW" sz="1200">
              <a:latin typeface="Arial" pitchFamily="34" charset="0"/>
            </a:endParaRPr>
          </a:p>
        </p:txBody>
      </p:sp>
      <p:sp>
        <p:nvSpPr>
          <p:cNvPr id="756739" name="Rectangle 2"/>
          <p:cNvSpPr>
            <a:spLocks noGrp="1" noRot="1" noChangeAspect="1" noChangeArrowheads="1" noTextEdit="1"/>
          </p:cNvSpPr>
          <p:nvPr>
            <p:ph type="sldImg"/>
          </p:nvPr>
        </p:nvSpPr>
        <p:spPr>
          <a:xfrm>
            <a:off x="725488" y="739775"/>
            <a:ext cx="5346700" cy="3702050"/>
          </a:xfrm>
          <a:ln/>
        </p:spPr>
      </p:sp>
      <p:sp>
        <p:nvSpPr>
          <p:cNvPr id="756740"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12F8E83B-0969-4A2A-9948-964A7AF75BF4}" type="slidenum">
              <a:rPr lang="zh-TW" altLang="en-US" sz="1200">
                <a:latin typeface="Arial" pitchFamily="34" charset="0"/>
              </a:rPr>
              <a:pPr algn="r" eaLnBrk="1" hangingPunct="1"/>
              <a:t>24</a:t>
            </a:fld>
            <a:endParaRPr lang="en-US" altLang="zh-TW" sz="1200">
              <a:latin typeface="Arial" pitchFamily="34" charset="0"/>
            </a:endParaRPr>
          </a:p>
        </p:txBody>
      </p:sp>
      <p:sp>
        <p:nvSpPr>
          <p:cNvPr id="758787" name="Rectangle 2"/>
          <p:cNvSpPr>
            <a:spLocks noGrp="1" noRot="1" noChangeAspect="1" noChangeArrowheads="1" noTextEdit="1"/>
          </p:cNvSpPr>
          <p:nvPr>
            <p:ph type="sldImg"/>
          </p:nvPr>
        </p:nvSpPr>
        <p:spPr>
          <a:xfrm>
            <a:off x="725488" y="739775"/>
            <a:ext cx="5346700" cy="3702050"/>
          </a:xfrm>
          <a:ln/>
        </p:spPr>
      </p:sp>
      <p:sp>
        <p:nvSpPr>
          <p:cNvPr id="758788"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EE50C7BA-F00F-4C1F-A67D-421E36F30CE0}" type="slidenum">
              <a:rPr lang="zh-TW" altLang="en-US" sz="1200">
                <a:latin typeface="Arial" pitchFamily="34" charset="0"/>
              </a:rPr>
              <a:pPr algn="r" eaLnBrk="1" hangingPunct="1"/>
              <a:t>25</a:t>
            </a:fld>
            <a:endParaRPr lang="en-US" altLang="zh-TW" sz="1200">
              <a:latin typeface="Arial" pitchFamily="34" charset="0"/>
            </a:endParaRPr>
          </a:p>
        </p:txBody>
      </p:sp>
      <p:sp>
        <p:nvSpPr>
          <p:cNvPr id="762883" name="Rectangle 2"/>
          <p:cNvSpPr>
            <a:spLocks noGrp="1" noRot="1" noChangeAspect="1" noChangeArrowheads="1" noTextEdit="1"/>
          </p:cNvSpPr>
          <p:nvPr>
            <p:ph type="sldImg"/>
          </p:nvPr>
        </p:nvSpPr>
        <p:spPr>
          <a:xfrm>
            <a:off x="725488" y="739775"/>
            <a:ext cx="5346700" cy="3702050"/>
          </a:xfrm>
          <a:ln/>
        </p:spPr>
      </p:sp>
      <p:sp>
        <p:nvSpPr>
          <p:cNvPr id="762884"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29FE7F56-B2F0-4ED2-8F2A-8119025905BA}" type="slidenum">
              <a:rPr lang="zh-TW" altLang="en-US" sz="1200">
                <a:latin typeface="Arial" pitchFamily="34" charset="0"/>
              </a:rPr>
              <a:pPr algn="r" eaLnBrk="1" hangingPunct="1"/>
              <a:t>26</a:t>
            </a:fld>
            <a:endParaRPr lang="en-US" altLang="zh-TW" sz="1200">
              <a:latin typeface="Arial" pitchFamily="34" charset="0"/>
            </a:endParaRPr>
          </a:p>
        </p:txBody>
      </p:sp>
      <p:sp>
        <p:nvSpPr>
          <p:cNvPr id="752643" name="Rectangle 2"/>
          <p:cNvSpPr>
            <a:spLocks noGrp="1" noRot="1" noChangeAspect="1" noChangeArrowheads="1" noTextEdit="1"/>
          </p:cNvSpPr>
          <p:nvPr>
            <p:ph type="sldImg"/>
          </p:nvPr>
        </p:nvSpPr>
        <p:spPr>
          <a:xfrm>
            <a:off x="725488" y="739775"/>
            <a:ext cx="5346700" cy="3702050"/>
          </a:xfrm>
          <a:ln/>
        </p:spPr>
      </p:sp>
      <p:sp>
        <p:nvSpPr>
          <p:cNvPr id="752644"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3733DA9F-9E8F-4AAA-BC81-0B671117260D}" type="slidenum">
              <a:rPr lang="zh-TW" altLang="en-US" sz="1200">
                <a:latin typeface="Arial" pitchFamily="34" charset="0"/>
              </a:rPr>
              <a:pPr algn="r" eaLnBrk="1" hangingPunct="1"/>
              <a:t>27</a:t>
            </a:fld>
            <a:endParaRPr lang="en-US" altLang="zh-TW" sz="1200">
              <a:latin typeface="Arial" pitchFamily="34" charset="0"/>
            </a:endParaRPr>
          </a:p>
        </p:txBody>
      </p:sp>
      <p:sp>
        <p:nvSpPr>
          <p:cNvPr id="754691" name="Rectangle 2"/>
          <p:cNvSpPr>
            <a:spLocks noGrp="1" noRot="1" noChangeAspect="1" noChangeArrowheads="1" noTextEdit="1"/>
          </p:cNvSpPr>
          <p:nvPr>
            <p:ph type="sldImg"/>
          </p:nvPr>
        </p:nvSpPr>
        <p:spPr>
          <a:xfrm>
            <a:off x="725488" y="739775"/>
            <a:ext cx="5346700" cy="3702050"/>
          </a:xfrm>
          <a:ln/>
        </p:spPr>
      </p:sp>
      <p:sp>
        <p:nvSpPr>
          <p:cNvPr id="754692"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8935B292-1540-481D-83BF-FFADD226119D}" type="slidenum">
              <a:rPr lang="zh-TW" altLang="en-US" sz="1200">
                <a:latin typeface="Arial" pitchFamily="34" charset="0"/>
              </a:rPr>
              <a:pPr algn="r" eaLnBrk="1" hangingPunct="1"/>
              <a:t>29</a:t>
            </a:fld>
            <a:endParaRPr lang="en-US" altLang="zh-TW" sz="1200">
              <a:latin typeface="Arial" pitchFamily="34" charset="0"/>
            </a:endParaRPr>
          </a:p>
        </p:txBody>
      </p:sp>
      <p:sp>
        <p:nvSpPr>
          <p:cNvPr id="773123" name="Rectangle 2"/>
          <p:cNvSpPr>
            <a:spLocks noGrp="1" noRot="1" noChangeAspect="1" noChangeArrowheads="1" noTextEdit="1"/>
          </p:cNvSpPr>
          <p:nvPr>
            <p:ph type="sldImg"/>
          </p:nvPr>
        </p:nvSpPr>
        <p:spPr>
          <a:xfrm>
            <a:off x="725488" y="739775"/>
            <a:ext cx="5346700" cy="3702050"/>
          </a:xfrm>
          <a:ln/>
        </p:spPr>
      </p:sp>
      <p:sp>
        <p:nvSpPr>
          <p:cNvPr id="773124"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39C02826-E604-4CD2-8C59-404FEBD2939A}" type="slidenum">
              <a:rPr lang="zh-TW" altLang="en-US" sz="1200">
                <a:latin typeface="Arial" pitchFamily="34" charset="0"/>
              </a:rPr>
              <a:pPr algn="r" eaLnBrk="1" hangingPunct="1"/>
              <a:t>30</a:t>
            </a:fld>
            <a:endParaRPr lang="en-US" altLang="zh-TW" sz="1200">
              <a:latin typeface="Arial" pitchFamily="34" charset="0"/>
            </a:endParaRPr>
          </a:p>
        </p:txBody>
      </p:sp>
      <p:sp>
        <p:nvSpPr>
          <p:cNvPr id="775171" name="Rectangle 2"/>
          <p:cNvSpPr>
            <a:spLocks noGrp="1" noRot="1" noChangeAspect="1" noChangeArrowheads="1" noTextEdit="1"/>
          </p:cNvSpPr>
          <p:nvPr>
            <p:ph type="sldImg"/>
          </p:nvPr>
        </p:nvSpPr>
        <p:spPr>
          <a:xfrm>
            <a:off x="725488" y="739775"/>
            <a:ext cx="5346700" cy="3702050"/>
          </a:xfrm>
          <a:ln/>
        </p:spPr>
      </p:sp>
      <p:sp>
        <p:nvSpPr>
          <p:cNvPr id="775172"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49689"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r">
              <a:defRPr/>
            </a:pPr>
            <a:fld id="{E341F2AC-6901-46EA-A3DF-C6087152F8CB}" type="slidenum">
              <a:rPr lang="zh-TW" altLang="en-US" sz="1200" smtClean="0">
                <a:ea typeface="新細明體" pitchFamily="18" charset="-120"/>
              </a:rPr>
              <a:pPr algn="r">
                <a:defRPr/>
              </a:pPr>
              <a:t>3</a:t>
            </a:fld>
            <a:endParaRPr lang="en-US" altLang="zh-TW" sz="1200" smtClean="0">
              <a:ea typeface="新細明體" pitchFamily="18" charset="-120"/>
            </a:endParaRPr>
          </a:p>
        </p:txBody>
      </p:sp>
      <p:sp>
        <p:nvSpPr>
          <p:cNvPr id="134147" name="Rectangle 2"/>
          <p:cNvSpPr>
            <a:spLocks noGrp="1" noRot="1" noChangeAspect="1" noChangeArrowheads="1" noTextEdit="1"/>
          </p:cNvSpPr>
          <p:nvPr>
            <p:ph type="sldImg"/>
          </p:nvPr>
        </p:nvSpPr>
        <p:spPr>
          <a:xfrm>
            <a:off x="727075" y="741363"/>
            <a:ext cx="5345113" cy="3702050"/>
          </a:xfrm>
          <a:ln/>
        </p:spPr>
      </p:sp>
      <p:sp>
        <p:nvSpPr>
          <p:cNvPr id="134148" name="Rectangle 3"/>
          <p:cNvSpPr>
            <a:spLocks noGrp="1" noChangeArrowheads="1"/>
          </p:cNvSpPr>
          <p:nvPr>
            <p:ph type="body" idx="1"/>
          </p:nvPr>
        </p:nvSpPr>
        <p:spPr>
          <a:xfrm>
            <a:off x="906463" y="4691062"/>
            <a:ext cx="4984750" cy="4443413"/>
          </a:xfrm>
          <a:noFill/>
        </p:spPr>
        <p:txBody>
          <a:bodyPr lIns="91440" tIns="45720" rIns="91440" bIns="45720"/>
          <a:lstStyle/>
          <a:p>
            <a:pPr eaLnBrk="1" hangingPunct="1"/>
            <a:endParaRPr lang="zh-TW"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64C07820-F03C-4DFA-8C04-0FCE961E16D5}" type="slidenum">
              <a:rPr lang="zh-TW" altLang="en-US" sz="1200">
                <a:latin typeface="Arial" pitchFamily="34" charset="0"/>
              </a:rPr>
              <a:pPr algn="r" eaLnBrk="1" hangingPunct="1"/>
              <a:t>31</a:t>
            </a:fld>
            <a:endParaRPr lang="en-US" altLang="zh-TW" sz="1200">
              <a:latin typeface="Arial" pitchFamily="34" charset="0"/>
            </a:endParaRPr>
          </a:p>
        </p:txBody>
      </p:sp>
      <p:sp>
        <p:nvSpPr>
          <p:cNvPr id="777219" name="Rectangle 2"/>
          <p:cNvSpPr>
            <a:spLocks noGrp="1" noRot="1" noChangeAspect="1" noChangeArrowheads="1" noTextEdit="1"/>
          </p:cNvSpPr>
          <p:nvPr>
            <p:ph type="sldImg"/>
          </p:nvPr>
        </p:nvSpPr>
        <p:spPr>
          <a:xfrm>
            <a:off x="725488" y="739775"/>
            <a:ext cx="5346700" cy="3702050"/>
          </a:xfrm>
          <a:ln/>
        </p:spPr>
      </p:sp>
      <p:sp>
        <p:nvSpPr>
          <p:cNvPr id="777220"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8B8A6544-8C73-49E8-A49D-3177DC483820}" type="slidenum">
              <a:rPr lang="zh-TW" altLang="en-US" sz="1200">
                <a:latin typeface="Arial" pitchFamily="34" charset="0"/>
              </a:rPr>
              <a:pPr algn="r" eaLnBrk="1" hangingPunct="1"/>
              <a:t>32</a:t>
            </a:fld>
            <a:endParaRPr lang="en-US" altLang="zh-TW" sz="1200">
              <a:latin typeface="Arial" pitchFamily="34" charset="0"/>
            </a:endParaRPr>
          </a:p>
        </p:txBody>
      </p:sp>
      <p:sp>
        <p:nvSpPr>
          <p:cNvPr id="779267" name="Rectangle 2"/>
          <p:cNvSpPr>
            <a:spLocks noGrp="1" noRot="1" noChangeAspect="1" noChangeArrowheads="1" noTextEdit="1"/>
          </p:cNvSpPr>
          <p:nvPr>
            <p:ph type="sldImg"/>
          </p:nvPr>
        </p:nvSpPr>
        <p:spPr>
          <a:xfrm>
            <a:off x="725488" y="739775"/>
            <a:ext cx="5346700" cy="3702050"/>
          </a:xfrm>
          <a:ln/>
        </p:spPr>
      </p:sp>
      <p:sp>
        <p:nvSpPr>
          <p:cNvPr id="779268"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nchor="b"/>
          <a:lstStyle>
            <a:lvl1pPr defTabSz="865188" eaLnBrk="0" hangingPunct="0">
              <a:defRPr kumimoji="1">
                <a:solidFill>
                  <a:schemeClr val="tx1"/>
                </a:solidFill>
                <a:latin typeface="Tahoma" pitchFamily="34" charset="0"/>
                <a:ea typeface="新細明體" pitchFamily="18" charset="-120"/>
              </a:defRPr>
            </a:lvl1pPr>
            <a:lvl2pPr marL="703263" indent="-271463" defTabSz="865188" eaLnBrk="0" hangingPunct="0">
              <a:defRPr kumimoji="1">
                <a:solidFill>
                  <a:schemeClr val="tx1"/>
                </a:solidFill>
                <a:latin typeface="Tahoma" pitchFamily="34" charset="0"/>
                <a:ea typeface="新細明體" pitchFamily="18" charset="-120"/>
              </a:defRPr>
            </a:lvl2pPr>
            <a:lvl3pPr marL="1081088" indent="-215900" defTabSz="865188" eaLnBrk="0" hangingPunct="0">
              <a:defRPr kumimoji="1">
                <a:solidFill>
                  <a:schemeClr val="tx1"/>
                </a:solidFill>
                <a:latin typeface="Tahoma" pitchFamily="34" charset="0"/>
                <a:ea typeface="新細明體" pitchFamily="18" charset="-120"/>
              </a:defRPr>
            </a:lvl3pPr>
            <a:lvl4pPr marL="1512888" indent="-215900" defTabSz="865188" eaLnBrk="0" hangingPunct="0">
              <a:defRPr kumimoji="1">
                <a:solidFill>
                  <a:schemeClr val="tx1"/>
                </a:solidFill>
                <a:latin typeface="Tahoma" pitchFamily="34" charset="0"/>
                <a:ea typeface="新細明體" pitchFamily="18" charset="-120"/>
              </a:defRPr>
            </a:lvl4pPr>
            <a:lvl5pPr marL="1946275" indent="-215900" defTabSz="865188" eaLnBrk="0" hangingPunct="0">
              <a:defRPr kumimoji="1">
                <a:solidFill>
                  <a:schemeClr val="tx1"/>
                </a:solidFill>
                <a:latin typeface="Tahoma" pitchFamily="34" charset="0"/>
                <a:ea typeface="新細明體" pitchFamily="18" charset="-120"/>
              </a:defRPr>
            </a:lvl5pPr>
            <a:lvl6pPr marL="24034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6pPr>
            <a:lvl7pPr marL="28606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7pPr>
            <a:lvl8pPr marL="33178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8pPr>
            <a:lvl9pPr marL="37750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739AF361-A156-4BD3-B826-7D60E026C6F2}" type="slidenum">
              <a:rPr lang="zh-TW" altLang="en-US" sz="1200">
                <a:latin typeface="Arial" pitchFamily="34" charset="0"/>
              </a:rPr>
              <a:pPr algn="r" eaLnBrk="1" hangingPunct="1"/>
              <a:t>36</a:t>
            </a:fld>
            <a:endParaRPr lang="en-US" altLang="zh-TW" sz="1200">
              <a:latin typeface="Arial" pitchFamily="34" charset="0"/>
            </a:endParaRPr>
          </a:p>
        </p:txBody>
      </p:sp>
      <p:sp>
        <p:nvSpPr>
          <p:cNvPr id="791555" name="Rectangle 2"/>
          <p:cNvSpPr>
            <a:spLocks noGrp="1" noRot="1" noChangeAspect="1" noChangeArrowheads="1" noTextEdit="1"/>
          </p:cNvSpPr>
          <p:nvPr>
            <p:ph type="sldImg"/>
          </p:nvPr>
        </p:nvSpPr>
        <p:spPr>
          <a:xfrm>
            <a:off x="727075" y="741363"/>
            <a:ext cx="5346700" cy="3702050"/>
          </a:xfrm>
          <a:ln/>
        </p:spPr>
      </p:sp>
      <p:sp>
        <p:nvSpPr>
          <p:cNvPr id="791556" name="Rectangle 3"/>
          <p:cNvSpPr>
            <a:spLocks noGrp="1" noChangeArrowheads="1"/>
          </p:cNvSpPr>
          <p:nvPr>
            <p:ph type="body" idx="1"/>
          </p:nvPr>
        </p:nvSpPr>
        <p:spPr>
          <a:xfrm>
            <a:off x="906357" y="4690269"/>
            <a:ext cx="4984962" cy="4443413"/>
          </a:xfrm>
          <a:noFill/>
        </p:spPr>
        <p:txBody>
          <a:bodyPr lIns="91432" tIns="45716" rIns="91432" bIns="45716"/>
          <a:lstStyle/>
          <a:p>
            <a:pPr eaLnBrk="1" hangingPunct="1"/>
            <a:endParaRPr lang="zh-TW"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nchor="b"/>
          <a:lstStyle>
            <a:lvl1pPr defTabSz="865188" eaLnBrk="0" hangingPunct="0">
              <a:defRPr kumimoji="1">
                <a:solidFill>
                  <a:schemeClr val="tx1"/>
                </a:solidFill>
                <a:latin typeface="Tahoma" pitchFamily="34" charset="0"/>
                <a:ea typeface="新細明體" pitchFamily="18" charset="-120"/>
              </a:defRPr>
            </a:lvl1pPr>
            <a:lvl2pPr marL="703263" indent="-271463" defTabSz="865188" eaLnBrk="0" hangingPunct="0">
              <a:defRPr kumimoji="1">
                <a:solidFill>
                  <a:schemeClr val="tx1"/>
                </a:solidFill>
                <a:latin typeface="Tahoma" pitchFamily="34" charset="0"/>
                <a:ea typeface="新細明體" pitchFamily="18" charset="-120"/>
              </a:defRPr>
            </a:lvl2pPr>
            <a:lvl3pPr marL="1081088" indent="-215900" defTabSz="865188" eaLnBrk="0" hangingPunct="0">
              <a:defRPr kumimoji="1">
                <a:solidFill>
                  <a:schemeClr val="tx1"/>
                </a:solidFill>
                <a:latin typeface="Tahoma" pitchFamily="34" charset="0"/>
                <a:ea typeface="新細明體" pitchFamily="18" charset="-120"/>
              </a:defRPr>
            </a:lvl3pPr>
            <a:lvl4pPr marL="1512888" indent="-215900" defTabSz="865188" eaLnBrk="0" hangingPunct="0">
              <a:defRPr kumimoji="1">
                <a:solidFill>
                  <a:schemeClr val="tx1"/>
                </a:solidFill>
                <a:latin typeface="Tahoma" pitchFamily="34" charset="0"/>
                <a:ea typeface="新細明體" pitchFamily="18" charset="-120"/>
              </a:defRPr>
            </a:lvl4pPr>
            <a:lvl5pPr marL="1946275" indent="-215900" defTabSz="865188" eaLnBrk="0" hangingPunct="0">
              <a:defRPr kumimoji="1">
                <a:solidFill>
                  <a:schemeClr val="tx1"/>
                </a:solidFill>
                <a:latin typeface="Tahoma" pitchFamily="34" charset="0"/>
                <a:ea typeface="新細明體" pitchFamily="18" charset="-120"/>
              </a:defRPr>
            </a:lvl5pPr>
            <a:lvl6pPr marL="24034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6pPr>
            <a:lvl7pPr marL="28606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7pPr>
            <a:lvl8pPr marL="33178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8pPr>
            <a:lvl9pPr marL="37750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884DE478-1F52-4C23-9C1B-793A37B25D51}" type="slidenum">
              <a:rPr lang="zh-TW" altLang="en-US" sz="1200">
                <a:latin typeface="Arial" pitchFamily="34" charset="0"/>
              </a:rPr>
              <a:pPr algn="r" eaLnBrk="1" hangingPunct="1"/>
              <a:t>37</a:t>
            </a:fld>
            <a:endParaRPr lang="en-US" altLang="zh-TW" sz="1200">
              <a:latin typeface="Arial" pitchFamily="34" charset="0"/>
            </a:endParaRPr>
          </a:p>
        </p:txBody>
      </p:sp>
      <p:sp>
        <p:nvSpPr>
          <p:cNvPr id="793603" name="Rectangle 2"/>
          <p:cNvSpPr>
            <a:spLocks noGrp="1" noRot="1" noChangeAspect="1" noChangeArrowheads="1" noTextEdit="1"/>
          </p:cNvSpPr>
          <p:nvPr>
            <p:ph type="sldImg"/>
          </p:nvPr>
        </p:nvSpPr>
        <p:spPr>
          <a:xfrm>
            <a:off x="727075" y="741363"/>
            <a:ext cx="5346700" cy="3702050"/>
          </a:xfrm>
          <a:ln/>
        </p:spPr>
      </p:sp>
      <p:sp>
        <p:nvSpPr>
          <p:cNvPr id="793604" name="Rectangle 3"/>
          <p:cNvSpPr>
            <a:spLocks noGrp="1" noChangeArrowheads="1"/>
          </p:cNvSpPr>
          <p:nvPr>
            <p:ph type="body" idx="1"/>
          </p:nvPr>
        </p:nvSpPr>
        <p:spPr>
          <a:xfrm>
            <a:off x="906357" y="4690269"/>
            <a:ext cx="4984962" cy="4443413"/>
          </a:xfrm>
          <a:noFill/>
        </p:spPr>
        <p:txBody>
          <a:bodyPr lIns="91432" tIns="45716" rIns="91432" bIns="45716"/>
          <a:lstStyle/>
          <a:p>
            <a:pPr eaLnBrk="1" hangingPunct="1"/>
            <a:endParaRPr lang="zh-TW"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nchor="b"/>
          <a:lstStyle>
            <a:lvl1pPr defTabSz="865188" eaLnBrk="0" hangingPunct="0">
              <a:defRPr kumimoji="1">
                <a:solidFill>
                  <a:schemeClr val="tx1"/>
                </a:solidFill>
                <a:latin typeface="Tahoma" pitchFamily="34" charset="0"/>
                <a:ea typeface="新細明體" pitchFamily="18" charset="-120"/>
              </a:defRPr>
            </a:lvl1pPr>
            <a:lvl2pPr marL="703263" indent="-271463" defTabSz="865188" eaLnBrk="0" hangingPunct="0">
              <a:defRPr kumimoji="1">
                <a:solidFill>
                  <a:schemeClr val="tx1"/>
                </a:solidFill>
                <a:latin typeface="Tahoma" pitchFamily="34" charset="0"/>
                <a:ea typeface="新細明體" pitchFamily="18" charset="-120"/>
              </a:defRPr>
            </a:lvl2pPr>
            <a:lvl3pPr marL="1081088" indent="-215900" defTabSz="865188" eaLnBrk="0" hangingPunct="0">
              <a:defRPr kumimoji="1">
                <a:solidFill>
                  <a:schemeClr val="tx1"/>
                </a:solidFill>
                <a:latin typeface="Tahoma" pitchFamily="34" charset="0"/>
                <a:ea typeface="新細明體" pitchFamily="18" charset="-120"/>
              </a:defRPr>
            </a:lvl3pPr>
            <a:lvl4pPr marL="1512888" indent="-215900" defTabSz="865188" eaLnBrk="0" hangingPunct="0">
              <a:defRPr kumimoji="1">
                <a:solidFill>
                  <a:schemeClr val="tx1"/>
                </a:solidFill>
                <a:latin typeface="Tahoma" pitchFamily="34" charset="0"/>
                <a:ea typeface="新細明體" pitchFamily="18" charset="-120"/>
              </a:defRPr>
            </a:lvl4pPr>
            <a:lvl5pPr marL="1946275" indent="-215900" defTabSz="865188" eaLnBrk="0" hangingPunct="0">
              <a:defRPr kumimoji="1">
                <a:solidFill>
                  <a:schemeClr val="tx1"/>
                </a:solidFill>
                <a:latin typeface="Tahoma" pitchFamily="34" charset="0"/>
                <a:ea typeface="新細明體" pitchFamily="18" charset="-120"/>
              </a:defRPr>
            </a:lvl5pPr>
            <a:lvl6pPr marL="24034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6pPr>
            <a:lvl7pPr marL="28606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7pPr>
            <a:lvl8pPr marL="33178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8pPr>
            <a:lvl9pPr marL="37750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45CD8C4B-9E7F-4ED5-AA12-8905300A86EE}" type="slidenum">
              <a:rPr lang="zh-TW" altLang="en-US" sz="1200">
                <a:latin typeface="Arial" pitchFamily="34" charset="0"/>
              </a:rPr>
              <a:pPr algn="r" eaLnBrk="1" hangingPunct="1"/>
              <a:t>38</a:t>
            </a:fld>
            <a:endParaRPr lang="en-US" altLang="zh-TW" sz="1200">
              <a:latin typeface="Arial" pitchFamily="34" charset="0"/>
            </a:endParaRPr>
          </a:p>
        </p:txBody>
      </p:sp>
      <p:sp>
        <p:nvSpPr>
          <p:cNvPr id="795651" name="Rectangle 2"/>
          <p:cNvSpPr>
            <a:spLocks noGrp="1" noRot="1" noChangeAspect="1" noChangeArrowheads="1" noTextEdit="1"/>
          </p:cNvSpPr>
          <p:nvPr>
            <p:ph type="sldImg"/>
          </p:nvPr>
        </p:nvSpPr>
        <p:spPr>
          <a:xfrm>
            <a:off x="727075" y="741363"/>
            <a:ext cx="5346700" cy="3702050"/>
          </a:xfrm>
          <a:ln/>
        </p:spPr>
      </p:sp>
      <p:sp>
        <p:nvSpPr>
          <p:cNvPr id="795652" name="Rectangle 3"/>
          <p:cNvSpPr>
            <a:spLocks noGrp="1" noChangeArrowheads="1"/>
          </p:cNvSpPr>
          <p:nvPr>
            <p:ph type="body" idx="1"/>
          </p:nvPr>
        </p:nvSpPr>
        <p:spPr>
          <a:xfrm>
            <a:off x="906357" y="4690269"/>
            <a:ext cx="4984962" cy="4443413"/>
          </a:xfrm>
          <a:noFill/>
        </p:spPr>
        <p:txBody>
          <a:bodyPr lIns="91432" tIns="45716" rIns="91432" bIns="45716"/>
          <a:lstStyle/>
          <a:p>
            <a:pPr eaLnBrk="1" hangingPunct="1"/>
            <a:endParaRPr lang="zh-TW"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nchor="b"/>
          <a:lstStyle>
            <a:lvl1pPr defTabSz="865188" eaLnBrk="0" hangingPunct="0">
              <a:defRPr kumimoji="1">
                <a:solidFill>
                  <a:schemeClr val="tx1"/>
                </a:solidFill>
                <a:latin typeface="Tahoma" pitchFamily="34" charset="0"/>
                <a:ea typeface="新細明體" pitchFamily="18" charset="-120"/>
              </a:defRPr>
            </a:lvl1pPr>
            <a:lvl2pPr marL="703263" indent="-271463" defTabSz="865188" eaLnBrk="0" hangingPunct="0">
              <a:defRPr kumimoji="1">
                <a:solidFill>
                  <a:schemeClr val="tx1"/>
                </a:solidFill>
                <a:latin typeface="Tahoma" pitchFamily="34" charset="0"/>
                <a:ea typeface="新細明體" pitchFamily="18" charset="-120"/>
              </a:defRPr>
            </a:lvl2pPr>
            <a:lvl3pPr marL="1081088" indent="-215900" defTabSz="865188" eaLnBrk="0" hangingPunct="0">
              <a:defRPr kumimoji="1">
                <a:solidFill>
                  <a:schemeClr val="tx1"/>
                </a:solidFill>
                <a:latin typeface="Tahoma" pitchFamily="34" charset="0"/>
                <a:ea typeface="新細明體" pitchFamily="18" charset="-120"/>
              </a:defRPr>
            </a:lvl3pPr>
            <a:lvl4pPr marL="1512888" indent="-215900" defTabSz="865188" eaLnBrk="0" hangingPunct="0">
              <a:defRPr kumimoji="1">
                <a:solidFill>
                  <a:schemeClr val="tx1"/>
                </a:solidFill>
                <a:latin typeface="Tahoma" pitchFamily="34" charset="0"/>
                <a:ea typeface="新細明體" pitchFamily="18" charset="-120"/>
              </a:defRPr>
            </a:lvl4pPr>
            <a:lvl5pPr marL="1946275" indent="-215900" defTabSz="865188" eaLnBrk="0" hangingPunct="0">
              <a:defRPr kumimoji="1">
                <a:solidFill>
                  <a:schemeClr val="tx1"/>
                </a:solidFill>
                <a:latin typeface="Tahoma" pitchFamily="34" charset="0"/>
                <a:ea typeface="新細明體" pitchFamily="18" charset="-120"/>
              </a:defRPr>
            </a:lvl5pPr>
            <a:lvl6pPr marL="24034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6pPr>
            <a:lvl7pPr marL="28606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7pPr>
            <a:lvl8pPr marL="33178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8pPr>
            <a:lvl9pPr marL="37750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4B6748AE-5C0C-40B6-964B-77BD938BD590}" type="slidenum">
              <a:rPr lang="zh-TW" altLang="en-US" sz="1200">
                <a:latin typeface="Arial" pitchFamily="34" charset="0"/>
              </a:rPr>
              <a:pPr algn="r" eaLnBrk="1" hangingPunct="1"/>
              <a:t>39</a:t>
            </a:fld>
            <a:endParaRPr lang="en-US" altLang="zh-TW" sz="1200">
              <a:latin typeface="Arial" pitchFamily="34" charset="0"/>
            </a:endParaRPr>
          </a:p>
        </p:txBody>
      </p:sp>
      <p:sp>
        <p:nvSpPr>
          <p:cNvPr id="797699" name="Rectangle 2"/>
          <p:cNvSpPr>
            <a:spLocks noGrp="1" noRot="1" noChangeAspect="1" noChangeArrowheads="1" noTextEdit="1"/>
          </p:cNvSpPr>
          <p:nvPr>
            <p:ph type="sldImg"/>
          </p:nvPr>
        </p:nvSpPr>
        <p:spPr>
          <a:xfrm>
            <a:off x="727075" y="741363"/>
            <a:ext cx="5346700" cy="3702050"/>
          </a:xfrm>
          <a:ln/>
        </p:spPr>
      </p:sp>
      <p:sp>
        <p:nvSpPr>
          <p:cNvPr id="797700" name="Rectangle 3"/>
          <p:cNvSpPr>
            <a:spLocks noGrp="1" noChangeArrowheads="1"/>
          </p:cNvSpPr>
          <p:nvPr>
            <p:ph type="body" idx="1"/>
          </p:nvPr>
        </p:nvSpPr>
        <p:spPr>
          <a:xfrm>
            <a:off x="906357" y="4690269"/>
            <a:ext cx="4984962" cy="4443413"/>
          </a:xfrm>
          <a:noFill/>
        </p:spPr>
        <p:txBody>
          <a:bodyPr lIns="91432" tIns="45716" rIns="91432" bIns="45716"/>
          <a:lstStyle/>
          <a:p>
            <a:pPr eaLnBrk="1" hangingPunct="1"/>
            <a:endParaRPr lang="zh-TW"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nchor="b"/>
          <a:lstStyle>
            <a:lvl1pPr defTabSz="865188" eaLnBrk="0" hangingPunct="0">
              <a:defRPr kumimoji="1">
                <a:solidFill>
                  <a:schemeClr val="tx1"/>
                </a:solidFill>
                <a:latin typeface="Tahoma" pitchFamily="34" charset="0"/>
                <a:ea typeface="新細明體" pitchFamily="18" charset="-120"/>
              </a:defRPr>
            </a:lvl1pPr>
            <a:lvl2pPr marL="703263" indent="-271463" defTabSz="865188" eaLnBrk="0" hangingPunct="0">
              <a:defRPr kumimoji="1">
                <a:solidFill>
                  <a:schemeClr val="tx1"/>
                </a:solidFill>
                <a:latin typeface="Tahoma" pitchFamily="34" charset="0"/>
                <a:ea typeface="新細明體" pitchFamily="18" charset="-120"/>
              </a:defRPr>
            </a:lvl2pPr>
            <a:lvl3pPr marL="1081088" indent="-215900" defTabSz="865188" eaLnBrk="0" hangingPunct="0">
              <a:defRPr kumimoji="1">
                <a:solidFill>
                  <a:schemeClr val="tx1"/>
                </a:solidFill>
                <a:latin typeface="Tahoma" pitchFamily="34" charset="0"/>
                <a:ea typeface="新細明體" pitchFamily="18" charset="-120"/>
              </a:defRPr>
            </a:lvl3pPr>
            <a:lvl4pPr marL="1512888" indent="-215900" defTabSz="865188" eaLnBrk="0" hangingPunct="0">
              <a:defRPr kumimoji="1">
                <a:solidFill>
                  <a:schemeClr val="tx1"/>
                </a:solidFill>
                <a:latin typeface="Tahoma" pitchFamily="34" charset="0"/>
                <a:ea typeface="新細明體" pitchFamily="18" charset="-120"/>
              </a:defRPr>
            </a:lvl4pPr>
            <a:lvl5pPr marL="1946275" indent="-215900" defTabSz="865188" eaLnBrk="0" hangingPunct="0">
              <a:defRPr kumimoji="1">
                <a:solidFill>
                  <a:schemeClr val="tx1"/>
                </a:solidFill>
                <a:latin typeface="Tahoma" pitchFamily="34" charset="0"/>
                <a:ea typeface="新細明體" pitchFamily="18" charset="-120"/>
              </a:defRPr>
            </a:lvl5pPr>
            <a:lvl6pPr marL="24034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6pPr>
            <a:lvl7pPr marL="28606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7pPr>
            <a:lvl8pPr marL="33178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8pPr>
            <a:lvl9pPr marL="3775075" indent="-215900" defTabSz="865188"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C7FFC85B-401A-459F-9831-3B59579E4053}" type="slidenum">
              <a:rPr lang="zh-TW" altLang="en-US" sz="1200">
                <a:latin typeface="Arial" pitchFamily="34" charset="0"/>
              </a:rPr>
              <a:pPr algn="r" eaLnBrk="1" hangingPunct="1"/>
              <a:t>40</a:t>
            </a:fld>
            <a:endParaRPr lang="en-US" altLang="zh-TW" sz="1200">
              <a:latin typeface="Arial" pitchFamily="34" charset="0"/>
            </a:endParaRPr>
          </a:p>
        </p:txBody>
      </p:sp>
      <p:sp>
        <p:nvSpPr>
          <p:cNvPr id="799747" name="Rectangle 2"/>
          <p:cNvSpPr>
            <a:spLocks noGrp="1" noRot="1" noChangeAspect="1" noChangeArrowheads="1" noTextEdit="1"/>
          </p:cNvSpPr>
          <p:nvPr>
            <p:ph type="sldImg"/>
          </p:nvPr>
        </p:nvSpPr>
        <p:spPr>
          <a:xfrm>
            <a:off x="727075" y="741363"/>
            <a:ext cx="5346700" cy="3702050"/>
          </a:xfrm>
          <a:ln/>
        </p:spPr>
      </p:sp>
      <p:sp>
        <p:nvSpPr>
          <p:cNvPr id="799748" name="Rectangle 3"/>
          <p:cNvSpPr>
            <a:spLocks noGrp="1" noChangeArrowheads="1"/>
          </p:cNvSpPr>
          <p:nvPr>
            <p:ph type="body" idx="1"/>
          </p:nvPr>
        </p:nvSpPr>
        <p:spPr>
          <a:xfrm>
            <a:off x="906357" y="4690269"/>
            <a:ext cx="4984962" cy="4443413"/>
          </a:xfrm>
          <a:noFill/>
        </p:spPr>
        <p:txBody>
          <a:bodyPr lIns="91432" tIns="45716" rIns="91432" bIns="45716"/>
          <a:lstStyle/>
          <a:p>
            <a:pPr eaLnBrk="1" hangingPunct="1"/>
            <a:endParaRPr lang="zh-TW"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49689"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r">
              <a:defRPr/>
            </a:pPr>
            <a:fld id="{E341F2AC-6901-46EA-A3DF-C6087152F8CB}" type="slidenum">
              <a:rPr lang="zh-TW" altLang="en-US" sz="1200" smtClean="0">
                <a:ea typeface="新細明體" pitchFamily="18" charset="-120"/>
              </a:rPr>
              <a:pPr algn="r">
                <a:defRPr/>
              </a:pPr>
              <a:t>4</a:t>
            </a:fld>
            <a:endParaRPr lang="en-US" altLang="zh-TW" sz="1200" smtClean="0">
              <a:ea typeface="新細明體" pitchFamily="18" charset="-120"/>
            </a:endParaRPr>
          </a:p>
        </p:txBody>
      </p:sp>
      <p:sp>
        <p:nvSpPr>
          <p:cNvPr id="134147" name="Rectangle 2"/>
          <p:cNvSpPr>
            <a:spLocks noGrp="1" noRot="1" noChangeAspect="1" noChangeArrowheads="1" noTextEdit="1"/>
          </p:cNvSpPr>
          <p:nvPr>
            <p:ph type="sldImg"/>
          </p:nvPr>
        </p:nvSpPr>
        <p:spPr>
          <a:xfrm>
            <a:off x="727075" y="741363"/>
            <a:ext cx="5345113" cy="3702050"/>
          </a:xfrm>
          <a:ln/>
        </p:spPr>
      </p:sp>
      <p:sp>
        <p:nvSpPr>
          <p:cNvPr id="134148" name="Rectangle 3"/>
          <p:cNvSpPr>
            <a:spLocks noGrp="1" noChangeArrowheads="1"/>
          </p:cNvSpPr>
          <p:nvPr>
            <p:ph type="body" idx="1"/>
          </p:nvPr>
        </p:nvSpPr>
        <p:spPr>
          <a:xfrm>
            <a:off x="906463" y="4691062"/>
            <a:ext cx="4984750" cy="4443413"/>
          </a:xfrm>
          <a:noFill/>
        </p:spPr>
        <p:txBody>
          <a:bodyPr lIns="91440" tIns="45720" rIns="91440" bIns="45720"/>
          <a:lstStyle/>
          <a:p>
            <a:pPr eaLnBrk="1" hangingPunct="1"/>
            <a:endParaRPr lang="zh-TW"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r">
              <a:defRPr/>
            </a:pPr>
            <a:fld id="{E341F2AC-6901-46EA-A3DF-C6087152F8CB}" type="slidenum">
              <a:rPr lang="zh-TW" altLang="en-US" sz="1200" smtClean="0">
                <a:ea typeface="新細明體" pitchFamily="18" charset="-120"/>
              </a:rPr>
              <a:pPr algn="r">
                <a:defRPr/>
              </a:pPr>
              <a:t>5</a:t>
            </a:fld>
            <a:endParaRPr lang="en-US" altLang="zh-TW" sz="1200" smtClean="0">
              <a:ea typeface="新細明體" pitchFamily="18" charset="-120"/>
            </a:endParaRPr>
          </a:p>
        </p:txBody>
      </p:sp>
      <p:sp>
        <p:nvSpPr>
          <p:cNvPr id="134147" name="Rectangle 2"/>
          <p:cNvSpPr>
            <a:spLocks noGrp="1" noRot="1" noChangeAspect="1" noChangeArrowheads="1" noTextEdit="1"/>
          </p:cNvSpPr>
          <p:nvPr>
            <p:ph type="sldImg"/>
          </p:nvPr>
        </p:nvSpPr>
        <p:spPr>
          <a:xfrm>
            <a:off x="727075" y="741363"/>
            <a:ext cx="5345113" cy="3702050"/>
          </a:xfrm>
          <a:ln/>
        </p:spPr>
      </p:sp>
      <p:sp>
        <p:nvSpPr>
          <p:cNvPr id="134148" name="Rectangle 3"/>
          <p:cNvSpPr>
            <a:spLocks noGrp="1" noChangeArrowheads="1"/>
          </p:cNvSpPr>
          <p:nvPr>
            <p:ph type="body" idx="1"/>
          </p:nvPr>
        </p:nvSpPr>
        <p:spPr>
          <a:xfrm>
            <a:off x="906463" y="4691063"/>
            <a:ext cx="4984750" cy="4443412"/>
          </a:xfrm>
          <a:noFill/>
        </p:spPr>
        <p:txBody>
          <a:bodyPr lIns="91440" tIns="45720" rIns="91440" bIns="45720"/>
          <a:lstStyle/>
          <a:p>
            <a:pPr eaLnBrk="1" hangingPunct="1"/>
            <a:endParaRPr lang="zh-TW"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49689"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r">
              <a:defRPr/>
            </a:pPr>
            <a:fld id="{E341F2AC-6901-46EA-A3DF-C6087152F8CB}" type="slidenum">
              <a:rPr lang="zh-TW" altLang="en-US" sz="1200" smtClean="0">
                <a:ea typeface="新細明體" pitchFamily="18" charset="-120"/>
              </a:rPr>
              <a:pPr algn="r">
                <a:defRPr/>
              </a:pPr>
              <a:t>6</a:t>
            </a:fld>
            <a:endParaRPr lang="en-US" altLang="zh-TW" sz="1200" smtClean="0">
              <a:ea typeface="新細明體" pitchFamily="18" charset="-120"/>
            </a:endParaRPr>
          </a:p>
        </p:txBody>
      </p:sp>
      <p:sp>
        <p:nvSpPr>
          <p:cNvPr id="134147" name="Rectangle 2"/>
          <p:cNvSpPr>
            <a:spLocks noGrp="1" noRot="1" noChangeAspect="1" noChangeArrowheads="1" noTextEdit="1"/>
          </p:cNvSpPr>
          <p:nvPr>
            <p:ph type="sldImg"/>
          </p:nvPr>
        </p:nvSpPr>
        <p:spPr>
          <a:xfrm>
            <a:off x="727075" y="741363"/>
            <a:ext cx="5345113" cy="3702050"/>
          </a:xfrm>
          <a:ln/>
        </p:spPr>
      </p:sp>
      <p:sp>
        <p:nvSpPr>
          <p:cNvPr id="134148" name="Rectangle 3"/>
          <p:cNvSpPr>
            <a:spLocks noGrp="1" noChangeArrowheads="1"/>
          </p:cNvSpPr>
          <p:nvPr>
            <p:ph type="body" idx="1"/>
          </p:nvPr>
        </p:nvSpPr>
        <p:spPr>
          <a:xfrm>
            <a:off x="906463" y="4691062"/>
            <a:ext cx="4984750" cy="4443413"/>
          </a:xfrm>
          <a:noFill/>
        </p:spPr>
        <p:txBody>
          <a:bodyPr lIns="91440" tIns="45720" rIns="91440" bIns="45720"/>
          <a:lstStyle/>
          <a:p>
            <a:pPr eaLnBrk="1" hangingPunct="1"/>
            <a:endParaRPr lang="zh-TW" alt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a:ln/>
        </p:spPr>
      </p:sp>
      <p:sp>
        <p:nvSpPr>
          <p:cNvPr id="137219" name="備忘稿版面配置區 2"/>
          <p:cNvSpPr>
            <a:spLocks noGrp="1"/>
          </p:cNvSpPr>
          <p:nvPr>
            <p:ph type="body" idx="1"/>
          </p:nvPr>
        </p:nvSpPr>
        <p:spPr>
          <a:noFill/>
        </p:spPr>
        <p:txBody>
          <a:bodyPr/>
          <a:lstStyle/>
          <a:p>
            <a:endParaRPr lang="zh-TW" altLang="en-US" smtClean="0">
              <a:latin typeface="Arial" pitchFamily="34" charset="0"/>
            </a:endParaRPr>
          </a:p>
        </p:txBody>
      </p:sp>
      <p:sp>
        <p:nvSpPr>
          <p:cNvPr id="137220" name="投影片編號版面配置區 3"/>
          <p:cNvSpPr txBox="1">
            <a:spLocks noGrp="1"/>
          </p:cNvSpPr>
          <p:nvPr/>
        </p:nvSpPr>
        <p:spPr bwMode="auto">
          <a:xfrm>
            <a:off x="3851275"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4" tIns="45662" rIns="91324" bIns="45662" anchor="b"/>
          <a:lstStyle>
            <a:lvl1pPr defTabSz="911225" eaLnBrk="0" hangingPunct="0">
              <a:defRPr kumimoji="1">
                <a:solidFill>
                  <a:schemeClr val="tx1"/>
                </a:solidFill>
                <a:latin typeface="Arial" pitchFamily="34" charset="0"/>
                <a:ea typeface="標楷體" pitchFamily="65" charset="-120"/>
              </a:defRPr>
            </a:lvl1pPr>
            <a:lvl2pPr marL="742950" indent="-285750" defTabSz="911225" eaLnBrk="0" hangingPunct="0">
              <a:defRPr kumimoji="1">
                <a:solidFill>
                  <a:schemeClr val="tx1"/>
                </a:solidFill>
                <a:latin typeface="Arial" pitchFamily="34" charset="0"/>
                <a:ea typeface="標楷體" pitchFamily="65" charset="-120"/>
              </a:defRPr>
            </a:lvl2pPr>
            <a:lvl3pPr marL="1143000" indent="-228600" defTabSz="911225" eaLnBrk="0" hangingPunct="0">
              <a:defRPr kumimoji="1">
                <a:solidFill>
                  <a:schemeClr val="tx1"/>
                </a:solidFill>
                <a:latin typeface="Arial" pitchFamily="34" charset="0"/>
                <a:ea typeface="標楷體" pitchFamily="65" charset="-120"/>
              </a:defRPr>
            </a:lvl3pPr>
            <a:lvl4pPr marL="1600200" indent="-228600" defTabSz="911225" eaLnBrk="0" hangingPunct="0">
              <a:defRPr kumimoji="1">
                <a:solidFill>
                  <a:schemeClr val="tx1"/>
                </a:solidFill>
                <a:latin typeface="Arial" pitchFamily="34" charset="0"/>
                <a:ea typeface="標楷體" pitchFamily="65" charset="-120"/>
              </a:defRPr>
            </a:lvl4pPr>
            <a:lvl5pPr marL="2057400" indent="-228600" defTabSz="911225" eaLnBrk="0" hangingPunct="0">
              <a:defRPr kumimoji="1">
                <a:solidFill>
                  <a:schemeClr val="tx1"/>
                </a:solidFill>
                <a:latin typeface="Arial" pitchFamily="34" charset="0"/>
                <a:ea typeface="標楷體" pitchFamily="65" charset="-120"/>
              </a:defRPr>
            </a:lvl5pPr>
            <a:lvl6pPr marL="25146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D76F9260-FEAD-4332-9D49-DC0AA5377710}" type="slidenum">
              <a:rPr lang="en-US" altLang="zh-TW" sz="1200">
                <a:ea typeface="新細明體" pitchFamily="18" charset="-120"/>
              </a:rPr>
              <a:pPr algn="r" eaLnBrk="1" hangingPunct="1"/>
              <a:t>10</a:t>
            </a:fld>
            <a:endParaRPr lang="en-US" altLang="zh-TW" sz="1200">
              <a:ea typeface="新細明體" pitchFamily="18"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Notes Placeholder 2"/>
          <p:cNvSpPr>
            <a:spLocks noGrp="1"/>
          </p:cNvSpPr>
          <p:nvPr>
            <p:ph type="body" idx="1"/>
          </p:nvPr>
        </p:nvSpPr>
        <p:spPr>
          <a:xfrm>
            <a:off x="679450" y="4687888"/>
            <a:ext cx="5438775" cy="4446587"/>
          </a:xfrm>
          <a:noFill/>
        </p:spPr>
        <p:txBody>
          <a:bodyPr lIns="91704" tIns="45853" rIns="91704" bIns="45853"/>
          <a:lstStyle/>
          <a:p>
            <a:pPr>
              <a:lnSpc>
                <a:spcPct val="80000"/>
              </a:lnSpc>
            </a:pPr>
            <a:r>
              <a:rPr lang="en-US" altLang="zh-TW" sz="400" b="1" smtClean="0">
                <a:latin typeface="Arial" pitchFamily="34" charset="0"/>
              </a:rPr>
              <a:t>Transparent 3-D steps with labels</a:t>
            </a:r>
          </a:p>
          <a:p>
            <a:pPr>
              <a:lnSpc>
                <a:spcPct val="80000"/>
              </a:lnSpc>
            </a:pPr>
            <a:r>
              <a:rPr lang="en-US" altLang="zh-TW" sz="400" smtClean="0">
                <a:latin typeface="Arial" pitchFamily="34" charset="0"/>
              </a:rPr>
              <a:t>(Advanced)</a:t>
            </a:r>
          </a:p>
          <a:p>
            <a:pPr>
              <a:lnSpc>
                <a:spcPct val="80000"/>
              </a:lnSpc>
            </a:pPr>
            <a:endParaRPr lang="en-US" altLang="zh-TW" sz="400" smtClean="0">
              <a:latin typeface="Arial" pitchFamily="34" charset="0"/>
            </a:endParaRPr>
          </a:p>
          <a:p>
            <a:pPr>
              <a:lnSpc>
                <a:spcPct val="80000"/>
              </a:lnSpc>
            </a:pPr>
            <a:endParaRPr lang="en-US" altLang="zh-TW" sz="400" smtClean="0">
              <a:latin typeface="Arial" pitchFamily="34" charset="0"/>
            </a:endParaRPr>
          </a:p>
          <a:p>
            <a:pPr eaLnBrk="1" hangingPunct="1">
              <a:lnSpc>
                <a:spcPct val="70000"/>
              </a:lnSpc>
              <a:spcBef>
                <a:spcPct val="0"/>
              </a:spcBef>
              <a:spcAft>
                <a:spcPts val="600"/>
              </a:spcAft>
            </a:pPr>
            <a:r>
              <a:rPr lang="en-US" altLang="zh-TW" sz="300" smtClean="0">
                <a:latin typeface="Arial" pitchFamily="34" charset="0"/>
              </a:rPr>
              <a:t>To reproduce the bottom rectangle shape with text effects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Slides</a:t>
            </a:r>
            <a:r>
              <a:rPr lang="en-US" altLang="zh-TW" sz="300" smtClean="0">
                <a:latin typeface="Arial" pitchFamily="34" charset="0"/>
              </a:rPr>
              <a:t> group, click </a:t>
            </a:r>
            <a:r>
              <a:rPr lang="en-US" altLang="zh-TW" sz="300" b="1" smtClean="0">
                <a:latin typeface="Arial" pitchFamily="34" charset="0"/>
              </a:rPr>
              <a:t>Layout</a:t>
            </a:r>
            <a:r>
              <a:rPr lang="en-US" altLang="zh-TW" sz="300" smtClean="0">
                <a:latin typeface="Arial" pitchFamily="34" charset="0"/>
              </a:rPr>
              <a:t>, and then click </a:t>
            </a:r>
            <a:r>
              <a:rPr lang="en-US" altLang="zh-TW" sz="300" b="1" smtClean="0">
                <a:latin typeface="Arial" pitchFamily="34" charset="0"/>
              </a:rPr>
              <a:t>Blank</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1.5”</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3”</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bottom right corner of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Format Shape </a:t>
            </a:r>
            <a:r>
              <a:rPr lang="en-US" altLang="zh-TW" sz="300" smtClean="0">
                <a:latin typeface="Arial" pitchFamily="34" charset="0"/>
              </a:rPr>
              <a:t>dialog box launcher.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Fill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Select </a:t>
            </a:r>
            <a:r>
              <a:rPr lang="en-US" altLang="zh-TW" sz="300" b="1" smtClean="0">
                <a:latin typeface="Arial" pitchFamily="34" charset="0"/>
              </a:rPr>
              <a:t>Solid fill</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Transparency</a:t>
            </a:r>
            <a:r>
              <a:rPr lang="en-US" altLang="zh-TW" sz="300" smtClean="0">
                <a:latin typeface="Arial" pitchFamily="34" charset="0"/>
              </a:rPr>
              <a:t> box, enter </a:t>
            </a:r>
            <a:r>
              <a:rPr lang="en-US" altLang="zh-TW" sz="300" b="1" smtClean="0">
                <a:latin typeface="Arial" pitchFamily="34" charset="0"/>
              </a:rPr>
              <a:t>0%</a:t>
            </a:r>
            <a:r>
              <a:rPr lang="en-US" altLang="zh-TW" sz="300" smtClean="0">
                <a:latin typeface="Arial" pitchFamily="34" charset="0"/>
              </a:rPr>
              <a: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 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Line Color </a:t>
            </a:r>
            <a:r>
              <a:rPr lang="en-US" altLang="zh-TW" sz="300" smtClean="0">
                <a:latin typeface="Arial" pitchFamily="34" charset="0"/>
              </a:rPr>
              <a:t>in the left pane, and then select </a:t>
            </a:r>
            <a:r>
              <a:rPr lang="en-US" altLang="zh-TW" sz="300" b="1" smtClean="0">
                <a:latin typeface="Arial" pitchFamily="34" charset="0"/>
              </a:rPr>
              <a:t>No line</a:t>
            </a:r>
            <a:r>
              <a:rPr lang="en-US" altLang="zh-TW" sz="300" smtClean="0">
                <a:latin typeface="Arial" pitchFamily="34" charset="0"/>
              </a:rPr>
              <a:t> in the right pane.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Top </a:t>
            </a:r>
            <a:r>
              <a:rPr lang="en-US" altLang="zh-TW" sz="300" smtClean="0">
                <a:latin typeface="Arial" pitchFamily="34" charset="0"/>
              </a:rPr>
              <a:t>(third row, second option from the left).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Format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Bevel</a:t>
            </a:r>
            <a:r>
              <a:rPr lang="en-US" altLang="zh-TW" sz="300" smtClean="0">
                <a:latin typeface="Arial" pitchFamily="34" charset="0"/>
              </a:rPr>
              <a:t>, click the button next to </a:t>
            </a:r>
            <a:r>
              <a:rPr lang="en-US" altLang="zh-TW" sz="300" b="1" smtClean="0">
                <a:latin typeface="Arial" pitchFamily="34" charset="0"/>
              </a:rPr>
              <a:t>Top</a:t>
            </a:r>
            <a:r>
              <a:rPr lang="en-US" altLang="zh-TW" sz="300" smtClean="0">
                <a:latin typeface="Arial" pitchFamily="34" charset="0"/>
              </a:rPr>
              <a:t>, and then under </a:t>
            </a:r>
            <a:r>
              <a:rPr lang="en-US" altLang="zh-TW" sz="300" b="1" smtClean="0">
                <a:latin typeface="Arial" pitchFamily="34" charset="0"/>
              </a:rPr>
              <a:t>Bevel</a:t>
            </a:r>
            <a:r>
              <a:rPr lang="en-US" altLang="zh-TW" sz="300" smtClean="0">
                <a:latin typeface="Arial" pitchFamily="34" charset="0"/>
              </a:rPr>
              <a:t> click </a:t>
            </a:r>
            <a:r>
              <a:rPr lang="en-US" altLang="zh-TW" sz="300" b="1" smtClean="0">
                <a:latin typeface="Arial" pitchFamily="34" charset="0"/>
              </a:rPr>
              <a:t>Circle</a:t>
            </a:r>
            <a:r>
              <a:rPr lang="en-US" altLang="zh-TW" sz="300" smtClean="0">
                <a:latin typeface="Arial" pitchFamily="34" charset="0"/>
              </a:rPr>
              <a:t> (first row, first option from the left). Next to </a:t>
            </a:r>
            <a:r>
              <a:rPr lang="en-US" altLang="zh-TW" sz="300" b="1" smtClean="0">
                <a:latin typeface="Arial" pitchFamily="34" charset="0"/>
              </a:rPr>
              <a:t>Top</a:t>
            </a:r>
            <a:r>
              <a:rPr lang="en-US" altLang="zh-TW" sz="300" smtClean="0">
                <a:latin typeface="Arial" pitchFamily="34" charset="0"/>
              </a:rPr>
              <a:t>, in the </a:t>
            </a:r>
            <a:r>
              <a:rPr lang="en-US" altLang="zh-TW" sz="300" b="1" smtClean="0">
                <a:latin typeface="Arial" pitchFamily="34" charset="0"/>
              </a:rPr>
              <a:t>Width</a:t>
            </a:r>
            <a:r>
              <a:rPr lang="en-US" altLang="zh-TW" sz="300" smtClean="0">
                <a:latin typeface="Arial" pitchFamily="34" charset="0"/>
              </a:rPr>
              <a:t> box, enter </a:t>
            </a:r>
            <a:r>
              <a:rPr lang="en-US" altLang="zh-TW" sz="300" b="1" smtClean="0">
                <a:latin typeface="Arial" pitchFamily="34" charset="0"/>
              </a:rPr>
              <a:t>7 pt</a:t>
            </a:r>
            <a:r>
              <a:rPr lang="en-US" altLang="zh-TW" sz="300" smtClean="0">
                <a:latin typeface="Arial" pitchFamily="34" charset="0"/>
              </a:rPr>
              <a:t>, and in the </a:t>
            </a:r>
            <a:r>
              <a:rPr lang="en-US" altLang="zh-TW" sz="300" b="1" smtClean="0">
                <a:latin typeface="Arial" pitchFamily="34" charset="0"/>
              </a:rPr>
              <a:t>Height </a:t>
            </a:r>
            <a:r>
              <a:rPr lang="en-US" altLang="zh-TW" sz="300" smtClean="0">
                <a:latin typeface="Arial" pitchFamily="34" charset="0"/>
              </a:rPr>
              <a:t>box,</a:t>
            </a:r>
            <a:r>
              <a:rPr lang="en-US" altLang="zh-TW" sz="300" b="1" smtClean="0">
                <a:latin typeface="Arial" pitchFamily="34" charset="0"/>
              </a:rPr>
              <a:t> </a:t>
            </a:r>
            <a:r>
              <a:rPr lang="en-US" altLang="zh-TW" sz="300" smtClean="0">
                <a:latin typeface="Arial" pitchFamily="34" charset="0"/>
              </a:rPr>
              <a:t>enter </a:t>
            </a:r>
            <a:r>
              <a:rPr lang="en-US" altLang="zh-TW" sz="300" b="1" smtClean="0">
                <a:latin typeface="Arial" pitchFamily="34" charset="0"/>
              </a:rPr>
              <a:t>7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Depth</a:t>
            </a:r>
            <a:r>
              <a:rPr lang="en-US" altLang="zh-TW" sz="300" smtClean="0">
                <a:latin typeface="Arial" pitchFamily="34" charset="0"/>
              </a:rPr>
              <a:t>, 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a:t>
            </a:r>
            <a:r>
              <a:rPr lang="en-US" altLang="zh-TW" sz="300" smtClean="0">
                <a:latin typeface="Arial" pitchFamily="34" charset="0"/>
              </a:rPr>
              <a:t> (first row, first option from the left). In the </a:t>
            </a:r>
            <a:r>
              <a:rPr lang="en-US" altLang="zh-TW" sz="300" b="1" smtClean="0">
                <a:latin typeface="Arial" pitchFamily="34" charset="0"/>
              </a:rPr>
              <a:t>Depth</a:t>
            </a:r>
            <a:r>
              <a:rPr lang="en-US" altLang="zh-TW" sz="300" smtClean="0">
                <a:latin typeface="Arial" pitchFamily="34" charset="0"/>
              </a:rPr>
              <a:t> box, enter </a:t>
            </a:r>
            <a:r>
              <a:rPr lang="en-US" altLang="zh-TW" sz="300" b="1" smtClean="0">
                <a:latin typeface="Arial" pitchFamily="34" charset="0"/>
              </a:rPr>
              <a:t>40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Surface</a:t>
            </a:r>
            <a:r>
              <a:rPr lang="en-US" altLang="zh-TW" sz="300" smtClean="0">
                <a:latin typeface="Arial" pitchFamily="34" charset="0"/>
              </a:rPr>
              <a:t>, click the button next to </a:t>
            </a:r>
            <a:r>
              <a:rPr lang="en-US" altLang="zh-TW" sz="300" b="1" smtClean="0">
                <a:latin typeface="Arial" pitchFamily="34" charset="0"/>
              </a:rPr>
              <a:t>Material</a:t>
            </a:r>
            <a:r>
              <a:rPr lang="en-US" altLang="zh-TW" sz="300" smtClean="0">
                <a:latin typeface="Arial" pitchFamily="34" charset="0"/>
              </a:rPr>
              <a:t>, and then under </a:t>
            </a:r>
            <a:r>
              <a:rPr lang="en-US" altLang="zh-TW" sz="300" b="1" smtClean="0">
                <a:latin typeface="Arial" pitchFamily="34" charset="0"/>
              </a:rPr>
              <a:t>Translucent</a:t>
            </a:r>
            <a:r>
              <a:rPr lang="en-US" altLang="zh-TW" sz="300" smtClean="0">
                <a:latin typeface="Arial" pitchFamily="34" charset="0"/>
              </a:rPr>
              <a:t> click </a:t>
            </a:r>
            <a:r>
              <a:rPr lang="en-US" altLang="zh-TW" sz="300" b="1" smtClean="0">
                <a:latin typeface="Arial" pitchFamily="34" charset="0"/>
              </a:rPr>
              <a:t>Clear</a:t>
            </a:r>
            <a:r>
              <a:rPr lang="en-US" altLang="zh-TW" sz="300" smtClean="0">
                <a:latin typeface="Arial" pitchFamily="34" charset="0"/>
              </a:rPr>
              <a:t> (third option from the left). Click the button next to </a:t>
            </a:r>
            <a:r>
              <a:rPr lang="en-US" altLang="zh-TW" sz="300" b="1" smtClean="0">
                <a:latin typeface="Arial" pitchFamily="34" charset="0"/>
              </a:rPr>
              <a:t>Lighting</a:t>
            </a:r>
            <a:r>
              <a:rPr lang="en-US" altLang="zh-TW" sz="300" smtClean="0">
                <a:latin typeface="Arial" pitchFamily="34" charset="0"/>
              </a:rPr>
              <a:t>, and then under </a:t>
            </a:r>
            <a:r>
              <a:rPr lang="en-US" altLang="zh-TW" sz="300" b="1" smtClean="0">
                <a:latin typeface="Arial" pitchFamily="34" charset="0"/>
              </a:rPr>
              <a:t>Special</a:t>
            </a:r>
            <a:r>
              <a:rPr lang="en-US" altLang="zh-TW" sz="300" smtClean="0">
                <a:latin typeface="Arial" pitchFamily="34" charset="0"/>
              </a:rPr>
              <a:t> click </a:t>
            </a:r>
            <a:r>
              <a:rPr lang="en-US" altLang="zh-TW" sz="300" b="1" smtClean="0">
                <a:latin typeface="Arial" pitchFamily="34" charset="0"/>
              </a:rPr>
              <a:t>Two Point </a:t>
            </a:r>
            <a:r>
              <a:rPr lang="en-US" altLang="zh-TW" sz="300" smtClean="0">
                <a:latin typeface="Arial" pitchFamily="34" charset="0"/>
              </a:rPr>
              <a:t>(second option from the left). In the </a:t>
            </a:r>
            <a:r>
              <a:rPr lang="en-US" altLang="zh-TW" sz="300" b="1" smtClean="0">
                <a:latin typeface="Arial" pitchFamily="34" charset="0"/>
              </a:rPr>
              <a:t>Angle box</a:t>
            </a:r>
            <a:r>
              <a:rPr lang="en-US" altLang="zh-TW" sz="300" smtClean="0">
                <a:latin typeface="Arial" pitchFamily="34" charset="0"/>
              </a:rPr>
              <a:t>, enter </a:t>
            </a:r>
            <a:r>
              <a:rPr lang="en-US" altLang="zh-TW" sz="300" b="1" smtClean="0">
                <a:latin typeface="Arial" pitchFamily="34" charset="0"/>
              </a:rPr>
              <a:t>70°</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Insert</a:t>
            </a:r>
            <a:r>
              <a:rPr lang="en-US" altLang="zh-TW" sz="300" smtClean="0">
                <a:latin typeface="Arial" pitchFamily="34" charset="0"/>
              </a:rPr>
              <a:t> tab, in the </a:t>
            </a:r>
            <a:r>
              <a:rPr lang="en-US" altLang="zh-TW" sz="300" b="1" smtClean="0">
                <a:latin typeface="Arial" pitchFamily="34" charset="0"/>
              </a:rPr>
              <a:t>Text</a:t>
            </a:r>
            <a:r>
              <a:rPr lang="en-US" altLang="zh-TW" sz="300" smtClean="0">
                <a:latin typeface="Arial" pitchFamily="34" charset="0"/>
              </a:rPr>
              <a:t> group, click </a:t>
            </a:r>
            <a:r>
              <a:rPr lang="en-US" altLang="zh-TW" sz="300" b="1" smtClean="0">
                <a:latin typeface="Arial" pitchFamily="34" charset="0"/>
              </a:rPr>
              <a:t>Text Box</a:t>
            </a:r>
            <a:r>
              <a:rPr lang="en-US" altLang="zh-TW" sz="300" smtClean="0">
                <a:latin typeface="Arial" pitchFamily="34" charset="0"/>
              </a:rPr>
              <a:t>, and then on the slide, drag to draw the text box.</a:t>
            </a:r>
          </a:p>
          <a:p>
            <a:pPr eaLnBrk="1" hangingPunct="1">
              <a:lnSpc>
                <a:spcPct val="80000"/>
              </a:lnSpc>
              <a:spcBef>
                <a:spcPct val="0"/>
              </a:spcBef>
              <a:buFont typeface="Calibri" pitchFamily="34" charset="0"/>
              <a:buAutoNum type="arabicPeriod"/>
            </a:pPr>
            <a:r>
              <a:rPr lang="en-US" altLang="zh-TW" sz="300" smtClean="0">
                <a:latin typeface="Arial" pitchFamily="34" charset="0"/>
              </a:rPr>
              <a:t>Enter text in the text box, select the text, and then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Font</a:t>
            </a:r>
            <a:r>
              <a:rPr lang="en-US" altLang="zh-TW" sz="300" smtClean="0">
                <a:latin typeface="Arial" pitchFamily="34" charset="0"/>
              </a:rPr>
              <a:t> group, select </a:t>
            </a:r>
            <a:r>
              <a:rPr lang="en-US" altLang="zh-TW" sz="300" b="1" smtClean="0">
                <a:latin typeface="Arial" pitchFamily="34" charset="0"/>
              </a:rPr>
              <a:t>TW Cen MT Condensed </a:t>
            </a:r>
            <a:r>
              <a:rPr lang="en-US" altLang="zh-TW" sz="300" smtClean="0">
                <a:latin typeface="Arial" pitchFamily="34" charset="0"/>
              </a:rPr>
              <a:t>from the </a:t>
            </a:r>
            <a:r>
              <a:rPr lang="en-US" altLang="zh-TW" sz="300" b="1" smtClean="0">
                <a:latin typeface="Arial" pitchFamily="34" charset="0"/>
              </a:rPr>
              <a:t>Font</a:t>
            </a:r>
            <a:r>
              <a:rPr lang="en-US" altLang="zh-TW" sz="300" smtClean="0">
                <a:latin typeface="Arial" pitchFamily="34" charset="0"/>
              </a:rPr>
              <a:t> list and then select </a:t>
            </a:r>
            <a:r>
              <a:rPr lang="en-US" altLang="zh-TW" sz="300" b="1" smtClean="0">
                <a:latin typeface="Arial" pitchFamily="34" charset="0"/>
              </a:rPr>
              <a:t>36</a:t>
            </a:r>
            <a:r>
              <a:rPr lang="en-US" altLang="zh-TW" sz="300" smtClean="0">
                <a:latin typeface="Arial" pitchFamily="34" charset="0"/>
              </a:rPr>
              <a:t> from the </a:t>
            </a:r>
            <a:r>
              <a:rPr lang="en-US" altLang="zh-TW" sz="300" b="1" smtClean="0">
                <a:latin typeface="Arial" pitchFamily="34" charset="0"/>
              </a:rPr>
              <a:t>Font Size </a:t>
            </a:r>
            <a:r>
              <a:rPr lang="en-US" altLang="zh-TW" sz="300" smtClean="0">
                <a:latin typeface="Arial" pitchFamily="34" charset="0"/>
              </a:rPr>
              <a:t>list.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Paragraph</a:t>
            </a:r>
            <a:r>
              <a:rPr lang="en-US" altLang="zh-TW" sz="300" smtClean="0">
                <a:latin typeface="Arial" pitchFamily="34" charset="0"/>
              </a:rPr>
              <a:t> group, click </a:t>
            </a:r>
            <a:r>
              <a:rPr lang="en-US" altLang="zh-TW" sz="300" b="1" smtClean="0">
                <a:latin typeface="Arial" pitchFamily="34" charset="0"/>
              </a:rPr>
              <a:t>Align Text Right</a:t>
            </a:r>
            <a:r>
              <a:rPr lang="en-US" altLang="zh-TW" sz="300" smtClean="0">
                <a:latin typeface="Arial" pitchFamily="34" charset="0"/>
              </a:rPr>
              <a:t> to align the text right on the slide.</a:t>
            </a:r>
          </a:p>
          <a:p>
            <a:pPr eaLnBrk="1" hangingPunct="1">
              <a:lnSpc>
                <a:spcPct val="80000"/>
              </a:lnSpc>
              <a:spcBef>
                <a:spcPct val="0"/>
              </a:spcBef>
              <a:buFont typeface="Calibri" pitchFamily="34" charset="0"/>
              <a:buAutoNum type="arabicPeriod"/>
            </a:pPr>
            <a:r>
              <a:rPr lang="en-US" altLang="zh-TW" sz="300" smtClean="0">
                <a:latin typeface="Arial" pitchFamily="34" charset="0"/>
              </a:rPr>
              <a:t>Drag the text box and position it over the rectangle.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WordArt Styles </a:t>
            </a:r>
            <a:r>
              <a:rPr lang="en-US" altLang="zh-TW" sz="300" smtClean="0">
                <a:latin typeface="Arial" pitchFamily="34" charset="0"/>
              </a:rPr>
              <a:t>group, click the arrow next to </a:t>
            </a:r>
            <a:r>
              <a:rPr lang="en-US" altLang="zh-TW" sz="300" b="1" smtClean="0">
                <a:latin typeface="Arial" pitchFamily="34" charset="0"/>
              </a:rPr>
              <a:t>Text Fill</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Select the text box.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click </a:t>
            </a:r>
            <a:r>
              <a:rPr lang="en-US" altLang="zh-TW" sz="300" b="1" smtClean="0">
                <a:latin typeface="Arial" pitchFamily="34" charset="0"/>
              </a:rPr>
              <a:t>Text Effects</a:t>
            </a:r>
            <a:r>
              <a:rPr lang="en-US" altLang="zh-TW" sz="300" smtClean="0">
                <a:latin typeface="Arial" pitchFamily="34" charset="0"/>
              </a:rPr>
              <a:t>, then</a:t>
            </a:r>
            <a:r>
              <a:rPr lang="en-US" altLang="zh-TW" sz="300" b="1" smtClean="0">
                <a:latin typeface="Arial" pitchFamily="34" charset="0"/>
              </a:rPr>
              <a:t> </a:t>
            </a:r>
            <a:r>
              <a:rPr lang="en-US" altLang="zh-TW" sz="300" smtClean="0">
                <a:latin typeface="Arial" pitchFamily="34" charset="0"/>
              </a:rPr>
              <a:t>point to </a:t>
            </a:r>
            <a:r>
              <a:rPr lang="en-US" altLang="zh-TW" sz="300" b="1" smtClean="0">
                <a:latin typeface="Arial" pitchFamily="34" charset="0"/>
              </a:rPr>
              <a:t>3-D Rotation</a:t>
            </a:r>
            <a:r>
              <a:rPr lang="en-US" altLang="zh-TW" sz="300" smtClean="0">
                <a:latin typeface="Arial" pitchFamily="34" charset="0"/>
              </a:rPr>
              <a:t>, and then click </a:t>
            </a:r>
            <a:r>
              <a:rPr lang="en-US" altLang="zh-TW" sz="300" b="1" smtClean="0">
                <a:latin typeface="Arial" pitchFamily="34" charset="0"/>
              </a:rPr>
              <a:t>3-D Rotation Options</a:t>
            </a:r>
            <a:r>
              <a:rPr lang="en-US" altLang="zh-TW" sz="300" smtClean="0">
                <a:latin typeface="Arial" pitchFamily="34" charset="0"/>
              </a:rPr>
              <a:t>. </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Text Effects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Left </a:t>
            </a:r>
            <a:r>
              <a:rPr lang="en-US" altLang="zh-TW" sz="300" smtClean="0">
                <a:latin typeface="Arial" pitchFamily="34" charset="0"/>
              </a:rPr>
              <a:t>(second row, fourth option from the left). </a:t>
            </a:r>
          </a:p>
          <a:p>
            <a:pPr>
              <a:lnSpc>
                <a:spcPct val="80000"/>
              </a:lnSpc>
            </a:pPr>
            <a:endParaRPr lang="en-US" altLang="zh-TW" sz="300" smtClean="0">
              <a:latin typeface="Arial" pitchFamily="34" charset="0"/>
            </a:endParaRPr>
          </a:p>
          <a:p>
            <a:pPr>
              <a:lnSpc>
                <a:spcPct val="80000"/>
              </a:lnSpc>
            </a:pPr>
            <a:endParaRPr lang="en-US" altLang="zh-TW" sz="300" smtClean="0">
              <a:latin typeface="Arial" pitchFamily="34" charset="0"/>
            </a:endParaRPr>
          </a:p>
          <a:p>
            <a:pPr>
              <a:lnSpc>
                <a:spcPct val="80000"/>
              </a:lnSpc>
            </a:pPr>
            <a:r>
              <a:rPr lang="en-US" altLang="zh-TW" sz="300" smtClean="0">
                <a:latin typeface="Arial" pitchFamily="34" charset="0"/>
              </a:rPr>
              <a:t>To reproduce the background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Calibri" pitchFamily="34" charset="0"/>
              </a:rPr>
              <a:t>Right-click the slide background area, then click </a:t>
            </a:r>
            <a:r>
              <a:rPr lang="en-US" altLang="zh-TW" sz="300" b="1" smtClean="0">
                <a:latin typeface="Calibri" pitchFamily="34" charset="0"/>
              </a:rPr>
              <a:t>Format Background</a:t>
            </a:r>
            <a:r>
              <a:rPr lang="en-US" altLang="zh-TW" sz="300" smtClean="0">
                <a:latin typeface="Calibri" pitchFamily="34" charset="0"/>
              </a:rPr>
              <a:t>. In the </a:t>
            </a:r>
            <a:r>
              <a:rPr lang="en-US" altLang="zh-TW" sz="300" b="1" smtClean="0">
                <a:latin typeface="Calibri" pitchFamily="34" charset="0"/>
              </a:rPr>
              <a:t>Format Background </a:t>
            </a:r>
            <a:r>
              <a:rPr lang="en-US" altLang="zh-TW" sz="300" smtClean="0">
                <a:latin typeface="Calibri" pitchFamily="34" charset="0"/>
              </a:rPr>
              <a:t>dialog box, click </a:t>
            </a:r>
            <a:r>
              <a:rPr lang="en-US" altLang="zh-TW" sz="300" b="1" smtClean="0">
                <a:latin typeface="Calibri" pitchFamily="34" charset="0"/>
              </a:rPr>
              <a:t>Fill</a:t>
            </a:r>
            <a:r>
              <a:rPr lang="en-US" altLang="zh-TW" sz="300" smtClean="0">
                <a:latin typeface="Calibri" pitchFamily="34" charset="0"/>
              </a:rPr>
              <a:t> in the left pane, select </a:t>
            </a:r>
            <a:r>
              <a:rPr lang="en-US" altLang="zh-TW" sz="300" b="1" smtClean="0">
                <a:latin typeface="Calibri" pitchFamily="34" charset="0"/>
              </a:rPr>
              <a:t>Gradient fill</a:t>
            </a:r>
            <a:r>
              <a:rPr lang="en-US" altLang="zh-TW" sz="300" smtClean="0">
                <a:latin typeface="Calibri" pitchFamily="34" charset="0"/>
              </a:rPr>
              <a:t> in the right pane, and then do the following:</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Type</a:t>
            </a:r>
            <a:r>
              <a:rPr lang="en-US" altLang="zh-TW" sz="300" smtClean="0">
                <a:latin typeface="Calibri" pitchFamily="34" charset="0"/>
              </a:rPr>
              <a:t> list, select </a:t>
            </a:r>
            <a:r>
              <a:rPr lang="en-US" altLang="zh-TW" sz="300" b="1" smtClean="0">
                <a:latin typeface="Calibri" pitchFamily="34" charset="0"/>
              </a:rPr>
              <a:t>Linear</a:t>
            </a:r>
            <a:r>
              <a:rPr lang="en-US" altLang="zh-TW" sz="300" smtClean="0">
                <a:latin typeface="Calibri"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Direction</a:t>
            </a:r>
            <a:r>
              <a:rPr lang="en-US" altLang="zh-TW" sz="300" smtClean="0">
                <a:latin typeface="Arial" pitchFamily="34" charset="0"/>
              </a:rPr>
              <a:t>, and then click</a:t>
            </a:r>
            <a:r>
              <a:rPr lang="en-US" altLang="zh-TW" sz="300" smtClean="0">
                <a:latin typeface="Calibri" pitchFamily="34" charset="0"/>
              </a:rPr>
              <a:t> </a:t>
            </a:r>
            <a:r>
              <a:rPr lang="en-US" altLang="zh-TW" sz="300" b="1" smtClean="0">
                <a:latin typeface="Calibri" pitchFamily="34" charset="0"/>
              </a:rPr>
              <a:t>Linear Diagonal </a:t>
            </a:r>
            <a:r>
              <a:rPr lang="en-US" altLang="zh-TW" sz="300" smtClean="0">
                <a:latin typeface="Calibri" pitchFamily="34" charset="0"/>
              </a:rPr>
              <a:t>(first row, third option from the left).</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Angle </a:t>
            </a:r>
            <a:r>
              <a:rPr lang="en-US" altLang="zh-TW" sz="300" smtClean="0">
                <a:latin typeface="Calibri" pitchFamily="34" charset="0"/>
              </a:rPr>
              <a:t>box, enter </a:t>
            </a:r>
            <a:r>
              <a:rPr lang="en-US" altLang="zh-TW" sz="300" b="1" smtClean="0">
                <a:latin typeface="Calibri" pitchFamily="34" charset="0"/>
              </a:rPr>
              <a:t>135%</a:t>
            </a:r>
            <a:r>
              <a:rPr lang="en-US" altLang="zh-TW" sz="300" smtClean="0">
                <a:latin typeface="Calibri"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Under </a:t>
            </a:r>
            <a:r>
              <a:rPr lang="en-US" altLang="zh-TW" sz="300" b="1" smtClean="0">
                <a:latin typeface="Calibri" pitchFamily="34" charset="0"/>
              </a:rPr>
              <a:t>Gradient stops</a:t>
            </a:r>
            <a:r>
              <a:rPr lang="en-US" altLang="zh-TW" sz="300" smtClean="0">
                <a:latin typeface="Calibri" pitchFamily="34" charset="0"/>
              </a:rPr>
              <a:t>, click </a:t>
            </a:r>
            <a:r>
              <a:rPr lang="en-US" altLang="zh-TW" sz="300" b="1" smtClean="0">
                <a:latin typeface="Calibri" pitchFamily="34" charset="0"/>
              </a:rPr>
              <a:t>Add</a:t>
            </a:r>
            <a:r>
              <a:rPr lang="en-US" altLang="zh-TW" sz="300" smtClean="0">
                <a:latin typeface="Calibri" pitchFamily="34" charset="0"/>
              </a:rPr>
              <a:t> or </a:t>
            </a:r>
            <a:r>
              <a:rPr lang="en-US" altLang="zh-TW" sz="300" b="1" smtClean="0">
                <a:latin typeface="Calibri" pitchFamily="34" charset="0"/>
              </a:rPr>
              <a:t>Remove</a:t>
            </a:r>
            <a:r>
              <a:rPr lang="en-US" altLang="zh-TW" sz="300" smtClean="0">
                <a:latin typeface="Calibri" pitchFamily="34" charset="0"/>
              </a:rPr>
              <a:t> until two stops appear on the slider.</a:t>
            </a:r>
            <a:endParaRPr lang="en-US" altLang="zh-TW" sz="300" smtClean="0">
              <a:latin typeface="Arial" pitchFamily="34" charset="0"/>
            </a:endParaRP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Gradient stops</a:t>
            </a:r>
            <a:r>
              <a:rPr lang="en-US" altLang="zh-TW" sz="300" smtClean="0">
                <a:latin typeface="Arial" pitchFamily="34" charset="0"/>
              </a:rPr>
              <a:t>, on the slider, customize the gradient stops as follows:</a:t>
            </a:r>
          </a:p>
          <a:p>
            <a:pPr marL="684213" lvl="1" indent="-227013">
              <a:lnSpc>
                <a:spcPct val="80000"/>
              </a:lnSpc>
              <a:buFontTx/>
              <a:buChar char="•"/>
            </a:pPr>
            <a:r>
              <a:rPr lang="en-US" altLang="zh-TW" sz="300" smtClean="0">
                <a:latin typeface="Arial" pitchFamily="34" charset="0"/>
              </a:rPr>
              <a:t>Click on the left stop,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marL="684213" lvl="1" indent="-227013">
              <a:lnSpc>
                <a:spcPct val="80000"/>
              </a:lnSpc>
              <a:buFontTx/>
              <a:buChar char="•"/>
            </a:pPr>
            <a:r>
              <a:rPr lang="en-US" altLang="zh-TW" sz="300" smtClean="0">
                <a:latin typeface="Arial" pitchFamily="34" charset="0"/>
              </a:rPr>
              <a:t>Select </a:t>
            </a:r>
            <a:r>
              <a:rPr lang="en-US" altLang="zh-TW" sz="300" b="1" smtClean="0">
                <a:latin typeface="Arial" pitchFamily="34" charset="0"/>
              </a:rPr>
              <a:t>Stop 2 </a:t>
            </a:r>
            <a:r>
              <a:rPr lang="en-US" altLang="zh-TW" sz="300" smtClean="0">
                <a:latin typeface="Arial" pitchFamily="34" charset="0"/>
              </a:rPr>
              <a:t>from the list,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100%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a:t>
            </a:r>
            <a:r>
              <a:rPr lang="en-US" altLang="zh-TW" sz="300" smtClean="0">
                <a:latin typeface="Arial" pitchFamily="34" charset="0"/>
              </a:rPr>
              <a:t> (third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rectangle.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0.33”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Shapes</a:t>
            </a:r>
            <a:r>
              <a:rPr lang="en-US" altLang="zh-TW" sz="300" smtClean="0">
                <a:latin typeface="Arial" pitchFamily="34" charset="0"/>
              </a:rPr>
              <a:t>, and then under </a:t>
            </a:r>
            <a:r>
              <a:rPr lang="en-US" altLang="zh-TW" sz="300" b="1" smtClean="0">
                <a:latin typeface="Arial" pitchFamily="34" charset="0"/>
              </a:rPr>
              <a:t>Basic Shapes</a:t>
            </a:r>
            <a:r>
              <a:rPr lang="en-US" altLang="zh-TW" sz="300" smtClean="0">
                <a:latin typeface="Arial" pitchFamily="34" charset="0"/>
              </a:rPr>
              <a:t>, click </a:t>
            </a:r>
            <a:r>
              <a:rPr lang="en-US" altLang="zh-TW" sz="300" b="1" smtClean="0">
                <a:latin typeface="Arial" pitchFamily="34" charset="0"/>
              </a:rPr>
              <a:t>Right Triangle </a:t>
            </a:r>
            <a:r>
              <a:rPr lang="en-US" altLang="zh-TW" sz="300" smtClean="0">
                <a:latin typeface="Arial" pitchFamily="34" charset="0"/>
              </a:rPr>
              <a:t>(first row, fourth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slide, drag to draw a triangle.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triangle.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 Position the rectangle and the triangle so that the bottom edge of the triangle and the top edge of the rectangle are touching. Press and hold SHIFT and select both the rectangle and the triangle.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Group Objects</a:t>
            </a:r>
            <a:r>
              <a:rPr lang="en-US" altLang="zh-TW" sz="300" smtClean="0">
                <a:latin typeface="Arial" pitchFamily="34" charset="0"/>
              </a:rPr>
              <a:t>,</a:t>
            </a:r>
            <a:r>
              <a:rPr lang="en-US" altLang="zh-TW" sz="300" b="1" smtClean="0">
                <a:latin typeface="Arial" pitchFamily="34" charset="0"/>
              </a:rPr>
              <a:t>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Bottom</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Arrange </a:t>
            </a:r>
            <a:r>
              <a:rPr lang="en-US" altLang="zh-TW" sz="300" smtClean="0">
                <a:latin typeface="Arial" pitchFamily="34" charset="0"/>
              </a:rPr>
              <a:t>group, click the arrow next to </a:t>
            </a:r>
            <a:r>
              <a:rPr lang="en-US" altLang="zh-TW" sz="300" b="1" smtClean="0">
                <a:latin typeface="Arial" pitchFamily="34" charset="0"/>
              </a:rPr>
              <a:t>Rotate, </a:t>
            </a:r>
            <a:r>
              <a:rPr lang="en-US" altLang="zh-TW" sz="300" smtClean="0">
                <a:latin typeface="Arial" pitchFamily="34" charset="0"/>
              </a:rPr>
              <a:t>and then click </a:t>
            </a:r>
            <a:r>
              <a:rPr lang="en-US" altLang="zh-TW" sz="300" b="1" smtClean="0">
                <a:latin typeface="Arial" pitchFamily="34" charset="0"/>
              </a:rPr>
              <a:t>More Rotation Options</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Shape </a:t>
            </a:r>
            <a:r>
              <a:rPr lang="en-US" altLang="zh-TW" sz="300" smtClean="0">
                <a:latin typeface="Arial" pitchFamily="34" charset="0"/>
              </a:rPr>
              <a:t>dialog box, on the </a:t>
            </a:r>
            <a:r>
              <a:rPr lang="en-US" altLang="zh-TW" sz="300" b="1" smtClean="0">
                <a:latin typeface="Arial" pitchFamily="34" charset="0"/>
              </a:rPr>
              <a:t>Size</a:t>
            </a:r>
            <a:r>
              <a:rPr lang="en-US" altLang="zh-TW" sz="300" smtClean="0">
                <a:latin typeface="Arial" pitchFamily="34" charset="0"/>
              </a:rPr>
              <a:t> tab, under </a:t>
            </a:r>
            <a:r>
              <a:rPr lang="en-US" altLang="zh-TW" sz="300" b="1" smtClean="0">
                <a:latin typeface="Arial" pitchFamily="34" charset="0"/>
              </a:rPr>
              <a:t>Size and rotate</a:t>
            </a:r>
            <a:r>
              <a:rPr lang="en-US" altLang="zh-TW" sz="300" smtClean="0">
                <a:latin typeface="Arial" pitchFamily="34" charset="0"/>
              </a:rPr>
              <a:t>, in the </a:t>
            </a:r>
            <a:r>
              <a:rPr lang="en-US" altLang="zh-TW" sz="300" b="1" smtClean="0">
                <a:latin typeface="Arial" pitchFamily="34" charset="0"/>
              </a:rPr>
              <a:t>Rotation</a:t>
            </a:r>
            <a:r>
              <a:rPr lang="en-US" altLang="zh-TW" sz="300" smtClean="0">
                <a:latin typeface="Arial" pitchFamily="34" charset="0"/>
              </a:rPr>
              <a:t> box, enter </a:t>
            </a:r>
            <a:r>
              <a:rPr lang="en-US" altLang="zh-TW" sz="300" b="1" smtClean="0">
                <a:latin typeface="Arial" pitchFamily="34" charset="0"/>
              </a:rPr>
              <a:t>180°</a:t>
            </a:r>
            <a:r>
              <a:rPr lang="en-US" altLang="zh-TW" sz="300" smtClean="0">
                <a:latin typeface="Arial" pitchFamily="34" charset="0"/>
              </a:rPr>
              <a:t>.</a:t>
            </a:r>
            <a:endParaRPr lang="en-US" altLang="zh-TW" sz="300" b="1" smtClean="0">
              <a:latin typeface="Arial" pitchFamily="34" charset="0"/>
            </a:endParaRP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Top</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a:t>
            </a:r>
            <a:r>
              <a:rPr lang="en-US" altLang="zh-TW" sz="300" smtClean="0">
                <a:latin typeface="Arial" pitchFamily="34" charset="0"/>
              </a:rPr>
              <a:t> (first row, first option from the left). </a:t>
            </a: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marL="684213" lvl="1" indent="-227013">
              <a:lnSpc>
                <a:spcPct val="80000"/>
              </a:lnSpc>
              <a:spcAft>
                <a:spcPts val="200"/>
              </a:spcAft>
            </a:pPr>
            <a:r>
              <a:rPr lang="en-US" altLang="zh-TW" sz="300" smtClean="0">
                <a:latin typeface="Arial" pitchFamily="34" charset="0"/>
              </a:rPr>
              <a:t>To reproduce the original text and rectangle, do the following:</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Press and hold SHIFT and select the original text box and rectangle.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under </a:t>
            </a:r>
            <a:r>
              <a:rPr lang="en-US" altLang="zh-TW" sz="300" b="1" smtClean="0">
                <a:latin typeface="Arial" pitchFamily="34" charset="0"/>
              </a:rPr>
              <a:t>Group Objects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 Repeat this step until you have a total of five groups of shapes.</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Editing</a:t>
            </a:r>
            <a:r>
              <a:rPr lang="en-US" altLang="zh-TW" sz="300" smtClean="0">
                <a:latin typeface="Arial" pitchFamily="34" charset="0"/>
              </a:rPr>
              <a:t> group, click </a:t>
            </a:r>
            <a:r>
              <a:rPr lang="en-US" altLang="zh-TW" sz="300" b="1" smtClean="0">
                <a:latin typeface="Arial" pitchFamily="34" charset="0"/>
              </a:rPr>
              <a:t>Select</a:t>
            </a:r>
            <a:r>
              <a:rPr lang="en-US" altLang="zh-TW" sz="300" smtClean="0">
                <a:latin typeface="Arial" pitchFamily="34" charset="0"/>
              </a:rPr>
              <a:t>, and then click </a:t>
            </a:r>
            <a:r>
              <a:rPr lang="en-US" altLang="zh-TW" sz="300" b="1" smtClean="0">
                <a:latin typeface="Arial" pitchFamily="34" charset="0"/>
              </a:rPr>
              <a:t>Selection Pane</a:t>
            </a:r>
            <a:r>
              <a:rPr lang="en-US" altLang="zh-TW" sz="300" smtClean="0">
                <a:latin typeface="Arial" pitchFamily="34" charset="0"/>
              </a:rPr>
              <a:t>. In the </a:t>
            </a:r>
            <a:r>
              <a:rPr lang="en-US" altLang="zh-TW" sz="300" b="1" smtClean="0">
                <a:latin typeface="Arial" pitchFamily="34" charset="0"/>
              </a:rPr>
              <a:t>Selection and Visibility </a:t>
            </a:r>
            <a:r>
              <a:rPr lang="en-US" altLang="zh-TW" sz="300" smtClean="0">
                <a:latin typeface="Arial" pitchFamily="34" charset="0"/>
              </a:rPr>
              <a:t>pane, select each of the groups and drag on the slide to form a series of steps.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Selection and Visibility </a:t>
            </a:r>
            <a:r>
              <a:rPr lang="en-US" altLang="zh-TW" sz="300" smtClean="0">
                <a:latin typeface="Arial" pitchFamily="34" charset="0"/>
              </a:rPr>
              <a:t>pane, press and hold CTRL and select all five groups of rectangles and text boxes.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Horizontally</a:t>
            </a:r>
            <a:r>
              <a:rPr lang="en-US" altLang="zh-TW" sz="300" smtClean="0">
                <a:latin typeface="Arial" pitchFamily="34" charset="0"/>
              </a:rPr>
              <a:t>.</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Vertically</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To change the text on the duplicate rectangles, click in each text box and edit the text. </a:t>
            </a:r>
          </a:p>
          <a:p>
            <a:pPr eaLnBrk="1" hangingPunct="1">
              <a:lnSpc>
                <a:spcPct val="80000"/>
              </a:lnSpc>
              <a:spcBef>
                <a:spcPct val="0"/>
              </a:spcBef>
            </a:pPr>
            <a:endParaRPr lang="en-US" altLang="zh-TW" sz="400" smtClean="0">
              <a:latin typeface="Arial" pitchFamily="34" charset="0"/>
            </a:endParaRPr>
          </a:p>
        </p:txBody>
      </p:sp>
      <p:sp>
        <p:nvSpPr>
          <p:cNvPr id="145411" name="Slide Image Placeholder 5"/>
          <p:cNvSpPr>
            <a:spLocks noGrp="1" noRot="1" noChangeAspect="1" noTextEdit="1"/>
          </p:cNvSpPr>
          <p:nvPr>
            <p:ph type="sldImg"/>
          </p:nvPr>
        </p:nvSpPr>
        <p:spPr>
          <a:xfrm>
            <a:off x="247650" y="496888"/>
            <a:ext cx="3679825" cy="2547937"/>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Notes Placeholder 2"/>
          <p:cNvSpPr>
            <a:spLocks noGrp="1"/>
          </p:cNvSpPr>
          <p:nvPr>
            <p:ph type="body" idx="1"/>
          </p:nvPr>
        </p:nvSpPr>
        <p:spPr>
          <a:xfrm>
            <a:off x="679450" y="4687888"/>
            <a:ext cx="5438775" cy="4446587"/>
          </a:xfrm>
          <a:noFill/>
        </p:spPr>
        <p:txBody>
          <a:bodyPr lIns="91704" tIns="45853" rIns="91704" bIns="45853"/>
          <a:lstStyle/>
          <a:p>
            <a:pPr>
              <a:lnSpc>
                <a:spcPct val="80000"/>
              </a:lnSpc>
            </a:pPr>
            <a:r>
              <a:rPr lang="en-US" altLang="zh-TW" sz="400" b="1" smtClean="0">
                <a:latin typeface="Arial" pitchFamily="34" charset="0"/>
              </a:rPr>
              <a:t>Transparent 3-D steps with labels</a:t>
            </a:r>
          </a:p>
          <a:p>
            <a:pPr>
              <a:lnSpc>
                <a:spcPct val="80000"/>
              </a:lnSpc>
            </a:pPr>
            <a:r>
              <a:rPr lang="en-US" altLang="zh-TW" sz="400" smtClean="0">
                <a:latin typeface="Arial" pitchFamily="34" charset="0"/>
              </a:rPr>
              <a:t>(Advanced)</a:t>
            </a:r>
          </a:p>
          <a:p>
            <a:pPr>
              <a:lnSpc>
                <a:spcPct val="80000"/>
              </a:lnSpc>
            </a:pPr>
            <a:endParaRPr lang="en-US" altLang="zh-TW" sz="400" smtClean="0">
              <a:latin typeface="Arial" pitchFamily="34" charset="0"/>
            </a:endParaRPr>
          </a:p>
          <a:p>
            <a:pPr>
              <a:lnSpc>
                <a:spcPct val="80000"/>
              </a:lnSpc>
            </a:pPr>
            <a:endParaRPr lang="en-US" altLang="zh-TW" sz="400" smtClean="0">
              <a:latin typeface="Arial" pitchFamily="34" charset="0"/>
            </a:endParaRPr>
          </a:p>
          <a:p>
            <a:pPr eaLnBrk="1" hangingPunct="1">
              <a:lnSpc>
                <a:spcPct val="70000"/>
              </a:lnSpc>
              <a:spcBef>
                <a:spcPct val="0"/>
              </a:spcBef>
              <a:spcAft>
                <a:spcPts val="600"/>
              </a:spcAft>
            </a:pPr>
            <a:r>
              <a:rPr lang="en-US" altLang="zh-TW" sz="300" smtClean="0">
                <a:latin typeface="Arial" pitchFamily="34" charset="0"/>
              </a:rPr>
              <a:t>To reproduce the bottom rectangle shape with text effects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Slides</a:t>
            </a:r>
            <a:r>
              <a:rPr lang="en-US" altLang="zh-TW" sz="300" smtClean="0">
                <a:latin typeface="Arial" pitchFamily="34" charset="0"/>
              </a:rPr>
              <a:t> group, click </a:t>
            </a:r>
            <a:r>
              <a:rPr lang="en-US" altLang="zh-TW" sz="300" b="1" smtClean="0">
                <a:latin typeface="Arial" pitchFamily="34" charset="0"/>
              </a:rPr>
              <a:t>Layout</a:t>
            </a:r>
            <a:r>
              <a:rPr lang="en-US" altLang="zh-TW" sz="300" smtClean="0">
                <a:latin typeface="Arial" pitchFamily="34" charset="0"/>
              </a:rPr>
              <a:t>, and then click </a:t>
            </a:r>
            <a:r>
              <a:rPr lang="en-US" altLang="zh-TW" sz="300" b="1" smtClean="0">
                <a:latin typeface="Arial" pitchFamily="34" charset="0"/>
              </a:rPr>
              <a:t>Blank</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1.5”</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3”</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bottom right corner of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Format Shape </a:t>
            </a:r>
            <a:r>
              <a:rPr lang="en-US" altLang="zh-TW" sz="300" smtClean="0">
                <a:latin typeface="Arial" pitchFamily="34" charset="0"/>
              </a:rPr>
              <a:t>dialog box launcher.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Fill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Select </a:t>
            </a:r>
            <a:r>
              <a:rPr lang="en-US" altLang="zh-TW" sz="300" b="1" smtClean="0">
                <a:latin typeface="Arial" pitchFamily="34" charset="0"/>
              </a:rPr>
              <a:t>Solid fill</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Transparency</a:t>
            </a:r>
            <a:r>
              <a:rPr lang="en-US" altLang="zh-TW" sz="300" smtClean="0">
                <a:latin typeface="Arial" pitchFamily="34" charset="0"/>
              </a:rPr>
              <a:t> box, enter </a:t>
            </a:r>
            <a:r>
              <a:rPr lang="en-US" altLang="zh-TW" sz="300" b="1" smtClean="0">
                <a:latin typeface="Arial" pitchFamily="34" charset="0"/>
              </a:rPr>
              <a:t>0%</a:t>
            </a:r>
            <a:r>
              <a:rPr lang="en-US" altLang="zh-TW" sz="300" smtClean="0">
                <a:latin typeface="Arial" pitchFamily="34" charset="0"/>
              </a:rPr>
              <a: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 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Line Color </a:t>
            </a:r>
            <a:r>
              <a:rPr lang="en-US" altLang="zh-TW" sz="300" smtClean="0">
                <a:latin typeface="Arial" pitchFamily="34" charset="0"/>
              </a:rPr>
              <a:t>in the left pane, and then select </a:t>
            </a:r>
            <a:r>
              <a:rPr lang="en-US" altLang="zh-TW" sz="300" b="1" smtClean="0">
                <a:latin typeface="Arial" pitchFamily="34" charset="0"/>
              </a:rPr>
              <a:t>No line</a:t>
            </a:r>
            <a:r>
              <a:rPr lang="en-US" altLang="zh-TW" sz="300" smtClean="0">
                <a:latin typeface="Arial" pitchFamily="34" charset="0"/>
              </a:rPr>
              <a:t> in the right pane.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Top </a:t>
            </a:r>
            <a:r>
              <a:rPr lang="en-US" altLang="zh-TW" sz="300" smtClean="0">
                <a:latin typeface="Arial" pitchFamily="34" charset="0"/>
              </a:rPr>
              <a:t>(third row, second option from the left).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Format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Bevel</a:t>
            </a:r>
            <a:r>
              <a:rPr lang="en-US" altLang="zh-TW" sz="300" smtClean="0">
                <a:latin typeface="Arial" pitchFamily="34" charset="0"/>
              </a:rPr>
              <a:t>, click the button next to </a:t>
            </a:r>
            <a:r>
              <a:rPr lang="en-US" altLang="zh-TW" sz="300" b="1" smtClean="0">
                <a:latin typeface="Arial" pitchFamily="34" charset="0"/>
              </a:rPr>
              <a:t>Top</a:t>
            </a:r>
            <a:r>
              <a:rPr lang="en-US" altLang="zh-TW" sz="300" smtClean="0">
                <a:latin typeface="Arial" pitchFamily="34" charset="0"/>
              </a:rPr>
              <a:t>, and then under </a:t>
            </a:r>
            <a:r>
              <a:rPr lang="en-US" altLang="zh-TW" sz="300" b="1" smtClean="0">
                <a:latin typeface="Arial" pitchFamily="34" charset="0"/>
              </a:rPr>
              <a:t>Bevel</a:t>
            </a:r>
            <a:r>
              <a:rPr lang="en-US" altLang="zh-TW" sz="300" smtClean="0">
                <a:latin typeface="Arial" pitchFamily="34" charset="0"/>
              </a:rPr>
              <a:t> click </a:t>
            </a:r>
            <a:r>
              <a:rPr lang="en-US" altLang="zh-TW" sz="300" b="1" smtClean="0">
                <a:latin typeface="Arial" pitchFamily="34" charset="0"/>
              </a:rPr>
              <a:t>Circle</a:t>
            </a:r>
            <a:r>
              <a:rPr lang="en-US" altLang="zh-TW" sz="300" smtClean="0">
                <a:latin typeface="Arial" pitchFamily="34" charset="0"/>
              </a:rPr>
              <a:t> (first row, first option from the left). Next to </a:t>
            </a:r>
            <a:r>
              <a:rPr lang="en-US" altLang="zh-TW" sz="300" b="1" smtClean="0">
                <a:latin typeface="Arial" pitchFamily="34" charset="0"/>
              </a:rPr>
              <a:t>Top</a:t>
            </a:r>
            <a:r>
              <a:rPr lang="en-US" altLang="zh-TW" sz="300" smtClean="0">
                <a:latin typeface="Arial" pitchFamily="34" charset="0"/>
              </a:rPr>
              <a:t>, in the </a:t>
            </a:r>
            <a:r>
              <a:rPr lang="en-US" altLang="zh-TW" sz="300" b="1" smtClean="0">
                <a:latin typeface="Arial" pitchFamily="34" charset="0"/>
              </a:rPr>
              <a:t>Width</a:t>
            </a:r>
            <a:r>
              <a:rPr lang="en-US" altLang="zh-TW" sz="300" smtClean="0">
                <a:latin typeface="Arial" pitchFamily="34" charset="0"/>
              </a:rPr>
              <a:t> box, enter </a:t>
            </a:r>
            <a:r>
              <a:rPr lang="en-US" altLang="zh-TW" sz="300" b="1" smtClean="0">
                <a:latin typeface="Arial" pitchFamily="34" charset="0"/>
              </a:rPr>
              <a:t>7 pt</a:t>
            </a:r>
            <a:r>
              <a:rPr lang="en-US" altLang="zh-TW" sz="300" smtClean="0">
                <a:latin typeface="Arial" pitchFamily="34" charset="0"/>
              </a:rPr>
              <a:t>, and in the </a:t>
            </a:r>
            <a:r>
              <a:rPr lang="en-US" altLang="zh-TW" sz="300" b="1" smtClean="0">
                <a:latin typeface="Arial" pitchFamily="34" charset="0"/>
              </a:rPr>
              <a:t>Height </a:t>
            </a:r>
            <a:r>
              <a:rPr lang="en-US" altLang="zh-TW" sz="300" smtClean="0">
                <a:latin typeface="Arial" pitchFamily="34" charset="0"/>
              </a:rPr>
              <a:t>box,</a:t>
            </a:r>
            <a:r>
              <a:rPr lang="en-US" altLang="zh-TW" sz="300" b="1" smtClean="0">
                <a:latin typeface="Arial" pitchFamily="34" charset="0"/>
              </a:rPr>
              <a:t> </a:t>
            </a:r>
            <a:r>
              <a:rPr lang="en-US" altLang="zh-TW" sz="300" smtClean="0">
                <a:latin typeface="Arial" pitchFamily="34" charset="0"/>
              </a:rPr>
              <a:t>enter </a:t>
            </a:r>
            <a:r>
              <a:rPr lang="en-US" altLang="zh-TW" sz="300" b="1" smtClean="0">
                <a:latin typeface="Arial" pitchFamily="34" charset="0"/>
              </a:rPr>
              <a:t>7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Depth</a:t>
            </a:r>
            <a:r>
              <a:rPr lang="en-US" altLang="zh-TW" sz="300" smtClean="0">
                <a:latin typeface="Arial" pitchFamily="34" charset="0"/>
              </a:rPr>
              <a:t>, 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a:t>
            </a:r>
            <a:r>
              <a:rPr lang="en-US" altLang="zh-TW" sz="300" smtClean="0">
                <a:latin typeface="Arial" pitchFamily="34" charset="0"/>
              </a:rPr>
              <a:t> (first row, first option from the left). In the </a:t>
            </a:r>
            <a:r>
              <a:rPr lang="en-US" altLang="zh-TW" sz="300" b="1" smtClean="0">
                <a:latin typeface="Arial" pitchFamily="34" charset="0"/>
              </a:rPr>
              <a:t>Depth</a:t>
            </a:r>
            <a:r>
              <a:rPr lang="en-US" altLang="zh-TW" sz="300" smtClean="0">
                <a:latin typeface="Arial" pitchFamily="34" charset="0"/>
              </a:rPr>
              <a:t> box, enter </a:t>
            </a:r>
            <a:r>
              <a:rPr lang="en-US" altLang="zh-TW" sz="300" b="1" smtClean="0">
                <a:latin typeface="Arial" pitchFamily="34" charset="0"/>
              </a:rPr>
              <a:t>40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Surface</a:t>
            </a:r>
            <a:r>
              <a:rPr lang="en-US" altLang="zh-TW" sz="300" smtClean="0">
                <a:latin typeface="Arial" pitchFamily="34" charset="0"/>
              </a:rPr>
              <a:t>, click the button next to </a:t>
            </a:r>
            <a:r>
              <a:rPr lang="en-US" altLang="zh-TW" sz="300" b="1" smtClean="0">
                <a:latin typeface="Arial" pitchFamily="34" charset="0"/>
              </a:rPr>
              <a:t>Material</a:t>
            </a:r>
            <a:r>
              <a:rPr lang="en-US" altLang="zh-TW" sz="300" smtClean="0">
                <a:latin typeface="Arial" pitchFamily="34" charset="0"/>
              </a:rPr>
              <a:t>, and then under </a:t>
            </a:r>
            <a:r>
              <a:rPr lang="en-US" altLang="zh-TW" sz="300" b="1" smtClean="0">
                <a:latin typeface="Arial" pitchFamily="34" charset="0"/>
              </a:rPr>
              <a:t>Translucent</a:t>
            </a:r>
            <a:r>
              <a:rPr lang="en-US" altLang="zh-TW" sz="300" smtClean="0">
                <a:latin typeface="Arial" pitchFamily="34" charset="0"/>
              </a:rPr>
              <a:t> click </a:t>
            </a:r>
            <a:r>
              <a:rPr lang="en-US" altLang="zh-TW" sz="300" b="1" smtClean="0">
                <a:latin typeface="Arial" pitchFamily="34" charset="0"/>
              </a:rPr>
              <a:t>Clear</a:t>
            </a:r>
            <a:r>
              <a:rPr lang="en-US" altLang="zh-TW" sz="300" smtClean="0">
                <a:latin typeface="Arial" pitchFamily="34" charset="0"/>
              </a:rPr>
              <a:t> (third option from the left). Click the button next to </a:t>
            </a:r>
            <a:r>
              <a:rPr lang="en-US" altLang="zh-TW" sz="300" b="1" smtClean="0">
                <a:latin typeface="Arial" pitchFamily="34" charset="0"/>
              </a:rPr>
              <a:t>Lighting</a:t>
            </a:r>
            <a:r>
              <a:rPr lang="en-US" altLang="zh-TW" sz="300" smtClean="0">
                <a:latin typeface="Arial" pitchFamily="34" charset="0"/>
              </a:rPr>
              <a:t>, and then under </a:t>
            </a:r>
            <a:r>
              <a:rPr lang="en-US" altLang="zh-TW" sz="300" b="1" smtClean="0">
                <a:latin typeface="Arial" pitchFamily="34" charset="0"/>
              </a:rPr>
              <a:t>Special</a:t>
            </a:r>
            <a:r>
              <a:rPr lang="en-US" altLang="zh-TW" sz="300" smtClean="0">
                <a:latin typeface="Arial" pitchFamily="34" charset="0"/>
              </a:rPr>
              <a:t> click </a:t>
            </a:r>
            <a:r>
              <a:rPr lang="en-US" altLang="zh-TW" sz="300" b="1" smtClean="0">
                <a:latin typeface="Arial" pitchFamily="34" charset="0"/>
              </a:rPr>
              <a:t>Two Point </a:t>
            </a:r>
            <a:r>
              <a:rPr lang="en-US" altLang="zh-TW" sz="300" smtClean="0">
                <a:latin typeface="Arial" pitchFamily="34" charset="0"/>
              </a:rPr>
              <a:t>(second option from the left). In the </a:t>
            </a:r>
            <a:r>
              <a:rPr lang="en-US" altLang="zh-TW" sz="300" b="1" smtClean="0">
                <a:latin typeface="Arial" pitchFamily="34" charset="0"/>
              </a:rPr>
              <a:t>Angle box</a:t>
            </a:r>
            <a:r>
              <a:rPr lang="en-US" altLang="zh-TW" sz="300" smtClean="0">
                <a:latin typeface="Arial" pitchFamily="34" charset="0"/>
              </a:rPr>
              <a:t>, enter </a:t>
            </a:r>
            <a:r>
              <a:rPr lang="en-US" altLang="zh-TW" sz="300" b="1" smtClean="0">
                <a:latin typeface="Arial" pitchFamily="34" charset="0"/>
              </a:rPr>
              <a:t>70°</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Insert</a:t>
            </a:r>
            <a:r>
              <a:rPr lang="en-US" altLang="zh-TW" sz="300" smtClean="0">
                <a:latin typeface="Arial" pitchFamily="34" charset="0"/>
              </a:rPr>
              <a:t> tab, in the </a:t>
            </a:r>
            <a:r>
              <a:rPr lang="en-US" altLang="zh-TW" sz="300" b="1" smtClean="0">
                <a:latin typeface="Arial" pitchFamily="34" charset="0"/>
              </a:rPr>
              <a:t>Text</a:t>
            </a:r>
            <a:r>
              <a:rPr lang="en-US" altLang="zh-TW" sz="300" smtClean="0">
                <a:latin typeface="Arial" pitchFamily="34" charset="0"/>
              </a:rPr>
              <a:t> group, click </a:t>
            </a:r>
            <a:r>
              <a:rPr lang="en-US" altLang="zh-TW" sz="300" b="1" smtClean="0">
                <a:latin typeface="Arial" pitchFamily="34" charset="0"/>
              </a:rPr>
              <a:t>Text Box</a:t>
            </a:r>
            <a:r>
              <a:rPr lang="en-US" altLang="zh-TW" sz="300" smtClean="0">
                <a:latin typeface="Arial" pitchFamily="34" charset="0"/>
              </a:rPr>
              <a:t>, and then on the slide, drag to draw the text box.</a:t>
            </a:r>
          </a:p>
          <a:p>
            <a:pPr eaLnBrk="1" hangingPunct="1">
              <a:lnSpc>
                <a:spcPct val="80000"/>
              </a:lnSpc>
              <a:spcBef>
                <a:spcPct val="0"/>
              </a:spcBef>
              <a:buFont typeface="Calibri" pitchFamily="34" charset="0"/>
              <a:buAutoNum type="arabicPeriod"/>
            </a:pPr>
            <a:r>
              <a:rPr lang="en-US" altLang="zh-TW" sz="300" smtClean="0">
                <a:latin typeface="Arial" pitchFamily="34" charset="0"/>
              </a:rPr>
              <a:t>Enter text in the text box, select the text, and then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Font</a:t>
            </a:r>
            <a:r>
              <a:rPr lang="en-US" altLang="zh-TW" sz="300" smtClean="0">
                <a:latin typeface="Arial" pitchFamily="34" charset="0"/>
              </a:rPr>
              <a:t> group, select </a:t>
            </a:r>
            <a:r>
              <a:rPr lang="en-US" altLang="zh-TW" sz="300" b="1" smtClean="0">
                <a:latin typeface="Arial" pitchFamily="34" charset="0"/>
              </a:rPr>
              <a:t>TW Cen MT Condensed </a:t>
            </a:r>
            <a:r>
              <a:rPr lang="en-US" altLang="zh-TW" sz="300" smtClean="0">
                <a:latin typeface="Arial" pitchFamily="34" charset="0"/>
              </a:rPr>
              <a:t>from the </a:t>
            </a:r>
            <a:r>
              <a:rPr lang="en-US" altLang="zh-TW" sz="300" b="1" smtClean="0">
                <a:latin typeface="Arial" pitchFamily="34" charset="0"/>
              </a:rPr>
              <a:t>Font</a:t>
            </a:r>
            <a:r>
              <a:rPr lang="en-US" altLang="zh-TW" sz="300" smtClean="0">
                <a:latin typeface="Arial" pitchFamily="34" charset="0"/>
              </a:rPr>
              <a:t> list and then select </a:t>
            </a:r>
            <a:r>
              <a:rPr lang="en-US" altLang="zh-TW" sz="300" b="1" smtClean="0">
                <a:latin typeface="Arial" pitchFamily="34" charset="0"/>
              </a:rPr>
              <a:t>36</a:t>
            </a:r>
            <a:r>
              <a:rPr lang="en-US" altLang="zh-TW" sz="300" smtClean="0">
                <a:latin typeface="Arial" pitchFamily="34" charset="0"/>
              </a:rPr>
              <a:t> from the </a:t>
            </a:r>
            <a:r>
              <a:rPr lang="en-US" altLang="zh-TW" sz="300" b="1" smtClean="0">
                <a:latin typeface="Arial" pitchFamily="34" charset="0"/>
              </a:rPr>
              <a:t>Font Size </a:t>
            </a:r>
            <a:r>
              <a:rPr lang="en-US" altLang="zh-TW" sz="300" smtClean="0">
                <a:latin typeface="Arial" pitchFamily="34" charset="0"/>
              </a:rPr>
              <a:t>list.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Paragraph</a:t>
            </a:r>
            <a:r>
              <a:rPr lang="en-US" altLang="zh-TW" sz="300" smtClean="0">
                <a:latin typeface="Arial" pitchFamily="34" charset="0"/>
              </a:rPr>
              <a:t> group, click </a:t>
            </a:r>
            <a:r>
              <a:rPr lang="en-US" altLang="zh-TW" sz="300" b="1" smtClean="0">
                <a:latin typeface="Arial" pitchFamily="34" charset="0"/>
              </a:rPr>
              <a:t>Align Text Right</a:t>
            </a:r>
            <a:r>
              <a:rPr lang="en-US" altLang="zh-TW" sz="300" smtClean="0">
                <a:latin typeface="Arial" pitchFamily="34" charset="0"/>
              </a:rPr>
              <a:t> to align the text right on the slide.</a:t>
            </a:r>
          </a:p>
          <a:p>
            <a:pPr eaLnBrk="1" hangingPunct="1">
              <a:lnSpc>
                <a:spcPct val="80000"/>
              </a:lnSpc>
              <a:spcBef>
                <a:spcPct val="0"/>
              </a:spcBef>
              <a:buFont typeface="Calibri" pitchFamily="34" charset="0"/>
              <a:buAutoNum type="arabicPeriod"/>
            </a:pPr>
            <a:r>
              <a:rPr lang="en-US" altLang="zh-TW" sz="300" smtClean="0">
                <a:latin typeface="Arial" pitchFamily="34" charset="0"/>
              </a:rPr>
              <a:t>Drag the text box and position it over the rectangle.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WordArt Styles </a:t>
            </a:r>
            <a:r>
              <a:rPr lang="en-US" altLang="zh-TW" sz="300" smtClean="0">
                <a:latin typeface="Arial" pitchFamily="34" charset="0"/>
              </a:rPr>
              <a:t>group, click the arrow next to </a:t>
            </a:r>
            <a:r>
              <a:rPr lang="en-US" altLang="zh-TW" sz="300" b="1" smtClean="0">
                <a:latin typeface="Arial" pitchFamily="34" charset="0"/>
              </a:rPr>
              <a:t>Text Fill</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Select the text box.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click </a:t>
            </a:r>
            <a:r>
              <a:rPr lang="en-US" altLang="zh-TW" sz="300" b="1" smtClean="0">
                <a:latin typeface="Arial" pitchFamily="34" charset="0"/>
              </a:rPr>
              <a:t>Text Effects</a:t>
            </a:r>
            <a:r>
              <a:rPr lang="en-US" altLang="zh-TW" sz="300" smtClean="0">
                <a:latin typeface="Arial" pitchFamily="34" charset="0"/>
              </a:rPr>
              <a:t>, then</a:t>
            </a:r>
            <a:r>
              <a:rPr lang="en-US" altLang="zh-TW" sz="300" b="1" smtClean="0">
                <a:latin typeface="Arial" pitchFamily="34" charset="0"/>
              </a:rPr>
              <a:t> </a:t>
            </a:r>
            <a:r>
              <a:rPr lang="en-US" altLang="zh-TW" sz="300" smtClean="0">
                <a:latin typeface="Arial" pitchFamily="34" charset="0"/>
              </a:rPr>
              <a:t>point to </a:t>
            </a:r>
            <a:r>
              <a:rPr lang="en-US" altLang="zh-TW" sz="300" b="1" smtClean="0">
                <a:latin typeface="Arial" pitchFamily="34" charset="0"/>
              </a:rPr>
              <a:t>3-D Rotation</a:t>
            </a:r>
            <a:r>
              <a:rPr lang="en-US" altLang="zh-TW" sz="300" smtClean="0">
                <a:latin typeface="Arial" pitchFamily="34" charset="0"/>
              </a:rPr>
              <a:t>, and then click </a:t>
            </a:r>
            <a:r>
              <a:rPr lang="en-US" altLang="zh-TW" sz="300" b="1" smtClean="0">
                <a:latin typeface="Arial" pitchFamily="34" charset="0"/>
              </a:rPr>
              <a:t>3-D Rotation Options</a:t>
            </a:r>
            <a:r>
              <a:rPr lang="en-US" altLang="zh-TW" sz="300" smtClean="0">
                <a:latin typeface="Arial" pitchFamily="34" charset="0"/>
              </a:rPr>
              <a:t>. </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Text Effects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Left </a:t>
            </a:r>
            <a:r>
              <a:rPr lang="en-US" altLang="zh-TW" sz="300" smtClean="0">
                <a:latin typeface="Arial" pitchFamily="34" charset="0"/>
              </a:rPr>
              <a:t>(second row, fourth option from the left). </a:t>
            </a:r>
          </a:p>
          <a:p>
            <a:pPr>
              <a:lnSpc>
                <a:spcPct val="80000"/>
              </a:lnSpc>
            </a:pPr>
            <a:endParaRPr lang="en-US" altLang="zh-TW" sz="300" smtClean="0">
              <a:latin typeface="Arial" pitchFamily="34" charset="0"/>
            </a:endParaRPr>
          </a:p>
          <a:p>
            <a:pPr>
              <a:lnSpc>
                <a:spcPct val="80000"/>
              </a:lnSpc>
            </a:pPr>
            <a:endParaRPr lang="en-US" altLang="zh-TW" sz="300" smtClean="0">
              <a:latin typeface="Arial" pitchFamily="34" charset="0"/>
            </a:endParaRPr>
          </a:p>
          <a:p>
            <a:pPr>
              <a:lnSpc>
                <a:spcPct val="80000"/>
              </a:lnSpc>
            </a:pPr>
            <a:r>
              <a:rPr lang="en-US" altLang="zh-TW" sz="300" smtClean="0">
                <a:latin typeface="Arial" pitchFamily="34" charset="0"/>
              </a:rPr>
              <a:t>To reproduce the background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Calibri" pitchFamily="34" charset="0"/>
              </a:rPr>
              <a:t>Right-click the slide background area, then click </a:t>
            </a:r>
            <a:r>
              <a:rPr lang="en-US" altLang="zh-TW" sz="300" b="1" smtClean="0">
                <a:latin typeface="Calibri" pitchFamily="34" charset="0"/>
              </a:rPr>
              <a:t>Format Background</a:t>
            </a:r>
            <a:r>
              <a:rPr lang="en-US" altLang="zh-TW" sz="300" smtClean="0">
                <a:latin typeface="Calibri" pitchFamily="34" charset="0"/>
              </a:rPr>
              <a:t>. In the </a:t>
            </a:r>
            <a:r>
              <a:rPr lang="en-US" altLang="zh-TW" sz="300" b="1" smtClean="0">
                <a:latin typeface="Calibri" pitchFamily="34" charset="0"/>
              </a:rPr>
              <a:t>Format Background </a:t>
            </a:r>
            <a:r>
              <a:rPr lang="en-US" altLang="zh-TW" sz="300" smtClean="0">
                <a:latin typeface="Calibri" pitchFamily="34" charset="0"/>
              </a:rPr>
              <a:t>dialog box, click </a:t>
            </a:r>
            <a:r>
              <a:rPr lang="en-US" altLang="zh-TW" sz="300" b="1" smtClean="0">
                <a:latin typeface="Calibri" pitchFamily="34" charset="0"/>
              </a:rPr>
              <a:t>Fill</a:t>
            </a:r>
            <a:r>
              <a:rPr lang="en-US" altLang="zh-TW" sz="300" smtClean="0">
                <a:latin typeface="Calibri" pitchFamily="34" charset="0"/>
              </a:rPr>
              <a:t> in the left pane, select </a:t>
            </a:r>
            <a:r>
              <a:rPr lang="en-US" altLang="zh-TW" sz="300" b="1" smtClean="0">
                <a:latin typeface="Calibri" pitchFamily="34" charset="0"/>
              </a:rPr>
              <a:t>Gradient fill</a:t>
            </a:r>
            <a:r>
              <a:rPr lang="en-US" altLang="zh-TW" sz="300" smtClean="0">
                <a:latin typeface="Calibri" pitchFamily="34" charset="0"/>
              </a:rPr>
              <a:t> in the right pane, and then do the following:</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Type</a:t>
            </a:r>
            <a:r>
              <a:rPr lang="en-US" altLang="zh-TW" sz="300" smtClean="0">
                <a:latin typeface="Calibri" pitchFamily="34" charset="0"/>
              </a:rPr>
              <a:t> list, select </a:t>
            </a:r>
            <a:r>
              <a:rPr lang="en-US" altLang="zh-TW" sz="300" b="1" smtClean="0">
                <a:latin typeface="Calibri" pitchFamily="34" charset="0"/>
              </a:rPr>
              <a:t>Linear</a:t>
            </a:r>
            <a:r>
              <a:rPr lang="en-US" altLang="zh-TW" sz="300" smtClean="0">
                <a:latin typeface="Calibri"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Direction</a:t>
            </a:r>
            <a:r>
              <a:rPr lang="en-US" altLang="zh-TW" sz="300" smtClean="0">
                <a:latin typeface="Arial" pitchFamily="34" charset="0"/>
              </a:rPr>
              <a:t>, and then click</a:t>
            </a:r>
            <a:r>
              <a:rPr lang="en-US" altLang="zh-TW" sz="300" smtClean="0">
                <a:latin typeface="Calibri" pitchFamily="34" charset="0"/>
              </a:rPr>
              <a:t> </a:t>
            </a:r>
            <a:r>
              <a:rPr lang="en-US" altLang="zh-TW" sz="300" b="1" smtClean="0">
                <a:latin typeface="Calibri" pitchFamily="34" charset="0"/>
              </a:rPr>
              <a:t>Linear Diagonal </a:t>
            </a:r>
            <a:r>
              <a:rPr lang="en-US" altLang="zh-TW" sz="300" smtClean="0">
                <a:latin typeface="Calibri" pitchFamily="34" charset="0"/>
              </a:rPr>
              <a:t>(first row, third option from the left).</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Angle </a:t>
            </a:r>
            <a:r>
              <a:rPr lang="en-US" altLang="zh-TW" sz="300" smtClean="0">
                <a:latin typeface="Calibri" pitchFamily="34" charset="0"/>
              </a:rPr>
              <a:t>box, enter </a:t>
            </a:r>
            <a:r>
              <a:rPr lang="en-US" altLang="zh-TW" sz="300" b="1" smtClean="0">
                <a:latin typeface="Calibri" pitchFamily="34" charset="0"/>
              </a:rPr>
              <a:t>135%</a:t>
            </a:r>
            <a:r>
              <a:rPr lang="en-US" altLang="zh-TW" sz="300" smtClean="0">
                <a:latin typeface="Calibri"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Under </a:t>
            </a:r>
            <a:r>
              <a:rPr lang="en-US" altLang="zh-TW" sz="300" b="1" smtClean="0">
                <a:latin typeface="Calibri" pitchFamily="34" charset="0"/>
              </a:rPr>
              <a:t>Gradient stops</a:t>
            </a:r>
            <a:r>
              <a:rPr lang="en-US" altLang="zh-TW" sz="300" smtClean="0">
                <a:latin typeface="Calibri" pitchFamily="34" charset="0"/>
              </a:rPr>
              <a:t>, click </a:t>
            </a:r>
            <a:r>
              <a:rPr lang="en-US" altLang="zh-TW" sz="300" b="1" smtClean="0">
                <a:latin typeface="Calibri" pitchFamily="34" charset="0"/>
              </a:rPr>
              <a:t>Add</a:t>
            </a:r>
            <a:r>
              <a:rPr lang="en-US" altLang="zh-TW" sz="300" smtClean="0">
                <a:latin typeface="Calibri" pitchFamily="34" charset="0"/>
              </a:rPr>
              <a:t> or </a:t>
            </a:r>
            <a:r>
              <a:rPr lang="en-US" altLang="zh-TW" sz="300" b="1" smtClean="0">
                <a:latin typeface="Calibri" pitchFamily="34" charset="0"/>
              </a:rPr>
              <a:t>Remove</a:t>
            </a:r>
            <a:r>
              <a:rPr lang="en-US" altLang="zh-TW" sz="300" smtClean="0">
                <a:latin typeface="Calibri" pitchFamily="34" charset="0"/>
              </a:rPr>
              <a:t> until two stops appear on the slider.</a:t>
            </a:r>
            <a:endParaRPr lang="en-US" altLang="zh-TW" sz="300" smtClean="0">
              <a:latin typeface="Arial" pitchFamily="34" charset="0"/>
            </a:endParaRP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Gradient stops</a:t>
            </a:r>
            <a:r>
              <a:rPr lang="en-US" altLang="zh-TW" sz="300" smtClean="0">
                <a:latin typeface="Arial" pitchFamily="34" charset="0"/>
              </a:rPr>
              <a:t>, on the slider, customize the gradient stops as follows:</a:t>
            </a:r>
          </a:p>
          <a:p>
            <a:pPr marL="684213" lvl="1" indent="-227013">
              <a:lnSpc>
                <a:spcPct val="80000"/>
              </a:lnSpc>
              <a:buFontTx/>
              <a:buChar char="•"/>
            </a:pPr>
            <a:r>
              <a:rPr lang="en-US" altLang="zh-TW" sz="300" smtClean="0">
                <a:latin typeface="Arial" pitchFamily="34" charset="0"/>
              </a:rPr>
              <a:t>Click on the left stop,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marL="684213" lvl="1" indent="-227013">
              <a:lnSpc>
                <a:spcPct val="80000"/>
              </a:lnSpc>
              <a:buFontTx/>
              <a:buChar char="•"/>
            </a:pPr>
            <a:r>
              <a:rPr lang="en-US" altLang="zh-TW" sz="300" smtClean="0">
                <a:latin typeface="Arial" pitchFamily="34" charset="0"/>
              </a:rPr>
              <a:t>Select </a:t>
            </a:r>
            <a:r>
              <a:rPr lang="en-US" altLang="zh-TW" sz="300" b="1" smtClean="0">
                <a:latin typeface="Arial" pitchFamily="34" charset="0"/>
              </a:rPr>
              <a:t>Stop 2 </a:t>
            </a:r>
            <a:r>
              <a:rPr lang="en-US" altLang="zh-TW" sz="300" smtClean="0">
                <a:latin typeface="Arial" pitchFamily="34" charset="0"/>
              </a:rPr>
              <a:t>from the list,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100%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a:t>
            </a:r>
            <a:r>
              <a:rPr lang="en-US" altLang="zh-TW" sz="300" smtClean="0">
                <a:latin typeface="Arial" pitchFamily="34" charset="0"/>
              </a:rPr>
              <a:t> (third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rectangle.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0.33”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Shapes</a:t>
            </a:r>
            <a:r>
              <a:rPr lang="en-US" altLang="zh-TW" sz="300" smtClean="0">
                <a:latin typeface="Arial" pitchFamily="34" charset="0"/>
              </a:rPr>
              <a:t>, and then under </a:t>
            </a:r>
            <a:r>
              <a:rPr lang="en-US" altLang="zh-TW" sz="300" b="1" smtClean="0">
                <a:latin typeface="Arial" pitchFamily="34" charset="0"/>
              </a:rPr>
              <a:t>Basic Shapes</a:t>
            </a:r>
            <a:r>
              <a:rPr lang="en-US" altLang="zh-TW" sz="300" smtClean="0">
                <a:latin typeface="Arial" pitchFamily="34" charset="0"/>
              </a:rPr>
              <a:t>, click </a:t>
            </a:r>
            <a:r>
              <a:rPr lang="en-US" altLang="zh-TW" sz="300" b="1" smtClean="0">
                <a:latin typeface="Arial" pitchFamily="34" charset="0"/>
              </a:rPr>
              <a:t>Right Triangle </a:t>
            </a:r>
            <a:r>
              <a:rPr lang="en-US" altLang="zh-TW" sz="300" smtClean="0">
                <a:latin typeface="Arial" pitchFamily="34" charset="0"/>
              </a:rPr>
              <a:t>(first row, fourth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slide, drag to draw a triangle.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triangle.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 Position the rectangle and the triangle so that the bottom edge of the triangle and the top edge of the rectangle are touching. Press and hold SHIFT and select both the rectangle and the triangle.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Group Objects</a:t>
            </a:r>
            <a:r>
              <a:rPr lang="en-US" altLang="zh-TW" sz="300" smtClean="0">
                <a:latin typeface="Arial" pitchFamily="34" charset="0"/>
              </a:rPr>
              <a:t>,</a:t>
            </a:r>
            <a:r>
              <a:rPr lang="en-US" altLang="zh-TW" sz="300" b="1" smtClean="0">
                <a:latin typeface="Arial" pitchFamily="34" charset="0"/>
              </a:rPr>
              <a:t>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Bottom</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Arrange </a:t>
            </a:r>
            <a:r>
              <a:rPr lang="en-US" altLang="zh-TW" sz="300" smtClean="0">
                <a:latin typeface="Arial" pitchFamily="34" charset="0"/>
              </a:rPr>
              <a:t>group, click the arrow next to </a:t>
            </a:r>
            <a:r>
              <a:rPr lang="en-US" altLang="zh-TW" sz="300" b="1" smtClean="0">
                <a:latin typeface="Arial" pitchFamily="34" charset="0"/>
              </a:rPr>
              <a:t>Rotate, </a:t>
            </a:r>
            <a:r>
              <a:rPr lang="en-US" altLang="zh-TW" sz="300" smtClean="0">
                <a:latin typeface="Arial" pitchFamily="34" charset="0"/>
              </a:rPr>
              <a:t>and then click </a:t>
            </a:r>
            <a:r>
              <a:rPr lang="en-US" altLang="zh-TW" sz="300" b="1" smtClean="0">
                <a:latin typeface="Arial" pitchFamily="34" charset="0"/>
              </a:rPr>
              <a:t>More Rotation Options</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Shape </a:t>
            </a:r>
            <a:r>
              <a:rPr lang="en-US" altLang="zh-TW" sz="300" smtClean="0">
                <a:latin typeface="Arial" pitchFamily="34" charset="0"/>
              </a:rPr>
              <a:t>dialog box, on the </a:t>
            </a:r>
            <a:r>
              <a:rPr lang="en-US" altLang="zh-TW" sz="300" b="1" smtClean="0">
                <a:latin typeface="Arial" pitchFamily="34" charset="0"/>
              </a:rPr>
              <a:t>Size</a:t>
            </a:r>
            <a:r>
              <a:rPr lang="en-US" altLang="zh-TW" sz="300" smtClean="0">
                <a:latin typeface="Arial" pitchFamily="34" charset="0"/>
              </a:rPr>
              <a:t> tab, under </a:t>
            </a:r>
            <a:r>
              <a:rPr lang="en-US" altLang="zh-TW" sz="300" b="1" smtClean="0">
                <a:latin typeface="Arial" pitchFamily="34" charset="0"/>
              </a:rPr>
              <a:t>Size and rotate</a:t>
            </a:r>
            <a:r>
              <a:rPr lang="en-US" altLang="zh-TW" sz="300" smtClean="0">
                <a:latin typeface="Arial" pitchFamily="34" charset="0"/>
              </a:rPr>
              <a:t>, in the </a:t>
            </a:r>
            <a:r>
              <a:rPr lang="en-US" altLang="zh-TW" sz="300" b="1" smtClean="0">
                <a:latin typeface="Arial" pitchFamily="34" charset="0"/>
              </a:rPr>
              <a:t>Rotation</a:t>
            </a:r>
            <a:r>
              <a:rPr lang="en-US" altLang="zh-TW" sz="300" smtClean="0">
                <a:latin typeface="Arial" pitchFamily="34" charset="0"/>
              </a:rPr>
              <a:t> box, enter </a:t>
            </a:r>
            <a:r>
              <a:rPr lang="en-US" altLang="zh-TW" sz="300" b="1" smtClean="0">
                <a:latin typeface="Arial" pitchFamily="34" charset="0"/>
              </a:rPr>
              <a:t>180°</a:t>
            </a:r>
            <a:r>
              <a:rPr lang="en-US" altLang="zh-TW" sz="300" smtClean="0">
                <a:latin typeface="Arial" pitchFamily="34" charset="0"/>
              </a:rPr>
              <a:t>.</a:t>
            </a:r>
            <a:endParaRPr lang="en-US" altLang="zh-TW" sz="300" b="1" smtClean="0">
              <a:latin typeface="Arial" pitchFamily="34" charset="0"/>
            </a:endParaRP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Top</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a:t>
            </a:r>
            <a:r>
              <a:rPr lang="en-US" altLang="zh-TW" sz="300" smtClean="0">
                <a:latin typeface="Arial" pitchFamily="34" charset="0"/>
              </a:rPr>
              <a:t> (first row, first option from the left). </a:t>
            </a: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marL="684213" lvl="1" indent="-227013">
              <a:lnSpc>
                <a:spcPct val="80000"/>
              </a:lnSpc>
              <a:spcAft>
                <a:spcPts val="200"/>
              </a:spcAft>
            </a:pPr>
            <a:r>
              <a:rPr lang="en-US" altLang="zh-TW" sz="300" smtClean="0">
                <a:latin typeface="Arial" pitchFamily="34" charset="0"/>
              </a:rPr>
              <a:t>To reproduce the original text and rectangle, do the following:</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Press and hold SHIFT and select the original text box and rectangle.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under </a:t>
            </a:r>
            <a:r>
              <a:rPr lang="en-US" altLang="zh-TW" sz="300" b="1" smtClean="0">
                <a:latin typeface="Arial" pitchFamily="34" charset="0"/>
              </a:rPr>
              <a:t>Group Objects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 Repeat this step until you have a total of five groups of shapes.</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Editing</a:t>
            </a:r>
            <a:r>
              <a:rPr lang="en-US" altLang="zh-TW" sz="300" smtClean="0">
                <a:latin typeface="Arial" pitchFamily="34" charset="0"/>
              </a:rPr>
              <a:t> group, click </a:t>
            </a:r>
            <a:r>
              <a:rPr lang="en-US" altLang="zh-TW" sz="300" b="1" smtClean="0">
                <a:latin typeface="Arial" pitchFamily="34" charset="0"/>
              </a:rPr>
              <a:t>Select</a:t>
            </a:r>
            <a:r>
              <a:rPr lang="en-US" altLang="zh-TW" sz="300" smtClean="0">
                <a:latin typeface="Arial" pitchFamily="34" charset="0"/>
              </a:rPr>
              <a:t>, and then click </a:t>
            </a:r>
            <a:r>
              <a:rPr lang="en-US" altLang="zh-TW" sz="300" b="1" smtClean="0">
                <a:latin typeface="Arial" pitchFamily="34" charset="0"/>
              </a:rPr>
              <a:t>Selection Pane</a:t>
            </a:r>
            <a:r>
              <a:rPr lang="en-US" altLang="zh-TW" sz="300" smtClean="0">
                <a:latin typeface="Arial" pitchFamily="34" charset="0"/>
              </a:rPr>
              <a:t>. In the </a:t>
            </a:r>
            <a:r>
              <a:rPr lang="en-US" altLang="zh-TW" sz="300" b="1" smtClean="0">
                <a:latin typeface="Arial" pitchFamily="34" charset="0"/>
              </a:rPr>
              <a:t>Selection and Visibility </a:t>
            </a:r>
            <a:r>
              <a:rPr lang="en-US" altLang="zh-TW" sz="300" smtClean="0">
                <a:latin typeface="Arial" pitchFamily="34" charset="0"/>
              </a:rPr>
              <a:t>pane, select each of the groups and drag on the slide to form a series of steps.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Selection and Visibility </a:t>
            </a:r>
            <a:r>
              <a:rPr lang="en-US" altLang="zh-TW" sz="300" smtClean="0">
                <a:latin typeface="Arial" pitchFamily="34" charset="0"/>
              </a:rPr>
              <a:t>pane, press and hold CTRL and select all five groups of rectangles and text boxes.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Horizontally</a:t>
            </a:r>
            <a:r>
              <a:rPr lang="en-US" altLang="zh-TW" sz="300" smtClean="0">
                <a:latin typeface="Arial" pitchFamily="34" charset="0"/>
              </a:rPr>
              <a:t>.</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Vertically</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To change the text on the duplicate rectangles, click in each text box and edit the text. </a:t>
            </a:r>
          </a:p>
          <a:p>
            <a:pPr eaLnBrk="1" hangingPunct="1">
              <a:lnSpc>
                <a:spcPct val="80000"/>
              </a:lnSpc>
              <a:spcBef>
                <a:spcPct val="0"/>
              </a:spcBef>
            </a:pPr>
            <a:endParaRPr lang="en-US" altLang="zh-TW" sz="400" smtClean="0">
              <a:latin typeface="Arial" pitchFamily="34" charset="0"/>
            </a:endParaRPr>
          </a:p>
        </p:txBody>
      </p:sp>
      <p:sp>
        <p:nvSpPr>
          <p:cNvPr id="146435" name="Slide Image Placeholder 5"/>
          <p:cNvSpPr>
            <a:spLocks noGrp="1" noRot="1" noChangeAspect="1" noTextEdit="1"/>
          </p:cNvSpPr>
          <p:nvPr>
            <p:ph type="sldImg"/>
          </p:nvPr>
        </p:nvSpPr>
        <p:spPr>
          <a:xfrm>
            <a:off x="247650" y="496888"/>
            <a:ext cx="3679825" cy="2547937"/>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7"/>
          <p:cNvSpPr txBox="1">
            <a:spLocks noGrp="1" noChangeArrowheads="1"/>
          </p:cNvSpPr>
          <p:nvPr/>
        </p:nvSpPr>
        <p:spPr bwMode="auto">
          <a:xfrm>
            <a:off x="3850443" y="9378824"/>
            <a:ext cx="2945659"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7204B185-62EF-43EB-89C1-3207E49AD33A}" type="slidenum">
              <a:rPr lang="zh-TW" altLang="en-US" sz="1200">
                <a:latin typeface="Arial" pitchFamily="34" charset="0"/>
              </a:rPr>
              <a:pPr algn="r" eaLnBrk="1" hangingPunct="1"/>
              <a:t>18</a:t>
            </a:fld>
            <a:endParaRPr lang="en-US" altLang="zh-TW" sz="1200">
              <a:latin typeface="Arial" pitchFamily="34" charset="0"/>
            </a:endParaRPr>
          </a:p>
        </p:txBody>
      </p:sp>
      <p:sp>
        <p:nvSpPr>
          <p:cNvPr id="743427" name="Rectangle 2"/>
          <p:cNvSpPr>
            <a:spLocks noGrp="1" noRot="1" noChangeAspect="1" noChangeArrowheads="1" noTextEdit="1"/>
          </p:cNvSpPr>
          <p:nvPr>
            <p:ph type="sldImg"/>
          </p:nvPr>
        </p:nvSpPr>
        <p:spPr>
          <a:xfrm>
            <a:off x="725488" y="739775"/>
            <a:ext cx="5346700" cy="3702050"/>
          </a:xfrm>
          <a:ln/>
        </p:spPr>
      </p:sp>
      <p:sp>
        <p:nvSpPr>
          <p:cNvPr id="743428" name="Rectangle 3"/>
          <p:cNvSpPr>
            <a:spLocks noGrp="1" noChangeArrowheads="1"/>
          </p:cNvSpPr>
          <p:nvPr>
            <p:ph type="body" idx="1"/>
          </p:nvPr>
        </p:nvSpPr>
        <p:spPr>
          <a:xfrm>
            <a:off x="906357" y="4690269"/>
            <a:ext cx="4984962" cy="4443413"/>
          </a:xfrm>
          <a:noFill/>
        </p:spPr>
        <p:txBody>
          <a:bodyPr/>
          <a:lstStyle/>
          <a:p>
            <a:pPr eaLnBrk="1" hangingPunct="1"/>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r>
              <a:rPr lang="zh-TW" altLang="en-US" smtClean="0"/>
              <a:t>按一下以編輯母片標題樣式</a:t>
            </a:r>
            <a:endParaRPr lang="zh-TW" altLang="en-US"/>
          </a:p>
        </p:txBody>
      </p:sp>
      <p:sp>
        <p:nvSpPr>
          <p:cNvPr id="3" name="子標題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 按一下以編輯母片子標題樣式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C0D6BC48-D45B-49D3-985F-52D22A639EC8}" type="datetime1">
              <a:rPr lang="zh-TW" altLang="en-US"/>
              <a:pPr>
                <a:defRPr/>
              </a:pPr>
              <a:t>2017/8/13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E4C250E-0165-44EC-9444-C6CC2C932082}" type="slidenum">
              <a:rPr lang="zh-TW" altLang="en-US"/>
              <a:pPr>
                <a:defRPr/>
              </a:pPr>
              <a:t>‹#›</a:t>
            </a:fld>
            <a:endParaRPr lang="en-US" altLang="zh-TW"/>
          </a:p>
        </p:txBody>
      </p:sp>
    </p:spTree>
    <p:extLst>
      <p:ext uri="{BB962C8B-B14F-4D97-AF65-F5344CB8AC3E}">
        <p14:creationId xmlns:p14="http://schemas.microsoft.com/office/powerpoint/2010/main" val="198113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rial" panose="020B0604020202020204" pitchFamily="34" charset="0"/>
                <a:ea typeface="+mn-ea"/>
                <a:cs typeface="Arial" panose="020B0604020202020204" pitchFamily="34" charset="0"/>
              </a:defRPr>
            </a:lvl1p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lvl1pPr>
              <a:defRPr>
                <a:latin typeface="Arial" panose="020B0604020202020204" pitchFamily="34" charset="0"/>
                <a:ea typeface="+mn-ea"/>
                <a:cs typeface="Arial" panose="020B0604020202020204" pitchFamily="34" charset="0"/>
              </a:defRPr>
            </a:lvl1pPr>
            <a:lvl2pPr>
              <a:defRPr>
                <a:latin typeface="Arial" panose="020B0604020202020204" pitchFamily="34" charset="0"/>
                <a:ea typeface="+mn-ea"/>
                <a:cs typeface="Arial" panose="020B0604020202020204" pitchFamily="34" charset="0"/>
              </a:defRPr>
            </a:lvl2pPr>
            <a:lvl3pPr>
              <a:defRPr>
                <a:latin typeface="Arial" panose="020B0604020202020204" pitchFamily="34" charset="0"/>
                <a:ea typeface="+mn-ea"/>
                <a:cs typeface="Arial" panose="020B0604020202020204" pitchFamily="34" charset="0"/>
              </a:defRPr>
            </a:lvl3pPr>
            <a:lvl4pPr>
              <a:defRPr>
                <a:latin typeface="Arial" panose="020B0604020202020204" pitchFamily="34" charset="0"/>
                <a:ea typeface="+mn-ea"/>
                <a:cs typeface="Arial" panose="020B0604020202020204" pitchFamily="34" charset="0"/>
              </a:defRPr>
            </a:lvl4pPr>
            <a:lvl5pPr>
              <a:defRPr>
                <a:latin typeface="Arial" panose="020B0604020202020204" pitchFamily="34" charset="0"/>
                <a:ea typeface="+mn-ea"/>
                <a:cs typeface="Arial" panose="020B0604020202020204"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51F9724B-FB58-4863-ADE6-B73001AE09C2}" type="datetime1">
              <a:rPr lang="zh-TW" altLang="en-US" smtClean="0"/>
              <a:pPr>
                <a:defRPr/>
              </a:pPr>
              <a:t>2017/8/13</a:t>
            </a:fld>
            <a:endParaRPr lang="en-US" altLang="zh-TW"/>
          </a:p>
        </p:txBody>
      </p:sp>
      <p:sp>
        <p:nvSpPr>
          <p:cNvPr id="5"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A5C7D7F4-829F-453C-AA60-07221C7CDC14}" type="slidenum">
              <a:rPr lang="zh-TW" altLang="en-US" smtClean="0"/>
              <a:pPr>
                <a:defRPr/>
              </a:pPr>
              <a:t>‹#›</a:t>
            </a:fld>
            <a:endParaRPr lang="en-US" altLang="zh-TW"/>
          </a:p>
        </p:txBody>
      </p:sp>
    </p:spTree>
    <p:extLst>
      <p:ext uri="{BB962C8B-B14F-4D97-AF65-F5344CB8AC3E}">
        <p14:creationId xmlns:p14="http://schemas.microsoft.com/office/powerpoint/2010/main" val="34181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29475" y="115888"/>
            <a:ext cx="2246313" cy="5972175"/>
          </a:xfrm>
        </p:spPr>
        <p:txBody>
          <a:bodyPr vert="eaVert"/>
          <a:lstStyle>
            <a:lvl1pPr>
              <a:defRPr>
                <a:latin typeface="Arial" panose="020B0604020202020204" pitchFamily="34" charset="0"/>
                <a:ea typeface="+mn-ea"/>
                <a:cs typeface="Arial" panose="020B0604020202020204" pitchFamily="34" charset="0"/>
              </a:defRPr>
            </a:lvl1pPr>
          </a:lstStyle>
          <a:p>
            <a:r>
              <a:rPr lang="zh-TW" altLang="en-US" dirty="0" smtClean="0"/>
              <a:t>按一下以編輯母片標題樣式</a:t>
            </a:r>
            <a:endParaRPr lang="zh-TW" altLang="en-US" dirty="0"/>
          </a:p>
        </p:txBody>
      </p:sp>
      <p:sp>
        <p:nvSpPr>
          <p:cNvPr id="3" name="直排文字版面配置區 2"/>
          <p:cNvSpPr>
            <a:spLocks noGrp="1"/>
          </p:cNvSpPr>
          <p:nvPr>
            <p:ph type="body" orient="vert" idx="1"/>
          </p:nvPr>
        </p:nvSpPr>
        <p:spPr>
          <a:xfrm>
            <a:off x="488950" y="115888"/>
            <a:ext cx="6588125" cy="5972175"/>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atin typeface="Arial" panose="020B0604020202020204" pitchFamily="34" charset="0"/>
                <a:cs typeface="Arial" panose="020B0604020202020204" pitchFamily="34" charset="0"/>
              </a:defRPr>
            </a:lvl1pPr>
          </a:lstStyle>
          <a:p>
            <a:pPr>
              <a:defRPr/>
            </a:pPr>
            <a:fld id="{383EB733-9653-43AB-9201-A27E14B80752}" type="datetime1">
              <a:rPr lang="zh-TW" altLang="en-US" smtClean="0"/>
              <a:pPr>
                <a:defRPr/>
              </a:pPr>
              <a:t>2017/8/13</a:t>
            </a:fld>
            <a:endParaRPr lang="en-US" altLang="zh-TW"/>
          </a:p>
        </p:txBody>
      </p:sp>
      <p:sp>
        <p:nvSpPr>
          <p:cNvPr id="5" name="Rectangle 5"/>
          <p:cNvSpPr>
            <a:spLocks noGrp="1" noChangeArrowheads="1"/>
          </p:cNvSpPr>
          <p:nvPr>
            <p:ph type="ftr" sz="quarter" idx="11"/>
          </p:nvPr>
        </p:nvSpPr>
        <p:spPr>
          <a:ln/>
        </p:spPr>
        <p:txBody>
          <a:bodyPr/>
          <a:lstStyle>
            <a:lvl1pPr>
              <a:defRPr>
                <a:latin typeface="Arial" panose="020B0604020202020204" pitchFamily="34" charset="0"/>
                <a:cs typeface="Arial" panose="020B0604020202020204" pitchFamily="34" charset="0"/>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atin typeface="Arial" panose="020B0604020202020204" pitchFamily="34" charset="0"/>
                <a:cs typeface="Arial" panose="020B0604020202020204" pitchFamily="34" charset="0"/>
              </a:defRPr>
            </a:lvl1pPr>
          </a:lstStyle>
          <a:p>
            <a:pPr>
              <a:defRPr/>
            </a:pPr>
            <a:fld id="{4923A407-AF9D-4CA8-B529-18DD8147CD03}" type="slidenum">
              <a:rPr lang="zh-TW" altLang="en-US" smtClean="0"/>
              <a:pPr>
                <a:defRPr/>
              </a:pPr>
              <a:t>‹#›</a:t>
            </a:fld>
            <a:endParaRPr lang="en-US" altLang="zh-TW"/>
          </a:p>
        </p:txBody>
      </p:sp>
    </p:spTree>
    <p:extLst>
      <p:ext uri="{BB962C8B-B14F-4D97-AF65-F5344CB8AC3E}">
        <p14:creationId xmlns:p14="http://schemas.microsoft.com/office/powerpoint/2010/main" val="165556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947316DB-53C0-4105-A039-3CBE96EC0E30}" type="datetime1">
              <a:rPr lang="zh-TW" altLang="en-US"/>
              <a:pPr>
                <a:defRPr/>
              </a:pPr>
              <a:t>2017/8/13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B8E2BDC-8F8E-4CBE-8547-7203D5B4D6D0}" type="slidenum">
              <a:rPr lang="zh-TW" altLang="en-US"/>
              <a:pPr>
                <a:defRPr/>
              </a:pPr>
              <a:t>‹#›</a:t>
            </a:fld>
            <a:endParaRPr lang="en-US" altLang="zh-TW"/>
          </a:p>
        </p:txBody>
      </p:sp>
    </p:spTree>
    <p:extLst>
      <p:ext uri="{BB962C8B-B14F-4D97-AF65-F5344CB8AC3E}">
        <p14:creationId xmlns:p14="http://schemas.microsoft.com/office/powerpoint/2010/main" val="314246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82638" y="4406900"/>
            <a:ext cx="84201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8DB9CD21-D73E-4F9E-BD59-19DE9D9F369D}" type="datetime1">
              <a:rPr lang="zh-TW" altLang="en-US"/>
              <a:pPr>
                <a:defRPr/>
              </a:pPr>
              <a:t>2017/8/13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211CD44-C109-472A-BA44-72910D31FD59}" type="slidenum">
              <a:rPr lang="zh-TW" altLang="en-US"/>
              <a:pPr>
                <a:defRPr/>
              </a:pPr>
              <a:t>‹#›</a:t>
            </a:fld>
            <a:endParaRPr lang="en-US" altLang="zh-TW"/>
          </a:p>
        </p:txBody>
      </p:sp>
    </p:spTree>
    <p:extLst>
      <p:ext uri="{BB962C8B-B14F-4D97-AF65-F5344CB8AC3E}">
        <p14:creationId xmlns:p14="http://schemas.microsoft.com/office/powerpoint/2010/main" val="31145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88950" y="1557338"/>
            <a:ext cx="4416425"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57775" y="1557338"/>
            <a:ext cx="4418013"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688A05CA-8FCE-49EC-94D8-E6A9A4EBD04B}" type="datetime1">
              <a:rPr lang="zh-TW" altLang="en-US"/>
              <a:pPr>
                <a:defRPr/>
              </a:pPr>
              <a:t>2017/8/13</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E7FAB3A-FD49-41EC-BEC7-C39585D07426}" type="slidenum">
              <a:rPr lang="zh-TW" altLang="en-US"/>
              <a:pPr>
                <a:defRPr/>
              </a:pPr>
              <a:t>‹#›</a:t>
            </a:fld>
            <a:endParaRPr lang="en-US" altLang="zh-TW"/>
          </a:p>
        </p:txBody>
      </p:sp>
    </p:spTree>
    <p:extLst>
      <p:ext uri="{BB962C8B-B14F-4D97-AF65-F5344CB8AC3E}">
        <p14:creationId xmlns:p14="http://schemas.microsoft.com/office/powerpoint/2010/main" val="21827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3BF8F937-107E-4846-B297-6481A7F52A55}" type="datetime1">
              <a:rPr lang="zh-TW" altLang="en-US"/>
              <a:pPr>
                <a:defRPr/>
              </a:pPr>
              <a:t>2017/8/13</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F890FB35-83F3-4FC8-BDD0-22D92E98990E}" type="slidenum">
              <a:rPr lang="zh-TW" altLang="en-US"/>
              <a:pPr>
                <a:defRPr/>
              </a:pPr>
              <a:t>‹#›</a:t>
            </a:fld>
            <a:endParaRPr lang="en-US" altLang="zh-TW"/>
          </a:p>
        </p:txBody>
      </p:sp>
    </p:spTree>
    <p:extLst>
      <p:ext uri="{BB962C8B-B14F-4D97-AF65-F5344CB8AC3E}">
        <p14:creationId xmlns:p14="http://schemas.microsoft.com/office/powerpoint/2010/main" val="28035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7B43AF1D-F2C3-42EA-ACA6-AA817810F8D3}" type="datetime1">
              <a:rPr lang="zh-TW" altLang="en-US"/>
              <a:pPr>
                <a:defRPr/>
              </a:pPr>
              <a:t>2017/8/13</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60E528D8-9083-4016-99D8-F3230B95FEB5}" type="slidenum">
              <a:rPr lang="zh-TW" altLang="en-US"/>
              <a:pPr>
                <a:defRPr/>
              </a:pPr>
              <a:t>‹#›</a:t>
            </a:fld>
            <a:endParaRPr lang="en-US" altLang="zh-TW"/>
          </a:p>
        </p:txBody>
      </p:sp>
    </p:spTree>
    <p:extLst>
      <p:ext uri="{BB962C8B-B14F-4D97-AF65-F5344CB8AC3E}">
        <p14:creationId xmlns:p14="http://schemas.microsoft.com/office/powerpoint/2010/main" val="190546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49641ED-856E-4168-8498-B559B6C3AAF5}" type="datetime1">
              <a:rPr lang="zh-TW" altLang="en-US"/>
              <a:pPr>
                <a:defRPr/>
              </a:pPr>
              <a:t>2017/8/13</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D47CA3B4-4622-4A29-AB6C-B593FAA71121}" type="slidenum">
              <a:rPr lang="zh-TW" altLang="en-US"/>
              <a:pPr>
                <a:defRPr/>
              </a:pPr>
              <a:t>‹#›</a:t>
            </a:fld>
            <a:endParaRPr lang="en-US" altLang="zh-TW"/>
          </a:p>
        </p:txBody>
      </p:sp>
    </p:spTree>
    <p:extLst>
      <p:ext uri="{BB962C8B-B14F-4D97-AF65-F5344CB8AC3E}">
        <p14:creationId xmlns:p14="http://schemas.microsoft.com/office/powerpoint/2010/main" val="231213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138" cy="1162050"/>
          </a:xfrm>
        </p:spPr>
        <p:txBody>
          <a:bodyPr anchor="b"/>
          <a:lstStyle>
            <a:lvl1pPr algn="l">
              <a:defRPr sz="2000" b="1">
                <a:latin typeface="Arial" panose="020B0604020202020204" pitchFamily="34" charset="0"/>
                <a:ea typeface="+mn-ea"/>
                <a:cs typeface="Arial" panose="020B0604020202020204" pitchFamily="34" charset="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873500" y="273050"/>
            <a:ext cx="5537200" cy="5853113"/>
          </a:xfrm>
        </p:spPr>
        <p:txBody>
          <a:bodyPr/>
          <a:lstStyle>
            <a:lvl1pPr>
              <a:defRPr sz="3200">
                <a:latin typeface="Arial" panose="020B0604020202020204" pitchFamily="34" charset="0"/>
                <a:ea typeface="+mn-ea"/>
                <a:cs typeface="Arial" panose="020B0604020202020204" pitchFamily="34" charset="0"/>
              </a:defRPr>
            </a:lvl1pPr>
            <a:lvl2pPr>
              <a:defRPr sz="2800">
                <a:latin typeface="Arial" panose="020B0604020202020204" pitchFamily="34" charset="0"/>
                <a:ea typeface="+mn-ea"/>
                <a:cs typeface="Arial" panose="020B0604020202020204" pitchFamily="34" charset="0"/>
              </a:defRPr>
            </a:lvl2pPr>
            <a:lvl3pPr>
              <a:defRPr sz="2400">
                <a:latin typeface="Arial" panose="020B0604020202020204" pitchFamily="34" charset="0"/>
                <a:ea typeface="+mn-ea"/>
                <a:cs typeface="Arial" panose="020B0604020202020204" pitchFamily="34" charset="0"/>
              </a:defRPr>
            </a:lvl3pPr>
            <a:lvl4pPr>
              <a:defRPr sz="2000">
                <a:latin typeface="Arial" panose="020B0604020202020204" pitchFamily="34" charset="0"/>
                <a:ea typeface="+mn-ea"/>
                <a:cs typeface="Arial" panose="020B0604020202020204" pitchFamily="34" charset="0"/>
              </a:defRPr>
            </a:lvl4pPr>
            <a:lvl5pPr>
              <a:defRPr sz="2000">
                <a:latin typeface="Arial" panose="020B0604020202020204" pitchFamily="34" charset="0"/>
                <a:ea typeface="+mn-ea"/>
                <a:cs typeface="Arial" panose="020B0604020202020204" pitchFamily="34" charset="0"/>
              </a:defRPr>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0"/>
            <a:ext cx="3259138" cy="4691063"/>
          </a:xfrm>
        </p:spPr>
        <p:txBody>
          <a:bodyPr/>
          <a:lstStyle>
            <a:lvl1pPr marL="0" indent="0">
              <a:buNone/>
              <a:defRPr sz="1400">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6CBD7330-B252-441B-B5B9-9C9138EA657E}" type="datetime1">
              <a:rPr lang="zh-TW" altLang="en-US" smtClean="0"/>
              <a:pPr>
                <a:defRPr/>
              </a:pPr>
              <a:t>2017/8/13</a:t>
            </a:fld>
            <a:endParaRPr lang="en-US" altLang="zh-TW"/>
          </a:p>
        </p:txBody>
      </p:sp>
      <p:sp>
        <p:nvSpPr>
          <p:cNvPr id="6"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1F9B5A35-EA5F-4F66-90F7-4A7F09172160}" type="slidenum">
              <a:rPr lang="zh-TW" altLang="en-US" smtClean="0"/>
              <a:pPr>
                <a:defRPr/>
              </a:pPr>
              <a:t>‹#›</a:t>
            </a:fld>
            <a:endParaRPr lang="en-US" altLang="zh-TW"/>
          </a:p>
        </p:txBody>
      </p:sp>
    </p:spTree>
    <p:extLst>
      <p:ext uri="{BB962C8B-B14F-4D97-AF65-F5344CB8AC3E}">
        <p14:creationId xmlns:p14="http://schemas.microsoft.com/office/powerpoint/2010/main" val="268499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atin typeface="Arial" panose="020B0604020202020204" pitchFamily="34" charset="0"/>
                <a:ea typeface="+mn-ea"/>
                <a:cs typeface="Arial" panose="020B0604020202020204" pitchFamily="34" charset="0"/>
              </a:defRPr>
            </a:lvl1pPr>
          </a:lstStyle>
          <a:p>
            <a:r>
              <a:rPr lang="zh-TW" altLang="en-US" dirty="0" smtClean="0"/>
              <a:t>按一下以編輯母片標題樣式</a:t>
            </a:r>
            <a:endParaRPr lang="zh-TW" altLang="en-US" dirty="0"/>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atin typeface="Arial" panose="020B0604020202020204" pitchFamily="34" charset="0"/>
                <a:ea typeface="+mn-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4E173322-B882-4346-9A41-7E87B104B7A5}" type="datetime1">
              <a:rPr lang="zh-TW" altLang="en-US" smtClean="0"/>
              <a:pPr>
                <a:defRPr/>
              </a:pPr>
              <a:t>2017/8/13</a:t>
            </a:fld>
            <a:endParaRPr lang="en-US" altLang="zh-TW"/>
          </a:p>
        </p:txBody>
      </p:sp>
      <p:sp>
        <p:nvSpPr>
          <p:cNvPr id="6"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785757DF-7223-44D4-9A2D-3B0F83442F4F}" type="slidenum">
              <a:rPr lang="zh-TW" altLang="en-US" smtClean="0"/>
              <a:pPr>
                <a:defRPr/>
              </a:pPr>
              <a:t>‹#›</a:t>
            </a:fld>
            <a:endParaRPr lang="en-US" altLang="zh-TW"/>
          </a:p>
        </p:txBody>
      </p:sp>
    </p:spTree>
    <p:extLst>
      <p:ext uri="{BB962C8B-B14F-4D97-AF65-F5344CB8AC3E}">
        <p14:creationId xmlns:p14="http://schemas.microsoft.com/office/powerpoint/2010/main" val="161766296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bwMode="auto">
          <a:xfrm>
            <a:off x="488950" y="115888"/>
            <a:ext cx="8915400" cy="1139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88950" y="1557338"/>
            <a:ext cx="89868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7" name="Rectangle 4"/>
          <p:cNvSpPr>
            <a:spLocks noGrp="1" noChangeArrowheads="1"/>
          </p:cNvSpPr>
          <p:nvPr>
            <p:ph type="dt" sz="half" idx="2"/>
          </p:nvPr>
        </p:nvSpPr>
        <p:spPr bwMode="auto">
          <a:xfrm>
            <a:off x="488950" y="6237288"/>
            <a:ext cx="2311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000">
                <a:latin typeface="Verdana" pitchFamily="34" charset="0"/>
                <a:ea typeface="新細明體" pitchFamily="18" charset="-120"/>
              </a:defRPr>
            </a:lvl1pPr>
          </a:lstStyle>
          <a:p>
            <a:pPr>
              <a:defRPr/>
            </a:pPr>
            <a:fld id="{24B7F02F-6DE1-4B64-A28C-40202FBC13A8}" type="datetime1">
              <a:rPr lang="zh-TW" altLang="en-US"/>
              <a:pPr>
                <a:defRPr/>
              </a:pPr>
              <a:t>2017/8/13</a:t>
            </a:fld>
            <a:endParaRPr lang="en-US" altLang="zh-TW"/>
          </a:p>
        </p:txBody>
      </p:sp>
      <p:sp>
        <p:nvSpPr>
          <p:cNvPr id="18" name="Rectangle 5"/>
          <p:cNvSpPr>
            <a:spLocks noGrp="1" noChangeArrowheads="1"/>
          </p:cNvSpPr>
          <p:nvPr>
            <p:ph type="ftr" sz="quarter" idx="3"/>
          </p:nvPr>
        </p:nvSpPr>
        <p:spPr bwMode="auto">
          <a:xfrm>
            <a:off x="3384550" y="6248400"/>
            <a:ext cx="31369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000">
                <a:latin typeface="Verdana" charset="0"/>
                <a:ea typeface="新細明體" charset="0"/>
                <a:cs typeface="新細明體" charset="0"/>
              </a:defRPr>
            </a:lvl1pPr>
          </a:lstStyle>
          <a:p>
            <a:pPr>
              <a:defRPr/>
            </a:pPr>
            <a:endParaRPr lang="en-US" altLang="zh-TW"/>
          </a:p>
        </p:txBody>
      </p:sp>
      <p:sp>
        <p:nvSpPr>
          <p:cNvPr id="19" name="Rectangle 6"/>
          <p:cNvSpPr>
            <a:spLocks noGrp="1" noChangeArrowheads="1"/>
          </p:cNvSpPr>
          <p:nvPr>
            <p:ph type="sldNum" sz="quarter" idx="4"/>
          </p:nvPr>
        </p:nvSpPr>
        <p:spPr bwMode="auto">
          <a:xfrm>
            <a:off x="7594600" y="6237288"/>
            <a:ext cx="2311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000">
                <a:latin typeface="Verdana" pitchFamily="34" charset="0"/>
                <a:ea typeface="新細明體" pitchFamily="18" charset="-120"/>
              </a:defRPr>
            </a:lvl1pPr>
          </a:lstStyle>
          <a:p>
            <a:pPr>
              <a:defRPr/>
            </a:pPr>
            <a:fld id="{D4948D2F-2E1C-4CD8-9A55-9990A9C6BDDB}"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rgbClr val="A50021"/>
          </a:solidFill>
          <a:effectLst>
            <a:outerShdw blurRad="38100" dist="38100" dir="2700000" algn="tl">
              <a:srgbClr val="C0C0C0"/>
            </a:outerShdw>
          </a:effectLst>
          <a:latin typeface="+mj-lt"/>
          <a:ea typeface="新細明體" charset="0"/>
          <a:cs typeface="+mj-cs"/>
        </a:defRPr>
      </a:lvl1pPr>
      <a:lvl2pPr algn="ctr" rtl="0" eaLnBrk="0" fontAlgn="base" hangingPunct="0">
        <a:spcBef>
          <a:spcPct val="0"/>
        </a:spcBef>
        <a:spcAft>
          <a:spcPct val="0"/>
        </a:spcAft>
        <a:defRPr kumimoji="1" sz="4400" b="1">
          <a:solidFill>
            <a:srgbClr val="A50021"/>
          </a:solidFill>
          <a:effectLst>
            <a:outerShdw blurRad="38100" dist="38100" dir="2700000" algn="tl">
              <a:srgbClr val="C0C0C0"/>
            </a:outerShdw>
          </a:effectLst>
          <a:latin typeface="標楷體" pitchFamily="65" charset="-120"/>
          <a:ea typeface="新細明體" charset="0"/>
        </a:defRPr>
      </a:lvl2pPr>
      <a:lvl3pPr algn="ctr" rtl="0" eaLnBrk="0" fontAlgn="base" hangingPunct="0">
        <a:spcBef>
          <a:spcPct val="0"/>
        </a:spcBef>
        <a:spcAft>
          <a:spcPct val="0"/>
        </a:spcAft>
        <a:defRPr kumimoji="1" sz="4400" b="1">
          <a:solidFill>
            <a:srgbClr val="A50021"/>
          </a:solidFill>
          <a:effectLst>
            <a:outerShdw blurRad="38100" dist="38100" dir="2700000" algn="tl">
              <a:srgbClr val="C0C0C0"/>
            </a:outerShdw>
          </a:effectLst>
          <a:latin typeface="標楷體" pitchFamily="65" charset="-120"/>
          <a:ea typeface="新細明體" charset="0"/>
        </a:defRPr>
      </a:lvl3pPr>
      <a:lvl4pPr algn="ctr" rtl="0" eaLnBrk="0" fontAlgn="base" hangingPunct="0">
        <a:spcBef>
          <a:spcPct val="0"/>
        </a:spcBef>
        <a:spcAft>
          <a:spcPct val="0"/>
        </a:spcAft>
        <a:defRPr kumimoji="1" sz="4400" b="1">
          <a:solidFill>
            <a:srgbClr val="A50021"/>
          </a:solidFill>
          <a:effectLst>
            <a:outerShdw blurRad="38100" dist="38100" dir="2700000" algn="tl">
              <a:srgbClr val="C0C0C0"/>
            </a:outerShdw>
          </a:effectLst>
          <a:latin typeface="標楷體" pitchFamily="65" charset="-120"/>
          <a:ea typeface="新細明體" charset="0"/>
        </a:defRPr>
      </a:lvl4pPr>
      <a:lvl5pPr algn="ctr" rtl="0" eaLnBrk="0" fontAlgn="base" hangingPunct="0">
        <a:spcBef>
          <a:spcPct val="0"/>
        </a:spcBef>
        <a:spcAft>
          <a:spcPct val="0"/>
        </a:spcAft>
        <a:defRPr kumimoji="1" sz="4400" b="1">
          <a:solidFill>
            <a:srgbClr val="A50021"/>
          </a:solidFill>
          <a:effectLst>
            <a:outerShdw blurRad="38100" dist="38100" dir="2700000" algn="tl">
              <a:srgbClr val="C0C0C0"/>
            </a:outerShdw>
          </a:effectLst>
          <a:latin typeface="標楷體" pitchFamily="65" charset="-120"/>
          <a:ea typeface="新細明體" charset="0"/>
        </a:defRPr>
      </a:lvl5pPr>
      <a:lvl6pPr marL="457200" algn="l" rtl="0" fontAlgn="base">
        <a:spcBef>
          <a:spcPct val="0"/>
        </a:spcBef>
        <a:spcAft>
          <a:spcPct val="0"/>
        </a:spcAft>
        <a:defRPr kumimoji="1" sz="4400">
          <a:solidFill>
            <a:schemeClr val="tx2"/>
          </a:solidFill>
          <a:latin typeface="Garamond" pitchFamily="18" charset="0"/>
          <a:ea typeface="標楷體" pitchFamily="65" charset="-120"/>
        </a:defRPr>
      </a:lvl6pPr>
      <a:lvl7pPr marL="914400" algn="l" rtl="0" fontAlgn="base">
        <a:spcBef>
          <a:spcPct val="0"/>
        </a:spcBef>
        <a:spcAft>
          <a:spcPct val="0"/>
        </a:spcAft>
        <a:defRPr kumimoji="1" sz="4400">
          <a:solidFill>
            <a:schemeClr val="tx2"/>
          </a:solidFill>
          <a:latin typeface="Garamond" pitchFamily="18" charset="0"/>
          <a:ea typeface="標楷體" pitchFamily="65" charset="-120"/>
        </a:defRPr>
      </a:lvl7pPr>
      <a:lvl8pPr marL="1371600" algn="l" rtl="0" fontAlgn="base">
        <a:spcBef>
          <a:spcPct val="0"/>
        </a:spcBef>
        <a:spcAft>
          <a:spcPct val="0"/>
        </a:spcAft>
        <a:defRPr kumimoji="1" sz="4400">
          <a:solidFill>
            <a:schemeClr val="tx2"/>
          </a:solidFill>
          <a:latin typeface="Garamond" pitchFamily="18" charset="0"/>
          <a:ea typeface="標楷體" pitchFamily="65" charset="-120"/>
        </a:defRPr>
      </a:lvl8pPr>
      <a:lvl9pPr marL="1828800" algn="l" rtl="0" fontAlgn="base">
        <a:spcBef>
          <a:spcPct val="0"/>
        </a:spcBef>
        <a:spcAft>
          <a:spcPct val="0"/>
        </a:spcAft>
        <a:defRPr kumimoji="1" sz="4400">
          <a:solidFill>
            <a:schemeClr val="tx2"/>
          </a:solidFill>
          <a:latin typeface="Garamond" pitchFamily="18" charset="0"/>
          <a:ea typeface="標楷體" pitchFamily="65" charset="-12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p"/>
        <a:defRPr kumimoji="1" sz="3200">
          <a:solidFill>
            <a:schemeClr val="tx1"/>
          </a:solidFill>
          <a:latin typeface="+mn-lt"/>
          <a:ea typeface="+mn-ea"/>
          <a:cs typeface="標楷體" charset="0"/>
        </a:defRPr>
      </a:lvl1pPr>
      <a:lvl2pPr marL="742950" indent="-285750" algn="l" rtl="0" eaLnBrk="0" fontAlgn="base" hangingPunct="0">
        <a:spcBef>
          <a:spcPct val="20000"/>
        </a:spcBef>
        <a:spcAft>
          <a:spcPct val="0"/>
        </a:spcAft>
        <a:buClr>
          <a:srgbClr val="000099"/>
        </a:buClr>
        <a:buSzPct val="75000"/>
        <a:buFont typeface="Wingdings" pitchFamily="2" charset="2"/>
        <a:buChar char="n"/>
        <a:defRPr kumimoji="1" sz="2800">
          <a:solidFill>
            <a:schemeClr val="tx1"/>
          </a:solidFill>
          <a:latin typeface="+mn-lt"/>
          <a:ea typeface="+mn-ea"/>
          <a:cs typeface="標楷體" charset="0"/>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kumimoji="1" sz="2600">
          <a:solidFill>
            <a:schemeClr val="tx1"/>
          </a:solidFill>
          <a:latin typeface="+mn-lt"/>
          <a:ea typeface="+mn-ea"/>
          <a:cs typeface="標楷體" charset="0"/>
        </a:defRPr>
      </a:lvl3pPr>
      <a:lvl4pPr marL="1600200" indent="-228600" algn="l" rtl="0" eaLnBrk="0" fontAlgn="base" hangingPunct="0">
        <a:spcBef>
          <a:spcPct val="20000"/>
        </a:spcBef>
        <a:spcAft>
          <a:spcPct val="0"/>
        </a:spcAft>
        <a:buClr>
          <a:schemeClr val="bg2"/>
        </a:buClr>
        <a:buFont typeface="Wingdings" pitchFamily="2" charset="2"/>
        <a:buChar char="§"/>
        <a:defRPr kumimoji="1" sz="2400">
          <a:solidFill>
            <a:schemeClr val="tx1"/>
          </a:solidFill>
          <a:latin typeface="+mn-lt"/>
          <a:ea typeface="+mn-ea"/>
          <a:cs typeface="標楷體" charset="0"/>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kumimoji="1" sz="2000">
          <a:solidFill>
            <a:schemeClr val="tx1"/>
          </a:solidFill>
          <a:latin typeface="+mn-lt"/>
          <a:ea typeface="+mn-ea"/>
          <a:cs typeface="標楷體" charset="0"/>
        </a:defRPr>
      </a:lvl5pPr>
      <a:lvl6pPr marL="2514600" indent="-228600" algn="l" rtl="0" fontAlgn="base">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3"/>
          <p:cNvGrpSpPr>
            <a:grpSpLocks/>
          </p:cNvGrpSpPr>
          <p:nvPr/>
        </p:nvGrpSpPr>
        <p:grpSpPr bwMode="auto">
          <a:xfrm>
            <a:off x="-15875" y="6434138"/>
            <a:ext cx="9921875" cy="423862"/>
            <a:chOff x="-10" y="4053"/>
            <a:chExt cx="6250" cy="267"/>
          </a:xfrm>
        </p:grpSpPr>
        <p:sp>
          <p:nvSpPr>
            <p:cNvPr id="2061" name="Rectangle 44"/>
            <p:cNvSpPr>
              <a:spLocks noChangeArrowheads="1"/>
            </p:cNvSpPr>
            <p:nvPr userDrawn="1"/>
          </p:nvSpPr>
          <p:spPr bwMode="auto">
            <a:xfrm>
              <a:off x="-10" y="4057"/>
              <a:ext cx="6250" cy="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TW" altLang="en-US" sz="2400">
                <a:latin typeface="Times New Roman" pitchFamily="18" charset="0"/>
              </a:endParaRPr>
            </a:p>
          </p:txBody>
        </p:sp>
        <p:sp>
          <p:nvSpPr>
            <p:cNvPr id="2062" name="AutoShape 45"/>
            <p:cNvSpPr>
              <a:spLocks noChangeArrowheads="1"/>
            </p:cNvSpPr>
            <p:nvPr userDrawn="1"/>
          </p:nvSpPr>
          <p:spPr bwMode="auto">
            <a:xfrm>
              <a:off x="1351" y="4053"/>
              <a:ext cx="1250" cy="264"/>
            </a:xfrm>
            <a:prstGeom prst="parallelogram">
              <a:avLst>
                <a:gd name="adj" fmla="val 118371"/>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Times New Roman" pitchFamily="18" charset="0"/>
              </a:endParaRPr>
            </a:p>
          </p:txBody>
        </p:sp>
        <p:sp>
          <p:nvSpPr>
            <p:cNvPr id="2063" name="AutoShape 46"/>
            <p:cNvSpPr>
              <a:spLocks noChangeArrowheads="1"/>
            </p:cNvSpPr>
            <p:nvPr userDrawn="1"/>
          </p:nvSpPr>
          <p:spPr bwMode="auto">
            <a:xfrm>
              <a:off x="2461" y="4056"/>
              <a:ext cx="1250" cy="264"/>
            </a:xfrm>
            <a:prstGeom prst="parallelogram">
              <a:avLst>
                <a:gd name="adj" fmla="val 118371"/>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Times New Roman" pitchFamily="18" charset="0"/>
              </a:endParaRPr>
            </a:p>
          </p:txBody>
        </p:sp>
        <p:sp>
          <p:nvSpPr>
            <p:cNvPr id="2064" name="AutoShape 47"/>
            <p:cNvSpPr>
              <a:spLocks noChangeArrowheads="1"/>
            </p:cNvSpPr>
            <p:nvPr userDrawn="1"/>
          </p:nvSpPr>
          <p:spPr bwMode="auto">
            <a:xfrm>
              <a:off x="217" y="4056"/>
              <a:ext cx="1250" cy="264"/>
            </a:xfrm>
            <a:prstGeom prst="parallelogram">
              <a:avLst>
                <a:gd name="adj" fmla="val 118371"/>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Times New Roman" pitchFamily="18" charset="0"/>
              </a:endParaRPr>
            </a:p>
          </p:txBody>
        </p:sp>
      </p:grpSp>
      <p:sp>
        <p:nvSpPr>
          <p:cNvPr id="2051" name="Rectangle 2"/>
          <p:cNvSpPr>
            <a:spLocks noGrp="1" noChangeArrowheads="1"/>
          </p:cNvSpPr>
          <p:nvPr>
            <p:ph type="title"/>
          </p:nvPr>
        </p:nvSpPr>
        <p:spPr bwMode="auto">
          <a:xfrm>
            <a:off x="488950" y="115888"/>
            <a:ext cx="8915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052" name="Rectangle 3"/>
          <p:cNvSpPr>
            <a:spLocks noGrp="1" noChangeArrowheads="1"/>
          </p:cNvSpPr>
          <p:nvPr>
            <p:ph type="body" idx="1"/>
          </p:nvPr>
        </p:nvSpPr>
        <p:spPr bwMode="auto">
          <a:xfrm>
            <a:off x="488950" y="1557338"/>
            <a:ext cx="89868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2" name="Rectangle 4"/>
          <p:cNvSpPr>
            <a:spLocks noGrp="1" noChangeArrowheads="1"/>
          </p:cNvSpPr>
          <p:nvPr>
            <p:ph type="dt" sz="half" idx="2"/>
          </p:nvPr>
        </p:nvSpPr>
        <p:spPr bwMode="auto">
          <a:xfrm>
            <a:off x="488950" y="6237288"/>
            <a:ext cx="2311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000">
                <a:latin typeface="Times New Roman" pitchFamily="18" charset="0"/>
              </a:defRPr>
            </a:lvl1pPr>
          </a:lstStyle>
          <a:p>
            <a:pPr>
              <a:defRPr/>
            </a:pPr>
            <a:fld id="{5FB16BDF-482F-4965-9ECF-FBDED6397EEC}" type="datetime1">
              <a:rPr lang="zh-TW" altLang="en-US"/>
              <a:pPr>
                <a:defRPr/>
              </a:pPr>
              <a:t>2017/8/13</a:t>
            </a:fld>
            <a:endParaRPr lang="en-US" altLang="zh-TW"/>
          </a:p>
        </p:txBody>
      </p:sp>
      <p:sp>
        <p:nvSpPr>
          <p:cNvPr id="13" name="Rectangle 5"/>
          <p:cNvSpPr>
            <a:spLocks noGrp="1" noChangeArrowheads="1"/>
          </p:cNvSpPr>
          <p:nvPr>
            <p:ph type="ftr" sz="quarter" idx="3"/>
          </p:nvPr>
        </p:nvSpPr>
        <p:spPr bwMode="auto">
          <a:xfrm>
            <a:off x="3384550" y="6248400"/>
            <a:ext cx="31369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000">
                <a:latin typeface="+mn-lt"/>
                <a:ea typeface="標楷體" charset="0"/>
              </a:defRPr>
            </a:lvl1pPr>
          </a:lstStyle>
          <a:p>
            <a:pPr>
              <a:defRPr/>
            </a:pPr>
            <a:endParaRPr lang="en-US" altLang="zh-TW"/>
          </a:p>
        </p:txBody>
      </p:sp>
      <p:sp>
        <p:nvSpPr>
          <p:cNvPr id="14" name="Rectangle 6"/>
          <p:cNvSpPr>
            <a:spLocks noGrp="1" noChangeArrowheads="1"/>
          </p:cNvSpPr>
          <p:nvPr>
            <p:ph type="sldNum" sz="quarter" idx="4"/>
          </p:nvPr>
        </p:nvSpPr>
        <p:spPr bwMode="auto">
          <a:xfrm>
            <a:off x="7594600" y="6237288"/>
            <a:ext cx="2311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000">
                <a:latin typeface="Times New Roman" pitchFamily="18" charset="0"/>
              </a:defRPr>
            </a:lvl1pPr>
          </a:lstStyle>
          <a:p>
            <a:pPr>
              <a:defRPr/>
            </a:pPr>
            <a:fld id="{E2058E6E-2A39-42DD-BE8A-5453CCFDF0B7}" type="slidenum">
              <a:rPr lang="zh-TW" altLang="en-US"/>
              <a:pPr>
                <a:defRPr/>
              </a:pPr>
              <a:t>‹#›</a:t>
            </a:fld>
            <a:endParaRPr lang="en-US" altLang="zh-TW"/>
          </a:p>
        </p:txBody>
      </p:sp>
      <p:grpSp>
        <p:nvGrpSpPr>
          <p:cNvPr id="2056" name="Group 43"/>
          <p:cNvGrpSpPr>
            <a:grpSpLocks/>
          </p:cNvGrpSpPr>
          <p:nvPr userDrawn="1"/>
        </p:nvGrpSpPr>
        <p:grpSpPr bwMode="auto">
          <a:xfrm>
            <a:off x="-15875" y="6434138"/>
            <a:ext cx="9921875" cy="423862"/>
            <a:chOff x="-10" y="4053"/>
            <a:chExt cx="6250" cy="267"/>
          </a:xfrm>
        </p:grpSpPr>
        <p:sp>
          <p:nvSpPr>
            <p:cNvPr id="2057" name="Rectangle 44"/>
            <p:cNvSpPr>
              <a:spLocks noChangeArrowheads="1"/>
            </p:cNvSpPr>
            <p:nvPr userDrawn="1"/>
          </p:nvSpPr>
          <p:spPr bwMode="auto">
            <a:xfrm>
              <a:off x="-10" y="4057"/>
              <a:ext cx="6250" cy="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TW" altLang="en-US" sz="2400">
                <a:latin typeface="Times New Roman" pitchFamily="18" charset="0"/>
              </a:endParaRPr>
            </a:p>
          </p:txBody>
        </p:sp>
        <p:sp>
          <p:nvSpPr>
            <p:cNvPr id="2058" name="AutoShape 45"/>
            <p:cNvSpPr>
              <a:spLocks noChangeArrowheads="1"/>
            </p:cNvSpPr>
            <p:nvPr userDrawn="1"/>
          </p:nvSpPr>
          <p:spPr bwMode="auto">
            <a:xfrm>
              <a:off x="1351" y="4053"/>
              <a:ext cx="1250" cy="264"/>
            </a:xfrm>
            <a:prstGeom prst="parallelogram">
              <a:avLst>
                <a:gd name="adj" fmla="val 118371"/>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Times New Roman" pitchFamily="18" charset="0"/>
              </a:endParaRPr>
            </a:p>
          </p:txBody>
        </p:sp>
        <p:sp>
          <p:nvSpPr>
            <p:cNvPr id="2059" name="AutoShape 46"/>
            <p:cNvSpPr>
              <a:spLocks noChangeArrowheads="1"/>
            </p:cNvSpPr>
            <p:nvPr userDrawn="1"/>
          </p:nvSpPr>
          <p:spPr bwMode="auto">
            <a:xfrm>
              <a:off x="2461" y="4056"/>
              <a:ext cx="1250" cy="264"/>
            </a:xfrm>
            <a:prstGeom prst="parallelogram">
              <a:avLst>
                <a:gd name="adj" fmla="val 118371"/>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Times New Roman" pitchFamily="18" charset="0"/>
              </a:endParaRPr>
            </a:p>
          </p:txBody>
        </p:sp>
        <p:sp>
          <p:nvSpPr>
            <p:cNvPr id="2060" name="AutoShape 47"/>
            <p:cNvSpPr>
              <a:spLocks noChangeArrowheads="1"/>
            </p:cNvSpPr>
            <p:nvPr userDrawn="1"/>
          </p:nvSpPr>
          <p:spPr bwMode="auto">
            <a:xfrm>
              <a:off x="217" y="4056"/>
              <a:ext cx="1250" cy="264"/>
            </a:xfrm>
            <a:prstGeom prst="parallelogram">
              <a:avLst>
                <a:gd name="adj" fmla="val 118371"/>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rgbClr val="A50021"/>
          </a:solidFill>
          <a:latin typeface="+mj-lt"/>
          <a:ea typeface="+mj-ea"/>
          <a:cs typeface="+mj-cs"/>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99"/>
        </a:buClr>
        <a:buSzPct val="75000"/>
        <a:buFont typeface="Wingdings" pitchFamily="2" charset="2"/>
        <a:buChar char="n"/>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kumimoji="1" sz="26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itchFamily="2" charset="2"/>
        <a:buChar char="§"/>
        <a:defRPr kumimoji="1" sz="24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kumimoji="1" sz="2000">
          <a:solidFill>
            <a:schemeClr val="tx1"/>
          </a:solidFill>
          <a:latin typeface="+mn-lt"/>
          <a:ea typeface="+mn-ea"/>
          <a:cs typeface="+mn-cs"/>
        </a:defRPr>
      </a:lvl5pPr>
      <a:lvl6pPr marL="25146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8.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50.xml"/><Relationship Id="rId5" Type="http://schemas.openxmlformats.org/officeDocument/2006/relationships/slide" Target="slide63.xml"/><Relationship Id="rId10" Type="http://schemas.openxmlformats.org/officeDocument/2006/relationships/slide" Target="slide75.xml"/><Relationship Id="rId4" Type="http://schemas.openxmlformats.org/officeDocument/2006/relationships/slide" Target="slide58.xml"/><Relationship Id="rId9" Type="http://schemas.openxmlformats.org/officeDocument/2006/relationships/slide" Target="slide7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5574BBEA-6228-429B-819F-04286DE878BD}" type="slidenum">
              <a:rPr kumimoji="0" lang="zh-TW" altLang="en-US" smtClean="0">
                <a:latin typeface="Times New Roman" pitchFamily="18" charset="0"/>
              </a:rPr>
              <a:pPr eaLnBrk="1" hangingPunct="1"/>
              <a:t>0</a:t>
            </a:fld>
            <a:endParaRPr kumimoji="0" lang="en-US" altLang="zh-TW" smtClean="0">
              <a:latin typeface="Times New Roman" pitchFamily="18" charset="0"/>
            </a:endParaRPr>
          </a:p>
        </p:txBody>
      </p:sp>
      <p:sp>
        <p:nvSpPr>
          <p:cNvPr id="3075" name="Rectangle 4"/>
          <p:cNvSpPr>
            <a:spLocks noGrp="1" noChangeArrowheads="1"/>
          </p:cNvSpPr>
          <p:nvPr>
            <p:ph type="ctrTitle" idx="4294967295"/>
          </p:nvPr>
        </p:nvSpPr>
        <p:spPr>
          <a:xfrm>
            <a:off x="1209675" y="1916113"/>
            <a:ext cx="7486650" cy="2184400"/>
          </a:xfrm>
        </p:spPr>
        <p:txBody>
          <a:bodyPr/>
          <a:lstStyle/>
          <a:p>
            <a:pPr eaLnBrk="1" hangingPunct="1"/>
            <a:r>
              <a:rPr lang="zh-TW" altLang="en-US" sz="4800" dirty="0">
                <a:ea typeface="標楷體" pitchFamily="65" charset="-120"/>
              </a:rPr>
              <a:t>政府內控之風險評估簡介</a:t>
            </a:r>
            <a:endParaRPr lang="zh-TW" altLang="en-US" sz="4800" dirty="0" smtClean="0">
              <a:ea typeface="標楷體" pitchFamily="65" charset="-120"/>
            </a:endParaRPr>
          </a:p>
        </p:txBody>
      </p:sp>
      <p:sp>
        <p:nvSpPr>
          <p:cNvPr id="3076" name="Rectangle 22"/>
          <p:cNvSpPr>
            <a:spLocks noGrp="1" noChangeArrowheads="1"/>
          </p:cNvSpPr>
          <p:nvPr>
            <p:ph type="subTitle" idx="4294967295"/>
          </p:nvPr>
        </p:nvSpPr>
        <p:spPr>
          <a:xfrm>
            <a:off x="1690688" y="4244975"/>
            <a:ext cx="6502400" cy="1992313"/>
          </a:xfrm>
        </p:spPr>
        <p:txBody>
          <a:bodyPr/>
          <a:lstStyle/>
          <a:p>
            <a:pPr marL="0" indent="0" algn="dist" eaLnBrk="1" hangingPunct="1">
              <a:buFont typeface="Wingdings" pitchFamily="2" charset="2"/>
              <a:buNone/>
            </a:pPr>
            <a:r>
              <a:rPr lang="zh-TW" altLang="en-US" sz="3600" b="1" dirty="0" smtClean="0">
                <a:solidFill>
                  <a:srgbClr val="336600"/>
                </a:solidFill>
                <a:latin typeface="Arial" pitchFamily="34" charset="0"/>
                <a:cs typeface="Arial" pitchFamily="34" charset="0"/>
              </a:rPr>
              <a:t>博識企業管理顧問有限公司</a:t>
            </a:r>
          </a:p>
          <a:p>
            <a:pPr marL="0" indent="0" algn="dist" eaLnBrk="1" hangingPunct="1">
              <a:buFont typeface="Wingdings" pitchFamily="2" charset="2"/>
              <a:buNone/>
            </a:pPr>
            <a:r>
              <a:rPr lang="zh-TW" altLang="en-US" sz="3600" b="1" dirty="0" smtClean="0">
                <a:solidFill>
                  <a:srgbClr val="336600"/>
                </a:solidFill>
                <a:latin typeface="Arial" pitchFamily="34" charset="0"/>
                <a:cs typeface="Arial" pitchFamily="34" charset="0"/>
              </a:rPr>
              <a:t>副總經理  楊欽榮  主任顧問師</a:t>
            </a:r>
            <a:endParaRPr lang="en-US" altLang="zh-TW" sz="3600" b="1" dirty="0" smtClean="0">
              <a:solidFill>
                <a:srgbClr val="336600"/>
              </a:solidFill>
              <a:latin typeface="Arial" pitchFamily="34" charset="0"/>
              <a:cs typeface="Arial" pitchFamily="34" charset="0"/>
            </a:endParaRPr>
          </a:p>
          <a:p>
            <a:pPr marL="0" indent="0" algn="dist" eaLnBrk="1" hangingPunct="1">
              <a:buFont typeface="Wingdings" pitchFamily="2" charset="2"/>
              <a:buNone/>
            </a:pPr>
            <a:r>
              <a:rPr lang="en-US" altLang="zh-TW" sz="3600" b="1" dirty="0" smtClean="0">
                <a:solidFill>
                  <a:srgbClr val="336600"/>
                </a:solidFill>
                <a:latin typeface="Arial" pitchFamily="34" charset="0"/>
                <a:cs typeface="Arial" pitchFamily="34" charset="0"/>
              </a:rPr>
              <a:t>2017-08-15</a:t>
            </a:r>
            <a:endParaRPr lang="zh-TW" altLang="en-US" sz="3600" b="1" dirty="0" smtClean="0">
              <a:solidFill>
                <a:srgbClr val="3366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群組 478"/>
          <p:cNvGrpSpPr>
            <a:grpSpLocks/>
          </p:cNvGrpSpPr>
          <p:nvPr/>
        </p:nvGrpSpPr>
        <p:grpSpPr bwMode="auto">
          <a:xfrm>
            <a:off x="849313" y="765175"/>
            <a:ext cx="8497887" cy="5659438"/>
            <a:chOff x="632520" y="188640"/>
            <a:chExt cx="8496948" cy="5658958"/>
          </a:xfrm>
        </p:grpSpPr>
        <p:grpSp>
          <p:nvGrpSpPr>
            <p:cNvPr id="9221" name="群組 208"/>
            <p:cNvGrpSpPr>
              <a:grpSpLocks/>
            </p:cNvGrpSpPr>
            <p:nvPr/>
          </p:nvGrpSpPr>
          <p:grpSpPr bwMode="auto">
            <a:xfrm>
              <a:off x="3728863" y="980728"/>
              <a:ext cx="1987421" cy="436539"/>
              <a:chOff x="3728864" y="1142588"/>
              <a:chExt cx="1728192" cy="328359"/>
            </a:xfrm>
          </p:grpSpPr>
          <p:sp>
            <p:nvSpPr>
              <p:cNvPr id="10" name="圓角矩形 9"/>
              <p:cNvSpPr/>
              <p:nvPr/>
            </p:nvSpPr>
            <p:spPr>
              <a:xfrm>
                <a:off x="3730703" y="1196323"/>
                <a:ext cx="1726732" cy="274619"/>
              </a:xfrm>
              <a:prstGeom prst="roundRect">
                <a:avLst>
                  <a:gd name="adj" fmla="val 10000"/>
                </a:avLst>
              </a:prstGeom>
              <a:solidFill>
                <a:srgbClr val="BAE18F"/>
              </a:solidFill>
            </p:spPr>
            <p:style>
              <a:lnRef idx="1">
                <a:schemeClr val="accent6"/>
              </a:lnRef>
              <a:fillRef idx="2">
                <a:schemeClr val="accent6"/>
              </a:fillRef>
              <a:effectRef idx="1">
                <a:schemeClr val="accent6"/>
              </a:effectRef>
              <a:fontRef idx="minor">
                <a:schemeClr val="dk1"/>
              </a:fontRef>
            </p:style>
          </p:sp>
          <p:sp>
            <p:nvSpPr>
              <p:cNvPr id="11" name="圓角矩形 4"/>
              <p:cNvSpPr/>
              <p:nvPr/>
            </p:nvSpPr>
            <p:spPr>
              <a:xfrm>
                <a:off x="3738985" y="1142594"/>
                <a:ext cx="1708789" cy="319991"/>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機關目標</a:t>
                </a:r>
              </a:p>
            </p:txBody>
          </p:sp>
        </p:grpSp>
        <p:grpSp>
          <p:nvGrpSpPr>
            <p:cNvPr id="9222" name="群組 212"/>
            <p:cNvGrpSpPr>
              <a:grpSpLocks/>
            </p:cNvGrpSpPr>
            <p:nvPr/>
          </p:nvGrpSpPr>
          <p:grpSpPr bwMode="auto">
            <a:xfrm>
              <a:off x="704528" y="5301208"/>
              <a:ext cx="1872208" cy="546390"/>
              <a:chOff x="704528" y="4538794"/>
              <a:chExt cx="1584176" cy="330366"/>
            </a:xfrm>
          </p:grpSpPr>
          <p:sp>
            <p:nvSpPr>
              <p:cNvPr id="64" name="圓角矩形 63"/>
              <p:cNvSpPr/>
              <p:nvPr/>
            </p:nvSpPr>
            <p:spPr>
              <a:xfrm>
                <a:off x="704038" y="4538997"/>
                <a:ext cx="1584882"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65" name="圓角矩形 4"/>
              <p:cNvSpPr/>
              <p:nvPr/>
            </p:nvSpPr>
            <p:spPr>
              <a:xfrm>
                <a:off x="716127" y="4548595"/>
                <a:ext cx="1562049"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內部流程</a:t>
                </a:r>
              </a:p>
            </p:txBody>
          </p:sp>
        </p:grpSp>
        <p:grpSp>
          <p:nvGrpSpPr>
            <p:cNvPr id="9223" name="群組 213"/>
            <p:cNvGrpSpPr>
              <a:grpSpLocks/>
            </p:cNvGrpSpPr>
            <p:nvPr/>
          </p:nvGrpSpPr>
          <p:grpSpPr bwMode="auto">
            <a:xfrm>
              <a:off x="2864768" y="5301208"/>
              <a:ext cx="1872208" cy="546390"/>
              <a:chOff x="2864768" y="4538794"/>
              <a:chExt cx="1584176" cy="330366"/>
            </a:xfrm>
          </p:grpSpPr>
          <p:sp>
            <p:nvSpPr>
              <p:cNvPr id="67" name="圓角矩形 66"/>
              <p:cNvSpPr/>
              <p:nvPr/>
            </p:nvSpPr>
            <p:spPr>
              <a:xfrm>
                <a:off x="2864370" y="4538997"/>
                <a:ext cx="1584882"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68" name="圓角矩形 4"/>
              <p:cNvSpPr/>
              <p:nvPr/>
            </p:nvSpPr>
            <p:spPr>
              <a:xfrm>
                <a:off x="2876458" y="4548595"/>
                <a:ext cx="1562050"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人員</a:t>
                </a:r>
              </a:p>
            </p:txBody>
          </p:sp>
        </p:grpSp>
        <p:grpSp>
          <p:nvGrpSpPr>
            <p:cNvPr id="9224" name="群組 214"/>
            <p:cNvGrpSpPr>
              <a:grpSpLocks/>
            </p:cNvGrpSpPr>
            <p:nvPr/>
          </p:nvGrpSpPr>
          <p:grpSpPr bwMode="auto">
            <a:xfrm>
              <a:off x="5025007" y="5301208"/>
              <a:ext cx="1944217" cy="546390"/>
              <a:chOff x="5025008" y="4538794"/>
              <a:chExt cx="1728192" cy="330366"/>
            </a:xfrm>
          </p:grpSpPr>
          <p:sp>
            <p:nvSpPr>
              <p:cNvPr id="70" name="圓角矩形 69"/>
              <p:cNvSpPr/>
              <p:nvPr/>
            </p:nvSpPr>
            <p:spPr>
              <a:xfrm>
                <a:off x="5024688" y="4538997"/>
                <a:ext cx="1728420"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71" name="圓角矩形 4"/>
              <p:cNvSpPr/>
              <p:nvPr/>
            </p:nvSpPr>
            <p:spPr>
              <a:xfrm>
                <a:off x="5037387" y="4548595"/>
                <a:ext cx="1701611"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系統</a:t>
                </a:r>
              </a:p>
            </p:txBody>
          </p:sp>
        </p:grpSp>
        <p:sp>
          <p:nvSpPr>
            <p:cNvPr id="9225" name="Freeform 110"/>
            <p:cNvSpPr>
              <a:spLocks/>
            </p:cNvSpPr>
            <p:nvPr/>
          </p:nvSpPr>
          <p:spPr bwMode="auto">
            <a:xfrm rot="-8327600" flipH="1" flipV="1">
              <a:off x="5870295" y="1215650"/>
              <a:ext cx="1251617" cy="850659"/>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26" name="Freeform 110"/>
            <p:cNvSpPr>
              <a:spLocks/>
            </p:cNvSpPr>
            <p:nvPr/>
          </p:nvSpPr>
          <p:spPr bwMode="auto">
            <a:xfrm rot="18792589" flipH="1">
              <a:off x="2428714" y="1294615"/>
              <a:ext cx="1146306" cy="775891"/>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9227" name="群組 274"/>
            <p:cNvGrpSpPr>
              <a:grpSpLocks/>
            </p:cNvGrpSpPr>
            <p:nvPr/>
          </p:nvGrpSpPr>
          <p:grpSpPr bwMode="auto">
            <a:xfrm>
              <a:off x="632520" y="2122394"/>
              <a:ext cx="2664296" cy="2304256"/>
              <a:chOff x="632520" y="1988840"/>
              <a:chExt cx="2664296" cy="2304256"/>
            </a:xfrm>
          </p:grpSpPr>
          <p:grpSp>
            <p:nvGrpSpPr>
              <p:cNvPr id="9289" name="群組 209"/>
              <p:cNvGrpSpPr>
                <a:grpSpLocks/>
              </p:cNvGrpSpPr>
              <p:nvPr/>
            </p:nvGrpSpPr>
            <p:grpSpPr bwMode="auto">
              <a:xfrm>
                <a:off x="2072680" y="2780928"/>
                <a:ext cx="1224136" cy="504056"/>
                <a:chOff x="2072680" y="2708920"/>
                <a:chExt cx="991752" cy="310040"/>
              </a:xfrm>
            </p:grpSpPr>
            <p:sp>
              <p:nvSpPr>
                <p:cNvPr id="34" name="圓角矩形 33"/>
                <p:cNvSpPr/>
                <p:nvPr/>
              </p:nvSpPr>
              <p:spPr>
                <a:xfrm>
                  <a:off x="2072310"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5" name="圓角矩形 4"/>
                <p:cNvSpPr/>
                <p:nvPr/>
              </p:nvSpPr>
              <p:spPr>
                <a:xfrm>
                  <a:off x="2081312"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90" name="群組 210"/>
              <p:cNvGrpSpPr>
                <a:grpSpLocks/>
              </p:cNvGrpSpPr>
              <p:nvPr/>
            </p:nvGrpSpPr>
            <p:grpSpPr bwMode="auto">
              <a:xfrm>
                <a:off x="632520" y="2780928"/>
                <a:ext cx="1224136" cy="504056"/>
                <a:chOff x="632520" y="2708920"/>
                <a:chExt cx="991752" cy="310040"/>
              </a:xfrm>
            </p:grpSpPr>
            <p:sp>
              <p:nvSpPr>
                <p:cNvPr id="37" name="圓角矩形 36"/>
                <p:cNvSpPr/>
                <p:nvPr/>
              </p:nvSpPr>
              <p:spPr>
                <a:xfrm>
                  <a:off x="632520"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8" name="圓角矩形 4"/>
                <p:cNvSpPr/>
                <p:nvPr/>
              </p:nvSpPr>
              <p:spPr>
                <a:xfrm>
                  <a:off x="642808"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91" name="群組 211"/>
              <p:cNvGrpSpPr>
                <a:grpSpLocks/>
              </p:cNvGrpSpPr>
              <p:nvPr/>
            </p:nvGrpSpPr>
            <p:grpSpPr bwMode="auto">
              <a:xfrm>
                <a:off x="632520" y="3789040"/>
                <a:ext cx="1224136" cy="504056"/>
                <a:chOff x="632520" y="3429000"/>
                <a:chExt cx="1008112" cy="291474"/>
              </a:xfrm>
            </p:grpSpPr>
            <p:sp>
              <p:nvSpPr>
                <p:cNvPr id="40" name="圓角矩形 39"/>
                <p:cNvSpPr/>
                <p:nvPr/>
              </p:nvSpPr>
              <p:spPr>
                <a:xfrm>
                  <a:off x="632520"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41" name="圓角矩形 4"/>
                <p:cNvSpPr/>
                <p:nvPr/>
              </p:nvSpPr>
              <p:spPr>
                <a:xfrm>
                  <a:off x="642978"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92" name="群組 215"/>
              <p:cNvGrpSpPr>
                <a:grpSpLocks/>
              </p:cNvGrpSpPr>
              <p:nvPr/>
            </p:nvGrpSpPr>
            <p:grpSpPr bwMode="auto">
              <a:xfrm>
                <a:off x="2072680" y="3789040"/>
                <a:ext cx="1224136" cy="504056"/>
                <a:chOff x="2072680" y="3429000"/>
                <a:chExt cx="1008112" cy="291474"/>
              </a:xfrm>
            </p:grpSpPr>
            <p:sp>
              <p:nvSpPr>
                <p:cNvPr id="76" name="圓角矩形 75"/>
                <p:cNvSpPr/>
                <p:nvPr/>
              </p:nvSpPr>
              <p:spPr>
                <a:xfrm>
                  <a:off x="2072304"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77" name="圓角矩形 4"/>
                <p:cNvSpPr/>
                <p:nvPr/>
              </p:nvSpPr>
              <p:spPr>
                <a:xfrm>
                  <a:off x="2081455"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93" name="群組 216"/>
              <p:cNvGrpSpPr>
                <a:grpSpLocks/>
              </p:cNvGrpSpPr>
              <p:nvPr/>
            </p:nvGrpSpPr>
            <p:grpSpPr bwMode="auto">
              <a:xfrm>
                <a:off x="1064567" y="1988840"/>
                <a:ext cx="1738993" cy="432048"/>
                <a:chOff x="1064568" y="1988840"/>
                <a:chExt cx="1512168" cy="324981"/>
              </a:xfrm>
            </p:grpSpPr>
            <p:sp>
              <p:nvSpPr>
                <p:cNvPr id="91" name="圓角矩形 90"/>
                <p:cNvSpPr/>
                <p:nvPr/>
              </p:nvSpPr>
              <p:spPr>
                <a:xfrm>
                  <a:off x="1064312" y="1988582"/>
                  <a:ext cx="1494846"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92" name="圓角矩形 4"/>
                <p:cNvSpPr/>
                <p:nvPr/>
              </p:nvSpPr>
              <p:spPr>
                <a:xfrm>
                  <a:off x="1075354" y="1998134"/>
                  <a:ext cx="1472761"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單位目標</a:t>
                  </a:r>
                </a:p>
              </p:txBody>
            </p:sp>
          </p:grpSp>
          <p:cxnSp>
            <p:nvCxnSpPr>
              <p:cNvPr id="96" name="直線單箭頭接點 95"/>
              <p:cNvCxnSpPr>
                <a:stCxn id="38" idx="0"/>
                <a:endCxn id="91" idx="2"/>
              </p:cNvCxnSpPr>
              <p:nvPr/>
            </p:nvCxnSpPr>
            <p:spPr>
              <a:xfrm rot="5400000" flipH="1" flipV="1">
                <a:off x="1402368" y="2263120"/>
                <a:ext cx="374618" cy="688899"/>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97" name="直線單箭頭接點 96"/>
              <p:cNvCxnSpPr>
                <a:stCxn id="35" idx="0"/>
                <a:endCxn id="91" idx="2"/>
              </p:cNvCxnSpPr>
              <p:nvPr/>
            </p:nvCxnSpPr>
            <p:spPr>
              <a:xfrm rot="16200000" flipV="1">
                <a:off x="2121426" y="2232961"/>
                <a:ext cx="374618" cy="74921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102" name="直線單箭頭接點 101"/>
              <p:cNvCxnSpPr>
                <a:stCxn id="41" idx="0"/>
                <a:endCxn id="37" idx="2"/>
              </p:cNvCxnSpPr>
              <p:nvPr/>
            </p:nvCxnSpPr>
            <p:spPr>
              <a:xfrm rot="16200000" flipV="1">
                <a:off x="985693"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105" name="直線單箭頭接點 104"/>
              <p:cNvCxnSpPr>
                <a:stCxn id="77" idx="0"/>
                <a:endCxn id="34" idx="2"/>
              </p:cNvCxnSpPr>
              <p:nvPr/>
            </p:nvCxnSpPr>
            <p:spPr>
              <a:xfrm rot="16200000" flipV="1">
                <a:off x="2423810"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sp>
          <p:nvSpPr>
            <p:cNvPr id="9228" name="Freeform 110"/>
            <p:cNvSpPr>
              <a:spLocks/>
            </p:cNvSpPr>
            <p:nvPr/>
          </p:nvSpPr>
          <p:spPr bwMode="auto">
            <a:xfrm rot="15973705" flipH="1">
              <a:off x="4435872" y="1549454"/>
              <a:ext cx="652578" cy="483814"/>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9229" name="群組 227"/>
            <p:cNvGrpSpPr>
              <a:grpSpLocks/>
            </p:cNvGrpSpPr>
            <p:nvPr/>
          </p:nvGrpSpPr>
          <p:grpSpPr bwMode="auto">
            <a:xfrm>
              <a:off x="3728863" y="188640"/>
              <a:ext cx="1987421" cy="436537"/>
              <a:chOff x="3728864" y="350501"/>
              <a:chExt cx="1728192" cy="328358"/>
            </a:xfrm>
          </p:grpSpPr>
          <p:sp>
            <p:nvSpPr>
              <p:cNvPr id="153" name="圓角矩形 152"/>
              <p:cNvSpPr/>
              <p:nvPr/>
            </p:nvSpPr>
            <p:spPr>
              <a:xfrm>
                <a:off x="3730703" y="404231"/>
                <a:ext cx="1726732" cy="274619"/>
              </a:xfrm>
              <a:prstGeom prst="roundRect">
                <a:avLst>
                  <a:gd name="adj" fmla="val 10000"/>
                </a:avLst>
              </a:prstGeom>
              <a:solidFill>
                <a:srgbClr val="BAE18F"/>
              </a:solidFill>
            </p:spPr>
            <p:style>
              <a:lnRef idx="1">
                <a:schemeClr val="accent6"/>
              </a:lnRef>
              <a:fillRef idx="2">
                <a:schemeClr val="accent6"/>
              </a:fillRef>
              <a:effectRef idx="1">
                <a:schemeClr val="accent6"/>
              </a:effectRef>
              <a:fontRef idx="minor">
                <a:schemeClr val="dk1"/>
              </a:fontRef>
            </p:style>
          </p:sp>
          <p:sp>
            <p:nvSpPr>
              <p:cNvPr id="154" name="圓角矩形 4"/>
              <p:cNvSpPr/>
              <p:nvPr/>
            </p:nvSpPr>
            <p:spPr>
              <a:xfrm>
                <a:off x="3738985" y="350501"/>
                <a:ext cx="1708789" cy="319991"/>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使命</a:t>
                </a:r>
                <a:r>
                  <a:rPr lang="en-US" altLang="zh-TW" sz="2600" b="0">
                    <a:solidFill>
                      <a:srgbClr val="000000"/>
                    </a:solidFill>
                    <a:latin typeface="標楷體" pitchFamily="65" charset="-120"/>
                  </a:rPr>
                  <a:t>/</a:t>
                </a:r>
                <a:r>
                  <a:rPr lang="zh-TW" altLang="en-US" sz="2600" b="0">
                    <a:solidFill>
                      <a:srgbClr val="000000"/>
                    </a:solidFill>
                    <a:latin typeface="標楷體" pitchFamily="65" charset="-120"/>
                  </a:rPr>
                  <a:t>願景</a:t>
                </a:r>
              </a:p>
            </p:txBody>
          </p:sp>
        </p:grpSp>
        <p:grpSp>
          <p:nvGrpSpPr>
            <p:cNvPr id="9230" name="群組 228"/>
            <p:cNvGrpSpPr>
              <a:grpSpLocks/>
            </p:cNvGrpSpPr>
            <p:nvPr/>
          </p:nvGrpSpPr>
          <p:grpSpPr bwMode="auto">
            <a:xfrm>
              <a:off x="7257256" y="5301208"/>
              <a:ext cx="1872212" cy="546390"/>
              <a:chOff x="7224023" y="4538794"/>
              <a:chExt cx="1584180" cy="330366"/>
            </a:xfrm>
          </p:grpSpPr>
          <p:sp>
            <p:nvSpPr>
              <p:cNvPr id="194" name="圓角矩形 193"/>
              <p:cNvSpPr/>
              <p:nvPr/>
            </p:nvSpPr>
            <p:spPr>
              <a:xfrm>
                <a:off x="7224663" y="4538997"/>
                <a:ext cx="1583540"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195" name="圓角矩形 4"/>
              <p:cNvSpPr/>
              <p:nvPr/>
            </p:nvSpPr>
            <p:spPr>
              <a:xfrm>
                <a:off x="7248840" y="4548595"/>
                <a:ext cx="1559363"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監督</a:t>
                </a:r>
              </a:p>
            </p:txBody>
          </p:sp>
        </p:grpSp>
        <p:cxnSp>
          <p:nvCxnSpPr>
            <p:cNvPr id="163" name="直線接點 162"/>
            <p:cNvCxnSpPr/>
            <p:nvPr/>
          </p:nvCxnSpPr>
          <p:spPr>
            <a:xfrm>
              <a:off x="1353165" y="4869781"/>
              <a:ext cx="7200104" cy="0"/>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cxnSp>
        <p:grpSp>
          <p:nvGrpSpPr>
            <p:cNvPr id="9232" name="群組 275"/>
            <p:cNvGrpSpPr>
              <a:grpSpLocks/>
            </p:cNvGrpSpPr>
            <p:nvPr/>
          </p:nvGrpSpPr>
          <p:grpSpPr bwMode="auto">
            <a:xfrm>
              <a:off x="3512840" y="2122394"/>
              <a:ext cx="2664296" cy="2304256"/>
              <a:chOff x="632520" y="1988840"/>
              <a:chExt cx="2664296" cy="2304256"/>
            </a:xfrm>
          </p:grpSpPr>
          <p:grpSp>
            <p:nvGrpSpPr>
              <p:cNvPr id="9264" name="群組 276"/>
              <p:cNvGrpSpPr>
                <a:grpSpLocks/>
              </p:cNvGrpSpPr>
              <p:nvPr/>
            </p:nvGrpSpPr>
            <p:grpSpPr bwMode="auto">
              <a:xfrm>
                <a:off x="2072680" y="2780928"/>
                <a:ext cx="1224136" cy="504056"/>
                <a:chOff x="2072680" y="2708920"/>
                <a:chExt cx="991752" cy="310040"/>
              </a:xfrm>
            </p:grpSpPr>
            <p:sp>
              <p:nvSpPr>
                <p:cNvPr id="294" name="圓角矩形 293"/>
                <p:cNvSpPr/>
                <p:nvPr/>
              </p:nvSpPr>
              <p:spPr>
                <a:xfrm>
                  <a:off x="2072857"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5" name="圓角矩形 4"/>
                <p:cNvSpPr/>
                <p:nvPr/>
              </p:nvSpPr>
              <p:spPr>
                <a:xfrm>
                  <a:off x="2081858"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65" name="群組 277"/>
              <p:cNvGrpSpPr>
                <a:grpSpLocks/>
              </p:cNvGrpSpPr>
              <p:nvPr/>
            </p:nvGrpSpPr>
            <p:grpSpPr bwMode="auto">
              <a:xfrm>
                <a:off x="632520" y="2780928"/>
                <a:ext cx="1224136" cy="504056"/>
                <a:chOff x="632520" y="2708920"/>
                <a:chExt cx="991752" cy="310040"/>
              </a:xfrm>
            </p:grpSpPr>
            <p:sp>
              <p:nvSpPr>
                <p:cNvPr id="292" name="圓角矩形 291"/>
                <p:cNvSpPr/>
                <p:nvPr/>
              </p:nvSpPr>
              <p:spPr>
                <a:xfrm>
                  <a:off x="633066"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3" name="圓角矩形 4"/>
                <p:cNvSpPr/>
                <p:nvPr/>
              </p:nvSpPr>
              <p:spPr>
                <a:xfrm>
                  <a:off x="643354"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66" name="群組 278"/>
              <p:cNvGrpSpPr>
                <a:grpSpLocks/>
              </p:cNvGrpSpPr>
              <p:nvPr/>
            </p:nvGrpSpPr>
            <p:grpSpPr bwMode="auto">
              <a:xfrm>
                <a:off x="632520" y="3789040"/>
                <a:ext cx="1224136" cy="504056"/>
                <a:chOff x="632520" y="3429000"/>
                <a:chExt cx="1008112" cy="291474"/>
              </a:xfrm>
            </p:grpSpPr>
            <p:sp>
              <p:nvSpPr>
                <p:cNvPr id="290" name="圓角矩形 289"/>
                <p:cNvSpPr/>
                <p:nvPr/>
              </p:nvSpPr>
              <p:spPr>
                <a:xfrm>
                  <a:off x="633075"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91" name="圓角矩形 4"/>
                <p:cNvSpPr/>
                <p:nvPr/>
              </p:nvSpPr>
              <p:spPr>
                <a:xfrm>
                  <a:off x="643533"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67" name="群組 279"/>
              <p:cNvGrpSpPr>
                <a:grpSpLocks/>
              </p:cNvGrpSpPr>
              <p:nvPr/>
            </p:nvGrpSpPr>
            <p:grpSpPr bwMode="auto">
              <a:xfrm>
                <a:off x="2072680" y="3789040"/>
                <a:ext cx="1224136" cy="504056"/>
                <a:chOff x="2072680" y="3429000"/>
                <a:chExt cx="1008112" cy="291474"/>
              </a:xfrm>
            </p:grpSpPr>
            <p:sp>
              <p:nvSpPr>
                <p:cNvPr id="288" name="圓角矩形 287"/>
                <p:cNvSpPr/>
                <p:nvPr/>
              </p:nvSpPr>
              <p:spPr>
                <a:xfrm>
                  <a:off x="2072860"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89" name="圓角矩形 4"/>
                <p:cNvSpPr/>
                <p:nvPr/>
              </p:nvSpPr>
              <p:spPr>
                <a:xfrm>
                  <a:off x="2082010"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68" name="群組 280"/>
              <p:cNvGrpSpPr>
                <a:grpSpLocks/>
              </p:cNvGrpSpPr>
              <p:nvPr/>
            </p:nvGrpSpPr>
            <p:grpSpPr bwMode="auto">
              <a:xfrm>
                <a:off x="1064567" y="1988840"/>
                <a:ext cx="1738993" cy="432048"/>
                <a:chOff x="1064568" y="1988840"/>
                <a:chExt cx="1512168" cy="324981"/>
              </a:xfrm>
            </p:grpSpPr>
            <p:sp>
              <p:nvSpPr>
                <p:cNvPr id="286" name="圓角矩形 285"/>
                <p:cNvSpPr/>
                <p:nvPr/>
              </p:nvSpPr>
              <p:spPr>
                <a:xfrm>
                  <a:off x="1064898" y="1988582"/>
                  <a:ext cx="1511410"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87" name="圓角矩形 4"/>
                <p:cNvSpPr/>
                <p:nvPr/>
              </p:nvSpPr>
              <p:spPr>
                <a:xfrm>
                  <a:off x="1075940" y="1998134"/>
                  <a:ext cx="1487945"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單位目標</a:t>
                  </a:r>
                </a:p>
              </p:txBody>
            </p:sp>
          </p:grpSp>
          <p:cxnSp>
            <p:nvCxnSpPr>
              <p:cNvPr id="282" name="直線單箭頭接點 281"/>
              <p:cNvCxnSpPr>
                <a:stCxn id="293" idx="0"/>
                <a:endCxn id="286" idx="2"/>
              </p:cNvCxnSpPr>
              <p:nvPr/>
            </p:nvCxnSpPr>
            <p:spPr>
              <a:xfrm rot="5400000" flipH="1" flipV="1">
                <a:off x="1403042" y="2263120"/>
                <a:ext cx="374618" cy="688899"/>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3" name="直線單箭頭接點 282"/>
              <p:cNvCxnSpPr>
                <a:stCxn id="295" idx="0"/>
                <a:endCxn id="286" idx="2"/>
              </p:cNvCxnSpPr>
              <p:nvPr/>
            </p:nvCxnSpPr>
            <p:spPr>
              <a:xfrm rot="16200000" flipV="1">
                <a:off x="2122100" y="2232961"/>
                <a:ext cx="374618" cy="74921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4" name="直線單箭頭接點 283"/>
              <p:cNvCxnSpPr>
                <a:stCxn id="291" idx="0"/>
                <a:endCxn id="292" idx="2"/>
              </p:cNvCxnSpPr>
              <p:nvPr/>
            </p:nvCxnSpPr>
            <p:spPr>
              <a:xfrm rot="16200000" flipV="1">
                <a:off x="986367"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5" name="直線單箭頭接點 284"/>
              <p:cNvCxnSpPr>
                <a:stCxn id="289" idx="0"/>
                <a:endCxn id="294" idx="2"/>
              </p:cNvCxnSpPr>
              <p:nvPr/>
            </p:nvCxnSpPr>
            <p:spPr>
              <a:xfrm rot="16200000" flipV="1">
                <a:off x="2424484"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grpSp>
          <p:nvGrpSpPr>
            <p:cNvPr id="9233" name="群組 295"/>
            <p:cNvGrpSpPr>
              <a:grpSpLocks/>
            </p:cNvGrpSpPr>
            <p:nvPr/>
          </p:nvGrpSpPr>
          <p:grpSpPr bwMode="auto">
            <a:xfrm>
              <a:off x="6393160" y="2122394"/>
              <a:ext cx="2664296" cy="2304256"/>
              <a:chOff x="632520" y="1988840"/>
              <a:chExt cx="2664296" cy="2304256"/>
            </a:xfrm>
          </p:grpSpPr>
          <p:grpSp>
            <p:nvGrpSpPr>
              <p:cNvPr id="9245" name="群組 296"/>
              <p:cNvGrpSpPr>
                <a:grpSpLocks/>
              </p:cNvGrpSpPr>
              <p:nvPr/>
            </p:nvGrpSpPr>
            <p:grpSpPr bwMode="auto">
              <a:xfrm>
                <a:off x="2072680" y="2780928"/>
                <a:ext cx="1224136" cy="504056"/>
                <a:chOff x="2072680" y="2708920"/>
                <a:chExt cx="991752" cy="310040"/>
              </a:xfrm>
            </p:grpSpPr>
            <p:sp>
              <p:nvSpPr>
                <p:cNvPr id="314" name="圓角矩形 313"/>
                <p:cNvSpPr/>
                <p:nvPr/>
              </p:nvSpPr>
              <p:spPr>
                <a:xfrm>
                  <a:off x="2087548" y="2708714"/>
                  <a:ext cx="977356"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5" name="圓角矩形 4"/>
                <p:cNvSpPr/>
                <p:nvPr/>
              </p:nvSpPr>
              <p:spPr>
                <a:xfrm>
                  <a:off x="2096550" y="2717501"/>
                  <a:ext cx="958067"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46" name="群組 297"/>
              <p:cNvGrpSpPr>
                <a:grpSpLocks/>
              </p:cNvGrpSpPr>
              <p:nvPr/>
            </p:nvGrpSpPr>
            <p:grpSpPr bwMode="auto">
              <a:xfrm>
                <a:off x="632520" y="2780928"/>
                <a:ext cx="1224136" cy="504056"/>
                <a:chOff x="632520" y="2708920"/>
                <a:chExt cx="991752" cy="310040"/>
              </a:xfrm>
            </p:grpSpPr>
            <p:sp>
              <p:nvSpPr>
                <p:cNvPr id="312" name="圓角矩形 311"/>
                <p:cNvSpPr/>
                <p:nvPr/>
              </p:nvSpPr>
              <p:spPr>
                <a:xfrm>
                  <a:off x="632326"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3" name="圓角矩形 4"/>
                <p:cNvSpPr/>
                <p:nvPr/>
              </p:nvSpPr>
              <p:spPr>
                <a:xfrm>
                  <a:off x="642614"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47" name="群組 298"/>
              <p:cNvGrpSpPr>
                <a:grpSpLocks/>
              </p:cNvGrpSpPr>
              <p:nvPr/>
            </p:nvGrpSpPr>
            <p:grpSpPr bwMode="auto">
              <a:xfrm>
                <a:off x="632520" y="3789040"/>
                <a:ext cx="1224136" cy="504056"/>
                <a:chOff x="632520" y="3429000"/>
                <a:chExt cx="1008112" cy="291474"/>
              </a:xfrm>
            </p:grpSpPr>
            <p:sp>
              <p:nvSpPr>
                <p:cNvPr id="310" name="圓角矩形 309"/>
                <p:cNvSpPr/>
                <p:nvPr/>
              </p:nvSpPr>
              <p:spPr>
                <a:xfrm>
                  <a:off x="632322"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311" name="圓角矩形 4"/>
                <p:cNvSpPr/>
                <p:nvPr/>
              </p:nvSpPr>
              <p:spPr>
                <a:xfrm>
                  <a:off x="642780"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48" name="群組 299"/>
              <p:cNvGrpSpPr>
                <a:grpSpLocks/>
              </p:cNvGrpSpPr>
              <p:nvPr/>
            </p:nvGrpSpPr>
            <p:grpSpPr bwMode="auto">
              <a:xfrm>
                <a:off x="2072680" y="3789040"/>
                <a:ext cx="1224136" cy="504056"/>
                <a:chOff x="2072680" y="3429000"/>
                <a:chExt cx="1008112" cy="291474"/>
              </a:xfrm>
            </p:grpSpPr>
            <p:sp>
              <p:nvSpPr>
                <p:cNvPr id="308" name="圓角矩形 307"/>
                <p:cNvSpPr/>
                <p:nvPr/>
              </p:nvSpPr>
              <p:spPr>
                <a:xfrm>
                  <a:off x="2086486" y="3428728"/>
                  <a:ext cx="994786"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309" name="圓角矩形 4"/>
                <p:cNvSpPr/>
                <p:nvPr/>
              </p:nvSpPr>
              <p:spPr>
                <a:xfrm>
                  <a:off x="2096943" y="3436990"/>
                  <a:ext cx="973871"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49" name="群組 300"/>
              <p:cNvGrpSpPr>
                <a:grpSpLocks/>
              </p:cNvGrpSpPr>
              <p:nvPr/>
            </p:nvGrpSpPr>
            <p:grpSpPr bwMode="auto">
              <a:xfrm>
                <a:off x="1064567" y="1988840"/>
                <a:ext cx="1738993" cy="432048"/>
                <a:chOff x="1064568" y="1988840"/>
                <a:chExt cx="1512168" cy="324981"/>
              </a:xfrm>
            </p:grpSpPr>
            <p:sp>
              <p:nvSpPr>
                <p:cNvPr id="306" name="圓角矩形 305"/>
                <p:cNvSpPr/>
                <p:nvPr/>
              </p:nvSpPr>
              <p:spPr>
                <a:xfrm>
                  <a:off x="1064103" y="1988582"/>
                  <a:ext cx="1512790"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07" name="圓角矩形 4"/>
                <p:cNvSpPr/>
                <p:nvPr/>
              </p:nvSpPr>
              <p:spPr>
                <a:xfrm>
                  <a:off x="1076526" y="1998134"/>
                  <a:ext cx="1487945"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單位目標</a:t>
                  </a:r>
                </a:p>
              </p:txBody>
            </p:sp>
          </p:grpSp>
          <p:cxnSp>
            <p:nvCxnSpPr>
              <p:cNvPr id="302" name="直線單箭頭接點 301"/>
              <p:cNvCxnSpPr>
                <a:stCxn id="313" idx="0"/>
                <a:endCxn id="306" idx="2"/>
              </p:cNvCxnSpPr>
              <p:nvPr/>
            </p:nvCxnSpPr>
            <p:spPr>
              <a:xfrm rot="5400000" flipH="1" flipV="1">
                <a:off x="1402922" y="2262326"/>
                <a:ext cx="374618" cy="69048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3" name="直線單箭頭接點 302"/>
              <p:cNvCxnSpPr>
                <a:stCxn id="315" idx="0"/>
                <a:endCxn id="306" idx="2"/>
              </p:cNvCxnSpPr>
              <p:nvPr/>
            </p:nvCxnSpPr>
            <p:spPr>
              <a:xfrm rot="16200000" flipV="1">
                <a:off x="2122774" y="2232961"/>
                <a:ext cx="374618" cy="74921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4" name="直線單箭頭接點 303"/>
              <p:cNvCxnSpPr>
                <a:stCxn id="311" idx="0"/>
                <a:endCxn id="312" idx="2"/>
              </p:cNvCxnSpPr>
              <p:nvPr/>
            </p:nvCxnSpPr>
            <p:spPr>
              <a:xfrm rot="16200000" flipV="1">
                <a:off x="985453"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5" name="直線單箭頭接點 304"/>
              <p:cNvCxnSpPr>
                <a:stCxn id="309" idx="0"/>
                <a:endCxn id="314" idx="2"/>
              </p:cNvCxnSpPr>
              <p:nvPr/>
            </p:nvCxnSpPr>
            <p:spPr>
              <a:xfrm rot="16200000" flipV="1">
                <a:off x="2425158"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cxnSp>
          <p:nvCxnSpPr>
            <p:cNvPr id="456" name="直線單箭頭接點 455"/>
            <p:cNvCxnSpPr/>
            <p:nvPr/>
          </p:nvCxnSpPr>
          <p:spPr>
            <a:xfrm rot="5400000" flipH="1" flipV="1">
              <a:off x="1136490" y="4653105"/>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58" name="直線單箭頭接點 457"/>
            <p:cNvCxnSpPr/>
            <p:nvPr/>
          </p:nvCxnSpPr>
          <p:spPr>
            <a:xfrm rot="5400000" flipH="1" flipV="1">
              <a:off x="2577780" y="4653105"/>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0" name="直線單箭頭接點 459"/>
            <p:cNvCxnSpPr/>
            <p:nvPr/>
          </p:nvCxnSpPr>
          <p:spPr>
            <a:xfrm rot="5400000" flipH="1" flipV="1">
              <a:off x="4017484" y="4653105"/>
              <a:ext cx="431763" cy="158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2" name="直線單箭頭接點 461"/>
            <p:cNvCxnSpPr/>
            <p:nvPr/>
          </p:nvCxnSpPr>
          <p:spPr>
            <a:xfrm rot="5400000" flipH="1" flipV="1">
              <a:off x="5457187" y="4653105"/>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5" name="直線單箭頭接點 464"/>
            <p:cNvCxnSpPr/>
            <p:nvPr/>
          </p:nvCxnSpPr>
          <p:spPr>
            <a:xfrm rot="5400000" flipH="1" flipV="1">
              <a:off x="8337388" y="4653899"/>
              <a:ext cx="431763"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7" name="直線單箭頭接點 466"/>
            <p:cNvCxnSpPr/>
            <p:nvPr/>
          </p:nvCxnSpPr>
          <p:spPr>
            <a:xfrm rot="5400000" flipH="1" flipV="1">
              <a:off x="6896891" y="4653105"/>
              <a:ext cx="431763" cy="158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9" name="直線單箭頭接點 468"/>
            <p:cNvCxnSpPr/>
            <p:nvPr/>
          </p:nvCxnSpPr>
          <p:spPr>
            <a:xfrm rot="5400000">
              <a:off x="7904842"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1" name="直線單箭頭接點 470"/>
            <p:cNvCxnSpPr/>
            <p:nvPr/>
          </p:nvCxnSpPr>
          <p:spPr>
            <a:xfrm rot="5400000">
              <a:off x="5746080"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3" name="直線單箭頭接點 472"/>
            <p:cNvCxnSpPr/>
            <p:nvPr/>
          </p:nvCxnSpPr>
          <p:spPr>
            <a:xfrm rot="5400000">
              <a:off x="3584144"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5" name="直線單箭頭接點 474"/>
            <p:cNvCxnSpPr/>
            <p:nvPr/>
          </p:nvCxnSpPr>
          <p:spPr>
            <a:xfrm rot="5400000">
              <a:off x="1425383"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478" name="上-下雙向箭號 477"/>
            <p:cNvSpPr/>
            <p:nvPr/>
          </p:nvSpPr>
          <p:spPr>
            <a:xfrm>
              <a:off x="4592894" y="620403"/>
              <a:ext cx="217464" cy="3603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800" b="0">
                <a:solidFill>
                  <a:srgbClr val="FFFFFF"/>
                </a:solidFill>
                <a:latin typeface="標楷體" pitchFamily="65" charset="-120"/>
              </a:endParaRPr>
            </a:p>
          </p:txBody>
        </p:sp>
      </p:grpSp>
      <p:sp>
        <p:nvSpPr>
          <p:cNvPr id="215148" name="矩形 482"/>
          <p:cNvSpPr>
            <a:spLocks noChangeArrowheads="1"/>
          </p:cNvSpPr>
          <p:nvPr/>
        </p:nvSpPr>
        <p:spPr bwMode="auto">
          <a:xfrm>
            <a:off x="2360613" y="0"/>
            <a:ext cx="5773737" cy="762000"/>
          </a:xfrm>
          <a:prstGeom prst="rect">
            <a:avLst/>
          </a:prstGeom>
          <a:noFill/>
          <a:ln w="9525">
            <a:noFill/>
            <a:miter lim="800000"/>
            <a:headEnd/>
            <a:tailEnd/>
          </a:ln>
        </p:spPr>
        <p:txBody>
          <a:bodyPr>
            <a:spAutoFit/>
          </a:bodyPr>
          <a:lstStyle/>
          <a:p>
            <a:pPr algn="ctr">
              <a:defRPr/>
            </a:pPr>
            <a:r>
              <a:rPr lang="zh-TW" altLang="en-US">
                <a:solidFill>
                  <a:srgbClr val="A50021"/>
                </a:solidFill>
                <a:effectLst>
                  <a:outerShdw blurRad="38100" dist="38100" dir="2700000" algn="tl">
                    <a:srgbClr val="C0C0C0"/>
                  </a:outerShdw>
                </a:effectLst>
                <a:latin typeface="Times New Roman" pitchFamily="18" charset="0"/>
                <a:cs typeface="Arial" charset="0"/>
              </a:rPr>
              <a:t>目標、風險與控制</a:t>
            </a:r>
          </a:p>
        </p:txBody>
      </p:sp>
      <p:sp>
        <p:nvSpPr>
          <p:cNvPr id="9220" name="投影片編號版面配置區 97"/>
          <p:cNvSpPr txBox="1">
            <a:spLocks noGrp="1"/>
          </p:cNvSpPr>
          <p:nvPr/>
        </p:nvSpPr>
        <p:spPr bwMode="auto">
          <a:xfrm>
            <a:off x="8807450"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b="1">
                <a:solidFill>
                  <a:srgbClr val="000099"/>
                </a:solidFill>
                <a:latin typeface="標楷體" pitchFamily="65" charset="-120"/>
                <a:ea typeface="標楷體" pitchFamily="65" charset="-120"/>
              </a:defRPr>
            </a:lvl1pPr>
            <a:lvl2pPr marL="742950" indent="-285750" eaLnBrk="0" hangingPunct="0">
              <a:defRPr kumimoji="1" sz="4400" b="1">
                <a:solidFill>
                  <a:srgbClr val="000099"/>
                </a:solidFill>
                <a:latin typeface="標楷體" pitchFamily="65" charset="-120"/>
                <a:ea typeface="標楷體" pitchFamily="65" charset="-120"/>
              </a:defRPr>
            </a:lvl2pPr>
            <a:lvl3pPr marL="1143000" indent="-228600" eaLnBrk="0" hangingPunct="0">
              <a:defRPr kumimoji="1" sz="4400" b="1">
                <a:solidFill>
                  <a:srgbClr val="000099"/>
                </a:solidFill>
                <a:latin typeface="標楷體" pitchFamily="65" charset="-120"/>
                <a:ea typeface="標楷體" pitchFamily="65" charset="-120"/>
              </a:defRPr>
            </a:lvl3pPr>
            <a:lvl4pPr marL="1600200" indent="-228600" eaLnBrk="0" hangingPunct="0">
              <a:defRPr kumimoji="1" sz="4400" b="1">
                <a:solidFill>
                  <a:srgbClr val="000099"/>
                </a:solidFill>
                <a:latin typeface="標楷體" pitchFamily="65" charset="-120"/>
                <a:ea typeface="標楷體" pitchFamily="65" charset="-120"/>
              </a:defRPr>
            </a:lvl4pPr>
            <a:lvl5pPr marL="2057400" indent="-228600" eaLnBrk="0" hangingPunct="0">
              <a:defRPr kumimoji="1" sz="4400" b="1">
                <a:solidFill>
                  <a:srgbClr val="000099"/>
                </a:solidFill>
                <a:latin typeface="標楷體" pitchFamily="65" charset="-120"/>
                <a:ea typeface="標楷體" pitchFamily="65" charset="-120"/>
              </a:defRPr>
            </a:lvl5pPr>
            <a:lvl6pPr marL="25146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6pPr>
            <a:lvl7pPr marL="29718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7pPr>
            <a:lvl8pPr marL="34290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8pPr>
            <a:lvl9pPr marL="38862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9pPr>
          </a:lstStyle>
          <a:p>
            <a:pPr algn="ctr" eaLnBrk="1" hangingPunct="1"/>
            <a:fld id="{06302A85-EF75-4BA9-B6D8-07EB1103BD08}" type="slidenum">
              <a:rPr kumimoji="0" lang="zh-TW" altLang="en-US" sz="1400">
                <a:solidFill>
                  <a:srgbClr val="FFFFFF"/>
                </a:solidFill>
              </a:rPr>
              <a:pPr algn="ctr" eaLnBrk="1" hangingPunct="1"/>
              <a:t>9</a:t>
            </a:fld>
            <a:endParaRPr kumimoji="0" lang="en-US" altLang="zh-TW" sz="1400">
              <a:solidFill>
                <a:srgbClr val="FFFFFF"/>
              </a:solidFill>
            </a:endParaRPr>
          </a:p>
        </p:txBody>
      </p:sp>
    </p:spTree>
    <p:extLst>
      <p:ext uri="{BB962C8B-B14F-4D97-AF65-F5344CB8AC3E}">
        <p14:creationId xmlns:p14="http://schemas.microsoft.com/office/powerpoint/2010/main" val="213524977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2291786" y="764709"/>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附錄</a:t>
            </a:r>
            <a:r>
              <a:rPr lang="en-US" altLang="zh-TW" sz="2800" b="1" dirty="0">
                <a:solidFill>
                  <a:srgbClr val="000000"/>
                </a:solidFill>
                <a:latin typeface="標楷體" pitchFamily="65" charset="-120"/>
                <a:ea typeface="標楷體" pitchFamily="65" charset="-120"/>
                <a:cs typeface="Times New Roman" pitchFamily="18" charset="0"/>
              </a:rPr>
              <a:t>2</a:t>
            </a:r>
            <a:r>
              <a:rPr lang="zh-TW" altLang="en-US" sz="2800" b="1" dirty="0">
                <a:solidFill>
                  <a:srgbClr val="000000"/>
                </a:solidFill>
                <a:latin typeface="標楷體" pitchFamily="65" charset="-120"/>
                <a:ea typeface="標楷體" pitchFamily="65" charset="-120"/>
                <a:cs typeface="Times New Roman" pitchFamily="18" charset="0"/>
              </a:rPr>
              <a:t>：內部控制制度風險分析表</a:t>
            </a:r>
            <a:endParaRPr lang="zh-TW" altLang="en-US" sz="2800" dirty="0">
              <a:latin typeface="標楷體" pitchFamily="65" charset="-120"/>
              <a:ea typeface="標楷體" pitchFamily="65" charset="-120"/>
            </a:endParaRPr>
          </a:p>
        </p:txBody>
      </p:sp>
      <p:sp>
        <p:nvSpPr>
          <p:cNvPr id="6" name="標題 1"/>
          <p:cNvSpPr txBox="1">
            <a:spLocks/>
          </p:cNvSpPr>
          <p:nvPr/>
        </p:nvSpPr>
        <p:spPr>
          <a:xfrm>
            <a:off x="194338" y="115888"/>
            <a:ext cx="2808419" cy="531812"/>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2</a:t>
            </a:r>
            <a:r>
              <a:rPr kumimoji="0" lang="zh-TW" altLang="en-US" sz="2800" cap="small" dirty="0">
                <a:solidFill>
                  <a:srgbClr val="000000"/>
                </a:solidFill>
                <a:latin typeface="Times New Roman" pitchFamily="18" charset="0"/>
                <a:ea typeface="標楷體" pitchFamily="65" charset="-120"/>
              </a:rPr>
              <a:t>：主計總處</a:t>
            </a:r>
          </a:p>
        </p:txBody>
      </p:sp>
      <p:graphicFrame>
        <p:nvGraphicFramePr>
          <p:cNvPr id="9" name="Group 74"/>
          <p:cNvGraphicFramePr>
            <a:graphicFrameLocks noGrp="1"/>
          </p:cNvGraphicFramePr>
          <p:nvPr/>
        </p:nvGraphicFramePr>
        <p:xfrm>
          <a:off x="271727" y="1412875"/>
          <a:ext cx="9144134" cy="3608071"/>
        </p:xfrm>
        <a:graphic>
          <a:graphicData uri="http://schemas.openxmlformats.org/drawingml/2006/table">
            <a:tbl>
              <a:tblPr/>
              <a:tblGrid>
                <a:gridCol w="1295004"/>
                <a:gridCol w="792823"/>
                <a:gridCol w="840979"/>
                <a:gridCol w="1030155"/>
                <a:gridCol w="2548731"/>
                <a:gridCol w="758429"/>
                <a:gridCol w="870215"/>
                <a:gridCol w="1007798"/>
              </a:tblGrid>
              <a:tr h="430213">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風險項目或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風險發生情境</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風險本質評估</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現有控制機制</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殘餘風險</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69938">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077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Q1.</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中央政府總決算收支估測未如預期平衡</a:t>
                      </a: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3</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6</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Tx/>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研判可能產生總決算收支不平衡時，應即以本總處書函請各機關及基金等辦理全年度收支執行估測，並配合研擬開源節流等因應措施。</a:t>
                      </a: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4</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5592"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A9B79A8-160F-4551-A144-D1D8B0730427}" type="slidenum">
              <a:rPr kumimoji="0" lang="zh-TW" altLang="en-US" smtClean="0">
                <a:solidFill>
                  <a:srgbClr val="FFFFFF"/>
                </a:solidFill>
              </a:rPr>
              <a:pPr eaLnBrk="1" hangingPunct="1"/>
              <a:t>99</a:t>
            </a:fld>
            <a:endParaRPr kumimoji="0" lang="en-US" altLang="zh-TW" smtClean="0">
              <a:solidFill>
                <a:srgbClr val="FFFFFF"/>
              </a:solidFill>
            </a:endParaRPr>
          </a:p>
        </p:txBody>
      </p:sp>
    </p:spTree>
    <p:extLst>
      <p:ext uri="{BB962C8B-B14F-4D97-AF65-F5344CB8AC3E}">
        <p14:creationId xmlns:p14="http://schemas.microsoft.com/office/powerpoint/2010/main" val="32416879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2792561" y="764709"/>
            <a:ext cx="4314001"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3</a:t>
            </a:r>
            <a:r>
              <a:rPr lang="zh-TW" altLang="en-US" sz="2800" b="1" dirty="0">
                <a:solidFill>
                  <a:srgbClr val="000000"/>
                </a:solidFill>
                <a:latin typeface="標楷體" pitchFamily="65" charset="-120"/>
                <a:ea typeface="標楷體" pitchFamily="65" charset="-120"/>
                <a:cs typeface="Times New Roman" pitchFamily="18" charset="0"/>
              </a:rPr>
              <a:t>：主要風險項目彙總表</a:t>
            </a:r>
            <a:endParaRPr lang="zh-TW" altLang="en-US" sz="2800" dirty="0">
              <a:latin typeface="標楷體" pitchFamily="65" charset="-120"/>
              <a:ea typeface="標楷體" pitchFamily="65" charset="-120"/>
            </a:endParaRPr>
          </a:p>
        </p:txBody>
      </p:sp>
      <p:graphicFrame>
        <p:nvGraphicFramePr>
          <p:cNvPr id="9" name="表格 8"/>
          <p:cNvGraphicFramePr>
            <a:graphicFrameLocks noGrp="1"/>
          </p:cNvGraphicFramePr>
          <p:nvPr/>
        </p:nvGraphicFramePr>
        <p:xfrm>
          <a:off x="194337" y="1341439"/>
          <a:ext cx="9438215" cy="4319588"/>
        </p:xfrm>
        <a:graphic>
          <a:graphicData uri="http://schemas.openxmlformats.org/drawingml/2006/table">
            <a:tbl>
              <a:tblPr/>
              <a:tblGrid>
                <a:gridCol w="1351541"/>
                <a:gridCol w="2687456"/>
                <a:gridCol w="2699609"/>
                <a:gridCol w="2699609"/>
              </a:tblGrid>
              <a:tr h="431959">
                <a:tc>
                  <a:txBody>
                    <a:bodyPr/>
                    <a:lstStyle/>
                    <a:p>
                      <a:pPr marL="304800" algn="ctr">
                        <a:lnSpc>
                          <a:spcPts val="1600"/>
                        </a:lnSpc>
                        <a:spcAft>
                          <a:spcPts val="0"/>
                        </a:spcAft>
                      </a:pPr>
                      <a:r>
                        <a:rPr lang="zh-TW" sz="2000" b="1" kern="100" dirty="0">
                          <a:solidFill>
                            <a:srgbClr val="000000"/>
                          </a:solidFill>
                          <a:latin typeface="Times New Roman"/>
                          <a:ea typeface="標楷體"/>
                        </a:rPr>
                        <a:t>單</a:t>
                      </a:r>
                      <a:r>
                        <a:rPr lang="zh-TW" sz="2000" b="1" kern="100" dirty="0" smtClean="0">
                          <a:solidFill>
                            <a:srgbClr val="000000"/>
                          </a:solidFill>
                          <a:latin typeface="Times New Roman"/>
                          <a:ea typeface="標楷體"/>
                        </a:rPr>
                        <a:t>位</a:t>
                      </a:r>
                      <a:endParaRPr lang="en-US" altLang="zh-TW" sz="2000" b="1" kern="100" dirty="0" smtClean="0">
                        <a:solidFill>
                          <a:srgbClr val="000000"/>
                        </a:solidFill>
                        <a:latin typeface="Times New Roman"/>
                        <a:ea typeface="標楷體"/>
                      </a:endParaRPr>
                    </a:p>
                    <a:p>
                      <a:pPr marL="304800" algn="ctr">
                        <a:lnSpc>
                          <a:spcPts val="1600"/>
                        </a:lnSpc>
                        <a:spcAft>
                          <a:spcPts val="0"/>
                        </a:spcAft>
                      </a:pPr>
                      <a:r>
                        <a:rPr lang="zh-TW" sz="2000" b="1" kern="100" dirty="0" smtClean="0">
                          <a:solidFill>
                            <a:srgbClr val="000000"/>
                          </a:solidFill>
                          <a:latin typeface="Times New Roman"/>
                          <a:ea typeface="標楷體"/>
                        </a:rPr>
                        <a:t>名</a:t>
                      </a:r>
                      <a:r>
                        <a:rPr lang="zh-TW" sz="2000" b="1" kern="100" dirty="0">
                          <a:solidFill>
                            <a:srgbClr val="000000"/>
                          </a:solidFill>
                          <a:latin typeface="Times New Roman"/>
                          <a:ea typeface="標楷體"/>
                        </a:rPr>
                        <a:t>稱</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dirty="0">
                          <a:solidFill>
                            <a:srgbClr val="000000"/>
                          </a:solidFill>
                          <a:latin typeface="Times New Roman"/>
                          <a:ea typeface="標楷體"/>
                        </a:rPr>
                        <a:t>風險代號</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a:solidFill>
                            <a:srgbClr val="000000"/>
                          </a:solidFill>
                          <a:latin typeface="Times New Roman"/>
                          <a:ea typeface="標楷體"/>
                        </a:rPr>
                        <a:t>主要風險項目</a:t>
                      </a:r>
                      <a:endParaRPr lang="zh-TW" sz="2000" kern="10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dirty="0">
                          <a:solidFill>
                            <a:srgbClr val="000000"/>
                          </a:solidFill>
                          <a:latin typeface="Times New Roman"/>
                          <a:ea typeface="標楷體"/>
                        </a:rPr>
                        <a:t>控制作業項目代號</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r>
              <a:tr h="647938">
                <a:tc rowSpan="2">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1959">
                <a:tc vMerge="1">
                  <a:txBody>
                    <a:bodyPr/>
                    <a:lstStyle/>
                    <a:p>
                      <a:endParaRPr lang="en-US"/>
                    </a:p>
                  </a:txBody>
                  <a:tcPr/>
                </a:tc>
                <a:tc>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latin typeface="Times New Roman"/>
                          <a:ea typeface="新細明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7938">
                <a:tc rowSpan="2">
                  <a:txBody>
                    <a:bodyPr/>
                    <a:lstStyle/>
                    <a:p>
                      <a:pPr marL="304800" algn="ctr">
                        <a:lnSpc>
                          <a:spcPts val="1600"/>
                        </a:lnSpc>
                        <a:spcAft>
                          <a:spcPts val="0"/>
                        </a:spcAft>
                      </a:pPr>
                      <a:r>
                        <a:rPr lang="zh-TW" altLang="en-US" sz="2000" kern="100" dirty="0" smtClean="0">
                          <a:solidFill>
                            <a:srgbClr val="000000"/>
                          </a:solidFill>
                          <a:latin typeface="Times New Roman"/>
                          <a:ea typeface="標楷體"/>
                        </a:rPr>
                        <a:t>會計決算處</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sz="2000" kern="100" dirty="0" smtClean="0">
                          <a:solidFill>
                            <a:srgbClr val="000000"/>
                          </a:solidFill>
                          <a:latin typeface="Times New Roman"/>
                          <a:ea typeface="標楷體"/>
                        </a:rPr>
                        <a:t>Q1</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ts val="1600"/>
                        </a:lnSpc>
                        <a:spcBef>
                          <a:spcPts val="0"/>
                        </a:spcBef>
                        <a:spcAft>
                          <a:spcPts val="0"/>
                        </a:spcAft>
                        <a:buClrTx/>
                        <a:buSzTx/>
                        <a:buFontTx/>
                        <a:buNone/>
                        <a:tabLst/>
                        <a:defRPr/>
                      </a:pPr>
                      <a:r>
                        <a:rPr kumimoji="0" lang="zh-TW" altLang="en-US" sz="2000" b="0" kern="1200" dirty="0" smtClean="0">
                          <a:solidFill>
                            <a:schemeClr val="tx1"/>
                          </a:solidFill>
                          <a:latin typeface="標楷體" pitchFamily="65" charset="-120"/>
                          <a:ea typeface="標楷體" pitchFamily="65" charset="-120"/>
                          <a:cs typeface="+mn-cs"/>
                        </a:rPr>
                        <a:t>中央政府總決算收支估測未如預期平衡</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p>
                      <a:pPr algn="just">
                        <a:lnSpc>
                          <a:spcPts val="1600"/>
                        </a:lnSpc>
                        <a:spcAft>
                          <a:spcPts val="0"/>
                        </a:spcAft>
                      </a:pP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PQ01(</a:t>
                      </a:r>
                      <a:r>
                        <a:rPr lang="zh-TW" altLang="en-US" sz="2000" b="0" kern="100" dirty="0" smtClean="0">
                          <a:solidFill>
                            <a:srgbClr val="000000"/>
                          </a:solidFill>
                          <a:latin typeface="Times New Roman"/>
                          <a:ea typeface="標楷體"/>
                        </a:rPr>
                        <a:t>中央政府總決算收支估測及研擬因應措施作業</a:t>
                      </a: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79897">
                <a:tc vMerge="1">
                  <a:txBody>
                    <a:bodyPr/>
                    <a:lstStyle/>
                    <a:p>
                      <a:endParaRPr lang="en-US"/>
                    </a:p>
                  </a:txBody>
                  <a:tcPr/>
                </a:tc>
                <a:tc>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 </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79897">
                <a:tc>
                  <a:txBody>
                    <a:bodyPr/>
                    <a:lstStyle/>
                    <a:p>
                      <a:pPr marL="304800" algn="ctr">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標題 1"/>
          <p:cNvSpPr txBox="1">
            <a:spLocks/>
          </p:cNvSpPr>
          <p:nvPr/>
        </p:nvSpPr>
        <p:spPr>
          <a:xfrm>
            <a:off x="194338" y="115888"/>
            <a:ext cx="2808419" cy="531812"/>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2</a:t>
            </a:r>
            <a:r>
              <a:rPr kumimoji="0" lang="zh-TW" altLang="en-US" sz="2800" cap="small" dirty="0">
                <a:solidFill>
                  <a:srgbClr val="000000"/>
                </a:solidFill>
                <a:latin typeface="Times New Roman" pitchFamily="18" charset="0"/>
                <a:ea typeface="標楷體" pitchFamily="65" charset="-120"/>
              </a:rPr>
              <a:t>：主計總處</a:t>
            </a:r>
          </a:p>
        </p:txBody>
      </p:sp>
      <p:sp>
        <p:nvSpPr>
          <p:cNvPr id="66600"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47D9A18-1083-46AA-9B8C-ECC23265D56E}" type="slidenum">
              <a:rPr kumimoji="0" lang="zh-TW" altLang="en-US" smtClean="0">
                <a:solidFill>
                  <a:srgbClr val="FFFFFF"/>
                </a:solidFill>
              </a:rPr>
              <a:pPr eaLnBrk="1" hangingPunct="1"/>
              <a:t>100</a:t>
            </a:fld>
            <a:endParaRPr kumimoji="0" lang="en-US" altLang="zh-TW" smtClean="0">
              <a:solidFill>
                <a:srgbClr val="FFFFFF"/>
              </a:solidFill>
            </a:endParaRPr>
          </a:p>
        </p:txBody>
      </p:sp>
    </p:spTree>
    <p:extLst>
      <p:ext uri="{BB962C8B-B14F-4D97-AF65-F5344CB8AC3E}">
        <p14:creationId xmlns:p14="http://schemas.microsoft.com/office/powerpoint/2010/main" val="39719546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3341124" y="764709"/>
            <a:ext cx="2518638"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圖</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：風險圖像</a:t>
            </a:r>
            <a:endParaRPr lang="zh-TW" altLang="en-US" sz="2800" dirty="0">
              <a:latin typeface="標楷體" pitchFamily="65" charset="-120"/>
              <a:ea typeface="標楷體" pitchFamily="65" charset="-120"/>
            </a:endParaRPr>
          </a:p>
        </p:txBody>
      </p:sp>
      <p:sp>
        <p:nvSpPr>
          <p:cNvPr id="7" name="標題 1"/>
          <p:cNvSpPr txBox="1">
            <a:spLocks/>
          </p:cNvSpPr>
          <p:nvPr/>
        </p:nvSpPr>
        <p:spPr>
          <a:xfrm>
            <a:off x="194338" y="115888"/>
            <a:ext cx="2808419" cy="531812"/>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2</a:t>
            </a:r>
            <a:r>
              <a:rPr kumimoji="0" lang="zh-TW" altLang="en-US" sz="2800" cap="small" dirty="0">
                <a:solidFill>
                  <a:srgbClr val="000000"/>
                </a:solidFill>
                <a:latin typeface="Times New Roman" pitchFamily="18" charset="0"/>
                <a:ea typeface="標楷體" pitchFamily="65" charset="-120"/>
              </a:rPr>
              <a:t>：主計總處</a:t>
            </a:r>
          </a:p>
        </p:txBody>
      </p:sp>
      <p:graphicFrame>
        <p:nvGraphicFramePr>
          <p:cNvPr id="9" name="表格 8"/>
          <p:cNvGraphicFramePr>
            <a:graphicFrameLocks noGrp="1"/>
          </p:cNvGraphicFramePr>
          <p:nvPr/>
        </p:nvGraphicFramePr>
        <p:xfrm>
          <a:off x="428229" y="1412876"/>
          <a:ext cx="8268758" cy="4918076"/>
        </p:xfrm>
        <a:graphic>
          <a:graphicData uri="http://schemas.openxmlformats.org/drawingml/2006/table">
            <a:tbl>
              <a:tblPr/>
              <a:tblGrid>
                <a:gridCol w="1678517"/>
                <a:gridCol w="2184135"/>
                <a:gridCol w="2235729"/>
                <a:gridCol w="2170377"/>
              </a:tblGrid>
              <a:tr h="346075">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影響（</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I</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endParaRPr kumimoji="0" lang="en-US" sz="20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風險分布</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528638">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非常嚴重</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(3)</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E5</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E6</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A1-2</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B1-2</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Q3</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1363">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嚴重</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E2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E3</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A1-1</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A1-3</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A3</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B1-1</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B2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B3</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Q2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V1</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V2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F1</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I1</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I2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G1</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G2</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G3</a:t>
                      </a:r>
                      <a:r>
                        <a:rPr kumimoji="0" lang="zh-TW"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E7</a:t>
                      </a:r>
                      <a:r>
                        <a:rPr kumimoji="0" lang="zh-TW" alt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endParaRPr kumimoji="0" lang="en-US" sz="2800" b="1" i="0" u="none" strike="noStrike" cap="none" normalizeH="0" baseline="0" dirty="0" smtClean="0">
                        <a:ln>
                          <a:noFill/>
                        </a:ln>
                        <a:solidFill>
                          <a:srgbClr val="0000FF"/>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l" defTabSz="914400" rtl="0" eaLnBrk="1" fontAlgn="base" latinLnBrk="0" hangingPunct="1">
                        <a:lnSpc>
                          <a:spcPts val="15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E1</a:t>
                      </a:r>
                      <a:r>
                        <a:rPr kumimoji="0" lang="zh-TW" altLang="en-US" sz="2000" b="0"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800" b="1" i="0" u="none" strike="noStrike" cap="none" normalizeH="0" baseline="0" dirty="0" smtClean="0">
                          <a:ln>
                            <a:noFill/>
                          </a:ln>
                          <a:solidFill>
                            <a:srgbClr val="0000FF"/>
                          </a:solidFill>
                          <a:effectLst/>
                          <a:latin typeface="標楷體" pitchFamily="65" charset="-120"/>
                          <a:ea typeface="標楷體" pitchFamily="65" charset="-120"/>
                          <a:cs typeface="Times New Roman" pitchFamily="18" charset="0"/>
                        </a:rPr>
                        <a:t>Q1</a:t>
                      </a:r>
                      <a:endParaRPr kumimoji="0" lang="en-US" sz="2800" b="1" i="0" u="none" strike="noStrike" cap="none" normalizeH="0" baseline="0" dirty="0" smtClean="0">
                        <a:ln>
                          <a:noFill/>
                        </a:ln>
                        <a:solidFill>
                          <a:srgbClr val="0000FF"/>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70000">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輕微</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E4</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A4</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Q4</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Q5</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Q6</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C2</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F5</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F6</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F7</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H1</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H2</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I3</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I4</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C1</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D1</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F2</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F3</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F4</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T1</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P1</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幾乎不可能</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可能</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幾乎確定</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(3)</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機率 （</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L</a:t>
                      </a:r>
                      <a:r>
                        <a:rPr kumimoji="0" 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67622"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7CD60CE2-89E4-4DF6-BE59-3D16AAEFFDAC}" type="slidenum">
              <a:rPr kumimoji="0" lang="zh-TW" altLang="en-US" smtClean="0">
                <a:solidFill>
                  <a:srgbClr val="FFFFFF"/>
                </a:solidFill>
              </a:rPr>
              <a:pPr eaLnBrk="1" hangingPunct="1"/>
              <a:t>101</a:t>
            </a:fld>
            <a:endParaRPr kumimoji="0" lang="en-US" altLang="zh-TW" smtClean="0">
              <a:solidFill>
                <a:srgbClr val="FFFFFF"/>
              </a:solidFill>
            </a:endParaRPr>
          </a:p>
        </p:txBody>
      </p:sp>
    </p:spTree>
    <p:extLst>
      <p:ext uri="{BB962C8B-B14F-4D97-AF65-F5344CB8AC3E}">
        <p14:creationId xmlns:p14="http://schemas.microsoft.com/office/powerpoint/2010/main" val="85702457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7" name="標題 1"/>
          <p:cNvSpPr txBox="1">
            <a:spLocks/>
          </p:cNvSpPr>
          <p:nvPr/>
        </p:nvSpPr>
        <p:spPr>
          <a:xfrm>
            <a:off x="194338" y="115889"/>
            <a:ext cx="2808419" cy="433387"/>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0000" lnSpcReduction="200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2</a:t>
            </a:r>
            <a:r>
              <a:rPr kumimoji="0" lang="zh-TW" altLang="en-US" sz="2800" cap="small" dirty="0">
                <a:solidFill>
                  <a:srgbClr val="000000"/>
                </a:solidFill>
                <a:latin typeface="Times New Roman" pitchFamily="18" charset="0"/>
                <a:ea typeface="標楷體" pitchFamily="65" charset="-120"/>
              </a:rPr>
              <a:t>：主計總處</a:t>
            </a:r>
          </a:p>
        </p:txBody>
      </p:sp>
      <p:graphicFrame>
        <p:nvGraphicFramePr>
          <p:cNvPr id="6" name="表格 5"/>
          <p:cNvGraphicFramePr>
            <a:graphicFrameLocks noGrp="1"/>
          </p:cNvGraphicFramePr>
          <p:nvPr/>
        </p:nvGraphicFramePr>
        <p:xfrm>
          <a:off x="194337" y="620713"/>
          <a:ext cx="9711663" cy="6070600"/>
        </p:xfrm>
        <a:graphic>
          <a:graphicData uri="http://schemas.openxmlformats.org/drawingml/2006/table">
            <a:tbl>
              <a:tblPr/>
              <a:tblGrid>
                <a:gridCol w="1448065"/>
                <a:gridCol w="8263598"/>
              </a:tblGrid>
              <a:tr h="123825">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rgbClr val="000000"/>
                          </a:solidFill>
                          <a:effectLst/>
                          <a:latin typeface="Times New Roman" pitchFamily="18" charset="0"/>
                          <a:ea typeface="標楷體" pitchFamily="65" charset="-120"/>
                        </a:rPr>
                        <a:t>項目編號</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標楷體" pitchFamily="65" charset="-120"/>
                          <a:ea typeface="新細明體" pitchFamily="18" charset="-120"/>
                        </a:rPr>
                        <a:t>PQ01</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3825">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rgbClr val="000000"/>
                          </a:solidFill>
                          <a:effectLst/>
                          <a:latin typeface="Times New Roman" pitchFamily="18" charset="0"/>
                          <a:ea typeface="標楷體" pitchFamily="65" charset="-120"/>
                        </a:rPr>
                        <a:t>項目名稱</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chemeClr val="tx1"/>
                          </a:solidFill>
                          <a:effectLst/>
                          <a:latin typeface="Times New Roman" pitchFamily="18" charset="0"/>
                          <a:ea typeface="標楷體" pitchFamily="65" charset="-120"/>
                        </a:rPr>
                        <a:t>中央政府總決算收支估測及研擬因應措施作業</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3825">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rgbClr val="000000"/>
                          </a:solidFill>
                          <a:effectLst/>
                          <a:latin typeface="Times New Roman" pitchFamily="18" charset="0"/>
                          <a:ea typeface="標楷體" pitchFamily="65" charset="-120"/>
                        </a:rPr>
                        <a:t>承辦單位</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chemeClr val="tx1"/>
                          </a:solidFill>
                          <a:effectLst/>
                          <a:latin typeface="Times New Roman" pitchFamily="18" charset="0"/>
                          <a:ea typeface="標楷體" pitchFamily="65" charset="-120"/>
                        </a:rPr>
                        <a:t>會計決算處公務會計科及基金會計科</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976438">
                <a:tc>
                  <a:txBody>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rgbClr val="000000"/>
                          </a:solidFill>
                          <a:effectLst/>
                          <a:latin typeface="Times New Roman" pitchFamily="18" charset="0"/>
                          <a:ea typeface="標楷體" pitchFamily="65" charset="-120"/>
                        </a:rPr>
                        <a:t>作業程序說明</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ts val="2000"/>
                        </a:lnSpc>
                        <a:spcBef>
                          <a:spcPct val="0"/>
                        </a:spcBef>
                        <a:spcAft>
                          <a:spcPct val="0"/>
                        </a:spcAft>
                        <a:buClrTx/>
                        <a:buSzTx/>
                        <a:buFontTx/>
                        <a:buAutoNum type="ea1ChtPlain"/>
                        <a:tabLst/>
                      </a:pPr>
                      <a:r>
                        <a:rPr kumimoji="0" lang="zh-TW" sz="16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按月彙整各機關及基金（含國營事業及非營業特種基金）預算收支執行狀況。</a:t>
                      </a:r>
                      <a:endParaRPr kumimoji="0" 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Tx/>
                        <a:buFontTx/>
                        <a:buAutoNum type="ea1ChtPlain"/>
                        <a:tabLst/>
                      </a:pPr>
                      <a:r>
                        <a:rPr kumimoji="0" 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在歲入執行未有特別短收或收支可控制於平衡狀況，則於</a:t>
                      </a:r>
                      <a:r>
                        <a:rPr kumimoji="0" 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11</a:t>
                      </a:r>
                      <a:r>
                        <a:rPr kumimoji="0" 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月初以本總處書函請各機關及基金等辦理全年度收支執行估測，以掌握決算初估情形，並陳報主計長。</a:t>
                      </a:r>
                      <a:endParaRPr kumimoji="0" 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Tx/>
                        <a:buFontTx/>
                        <a:buAutoNum type="ea1ChtPlain"/>
                        <a:tabLst/>
                      </a:pPr>
                      <a:r>
                        <a:rPr kumimoji="0" 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倘經衡酌歲入短收，研判可能產生總決算收支不平衡時，應即以本總處書函請各機關及基金等辦理全年度收支執行估測，並配合研擬開源節流等因應措施（如檢討基金增加繳庫、頒行撙節支出或節約措施等），簽陳主計長核可後，據以辦理。</a:t>
                      </a:r>
                      <a:endParaRPr kumimoji="0" 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Tx/>
                        <a:buFontTx/>
                        <a:buAutoNum type="ea1ChtPlain"/>
                        <a:tabLst/>
                      </a:pPr>
                      <a:r>
                        <a:rPr kumimoji="0" 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因應措施涉有各機關及基金應配合辦理事項，視需要邀集相關機關開會研商，並將全案（含收支估測情形、經研討確定之相關因應措施等）簽院奉核後，代擬代判行政院函分行各機關及基金依照辦理。</a:t>
                      </a:r>
                      <a:endParaRPr kumimoji="0" 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Tx/>
                        <a:buFontTx/>
                        <a:buAutoNum type="ea1ChtPlain"/>
                        <a:tabLst/>
                      </a:pPr>
                      <a:r>
                        <a:rPr kumimoji="0" 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持續密切注意總決算收支估測結果，並達成總決算收支平衡目標。</a:t>
                      </a:r>
                      <a:endParaRPr kumimoji="0" 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35075">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1" i="0" u="none" strike="noStrike" cap="none" normalizeH="0" baseline="0" smtClean="0">
                          <a:ln>
                            <a:noFill/>
                          </a:ln>
                          <a:solidFill>
                            <a:srgbClr val="000000"/>
                          </a:solidFill>
                          <a:effectLst/>
                          <a:latin typeface="Times New Roman" pitchFamily="18" charset="0"/>
                          <a:ea typeface="標楷體" pitchFamily="65" charset="-120"/>
                        </a:rPr>
                        <a:t>控制重點</a:t>
                      </a:r>
                      <a:endParaRPr kumimoji="0" lang="en-US" sz="1600" b="1"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ts val="2000"/>
                        </a:lnSpc>
                        <a:spcBef>
                          <a:spcPct val="0"/>
                        </a:spcBef>
                        <a:spcAft>
                          <a:spcPct val="0"/>
                        </a:spcAft>
                        <a:buClrTx/>
                        <a:buSzPts val="1400"/>
                        <a:buFont typeface="標楷體" pitchFamily="65" charset="-120"/>
                        <a:buAutoNum type="ea1ChtPlain"/>
                        <a:tabLst/>
                      </a:pPr>
                      <a:r>
                        <a:rPr kumimoji="0" lang="zh-TW" sz="16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衡酌歲入短收，研判可能產生總決算收支不平衡時，應即以本總處書函請各機關及基金等辦理全年度收支執行估測，並配合研擬開源節流等因應措施，簽陳主計長核可後，據以辦理。</a:t>
                      </a:r>
                      <a:endParaRPr kumimoji="0" lang="en-US" sz="16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Pts val="1400"/>
                        <a:buFont typeface="標楷體" pitchFamily="65" charset="-120"/>
                        <a:buAutoNum type="ea1ChtPlain"/>
                        <a:tabLst/>
                      </a:pPr>
                      <a:r>
                        <a:rPr kumimoji="0" lang="zh-TW" sz="16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因應措施涉有各機關及基金應配合辦理事項，視需要邀集相關機關開會研商，並將全案（含收支估測情形、經研討確定之相關因應措施等）簽院奉核後，代擬代判行政院函分行各機關及基金依照辦理。</a:t>
                      </a:r>
                      <a:endParaRPr kumimoji="0" lang="en-US" sz="16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Pts val="1400"/>
                        <a:buFont typeface="標楷體" pitchFamily="65" charset="-120"/>
                        <a:buAutoNum type="ea1ChtPlain"/>
                        <a:tabLst/>
                      </a:pPr>
                      <a:r>
                        <a:rPr kumimoji="0" lang="zh-TW" sz="16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持續密切注意總決算收支估測結果，應達成總決算收支平衡目標。</a:t>
                      </a:r>
                      <a:endParaRPr kumimoji="0" lang="en-US" sz="16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8775">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rgbClr val="000000"/>
                          </a:solidFill>
                          <a:effectLst/>
                          <a:latin typeface="Times New Roman" pitchFamily="18" charset="0"/>
                          <a:ea typeface="標楷體" pitchFamily="65" charset="-120"/>
                        </a:rPr>
                        <a:t>法令依據</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ts val="2000"/>
                        </a:lnSpc>
                        <a:spcBef>
                          <a:spcPct val="0"/>
                        </a:spcBef>
                        <a:spcAft>
                          <a:spcPct val="0"/>
                        </a:spcAft>
                        <a:buClrTx/>
                        <a:buSzPts val="1400"/>
                        <a:buFont typeface="標楷體" pitchFamily="65" charset="-120"/>
                        <a:buAutoNum type="ea1ChtPlain"/>
                        <a:tabLst>
                          <a:tab pos="338138" algn="l"/>
                        </a:tabLst>
                      </a:pPr>
                      <a:r>
                        <a:rPr kumimoji="0" 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預算法</a:t>
                      </a:r>
                      <a:endParaRPr kumimoji="0" 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342900" marR="0" lvl="0" indent="-342900" algn="just" defTabSz="914400" rtl="0" eaLnBrk="1" fontAlgn="base" latinLnBrk="0" hangingPunct="1">
                        <a:lnSpc>
                          <a:spcPts val="2000"/>
                        </a:lnSpc>
                        <a:spcBef>
                          <a:spcPct val="0"/>
                        </a:spcBef>
                        <a:spcAft>
                          <a:spcPct val="0"/>
                        </a:spcAft>
                        <a:buClrTx/>
                        <a:buSzPts val="1400"/>
                        <a:buFont typeface="標楷體" pitchFamily="65" charset="-120"/>
                        <a:buAutoNum type="ea1ChtPlain"/>
                        <a:tabLst>
                          <a:tab pos="338138" algn="l"/>
                        </a:tabLst>
                      </a:pPr>
                      <a:r>
                        <a:rPr kumimoji="0" 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國營事業機構營業盈餘解庫注意事項</a:t>
                      </a:r>
                      <a:endParaRPr kumimoji="0" 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342900" marR="0" lvl="0" indent="-342900" algn="just" defTabSz="914400" rtl="0" eaLnBrk="1" fontAlgn="base" latinLnBrk="0" hangingPunct="1">
                        <a:lnSpc>
                          <a:spcPts val="1800"/>
                        </a:lnSpc>
                        <a:spcBef>
                          <a:spcPct val="0"/>
                        </a:spcBef>
                        <a:spcAft>
                          <a:spcPct val="0"/>
                        </a:spcAft>
                        <a:buClrTx/>
                        <a:buSzTx/>
                        <a:buFontTx/>
                        <a:buNone/>
                        <a:tabLst>
                          <a:tab pos="338138" algn="l"/>
                        </a:tabLst>
                      </a:pPr>
                      <a:r>
                        <a:rPr kumimoji="0" 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三、中央政府非營業特種基金賸餘解庫及短絀填補注意事項</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marL="36131" marR="3613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3825">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rgbClr val="000000"/>
                          </a:solidFill>
                          <a:effectLst/>
                          <a:latin typeface="Times New Roman" pitchFamily="18" charset="0"/>
                          <a:ea typeface="標楷體" pitchFamily="65" charset="-120"/>
                        </a:rPr>
                        <a:t>使用表單</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600" b="0" i="0" u="none" strike="noStrike" cap="none" normalizeH="0" baseline="0" smtClean="0">
                          <a:ln>
                            <a:noFill/>
                          </a:ln>
                          <a:solidFill>
                            <a:schemeClr val="tx1"/>
                          </a:solidFill>
                          <a:effectLst/>
                          <a:latin typeface="Times New Roman" pitchFamily="18" charset="0"/>
                          <a:ea typeface="標楷體" pitchFamily="65" charset="-120"/>
                        </a:rPr>
                        <a:t>視實際情況訂定</a:t>
                      </a:r>
                      <a:endParaRPr kumimoji="0" lang="en-US" sz="1600" b="0" i="0" u="none" strike="noStrike" cap="none" normalizeH="0" baseline="0" smtClean="0">
                        <a:ln>
                          <a:noFill/>
                        </a:ln>
                        <a:solidFill>
                          <a:schemeClr val="tx1"/>
                        </a:solidFill>
                        <a:effectLst/>
                        <a:latin typeface="Times New Roman" pitchFamily="18" charset="0"/>
                        <a:ea typeface="新細明體" pitchFamily="18" charset="-120"/>
                      </a:endParaRPr>
                    </a:p>
                  </a:txBody>
                  <a:tcPr marL="36131" marR="3613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52"/>
          <p:cNvSpPr>
            <a:spLocks noChangeArrowheads="1"/>
          </p:cNvSpPr>
          <p:nvPr/>
        </p:nvSpPr>
        <p:spPr bwMode="auto">
          <a:xfrm>
            <a:off x="3369989" y="188546"/>
            <a:ext cx="505779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000" b="1" dirty="0">
                <a:latin typeface="標楷體" pitchFamily="65" charset="-120"/>
                <a:ea typeface="標楷體" pitchFamily="65" charset="-120"/>
              </a:rPr>
              <a:t>行政院主計總處會計決算處作業程序說明表</a:t>
            </a:r>
            <a:endParaRPr lang="zh-TW" altLang="en-US" sz="2000" dirty="0">
              <a:latin typeface="標楷體" pitchFamily="65" charset="-120"/>
              <a:ea typeface="標楷體" pitchFamily="65" charset="-120"/>
            </a:endParaRPr>
          </a:p>
          <a:p>
            <a:pPr algn="ctr" eaLnBrk="0" hangingPunct="0">
              <a:defRPr/>
            </a:pPr>
            <a:endParaRPr lang="zh-TW" altLang="en-US" sz="2800" dirty="0">
              <a:latin typeface="標楷體" pitchFamily="65" charset="-120"/>
              <a:ea typeface="標楷體" pitchFamily="65" charset="-120"/>
            </a:endParaRPr>
          </a:p>
        </p:txBody>
      </p:sp>
      <p:sp>
        <p:nvSpPr>
          <p:cNvPr id="68639"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1A80932-7BA0-4448-9A11-635F88B9A91C}" type="slidenum">
              <a:rPr kumimoji="0" lang="zh-TW" altLang="en-US" smtClean="0">
                <a:solidFill>
                  <a:srgbClr val="FFFFFF"/>
                </a:solidFill>
              </a:rPr>
              <a:pPr eaLnBrk="1" hangingPunct="1"/>
              <a:t>102</a:t>
            </a:fld>
            <a:endParaRPr kumimoji="0" lang="en-US" altLang="zh-TW" smtClean="0">
              <a:solidFill>
                <a:srgbClr val="FFFFFF"/>
              </a:solidFill>
            </a:endParaRPr>
          </a:p>
        </p:txBody>
      </p:sp>
    </p:spTree>
    <p:extLst>
      <p:ext uri="{BB962C8B-B14F-4D97-AF65-F5344CB8AC3E}">
        <p14:creationId xmlns:p14="http://schemas.microsoft.com/office/powerpoint/2010/main" val="33697289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666596" cy="531812"/>
          </a:xfrm>
          <a:solidFill>
            <a:srgbClr val="FFCCFF"/>
          </a:solidFill>
        </p:spPr>
        <p:style>
          <a:lnRef idx="2">
            <a:schemeClr val="accent6"/>
          </a:lnRef>
          <a:fillRef idx="1">
            <a:schemeClr val="lt1"/>
          </a:fillRef>
          <a:effectRef idx="0">
            <a:schemeClr val="accent6"/>
          </a:effectRef>
          <a:fontRef idx="minor">
            <a:schemeClr val="dk1"/>
          </a:fontRef>
        </p:style>
        <p:txBody>
          <a:bodyPr anchor="ctr">
            <a:normAutofit/>
          </a:bodyPr>
          <a:lstStyle/>
          <a:p>
            <a:pPr eaLnBrk="1" hangingPunct="1">
              <a:defRPr/>
            </a:pPr>
            <a:r>
              <a:rPr lang="zh-TW" altLang="en-US" sz="2800" dirty="0" smtClean="0">
                <a:solidFill>
                  <a:srgbClr val="000000"/>
                </a:solidFill>
                <a:latin typeface="Times New Roman" pitchFamily="18" charset="0"/>
                <a:ea typeface="標楷體" pitchFamily="65" charset="-120"/>
              </a:rPr>
              <a:t>案例</a:t>
            </a:r>
            <a:r>
              <a:rPr lang="en-US" altLang="zh-TW" sz="2800" dirty="0" smtClean="0">
                <a:solidFill>
                  <a:srgbClr val="000000"/>
                </a:solidFill>
                <a:latin typeface="Times New Roman" pitchFamily="18" charset="0"/>
                <a:ea typeface="標楷體" pitchFamily="65" charset="-120"/>
              </a:rPr>
              <a:t>3</a:t>
            </a:r>
            <a:r>
              <a:rPr lang="zh-TW" altLang="en-US" sz="2800" dirty="0" smtClean="0">
                <a:solidFill>
                  <a:srgbClr val="000000"/>
                </a:solidFill>
                <a:latin typeface="Times New Roman" pitchFamily="18" charset="0"/>
                <a:ea typeface="標楷體" pitchFamily="65" charset="-120"/>
              </a:rPr>
              <a:t>：鐵工局中工處</a:t>
            </a:r>
          </a:p>
        </p:txBody>
      </p:sp>
      <p:sp>
        <p:nvSpPr>
          <p:cNvPr id="69635"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49204" name="Rectangle 52"/>
          <p:cNvSpPr>
            <a:spLocks noChangeArrowheads="1"/>
          </p:cNvSpPr>
          <p:nvPr/>
        </p:nvSpPr>
        <p:spPr bwMode="auto">
          <a:xfrm>
            <a:off x="3090762" y="765503"/>
            <a:ext cx="39549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：影響之敘述分類表</a:t>
            </a:r>
            <a:endParaRPr lang="zh-TW" altLang="en-US" sz="2800" dirty="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194338" y="1341438"/>
          <a:ext cx="8815651" cy="4291012"/>
        </p:xfrm>
        <a:graphic>
          <a:graphicData uri="http://schemas.openxmlformats.org/drawingml/2006/table">
            <a:tbl>
              <a:tblPr/>
              <a:tblGrid>
                <a:gridCol w="780146"/>
                <a:gridCol w="1326249"/>
                <a:gridCol w="1092205"/>
                <a:gridCol w="1404263"/>
                <a:gridCol w="1404263"/>
                <a:gridCol w="1404263"/>
                <a:gridCol w="1404262"/>
              </a:tblGrid>
              <a:tr h="447799">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等級</a:t>
                      </a:r>
                      <a:endParaRPr kumimoji="0" lang="en-US" alt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衝擊或後果</a:t>
                      </a:r>
                      <a:endParaRPr kumimoji="0" 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人員</a:t>
                      </a:r>
                      <a:endParaRPr kumimoji="0" 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鐵路營運</a:t>
                      </a:r>
                      <a:endParaRPr kumimoji="0" 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機關形象</a:t>
                      </a:r>
                      <a:endParaRPr kumimoji="0" 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民眾抗爭</a:t>
                      </a:r>
                      <a:endParaRPr kumimoji="0" 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目標達成</a:t>
                      </a:r>
                      <a:endParaRPr kumimoji="0" lang="en-US" sz="1800" b="1"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r>
              <a:tr h="10974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非常嚴重</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人員傷亡</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10</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人以上</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影響鐵路行車</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2</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小時或旅客站間滯留</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小時以上</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國際新聞媒體報導負面新聞</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大規模遊行抗爭</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經費</a:t>
                      </a:r>
                      <a:r>
                        <a:rPr kumimoji="0" lang="en-US" altLang="zh-TW"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a:t>
                      </a: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時程</a:t>
                      </a:r>
                      <a:endParaRPr kumimoji="0" lang="en-US" altLang="zh-TW"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大量增加</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535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2</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嚴重</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人員傷亡</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3</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人以上、</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10</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人以下</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影響鐵路行車</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2</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小時或旅客站間滯留</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小時以內</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台灣新聞媒體報導負面新聞</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至中央機關抗爭</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經費</a:t>
                      </a:r>
                      <a:r>
                        <a:rPr kumimoji="0" lang="en-US" altLang="zh-TW"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a:t>
                      </a: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時程</a:t>
                      </a:r>
                      <a:endParaRPr kumimoji="0" lang="en-US" altLang="zh-TW"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中度增加</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4922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輕微</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人員傷亡</a:t>
                      </a:r>
                      <a:r>
                        <a:rPr kumimoji="0" lang="en-US" alt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3</a:t>
                      </a: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人以下</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影響鐵路行車</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地方新聞媒體報導負面新聞</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多位民眾電話抱怨</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經費</a:t>
                      </a:r>
                      <a:r>
                        <a:rPr kumimoji="0" lang="en-US" altLang="zh-TW"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a:t>
                      </a: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時程</a:t>
                      </a:r>
                      <a:endParaRPr kumimoji="0" lang="en-US" altLang="zh-TW"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輕微增加</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15875"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3" marR="19263"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9679"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4FD28851-B1D1-48F2-A080-05C13563A055}" type="slidenum">
              <a:rPr kumimoji="0" lang="zh-TW" altLang="en-US" smtClean="0">
                <a:solidFill>
                  <a:srgbClr val="FFFFFF"/>
                </a:solidFill>
              </a:rPr>
              <a:pPr eaLnBrk="1" hangingPunct="1"/>
              <a:t>103</a:t>
            </a:fld>
            <a:endParaRPr kumimoji="0" lang="en-US" altLang="zh-TW" smtClean="0">
              <a:solidFill>
                <a:srgbClr val="FFFFFF"/>
              </a:solidFill>
            </a:endParaRPr>
          </a:p>
        </p:txBody>
      </p:sp>
    </p:spTree>
    <p:extLst>
      <p:ext uri="{BB962C8B-B14F-4D97-AF65-F5344CB8AC3E}">
        <p14:creationId xmlns:p14="http://schemas.microsoft.com/office/powerpoint/2010/main" val="8277956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823096" cy="531812"/>
          </a:xfrm>
          <a:solidFill>
            <a:srgbClr val="FFCCFF"/>
          </a:solidFill>
        </p:spPr>
        <p:style>
          <a:lnRef idx="2">
            <a:schemeClr val="accent6"/>
          </a:lnRef>
          <a:fillRef idx="1">
            <a:schemeClr val="lt1"/>
          </a:fillRef>
          <a:effectRef idx="0">
            <a:schemeClr val="accent6"/>
          </a:effectRef>
          <a:fontRef idx="minor">
            <a:schemeClr val="dk1"/>
          </a:fontRef>
        </p:style>
        <p:txBody>
          <a:bodyPr anchor="ctr">
            <a:normAutofit/>
          </a:bodyPr>
          <a:lstStyle/>
          <a:p>
            <a:pPr eaLnBrk="1" hangingPunct="1">
              <a:defRPr/>
            </a:pPr>
            <a:r>
              <a:rPr lang="zh-TW" altLang="en-US" sz="2800" dirty="0" smtClean="0">
                <a:solidFill>
                  <a:srgbClr val="000000"/>
                </a:solidFill>
                <a:latin typeface="Times New Roman" pitchFamily="18" charset="0"/>
                <a:ea typeface="標楷體" pitchFamily="65" charset="-120"/>
              </a:rPr>
              <a:t>案例</a:t>
            </a:r>
            <a:r>
              <a:rPr lang="en-US" altLang="zh-TW" sz="2800" dirty="0" smtClean="0">
                <a:solidFill>
                  <a:srgbClr val="000000"/>
                </a:solidFill>
                <a:latin typeface="Times New Roman" pitchFamily="18" charset="0"/>
                <a:ea typeface="標楷體" pitchFamily="65" charset="-120"/>
              </a:rPr>
              <a:t>3</a:t>
            </a:r>
            <a:r>
              <a:rPr lang="zh-TW" altLang="en-US" sz="2800" dirty="0" smtClean="0">
                <a:solidFill>
                  <a:srgbClr val="000000"/>
                </a:solidFill>
                <a:latin typeface="Times New Roman" pitchFamily="18" charset="0"/>
                <a:ea typeface="標楷體" pitchFamily="65" charset="-120"/>
              </a:rPr>
              <a:t>：鐵工局中工處</a:t>
            </a:r>
          </a:p>
        </p:txBody>
      </p:sp>
      <p:sp>
        <p:nvSpPr>
          <p:cNvPr id="70659"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49204" name="Rectangle 52"/>
          <p:cNvSpPr>
            <a:spLocks noChangeArrowheads="1"/>
          </p:cNvSpPr>
          <p:nvPr/>
        </p:nvSpPr>
        <p:spPr bwMode="auto">
          <a:xfrm>
            <a:off x="3011652" y="836941"/>
            <a:ext cx="39549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2</a:t>
            </a:r>
            <a:r>
              <a:rPr lang="zh-TW" altLang="en-US" sz="2800" b="1" dirty="0">
                <a:solidFill>
                  <a:srgbClr val="000000"/>
                </a:solidFill>
                <a:latin typeface="標楷體" pitchFamily="65" charset="-120"/>
                <a:ea typeface="標楷體" pitchFamily="65" charset="-120"/>
                <a:cs typeface="Times New Roman" pitchFamily="18" charset="0"/>
              </a:rPr>
              <a:t>：機率之敘述分類表</a:t>
            </a:r>
            <a:endParaRPr lang="zh-TW" altLang="en-US" sz="2800" dirty="0">
              <a:latin typeface="標楷體" pitchFamily="65" charset="-120"/>
              <a:ea typeface="標楷體" pitchFamily="65" charset="-120"/>
            </a:endParaRPr>
          </a:p>
        </p:txBody>
      </p:sp>
      <p:graphicFrame>
        <p:nvGraphicFramePr>
          <p:cNvPr id="7" name="表格 6"/>
          <p:cNvGraphicFramePr>
            <a:graphicFrameLocks noGrp="1"/>
          </p:cNvGraphicFramePr>
          <p:nvPr/>
        </p:nvGraphicFramePr>
        <p:xfrm>
          <a:off x="662120" y="1412875"/>
          <a:ext cx="8425259" cy="3989388"/>
        </p:xfrm>
        <a:graphic>
          <a:graphicData uri="http://schemas.openxmlformats.org/drawingml/2006/table">
            <a:tbl>
              <a:tblPr/>
              <a:tblGrid>
                <a:gridCol w="1957123"/>
                <a:gridCol w="1970881"/>
                <a:gridCol w="4497255"/>
              </a:tblGrid>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2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等級</a:t>
                      </a:r>
                      <a:endParaRPr kumimoji="0" lang="en-US" sz="2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可能性分類</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詳細的描述</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r>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3</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幾乎確定</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在大部分的情況下會發生</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2</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可能</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有些情況下會發生</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a:t>
                      </a:r>
                      <a:endParaRPr kumimoji="0" lang="en-US" sz="2800" b="0" i="0" u="none" strike="noStrike" cap="none" normalizeH="0" baseline="0" smtClean="0">
                        <a:ln>
                          <a:noFill/>
                        </a:ln>
                        <a:solidFill>
                          <a:schemeClr val="tx1"/>
                        </a:solidFill>
                        <a:effectLst/>
                        <a:latin typeface="Calibri" pitchFamily="34"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幾乎不可能</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只會在特殊的情況下發生</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683"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45B1EF8-F6DB-46D0-801F-E931D1383593}" type="slidenum">
              <a:rPr kumimoji="0" lang="zh-TW" altLang="en-US" smtClean="0">
                <a:solidFill>
                  <a:srgbClr val="FFFFFF"/>
                </a:solidFill>
              </a:rPr>
              <a:pPr eaLnBrk="1" hangingPunct="1"/>
              <a:t>104</a:t>
            </a:fld>
            <a:endParaRPr kumimoji="0" lang="en-US" altLang="zh-TW" smtClean="0">
              <a:solidFill>
                <a:srgbClr val="FFFFFF"/>
              </a:solidFill>
            </a:endParaRPr>
          </a:p>
        </p:txBody>
      </p:sp>
    </p:spTree>
    <p:extLst>
      <p:ext uri="{BB962C8B-B14F-4D97-AF65-F5344CB8AC3E}">
        <p14:creationId xmlns:p14="http://schemas.microsoft.com/office/powerpoint/2010/main" val="1765274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graphicFrame>
        <p:nvGraphicFramePr>
          <p:cNvPr id="7" name="Group 5"/>
          <p:cNvGraphicFramePr>
            <a:graphicFrameLocks noGrp="1"/>
          </p:cNvGraphicFramePr>
          <p:nvPr/>
        </p:nvGraphicFramePr>
        <p:xfrm>
          <a:off x="194338" y="1268414"/>
          <a:ext cx="9322989" cy="5121274"/>
        </p:xfrm>
        <a:graphic>
          <a:graphicData uri="http://schemas.openxmlformats.org/drawingml/2006/table">
            <a:tbl>
              <a:tblPr/>
              <a:tblGrid>
                <a:gridCol w="1872422"/>
                <a:gridCol w="2028312"/>
                <a:gridCol w="2340360"/>
                <a:gridCol w="1945287"/>
                <a:gridCol w="1136608"/>
              </a:tblGrid>
              <a:tr h="365805">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主要風險項目</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風險情境及影響</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風險處理</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r>
              <a:tr h="640159">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現有措施</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新增對策</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負責</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單位</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36580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837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sz="1800" b="0" kern="1200" dirty="0" smtClean="0">
                          <a:solidFill>
                            <a:schemeClr val="tx1"/>
                          </a:solidFill>
                          <a:latin typeface="標楷體" pitchFamily="65" charset="-120"/>
                          <a:ea typeface="標楷體" pitchFamily="65" charset="-120"/>
                          <a:cs typeface="+mn-cs"/>
                        </a:rPr>
                        <a:t>R2.</a:t>
                      </a:r>
                      <a:r>
                        <a:rPr kumimoji="0" lang="zh-TW" altLang="en-US" sz="1800" b="0" kern="1200" dirty="0" smtClean="0">
                          <a:solidFill>
                            <a:schemeClr val="tx1"/>
                          </a:solidFill>
                          <a:latin typeface="標楷體" pitchFamily="65" charset="-120"/>
                          <a:ea typeface="標楷體" pitchFamily="65" charset="-120"/>
                          <a:cs typeface="+mn-cs"/>
                        </a:rPr>
                        <a:t>施工不慎影響鐵公路行車事件</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lvl="0"/>
                      <a:r>
                        <a:rPr kumimoji="0" lang="zh-TW" altLang="en-US" sz="1800" b="0" kern="1200" dirty="0" smtClean="0">
                          <a:solidFill>
                            <a:schemeClr val="tx1"/>
                          </a:solidFill>
                          <a:latin typeface="標楷體" pitchFamily="65" charset="-120"/>
                          <a:ea typeface="標楷體" pitchFamily="65" charset="-120"/>
                          <a:cs typeface="+mn-cs"/>
                        </a:rPr>
                        <a:t>施工不慎影響鐵公路交通，甚至造成鐵路營運中斷</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1</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、鐵路沿線工程施工安全稽查</a:t>
                      </a:r>
                      <a:endPar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2</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、督導廠商加強收工後安全檢查</a:t>
                      </a:r>
                      <a:endPar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3</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、與臺鐵辦理工地聯合檢查</a:t>
                      </a:r>
                      <a:endPar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4</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、落實斷電封鎖之</a:t>
                      </a: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S.O.P</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程序</a:t>
                      </a:r>
                      <a:endPar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1" i="0" u="none" strike="noStrike" kern="1200" cap="none" normalizeH="0" baseline="0" dirty="0" smtClean="0">
                          <a:ln>
                            <a:noFill/>
                          </a:ln>
                          <a:solidFill>
                            <a:schemeClr val="tx1"/>
                          </a:solidFill>
                          <a:effectLst/>
                          <a:latin typeface="標楷體" pitchFamily="65" charset="-120"/>
                          <a:ea typeface="標楷體" pitchFamily="65" charset="-120"/>
                          <a:cs typeface="+mn-cs"/>
                        </a:rPr>
                        <a:t>5</a:t>
                      </a:r>
                      <a:r>
                        <a:rPr kumimoji="0" lang="zh-TW" altLang="en-US" sz="1800" b="1" i="0" u="none" strike="noStrike" kern="1200" cap="none" normalizeH="0" baseline="0" dirty="0" smtClean="0">
                          <a:ln>
                            <a:noFill/>
                          </a:ln>
                          <a:solidFill>
                            <a:schemeClr val="tx1"/>
                          </a:solidFill>
                          <a:effectLst/>
                          <a:latin typeface="標楷體" pitchFamily="65" charset="-120"/>
                          <a:ea typeface="標楷體" pitchFamily="65" charset="-120"/>
                          <a:cs typeface="+mn-cs"/>
                        </a:rPr>
                        <a:t>、落實鐵工局「鐵 </a:t>
                      </a:r>
                      <a:endParaRPr kumimoji="0" lang="en-US" altLang="zh-TW" sz="1800" b="1"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1" i="0" u="none" strike="noStrike" kern="1200" cap="none" normalizeH="0" baseline="0" dirty="0" smtClean="0">
                          <a:ln>
                            <a:noFill/>
                          </a:ln>
                          <a:solidFill>
                            <a:schemeClr val="tx1"/>
                          </a:solidFill>
                          <a:effectLst/>
                          <a:latin typeface="標楷體" pitchFamily="65" charset="-120"/>
                          <a:ea typeface="標楷體" pitchFamily="65" charset="-120"/>
                          <a:cs typeface="+mn-cs"/>
                        </a:rPr>
                        <a:t>   </a:t>
                      </a:r>
                      <a:r>
                        <a:rPr kumimoji="0" lang="zh-TW" altLang="en-US" sz="1800" b="1" i="0" u="none" strike="noStrike" kern="1200" cap="none" normalizeH="0" baseline="0" dirty="0" smtClean="0">
                          <a:ln>
                            <a:noFill/>
                          </a:ln>
                          <a:solidFill>
                            <a:schemeClr val="tx1"/>
                          </a:solidFill>
                          <a:effectLst/>
                          <a:latin typeface="標楷體" pitchFamily="65" charset="-120"/>
                          <a:ea typeface="標楷體" pitchFamily="65" charset="-120"/>
                          <a:cs typeface="+mn-cs"/>
                        </a:rPr>
                        <a:t>路沿線施工安全 </a:t>
                      </a:r>
                      <a:endParaRPr kumimoji="0" lang="en-US" altLang="zh-TW" sz="1800" b="1"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1" i="0" u="none" strike="noStrike" kern="1200" cap="none" normalizeH="0" baseline="0" dirty="0" smtClean="0">
                          <a:ln>
                            <a:noFill/>
                          </a:ln>
                          <a:solidFill>
                            <a:schemeClr val="tx1"/>
                          </a:solidFill>
                          <a:effectLst/>
                          <a:latin typeface="標楷體" pitchFamily="65" charset="-120"/>
                          <a:ea typeface="標楷體" pitchFamily="65" charset="-120"/>
                          <a:cs typeface="+mn-cs"/>
                        </a:rPr>
                        <a:t>   </a:t>
                      </a:r>
                      <a:r>
                        <a:rPr kumimoji="0" lang="zh-TW" altLang="en-US" sz="1800" b="1" i="0" u="none" strike="noStrike" kern="1200" cap="none" normalizeH="0" baseline="0" dirty="0" smtClean="0">
                          <a:ln>
                            <a:noFill/>
                          </a:ln>
                          <a:solidFill>
                            <a:schemeClr val="tx1"/>
                          </a:solidFill>
                          <a:effectLst/>
                          <a:latin typeface="標楷體" pitchFamily="65" charset="-120"/>
                          <a:ea typeface="標楷體" pitchFamily="65" charset="-120"/>
                          <a:cs typeface="+mn-cs"/>
                        </a:rPr>
                        <a:t>作業標準」規定</a:t>
                      </a:r>
                      <a:endParaRPr kumimoji="0" lang="en-US" altLang="zh-TW" sz="1800" b="1" i="0" u="none" strike="noStrike" kern="1200" cap="none" normalizeH="0" baseline="0" dirty="0" smtClean="0">
                        <a:ln>
                          <a:noFill/>
                        </a:ln>
                        <a:solidFill>
                          <a:schemeClr val="tx1"/>
                        </a:solidFill>
                        <a:effectLst/>
                        <a:latin typeface="標楷體" pitchFamily="65" charset="-120"/>
                        <a:ea typeface="標楷體" pitchFamily="65" charset="-120"/>
                        <a:cs typeface="+mn-cs"/>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6</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a:t>
                      </a: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略</a:t>
                      </a: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lvl="0"/>
                      <a:r>
                        <a:rPr kumimoji="0" lang="zh-TW" altLang="en-US" sz="1800" kern="1200" dirty="0" smtClean="0">
                          <a:solidFill>
                            <a:schemeClr val="tx1"/>
                          </a:solidFill>
                          <a:latin typeface="標楷體" pitchFamily="65" charset="-120"/>
                          <a:ea typeface="標楷體" pitchFamily="65" charset="-120"/>
                          <a:cs typeface="+mn-cs"/>
                        </a:rPr>
                        <a:t>落實現有措施稽查及教育宣導，可降低本項風險產生之影響程度</a:t>
                      </a:r>
                      <a:endParaRPr kumimoji="1" lang="en-US" altLang="zh-TW"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勞安室</a:t>
                      </a: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a:t>
                      </a:r>
                      <a:r>
                        <a:rPr kumimoji="0" lang="zh-TW" altLang="en-US" sz="1800" b="0" i="0" u="none" strike="noStrike" kern="1200" cap="none" normalizeH="0" baseline="0" dirty="0" smtClean="0">
                          <a:ln>
                            <a:noFill/>
                          </a:ln>
                          <a:solidFill>
                            <a:schemeClr val="tx1"/>
                          </a:solidFill>
                          <a:effectLst/>
                          <a:latin typeface="標楷體" pitchFamily="65" charset="-120"/>
                          <a:ea typeface="標楷體" pitchFamily="65" charset="-120"/>
                          <a:cs typeface="+mn-cs"/>
                        </a:rPr>
                        <a:t>各工程段</a:t>
                      </a:r>
                      <a:r>
                        <a:rPr kumimoji="0" lang="en-US" altLang="zh-TW" sz="1800" b="0" i="0" u="none" strike="noStrike" kern="1200" cap="none" normalizeH="0" baseline="0" dirty="0" smtClean="0">
                          <a:ln>
                            <a:noFill/>
                          </a:ln>
                          <a:solidFill>
                            <a:schemeClr val="tx1"/>
                          </a:solidFill>
                          <a:effectLst/>
                          <a:latin typeface="標楷體" pitchFamily="65" charset="-120"/>
                          <a:ea typeface="標楷體" pitchFamily="65" charset="-120"/>
                          <a:cs typeface="+mn-cs"/>
                        </a:rPr>
                        <a:t>)</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80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52"/>
          <p:cNvSpPr>
            <a:spLocks noChangeArrowheads="1"/>
          </p:cNvSpPr>
          <p:nvPr/>
        </p:nvSpPr>
        <p:spPr bwMode="auto">
          <a:xfrm>
            <a:off x="2291786" y="764709"/>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附錄</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：內部控制制度風險登錄表</a:t>
            </a:r>
            <a:endParaRPr lang="zh-TW" altLang="en-US" sz="2800" dirty="0">
              <a:latin typeface="標楷體" pitchFamily="65" charset="-120"/>
              <a:ea typeface="標楷體" pitchFamily="65" charset="-120"/>
            </a:endParaRPr>
          </a:p>
        </p:txBody>
      </p:sp>
      <p:sp>
        <p:nvSpPr>
          <p:cNvPr id="6" name="標題 1"/>
          <p:cNvSpPr txBox="1">
            <a:spLocks/>
          </p:cNvSpPr>
          <p:nvPr/>
        </p:nvSpPr>
        <p:spPr>
          <a:xfrm>
            <a:off x="194337" y="115888"/>
            <a:ext cx="3589205" cy="531812"/>
          </a:xfrm>
          <a:prstGeom prst="rect">
            <a:avLst/>
          </a:prstGeom>
          <a:solidFill>
            <a:srgbClr val="FFCCFF"/>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3</a:t>
            </a:r>
            <a:r>
              <a:rPr kumimoji="0" lang="zh-TW" altLang="en-US" sz="2800" cap="small" dirty="0">
                <a:solidFill>
                  <a:srgbClr val="000000"/>
                </a:solidFill>
                <a:latin typeface="Times New Roman" pitchFamily="18" charset="0"/>
                <a:ea typeface="標楷體" pitchFamily="65" charset="-120"/>
              </a:rPr>
              <a:t>：鐵工局中工處</a:t>
            </a:r>
          </a:p>
        </p:txBody>
      </p:sp>
    </p:spTree>
    <p:extLst>
      <p:ext uri="{BB962C8B-B14F-4D97-AF65-F5344CB8AC3E}">
        <p14:creationId xmlns:p14="http://schemas.microsoft.com/office/powerpoint/2010/main" val="40403963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2291786" y="764709"/>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附錄</a:t>
            </a:r>
            <a:r>
              <a:rPr lang="en-US" altLang="zh-TW" sz="2800" b="1" dirty="0">
                <a:solidFill>
                  <a:srgbClr val="000000"/>
                </a:solidFill>
                <a:latin typeface="標楷體" pitchFamily="65" charset="-120"/>
                <a:ea typeface="標楷體" pitchFamily="65" charset="-120"/>
                <a:cs typeface="Times New Roman" pitchFamily="18" charset="0"/>
              </a:rPr>
              <a:t>2</a:t>
            </a:r>
            <a:r>
              <a:rPr lang="zh-TW" altLang="en-US" sz="2800" b="1" dirty="0">
                <a:solidFill>
                  <a:srgbClr val="000000"/>
                </a:solidFill>
                <a:latin typeface="標楷體" pitchFamily="65" charset="-120"/>
                <a:ea typeface="標楷體" pitchFamily="65" charset="-120"/>
                <a:cs typeface="Times New Roman" pitchFamily="18" charset="0"/>
              </a:rPr>
              <a:t>：內部控制制度風險分析表</a:t>
            </a:r>
            <a:endParaRPr lang="zh-TW" altLang="en-US" sz="2800" dirty="0">
              <a:latin typeface="標楷體" pitchFamily="65" charset="-120"/>
              <a:ea typeface="標楷體" pitchFamily="65" charset="-120"/>
            </a:endParaRPr>
          </a:p>
        </p:txBody>
      </p:sp>
      <p:sp>
        <p:nvSpPr>
          <p:cNvPr id="6" name="標題 1"/>
          <p:cNvSpPr txBox="1">
            <a:spLocks/>
          </p:cNvSpPr>
          <p:nvPr/>
        </p:nvSpPr>
        <p:spPr>
          <a:xfrm>
            <a:off x="194337" y="115888"/>
            <a:ext cx="3823096" cy="531812"/>
          </a:xfrm>
          <a:prstGeom prst="rect">
            <a:avLst/>
          </a:prstGeom>
          <a:solidFill>
            <a:srgbClr val="FFCCFF"/>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3</a:t>
            </a:r>
            <a:r>
              <a:rPr kumimoji="0" lang="zh-TW" altLang="en-US" sz="2800" cap="small" dirty="0">
                <a:solidFill>
                  <a:srgbClr val="000000"/>
                </a:solidFill>
                <a:latin typeface="Times New Roman" pitchFamily="18" charset="0"/>
                <a:ea typeface="標楷體" pitchFamily="65" charset="-120"/>
              </a:rPr>
              <a:t>：鐵工局中工處</a:t>
            </a:r>
          </a:p>
        </p:txBody>
      </p:sp>
      <p:graphicFrame>
        <p:nvGraphicFramePr>
          <p:cNvPr id="9" name="Group 74"/>
          <p:cNvGraphicFramePr>
            <a:graphicFrameLocks noGrp="1"/>
          </p:cNvGraphicFramePr>
          <p:nvPr/>
        </p:nvGraphicFramePr>
        <p:xfrm>
          <a:off x="271727" y="1268413"/>
          <a:ext cx="9144134" cy="5132071"/>
        </p:xfrm>
        <a:graphic>
          <a:graphicData uri="http://schemas.openxmlformats.org/drawingml/2006/table">
            <a:tbl>
              <a:tblPr/>
              <a:tblGrid>
                <a:gridCol w="1295004"/>
                <a:gridCol w="792823"/>
                <a:gridCol w="840979"/>
                <a:gridCol w="1030155"/>
                <a:gridCol w="2548731"/>
                <a:gridCol w="758429"/>
                <a:gridCol w="870215"/>
                <a:gridCol w="1007798"/>
              </a:tblGrid>
              <a:tr h="430213">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風險項目或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風險發生情境</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風險本質評估</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現有控制機制</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殘餘風險</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69938">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2077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R2.</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施工不慎影響鐵公路行車事件</a:t>
                      </a:r>
                      <a:endParaRPr kumimoji="1"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3</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6</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1</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、鐵路沿線工程施工安全稽查</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2</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、督導廠商加強收工後安全檢查</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3</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、與臺鐵辦理工地聯合檢查</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4</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、落實斷電封鎖之</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S.O.P</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程序</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5</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、落實鐵工局「鐵 </a:t>
                      </a:r>
                      <a:endParaRPr kumimoji="0" lang="en-US" altLang="zh-TW" sz="1600" b="1"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   </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路沿線施工安全 </a:t>
                      </a:r>
                      <a:endParaRPr kumimoji="0" lang="en-US" altLang="zh-TW" sz="1600" b="1"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   </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作業標準」規定</a:t>
                      </a:r>
                      <a:endParaRPr kumimoji="0" lang="en-US" altLang="zh-TW" sz="1600" b="1"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6</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略</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a:t>
                      </a:r>
                      <a:endParaRPr kumimoji="1"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Tx/>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4</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1679964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2792561" y="764709"/>
            <a:ext cx="4314001"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3</a:t>
            </a:r>
            <a:r>
              <a:rPr lang="zh-TW" altLang="en-US" sz="2800" b="1" dirty="0">
                <a:solidFill>
                  <a:srgbClr val="000000"/>
                </a:solidFill>
                <a:latin typeface="標楷體" pitchFamily="65" charset="-120"/>
                <a:ea typeface="標楷體" pitchFamily="65" charset="-120"/>
                <a:cs typeface="Times New Roman" pitchFamily="18" charset="0"/>
              </a:rPr>
              <a:t>：主要風險項目彙總表</a:t>
            </a:r>
            <a:endParaRPr lang="zh-TW" altLang="en-US" sz="2800" dirty="0">
              <a:latin typeface="標楷體" pitchFamily="65" charset="-120"/>
              <a:ea typeface="標楷體" pitchFamily="65" charset="-120"/>
            </a:endParaRPr>
          </a:p>
        </p:txBody>
      </p:sp>
      <p:graphicFrame>
        <p:nvGraphicFramePr>
          <p:cNvPr id="9" name="表格 8"/>
          <p:cNvGraphicFramePr>
            <a:graphicFrameLocks noGrp="1"/>
          </p:cNvGraphicFramePr>
          <p:nvPr/>
        </p:nvGraphicFramePr>
        <p:xfrm>
          <a:off x="194337" y="1341438"/>
          <a:ext cx="9438215" cy="4197349"/>
        </p:xfrm>
        <a:graphic>
          <a:graphicData uri="http://schemas.openxmlformats.org/drawingml/2006/table">
            <a:tbl>
              <a:tblPr/>
              <a:tblGrid>
                <a:gridCol w="1351541"/>
                <a:gridCol w="2687456"/>
                <a:gridCol w="2699609"/>
                <a:gridCol w="2699609"/>
              </a:tblGrid>
              <a:tr h="451265">
                <a:tc>
                  <a:txBody>
                    <a:bodyPr/>
                    <a:lstStyle/>
                    <a:p>
                      <a:pPr marL="304800" algn="ctr">
                        <a:lnSpc>
                          <a:spcPts val="1600"/>
                        </a:lnSpc>
                        <a:spcAft>
                          <a:spcPts val="0"/>
                        </a:spcAft>
                      </a:pPr>
                      <a:r>
                        <a:rPr lang="zh-TW" sz="2000" b="1" kern="100" dirty="0">
                          <a:solidFill>
                            <a:srgbClr val="000000"/>
                          </a:solidFill>
                          <a:latin typeface="Times New Roman"/>
                          <a:ea typeface="標楷體"/>
                        </a:rPr>
                        <a:t>單</a:t>
                      </a:r>
                      <a:r>
                        <a:rPr lang="zh-TW" sz="2000" b="1" kern="100" dirty="0" smtClean="0">
                          <a:solidFill>
                            <a:srgbClr val="000000"/>
                          </a:solidFill>
                          <a:latin typeface="Times New Roman"/>
                          <a:ea typeface="標楷體"/>
                        </a:rPr>
                        <a:t>位</a:t>
                      </a:r>
                      <a:endParaRPr lang="en-US" altLang="zh-TW" sz="2000" b="1" kern="100" dirty="0" smtClean="0">
                        <a:solidFill>
                          <a:srgbClr val="000000"/>
                        </a:solidFill>
                        <a:latin typeface="Times New Roman"/>
                        <a:ea typeface="標楷體"/>
                      </a:endParaRPr>
                    </a:p>
                    <a:p>
                      <a:pPr marL="304800" algn="ctr">
                        <a:lnSpc>
                          <a:spcPts val="1600"/>
                        </a:lnSpc>
                        <a:spcAft>
                          <a:spcPts val="0"/>
                        </a:spcAft>
                      </a:pPr>
                      <a:r>
                        <a:rPr lang="zh-TW" sz="2000" b="1" kern="100" dirty="0" smtClean="0">
                          <a:solidFill>
                            <a:srgbClr val="000000"/>
                          </a:solidFill>
                          <a:latin typeface="Times New Roman"/>
                          <a:ea typeface="標楷體"/>
                        </a:rPr>
                        <a:t>名</a:t>
                      </a:r>
                      <a:r>
                        <a:rPr lang="zh-TW" sz="2000" b="1" kern="100" dirty="0">
                          <a:solidFill>
                            <a:srgbClr val="000000"/>
                          </a:solidFill>
                          <a:latin typeface="Times New Roman"/>
                          <a:ea typeface="標楷體"/>
                        </a:rPr>
                        <a:t>稱</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dirty="0">
                          <a:solidFill>
                            <a:srgbClr val="000000"/>
                          </a:solidFill>
                          <a:latin typeface="Times New Roman"/>
                          <a:ea typeface="標楷體"/>
                        </a:rPr>
                        <a:t>風險代號</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a:solidFill>
                            <a:srgbClr val="000000"/>
                          </a:solidFill>
                          <a:latin typeface="Times New Roman"/>
                          <a:ea typeface="標楷體"/>
                        </a:rPr>
                        <a:t>主要風險項目</a:t>
                      </a:r>
                      <a:endParaRPr lang="zh-TW" sz="2000" kern="10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dirty="0">
                          <a:solidFill>
                            <a:srgbClr val="000000"/>
                          </a:solidFill>
                          <a:latin typeface="Times New Roman"/>
                          <a:ea typeface="標楷體"/>
                        </a:rPr>
                        <a:t>控制作業項目代號</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r>
              <a:tr h="676896">
                <a:tc>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12866">
                <a:tc rowSpan="2">
                  <a:txBody>
                    <a:bodyPr/>
                    <a:lstStyle/>
                    <a:p>
                      <a:pPr marL="304800" marR="0" lvl="0" indent="0" algn="ctr" defTabSz="914400" rtl="0" eaLnBrk="1" fontAlgn="auto" latinLnBrk="0" hangingPunct="1">
                        <a:lnSpc>
                          <a:spcPts val="1600"/>
                        </a:lnSpc>
                        <a:spcBef>
                          <a:spcPts val="0"/>
                        </a:spcBef>
                        <a:spcAft>
                          <a:spcPts val="0"/>
                        </a:spcAft>
                        <a:buClrTx/>
                        <a:buSzTx/>
                        <a:buFontTx/>
                        <a:buNone/>
                        <a:tabLst/>
                        <a:defRPr/>
                      </a:pPr>
                      <a:r>
                        <a:rPr kumimoji="0" lang="zh-TW" altLang="en-US" sz="2000" b="1" i="0" u="none" strike="noStrike" kern="1200" cap="none" normalizeH="0" baseline="0" dirty="0" smtClean="0">
                          <a:ln>
                            <a:noFill/>
                          </a:ln>
                          <a:solidFill>
                            <a:schemeClr val="tx1"/>
                          </a:solidFill>
                          <a:effectLst/>
                          <a:latin typeface="標楷體" pitchFamily="65" charset="-120"/>
                          <a:ea typeface="標楷體" pitchFamily="65" charset="-120"/>
                          <a:cs typeface="+mn-cs"/>
                        </a:rPr>
                        <a:t>勞安室</a:t>
                      </a:r>
                      <a:r>
                        <a:rPr kumimoji="0" lang="en-US" altLang="zh-TW" sz="2000" b="1" i="0" u="none" strike="noStrike" kern="1200" cap="none" normalizeH="0" baseline="0" dirty="0" smtClean="0">
                          <a:ln>
                            <a:noFill/>
                          </a:ln>
                          <a:solidFill>
                            <a:schemeClr val="tx1"/>
                          </a:solidFill>
                          <a:effectLst/>
                          <a:latin typeface="標楷體" pitchFamily="65" charset="-120"/>
                          <a:ea typeface="標楷體" pitchFamily="65" charset="-120"/>
                          <a:cs typeface="+mn-cs"/>
                        </a:rPr>
                        <a:t>(</a:t>
                      </a:r>
                      <a:r>
                        <a:rPr kumimoji="0" lang="zh-TW" altLang="en-US" sz="2000" b="1" i="0" u="none" strike="noStrike" kern="1200" cap="none" normalizeH="0" baseline="0" dirty="0" smtClean="0">
                          <a:ln>
                            <a:noFill/>
                          </a:ln>
                          <a:solidFill>
                            <a:schemeClr val="tx1"/>
                          </a:solidFill>
                          <a:effectLst/>
                          <a:latin typeface="標楷體" pitchFamily="65" charset="-120"/>
                          <a:ea typeface="標楷體" pitchFamily="65" charset="-120"/>
                          <a:cs typeface="+mn-cs"/>
                        </a:rPr>
                        <a:t>各工程段</a:t>
                      </a:r>
                      <a:r>
                        <a:rPr kumimoji="0" lang="en-US" altLang="zh-TW" sz="2000" b="1" i="0" u="none" strike="noStrike" kern="1200" cap="none" normalizeH="0" baseline="0" dirty="0" smtClean="0">
                          <a:ln>
                            <a:noFill/>
                          </a:ln>
                          <a:solidFill>
                            <a:schemeClr val="tx1"/>
                          </a:solidFill>
                          <a:effectLst/>
                          <a:latin typeface="標楷體" pitchFamily="65" charset="-120"/>
                          <a:ea typeface="標楷體" pitchFamily="65" charset="-120"/>
                          <a:cs typeface="+mn-cs"/>
                        </a:rPr>
                        <a:t>)</a:t>
                      </a:r>
                      <a:endParaRPr kumimoji="1" lang="en-US" altLang="zh-TW" sz="2000" b="1" i="0" u="none" strike="noStrike" cap="none" normalizeH="0" baseline="0" dirty="0" smtClean="0">
                        <a:ln>
                          <a:noFill/>
                        </a:ln>
                        <a:solidFill>
                          <a:schemeClr val="tx1"/>
                        </a:solidFill>
                        <a:effectLst/>
                        <a:latin typeface="標楷體" pitchFamily="65" charset="-120"/>
                        <a:ea typeface="標楷體" pitchFamily="65" charset="-120"/>
                      </a:endParaRPr>
                    </a:p>
                    <a:p>
                      <a:pPr marL="304800" algn="ctr">
                        <a:lnSpc>
                          <a:spcPts val="1600"/>
                        </a:lnSpc>
                        <a:spcAft>
                          <a:spcPts val="0"/>
                        </a:spcAft>
                      </a:pPr>
                      <a:endParaRPr lang="zh-TW" sz="2000" b="1"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altLang="zh-TW" sz="2000" b="1" kern="100" dirty="0" smtClean="0">
                          <a:solidFill>
                            <a:srgbClr val="000000"/>
                          </a:solidFill>
                          <a:latin typeface="Times New Roman"/>
                          <a:ea typeface="標楷體"/>
                        </a:rPr>
                        <a:t>R2</a:t>
                      </a:r>
                      <a:endParaRPr lang="zh-TW" sz="2000" b="1"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ts val="1600"/>
                        </a:lnSpc>
                        <a:spcBef>
                          <a:spcPts val="0"/>
                        </a:spcBef>
                        <a:spcAft>
                          <a:spcPts val="0"/>
                        </a:spcAft>
                        <a:buClrTx/>
                        <a:buSzTx/>
                        <a:buFontTx/>
                        <a:buNone/>
                        <a:tabLst/>
                        <a:defRPr/>
                      </a:pPr>
                      <a:r>
                        <a:rPr kumimoji="0" lang="zh-TW" altLang="en-US" sz="1800" b="1" kern="1200" dirty="0" smtClean="0">
                          <a:solidFill>
                            <a:schemeClr val="tx1"/>
                          </a:solidFill>
                          <a:latin typeface="標楷體" pitchFamily="65" charset="-120"/>
                          <a:ea typeface="標楷體" pitchFamily="65" charset="-120"/>
                          <a:cs typeface="+mn-cs"/>
                        </a:rPr>
                        <a:t>施工不慎影響鐵公路行車事件</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p>
                      <a:pPr algn="just">
                        <a:lnSpc>
                          <a:spcPts val="1600"/>
                        </a:lnSpc>
                        <a:spcAft>
                          <a:spcPts val="0"/>
                        </a:spcAft>
                      </a:pPr>
                      <a:endParaRPr lang="zh-TW" sz="2000" b="1"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kumimoji="0" lang="en-US" altLang="zh-TW" sz="1800" b="1" kern="1200" dirty="0" smtClean="0">
                          <a:solidFill>
                            <a:schemeClr val="tx1"/>
                          </a:solidFill>
                          <a:latin typeface="標楷體" pitchFamily="65" charset="-120"/>
                          <a:ea typeface="標楷體" pitchFamily="65" charset="-120"/>
                          <a:cs typeface="+mn-cs"/>
                        </a:rPr>
                        <a:t>RBH-3-SO3</a:t>
                      </a:r>
                      <a:r>
                        <a:rPr kumimoji="0" lang="zh-TW" altLang="en-US" sz="1800" b="1" kern="1200" dirty="0" smtClean="0">
                          <a:solidFill>
                            <a:schemeClr val="tx1"/>
                          </a:solidFill>
                          <a:latin typeface="標楷體" pitchFamily="65" charset="-120"/>
                          <a:ea typeface="標楷體" pitchFamily="65" charset="-120"/>
                          <a:cs typeface="+mn-cs"/>
                        </a:rPr>
                        <a:t>鐵路沿線施工安全作業標準</a:t>
                      </a:r>
                      <a:r>
                        <a:rPr kumimoji="0" lang="en-US" altLang="zh-TW" sz="1800" b="1" kern="1200" dirty="0" smtClean="0">
                          <a:solidFill>
                            <a:schemeClr val="tx1"/>
                          </a:solidFill>
                          <a:latin typeface="標楷體" pitchFamily="65" charset="-120"/>
                          <a:ea typeface="標楷體" pitchFamily="65" charset="-120"/>
                          <a:cs typeface="+mn-cs"/>
                        </a:rPr>
                        <a:t>(ISO9001</a:t>
                      </a:r>
                      <a:r>
                        <a:rPr kumimoji="0" lang="zh-TW" altLang="en-US" sz="1800" b="1" kern="1200" dirty="0" smtClean="0">
                          <a:solidFill>
                            <a:schemeClr val="tx1"/>
                          </a:solidFill>
                          <a:latin typeface="標楷體" pitchFamily="65" charset="-120"/>
                          <a:ea typeface="標楷體" pitchFamily="65" charset="-120"/>
                          <a:cs typeface="+mn-cs"/>
                        </a:rPr>
                        <a:t>：</a:t>
                      </a:r>
                      <a:r>
                        <a:rPr kumimoji="0" lang="en-US" altLang="zh-TW" sz="1800" b="1" kern="1200" dirty="0" smtClean="0">
                          <a:solidFill>
                            <a:schemeClr val="tx1"/>
                          </a:solidFill>
                          <a:latin typeface="標楷體" pitchFamily="65" charset="-120"/>
                          <a:ea typeface="標楷體" pitchFamily="65" charset="-120"/>
                          <a:cs typeface="+mn-cs"/>
                        </a:rPr>
                        <a:t>2008</a:t>
                      </a:r>
                      <a:r>
                        <a:rPr kumimoji="0" lang="zh-TW" altLang="en-US" sz="1800" b="1" kern="1200" dirty="0" smtClean="0">
                          <a:solidFill>
                            <a:schemeClr val="tx1"/>
                          </a:solidFill>
                          <a:latin typeface="標楷體" pitchFamily="65" charset="-120"/>
                          <a:ea typeface="標楷體" pitchFamily="65" charset="-120"/>
                          <a:cs typeface="+mn-cs"/>
                        </a:rPr>
                        <a:t>品質管理系統文件</a:t>
                      </a:r>
                      <a:r>
                        <a:rPr kumimoji="0" lang="en-US" altLang="zh-TW" sz="1800" b="1" kern="1200" dirty="0" smtClean="0">
                          <a:solidFill>
                            <a:schemeClr val="tx1"/>
                          </a:solidFill>
                          <a:latin typeface="標楷體" pitchFamily="65" charset="-120"/>
                          <a:ea typeface="標楷體" pitchFamily="65" charset="-120"/>
                          <a:cs typeface="+mn-cs"/>
                        </a:rPr>
                        <a:t>)</a:t>
                      </a:r>
                      <a:endParaRPr lang="zh-TW" sz="2000" b="1" kern="100" dirty="0">
                        <a:latin typeface="標楷體" pitchFamily="65" charset="-120"/>
                        <a:ea typeface="標楷體" pitchFamily="65" charset="-120"/>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28161">
                <a:tc vMerge="1">
                  <a:txBody>
                    <a:bodyPr/>
                    <a:lstStyle/>
                    <a:p>
                      <a:endParaRPr lang="en-US"/>
                    </a:p>
                  </a:txBody>
                  <a:tcPr/>
                </a:tc>
                <a:tc>
                  <a:txBody>
                    <a:bodyPr/>
                    <a:lstStyle/>
                    <a:p>
                      <a:pPr marL="304800" algn="ctr">
                        <a:lnSpc>
                          <a:spcPts val="1600"/>
                        </a:lnSpc>
                        <a:spcAft>
                          <a:spcPts val="0"/>
                        </a:spcAft>
                      </a:pPr>
                      <a:r>
                        <a:rPr lang="en-US" altLang="zh-TW" sz="2000" kern="100" dirty="0" smtClean="0">
                          <a:solidFill>
                            <a:srgbClr val="000000"/>
                          </a:solidFill>
                          <a:latin typeface="Times New Roman"/>
                          <a:ea typeface="標楷體"/>
                        </a:rPr>
                        <a:t>… </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28161">
                <a:tc>
                  <a:txBody>
                    <a:bodyPr/>
                    <a:lstStyle/>
                    <a:p>
                      <a:pPr marL="304800" algn="ctr">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2" marR="65592"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標題 1"/>
          <p:cNvSpPr txBox="1">
            <a:spLocks/>
          </p:cNvSpPr>
          <p:nvPr/>
        </p:nvSpPr>
        <p:spPr>
          <a:xfrm>
            <a:off x="194337" y="188913"/>
            <a:ext cx="4134379" cy="531812"/>
          </a:xfrm>
          <a:prstGeom prst="rect">
            <a:avLst/>
          </a:prstGeom>
          <a:solidFill>
            <a:srgbClr val="FFCCFF"/>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3</a:t>
            </a:r>
            <a:r>
              <a:rPr kumimoji="0" lang="zh-TW" altLang="en-US" sz="2800" cap="small" dirty="0">
                <a:solidFill>
                  <a:srgbClr val="000000"/>
                </a:solidFill>
                <a:latin typeface="Times New Roman" pitchFamily="18" charset="0"/>
                <a:ea typeface="標楷體" pitchFamily="65" charset="-120"/>
              </a:rPr>
              <a:t>：鐵工局中工處</a:t>
            </a:r>
          </a:p>
        </p:txBody>
      </p:sp>
      <p:sp>
        <p:nvSpPr>
          <p:cNvPr id="73764"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432C7405-DF15-47D2-89DA-165CE6DFC480}" type="slidenum">
              <a:rPr kumimoji="0" lang="zh-TW" altLang="en-US" smtClean="0">
                <a:solidFill>
                  <a:srgbClr val="FFFFFF"/>
                </a:solidFill>
              </a:rPr>
              <a:pPr eaLnBrk="1" hangingPunct="1"/>
              <a:t>107</a:t>
            </a:fld>
            <a:endParaRPr kumimoji="0" lang="en-US" altLang="zh-TW" smtClean="0">
              <a:solidFill>
                <a:srgbClr val="FFFFFF"/>
              </a:solidFill>
            </a:endParaRPr>
          </a:p>
        </p:txBody>
      </p:sp>
    </p:spTree>
    <p:extLst>
      <p:ext uri="{BB962C8B-B14F-4D97-AF65-F5344CB8AC3E}">
        <p14:creationId xmlns:p14="http://schemas.microsoft.com/office/powerpoint/2010/main" val="35118717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3341124" y="764709"/>
            <a:ext cx="2518638"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圖</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：風險圖像</a:t>
            </a:r>
            <a:endParaRPr lang="zh-TW" altLang="en-US" sz="2800" dirty="0">
              <a:latin typeface="標楷體" pitchFamily="65" charset="-120"/>
              <a:ea typeface="標楷體" pitchFamily="65" charset="-120"/>
            </a:endParaRPr>
          </a:p>
        </p:txBody>
      </p:sp>
      <p:sp>
        <p:nvSpPr>
          <p:cNvPr id="7" name="標題 1"/>
          <p:cNvSpPr txBox="1">
            <a:spLocks/>
          </p:cNvSpPr>
          <p:nvPr/>
        </p:nvSpPr>
        <p:spPr>
          <a:xfrm>
            <a:off x="194337" y="115888"/>
            <a:ext cx="3977878" cy="531812"/>
          </a:xfrm>
          <a:prstGeom prst="rect">
            <a:avLst/>
          </a:prstGeom>
          <a:solidFill>
            <a:srgbClr val="FFCCFF"/>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3</a:t>
            </a:r>
            <a:r>
              <a:rPr kumimoji="0" lang="zh-TW" altLang="en-US" sz="2800" cap="small" dirty="0">
                <a:solidFill>
                  <a:srgbClr val="000000"/>
                </a:solidFill>
                <a:latin typeface="Times New Roman" pitchFamily="18" charset="0"/>
                <a:ea typeface="標楷體" pitchFamily="65" charset="-120"/>
              </a:rPr>
              <a:t>：鐵工局中工處</a:t>
            </a:r>
          </a:p>
        </p:txBody>
      </p:sp>
      <p:graphicFrame>
        <p:nvGraphicFramePr>
          <p:cNvPr id="9" name="表格 8"/>
          <p:cNvGraphicFramePr>
            <a:graphicFrameLocks noGrp="1"/>
          </p:cNvGraphicFramePr>
          <p:nvPr/>
        </p:nvGraphicFramePr>
        <p:xfrm>
          <a:off x="428229" y="1412876"/>
          <a:ext cx="8268758" cy="4905376"/>
        </p:xfrm>
        <a:graphic>
          <a:graphicData uri="http://schemas.openxmlformats.org/drawingml/2006/table">
            <a:tbl>
              <a:tblPr/>
              <a:tblGrid>
                <a:gridCol w="1678517"/>
                <a:gridCol w="2184135"/>
                <a:gridCol w="2235729"/>
                <a:gridCol w="2170377"/>
              </a:tblGrid>
              <a:tr h="346075">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影響（</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I</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預估殘餘風險分布</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r>
              <a:tr h="528638">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非常嚴重</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(3)</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1363">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嚴重</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R3</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R4</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l" defTabSz="914400" rtl="0" eaLnBrk="1" fontAlgn="base" latinLnBrk="0" hangingPunct="1">
                        <a:lnSpc>
                          <a:spcPts val="15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R1</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800" b="1" i="0" u="none" strike="noStrike" cap="none" normalizeH="0" baseline="0" smtClean="0">
                          <a:ln>
                            <a:noFill/>
                          </a:ln>
                          <a:solidFill>
                            <a:srgbClr val="0000FF"/>
                          </a:solidFill>
                          <a:effectLst/>
                          <a:latin typeface="標楷體" pitchFamily="65" charset="-120"/>
                          <a:ea typeface="標楷體" pitchFamily="65" charset="-120"/>
                          <a:cs typeface="Times New Roman" pitchFamily="18" charset="0"/>
                        </a:rPr>
                        <a:t>R2</a:t>
                      </a:r>
                      <a:endParaRPr kumimoji="0" lang="en-US" sz="2800" b="1" i="0" u="none" strike="noStrike" cap="none" normalizeH="0" baseline="0" smtClean="0">
                        <a:ln>
                          <a:noFill/>
                        </a:ln>
                        <a:solidFill>
                          <a:srgbClr val="0000FF"/>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57300">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輕微</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R6</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R7</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R8</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R10</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R11</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R12</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R13</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R5</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R9</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r>
                        <a:rPr kumimoji="0" lang="en-US" altLang="zh-TW"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R14</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幾乎不可能</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可能</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幾乎確定</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(3)</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304800" marR="0" lvl="0" indent="0" algn="l" defTabSz="914400" rtl="0" eaLnBrk="1" fontAlgn="base" latinLnBrk="0" hangingPunct="1">
                        <a:lnSpc>
                          <a:spcPts val="2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txBody>
                  <a:tcPr marL="51035" marR="51035"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Tx/>
                        <a:buSzTx/>
                        <a:buFontTx/>
                        <a:buNone/>
                        <a:tabLst/>
                      </a:pP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機率 （</a:t>
                      </a:r>
                      <a:r>
                        <a:rPr kumimoji="0" 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L</a:t>
                      </a:r>
                      <a:r>
                        <a:rPr kumimoji="0" lang="zh-TW" altLang="en-US" sz="20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a:t>
                      </a:r>
                      <a:endParaRPr kumimoji="0" lang="en-US" sz="20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51035" marR="510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r>
            </a:tbl>
          </a:graphicData>
        </a:graphic>
      </p:graphicFrame>
      <p:sp>
        <p:nvSpPr>
          <p:cNvPr id="7479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9CDE7C5-6D4B-44C0-961B-E8D466C060BC}" type="slidenum">
              <a:rPr kumimoji="0" lang="zh-TW" altLang="en-US" smtClean="0">
                <a:solidFill>
                  <a:srgbClr val="FFFFFF"/>
                </a:solidFill>
              </a:rPr>
              <a:pPr eaLnBrk="1" hangingPunct="1"/>
              <a:t>108</a:t>
            </a:fld>
            <a:endParaRPr kumimoji="0" lang="en-US" altLang="zh-TW" smtClean="0">
              <a:solidFill>
                <a:srgbClr val="FFFFFF"/>
              </a:solidFill>
            </a:endParaRPr>
          </a:p>
        </p:txBody>
      </p:sp>
    </p:spTree>
    <p:extLst>
      <p:ext uri="{BB962C8B-B14F-4D97-AF65-F5344CB8AC3E}">
        <p14:creationId xmlns:p14="http://schemas.microsoft.com/office/powerpoint/2010/main" val="426403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A1CB263-69CE-480A-965A-C5AA134D20CC}" type="slidenum">
              <a:rPr kumimoji="0" lang="zh-TW" altLang="en-US" smtClean="0">
                <a:latin typeface="Times New Roman" pitchFamily="18" charset="0"/>
              </a:rPr>
              <a:pPr eaLnBrk="1" hangingPunct="1"/>
              <a:t>10</a:t>
            </a:fld>
            <a:endParaRPr kumimoji="0" lang="en-US" altLang="zh-TW" smtClean="0">
              <a:latin typeface="Times New Roman" pitchFamily="18" charset="0"/>
            </a:endParaRPr>
          </a:p>
        </p:txBody>
      </p:sp>
      <p:sp>
        <p:nvSpPr>
          <p:cNvPr id="313348"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Arial" pitchFamily="34" charset="0"/>
                <a:ea typeface="標楷體" pitchFamily="65" charset="-120"/>
              </a:rPr>
              <a:t>政府內部控制的目標及要素</a:t>
            </a:r>
          </a:p>
        </p:txBody>
      </p:sp>
      <p:sp>
        <p:nvSpPr>
          <p:cNvPr id="801798" name="Rectangle 6"/>
          <p:cNvSpPr>
            <a:spLocks noChangeArrowheads="1"/>
          </p:cNvSpPr>
          <p:nvPr/>
        </p:nvSpPr>
        <p:spPr bwMode="auto">
          <a:xfrm>
            <a:off x="273050" y="2708275"/>
            <a:ext cx="5111750" cy="2344738"/>
          </a:xfrm>
          <a:prstGeom prst="rect">
            <a:avLst/>
          </a:prstGeom>
          <a:noFill/>
          <a:ln w="9525" algn="ctr">
            <a:noFill/>
            <a:miter lim="800000"/>
            <a:headEnd/>
            <a:tailEnd/>
          </a:ln>
        </p:spPr>
        <p:txBody>
          <a:bodyPr>
            <a:spAutoFit/>
          </a:bodyPr>
          <a:lstStyle/>
          <a:p>
            <a:pPr>
              <a:spcBef>
                <a:spcPct val="20000"/>
              </a:spcBef>
              <a:defRPr/>
            </a:pPr>
            <a:r>
              <a:rPr lang="zh-TW" altLang="en-US" sz="2800" b="1">
                <a:solidFill>
                  <a:srgbClr val="000099"/>
                </a:solidFill>
                <a:effectLst>
                  <a:outerShdw blurRad="38100" dist="38100" dir="2700000" algn="tl">
                    <a:srgbClr val="C0C0C0"/>
                  </a:outerShdw>
                </a:effectLst>
              </a:rPr>
              <a:t>五項要素：</a:t>
            </a:r>
            <a:endParaRPr lang="en-US" altLang="zh-TW" sz="2800" b="1">
              <a:solidFill>
                <a:srgbClr val="000099"/>
              </a:solidFill>
              <a:effectLst>
                <a:outerShdw blurRad="38100" dist="38100" dir="2700000" algn="tl">
                  <a:srgbClr val="C0C0C0"/>
                </a:outerShdw>
              </a:effectLst>
            </a:endParaRPr>
          </a:p>
          <a:p>
            <a:pPr>
              <a:defRPr/>
            </a:pPr>
            <a:r>
              <a:rPr lang="en-US" altLang="zh-TW" sz="2400"/>
              <a:t>1.</a:t>
            </a:r>
            <a:r>
              <a:rPr lang="zh-TW" altLang="en-US" sz="2400" b="1">
                <a:solidFill>
                  <a:srgbClr val="CC0000"/>
                </a:solidFill>
              </a:rPr>
              <a:t>控制環境</a:t>
            </a:r>
            <a:r>
              <a:rPr lang="zh-TW" altLang="en-US" sz="2000"/>
              <a:t>：</a:t>
            </a:r>
            <a:r>
              <a:rPr lang="zh-TW" altLang="en-US" sz="2000" b="1"/>
              <a:t>機關文化、內部控制認知</a:t>
            </a:r>
            <a:r>
              <a:rPr lang="zh-TW" altLang="en-US" sz="2400"/>
              <a:t> </a:t>
            </a:r>
          </a:p>
          <a:p>
            <a:pPr>
              <a:defRPr/>
            </a:pPr>
            <a:r>
              <a:rPr lang="en-US" altLang="zh-TW" sz="2400"/>
              <a:t>2.</a:t>
            </a:r>
            <a:r>
              <a:rPr lang="zh-TW" altLang="en-US" sz="2400" b="1">
                <a:solidFill>
                  <a:srgbClr val="CC0000"/>
                </a:solidFill>
              </a:rPr>
              <a:t>風險評估</a:t>
            </a:r>
            <a:r>
              <a:rPr lang="zh-TW" altLang="en-US" sz="2000"/>
              <a:t>：</a:t>
            </a:r>
            <a:r>
              <a:rPr lang="zh-TW" altLang="en-US" sz="2000" b="1"/>
              <a:t>辨識、分析與評量風險</a:t>
            </a:r>
            <a:endParaRPr lang="zh-TW" altLang="en-US" sz="2000" b="1">
              <a:solidFill>
                <a:srgbClr val="FFCC00"/>
              </a:solidFill>
            </a:endParaRPr>
          </a:p>
          <a:p>
            <a:pPr>
              <a:defRPr/>
            </a:pPr>
            <a:r>
              <a:rPr lang="en-US" altLang="zh-TW" sz="2400"/>
              <a:t>3.</a:t>
            </a:r>
            <a:r>
              <a:rPr lang="zh-TW" altLang="en-US" sz="2400" b="1">
                <a:solidFill>
                  <a:srgbClr val="CC0000"/>
                </a:solidFill>
              </a:rPr>
              <a:t>控制作業</a:t>
            </a:r>
            <a:r>
              <a:rPr lang="zh-TW" altLang="en-US" sz="2000"/>
              <a:t>：</a:t>
            </a:r>
            <a:r>
              <a:rPr lang="zh-TW" altLang="en-US" sz="2000" b="1"/>
              <a:t>控制規範及程序</a:t>
            </a:r>
          </a:p>
          <a:p>
            <a:pPr>
              <a:defRPr/>
            </a:pPr>
            <a:r>
              <a:rPr lang="en-US" altLang="zh-TW" sz="2400"/>
              <a:t>4.</a:t>
            </a:r>
            <a:r>
              <a:rPr lang="zh-TW" altLang="en-US" sz="2400" b="1">
                <a:solidFill>
                  <a:srgbClr val="CC0000"/>
                </a:solidFill>
              </a:rPr>
              <a:t>資訊與溝通</a:t>
            </a:r>
            <a:r>
              <a:rPr lang="zh-TW" altLang="en-US" sz="2000"/>
              <a:t>：</a:t>
            </a:r>
            <a:r>
              <a:rPr lang="zh-TW" altLang="en-US" sz="2000" b="1"/>
              <a:t>資訊編製、蒐集與傳達</a:t>
            </a:r>
          </a:p>
          <a:p>
            <a:pPr>
              <a:defRPr/>
            </a:pPr>
            <a:r>
              <a:rPr lang="en-US" altLang="zh-TW" sz="2400"/>
              <a:t>5.</a:t>
            </a:r>
            <a:r>
              <a:rPr lang="zh-TW" altLang="en-US" sz="2400" b="1">
                <a:solidFill>
                  <a:srgbClr val="CC0000"/>
                </a:solidFill>
              </a:rPr>
              <a:t>監督</a:t>
            </a:r>
            <a:r>
              <a:rPr lang="zh-TW" altLang="en-US" sz="2000"/>
              <a:t>：</a:t>
            </a:r>
            <a:r>
              <a:rPr lang="zh-TW" altLang="en-US" sz="2000" b="1"/>
              <a:t>評估內部控制制度有效性</a:t>
            </a:r>
          </a:p>
        </p:txBody>
      </p:sp>
      <p:sp>
        <p:nvSpPr>
          <p:cNvPr id="99" name="左大括弧 98"/>
          <p:cNvSpPr>
            <a:spLocks/>
          </p:cNvSpPr>
          <p:nvPr/>
        </p:nvSpPr>
        <p:spPr bwMode="auto">
          <a:xfrm>
            <a:off x="4881563" y="2852738"/>
            <a:ext cx="360362" cy="2303462"/>
          </a:xfrm>
          <a:prstGeom prst="leftBrace">
            <a:avLst>
              <a:gd name="adj1" fmla="val 8345"/>
              <a:gd name="adj2" fmla="val 50000"/>
            </a:avLst>
          </a:prstGeom>
          <a:noFill/>
          <a:ln w="25400">
            <a:solidFill>
              <a:srgbClr val="000000"/>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pPr algn="ctr">
              <a:defRPr/>
            </a:pPr>
            <a:endParaRPr lang="zh-TW" altLang="en-US" b="1">
              <a:latin typeface="Verdana" pitchFamily="34" charset="0"/>
              <a:ea typeface="新細明體" pitchFamily="18" charset="-120"/>
            </a:endParaRPr>
          </a:p>
        </p:txBody>
      </p:sp>
      <p:sp>
        <p:nvSpPr>
          <p:cNvPr id="100" name="左大括弧 99"/>
          <p:cNvSpPr>
            <a:spLocks/>
          </p:cNvSpPr>
          <p:nvPr/>
        </p:nvSpPr>
        <p:spPr bwMode="auto">
          <a:xfrm rot="2229794">
            <a:off x="5313363" y="1412875"/>
            <a:ext cx="358775" cy="1284288"/>
          </a:xfrm>
          <a:prstGeom prst="leftBrace">
            <a:avLst>
              <a:gd name="adj1" fmla="val 8336"/>
              <a:gd name="adj2" fmla="val 49597"/>
            </a:avLst>
          </a:prstGeom>
          <a:noFill/>
          <a:ln w="25400">
            <a:solidFill>
              <a:srgbClr val="000000"/>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pPr algn="ctr">
              <a:defRPr/>
            </a:pPr>
            <a:endParaRPr lang="zh-TW" altLang="en-US" b="1">
              <a:latin typeface="Verdana" pitchFamily="34" charset="0"/>
              <a:ea typeface="新細明體" pitchFamily="18" charset="-120"/>
            </a:endParaRPr>
          </a:p>
        </p:txBody>
      </p:sp>
      <p:sp>
        <p:nvSpPr>
          <p:cNvPr id="101" name="文字方塊 100"/>
          <p:cNvSpPr txBox="1">
            <a:spLocks noChangeArrowheads="1"/>
          </p:cNvSpPr>
          <p:nvPr/>
        </p:nvSpPr>
        <p:spPr bwMode="auto">
          <a:xfrm>
            <a:off x="2554288" y="979488"/>
            <a:ext cx="3190875" cy="1979612"/>
          </a:xfrm>
          <a:prstGeom prst="rect">
            <a:avLst/>
          </a:prstGeom>
          <a:noFill/>
          <a:ln w="9525">
            <a:noFill/>
            <a:miter lim="800000"/>
            <a:headEnd/>
            <a:tailEnd/>
          </a:ln>
        </p:spPr>
        <p:txBody>
          <a:bodyPr>
            <a:spAutoFit/>
          </a:bodyP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defRPr/>
            </a:pPr>
            <a:r>
              <a:rPr lang="zh-TW" altLang="en-US" sz="2800" b="1" smtClean="0">
                <a:solidFill>
                  <a:srgbClr val="000099"/>
                </a:solidFill>
                <a:effectLst>
                  <a:outerShdw blurRad="38100" dist="38100" dir="2700000" algn="tl">
                    <a:srgbClr val="C0C0C0"/>
                  </a:outerShdw>
                </a:effectLst>
              </a:rPr>
              <a:t>四項目標：</a:t>
            </a:r>
            <a:endParaRPr lang="en-US" altLang="zh-TW" sz="2800" b="1" smtClean="0">
              <a:solidFill>
                <a:srgbClr val="000099"/>
              </a:solidFill>
              <a:effectLst>
                <a:outerShdw blurRad="38100" dist="38100" dir="2700000" algn="tl">
                  <a:srgbClr val="C0C0C0"/>
                </a:outerShdw>
              </a:effectLst>
            </a:endParaRPr>
          </a:p>
          <a:p>
            <a:pPr>
              <a:buSzPct val="75000"/>
              <a:buFont typeface="Wingdings" pitchFamily="2" charset="2"/>
              <a:buNone/>
              <a:defRPr/>
            </a:pPr>
            <a:r>
              <a:rPr lang="en-US" altLang="zh-TW" sz="1000" b="1" smtClean="0">
                <a:ea typeface="新細明體" pitchFamily="18" charset="-120"/>
              </a:rPr>
              <a:t>● </a:t>
            </a:r>
            <a:r>
              <a:rPr lang="zh-TW" altLang="en-GB" b="1" smtClean="0">
                <a:solidFill>
                  <a:srgbClr val="800080"/>
                </a:solidFill>
              </a:rPr>
              <a:t>提升施政效能</a:t>
            </a:r>
            <a:endParaRPr lang="zh-TW" altLang="en-US" b="1" smtClean="0">
              <a:solidFill>
                <a:srgbClr val="800080"/>
              </a:solidFill>
            </a:endParaRPr>
          </a:p>
          <a:p>
            <a:pPr>
              <a:defRPr/>
            </a:pPr>
            <a:r>
              <a:rPr lang="en-US" altLang="zh-TW" sz="1000" b="1" smtClean="0">
                <a:ea typeface="新細明體" pitchFamily="18" charset="-120"/>
              </a:rPr>
              <a:t>● </a:t>
            </a:r>
            <a:r>
              <a:rPr lang="zh-TW" altLang="en-GB" b="1" smtClean="0">
                <a:solidFill>
                  <a:srgbClr val="800080"/>
                </a:solidFill>
              </a:rPr>
              <a:t>遵循法令規定</a:t>
            </a:r>
          </a:p>
          <a:p>
            <a:pPr>
              <a:defRPr/>
            </a:pPr>
            <a:r>
              <a:rPr lang="en-US" altLang="zh-TW" sz="1000" b="1" smtClean="0">
                <a:ea typeface="新細明體" pitchFamily="18" charset="-120"/>
              </a:rPr>
              <a:t>● </a:t>
            </a:r>
            <a:r>
              <a:rPr lang="zh-TW" altLang="en-GB" b="1" smtClean="0">
                <a:solidFill>
                  <a:srgbClr val="800080"/>
                </a:solidFill>
              </a:rPr>
              <a:t>保障資產安全</a:t>
            </a:r>
          </a:p>
          <a:p>
            <a:pPr>
              <a:defRPr/>
            </a:pPr>
            <a:r>
              <a:rPr lang="en-US" altLang="zh-TW" sz="1000" b="1" smtClean="0">
                <a:ea typeface="新細明體" pitchFamily="18" charset="-120"/>
              </a:rPr>
              <a:t>● </a:t>
            </a:r>
            <a:r>
              <a:rPr lang="zh-TW" altLang="en-GB" b="1" smtClean="0">
                <a:solidFill>
                  <a:srgbClr val="800080"/>
                </a:solidFill>
              </a:rPr>
              <a:t>提供可靠資訊</a:t>
            </a:r>
            <a:endParaRPr lang="zh-TW" altLang="en-US" b="1" smtClean="0">
              <a:solidFill>
                <a:srgbClr val="800080"/>
              </a:solidFill>
            </a:endParaRPr>
          </a:p>
        </p:txBody>
      </p:sp>
      <p:sp>
        <p:nvSpPr>
          <p:cNvPr id="427024" name="Rectangle 16"/>
          <p:cNvSpPr>
            <a:spLocks noChangeArrowheads="1"/>
          </p:cNvSpPr>
          <p:nvPr/>
        </p:nvSpPr>
        <p:spPr bwMode="auto">
          <a:xfrm>
            <a:off x="273050" y="5445125"/>
            <a:ext cx="9304338" cy="831850"/>
          </a:xfrm>
          <a:prstGeom prst="rect">
            <a:avLst/>
          </a:prstGeom>
          <a:gradFill rotWithShape="1">
            <a:gsLst>
              <a:gs pos="0">
                <a:srgbClr val="FFC278"/>
              </a:gs>
              <a:gs pos="35001">
                <a:srgbClr val="FFD2A1"/>
              </a:gs>
              <a:gs pos="100000">
                <a:srgbClr val="FFECD7"/>
              </a:gs>
            </a:gsLst>
            <a:lin ang="16200000" scaled="1"/>
          </a:gradFill>
          <a:ln w="9525">
            <a:solidFill>
              <a:srgbClr val="FF9700"/>
            </a:solidFill>
            <a:miter lim="800000"/>
            <a:headEnd/>
            <a:tailEnd/>
          </a:ln>
          <a:effectLst>
            <a:outerShdw blurRad="63500" dist="20000" dir="5400000" rotWithShape="0">
              <a:srgbClr val="000000">
                <a:alpha val="37999"/>
              </a:srgbClr>
            </a:outerShdw>
          </a:effectLst>
        </p:spPr>
        <p:txBody>
          <a:bodyPr>
            <a:spAutoFit/>
          </a:bodyPr>
          <a:lstStyle/>
          <a:p>
            <a:pPr algn="ctr">
              <a:defRPr/>
            </a:pPr>
            <a:r>
              <a:rPr lang="zh-TW" altLang="en-US" sz="2400" b="1">
                <a:solidFill>
                  <a:srgbClr val="000000"/>
                </a:solidFill>
              </a:rPr>
              <a:t>～政府內部控制整體架構～</a:t>
            </a:r>
          </a:p>
          <a:p>
            <a:pPr algn="ctr">
              <a:defRPr/>
            </a:pPr>
            <a:r>
              <a:rPr lang="zh-TW" altLang="en-US" sz="2400" b="1">
                <a:solidFill>
                  <a:srgbClr val="000000"/>
                </a:solidFill>
              </a:rPr>
              <a:t>機關各</a:t>
            </a:r>
            <a:r>
              <a:rPr kumimoji="0" lang="zh-TW" altLang="en-US" sz="2400" b="1">
                <a:solidFill>
                  <a:srgbClr val="000099"/>
                </a:solidFill>
              </a:rPr>
              <a:t>單位及業務</a:t>
            </a:r>
            <a:r>
              <a:rPr lang="zh-TW" altLang="en-US" sz="2400" b="1">
                <a:solidFill>
                  <a:srgbClr val="000000"/>
                </a:solidFill>
              </a:rPr>
              <a:t>，經整合五項組成</a:t>
            </a:r>
            <a:r>
              <a:rPr kumimoji="0" lang="zh-TW" altLang="en-US" sz="2400" b="1">
                <a:solidFill>
                  <a:srgbClr val="000099"/>
                </a:solidFill>
              </a:rPr>
              <a:t>要素</a:t>
            </a:r>
            <a:r>
              <a:rPr lang="zh-TW" altLang="en-US" sz="2400" b="1">
                <a:solidFill>
                  <a:srgbClr val="000000"/>
                </a:solidFill>
              </a:rPr>
              <a:t>，合理促使達成四項</a:t>
            </a:r>
            <a:r>
              <a:rPr kumimoji="0" lang="zh-TW" altLang="en-US" sz="2400" b="1">
                <a:solidFill>
                  <a:srgbClr val="000099"/>
                </a:solidFill>
              </a:rPr>
              <a:t>目標</a:t>
            </a:r>
          </a:p>
        </p:txBody>
      </p:sp>
      <p:grpSp>
        <p:nvGrpSpPr>
          <p:cNvPr id="16393" name="群組 249"/>
          <p:cNvGrpSpPr>
            <a:grpSpLocks/>
          </p:cNvGrpSpPr>
          <p:nvPr/>
        </p:nvGrpSpPr>
        <p:grpSpPr bwMode="auto">
          <a:xfrm>
            <a:off x="5233988" y="1543050"/>
            <a:ext cx="4368800" cy="3757613"/>
            <a:chOff x="560512" y="2276872"/>
            <a:chExt cx="3413498" cy="2547664"/>
          </a:xfrm>
        </p:grpSpPr>
        <p:grpSp>
          <p:nvGrpSpPr>
            <p:cNvPr id="16409" name="群組 148"/>
            <p:cNvGrpSpPr>
              <a:grpSpLocks/>
            </p:cNvGrpSpPr>
            <p:nvPr/>
          </p:nvGrpSpPr>
          <p:grpSpPr bwMode="auto">
            <a:xfrm>
              <a:off x="1208584" y="2276872"/>
              <a:ext cx="2765426" cy="1899592"/>
              <a:chOff x="4808984" y="3789040"/>
              <a:chExt cx="2765426" cy="1899592"/>
            </a:xfrm>
          </p:grpSpPr>
          <p:grpSp>
            <p:nvGrpSpPr>
              <p:cNvPr id="16485" name="群組 104"/>
              <p:cNvGrpSpPr>
                <a:grpSpLocks/>
              </p:cNvGrpSpPr>
              <p:nvPr/>
            </p:nvGrpSpPr>
            <p:grpSpPr bwMode="auto">
              <a:xfrm>
                <a:off x="4808984" y="3789040"/>
                <a:ext cx="821210" cy="1899592"/>
                <a:chOff x="3656856" y="1412776"/>
                <a:chExt cx="965226" cy="2160240"/>
              </a:xfrm>
            </p:grpSpPr>
            <p:pic>
              <p:nvPicPr>
                <p:cNvPr id="16504"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5"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00"/>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507"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8"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6" name="群組 130"/>
              <p:cNvGrpSpPr>
                <a:grpSpLocks/>
              </p:cNvGrpSpPr>
              <p:nvPr/>
            </p:nvGrpSpPr>
            <p:grpSpPr bwMode="auto">
              <a:xfrm>
                <a:off x="5457056" y="3789040"/>
                <a:ext cx="821210" cy="1899592"/>
                <a:chOff x="3656856" y="1412776"/>
                <a:chExt cx="965226" cy="2160240"/>
              </a:xfrm>
            </p:grpSpPr>
            <p:pic>
              <p:nvPicPr>
                <p:cNvPr id="16499"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0"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文字方塊 133"/>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502"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3"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7" name="群組 136"/>
              <p:cNvGrpSpPr>
                <a:grpSpLocks/>
              </p:cNvGrpSpPr>
              <p:nvPr/>
            </p:nvGrpSpPr>
            <p:grpSpPr bwMode="auto">
              <a:xfrm>
                <a:off x="6105128" y="3789040"/>
                <a:ext cx="821210" cy="1899592"/>
                <a:chOff x="3656856" y="1412776"/>
                <a:chExt cx="965226" cy="2160240"/>
              </a:xfrm>
            </p:grpSpPr>
            <p:pic>
              <p:nvPicPr>
                <p:cNvPr id="16494"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5"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文字方塊 139"/>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97"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8"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8" name="群組 142"/>
              <p:cNvGrpSpPr>
                <a:grpSpLocks/>
              </p:cNvGrpSpPr>
              <p:nvPr/>
            </p:nvGrpSpPr>
            <p:grpSpPr bwMode="auto">
              <a:xfrm>
                <a:off x="6753200" y="3789040"/>
                <a:ext cx="821210" cy="1899592"/>
                <a:chOff x="3656856" y="1412776"/>
                <a:chExt cx="965226" cy="2160240"/>
              </a:xfrm>
            </p:grpSpPr>
            <p:pic>
              <p:nvPicPr>
                <p:cNvPr id="16489"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0"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文字方塊 145"/>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92"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3"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410" name="群組 174"/>
            <p:cNvGrpSpPr>
              <a:grpSpLocks/>
            </p:cNvGrpSpPr>
            <p:nvPr/>
          </p:nvGrpSpPr>
          <p:grpSpPr bwMode="auto">
            <a:xfrm>
              <a:off x="992560" y="2492897"/>
              <a:ext cx="2765426" cy="1899593"/>
              <a:chOff x="4808984" y="3789041"/>
              <a:chExt cx="2765426" cy="1899593"/>
            </a:xfrm>
          </p:grpSpPr>
          <p:grpSp>
            <p:nvGrpSpPr>
              <p:cNvPr id="16461" name="群組 104"/>
              <p:cNvGrpSpPr>
                <a:grpSpLocks/>
              </p:cNvGrpSpPr>
              <p:nvPr/>
            </p:nvGrpSpPr>
            <p:grpSpPr bwMode="auto">
              <a:xfrm>
                <a:off x="4808984" y="3789041"/>
                <a:ext cx="821210" cy="1899593"/>
                <a:chOff x="3656856" y="1412776"/>
                <a:chExt cx="965226" cy="2160240"/>
              </a:xfrm>
            </p:grpSpPr>
            <p:pic>
              <p:nvPicPr>
                <p:cNvPr id="16480"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1"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文字方塊 19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83"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4"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2" name="群組 130"/>
              <p:cNvGrpSpPr>
                <a:grpSpLocks/>
              </p:cNvGrpSpPr>
              <p:nvPr/>
            </p:nvGrpSpPr>
            <p:grpSpPr bwMode="auto">
              <a:xfrm>
                <a:off x="5457056" y="3789041"/>
                <a:ext cx="821210" cy="1899593"/>
                <a:chOff x="3656856" y="1412776"/>
                <a:chExt cx="965226" cy="2160240"/>
              </a:xfrm>
            </p:grpSpPr>
            <p:pic>
              <p:nvPicPr>
                <p:cNvPr id="16475"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6"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文字方塊 19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78"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9"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3" name="群組 136"/>
              <p:cNvGrpSpPr>
                <a:grpSpLocks/>
              </p:cNvGrpSpPr>
              <p:nvPr/>
            </p:nvGrpSpPr>
            <p:grpSpPr bwMode="auto">
              <a:xfrm>
                <a:off x="6105128" y="3789041"/>
                <a:ext cx="821210" cy="1899593"/>
                <a:chOff x="3656856" y="1412776"/>
                <a:chExt cx="965226" cy="2160240"/>
              </a:xfrm>
            </p:grpSpPr>
            <p:pic>
              <p:nvPicPr>
                <p:cNvPr id="16470"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1"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文字方塊 18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73"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4"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4" name="群組 142"/>
              <p:cNvGrpSpPr>
                <a:grpSpLocks/>
              </p:cNvGrpSpPr>
              <p:nvPr/>
            </p:nvGrpSpPr>
            <p:grpSpPr bwMode="auto">
              <a:xfrm>
                <a:off x="6753200" y="3789041"/>
                <a:ext cx="821210" cy="1899593"/>
                <a:chOff x="3656856" y="1412776"/>
                <a:chExt cx="965226" cy="2160240"/>
              </a:xfrm>
            </p:grpSpPr>
            <p:pic>
              <p:nvPicPr>
                <p:cNvPr id="16465"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6"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文字方塊 18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68"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9"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411" name="群組 199"/>
            <p:cNvGrpSpPr>
              <a:grpSpLocks/>
            </p:cNvGrpSpPr>
            <p:nvPr/>
          </p:nvGrpSpPr>
          <p:grpSpPr bwMode="auto">
            <a:xfrm>
              <a:off x="776536" y="2708920"/>
              <a:ext cx="2765426" cy="1899592"/>
              <a:chOff x="4808984" y="3789040"/>
              <a:chExt cx="2765426" cy="1899592"/>
            </a:xfrm>
          </p:grpSpPr>
          <p:grpSp>
            <p:nvGrpSpPr>
              <p:cNvPr id="16437" name="群組 104"/>
              <p:cNvGrpSpPr>
                <a:grpSpLocks/>
              </p:cNvGrpSpPr>
              <p:nvPr/>
            </p:nvGrpSpPr>
            <p:grpSpPr bwMode="auto">
              <a:xfrm>
                <a:off x="4808984" y="3789041"/>
                <a:ext cx="821210" cy="1899593"/>
                <a:chOff x="3656856" y="1412776"/>
                <a:chExt cx="965226" cy="2160240"/>
              </a:xfrm>
            </p:grpSpPr>
            <p:pic>
              <p:nvPicPr>
                <p:cNvPr id="16456"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7"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文字方塊 22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59"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0"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38" name="群組 130"/>
              <p:cNvGrpSpPr>
                <a:grpSpLocks/>
              </p:cNvGrpSpPr>
              <p:nvPr/>
            </p:nvGrpSpPr>
            <p:grpSpPr bwMode="auto">
              <a:xfrm>
                <a:off x="5457056" y="3789041"/>
                <a:ext cx="821210" cy="1899593"/>
                <a:chOff x="3656856" y="1412776"/>
                <a:chExt cx="965226" cy="2160240"/>
              </a:xfrm>
            </p:grpSpPr>
            <p:pic>
              <p:nvPicPr>
                <p:cNvPr id="16451"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2"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文字方塊 21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54"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5"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39" name="群組 136"/>
              <p:cNvGrpSpPr>
                <a:grpSpLocks/>
              </p:cNvGrpSpPr>
              <p:nvPr/>
            </p:nvGrpSpPr>
            <p:grpSpPr bwMode="auto">
              <a:xfrm>
                <a:off x="6105128" y="3789041"/>
                <a:ext cx="821210" cy="1899593"/>
                <a:chOff x="3656856" y="1412776"/>
                <a:chExt cx="965226" cy="2160240"/>
              </a:xfrm>
            </p:grpSpPr>
            <p:pic>
              <p:nvPicPr>
                <p:cNvPr id="16446"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7"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文字方塊 21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49"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0"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40" name="群組 142"/>
              <p:cNvGrpSpPr>
                <a:grpSpLocks/>
              </p:cNvGrpSpPr>
              <p:nvPr/>
            </p:nvGrpSpPr>
            <p:grpSpPr bwMode="auto">
              <a:xfrm>
                <a:off x="6753200" y="3789041"/>
                <a:ext cx="821210" cy="1899593"/>
                <a:chOff x="3656856" y="1412776"/>
                <a:chExt cx="965226" cy="2160240"/>
              </a:xfrm>
            </p:grpSpPr>
            <p:pic>
              <p:nvPicPr>
                <p:cNvPr id="16441"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2"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文字方塊 20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44"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5"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412" name="群組 224"/>
            <p:cNvGrpSpPr>
              <a:grpSpLocks/>
            </p:cNvGrpSpPr>
            <p:nvPr/>
          </p:nvGrpSpPr>
          <p:grpSpPr bwMode="auto">
            <a:xfrm>
              <a:off x="560512" y="2924944"/>
              <a:ext cx="2765426" cy="1899592"/>
              <a:chOff x="4808984" y="3789040"/>
              <a:chExt cx="2765426" cy="1899592"/>
            </a:xfrm>
          </p:grpSpPr>
          <p:grpSp>
            <p:nvGrpSpPr>
              <p:cNvPr id="16413" name="群組 104"/>
              <p:cNvGrpSpPr>
                <a:grpSpLocks/>
              </p:cNvGrpSpPr>
              <p:nvPr/>
            </p:nvGrpSpPr>
            <p:grpSpPr bwMode="auto">
              <a:xfrm>
                <a:off x="4808984" y="3789041"/>
                <a:ext cx="821210" cy="1899593"/>
                <a:chOff x="3656856" y="1412776"/>
                <a:chExt cx="965226" cy="2160240"/>
              </a:xfrm>
            </p:grpSpPr>
            <p:pic>
              <p:nvPicPr>
                <p:cNvPr id="16432"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3"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文字方塊 24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35"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6"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14" name="群組 130"/>
              <p:cNvGrpSpPr>
                <a:grpSpLocks/>
              </p:cNvGrpSpPr>
              <p:nvPr/>
            </p:nvGrpSpPr>
            <p:grpSpPr bwMode="auto">
              <a:xfrm>
                <a:off x="5457056" y="3789041"/>
                <a:ext cx="821210" cy="1899593"/>
                <a:chOff x="3656856" y="1412776"/>
                <a:chExt cx="965226" cy="2160240"/>
              </a:xfrm>
            </p:grpSpPr>
            <p:pic>
              <p:nvPicPr>
                <p:cNvPr id="16427"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文字方塊 24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30"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1"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15" name="群組 136"/>
              <p:cNvGrpSpPr>
                <a:grpSpLocks/>
              </p:cNvGrpSpPr>
              <p:nvPr/>
            </p:nvGrpSpPr>
            <p:grpSpPr bwMode="auto">
              <a:xfrm>
                <a:off x="6105128" y="3789041"/>
                <a:ext cx="821210" cy="1899593"/>
                <a:chOff x="3656856" y="1412776"/>
                <a:chExt cx="965226" cy="2160240"/>
              </a:xfrm>
            </p:grpSpPr>
            <p:pic>
              <p:nvPicPr>
                <p:cNvPr id="16422"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3"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文字方塊 23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25"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6"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16" name="群組 142"/>
              <p:cNvGrpSpPr>
                <a:grpSpLocks/>
              </p:cNvGrpSpPr>
              <p:nvPr/>
            </p:nvGrpSpPr>
            <p:grpSpPr bwMode="auto">
              <a:xfrm>
                <a:off x="6753200" y="3789041"/>
                <a:ext cx="821210" cy="1899593"/>
                <a:chOff x="3656856" y="1412776"/>
                <a:chExt cx="965226" cy="2160240"/>
              </a:xfrm>
            </p:grpSpPr>
            <p:pic>
              <p:nvPicPr>
                <p:cNvPr id="16417"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8"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文字方塊 23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20"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1"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6394" name="矩形 21"/>
          <p:cNvSpPr>
            <a:spLocks noChangeArrowheads="1"/>
          </p:cNvSpPr>
          <p:nvPr/>
        </p:nvSpPr>
        <p:spPr bwMode="auto">
          <a:xfrm>
            <a:off x="5792788" y="2711450"/>
            <a:ext cx="193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2000" b="1"/>
              <a:t>監  督 </a:t>
            </a:r>
            <a:endParaRPr lang="en-US" altLang="zh-TW" sz="2000" b="1"/>
          </a:p>
        </p:txBody>
      </p:sp>
      <p:sp>
        <p:nvSpPr>
          <p:cNvPr id="16395" name="矩形 22"/>
          <p:cNvSpPr>
            <a:spLocks noChangeArrowheads="1"/>
          </p:cNvSpPr>
          <p:nvPr/>
        </p:nvSpPr>
        <p:spPr bwMode="auto">
          <a:xfrm>
            <a:off x="5332413" y="3260725"/>
            <a:ext cx="303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2000" b="1" dirty="0"/>
              <a:t>資   訊   與   溝   通</a:t>
            </a:r>
          </a:p>
        </p:txBody>
      </p:sp>
      <p:sp>
        <p:nvSpPr>
          <p:cNvPr id="16396" name="矩形 23"/>
          <p:cNvSpPr>
            <a:spLocks noChangeArrowheads="1"/>
          </p:cNvSpPr>
          <p:nvPr/>
        </p:nvSpPr>
        <p:spPr bwMode="auto">
          <a:xfrm>
            <a:off x="5975350" y="3790950"/>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TW" altLang="en-US" sz="2000" b="1" dirty="0"/>
              <a:t>控  制  作  業</a:t>
            </a:r>
            <a:endParaRPr lang="en-US" altLang="zh-TW" sz="2000" b="1" dirty="0"/>
          </a:p>
        </p:txBody>
      </p:sp>
      <p:sp>
        <p:nvSpPr>
          <p:cNvPr id="16397" name="矩形 24"/>
          <p:cNvSpPr>
            <a:spLocks noChangeArrowheads="1"/>
          </p:cNvSpPr>
          <p:nvPr/>
        </p:nvSpPr>
        <p:spPr bwMode="auto">
          <a:xfrm>
            <a:off x="5975350" y="4351338"/>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TW" altLang="en-US" sz="2000" b="1" dirty="0"/>
              <a:t>風  險  評  估</a:t>
            </a:r>
            <a:endParaRPr lang="en-US" altLang="zh-TW" sz="2000" b="1" dirty="0"/>
          </a:p>
        </p:txBody>
      </p:sp>
      <p:sp>
        <p:nvSpPr>
          <p:cNvPr id="16398" name="矩形 25"/>
          <p:cNvSpPr>
            <a:spLocks noChangeArrowheads="1"/>
          </p:cNvSpPr>
          <p:nvPr/>
        </p:nvSpPr>
        <p:spPr bwMode="auto">
          <a:xfrm>
            <a:off x="5213350" y="4846638"/>
            <a:ext cx="3135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2000" b="1"/>
              <a:t>控  制  環  境</a:t>
            </a:r>
          </a:p>
        </p:txBody>
      </p:sp>
      <p:sp>
        <p:nvSpPr>
          <p:cNvPr id="16399" name="文字方塊 17"/>
          <p:cNvSpPr txBox="1">
            <a:spLocks noChangeArrowheads="1"/>
          </p:cNvSpPr>
          <p:nvPr/>
        </p:nvSpPr>
        <p:spPr bwMode="auto">
          <a:xfrm>
            <a:off x="9255125" y="1235075"/>
            <a:ext cx="428625"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業  務 </a:t>
            </a:r>
            <a:r>
              <a:rPr lang="en-US" altLang="zh-TW" sz="1600" b="1">
                <a:solidFill>
                  <a:schemeClr val="bg1"/>
                </a:solidFill>
              </a:rPr>
              <a:t>2</a:t>
            </a:r>
            <a:endParaRPr lang="zh-TW" altLang="en-US" sz="1600" b="1">
              <a:solidFill>
                <a:schemeClr val="bg1"/>
              </a:solidFill>
            </a:endParaRPr>
          </a:p>
        </p:txBody>
      </p:sp>
      <p:sp>
        <p:nvSpPr>
          <p:cNvPr id="16400" name="文字方塊 18"/>
          <p:cNvSpPr txBox="1">
            <a:spLocks noChangeArrowheads="1"/>
          </p:cNvSpPr>
          <p:nvPr/>
        </p:nvSpPr>
        <p:spPr bwMode="auto">
          <a:xfrm>
            <a:off x="8985250" y="1484313"/>
            <a:ext cx="4286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業 務 </a:t>
            </a:r>
            <a:r>
              <a:rPr lang="en-US" altLang="zh-TW" sz="1600" b="1">
                <a:solidFill>
                  <a:schemeClr val="bg1"/>
                </a:solidFill>
              </a:rPr>
              <a:t>1</a:t>
            </a:r>
            <a:endParaRPr lang="zh-TW" altLang="en-US" sz="1600" b="1">
              <a:solidFill>
                <a:schemeClr val="bg1"/>
              </a:solidFill>
            </a:endParaRPr>
          </a:p>
        </p:txBody>
      </p:sp>
      <p:sp>
        <p:nvSpPr>
          <p:cNvPr id="16401" name="文字方塊 19"/>
          <p:cNvSpPr txBox="1">
            <a:spLocks noChangeArrowheads="1"/>
          </p:cNvSpPr>
          <p:nvPr/>
        </p:nvSpPr>
        <p:spPr bwMode="auto">
          <a:xfrm>
            <a:off x="8624888" y="3141663"/>
            <a:ext cx="5286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單位</a:t>
            </a:r>
          </a:p>
          <a:p>
            <a:pPr algn="ctr" eaLnBrk="1" hangingPunct="1"/>
            <a:r>
              <a:rPr lang="en-US" altLang="zh-TW" sz="1600" b="1">
                <a:solidFill>
                  <a:schemeClr val="bg1"/>
                </a:solidFill>
              </a:rPr>
              <a:t>B</a:t>
            </a:r>
            <a:endParaRPr lang="zh-TW" altLang="en-US" sz="1600" b="1">
              <a:solidFill>
                <a:schemeClr val="bg1"/>
              </a:solidFill>
            </a:endParaRPr>
          </a:p>
        </p:txBody>
      </p:sp>
      <p:sp>
        <p:nvSpPr>
          <p:cNvPr id="16402" name="文字方塊 20"/>
          <p:cNvSpPr txBox="1">
            <a:spLocks noChangeArrowheads="1"/>
          </p:cNvSpPr>
          <p:nvPr/>
        </p:nvSpPr>
        <p:spPr bwMode="auto">
          <a:xfrm>
            <a:off x="8337550" y="3644900"/>
            <a:ext cx="5270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單位</a:t>
            </a:r>
          </a:p>
          <a:p>
            <a:pPr algn="ctr" eaLnBrk="1" hangingPunct="1"/>
            <a:r>
              <a:rPr lang="en-US" altLang="zh-TW" sz="1600" b="1">
                <a:solidFill>
                  <a:schemeClr val="bg1"/>
                </a:solidFill>
              </a:rPr>
              <a:t>A</a:t>
            </a:r>
          </a:p>
        </p:txBody>
      </p:sp>
      <p:sp>
        <p:nvSpPr>
          <p:cNvPr id="16403" name="文字方塊 16"/>
          <p:cNvSpPr txBox="1">
            <a:spLocks noChangeArrowheads="1"/>
          </p:cNvSpPr>
          <p:nvPr/>
        </p:nvSpPr>
        <p:spPr bwMode="auto">
          <a:xfrm rot="2501630">
            <a:off x="5902325" y="1054100"/>
            <a:ext cx="48895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施政效能</a:t>
            </a:r>
          </a:p>
        </p:txBody>
      </p:sp>
      <p:sp>
        <p:nvSpPr>
          <p:cNvPr id="16404" name="文字方塊 15"/>
          <p:cNvSpPr txBox="1">
            <a:spLocks noChangeArrowheads="1"/>
          </p:cNvSpPr>
          <p:nvPr/>
        </p:nvSpPr>
        <p:spPr bwMode="auto">
          <a:xfrm rot="2518104">
            <a:off x="6731000" y="673100"/>
            <a:ext cx="48895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法令遵循</a:t>
            </a:r>
          </a:p>
        </p:txBody>
      </p:sp>
      <p:sp>
        <p:nvSpPr>
          <p:cNvPr id="16405" name="文字方塊 14"/>
          <p:cNvSpPr txBox="1">
            <a:spLocks noChangeArrowheads="1"/>
          </p:cNvSpPr>
          <p:nvPr/>
        </p:nvSpPr>
        <p:spPr bwMode="auto">
          <a:xfrm rot="2396002">
            <a:off x="7689850" y="836613"/>
            <a:ext cx="48895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資產安全</a:t>
            </a:r>
          </a:p>
        </p:txBody>
      </p:sp>
      <p:sp>
        <p:nvSpPr>
          <p:cNvPr id="16406" name="文字方塊 14"/>
          <p:cNvSpPr txBox="1">
            <a:spLocks noChangeArrowheads="1"/>
          </p:cNvSpPr>
          <p:nvPr/>
        </p:nvSpPr>
        <p:spPr bwMode="auto">
          <a:xfrm rot="2396002">
            <a:off x="8488363" y="839788"/>
            <a:ext cx="487362"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可靠資訊</a:t>
            </a:r>
          </a:p>
        </p:txBody>
      </p:sp>
      <p:sp>
        <p:nvSpPr>
          <p:cNvPr id="16407" name="文字方塊 16"/>
          <p:cNvSpPr txBox="1">
            <a:spLocks noChangeArrowheads="1"/>
          </p:cNvSpPr>
          <p:nvPr/>
        </p:nvSpPr>
        <p:spPr bwMode="auto">
          <a:xfrm rot="2501630">
            <a:off x="5902325" y="1054100"/>
            <a:ext cx="48895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施政效能</a:t>
            </a:r>
          </a:p>
        </p:txBody>
      </p:sp>
      <p:sp>
        <p:nvSpPr>
          <p:cNvPr id="16408" name="投影片編號版面配置區 122"/>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2052FE0-E4D5-4C47-AD42-892D5CB3AF62}" type="slidenum">
              <a:rPr kumimoji="0" lang="zh-TW" altLang="en-US" sz="1000"/>
              <a:pPr algn="r" eaLnBrk="1" hangingPunct="1"/>
              <a:t>10</a:t>
            </a:fld>
            <a:endParaRPr kumimoji="0" lang="en-US" altLang="zh-TW"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xEl>
                                              <p:pRg st="1" end="1"/>
                                            </p:txEl>
                                          </p:spTgt>
                                        </p:tgtEl>
                                        <p:attrNameLst>
                                          <p:attrName>style.visibility</p:attrName>
                                        </p:attrNameLst>
                                      </p:cBhvr>
                                      <p:to>
                                        <p:strVal val="visible"/>
                                      </p:to>
                                    </p:set>
                                    <p:animEffect transition="in" filter="fade">
                                      <p:cBhvr>
                                        <p:cTn id="10" dur="1000"/>
                                        <p:tgtEl>
                                          <p:spTgt spid="10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xEl>
                                              <p:pRg st="2" end="2"/>
                                            </p:txEl>
                                          </p:spTgt>
                                        </p:tgtEl>
                                        <p:attrNameLst>
                                          <p:attrName>style.visibility</p:attrName>
                                        </p:attrNameLst>
                                      </p:cBhvr>
                                      <p:to>
                                        <p:strVal val="visible"/>
                                      </p:to>
                                    </p:set>
                                    <p:animEffect transition="in" filter="fade">
                                      <p:cBhvr>
                                        <p:cTn id="13" dur="1000"/>
                                        <p:tgtEl>
                                          <p:spTgt spid="10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
                                            <p:txEl>
                                              <p:pRg st="3" end="3"/>
                                            </p:txEl>
                                          </p:spTgt>
                                        </p:tgtEl>
                                        <p:attrNameLst>
                                          <p:attrName>style.visibility</p:attrName>
                                        </p:attrNameLst>
                                      </p:cBhvr>
                                      <p:to>
                                        <p:strVal val="visible"/>
                                      </p:to>
                                    </p:set>
                                    <p:animEffect transition="in" filter="fade">
                                      <p:cBhvr>
                                        <p:cTn id="16" dur="1000"/>
                                        <p:tgtEl>
                                          <p:spTgt spid="10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xEl>
                                              <p:pRg st="4" end="4"/>
                                            </p:txEl>
                                          </p:spTgt>
                                        </p:tgtEl>
                                        <p:attrNameLst>
                                          <p:attrName>style.visibility</p:attrName>
                                        </p:attrNameLst>
                                      </p:cBhvr>
                                      <p:to>
                                        <p:strVal val="visible"/>
                                      </p:to>
                                    </p:set>
                                    <p:animEffect transition="in" filter="fade">
                                      <p:cBhvr>
                                        <p:cTn id="19" dur="1000"/>
                                        <p:tgtEl>
                                          <p:spTgt spid="10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2000"/>
                                        <p:tgtEl>
                                          <p:spTgt spid="1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1798">
                                            <p:txEl>
                                              <p:pRg st="0" end="0"/>
                                            </p:txEl>
                                          </p:spTgt>
                                        </p:tgtEl>
                                        <p:attrNameLst>
                                          <p:attrName>style.visibility</p:attrName>
                                        </p:attrNameLst>
                                      </p:cBhvr>
                                      <p:to>
                                        <p:strVal val="visible"/>
                                      </p:to>
                                    </p:set>
                                    <p:animEffect transition="in" filter="fade">
                                      <p:cBhvr>
                                        <p:cTn id="27" dur="1000"/>
                                        <p:tgtEl>
                                          <p:spTgt spid="801798">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01798">
                                            <p:txEl>
                                              <p:pRg st="1" end="1"/>
                                            </p:txEl>
                                          </p:spTgt>
                                        </p:tgtEl>
                                        <p:attrNameLst>
                                          <p:attrName>style.visibility</p:attrName>
                                        </p:attrNameLst>
                                      </p:cBhvr>
                                      <p:to>
                                        <p:strVal val="visible"/>
                                      </p:to>
                                    </p:set>
                                    <p:animEffect transition="in" filter="fade">
                                      <p:cBhvr>
                                        <p:cTn id="30" dur="1000"/>
                                        <p:tgtEl>
                                          <p:spTgt spid="801798">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01798">
                                            <p:txEl>
                                              <p:pRg st="2" end="2"/>
                                            </p:txEl>
                                          </p:spTgt>
                                        </p:tgtEl>
                                        <p:attrNameLst>
                                          <p:attrName>style.visibility</p:attrName>
                                        </p:attrNameLst>
                                      </p:cBhvr>
                                      <p:to>
                                        <p:strVal val="visible"/>
                                      </p:to>
                                    </p:set>
                                    <p:animEffect transition="in" filter="fade">
                                      <p:cBhvr>
                                        <p:cTn id="33" dur="1000"/>
                                        <p:tgtEl>
                                          <p:spTgt spid="801798">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01798">
                                            <p:txEl>
                                              <p:pRg st="3" end="3"/>
                                            </p:txEl>
                                          </p:spTgt>
                                        </p:tgtEl>
                                        <p:attrNameLst>
                                          <p:attrName>style.visibility</p:attrName>
                                        </p:attrNameLst>
                                      </p:cBhvr>
                                      <p:to>
                                        <p:strVal val="visible"/>
                                      </p:to>
                                    </p:set>
                                    <p:animEffect transition="in" filter="fade">
                                      <p:cBhvr>
                                        <p:cTn id="36" dur="1000"/>
                                        <p:tgtEl>
                                          <p:spTgt spid="801798">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1798">
                                            <p:txEl>
                                              <p:pRg st="4" end="4"/>
                                            </p:txEl>
                                          </p:spTgt>
                                        </p:tgtEl>
                                        <p:attrNameLst>
                                          <p:attrName>style.visibility</p:attrName>
                                        </p:attrNameLst>
                                      </p:cBhvr>
                                      <p:to>
                                        <p:strVal val="visible"/>
                                      </p:to>
                                    </p:set>
                                    <p:animEffect transition="in" filter="fade">
                                      <p:cBhvr>
                                        <p:cTn id="39" dur="1000"/>
                                        <p:tgtEl>
                                          <p:spTgt spid="801798">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01798">
                                            <p:txEl>
                                              <p:pRg st="5" end="5"/>
                                            </p:txEl>
                                          </p:spTgt>
                                        </p:tgtEl>
                                        <p:attrNameLst>
                                          <p:attrName>style.visibility</p:attrName>
                                        </p:attrNameLst>
                                      </p:cBhvr>
                                      <p:to>
                                        <p:strVal val="visible"/>
                                      </p:to>
                                    </p:set>
                                    <p:animEffect transition="in" filter="fade">
                                      <p:cBhvr>
                                        <p:cTn id="42" dur="1000"/>
                                        <p:tgtEl>
                                          <p:spTgt spid="801798">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2000"/>
                                        <p:tgtEl>
                                          <p:spTgt spid="99"/>
                                        </p:tgtEl>
                                      </p:cBhvr>
                                    </p:animEffect>
                                  </p:childTnLst>
                                </p:cTn>
                              </p:par>
                            </p:childTnLst>
                          </p:cTn>
                        </p:par>
                        <p:par>
                          <p:cTn id="46" fill="hold" nodeType="afterGroup">
                            <p:stCondLst>
                              <p:cond delay="2000"/>
                            </p:stCondLst>
                            <p:childTnLst>
                              <p:par>
                                <p:cTn id="47" presetID="2" presetClass="entr" presetSubtype="4" fill="hold" grpId="0" nodeType="afterEffect">
                                  <p:stCondLst>
                                    <p:cond delay="1000"/>
                                  </p:stCondLst>
                                  <p:childTnLst>
                                    <p:set>
                                      <p:cBhvr>
                                        <p:cTn id="48" dur="1" fill="hold">
                                          <p:stCondLst>
                                            <p:cond delay="0"/>
                                          </p:stCondLst>
                                        </p:cTn>
                                        <p:tgtEl>
                                          <p:spTgt spid="427024"/>
                                        </p:tgtEl>
                                        <p:attrNameLst>
                                          <p:attrName>style.visibility</p:attrName>
                                        </p:attrNameLst>
                                      </p:cBhvr>
                                      <p:to>
                                        <p:strVal val="visible"/>
                                      </p:to>
                                    </p:set>
                                    <p:anim calcmode="lin" valueType="num">
                                      <p:cBhvr additive="base">
                                        <p:cTn id="49" dur="500" fill="hold"/>
                                        <p:tgtEl>
                                          <p:spTgt spid="427024"/>
                                        </p:tgtEl>
                                        <p:attrNameLst>
                                          <p:attrName>ppt_x</p:attrName>
                                        </p:attrNameLst>
                                      </p:cBhvr>
                                      <p:tavLst>
                                        <p:tav tm="0">
                                          <p:val>
                                            <p:strVal val="#ppt_x"/>
                                          </p:val>
                                        </p:tav>
                                        <p:tav tm="100000">
                                          <p:val>
                                            <p:strVal val="#ppt_x"/>
                                          </p:val>
                                        </p:tav>
                                      </p:tavLst>
                                    </p:anim>
                                    <p:anim calcmode="lin" valueType="num">
                                      <p:cBhvr additive="base">
                                        <p:cTn id="50" dur="500" fill="hold"/>
                                        <p:tgtEl>
                                          <p:spTgt spid="427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8" grpId="0" build="allAtOnce"/>
      <p:bldP spid="99" grpId="0" animBg="1"/>
      <p:bldP spid="100" grpId="0" animBg="1"/>
      <p:bldP spid="101" grpId="0" build="allAtOnce"/>
      <p:bldP spid="42702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7" name="標題 1"/>
          <p:cNvSpPr txBox="1">
            <a:spLocks/>
          </p:cNvSpPr>
          <p:nvPr/>
        </p:nvSpPr>
        <p:spPr>
          <a:xfrm>
            <a:off x="194337" y="115889"/>
            <a:ext cx="3355313" cy="433387"/>
          </a:xfrm>
          <a:prstGeom prst="rect">
            <a:avLst/>
          </a:prstGeom>
          <a:solidFill>
            <a:srgbClr val="FFCCFF"/>
          </a:solidFill>
        </p:spPr>
        <p:style>
          <a:lnRef idx="2">
            <a:schemeClr val="accent6"/>
          </a:lnRef>
          <a:fillRef idx="1">
            <a:schemeClr val="lt1"/>
          </a:fillRef>
          <a:effectRef idx="0">
            <a:schemeClr val="accent6"/>
          </a:effectRef>
          <a:fontRef idx="minor">
            <a:schemeClr val="dk1"/>
          </a:fontRef>
        </p:style>
        <p:txBody>
          <a:bodyPr anchor="ctr">
            <a:normAutofit fontScale="90000" lnSpcReduction="200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3</a:t>
            </a:r>
            <a:r>
              <a:rPr kumimoji="0" lang="zh-TW" altLang="en-US" sz="2800" cap="small" dirty="0">
                <a:solidFill>
                  <a:srgbClr val="000000"/>
                </a:solidFill>
                <a:latin typeface="Times New Roman" pitchFamily="18" charset="0"/>
                <a:ea typeface="標楷體" pitchFamily="65" charset="-120"/>
              </a:rPr>
              <a:t>：鐵工局中工處</a:t>
            </a:r>
          </a:p>
        </p:txBody>
      </p:sp>
      <p:sp>
        <p:nvSpPr>
          <p:cNvPr id="10" name="Rectangle 52"/>
          <p:cNvSpPr>
            <a:spLocks noChangeArrowheads="1"/>
          </p:cNvSpPr>
          <p:nvPr/>
        </p:nvSpPr>
        <p:spPr bwMode="auto">
          <a:xfrm>
            <a:off x="2982125" y="548909"/>
            <a:ext cx="3262432"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400" b="1" dirty="0">
                <a:latin typeface="標楷體" pitchFamily="65" charset="-120"/>
                <a:ea typeface="標楷體" pitchFamily="65" charset="-120"/>
              </a:rPr>
              <a:t>交通部鐵路改建工程局</a:t>
            </a:r>
            <a:endParaRPr lang="zh-TW" altLang="en-US" sz="2400" dirty="0">
              <a:latin typeface="標楷體" pitchFamily="65" charset="-120"/>
              <a:ea typeface="標楷體" pitchFamily="65" charset="-120"/>
            </a:endParaRPr>
          </a:p>
          <a:p>
            <a:pPr algn="ctr" eaLnBrk="0" hangingPunct="0">
              <a:defRPr/>
            </a:pPr>
            <a:endParaRPr lang="zh-TW" altLang="en-US" sz="2400" dirty="0">
              <a:latin typeface="標楷體" pitchFamily="65" charset="-120"/>
              <a:ea typeface="標楷體" pitchFamily="65" charset="-120"/>
            </a:endParaRPr>
          </a:p>
        </p:txBody>
      </p:sp>
      <p:graphicFrame>
        <p:nvGraphicFramePr>
          <p:cNvPr id="8" name="表格 7"/>
          <p:cNvGraphicFramePr>
            <a:graphicFrameLocks noGrp="1"/>
          </p:cNvGraphicFramePr>
          <p:nvPr/>
        </p:nvGraphicFramePr>
        <p:xfrm>
          <a:off x="428229" y="1196976"/>
          <a:ext cx="8425259" cy="619125"/>
        </p:xfrm>
        <a:graphic>
          <a:graphicData uri="http://schemas.openxmlformats.org/drawingml/2006/table">
            <a:tbl>
              <a:tblPr/>
              <a:tblGrid>
                <a:gridCol w="1189448"/>
                <a:gridCol w="2478017"/>
                <a:gridCol w="991207"/>
                <a:gridCol w="1387689"/>
                <a:gridCol w="974688"/>
                <a:gridCol w="1404210"/>
              </a:tblGrid>
              <a:tr h="269267">
                <a:tc>
                  <a:txBody>
                    <a:bodyPr/>
                    <a:lstStyle/>
                    <a:p>
                      <a:pPr algn="ctr">
                        <a:lnSpc>
                          <a:spcPts val="1200"/>
                        </a:lnSpc>
                        <a:spcBef>
                          <a:spcPts val="300"/>
                        </a:spcBef>
                        <a:spcAft>
                          <a:spcPts val="300"/>
                        </a:spcAft>
                      </a:pPr>
                      <a:r>
                        <a:rPr lang="zh-TW" sz="1400" b="1" kern="100" dirty="0">
                          <a:latin typeface="Trebuchet MS"/>
                          <a:ea typeface="標楷體"/>
                          <a:cs typeface="Arial"/>
                        </a:rPr>
                        <a:t>文件編號</a:t>
                      </a:r>
                      <a:endParaRPr lang="en-US" sz="1400" kern="100" dirty="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Bef>
                          <a:spcPts val="300"/>
                        </a:spcBef>
                        <a:spcAft>
                          <a:spcPts val="300"/>
                        </a:spcAft>
                      </a:pPr>
                      <a:r>
                        <a:rPr lang="en-US" sz="1400" b="1" kern="0" dirty="0">
                          <a:latin typeface="Trebuchet MS"/>
                          <a:ea typeface="新細明體"/>
                          <a:cs typeface="新細明體"/>
                        </a:rPr>
                        <a:t>RBH-3-S03</a:t>
                      </a:r>
                      <a:endParaRPr lang="en-US" sz="1400" kern="100" dirty="0">
                        <a:latin typeface="Times New Roman"/>
                        <a:ea typeface="標楷體"/>
                      </a:endParaRPr>
                    </a:p>
                  </a:txBody>
                  <a:tcPr marL="69927" marR="69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zh-TW" sz="1400" b="1" kern="100">
                          <a:latin typeface="Trebuchet MS"/>
                          <a:ea typeface="標楷體"/>
                          <a:cs typeface="Arial"/>
                        </a:rPr>
                        <a:t>頁次</a:t>
                      </a:r>
                      <a:endParaRPr lang="en-US" sz="1400" kern="10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en-US" sz="1400" b="1" kern="100">
                          <a:latin typeface="Trebuchet MS"/>
                          <a:ea typeface="標楷體"/>
                          <a:cs typeface="Arial"/>
                        </a:rPr>
                        <a:t>1/5</a:t>
                      </a:r>
                      <a:endParaRPr lang="en-US" sz="1400" kern="10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zh-TW" sz="1400" b="1" kern="100">
                          <a:latin typeface="Trebuchet MS"/>
                          <a:ea typeface="標楷體"/>
                          <a:cs typeface="Arial"/>
                        </a:rPr>
                        <a:t>核准</a:t>
                      </a:r>
                      <a:endParaRPr lang="en-US" sz="1400" kern="10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zh-TW" sz="1400" b="1" kern="100" dirty="0">
                          <a:latin typeface="Trebuchet MS"/>
                          <a:ea typeface="標楷體"/>
                          <a:cs typeface="Arial"/>
                        </a:rPr>
                        <a:t>局長</a:t>
                      </a:r>
                      <a:endParaRPr lang="en-US" sz="1400" kern="100" dirty="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858">
                <a:tc>
                  <a:txBody>
                    <a:bodyPr/>
                    <a:lstStyle/>
                    <a:p>
                      <a:pPr algn="ctr">
                        <a:lnSpc>
                          <a:spcPts val="1200"/>
                        </a:lnSpc>
                        <a:spcBef>
                          <a:spcPts val="300"/>
                        </a:spcBef>
                        <a:spcAft>
                          <a:spcPts val="300"/>
                        </a:spcAft>
                      </a:pPr>
                      <a:r>
                        <a:rPr lang="zh-TW" sz="1400" b="1" kern="100">
                          <a:latin typeface="Trebuchet MS"/>
                          <a:ea typeface="標楷體"/>
                          <a:cs typeface="Arial"/>
                        </a:rPr>
                        <a:t>文件名稱</a:t>
                      </a:r>
                      <a:endParaRPr lang="en-US" sz="1400" kern="10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Bef>
                          <a:spcPts val="300"/>
                        </a:spcBef>
                        <a:spcAft>
                          <a:spcPts val="300"/>
                        </a:spcAft>
                      </a:pPr>
                      <a:r>
                        <a:rPr lang="zh-TW" sz="1400" b="1" kern="0" dirty="0" smtClean="0">
                          <a:latin typeface="Times New Roman"/>
                          <a:ea typeface="標楷體"/>
                          <a:cs typeface="新細明體"/>
                        </a:rPr>
                        <a:t>鐵</a:t>
                      </a:r>
                      <a:r>
                        <a:rPr lang="zh-TW" sz="1400" b="1" kern="0" dirty="0">
                          <a:latin typeface="Times New Roman"/>
                          <a:ea typeface="標楷體"/>
                          <a:cs typeface="新細明體"/>
                        </a:rPr>
                        <a:t>路沿線施工安全作業標準</a:t>
                      </a:r>
                      <a:endParaRPr lang="en-US" sz="1400" kern="100" dirty="0">
                        <a:latin typeface="Times New Roman"/>
                        <a:ea typeface="標楷體"/>
                      </a:endParaRPr>
                    </a:p>
                  </a:txBody>
                  <a:tcPr marL="69927" marR="69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zh-TW" sz="1400" b="1" kern="100">
                          <a:latin typeface="Trebuchet MS"/>
                          <a:ea typeface="標楷體"/>
                          <a:cs typeface="Arial"/>
                        </a:rPr>
                        <a:t>版次</a:t>
                      </a:r>
                      <a:r>
                        <a:rPr lang="en-US" sz="1400" b="1" kern="100">
                          <a:latin typeface="Trebuchet MS"/>
                          <a:ea typeface="標楷體"/>
                          <a:cs typeface="Arial"/>
                        </a:rPr>
                        <a:t>-</a:t>
                      </a:r>
                      <a:r>
                        <a:rPr lang="zh-TW" sz="1400" b="1" kern="100">
                          <a:latin typeface="Trebuchet MS"/>
                          <a:ea typeface="標楷體"/>
                          <a:cs typeface="Arial"/>
                        </a:rPr>
                        <a:t>日期</a:t>
                      </a:r>
                      <a:endParaRPr lang="en-US" sz="1400" kern="10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en-US" sz="1400" b="1" kern="100" dirty="0">
                          <a:latin typeface="Trebuchet MS"/>
                          <a:ea typeface="標楷體"/>
                          <a:cs typeface="Arial"/>
                        </a:rPr>
                        <a:t>1-20130108</a:t>
                      </a:r>
                      <a:endParaRPr lang="en-US" sz="1400" kern="100" dirty="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zh-TW" sz="1400" b="1" kern="100">
                          <a:latin typeface="Trebuchet MS"/>
                          <a:ea typeface="標楷體"/>
                          <a:cs typeface="Arial"/>
                        </a:rPr>
                        <a:t>製作</a:t>
                      </a:r>
                      <a:endParaRPr lang="en-US" sz="1400" kern="10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300"/>
                        </a:spcBef>
                        <a:spcAft>
                          <a:spcPts val="300"/>
                        </a:spcAft>
                      </a:pPr>
                      <a:r>
                        <a:rPr lang="zh-TW" sz="1400" b="1" kern="100" dirty="0">
                          <a:latin typeface="Trebuchet MS"/>
                          <a:ea typeface="標楷體"/>
                          <a:cs typeface="Arial"/>
                        </a:rPr>
                        <a:t>勞安室</a:t>
                      </a:r>
                      <a:endParaRPr lang="en-US" sz="1400" kern="100" dirty="0">
                        <a:latin typeface="Times New Roman"/>
                        <a:ea typeface="標楷體"/>
                      </a:endParaRPr>
                    </a:p>
                  </a:txBody>
                  <a:tcPr marL="69927" marR="69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428229" y="1916114"/>
          <a:ext cx="8425259" cy="4530725"/>
        </p:xfrm>
        <a:graphic>
          <a:graphicData uri="http://schemas.openxmlformats.org/drawingml/2006/table">
            <a:tbl>
              <a:tblPr/>
              <a:tblGrid>
                <a:gridCol w="8425259"/>
              </a:tblGrid>
              <a:tr h="363538">
                <a:tc>
                  <a:txBody>
                    <a:bodyPr/>
                    <a:lstStyle/>
                    <a:p>
                      <a:pPr marL="0" marR="0" lvl="0" indent="0" algn="l" defTabSz="914400" rtl="0" eaLnBrk="1" fontAlgn="base" latinLnBrk="0" hangingPunct="1">
                        <a:lnSpc>
                          <a:spcPts val="1200"/>
                        </a:lnSpc>
                        <a:spcBef>
                          <a:spcPts val="300"/>
                        </a:spcBef>
                        <a:spcAft>
                          <a:spcPts val="300"/>
                        </a:spcAft>
                        <a:buClrTx/>
                        <a:buSzTx/>
                        <a:buFontTx/>
                        <a:buNone/>
                        <a:tabLst/>
                      </a:pP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一、目的</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just" defTabSz="914400" rtl="0" eaLnBrk="1" fontAlgn="base" latinLnBrk="0" hangingPunct="1">
                        <a:lnSpc>
                          <a:spcPts val="1200"/>
                        </a:lnSpc>
                        <a:spcBef>
                          <a:spcPts val="300"/>
                        </a:spcBef>
                        <a:spcAft>
                          <a:spcPts val="300"/>
                        </a:spcAft>
                        <a:buClrTx/>
                        <a:buSzTx/>
                        <a:buFontTx/>
                        <a:buNone/>
                        <a:tabLst/>
                      </a:pPr>
                      <a:r>
                        <a:rPr kumimoji="0" lang="zh-TW" altLang="en-US" sz="1400" b="0" i="0" u="none" strike="noStrike" cap="none" normalizeH="0" baseline="0" smtClean="0">
                          <a:ln>
                            <a:noFill/>
                          </a:ln>
                          <a:solidFill>
                            <a:schemeClr val="tx1"/>
                          </a:solidFill>
                          <a:effectLst/>
                          <a:latin typeface="Trebuchet MS" pitchFamily="34" charset="0"/>
                          <a:ea typeface="標楷體" pitchFamily="65" charset="-120"/>
                          <a:cs typeface="Arial" pitchFamily="34" charset="0"/>
                        </a:rPr>
                        <a:t>明訂鐵路行車及鐵路沿線施工機具人員安全管制作業標準，以避免造成行車事故。</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txBody>
                  <a:tcPr marL="29221" marR="29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17588">
                <a:tc>
                  <a:txBody>
                    <a:bodyPr/>
                    <a:lstStyle/>
                    <a:p>
                      <a:pPr marL="0" marR="0" lvl="0" indent="0" algn="l" defTabSz="914400" rtl="0" eaLnBrk="1" fontAlgn="base" latinLnBrk="0" hangingPunct="1">
                        <a:lnSpc>
                          <a:spcPts val="1200"/>
                        </a:lnSpc>
                        <a:spcBef>
                          <a:spcPts val="300"/>
                        </a:spcBef>
                        <a:spcAft>
                          <a:spcPts val="300"/>
                        </a:spcAft>
                        <a:buClrTx/>
                        <a:buSzTx/>
                        <a:buFontTx/>
                        <a:buNone/>
                        <a:tabLst/>
                      </a:pP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二、權責</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ctr" defTabSz="914400" rtl="0" eaLnBrk="1" fontAlgn="base" latinLnBrk="0" hangingPunct="1">
                        <a:lnSpc>
                          <a:spcPts val="1200"/>
                        </a:lnSpc>
                        <a:spcBef>
                          <a:spcPts val="300"/>
                        </a:spcBef>
                        <a:spcAft>
                          <a:spcPts val="300"/>
                        </a:spcAft>
                        <a:buClrTx/>
                        <a:buSzTx/>
                        <a:buFontTx/>
                        <a:buNone/>
                        <a:tabLst/>
                      </a:pPr>
                      <a:endPar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endParaRPr>
                    </a:p>
                    <a:p>
                      <a:pPr marL="0" marR="0" lvl="0" indent="0" algn="ctr" defTabSz="914400" rtl="0" eaLnBrk="1" fontAlgn="base" latinLnBrk="0" hangingPunct="1">
                        <a:lnSpc>
                          <a:spcPts val="1200"/>
                        </a:lnSpc>
                        <a:spcBef>
                          <a:spcPts val="300"/>
                        </a:spcBef>
                        <a:spcAft>
                          <a:spcPts val="300"/>
                        </a:spcAft>
                        <a:buClrTx/>
                        <a:buSzTx/>
                        <a:buFontTx/>
                        <a:buNone/>
                        <a:tabLst/>
                      </a:pPr>
                      <a:endPar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endParaRPr>
                    </a:p>
                    <a:p>
                      <a:pPr marL="0" marR="0" lvl="0" indent="0" algn="ctr" defTabSz="914400" rtl="0" eaLnBrk="1" fontAlgn="base" latinLnBrk="0" hangingPunct="1">
                        <a:lnSpc>
                          <a:spcPts val="1200"/>
                        </a:lnSpc>
                        <a:spcBef>
                          <a:spcPts val="300"/>
                        </a:spcBef>
                        <a:spcAft>
                          <a:spcPts val="300"/>
                        </a:spcAft>
                        <a:buClrTx/>
                        <a:buSzTx/>
                        <a:buFontTx/>
                        <a:buNone/>
                        <a:tabLst/>
                      </a:pPr>
                      <a:endPar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endParaRPr>
                    </a:p>
                    <a:p>
                      <a:pPr marL="0" marR="0" lvl="0" indent="0" algn="ctr" defTabSz="914400" rtl="0" eaLnBrk="1" fontAlgn="base" latinLnBrk="0" hangingPunct="1">
                        <a:lnSpc>
                          <a:spcPts val="1200"/>
                        </a:lnSpc>
                        <a:spcBef>
                          <a:spcPts val="300"/>
                        </a:spcBef>
                        <a:spcAft>
                          <a:spcPts val="3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txBody>
                  <a:tcPr marL="29221" marR="29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82925">
                <a:tc>
                  <a:txBody>
                    <a:bodyPr/>
                    <a:lstStyle/>
                    <a:p>
                      <a:pPr marL="0" marR="0" lvl="0" indent="0" algn="l" defTabSz="914400" rtl="0" eaLnBrk="1" fontAlgn="base" latinLnBrk="0" hangingPunct="1">
                        <a:lnSpc>
                          <a:spcPts val="1200"/>
                        </a:lnSpc>
                        <a:spcBef>
                          <a:spcPts val="300"/>
                        </a:spcBef>
                        <a:spcAft>
                          <a:spcPts val="300"/>
                        </a:spcAft>
                        <a:buClrTx/>
                        <a:buSzTx/>
                        <a:buFontTx/>
                        <a:buNone/>
                        <a:tabLst/>
                      </a:pP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三、作業</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1.</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鐵路沿線施工前</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(1)</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承包商應於施工前調查瞭解施工影響範圍內之地下結構及管線佈設情形，並擬妥</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鐵路沿線施工計畫</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外</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含</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施工平面配置圖</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等</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函</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送監造單位審查，由監造單位視情況召開現場會勘，並經工程段</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隊</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確認其各項計畫與安全防護設施，均符合臺鐵局安全要求；本局如認為對臺鐵局行車安全有所顧慮時，得要求承包商修正或加設適當之安全設施，經本局同意後始得施工。</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(2)</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對行車安全有顧慮者，承包商應向工程段</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隊</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提出申請利用夜間</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斷電</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封鎖路線施工；若需日間施工，則應於該施工路段申請列車慢行，經同意後施工；路線申請斷電、封鎖時，承包商需檢附</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施工計畫書</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外</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(3)</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施工地段距軌道之安全距離</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在軌道旁施工，電化區間應離軌道中心</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5</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公尺以上，非電化區間可縮減為</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3</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公尺以上。如因工程特殊，請依下列事項辦理：</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&lt;1&gt;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須進入距最近軌道中心</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2.3</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公尺以上至</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5</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公尺</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含</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5</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公尺</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範圍，承包商應事先擬妥</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施工安全措施計畫</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外</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，陳報監造單位轉工程段</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隊</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同意後方可施工。</a:t>
                      </a:r>
                      <a:endParaRPr kumimoji="0" lang="en-US" sz="1400" b="0"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&lt;2&gt;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須進入距最近軌道中心</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2.3</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公尺範圍內，承包商應事先擬妥</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施工安全措施計畫</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zh-TW" alt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外</a:t>
                      </a:r>
                      <a:r>
                        <a:rPr kumimoji="0" lang="en-US" sz="1400" b="1" i="0" u="sng" strike="noStrike" cap="none" normalizeH="0" baseline="0" smtClean="0">
                          <a:ln>
                            <a:noFill/>
                          </a:ln>
                          <a:solidFill>
                            <a:srgbClr val="0000FF"/>
                          </a:solidFill>
                          <a:effectLst/>
                          <a:latin typeface="Trebuchet MS" pitchFamily="34" charset="0"/>
                          <a:ea typeface="標楷體" pitchFamily="65" charset="-120"/>
                          <a:cs typeface="Arial" pitchFamily="34" charset="0"/>
                        </a:rPr>
                        <a:t>)</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含慢行、封鎖路線等</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，報經監造單位轉工程段</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隊</a:t>
                      </a:r>
                      <a:r>
                        <a:rPr kumimoji="0" 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rPr>
                        <a:t>核轉臺鐵同意後方可施工。</a:t>
                      </a:r>
                      <a:endParaRPr kumimoji="0" lang="en-US" altLang="zh-TW" sz="1400" b="0" i="0" u="none" strike="noStrike" cap="none" normalizeH="0" baseline="0" smtClean="0">
                        <a:ln>
                          <a:noFill/>
                        </a:ln>
                        <a:solidFill>
                          <a:srgbClr val="000000"/>
                        </a:solidFill>
                        <a:effectLst/>
                        <a:latin typeface="Trebuchet MS" pitchFamily="34" charset="0"/>
                        <a:ea typeface="標楷體" pitchFamily="65" charset="-120"/>
                        <a:cs typeface="Arial" pitchFamily="34" charset="0"/>
                      </a:endParaRPr>
                    </a:p>
                    <a:p>
                      <a:pPr marL="0" marR="0" lvl="0" indent="0" algn="l" defTabSz="914400" rtl="0" eaLnBrk="1" fontAlgn="base" latinLnBrk="0" hangingPunct="1">
                        <a:lnSpc>
                          <a:spcPts val="1200"/>
                        </a:lnSpc>
                        <a:spcBef>
                          <a:spcPts val="300"/>
                        </a:spcBef>
                        <a:spcAft>
                          <a:spcPts val="300"/>
                        </a:spcAft>
                        <a:buClrTx/>
                        <a:buSzTx/>
                        <a:buFontTx/>
                        <a:buNone/>
                        <a:tabLst/>
                      </a:pPr>
                      <a:r>
                        <a:rPr kumimoji="0" lang="en-US" sz="1400" b="1"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r>
                        <a:rPr kumimoji="0" lang="zh-TW" altLang="en-US" sz="1400" b="1" i="0" u="none" strike="noStrike" cap="none" normalizeH="0" baseline="0" smtClean="0">
                          <a:ln>
                            <a:noFill/>
                          </a:ln>
                          <a:solidFill>
                            <a:srgbClr val="000000"/>
                          </a:solidFill>
                          <a:effectLst/>
                          <a:latin typeface="Trebuchet MS" pitchFamily="34" charset="0"/>
                          <a:ea typeface="標楷體" pitchFamily="65" charset="-120"/>
                          <a:cs typeface="Arial" pitchFamily="34" charset="0"/>
                        </a:rPr>
                        <a:t>略</a:t>
                      </a:r>
                      <a:r>
                        <a:rPr kumimoji="0" lang="en-US" altLang="zh-TW" sz="1400" b="1" i="0" u="none" strike="noStrike" cap="none" normalizeH="0" baseline="0" smtClean="0">
                          <a:ln>
                            <a:noFill/>
                          </a:ln>
                          <a:solidFill>
                            <a:srgbClr val="000000"/>
                          </a:solidFill>
                          <a:effectLst/>
                          <a:latin typeface="Trebuchet MS" pitchFamily="34" charset="0"/>
                          <a:ea typeface="標楷體" pitchFamily="65" charset="-120"/>
                          <a:cs typeface="Arial" pitchFamily="34" charset="0"/>
                        </a:rPr>
                        <a:t>)</a:t>
                      </a:r>
                      <a:endParaRPr kumimoji="0" lang="en-US" sz="1400" b="1" i="0" u="none" strike="noStrike" cap="none" normalizeH="0" baseline="0" smtClean="0">
                        <a:ln>
                          <a:noFill/>
                        </a:ln>
                        <a:solidFill>
                          <a:schemeClr val="tx1"/>
                        </a:solidFill>
                        <a:effectLst/>
                        <a:latin typeface="Times New Roman" pitchFamily="18" charset="0"/>
                        <a:ea typeface="標楷體" pitchFamily="65" charset="-120"/>
                        <a:cs typeface="Arial" pitchFamily="34" charset="0"/>
                      </a:endParaRPr>
                    </a:p>
                  </a:txBody>
                  <a:tcPr marL="29221" marR="29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pic>
        <p:nvPicPr>
          <p:cNvPr id="758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906" y="2565401"/>
            <a:ext cx="633743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5" name="投影片編號版面配置區 10"/>
          <p:cNvSpPr>
            <a:spLocks noGrp="1"/>
          </p:cNvSpPr>
          <p:nvPr>
            <p:ph type="sldNum" sz="quarter" idx="12"/>
          </p:nvPr>
        </p:nvSpPr>
        <p:spPr bwMode="auto">
          <a:xfrm>
            <a:off x="8776097" y="5734050"/>
            <a:ext cx="6604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C1C8EFB9-F3D7-480F-922C-4C951B4A4248}" type="slidenum">
              <a:rPr kumimoji="0" lang="zh-TW" altLang="en-US" smtClean="0">
                <a:solidFill>
                  <a:srgbClr val="FFFFFF"/>
                </a:solidFill>
              </a:rPr>
              <a:pPr eaLnBrk="1" hangingPunct="1"/>
              <a:t>109</a:t>
            </a:fld>
            <a:endParaRPr kumimoji="0" lang="en-US" altLang="zh-TW" smtClean="0">
              <a:solidFill>
                <a:srgbClr val="FFFFFF"/>
              </a:solidFill>
            </a:endParaRPr>
          </a:p>
        </p:txBody>
      </p:sp>
    </p:spTree>
    <p:extLst>
      <p:ext uri="{BB962C8B-B14F-4D97-AF65-F5344CB8AC3E}">
        <p14:creationId xmlns:p14="http://schemas.microsoft.com/office/powerpoint/2010/main" val="32411710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8" y="115888"/>
            <a:ext cx="3174735" cy="531812"/>
          </a:xfrm>
          <a:solidFill>
            <a:srgbClr val="66FF66"/>
          </a:solidFill>
        </p:spPr>
        <p:style>
          <a:lnRef idx="2">
            <a:schemeClr val="accent6"/>
          </a:lnRef>
          <a:fillRef idx="1">
            <a:schemeClr val="lt1"/>
          </a:fillRef>
          <a:effectRef idx="0">
            <a:schemeClr val="accent6"/>
          </a:effectRef>
          <a:fontRef idx="minor">
            <a:schemeClr val="dk1"/>
          </a:fontRef>
        </p:style>
        <p:txBody>
          <a:bodyPr wrap="square" lIns="91440" tIns="45720" rIns="91440" bIns="45720" numCol="1" anchor="ctr" anchorCtr="0" compatLnSpc="1">
            <a:prstTxWarp prst="textNoShape">
              <a:avLst/>
            </a:prstTxWarp>
            <a:noAutofit/>
          </a:bodyPr>
          <a:lstStyle/>
          <a:p>
            <a:pPr eaLnBrk="1" hangingPunct="1">
              <a:defRPr/>
            </a:pPr>
            <a:r>
              <a:rPr lang="zh-TW" altLang="en-US" sz="2200" cap="none" smtClean="0">
                <a:solidFill>
                  <a:srgbClr val="000000"/>
                </a:solidFill>
                <a:latin typeface="Times New Roman" pitchFamily="18" charset="0"/>
                <a:ea typeface="標楷體" pitchFamily="65" charset="-120"/>
              </a:rPr>
              <a:t>案例</a:t>
            </a:r>
            <a:r>
              <a:rPr lang="en-US" altLang="zh-TW" sz="2200" cap="none" smtClean="0">
                <a:solidFill>
                  <a:srgbClr val="000000"/>
                </a:solidFill>
                <a:latin typeface="Times New Roman" pitchFamily="18" charset="0"/>
                <a:ea typeface="標楷體" pitchFamily="65" charset="-120"/>
              </a:rPr>
              <a:t>4</a:t>
            </a:r>
            <a:r>
              <a:rPr lang="zh-TW" altLang="en-US" sz="2200" cap="none" smtClean="0">
                <a:solidFill>
                  <a:srgbClr val="000000"/>
                </a:solidFill>
                <a:latin typeface="Times New Roman" pitchFamily="18" charset="0"/>
                <a:ea typeface="標楷體" pitchFamily="65" charset="-120"/>
              </a:rPr>
              <a:t>：關務署基隆關</a:t>
            </a:r>
          </a:p>
        </p:txBody>
      </p:sp>
      <p:sp>
        <p:nvSpPr>
          <p:cNvPr id="76803"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b="1">
              <a:latin typeface="Times New Roman" pitchFamily="18" charset="0"/>
              <a:ea typeface="標楷體" pitchFamily="65" charset="-120"/>
            </a:endParaRPr>
          </a:p>
        </p:txBody>
      </p:sp>
      <p:sp>
        <p:nvSpPr>
          <p:cNvPr id="49204" name="Rectangle 52"/>
          <p:cNvSpPr>
            <a:spLocks noChangeArrowheads="1"/>
          </p:cNvSpPr>
          <p:nvPr/>
        </p:nvSpPr>
        <p:spPr bwMode="auto">
          <a:xfrm>
            <a:off x="3007917" y="908051"/>
            <a:ext cx="395724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：影響之敘述分類表</a:t>
            </a:r>
            <a:endParaRPr lang="zh-TW" altLang="en-US" sz="2800" b="1" dirty="0">
              <a:latin typeface="標楷體" pitchFamily="65" charset="-120"/>
              <a:ea typeface="標楷體" pitchFamily="65" charset="-120"/>
              <a:cs typeface="Arial" charset="0"/>
            </a:endParaRPr>
          </a:p>
        </p:txBody>
      </p:sp>
      <p:graphicFrame>
        <p:nvGraphicFramePr>
          <p:cNvPr id="105502" name="Group 30"/>
          <p:cNvGraphicFramePr>
            <a:graphicFrameLocks noGrp="1"/>
          </p:cNvGraphicFramePr>
          <p:nvPr/>
        </p:nvGraphicFramePr>
        <p:xfrm>
          <a:off x="416190" y="1773238"/>
          <a:ext cx="8863806" cy="3987799"/>
        </p:xfrm>
        <a:graphic>
          <a:graphicData uri="http://schemas.openxmlformats.org/drawingml/2006/table">
            <a:tbl>
              <a:tblPr/>
              <a:tblGrid>
                <a:gridCol w="1718072"/>
                <a:gridCol w="3001036"/>
                <a:gridCol w="4144698"/>
              </a:tblGrid>
              <a:tr h="484188">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Century Schoolbook" pitchFamily="18" charset="0"/>
                          <a:ea typeface="標楷體" pitchFamily="65" charset="-120"/>
                          <a:cs typeface="Times New Roman" pitchFamily="18" charset="0"/>
                        </a:rPr>
                        <a:t>等級</a:t>
                      </a:r>
                      <a:endParaRPr kumimoji="0" lang="en-US" altLang="zh-TW" sz="1800" b="1" i="0" u="none" strike="noStrike" cap="none" normalizeH="0" baseline="0" smtClean="0">
                        <a:ln>
                          <a:noFill/>
                        </a:ln>
                        <a:solidFill>
                          <a:srgbClr val="000000"/>
                        </a:solidFill>
                        <a:effectLst/>
                        <a:latin typeface="Century Schoolbook" pitchFamily="18" charset="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Century Schoolbook" pitchFamily="18" charset="0"/>
                          <a:ea typeface="標楷體" pitchFamily="65" charset="-120"/>
                          <a:cs typeface="Times New Roman" pitchFamily="18" charset="0"/>
                        </a:rPr>
                        <a:t>衝擊或後果</a:t>
                      </a:r>
                      <a:endParaRPr kumimoji="0" lang="en-US" sz="1800" b="0" i="0" u="none" strike="noStrike" cap="none" normalizeH="0" baseline="0" smtClean="0">
                        <a:ln>
                          <a:noFill/>
                        </a:ln>
                        <a:solidFill>
                          <a:schemeClr val="tx1"/>
                        </a:solidFill>
                        <a:effectLst/>
                        <a:latin typeface="Century Schoolbook" pitchFamily="18" charset="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Century Schoolbook" pitchFamily="18" charset="0"/>
                          <a:ea typeface="標楷體" pitchFamily="65" charset="-120"/>
                          <a:cs typeface="Times New Roman" pitchFamily="18" charset="0"/>
                        </a:rPr>
                        <a:t>影響</a:t>
                      </a:r>
                      <a:endParaRPr kumimoji="0" lang="en-US" sz="1800" b="0" i="0" u="none" strike="noStrike" cap="none" normalizeH="0" baseline="0" smtClean="0">
                        <a:ln>
                          <a:noFill/>
                        </a:ln>
                        <a:solidFill>
                          <a:schemeClr val="tx1"/>
                        </a:solidFill>
                        <a:effectLst/>
                        <a:latin typeface="Century Schoolbook" pitchFamily="18" charset="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r>
              <a:tr h="10842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3</a:t>
                      </a:r>
                      <a:endPar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非常嚴重</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國內外主要媒體報導負面新聞</a:t>
                      </a: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天以上</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668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endPar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嚴重</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國內主要媒體報導負面新聞</a:t>
                      </a: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天以上</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525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endPar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輕微</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endPar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國內主要媒體報導負面新聞</a:t>
                      </a: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次</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6827" name="投影片編號版面配置區 10"/>
          <p:cNvSpPr txBox="1">
            <a:spLocks noGrp="1"/>
          </p:cNvSpPr>
          <p:nvPr/>
        </p:nvSpPr>
        <p:spPr bwMode="auto">
          <a:xfrm>
            <a:off x="8776097"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419D463C-1AC8-4086-87CE-58D53D640225}" type="slidenum">
              <a:rPr kumimoji="0" lang="zh-TW" altLang="en-US" sz="1400" b="1">
                <a:solidFill>
                  <a:srgbClr val="FFFFFF"/>
                </a:solidFill>
              </a:rPr>
              <a:pPr algn="ctr" eaLnBrk="1" hangingPunct="1"/>
              <a:t>110</a:t>
            </a:fld>
            <a:endParaRPr kumimoji="0" lang="en-US" altLang="zh-TW" sz="1400" b="1">
              <a:solidFill>
                <a:srgbClr val="FFFFFF"/>
              </a:solidFill>
            </a:endParaRPr>
          </a:p>
        </p:txBody>
      </p:sp>
    </p:spTree>
    <p:extLst>
      <p:ext uri="{BB962C8B-B14F-4D97-AF65-F5344CB8AC3E}">
        <p14:creationId xmlns:p14="http://schemas.microsoft.com/office/powerpoint/2010/main" val="14513775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245246" cy="531812"/>
          </a:xfrm>
          <a:solidFill>
            <a:srgbClr val="66FF66"/>
          </a:solidFill>
        </p:spPr>
        <p:style>
          <a:lnRef idx="2">
            <a:schemeClr val="accent6"/>
          </a:lnRef>
          <a:fillRef idx="1">
            <a:schemeClr val="lt1"/>
          </a:fillRef>
          <a:effectRef idx="0">
            <a:schemeClr val="accent6"/>
          </a:effectRef>
          <a:fontRef idx="minor">
            <a:schemeClr val="dk1"/>
          </a:fontRef>
        </p:style>
        <p:txBody>
          <a:bodyPr wrap="square" lIns="91440" tIns="45720" rIns="91440" bIns="45720" numCol="1" anchor="ctr" anchorCtr="0" compatLnSpc="1">
            <a:prstTxWarp prst="textNoShape">
              <a:avLst/>
            </a:prstTxWarp>
          </a:bodyPr>
          <a:lstStyle/>
          <a:p>
            <a:pPr eaLnBrk="1" hangingPunct="1">
              <a:defRPr/>
            </a:pPr>
            <a:r>
              <a:rPr lang="zh-TW" altLang="en-US" sz="2200" cap="none" smtClean="0">
                <a:solidFill>
                  <a:srgbClr val="000000"/>
                </a:solidFill>
                <a:latin typeface="標楷體" pitchFamily="65" charset="-120"/>
                <a:ea typeface="標楷體" pitchFamily="65" charset="-120"/>
              </a:rPr>
              <a:t>案例</a:t>
            </a:r>
            <a:r>
              <a:rPr lang="en-US" altLang="zh-TW" sz="2200" cap="none" smtClean="0">
                <a:solidFill>
                  <a:srgbClr val="000000"/>
                </a:solidFill>
                <a:latin typeface="標楷體" pitchFamily="65" charset="-120"/>
                <a:ea typeface="標楷體" pitchFamily="65" charset="-120"/>
              </a:rPr>
              <a:t>4</a:t>
            </a:r>
            <a:r>
              <a:rPr lang="zh-TW" altLang="en-US" sz="2200" cap="none" smtClean="0">
                <a:solidFill>
                  <a:srgbClr val="000000"/>
                </a:solidFill>
                <a:latin typeface="標楷體" pitchFamily="65" charset="-120"/>
                <a:ea typeface="標楷體" pitchFamily="65" charset="-120"/>
              </a:rPr>
              <a:t>：關務署基隆關</a:t>
            </a:r>
          </a:p>
        </p:txBody>
      </p:sp>
      <p:sp>
        <p:nvSpPr>
          <p:cNvPr id="77827"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b="1">
              <a:latin typeface="Times New Roman" pitchFamily="18" charset="0"/>
              <a:ea typeface="標楷體" pitchFamily="65" charset="-120"/>
            </a:endParaRPr>
          </a:p>
        </p:txBody>
      </p:sp>
      <p:sp>
        <p:nvSpPr>
          <p:cNvPr id="49204" name="Rectangle 52"/>
          <p:cNvSpPr>
            <a:spLocks noChangeArrowheads="1"/>
          </p:cNvSpPr>
          <p:nvPr/>
        </p:nvSpPr>
        <p:spPr bwMode="auto">
          <a:xfrm>
            <a:off x="3011356" y="836614"/>
            <a:ext cx="3953801"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2</a:t>
            </a:r>
            <a:r>
              <a:rPr lang="zh-TW" altLang="en-US" sz="2800" b="1" dirty="0">
                <a:solidFill>
                  <a:srgbClr val="000000"/>
                </a:solidFill>
                <a:latin typeface="標楷體" pitchFamily="65" charset="-120"/>
                <a:ea typeface="標楷體" pitchFamily="65" charset="-120"/>
                <a:cs typeface="Times New Roman" pitchFamily="18" charset="0"/>
              </a:rPr>
              <a:t>：機率之敘述分類表</a:t>
            </a:r>
            <a:endParaRPr lang="zh-TW" altLang="en-US" sz="2800" b="1" dirty="0">
              <a:latin typeface="標楷體" pitchFamily="65" charset="-120"/>
              <a:ea typeface="標楷體" pitchFamily="65" charset="-120"/>
              <a:cs typeface="Arial" charset="0"/>
            </a:endParaRPr>
          </a:p>
        </p:txBody>
      </p:sp>
      <p:graphicFrame>
        <p:nvGraphicFramePr>
          <p:cNvPr id="7" name="表格 6"/>
          <p:cNvGraphicFramePr>
            <a:graphicFrameLocks noGrp="1"/>
          </p:cNvGraphicFramePr>
          <p:nvPr/>
        </p:nvGraphicFramePr>
        <p:xfrm>
          <a:off x="416190" y="1628775"/>
          <a:ext cx="9216364" cy="3989388"/>
        </p:xfrm>
        <a:graphic>
          <a:graphicData uri="http://schemas.openxmlformats.org/drawingml/2006/table">
            <a:tbl>
              <a:tblPr/>
              <a:tblGrid>
                <a:gridCol w="1396471"/>
                <a:gridCol w="2123943"/>
                <a:gridCol w="2490258"/>
                <a:gridCol w="3205692"/>
              </a:tblGrid>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rgbClr val="000000"/>
                          </a:solidFill>
                          <a:effectLst/>
                          <a:latin typeface="Century Schoolbook" pitchFamily="18" charset="0"/>
                          <a:ea typeface="新細明體" pitchFamily="18" charset="-120"/>
                          <a:cs typeface="Times New Roman" pitchFamily="18" charset="0"/>
                        </a:rPr>
                        <a:t>等級</a:t>
                      </a:r>
                      <a:endParaRPr kumimoji="0" lang="en-US" sz="2000" b="0"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rgbClr val="000000"/>
                          </a:solidFill>
                          <a:effectLst/>
                          <a:latin typeface="Century Schoolbook" pitchFamily="18" charset="0"/>
                          <a:ea typeface="新細明體" pitchFamily="18" charset="-120"/>
                          <a:cs typeface="Times New Roman" pitchFamily="18" charset="0"/>
                        </a:rPr>
                        <a:t>可能性分類</a:t>
                      </a:r>
                      <a:endParaRPr kumimoji="0" lang="en-US" sz="2000" b="0"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rPr>
                        <a:t>發生機率</a:t>
                      </a:r>
                      <a:endParaRPr kumimoji="0" lang="en-US" altLang="zh-TW" sz="2000" b="1"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rPr>
                        <a:t>百分比</a:t>
                      </a:r>
                      <a:endParaRPr kumimoji="0" lang="en-US" sz="2000" b="1"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rgbClr val="000000"/>
                          </a:solidFill>
                          <a:effectLst/>
                          <a:latin typeface="Century Schoolbook" pitchFamily="18" charset="0"/>
                          <a:ea typeface="新細明體" pitchFamily="18" charset="-120"/>
                          <a:cs typeface="Times New Roman" pitchFamily="18" charset="0"/>
                        </a:rPr>
                        <a:t>詳細的描述</a:t>
                      </a:r>
                      <a:endParaRPr kumimoji="0" lang="en-US" sz="2000" b="0" i="0" u="none" strike="noStrike" cap="none" normalizeH="0" baseline="0" smtClean="0">
                        <a:ln>
                          <a:noFill/>
                        </a:ln>
                        <a:solidFill>
                          <a:schemeClr val="tx1"/>
                        </a:solidFill>
                        <a:effectLst/>
                        <a:latin typeface="Century Schoolbook" pitchFamily="18" charset="0"/>
                        <a:ea typeface="新細明體" pitchFamily="18"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r>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3</a:t>
                      </a:r>
                      <a:endPar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幾乎確定</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61-100%</a:t>
                      </a: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在大部分的情況下會發生</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2</a:t>
                      </a:r>
                      <a:endPar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可能</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41-60%</a:t>
                      </a: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有些情況下會發生</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1</a:t>
                      </a:r>
                      <a:endPar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幾乎不可能</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0-40%</a:t>
                      </a:r>
                    </a:p>
                  </a:txBody>
                  <a:tcPr marL="20867" marR="20867"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2800" b="0" i="0" u="none" strike="noStrike" cap="none" normalizeH="0" baseline="0" smtClean="0">
                          <a:ln>
                            <a:noFill/>
                          </a:ln>
                          <a:solidFill>
                            <a:srgbClr val="000000"/>
                          </a:solidFill>
                          <a:effectLst/>
                          <a:latin typeface="標楷體" pitchFamily="65" charset="-120"/>
                          <a:ea typeface="標楷體" pitchFamily="65" charset="-120"/>
                          <a:cs typeface="Times New Roman" pitchFamily="18" charset="0"/>
                        </a:rPr>
                        <a:t>只會在特殊的情況下發生</a:t>
                      </a:r>
                      <a:endParaRPr kumimoji="0" lang="en-US" sz="2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20867" marR="20867"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856" name="投影片編號版面配置區 10"/>
          <p:cNvSpPr txBox="1">
            <a:spLocks noGrp="1"/>
          </p:cNvSpPr>
          <p:nvPr/>
        </p:nvSpPr>
        <p:spPr bwMode="auto">
          <a:xfrm>
            <a:off x="8776097"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FF89C654-1379-4531-BBC4-538B2E07C3FC}" type="slidenum">
              <a:rPr kumimoji="0" lang="zh-TW" altLang="en-US" sz="1400" b="1">
                <a:solidFill>
                  <a:srgbClr val="FFFFFF"/>
                </a:solidFill>
              </a:rPr>
              <a:pPr algn="ctr" eaLnBrk="1" hangingPunct="1"/>
              <a:t>111</a:t>
            </a:fld>
            <a:endParaRPr kumimoji="0" lang="en-US" altLang="zh-TW" sz="1400" b="1">
              <a:solidFill>
                <a:srgbClr val="FFFFFF"/>
              </a:solidFill>
            </a:endParaRPr>
          </a:p>
        </p:txBody>
      </p:sp>
    </p:spTree>
    <p:extLst>
      <p:ext uri="{BB962C8B-B14F-4D97-AF65-F5344CB8AC3E}">
        <p14:creationId xmlns:p14="http://schemas.microsoft.com/office/powerpoint/2010/main" val="30926623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graphicFrame>
        <p:nvGraphicFramePr>
          <p:cNvPr id="110655" name="Group 63"/>
          <p:cNvGraphicFramePr>
            <a:graphicFrameLocks noGrp="1"/>
          </p:cNvGraphicFramePr>
          <p:nvPr/>
        </p:nvGraphicFramePr>
        <p:xfrm>
          <a:off x="194338" y="1268413"/>
          <a:ext cx="9322991" cy="5364225"/>
        </p:xfrm>
        <a:graphic>
          <a:graphicData uri="http://schemas.openxmlformats.org/drawingml/2006/table">
            <a:tbl>
              <a:tblPr/>
              <a:tblGrid>
                <a:gridCol w="1872853"/>
                <a:gridCol w="2027635"/>
                <a:gridCol w="2340636"/>
                <a:gridCol w="2261527"/>
                <a:gridCol w="820340"/>
              </a:tblGrid>
              <a:tr h="365738">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主要風險項目</a:t>
                      </a: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風險情境及影響</a:t>
                      </a: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風險處理</a:t>
                      </a: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hMerge="1">
                  <a:txBody>
                    <a:bodyPr/>
                    <a:lstStyle/>
                    <a:p>
                      <a:endParaRPr lang="zh-TW" altLang="en-US"/>
                    </a:p>
                  </a:txBody>
                  <a:tcPr/>
                </a:tc>
              </a:tr>
              <a:tr h="640042">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現有措施</a:t>
                      </a: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新增對策</a:t>
                      </a: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負責</a:t>
                      </a:r>
                      <a:endParaRPr kumimoji="1" lang="en-US" altLang="zh-TW"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單位</a:t>
                      </a: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3992643">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2000" b="1" i="0" u="none" strike="noStrike" cap="none" normalizeH="0" baseline="0" smtClean="0">
                          <a:ln>
                            <a:noFill/>
                          </a:ln>
                          <a:solidFill>
                            <a:srgbClr val="FF0000"/>
                          </a:solidFill>
                          <a:effectLst/>
                          <a:latin typeface="標楷體" pitchFamily="65" charset="-120"/>
                          <a:ea typeface="標楷體" pitchFamily="65" charset="-120"/>
                        </a:rPr>
                        <a:t>M401.</a:t>
                      </a:r>
                      <a:r>
                        <a:rPr kumimoji="0" lang="zh-TW" altLang="en-US" sz="2000" b="1" i="0" u="none" strike="noStrike" cap="none" normalizeH="0" baseline="0" smtClean="0">
                          <a:ln>
                            <a:noFill/>
                          </a:ln>
                          <a:solidFill>
                            <a:srgbClr val="FF0000"/>
                          </a:solidFill>
                          <a:effectLst/>
                          <a:latin typeface="標楷體" pitchFamily="65" charset="-120"/>
                          <a:ea typeface="標楷體" pitchFamily="65" charset="-120"/>
                        </a:rPr>
                        <a:t> </a:t>
                      </a:r>
                      <a:r>
                        <a:rPr kumimoji="0" lang="zh-TW" altLang="en-US" sz="2000" b="1" i="0" u="none" strike="noStrike" cap="none" normalizeH="0" baseline="0" smtClean="0">
                          <a:ln>
                            <a:noFill/>
                          </a:ln>
                          <a:solidFill>
                            <a:schemeClr val="tx1"/>
                          </a:solidFill>
                          <a:effectLst/>
                          <a:latin typeface="標楷體" pitchFamily="65" charset="-120"/>
                          <a:ea typeface="標楷體" pitchFamily="65" charset="-120"/>
                        </a:rPr>
                        <a:t>大型郵輪靠泊海關儀器及執檢關員人數不足，造成通關作業遲延</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en-US"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1</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、靠泊郵輪有大型化趨勢。</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2</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、靠泊之郵輪未來若航次增加，行李檢查業務以現有人力恐難因應大量旅客入出境通關作業。</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3</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、大型郵輪可停靠碼頭受限，恐無法利用港區大樓</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X</a:t>
                      </a: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光機進行行李檢查作業，致嚴重影響旅客通關程序及行李檢查作業。</a:t>
                      </a:r>
                      <a:endParaRPr kumimoji="0"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1</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、加強機關間橫向聯繫，事前排除可能遭遇之通關問題。</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2</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、由港務公司浚深船席，解決大型郵輪靠泊時無法停靠鄰近旅客大樓碼頭之問題。</a:t>
                      </a:r>
                      <a:endParaRPr kumimoji="0" lang="en-US" altLang="zh-TW" sz="18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餘略</a:t>
                      </a: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en-US"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
                          <a:schemeClr val="accent1"/>
                        </a:buClr>
                        <a:buSzPct val="70000"/>
                        <a:buFontTx/>
                        <a:buNone/>
                        <a:tabLst/>
                      </a:pP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1</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、擬於本年度指派</a:t>
                      </a: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3</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至</a:t>
                      </a: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5</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名關員參加臺北關舉辦之行李檢查業務訓練，以提升人力調度之彈性。</a:t>
                      </a:r>
                      <a:endParaRPr kumimoji="0" lang="en-US" altLang="zh-TW" sz="1600" b="1"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just" defTabSz="914400" rtl="0" eaLnBrk="1" fontAlgn="base" latinLnBrk="0" hangingPunct="1">
                        <a:lnSpc>
                          <a:spcPct val="100000"/>
                        </a:lnSpc>
                        <a:spcBef>
                          <a:spcPct val="0"/>
                        </a:spcBef>
                        <a:spcAft>
                          <a:spcPct val="0"/>
                        </a:spcAft>
                        <a:buClr>
                          <a:schemeClr val="accent1"/>
                        </a:buClr>
                        <a:buSzPct val="70000"/>
                        <a:buFontTx/>
                        <a:buNone/>
                        <a:tabLst/>
                      </a:pP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2</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、建議於硬體設備許可下，使郵輪靠泊於東、西岸旅客碼頭大廈，俾利行李檢查關員利用旅客大廈儀器設備執行行李檢查業務。</a:t>
                      </a:r>
                      <a:endParaRPr kumimoji="0" lang="en-US" altLang="zh-TW" sz="1600" b="1"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just" defTabSz="914400" rtl="0" eaLnBrk="1" fontAlgn="base" latinLnBrk="0" hangingPunct="1">
                        <a:lnSpc>
                          <a:spcPct val="100000"/>
                        </a:lnSpc>
                        <a:spcBef>
                          <a:spcPct val="0"/>
                        </a:spcBef>
                        <a:spcAft>
                          <a:spcPct val="0"/>
                        </a:spcAft>
                        <a:buClr>
                          <a:schemeClr val="accent1"/>
                        </a:buClr>
                        <a:buSzPct val="70000"/>
                        <a:buFontTx/>
                        <a:buNone/>
                        <a:tabLst/>
                      </a:pP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餘略</a:t>
                      </a:r>
                      <a:r>
                        <a:rPr kumimoji="0" lang="en-US" altLang="zh-TW" sz="1600" b="1"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en-US" sz="1600" b="1"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just" defTabSz="914400" rtl="0" eaLnBrk="1" fontAlgn="base" latinLnBrk="0" hangingPunct="1">
                        <a:lnSpc>
                          <a:spcPct val="100000"/>
                        </a:lnSpc>
                        <a:spcBef>
                          <a:spcPct val="0"/>
                        </a:spcBef>
                        <a:spcAft>
                          <a:spcPct val="0"/>
                        </a:spcAft>
                        <a:buClr>
                          <a:schemeClr val="accent1"/>
                        </a:buClr>
                        <a:buSzPct val="70000"/>
                        <a:buFontTx/>
                        <a:buNone/>
                        <a:tabLst/>
                      </a:pPr>
                      <a:endParaRPr kumimoji="0" lang="zh-TW" altLang="en-US"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TW" sz="1800" b="1" i="0" u="none" strike="noStrike" cap="none" normalizeH="0" baseline="0" smtClean="0">
                        <a:ln>
                          <a:noFill/>
                        </a:ln>
                        <a:solidFill>
                          <a:schemeClr val="tx1"/>
                        </a:solidFill>
                        <a:effectLst/>
                        <a:latin typeface="標楷體" pitchFamily="65" charset="-120"/>
                        <a:ea typeface="標楷體" pitchFamily="65"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b="0" i="0" u="none" strike="noStrike" cap="none" normalizeH="0" baseline="0" smtClean="0">
                          <a:ln>
                            <a:noFill/>
                          </a:ln>
                          <a:solidFill>
                            <a:schemeClr val="tx1"/>
                          </a:solidFill>
                          <a:effectLst/>
                          <a:latin typeface="Century Schoolbook" pitchFamily="18" charset="0"/>
                          <a:ea typeface="標楷體" pitchFamily="65" charset="-120"/>
                          <a:cs typeface="Times New Roman" pitchFamily="18" charset="0"/>
                        </a:rPr>
                        <a:t>稽查組</a:t>
                      </a:r>
                      <a:endParaRPr kumimoji="0" lang="en-US" altLang="zh-TW" sz="1800" b="0" i="0" u="none" strike="noStrike" cap="none" normalizeH="0" baseline="0" smtClean="0">
                        <a:ln>
                          <a:noFill/>
                        </a:ln>
                        <a:solidFill>
                          <a:schemeClr val="tx1"/>
                        </a:solidFill>
                        <a:effectLst/>
                        <a:latin typeface="Century Schoolbook" pitchFamily="18" charset="0"/>
                        <a:ea typeface="標楷體" pitchFamily="65" charset="-120"/>
                        <a:cs typeface="Times New Roman" pitchFamily="18" charset="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38">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52"/>
          <p:cNvSpPr>
            <a:spLocks noChangeArrowheads="1"/>
          </p:cNvSpPr>
          <p:nvPr/>
        </p:nvSpPr>
        <p:spPr bwMode="auto">
          <a:xfrm>
            <a:off x="2291786" y="764709"/>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附錄</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：內部控制制度風險登錄表</a:t>
            </a:r>
            <a:endParaRPr lang="zh-TW" altLang="en-US" sz="2800" dirty="0">
              <a:latin typeface="標楷體" pitchFamily="65" charset="-120"/>
              <a:ea typeface="標楷體" pitchFamily="65" charset="-120"/>
            </a:endParaRPr>
          </a:p>
        </p:txBody>
      </p:sp>
      <p:sp>
        <p:nvSpPr>
          <p:cNvPr id="2" name="標題 1"/>
          <p:cNvSpPr>
            <a:spLocks noGrp="1"/>
          </p:cNvSpPr>
          <p:nvPr>
            <p:ph type="title" idx="4294967295"/>
          </p:nvPr>
        </p:nvSpPr>
        <p:spPr>
          <a:xfrm>
            <a:off x="194337" y="115888"/>
            <a:ext cx="3245246" cy="531812"/>
          </a:xfrm>
          <a:solidFill>
            <a:srgbClr val="66FF66"/>
          </a:solidFill>
        </p:spPr>
        <p:style>
          <a:lnRef idx="2">
            <a:schemeClr val="accent6"/>
          </a:lnRef>
          <a:fillRef idx="1">
            <a:schemeClr val="lt1"/>
          </a:fillRef>
          <a:effectRef idx="0">
            <a:schemeClr val="accent6"/>
          </a:effectRef>
          <a:fontRef idx="minor">
            <a:schemeClr val="dk1"/>
          </a:fontRef>
        </p:style>
        <p:txBody>
          <a:bodyPr wrap="square" lIns="91440" tIns="45720" rIns="91440" bIns="45720" numCol="1" anchor="ctr" anchorCtr="0" compatLnSpc="1">
            <a:prstTxWarp prst="textNoShape">
              <a:avLst/>
            </a:prstTxWarp>
          </a:bodyPr>
          <a:lstStyle/>
          <a:p>
            <a:pPr eaLnBrk="1" hangingPunct="1">
              <a:defRPr/>
            </a:pPr>
            <a:r>
              <a:rPr lang="zh-TW" altLang="en-US" sz="2200" cap="none" smtClean="0">
                <a:solidFill>
                  <a:srgbClr val="000000"/>
                </a:solidFill>
                <a:latin typeface="標楷體" pitchFamily="65" charset="-120"/>
                <a:ea typeface="標楷體" pitchFamily="65" charset="-120"/>
              </a:rPr>
              <a:t>案例</a:t>
            </a:r>
            <a:r>
              <a:rPr lang="en-US" altLang="zh-TW" sz="2200" cap="none" smtClean="0">
                <a:solidFill>
                  <a:srgbClr val="000000"/>
                </a:solidFill>
                <a:latin typeface="標楷體" pitchFamily="65" charset="-120"/>
                <a:ea typeface="標楷體" pitchFamily="65" charset="-120"/>
              </a:rPr>
              <a:t>4</a:t>
            </a:r>
            <a:r>
              <a:rPr lang="zh-TW" altLang="en-US" sz="2200" cap="none" smtClean="0">
                <a:solidFill>
                  <a:srgbClr val="000000"/>
                </a:solidFill>
                <a:latin typeface="標楷體" pitchFamily="65" charset="-120"/>
                <a:ea typeface="標楷體" pitchFamily="65" charset="-120"/>
              </a:rPr>
              <a:t>：關務署基隆關</a:t>
            </a:r>
          </a:p>
        </p:txBody>
      </p:sp>
      <p:sp>
        <p:nvSpPr>
          <p:cNvPr id="78881" name="投影片編號版面配置區 10"/>
          <p:cNvSpPr txBox="1">
            <a:spLocks noGrp="1"/>
          </p:cNvSpPr>
          <p:nvPr/>
        </p:nvSpPr>
        <p:spPr bwMode="auto">
          <a:xfrm>
            <a:off x="8776097"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EEA06DB1-BED1-4384-AB30-F8A259057B34}" type="slidenum">
              <a:rPr kumimoji="0" lang="zh-TW" altLang="en-US" sz="1400" b="1">
                <a:solidFill>
                  <a:srgbClr val="FFFFFF"/>
                </a:solidFill>
              </a:rPr>
              <a:pPr algn="ctr" eaLnBrk="1" hangingPunct="1"/>
              <a:t>112</a:t>
            </a:fld>
            <a:endParaRPr kumimoji="0" lang="en-US" altLang="zh-TW" sz="1400" b="1">
              <a:solidFill>
                <a:srgbClr val="FFFFFF"/>
              </a:solidFill>
            </a:endParaRPr>
          </a:p>
        </p:txBody>
      </p:sp>
      <p:sp>
        <p:nvSpPr>
          <p:cNvPr id="78882" name="投影片編號版面配置區 10"/>
          <p:cNvSpPr txBox="1">
            <a:spLocks noGrp="1"/>
          </p:cNvSpPr>
          <p:nvPr/>
        </p:nvSpPr>
        <p:spPr bwMode="auto">
          <a:xfrm>
            <a:off x="9009989" y="59499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889C3DB3-7139-408E-B8B8-4E171ECB2FA9}" type="slidenum">
              <a:rPr kumimoji="0" lang="zh-TW" altLang="en-US" sz="1400" b="1">
                <a:solidFill>
                  <a:srgbClr val="FFFFFF"/>
                </a:solidFill>
              </a:rPr>
              <a:pPr algn="ctr" eaLnBrk="1" hangingPunct="1"/>
              <a:t>112</a:t>
            </a:fld>
            <a:endParaRPr kumimoji="0" lang="en-US" altLang="zh-TW" sz="1400" b="1">
              <a:solidFill>
                <a:srgbClr val="FFFFFF"/>
              </a:solidFill>
            </a:endParaRPr>
          </a:p>
        </p:txBody>
      </p:sp>
    </p:spTree>
    <p:extLst>
      <p:ext uri="{BB962C8B-B14F-4D97-AF65-F5344CB8AC3E}">
        <p14:creationId xmlns:p14="http://schemas.microsoft.com/office/powerpoint/2010/main" val="378134836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8" name="Rectangle 52"/>
          <p:cNvSpPr>
            <a:spLocks noChangeArrowheads="1"/>
          </p:cNvSpPr>
          <p:nvPr/>
        </p:nvSpPr>
        <p:spPr bwMode="auto">
          <a:xfrm>
            <a:off x="2291786" y="691684"/>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附錄</a:t>
            </a:r>
            <a:r>
              <a:rPr lang="en-US" altLang="zh-TW" sz="2800" b="1" dirty="0">
                <a:solidFill>
                  <a:srgbClr val="000000"/>
                </a:solidFill>
                <a:latin typeface="標楷體" pitchFamily="65" charset="-120"/>
                <a:ea typeface="標楷體" pitchFamily="65" charset="-120"/>
                <a:cs typeface="Times New Roman" pitchFamily="18" charset="0"/>
              </a:rPr>
              <a:t>2</a:t>
            </a:r>
            <a:r>
              <a:rPr lang="zh-TW" altLang="en-US" sz="2800" b="1" dirty="0">
                <a:solidFill>
                  <a:srgbClr val="000000"/>
                </a:solidFill>
                <a:latin typeface="標楷體" pitchFamily="65" charset="-120"/>
                <a:ea typeface="標楷體" pitchFamily="65" charset="-120"/>
                <a:cs typeface="Times New Roman" pitchFamily="18" charset="0"/>
              </a:rPr>
              <a:t>：內部控制制度風險分析表</a:t>
            </a:r>
            <a:endParaRPr lang="zh-TW" altLang="en-US" sz="2800" dirty="0">
              <a:latin typeface="標楷體" pitchFamily="65" charset="-120"/>
              <a:ea typeface="標楷體" pitchFamily="65" charset="-120"/>
            </a:endParaRPr>
          </a:p>
        </p:txBody>
      </p:sp>
      <p:graphicFrame>
        <p:nvGraphicFramePr>
          <p:cNvPr id="111679" name="Group 63"/>
          <p:cNvGraphicFramePr>
            <a:graphicFrameLocks noGrp="1"/>
          </p:cNvGraphicFramePr>
          <p:nvPr/>
        </p:nvGraphicFramePr>
        <p:xfrm>
          <a:off x="271727" y="1196975"/>
          <a:ext cx="9144134" cy="4065271"/>
        </p:xfrm>
        <a:graphic>
          <a:graphicData uri="http://schemas.openxmlformats.org/drawingml/2006/table">
            <a:tbl>
              <a:tblPr/>
              <a:tblGrid>
                <a:gridCol w="1295004"/>
                <a:gridCol w="792823"/>
                <a:gridCol w="840979"/>
                <a:gridCol w="1030155"/>
                <a:gridCol w="2548731"/>
                <a:gridCol w="758429"/>
                <a:gridCol w="870215"/>
                <a:gridCol w="1007798"/>
              </a:tblGrid>
              <a:tr h="430213">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風險項目或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風險發生情境</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風險本質評估</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現有控制機制</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殘餘風險</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69938">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r>
              <a:tr h="112077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600" b="1" i="0" u="none" strike="noStrike" cap="none" normalizeH="0" baseline="0" smtClean="0">
                          <a:ln>
                            <a:noFill/>
                          </a:ln>
                          <a:solidFill>
                            <a:srgbClr val="FF0000"/>
                          </a:solidFill>
                          <a:effectLst/>
                          <a:latin typeface="標楷體" pitchFamily="65" charset="-120"/>
                          <a:ea typeface="標楷體" pitchFamily="65" charset="-120"/>
                        </a:rPr>
                        <a:t>M401.</a:t>
                      </a:r>
                      <a:r>
                        <a:rPr kumimoji="0" lang="zh-TW" altLang="en-US" sz="1600" b="1" i="0" u="none" strike="noStrike" cap="none" normalizeH="0" baseline="0" smtClean="0">
                          <a:ln>
                            <a:noFill/>
                          </a:ln>
                          <a:solidFill>
                            <a:srgbClr val="FF0000"/>
                          </a:solidFill>
                          <a:effectLst/>
                          <a:latin typeface="標楷體" pitchFamily="65" charset="-120"/>
                          <a:ea typeface="標楷體" pitchFamily="65" charset="-120"/>
                        </a:rPr>
                        <a:t> </a:t>
                      </a:r>
                      <a:r>
                        <a:rPr kumimoji="0" lang="zh-TW" altLang="en-US" sz="1600" b="1" i="0" u="none" strike="noStrike" cap="none" normalizeH="0" baseline="0" smtClean="0">
                          <a:ln>
                            <a:noFill/>
                          </a:ln>
                          <a:solidFill>
                            <a:schemeClr val="tx1"/>
                          </a:solidFill>
                          <a:effectLst/>
                          <a:latin typeface="標楷體" pitchFamily="65" charset="-120"/>
                          <a:ea typeface="標楷體" pitchFamily="65" charset="-120"/>
                        </a:rPr>
                        <a:t>大型郵輪靠泊海關儀器及執檢關員人數不足，造成通關作業遲延</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en-US" altLang="zh-TW" sz="16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3</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6</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1</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、加強機關間橫向聯繫，事前排除可能遭遇之通關問題。</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2</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、由港務公司浚深船席，解決大型郵輪靠泊時無法停靠鄰近旅客大樓碼頭之問題。</a:t>
                      </a:r>
                      <a:endParaRPr kumimoji="0" lang="en-US" altLang="zh-TW" sz="18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餘略</a:t>
                      </a: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endParaRPr>
                    </a:p>
                    <a:p>
                      <a:pPr marL="0" marR="0" lvl="0" indent="0" algn="l" defTabSz="914400" rtl="0" eaLnBrk="1" fontAlgn="base" latinLnBrk="0" hangingPunct="1">
                        <a:lnSpc>
                          <a:spcPct val="100000"/>
                        </a:lnSpc>
                        <a:spcBef>
                          <a:spcPct val="0"/>
                        </a:spcBef>
                        <a:spcAft>
                          <a:spcPct val="0"/>
                        </a:spcAft>
                        <a:buClr>
                          <a:schemeClr val="accent1"/>
                        </a:buClr>
                        <a:buSzPct val="70000"/>
                        <a:buFontTx/>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4</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標題 1"/>
          <p:cNvSpPr>
            <a:spLocks noGrp="1"/>
          </p:cNvSpPr>
          <p:nvPr>
            <p:ph type="title" idx="4294967295"/>
          </p:nvPr>
        </p:nvSpPr>
        <p:spPr>
          <a:xfrm>
            <a:off x="194337" y="115888"/>
            <a:ext cx="3245246" cy="531812"/>
          </a:xfrm>
          <a:solidFill>
            <a:srgbClr val="66FF66"/>
          </a:solidFill>
        </p:spPr>
        <p:style>
          <a:lnRef idx="2">
            <a:schemeClr val="accent6"/>
          </a:lnRef>
          <a:fillRef idx="1">
            <a:schemeClr val="lt1"/>
          </a:fillRef>
          <a:effectRef idx="0">
            <a:schemeClr val="accent6"/>
          </a:effectRef>
          <a:fontRef idx="minor">
            <a:schemeClr val="dk1"/>
          </a:fontRef>
        </p:style>
        <p:txBody>
          <a:bodyPr wrap="square" lIns="91440" tIns="45720" rIns="91440" bIns="45720" numCol="1" anchor="ctr" anchorCtr="0" compatLnSpc="1">
            <a:prstTxWarp prst="textNoShape">
              <a:avLst/>
            </a:prstTxWarp>
          </a:bodyPr>
          <a:lstStyle/>
          <a:p>
            <a:pPr eaLnBrk="1" hangingPunct="1">
              <a:defRPr/>
            </a:pPr>
            <a:r>
              <a:rPr lang="zh-TW" altLang="en-US" sz="2200" cap="none" smtClean="0">
                <a:solidFill>
                  <a:srgbClr val="000000"/>
                </a:solidFill>
                <a:latin typeface="標楷體" pitchFamily="65" charset="-120"/>
                <a:ea typeface="標楷體" pitchFamily="65" charset="-120"/>
              </a:rPr>
              <a:t>案例</a:t>
            </a:r>
            <a:r>
              <a:rPr lang="en-US" altLang="zh-TW" sz="2200" cap="none" smtClean="0">
                <a:solidFill>
                  <a:srgbClr val="000000"/>
                </a:solidFill>
                <a:latin typeface="標楷體" pitchFamily="65" charset="-120"/>
                <a:ea typeface="標楷體" pitchFamily="65" charset="-120"/>
              </a:rPr>
              <a:t>4</a:t>
            </a:r>
            <a:r>
              <a:rPr lang="zh-TW" altLang="en-US" sz="2200" cap="none" smtClean="0">
                <a:solidFill>
                  <a:srgbClr val="000000"/>
                </a:solidFill>
                <a:latin typeface="標楷體" pitchFamily="65" charset="-120"/>
                <a:ea typeface="標楷體" pitchFamily="65" charset="-120"/>
              </a:rPr>
              <a:t>：關務署基隆關</a:t>
            </a:r>
          </a:p>
        </p:txBody>
      </p:sp>
      <p:sp>
        <p:nvSpPr>
          <p:cNvPr id="79919" name="投影片編號版面配置區 10"/>
          <p:cNvSpPr txBox="1">
            <a:spLocks noGrp="1"/>
          </p:cNvSpPr>
          <p:nvPr/>
        </p:nvSpPr>
        <p:spPr bwMode="auto">
          <a:xfrm>
            <a:off x="8776097"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61B48459-A8E4-4010-987C-E864D9A715AF}" type="slidenum">
              <a:rPr kumimoji="0" lang="zh-TW" altLang="en-US" sz="1400" b="1">
                <a:solidFill>
                  <a:srgbClr val="FFFFFF"/>
                </a:solidFill>
              </a:rPr>
              <a:pPr algn="ctr" eaLnBrk="1" hangingPunct="1"/>
              <a:t>113</a:t>
            </a:fld>
            <a:endParaRPr kumimoji="0" lang="en-US" altLang="zh-TW" sz="1400" b="1">
              <a:solidFill>
                <a:srgbClr val="FFFFFF"/>
              </a:solidFill>
            </a:endParaRPr>
          </a:p>
        </p:txBody>
      </p:sp>
    </p:spTree>
    <p:extLst>
      <p:ext uri="{BB962C8B-B14F-4D97-AF65-F5344CB8AC3E}">
        <p14:creationId xmlns:p14="http://schemas.microsoft.com/office/powerpoint/2010/main" val="40237456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b="1">
              <a:latin typeface="Times New Roman" pitchFamily="18" charset="0"/>
              <a:ea typeface="標楷體" pitchFamily="65" charset="-120"/>
            </a:endParaRPr>
          </a:p>
        </p:txBody>
      </p:sp>
      <p:sp>
        <p:nvSpPr>
          <p:cNvPr id="8" name="Rectangle 52"/>
          <p:cNvSpPr>
            <a:spLocks noChangeArrowheads="1"/>
          </p:cNvSpPr>
          <p:nvPr/>
        </p:nvSpPr>
        <p:spPr bwMode="auto">
          <a:xfrm>
            <a:off x="2792942" y="765175"/>
            <a:ext cx="4314958" cy="52228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3</a:t>
            </a:r>
            <a:r>
              <a:rPr lang="zh-TW" altLang="en-US" sz="2800" b="1" dirty="0">
                <a:solidFill>
                  <a:srgbClr val="000000"/>
                </a:solidFill>
                <a:latin typeface="標楷體" pitchFamily="65" charset="-120"/>
                <a:ea typeface="標楷體" pitchFamily="65" charset="-120"/>
                <a:cs typeface="Times New Roman" pitchFamily="18" charset="0"/>
              </a:rPr>
              <a:t>：主要風險項目彙總表</a:t>
            </a:r>
            <a:endParaRPr lang="zh-TW" altLang="en-US" sz="2800" b="1" dirty="0">
              <a:latin typeface="標楷體" pitchFamily="65" charset="-120"/>
              <a:ea typeface="標楷體" pitchFamily="65" charset="-120"/>
              <a:cs typeface="Arial" charset="0"/>
            </a:endParaRPr>
          </a:p>
        </p:txBody>
      </p:sp>
      <p:graphicFrame>
        <p:nvGraphicFramePr>
          <p:cNvPr id="108586" name="Group 42"/>
          <p:cNvGraphicFramePr>
            <a:graphicFrameLocks noGrp="1"/>
          </p:cNvGraphicFramePr>
          <p:nvPr/>
        </p:nvGraphicFramePr>
        <p:xfrm>
          <a:off x="194337" y="1341438"/>
          <a:ext cx="9438217" cy="4462463"/>
        </p:xfrm>
        <a:graphic>
          <a:graphicData uri="http://schemas.openxmlformats.org/drawingml/2006/table">
            <a:tbl>
              <a:tblPr/>
              <a:tblGrid>
                <a:gridCol w="1350036"/>
                <a:gridCol w="2688035"/>
                <a:gridCol w="2700073"/>
                <a:gridCol w="2700073"/>
              </a:tblGrid>
              <a:tr h="431800">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600" b="1" i="0" u="none" strike="noStrike" cap="none" normalizeH="0" baseline="0" smtClean="0">
                          <a:ln>
                            <a:noFill/>
                          </a:ln>
                          <a:solidFill>
                            <a:srgbClr val="000000"/>
                          </a:solidFill>
                          <a:effectLst/>
                          <a:latin typeface="Century Schoolbook" pitchFamily="18" charset="0"/>
                          <a:ea typeface="新細明體" pitchFamily="18" charset="-120"/>
                        </a:rPr>
                        <a:t>單位</a:t>
                      </a:r>
                      <a:endParaRPr kumimoji="0" lang="en-US" altLang="zh-TW" sz="1600" b="1" i="0" u="none" strike="noStrike" cap="none" normalizeH="0" baseline="0" smtClean="0">
                        <a:ln>
                          <a:noFill/>
                        </a:ln>
                        <a:solidFill>
                          <a:srgbClr val="000000"/>
                        </a:solidFill>
                        <a:effectLst/>
                        <a:latin typeface="Century Schoolbook" pitchFamily="18" charset="0"/>
                        <a:ea typeface="新細明體" pitchFamily="18" charset="-120"/>
                      </a:endParaRPr>
                    </a:p>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600" b="1" i="0" u="none" strike="noStrike" cap="none" normalizeH="0" baseline="0" smtClean="0">
                          <a:ln>
                            <a:noFill/>
                          </a:ln>
                          <a:solidFill>
                            <a:srgbClr val="000000"/>
                          </a:solidFill>
                          <a:effectLst/>
                          <a:latin typeface="Century Schoolbook" pitchFamily="18" charset="0"/>
                          <a:ea typeface="新細明體" pitchFamily="18" charset="-120"/>
                        </a:rPr>
                        <a:t>名稱</a:t>
                      </a:r>
                      <a:endParaRPr kumimoji="0" lang="zh-TW" altLang="en-US"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600" b="1" i="0" u="none" strike="noStrike" cap="none" normalizeH="0" baseline="0" smtClean="0">
                          <a:ln>
                            <a:noFill/>
                          </a:ln>
                          <a:solidFill>
                            <a:srgbClr val="000000"/>
                          </a:solidFill>
                          <a:effectLst/>
                          <a:latin typeface="Century Schoolbook" pitchFamily="18" charset="0"/>
                          <a:ea typeface="新細明體" pitchFamily="18" charset="-120"/>
                        </a:rPr>
                        <a:t>風險代號</a:t>
                      </a:r>
                      <a:endParaRPr kumimoji="0" lang="zh-TW" altLang="en-US"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600" b="1" i="0" u="none" strike="noStrike" cap="none" normalizeH="0" baseline="0" smtClean="0">
                          <a:ln>
                            <a:noFill/>
                          </a:ln>
                          <a:solidFill>
                            <a:srgbClr val="000000"/>
                          </a:solidFill>
                          <a:effectLst/>
                          <a:latin typeface="Century Schoolbook" pitchFamily="18" charset="0"/>
                          <a:ea typeface="新細明體" pitchFamily="18" charset="-120"/>
                        </a:rPr>
                        <a:t>主要風險項目</a:t>
                      </a:r>
                      <a:endParaRPr kumimoji="0" lang="zh-TW" altLang="en-US"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600" b="1" i="0" u="none" strike="noStrike" cap="none" normalizeH="0" baseline="0" smtClean="0">
                          <a:ln>
                            <a:noFill/>
                          </a:ln>
                          <a:solidFill>
                            <a:srgbClr val="000000"/>
                          </a:solidFill>
                          <a:effectLst/>
                          <a:latin typeface="Century Schoolbook" pitchFamily="18" charset="0"/>
                          <a:ea typeface="新細明體" pitchFamily="18" charset="-120"/>
                        </a:rPr>
                        <a:t>控制作業項目代號</a:t>
                      </a:r>
                      <a:endParaRPr kumimoji="0" lang="zh-TW" altLang="en-US"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99"/>
                    </a:solidFill>
                  </a:tcPr>
                </a:tc>
              </a:tr>
              <a:tr h="647700">
                <a:tc rowSpan="2">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1800">
                <a:tc vMerge="1">
                  <a:txBody>
                    <a:bodyPr/>
                    <a:lstStyle/>
                    <a:p>
                      <a:endParaRPr lang="zh-TW" altLang="en-US"/>
                    </a:p>
                  </a:txBody>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08063">
                <a:tc rowSpan="2">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600" b="0" i="0" u="none" strike="noStrike" cap="none" normalizeH="0" baseline="0" smtClean="0">
                          <a:ln>
                            <a:noFill/>
                          </a:ln>
                          <a:solidFill>
                            <a:srgbClr val="000000"/>
                          </a:solidFill>
                          <a:effectLst/>
                          <a:latin typeface="Century Schoolbook" pitchFamily="18" charset="0"/>
                          <a:ea typeface="新細明體" pitchFamily="18" charset="-120"/>
                        </a:rPr>
                        <a:t>稽查組</a:t>
                      </a:r>
                      <a:endParaRPr kumimoji="0" lang="zh-TW" altLang="en-US"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1" i="0" u="none" strike="noStrike" cap="none" normalizeH="0" baseline="0" smtClean="0">
                          <a:ln>
                            <a:noFill/>
                          </a:ln>
                          <a:solidFill>
                            <a:srgbClr val="FF0000"/>
                          </a:solidFill>
                          <a:effectLst/>
                          <a:latin typeface="Century Schoolbook" pitchFamily="18" charset="0"/>
                          <a:ea typeface="新細明體" pitchFamily="18" charset="-120"/>
                        </a:rPr>
                        <a:t>M401</a:t>
                      </a:r>
                      <a:endParaRPr kumimoji="0" lang="zh-TW" altLang="zh-TW" sz="1600" b="1" i="0" u="none" strike="noStrike" cap="none" normalizeH="0" baseline="0" smtClean="0">
                        <a:ln>
                          <a:noFill/>
                        </a:ln>
                        <a:solidFill>
                          <a:srgbClr val="FF0000"/>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Century Schoolbook" pitchFamily="18" charset="0"/>
                          <a:ea typeface="標楷體" pitchFamily="65" charset="-120"/>
                        </a:rPr>
                        <a:t>大型郵輪靠泊海關儀器及執檢關員人數不足，造成通關作業遲延</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0" marR="0" lvl="0" indent="0" algn="just" defTabSz="914400" rtl="0" eaLnBrk="1" fontAlgn="base" latinLnBrk="0" hangingPunct="1">
                        <a:lnSpc>
                          <a:spcPts val="16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Century Schoolbook" pitchFamily="18" charset="0"/>
                        <a:ea typeface="標楷體" pitchFamily="65"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Century Schoolbook" pitchFamily="18" charset="0"/>
                          <a:ea typeface="新細明體" pitchFamily="18" charset="-120"/>
                        </a:rPr>
                        <a:t>XXX</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63600">
                <a:tc vMerge="1">
                  <a:txBody>
                    <a:bodyPr/>
                    <a:lstStyle/>
                    <a:p>
                      <a:endParaRPr lang="zh-TW" altLang="en-US"/>
                    </a:p>
                  </a:txBody>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 </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79500">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Century Schoolbook" pitchFamily="18" charset="0"/>
                          <a:ea typeface="新細明體" pitchFamily="18" charset="-120"/>
                        </a:rPr>
                        <a:t>…</a:t>
                      </a:r>
                      <a:endParaRPr kumimoji="0" lang="zh-TW" altLang="zh-TW" sz="1600" b="0" i="0" u="none" strike="noStrike" cap="none" normalizeH="0" baseline="0" smtClean="0">
                        <a:ln>
                          <a:noFill/>
                        </a:ln>
                        <a:solidFill>
                          <a:schemeClr val="tx1"/>
                        </a:solidFill>
                        <a:effectLst/>
                        <a:latin typeface="Century Schoolbook" pitchFamily="18" charset="0"/>
                        <a:ea typeface="新細明體" pitchFamily="18" charset="-120"/>
                      </a:endParaRPr>
                    </a:p>
                  </a:txBody>
                  <a:tcPr marL="71063" marR="710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標題 1"/>
          <p:cNvSpPr txBox="1">
            <a:spLocks/>
          </p:cNvSpPr>
          <p:nvPr/>
        </p:nvSpPr>
        <p:spPr>
          <a:xfrm>
            <a:off x="194338" y="115888"/>
            <a:ext cx="3510094" cy="531812"/>
          </a:xfrm>
          <a:prstGeom prst="rect">
            <a:avLst/>
          </a:prstGeom>
          <a:solidFill>
            <a:srgbClr val="66FF66"/>
          </a:solidFill>
        </p:spPr>
        <p:style>
          <a:lnRef idx="2">
            <a:schemeClr val="accent6"/>
          </a:lnRef>
          <a:fillRef idx="1">
            <a:schemeClr val="lt1"/>
          </a:fillRef>
          <a:effectRef idx="0">
            <a:schemeClr val="accent6"/>
          </a:effectRef>
          <a:fontRef idx="minor">
            <a:schemeClr val="dk1"/>
          </a:fontRef>
        </p:style>
        <p:txBody>
          <a:bodyPr anchor="ctr"/>
          <a:lstStyle/>
          <a:p>
            <a:pPr>
              <a:defRPr/>
            </a:pPr>
            <a:r>
              <a:rPr kumimoji="0" lang="zh-TW" altLang="en-US" sz="2400">
                <a:solidFill>
                  <a:srgbClr val="000000"/>
                </a:solidFill>
                <a:latin typeface="Times New Roman" pitchFamily="18" charset="0"/>
                <a:ea typeface="標楷體" pitchFamily="65" charset="-120"/>
              </a:rPr>
              <a:t>案例</a:t>
            </a:r>
            <a:r>
              <a:rPr kumimoji="0" lang="en-US" altLang="zh-TW" sz="2400">
                <a:solidFill>
                  <a:srgbClr val="000000"/>
                </a:solidFill>
                <a:latin typeface="Times New Roman" pitchFamily="18" charset="0"/>
                <a:ea typeface="標楷體" pitchFamily="65" charset="-120"/>
              </a:rPr>
              <a:t>4</a:t>
            </a:r>
            <a:r>
              <a:rPr kumimoji="0" lang="zh-TW" altLang="en-US" sz="2400">
                <a:solidFill>
                  <a:srgbClr val="000000"/>
                </a:solidFill>
                <a:latin typeface="Times New Roman" pitchFamily="18" charset="0"/>
                <a:ea typeface="標楷體" pitchFamily="65" charset="-120"/>
              </a:rPr>
              <a:t>：關務署基隆關</a:t>
            </a:r>
          </a:p>
        </p:txBody>
      </p:sp>
      <p:sp>
        <p:nvSpPr>
          <p:cNvPr id="7" name="圓角矩形圖說文字 6"/>
          <p:cNvSpPr>
            <a:spLocks noChangeArrowheads="1"/>
          </p:cNvSpPr>
          <p:nvPr/>
        </p:nvSpPr>
        <p:spPr bwMode="auto">
          <a:xfrm>
            <a:off x="4880769" y="4076701"/>
            <a:ext cx="3095625" cy="1368425"/>
          </a:xfrm>
          <a:prstGeom prst="wedgeRoundRectCallout">
            <a:avLst>
              <a:gd name="adj1" fmla="val 28167"/>
              <a:gd name="adj2" fmla="val -91417"/>
              <a:gd name="adj3" fmla="val 16667"/>
            </a:avLst>
          </a:prstGeom>
          <a:solidFill>
            <a:schemeClr val="bg2"/>
          </a:solidFill>
          <a:ln w="25400" algn="ctr">
            <a:solidFill>
              <a:srgbClr val="FF0000"/>
            </a:solidFill>
            <a:miter lim="800000"/>
            <a:headEnd/>
            <a:tailEnd/>
          </a:ln>
        </p:spPr>
        <p:txBody>
          <a:bodyPr anchor="ctr"/>
          <a:lstStyle/>
          <a:p>
            <a:pPr>
              <a:defRPr/>
            </a:pPr>
            <a:r>
              <a:rPr lang="zh-TW" altLang="en-US" b="1" dirty="0">
                <a:latin typeface="+mn-lt"/>
                <a:ea typeface="+mn-ea"/>
              </a:rPr>
              <a:t>將新增控制機制之關鍵程序，納入內部控制制度設計，以確保機關同仁持續遵循降低風險之相關措施。</a:t>
            </a:r>
            <a:endParaRPr lang="en-US" b="1" dirty="0">
              <a:latin typeface="標楷體" pitchFamily="65" charset="-120"/>
              <a:ea typeface="+mn-ea"/>
            </a:endParaRPr>
          </a:p>
        </p:txBody>
      </p:sp>
      <p:sp>
        <p:nvSpPr>
          <p:cNvPr id="80937" name="投影片編號版面配置區 10"/>
          <p:cNvSpPr txBox="1">
            <a:spLocks noGrp="1"/>
          </p:cNvSpPr>
          <p:nvPr/>
        </p:nvSpPr>
        <p:spPr bwMode="auto">
          <a:xfrm>
            <a:off x="8776097"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49855F38-BFE0-4A4E-B5BC-3EEE2C1CF274}" type="slidenum">
              <a:rPr kumimoji="0" lang="zh-TW" altLang="en-US" sz="1400" b="1">
                <a:solidFill>
                  <a:srgbClr val="FFFFFF"/>
                </a:solidFill>
              </a:rPr>
              <a:pPr algn="ctr" eaLnBrk="1" hangingPunct="1"/>
              <a:t>114</a:t>
            </a:fld>
            <a:endParaRPr kumimoji="0" lang="en-US" altLang="zh-TW" sz="1400" b="1">
              <a:solidFill>
                <a:srgbClr val="FFFFFF"/>
              </a:solidFill>
            </a:endParaRPr>
          </a:p>
        </p:txBody>
      </p:sp>
    </p:spTree>
    <p:extLst>
      <p:ext uri="{BB962C8B-B14F-4D97-AF65-F5344CB8AC3E}">
        <p14:creationId xmlns:p14="http://schemas.microsoft.com/office/powerpoint/2010/main" val="162337658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b="1">
              <a:latin typeface="Times New Roman" pitchFamily="18" charset="0"/>
              <a:ea typeface="標楷體" pitchFamily="65" charset="-120"/>
            </a:endParaRPr>
          </a:p>
        </p:txBody>
      </p:sp>
      <p:sp>
        <p:nvSpPr>
          <p:cNvPr id="8" name="Rectangle 52"/>
          <p:cNvSpPr>
            <a:spLocks noChangeArrowheads="1"/>
          </p:cNvSpPr>
          <p:nvPr/>
        </p:nvSpPr>
        <p:spPr bwMode="auto">
          <a:xfrm>
            <a:off x="3728508" y="333375"/>
            <a:ext cx="2517775" cy="52228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圖</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：風險圖像</a:t>
            </a:r>
            <a:endParaRPr lang="zh-TW" altLang="en-US" sz="2800" b="1" dirty="0">
              <a:latin typeface="標楷體" pitchFamily="65" charset="-120"/>
              <a:ea typeface="標楷體" pitchFamily="65" charset="-120"/>
              <a:cs typeface="Arial" charset="0"/>
            </a:endParaRPr>
          </a:p>
        </p:txBody>
      </p:sp>
      <p:sp>
        <p:nvSpPr>
          <p:cNvPr id="10" name="標題 1"/>
          <p:cNvSpPr txBox="1">
            <a:spLocks/>
          </p:cNvSpPr>
          <p:nvPr/>
        </p:nvSpPr>
        <p:spPr>
          <a:xfrm>
            <a:off x="194337" y="115888"/>
            <a:ext cx="3432704" cy="531812"/>
          </a:xfrm>
          <a:prstGeom prst="rect">
            <a:avLst/>
          </a:prstGeom>
          <a:solidFill>
            <a:srgbClr val="66FF66"/>
          </a:solidFill>
        </p:spPr>
        <p:style>
          <a:lnRef idx="2">
            <a:schemeClr val="accent6"/>
          </a:lnRef>
          <a:fillRef idx="1">
            <a:schemeClr val="lt1"/>
          </a:fillRef>
          <a:effectRef idx="0">
            <a:schemeClr val="accent6"/>
          </a:effectRef>
          <a:fontRef idx="minor">
            <a:schemeClr val="dk1"/>
          </a:fontRef>
        </p:style>
        <p:txBody>
          <a:bodyPr anchor="ctr"/>
          <a:lstStyle/>
          <a:p>
            <a:pPr>
              <a:defRPr/>
            </a:pPr>
            <a:r>
              <a:rPr kumimoji="0" lang="zh-TW" altLang="en-US" sz="2400">
                <a:solidFill>
                  <a:srgbClr val="000000"/>
                </a:solidFill>
                <a:latin typeface="Times New Roman" pitchFamily="18" charset="0"/>
                <a:ea typeface="標楷體" pitchFamily="65" charset="-120"/>
              </a:rPr>
              <a:t>案例</a:t>
            </a:r>
            <a:r>
              <a:rPr kumimoji="0" lang="en-US" altLang="zh-TW" sz="2400">
                <a:solidFill>
                  <a:srgbClr val="000000"/>
                </a:solidFill>
                <a:latin typeface="Times New Roman" pitchFamily="18" charset="0"/>
                <a:ea typeface="標楷體" pitchFamily="65" charset="-120"/>
              </a:rPr>
              <a:t>4</a:t>
            </a:r>
            <a:r>
              <a:rPr kumimoji="0" lang="zh-TW" altLang="en-US" sz="2400">
                <a:solidFill>
                  <a:srgbClr val="000000"/>
                </a:solidFill>
                <a:latin typeface="Times New Roman" pitchFamily="18" charset="0"/>
                <a:ea typeface="標楷體" pitchFamily="65" charset="-120"/>
              </a:rPr>
              <a:t>：關務署基隆關</a:t>
            </a:r>
          </a:p>
        </p:txBody>
      </p:sp>
      <p:graphicFrame>
        <p:nvGraphicFramePr>
          <p:cNvPr id="109641" name="Group 73"/>
          <p:cNvGraphicFramePr>
            <a:graphicFrameLocks noGrp="1"/>
          </p:cNvGraphicFramePr>
          <p:nvPr/>
        </p:nvGraphicFramePr>
        <p:xfrm>
          <a:off x="428229" y="1341438"/>
          <a:ext cx="8347869" cy="4822826"/>
        </p:xfrm>
        <a:graphic>
          <a:graphicData uri="http://schemas.openxmlformats.org/drawingml/2006/table">
            <a:tbl>
              <a:tblPr/>
              <a:tblGrid>
                <a:gridCol w="2086107"/>
                <a:gridCol w="2213372"/>
                <a:gridCol w="2103305"/>
                <a:gridCol w="1945085"/>
              </a:tblGrid>
              <a:tr h="368300">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影響程度</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風險分布</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c hMerge="1">
                  <a:txBody>
                    <a:bodyPr/>
                    <a:lstStyle/>
                    <a:p>
                      <a:endParaRPr lang="zh-TW" altLang="en-US"/>
                    </a:p>
                  </a:txBody>
                  <a:tcPr/>
                </a:tc>
              </a:tr>
              <a:tr h="1222375">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非常嚴重</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(3)</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69875" marR="0" lvl="0" indent="-269875" algn="ctr" defTabSz="914400" rtl="0" eaLnBrk="1" fontAlgn="base" latinLnBrk="0" hangingPunct="1">
                        <a:lnSpc>
                          <a:spcPts val="16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63650">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嚴重</a:t>
                      </a:r>
                      <a:r>
                        <a:rPr kumimoji="0" lang="en-US"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(2)</a:t>
                      </a:r>
                      <a:endParaRPr kumimoji="0" lang="en-US" altLang="zh-TW" sz="1800" b="0" i="0" u="none" strike="noStrike" cap="none" normalizeH="0" baseline="0" smtClean="0">
                        <a:ln>
                          <a:noFill/>
                        </a:ln>
                        <a:solidFill>
                          <a:schemeClr val="tx1"/>
                        </a:solidFill>
                        <a:effectLst/>
                        <a:latin typeface="華康中楷體"/>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TW" sz="1800" b="1" i="0" u="none" strike="noStrike" cap="none" normalizeH="0" baseline="0" smtClean="0">
                          <a:ln>
                            <a:noFill/>
                          </a:ln>
                          <a:solidFill>
                            <a:schemeClr val="tx1"/>
                          </a:solidFill>
                          <a:effectLst/>
                          <a:latin typeface="Times New Roman" pitchFamily="18" charset="0"/>
                          <a:ea typeface="新細明體" pitchFamily="18" charset="-120"/>
                        </a:rPr>
                        <a:t>M401</a:t>
                      </a: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30288">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輕微</a:t>
                      </a:r>
                      <a:r>
                        <a:rPr kumimoji="0" lang="en-US"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a:t>
                      </a:r>
                      <a:endParaRPr kumimoji="0" lang="en-US" altLang="zh-TW" sz="1800" b="0" i="0" u="none" strike="noStrike" cap="none" normalizeH="0" baseline="0" smtClean="0">
                        <a:ln>
                          <a:noFill/>
                        </a:ln>
                        <a:solidFill>
                          <a:schemeClr val="tx1"/>
                        </a:solidFill>
                        <a:effectLst/>
                        <a:latin typeface="華康中楷體"/>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62865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8313">
                <a:tc rowSpan="2">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幾乎不可能</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(1)</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可能</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(2)</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幾乎確定</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(3)</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9900">
                <a:tc vMerge="1">
                  <a:txBody>
                    <a:bodyPr/>
                    <a:lstStyle/>
                    <a:p>
                      <a:endParaRPr lang="zh-TW" altLang="en-US"/>
                    </a:p>
                  </a:txBody>
                  <a:tcPr/>
                </a:tc>
                <a:tc gridSpan="3">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altLang="en-US" sz="1800" b="1" i="0" u="none" strike="noStrike" cap="none" normalizeH="0" baseline="0" smtClean="0">
                          <a:ln>
                            <a:noFill/>
                          </a:ln>
                          <a:solidFill>
                            <a:srgbClr val="000000"/>
                          </a:solidFill>
                          <a:effectLst/>
                          <a:latin typeface="Times New Roman" pitchFamily="18" charset="0"/>
                          <a:ea typeface="標楷體" pitchFamily="65" charset="-120"/>
                        </a:rPr>
                        <a:t>發生機率</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2" marR="19262" marT="0" marB="0"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c hMerge="1">
                  <a:txBody>
                    <a:bodyPr/>
                    <a:lstStyle/>
                    <a:p>
                      <a:endParaRPr lang="zh-TW" altLang="en-US"/>
                    </a:p>
                  </a:txBody>
                  <a:tcPr/>
                </a:tc>
              </a:tr>
            </a:tbl>
          </a:graphicData>
        </a:graphic>
      </p:graphicFrame>
      <p:sp>
        <p:nvSpPr>
          <p:cNvPr id="81959" name="投影片編號版面配置區 10"/>
          <p:cNvSpPr txBox="1">
            <a:spLocks noGrp="1"/>
          </p:cNvSpPr>
          <p:nvPr/>
        </p:nvSpPr>
        <p:spPr bwMode="auto">
          <a:xfrm>
            <a:off x="8776097" y="5734050"/>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fld id="{0BF20F7B-BE0E-40F3-A640-7C907B57EE27}" type="slidenum">
              <a:rPr kumimoji="0" lang="zh-TW" altLang="en-US" sz="1400" b="1">
                <a:solidFill>
                  <a:srgbClr val="FFFFFF"/>
                </a:solidFill>
              </a:rPr>
              <a:pPr algn="ctr" eaLnBrk="1" hangingPunct="1"/>
              <a:t>115</a:t>
            </a:fld>
            <a:endParaRPr kumimoji="0" lang="en-US" altLang="zh-TW" sz="1400" b="1">
              <a:solidFill>
                <a:srgbClr val="FFFFFF"/>
              </a:solidFill>
            </a:endParaRPr>
          </a:p>
        </p:txBody>
      </p:sp>
    </p:spTree>
    <p:extLst>
      <p:ext uri="{BB962C8B-B14F-4D97-AF65-F5344CB8AC3E}">
        <p14:creationId xmlns:p14="http://schemas.microsoft.com/office/powerpoint/2010/main" val="370889769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043A5C3B-9D8B-496D-B824-AC0E6E99DF9B}" type="slidenum">
              <a:rPr kumimoji="0" lang="zh-TW" altLang="en-US" smtClean="0">
                <a:latin typeface="Times New Roman" pitchFamily="18" charset="0"/>
              </a:rPr>
              <a:pPr eaLnBrk="1" hangingPunct="1"/>
              <a:t>116</a:t>
            </a:fld>
            <a:endParaRPr kumimoji="0" lang="en-US" altLang="zh-TW" smtClean="0">
              <a:latin typeface="Times New Roman" pitchFamily="18" charset="0"/>
            </a:endParaRPr>
          </a:p>
        </p:txBody>
      </p:sp>
      <p:sp>
        <p:nvSpPr>
          <p:cNvPr id="544772" name="Rectangle 4"/>
          <p:cNvSpPr>
            <a:spLocks noGrp="1" noChangeArrowheads="1"/>
          </p:cNvSpPr>
          <p:nvPr>
            <p:ph type="ctrTitle" idx="4294967295"/>
          </p:nvPr>
        </p:nvSpPr>
        <p:spPr>
          <a:xfrm>
            <a:off x="2105025" y="2057400"/>
            <a:ext cx="5695950" cy="1219200"/>
          </a:xfrm>
        </p:spPr>
        <p:txBody>
          <a:bodyPr lIns="92075" tIns="46038" rIns="92075" bIns="46038" anchor="b"/>
          <a:lstStyle/>
          <a:p>
            <a:pPr eaLnBrk="1" hangingPunct="1">
              <a:defRPr/>
            </a:pPr>
            <a:r>
              <a:rPr lang="zh-TW" altLang="en-US" sz="6600" smtClean="0">
                <a:effectLst>
                  <a:outerShdw blurRad="38100" dist="38100" dir="2700000" algn="tl">
                    <a:srgbClr val="DDDDDD"/>
                  </a:outerShdw>
                </a:effectLst>
                <a:ea typeface="標楷體" charset="0"/>
                <a:cs typeface="標楷體" charset="0"/>
              </a:rPr>
              <a:t>敬請批評指教</a:t>
            </a:r>
          </a:p>
        </p:txBody>
      </p:sp>
      <p:pic>
        <p:nvPicPr>
          <p:cNvPr id="1300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9700" y="1600200"/>
            <a:ext cx="169227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2000"/>
            <a:ext cx="1981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8145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44772"/>
                                        </p:tgtEl>
                                        <p:attrNameLst>
                                          <p:attrName>style.visibility</p:attrName>
                                        </p:attrNameLst>
                                      </p:cBhvr>
                                      <p:to>
                                        <p:strVal val="visible"/>
                                      </p:to>
                                    </p:set>
                                    <p:anim calcmode="lin" valueType="num">
                                      <p:cBhvr additive="base">
                                        <p:cTn id="7" dur="500" fill="hold"/>
                                        <p:tgtEl>
                                          <p:spTgt spid="544772"/>
                                        </p:tgtEl>
                                        <p:attrNameLst>
                                          <p:attrName>ppt_x</p:attrName>
                                        </p:attrNameLst>
                                      </p:cBhvr>
                                      <p:tavLst>
                                        <p:tav tm="0">
                                          <p:val>
                                            <p:strVal val="#ppt_x"/>
                                          </p:val>
                                        </p:tav>
                                        <p:tav tm="100000">
                                          <p:val>
                                            <p:strVal val="#ppt_x"/>
                                          </p:val>
                                        </p:tav>
                                      </p:tavLst>
                                    </p:anim>
                                    <p:anim calcmode="lin" valueType="num">
                                      <p:cBhvr additive="base">
                                        <p:cTn id="8" dur="500" fill="hold"/>
                                        <p:tgtEl>
                                          <p:spTgt spid="5447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1129904" y="115889"/>
            <a:ext cx="8915400" cy="866775"/>
          </a:xfrm>
        </p:spPr>
        <p:txBody>
          <a:bodyPr>
            <a:normAutofit fontScale="90000"/>
          </a:bodyPr>
          <a:lstStyle/>
          <a:p>
            <a:pPr eaLnBrk="1" hangingPunct="1">
              <a:defRPr/>
            </a:pPr>
            <a:r>
              <a:rPr lang="zh-TW" altLang="en-US" sz="4400" b="1" dirty="0" smtClean="0">
                <a:solidFill>
                  <a:srgbClr val="CC0066"/>
                </a:solidFill>
                <a:latin typeface="標楷體" pitchFamily="65" charset="-120"/>
                <a:ea typeface="標楷體" pitchFamily="65" charset="-120"/>
              </a:rPr>
              <a:t>內部控制與風險管理之關係</a:t>
            </a:r>
            <a:r>
              <a:rPr lang="en-US" altLang="zh-TW" sz="3100" b="1" dirty="0" smtClean="0">
                <a:solidFill>
                  <a:srgbClr val="CC0066"/>
                </a:solidFill>
                <a:latin typeface="標楷體" pitchFamily="65" charset="-120"/>
                <a:ea typeface="標楷體" pitchFamily="65" charset="-120"/>
              </a:rPr>
              <a:t>(1/2)</a:t>
            </a:r>
            <a:br>
              <a:rPr lang="en-US" altLang="zh-TW" sz="3100" b="1" dirty="0" smtClean="0">
                <a:solidFill>
                  <a:srgbClr val="CC0066"/>
                </a:solidFill>
                <a:latin typeface="標楷體" pitchFamily="65" charset="-120"/>
                <a:ea typeface="標楷體" pitchFamily="65" charset="-120"/>
              </a:rPr>
            </a:br>
            <a:r>
              <a:rPr lang="zh-TW" altLang="en-US" sz="2800" b="1" dirty="0" smtClean="0">
                <a:effectLst>
                  <a:outerShdw blurRad="38100" dist="38100" dir="2700000" algn="tl">
                    <a:srgbClr val="C0C0C0"/>
                  </a:outerShdw>
                </a:effectLst>
                <a:ea typeface="標楷體" pitchFamily="65" charset="-120"/>
              </a:rPr>
              <a:t>─</a:t>
            </a:r>
            <a:r>
              <a:rPr lang="en-US" altLang="zh-TW" sz="2800" b="1" dirty="0" smtClean="0">
                <a:solidFill>
                  <a:srgbClr val="0033CC"/>
                </a:solidFill>
                <a:effectLst>
                  <a:outerShdw blurRad="38100" dist="38100" dir="2700000" algn="tl">
                    <a:srgbClr val="C0C0C0"/>
                  </a:outerShdw>
                </a:effectLst>
                <a:ea typeface="標楷體" pitchFamily="65" charset="-120"/>
              </a:rPr>
              <a:t>2004</a:t>
            </a:r>
            <a:r>
              <a:rPr lang="zh-TW" altLang="en-US" sz="2800" b="1" dirty="0" smtClean="0">
                <a:solidFill>
                  <a:srgbClr val="0033CC"/>
                </a:solidFill>
                <a:effectLst>
                  <a:outerShdw blurRad="38100" dist="38100" dir="2700000" algn="tl">
                    <a:srgbClr val="C0C0C0"/>
                  </a:outerShdw>
                </a:effectLst>
                <a:ea typeface="標楷體" pitchFamily="65" charset="-120"/>
              </a:rPr>
              <a:t>年</a:t>
            </a:r>
            <a:r>
              <a:rPr lang="en-US" altLang="zh-TW" sz="2800" b="1" dirty="0" smtClean="0">
                <a:solidFill>
                  <a:srgbClr val="0033CC"/>
                </a:solidFill>
                <a:effectLst>
                  <a:outerShdw blurRad="38100" dist="38100" dir="2700000" algn="tl">
                    <a:srgbClr val="C0C0C0"/>
                  </a:outerShdw>
                </a:effectLst>
                <a:ea typeface="標楷體" pitchFamily="65" charset="-120"/>
              </a:rPr>
              <a:t>COSO</a:t>
            </a:r>
            <a:r>
              <a:rPr lang="zh-TW" altLang="en-US" sz="2800" b="1" dirty="0" smtClean="0">
                <a:solidFill>
                  <a:srgbClr val="0033CC"/>
                </a:solidFill>
                <a:effectLst>
                  <a:outerShdw blurRad="38100" dist="38100" dir="2700000" algn="tl">
                    <a:srgbClr val="C0C0C0"/>
                  </a:outerShdw>
                </a:effectLst>
                <a:ea typeface="標楷體" pitchFamily="65" charset="-120"/>
              </a:rPr>
              <a:t>「企業風險管理─整合架構」</a:t>
            </a:r>
            <a:endParaRPr lang="zh-TW" altLang="en-US" sz="2800" dirty="0" smtClean="0">
              <a:solidFill>
                <a:srgbClr val="0033CC"/>
              </a:solidFill>
              <a:effectLst>
                <a:outerShdw blurRad="38100" dist="38100" dir="2700000" algn="tl">
                  <a:srgbClr val="C0C0C0"/>
                </a:outerShdw>
              </a:effectLst>
              <a:ea typeface="標楷體" pitchFamily="65" charset="-120"/>
            </a:endParaRPr>
          </a:p>
        </p:txBody>
      </p:sp>
      <p:sp>
        <p:nvSpPr>
          <p:cNvPr id="11267" name="Text Box 7"/>
          <p:cNvSpPr txBox="1">
            <a:spLocks noChangeArrowheads="1"/>
          </p:cNvSpPr>
          <p:nvPr/>
        </p:nvSpPr>
        <p:spPr bwMode="auto">
          <a:xfrm>
            <a:off x="7214527" y="6550026"/>
            <a:ext cx="38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spcBef>
                <a:spcPct val="50000"/>
              </a:spcBef>
            </a:pPr>
            <a:r>
              <a:rPr lang="zh-TW" altLang="en-US" sz="1400">
                <a:latin typeface="標楷體" pitchFamily="65" charset="-120"/>
                <a:ea typeface="標楷體" pitchFamily="65" charset="-120"/>
              </a:rPr>
              <a:t>資料來源：馬秀如教授講義</a:t>
            </a:r>
            <a:endParaRPr lang="en-US" altLang="zh-TW" sz="1400">
              <a:latin typeface="標楷體" pitchFamily="65" charset="-120"/>
              <a:ea typeface="標楷體" pitchFamily="65" charset="-120"/>
            </a:endParaRPr>
          </a:p>
        </p:txBody>
      </p:sp>
      <p:sp>
        <p:nvSpPr>
          <p:cNvPr id="134149" name="Rectangle 5"/>
          <p:cNvSpPr>
            <a:spLocks noChangeArrowheads="1"/>
          </p:cNvSpPr>
          <p:nvPr/>
        </p:nvSpPr>
        <p:spPr bwMode="auto">
          <a:xfrm>
            <a:off x="271727" y="4724400"/>
            <a:ext cx="9383183" cy="1809750"/>
          </a:xfrm>
          <a:prstGeom prst="rect">
            <a:avLst/>
          </a:prstGeom>
          <a:gradFill rotWithShape="1">
            <a:gsLst>
              <a:gs pos="0">
                <a:srgbClr val="FFC278"/>
              </a:gs>
              <a:gs pos="35001">
                <a:srgbClr val="FFD2A1"/>
              </a:gs>
              <a:gs pos="100000">
                <a:srgbClr val="FFECD7"/>
              </a:gs>
            </a:gsLst>
            <a:lin ang="16200000" scaled="1"/>
          </a:gradFill>
          <a:ln w="9525" algn="ctr">
            <a:solidFill>
              <a:srgbClr val="FF9700"/>
            </a:solidFill>
            <a:miter lim="800000"/>
            <a:headEnd/>
            <a:tailEnd/>
          </a:ln>
          <a:effectLst>
            <a:outerShdw dist="20000" dir="5400000" rotWithShape="0">
              <a:srgbClr val="000000">
                <a:alpha val="37999"/>
              </a:srgbClr>
            </a:outerShdw>
          </a:effectLst>
        </p:spPr>
        <p:txBody>
          <a:bodyPr>
            <a:spAutoFit/>
          </a:bodyPr>
          <a:lstStyle/>
          <a:p>
            <a:pPr marL="261938" indent="-261938" algn="just">
              <a:buClr>
                <a:srgbClr val="CC0000"/>
              </a:buClr>
              <a:buSzPct val="75000"/>
              <a:buFont typeface="Wingdings" pitchFamily="2" charset="2"/>
              <a:buChar char="p"/>
              <a:defRPr/>
            </a:pPr>
            <a:r>
              <a:rPr lang="zh-TW" altLang="en-US" sz="2800" b="1" dirty="0">
                <a:solidFill>
                  <a:srgbClr val="000000"/>
                </a:solidFill>
                <a:latin typeface="標楷體" pitchFamily="65" charset="-120"/>
                <a:ea typeface="標楷體" pitchFamily="65" charset="-120"/>
              </a:rPr>
              <a:t>內部控制包含在風險管理之內，係風險管理不可或缺的一部分。</a:t>
            </a:r>
          </a:p>
          <a:p>
            <a:pPr marL="261938" indent="-261938">
              <a:buClr>
                <a:srgbClr val="CC0000"/>
              </a:buClr>
              <a:buSzPct val="75000"/>
              <a:buFont typeface="Wingdings" pitchFamily="2" charset="2"/>
              <a:buChar char="p"/>
              <a:defRPr/>
            </a:pPr>
            <a:r>
              <a:rPr lang="zh-TW" altLang="en-US" sz="2800" b="1" dirty="0">
                <a:solidFill>
                  <a:srgbClr val="000000"/>
                </a:solidFill>
                <a:latin typeface="標楷體" pitchFamily="65" charset="-120"/>
                <a:ea typeface="標楷體" pitchFamily="65" charset="-120"/>
              </a:rPr>
              <a:t>風險管理自內部控制延伸，其涵蓋的範圍比內部控制廣泛，且著重風險觀念。</a:t>
            </a:r>
          </a:p>
        </p:txBody>
      </p:sp>
      <p:sp>
        <p:nvSpPr>
          <p:cNvPr id="11269" name="Rectangle 2"/>
          <p:cNvSpPr>
            <a:spLocks noRot="1" noChangeArrowheads="1"/>
          </p:cNvSpPr>
          <p:nvPr/>
        </p:nvSpPr>
        <p:spPr bwMode="auto">
          <a:xfrm>
            <a:off x="350837" y="620713"/>
            <a:ext cx="9254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a:endParaRPr lang="zh-TW" altLang="en-US" sz="4400" b="1">
              <a:solidFill>
                <a:srgbClr val="A50021"/>
              </a:solidFill>
              <a:latin typeface="Arial" pitchFamily="34" charset="0"/>
            </a:endParaRPr>
          </a:p>
        </p:txBody>
      </p:sp>
      <p:pic>
        <p:nvPicPr>
          <p:cNvPr id="11270" name="Picture 6" descr="風險管理與內部控制拷貝"/>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268414"/>
            <a:ext cx="99060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4435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群組 478"/>
          <p:cNvGrpSpPr>
            <a:grpSpLocks/>
          </p:cNvGrpSpPr>
          <p:nvPr/>
        </p:nvGrpSpPr>
        <p:grpSpPr bwMode="auto">
          <a:xfrm>
            <a:off x="271727" y="908050"/>
            <a:ext cx="8497491" cy="5659438"/>
            <a:chOff x="632520" y="188640"/>
            <a:chExt cx="8496948" cy="5658958"/>
          </a:xfrm>
        </p:grpSpPr>
        <p:grpSp>
          <p:nvGrpSpPr>
            <p:cNvPr id="18437" name="群組 208"/>
            <p:cNvGrpSpPr>
              <a:grpSpLocks/>
            </p:cNvGrpSpPr>
            <p:nvPr/>
          </p:nvGrpSpPr>
          <p:grpSpPr bwMode="auto">
            <a:xfrm>
              <a:off x="3728863" y="980728"/>
              <a:ext cx="1987421" cy="436539"/>
              <a:chOff x="3728864" y="1142588"/>
              <a:chExt cx="1728192" cy="328359"/>
            </a:xfrm>
          </p:grpSpPr>
          <p:sp>
            <p:nvSpPr>
              <p:cNvPr id="10" name="圓角矩形 9"/>
              <p:cNvSpPr/>
              <p:nvPr/>
            </p:nvSpPr>
            <p:spPr>
              <a:xfrm>
                <a:off x="3729564" y="1196323"/>
                <a:ext cx="1727158" cy="274619"/>
              </a:xfrm>
              <a:prstGeom prst="roundRect">
                <a:avLst>
                  <a:gd name="adj" fmla="val 10000"/>
                </a:avLst>
              </a:prstGeom>
              <a:solidFill>
                <a:srgbClr val="BAE18F"/>
              </a:solidFill>
            </p:spPr>
            <p:style>
              <a:lnRef idx="1">
                <a:schemeClr val="accent6"/>
              </a:lnRef>
              <a:fillRef idx="2">
                <a:schemeClr val="accent6"/>
              </a:fillRef>
              <a:effectRef idx="1">
                <a:schemeClr val="accent6"/>
              </a:effectRef>
              <a:fontRef idx="minor">
                <a:schemeClr val="dk1"/>
              </a:fontRef>
            </p:style>
          </p:sp>
          <p:sp>
            <p:nvSpPr>
              <p:cNvPr id="11" name="圓角矩形 4"/>
              <p:cNvSpPr/>
              <p:nvPr/>
            </p:nvSpPr>
            <p:spPr>
              <a:xfrm>
                <a:off x="3738536" y="1142594"/>
                <a:ext cx="1709213" cy="319991"/>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機關目標</a:t>
                </a:r>
              </a:p>
            </p:txBody>
          </p:sp>
        </p:grpSp>
        <p:grpSp>
          <p:nvGrpSpPr>
            <p:cNvPr id="18438" name="群組 212"/>
            <p:cNvGrpSpPr>
              <a:grpSpLocks/>
            </p:cNvGrpSpPr>
            <p:nvPr/>
          </p:nvGrpSpPr>
          <p:grpSpPr bwMode="auto">
            <a:xfrm>
              <a:off x="704528" y="5301208"/>
              <a:ext cx="1872208" cy="546390"/>
              <a:chOff x="704528" y="4538794"/>
              <a:chExt cx="1584176" cy="330366"/>
            </a:xfrm>
          </p:grpSpPr>
          <p:sp>
            <p:nvSpPr>
              <p:cNvPr id="64" name="圓角矩形 63"/>
              <p:cNvSpPr/>
              <p:nvPr/>
            </p:nvSpPr>
            <p:spPr>
              <a:xfrm>
                <a:off x="704713" y="4538997"/>
                <a:ext cx="1584621"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65" name="圓角矩形 4"/>
              <p:cNvSpPr/>
              <p:nvPr/>
            </p:nvSpPr>
            <p:spPr>
              <a:xfrm>
                <a:off x="716354" y="4548595"/>
                <a:ext cx="1561340"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a:solidFill>
                      <a:srgbClr val="000000"/>
                    </a:solidFill>
                    <a:latin typeface="標楷體" pitchFamily="65" charset="-120"/>
                    <a:ea typeface="標楷體" pitchFamily="65" charset="-120"/>
                  </a:rPr>
                  <a:t>內部流程</a:t>
                </a:r>
              </a:p>
            </p:txBody>
          </p:sp>
        </p:grpSp>
        <p:grpSp>
          <p:nvGrpSpPr>
            <p:cNvPr id="18439" name="群組 213"/>
            <p:cNvGrpSpPr>
              <a:grpSpLocks/>
            </p:cNvGrpSpPr>
            <p:nvPr/>
          </p:nvGrpSpPr>
          <p:grpSpPr bwMode="auto">
            <a:xfrm>
              <a:off x="2864768" y="5301208"/>
              <a:ext cx="1872208" cy="546390"/>
              <a:chOff x="2864768" y="4538794"/>
              <a:chExt cx="1584176" cy="330366"/>
            </a:xfrm>
          </p:grpSpPr>
          <p:sp>
            <p:nvSpPr>
              <p:cNvPr id="67" name="圓角矩形 66"/>
              <p:cNvSpPr/>
              <p:nvPr/>
            </p:nvSpPr>
            <p:spPr>
              <a:xfrm>
                <a:off x="2864683" y="4538997"/>
                <a:ext cx="1584621"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68" name="圓角矩形 4"/>
              <p:cNvSpPr/>
              <p:nvPr/>
            </p:nvSpPr>
            <p:spPr>
              <a:xfrm>
                <a:off x="2876324" y="4548595"/>
                <a:ext cx="1561340"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a:solidFill>
                      <a:srgbClr val="000000"/>
                    </a:solidFill>
                    <a:latin typeface="標楷體" pitchFamily="65" charset="-120"/>
                    <a:ea typeface="標楷體" pitchFamily="65" charset="-120"/>
                  </a:rPr>
                  <a:t>人員</a:t>
                </a:r>
              </a:p>
            </p:txBody>
          </p:sp>
        </p:grpSp>
        <p:grpSp>
          <p:nvGrpSpPr>
            <p:cNvPr id="18440" name="群組 214"/>
            <p:cNvGrpSpPr>
              <a:grpSpLocks/>
            </p:cNvGrpSpPr>
            <p:nvPr/>
          </p:nvGrpSpPr>
          <p:grpSpPr bwMode="auto">
            <a:xfrm>
              <a:off x="5025007" y="5301208"/>
              <a:ext cx="1944217" cy="546390"/>
              <a:chOff x="5025008" y="4538794"/>
              <a:chExt cx="1728192" cy="330366"/>
            </a:xfrm>
          </p:grpSpPr>
          <p:sp>
            <p:nvSpPr>
              <p:cNvPr id="70" name="圓角矩形 69"/>
              <p:cNvSpPr/>
              <p:nvPr/>
            </p:nvSpPr>
            <p:spPr>
              <a:xfrm>
                <a:off x="5024634" y="4538997"/>
                <a:ext cx="1728853"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71" name="圓角矩形 4"/>
              <p:cNvSpPr/>
              <p:nvPr/>
            </p:nvSpPr>
            <p:spPr>
              <a:xfrm>
                <a:off x="5038392" y="4548595"/>
                <a:ext cx="1701337"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a:solidFill>
                      <a:srgbClr val="000000"/>
                    </a:solidFill>
                    <a:latin typeface="標楷體" pitchFamily="65" charset="-120"/>
                    <a:ea typeface="標楷體" pitchFamily="65" charset="-120"/>
                  </a:rPr>
                  <a:t>系統</a:t>
                </a:r>
              </a:p>
            </p:txBody>
          </p:sp>
        </p:grpSp>
        <p:sp>
          <p:nvSpPr>
            <p:cNvPr id="18441" name="Freeform 110"/>
            <p:cNvSpPr>
              <a:spLocks/>
            </p:cNvSpPr>
            <p:nvPr/>
          </p:nvSpPr>
          <p:spPr bwMode="auto">
            <a:xfrm rot="-8327600" flipH="1" flipV="1">
              <a:off x="5870295" y="1215650"/>
              <a:ext cx="1251617" cy="850659"/>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8442" name="Freeform 110"/>
            <p:cNvSpPr>
              <a:spLocks/>
            </p:cNvSpPr>
            <p:nvPr/>
          </p:nvSpPr>
          <p:spPr bwMode="auto">
            <a:xfrm rot="18792589" flipH="1">
              <a:off x="2428714" y="1294615"/>
              <a:ext cx="1146306" cy="775891"/>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8443" name="群組 274"/>
            <p:cNvGrpSpPr>
              <a:grpSpLocks/>
            </p:cNvGrpSpPr>
            <p:nvPr/>
          </p:nvGrpSpPr>
          <p:grpSpPr bwMode="auto">
            <a:xfrm>
              <a:off x="632520" y="2122394"/>
              <a:ext cx="2664296" cy="2304256"/>
              <a:chOff x="632520" y="1988840"/>
              <a:chExt cx="2664296" cy="2304256"/>
            </a:xfrm>
          </p:grpSpPr>
          <p:grpSp>
            <p:nvGrpSpPr>
              <p:cNvPr id="18511" name="群組 209"/>
              <p:cNvGrpSpPr>
                <a:grpSpLocks/>
              </p:cNvGrpSpPr>
              <p:nvPr/>
            </p:nvGrpSpPr>
            <p:grpSpPr bwMode="auto">
              <a:xfrm>
                <a:off x="2072680" y="2780928"/>
                <a:ext cx="1224136" cy="504056"/>
                <a:chOff x="2072680" y="2708920"/>
                <a:chExt cx="991752" cy="310040"/>
              </a:xfrm>
            </p:grpSpPr>
            <p:sp>
              <p:nvSpPr>
                <p:cNvPr id="34" name="圓角矩形 33"/>
                <p:cNvSpPr/>
                <p:nvPr/>
              </p:nvSpPr>
              <p:spPr>
                <a:xfrm>
                  <a:off x="2072044" y="2708714"/>
                  <a:ext cx="991977"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5" name="圓角矩形 4"/>
                <p:cNvSpPr/>
                <p:nvPr/>
              </p:nvSpPr>
              <p:spPr>
                <a:xfrm>
                  <a:off x="2081796" y="2717501"/>
                  <a:ext cx="97247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風險</a:t>
                  </a:r>
                </a:p>
              </p:txBody>
            </p:sp>
          </p:grpSp>
          <p:grpSp>
            <p:nvGrpSpPr>
              <p:cNvPr id="18512" name="群組 210"/>
              <p:cNvGrpSpPr>
                <a:grpSpLocks/>
              </p:cNvGrpSpPr>
              <p:nvPr/>
            </p:nvGrpSpPr>
            <p:grpSpPr bwMode="auto">
              <a:xfrm>
                <a:off x="632520" y="2780928"/>
                <a:ext cx="1224136" cy="504056"/>
                <a:chOff x="632520" y="2708920"/>
                <a:chExt cx="991752" cy="310040"/>
              </a:xfrm>
            </p:grpSpPr>
            <p:sp>
              <p:nvSpPr>
                <p:cNvPr id="37" name="圓角矩形 36"/>
                <p:cNvSpPr/>
                <p:nvPr/>
              </p:nvSpPr>
              <p:spPr>
                <a:xfrm>
                  <a:off x="632520" y="2708714"/>
                  <a:ext cx="991977"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8" name="圓角矩形 4"/>
                <p:cNvSpPr/>
                <p:nvPr/>
              </p:nvSpPr>
              <p:spPr>
                <a:xfrm>
                  <a:off x="642273" y="2717501"/>
                  <a:ext cx="97247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風險</a:t>
                  </a:r>
                </a:p>
              </p:txBody>
            </p:sp>
          </p:grpSp>
          <p:grpSp>
            <p:nvGrpSpPr>
              <p:cNvPr id="18513" name="群組 211"/>
              <p:cNvGrpSpPr>
                <a:grpSpLocks/>
              </p:cNvGrpSpPr>
              <p:nvPr/>
            </p:nvGrpSpPr>
            <p:grpSpPr bwMode="auto">
              <a:xfrm>
                <a:off x="632520" y="3789040"/>
                <a:ext cx="1224136" cy="504056"/>
                <a:chOff x="632520" y="3429000"/>
                <a:chExt cx="1008112" cy="291474"/>
              </a:xfrm>
            </p:grpSpPr>
            <p:sp>
              <p:nvSpPr>
                <p:cNvPr id="40" name="圓角矩形 39"/>
                <p:cNvSpPr/>
                <p:nvPr/>
              </p:nvSpPr>
              <p:spPr>
                <a:xfrm>
                  <a:off x="632520" y="3429000"/>
                  <a:ext cx="1008112" cy="29147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41" name="圓角矩形 4"/>
                <p:cNvSpPr/>
                <p:nvPr/>
              </p:nvSpPr>
              <p:spPr>
                <a:xfrm>
                  <a:off x="642434" y="3436990"/>
                  <a:ext cx="988513"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控制</a:t>
                  </a:r>
                </a:p>
              </p:txBody>
            </p:sp>
          </p:grpSp>
          <p:grpSp>
            <p:nvGrpSpPr>
              <p:cNvPr id="18514" name="群組 215"/>
              <p:cNvGrpSpPr>
                <a:grpSpLocks/>
              </p:cNvGrpSpPr>
              <p:nvPr/>
            </p:nvGrpSpPr>
            <p:grpSpPr bwMode="auto">
              <a:xfrm>
                <a:off x="2072680" y="3789040"/>
                <a:ext cx="1224136" cy="504056"/>
                <a:chOff x="2072680" y="3429000"/>
                <a:chExt cx="1008112" cy="291474"/>
              </a:xfrm>
            </p:grpSpPr>
            <p:sp>
              <p:nvSpPr>
                <p:cNvPr id="76" name="圓角矩形 75"/>
                <p:cNvSpPr/>
                <p:nvPr/>
              </p:nvSpPr>
              <p:spPr>
                <a:xfrm>
                  <a:off x="2072680" y="3429000"/>
                  <a:ext cx="1008112" cy="29147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77" name="圓角矩形 4"/>
                <p:cNvSpPr/>
                <p:nvPr/>
              </p:nvSpPr>
              <p:spPr>
                <a:xfrm>
                  <a:off x="2081946" y="3436990"/>
                  <a:ext cx="988513"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控制</a:t>
                  </a:r>
                </a:p>
              </p:txBody>
            </p:sp>
          </p:grpSp>
          <p:grpSp>
            <p:nvGrpSpPr>
              <p:cNvPr id="18515" name="群組 216"/>
              <p:cNvGrpSpPr>
                <a:grpSpLocks/>
              </p:cNvGrpSpPr>
              <p:nvPr/>
            </p:nvGrpSpPr>
            <p:grpSpPr bwMode="auto">
              <a:xfrm>
                <a:off x="1064567" y="1988840"/>
                <a:ext cx="1738993" cy="432048"/>
                <a:chOff x="1064568" y="1988840"/>
                <a:chExt cx="1512168" cy="324981"/>
              </a:xfrm>
            </p:grpSpPr>
            <p:sp>
              <p:nvSpPr>
                <p:cNvPr id="91" name="圓角矩形 90"/>
                <p:cNvSpPr/>
                <p:nvPr/>
              </p:nvSpPr>
              <p:spPr>
                <a:xfrm>
                  <a:off x="1064215" y="1988582"/>
                  <a:ext cx="1511824"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92" name="圓角矩形 4"/>
                <p:cNvSpPr/>
                <p:nvPr/>
              </p:nvSpPr>
              <p:spPr>
                <a:xfrm>
                  <a:off x="1076178" y="1998134"/>
                  <a:ext cx="1487898"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單位目標</a:t>
                  </a:r>
                </a:p>
              </p:txBody>
            </p:sp>
          </p:grpSp>
          <p:cxnSp>
            <p:nvCxnSpPr>
              <p:cNvPr id="96" name="直線單箭頭接點 95"/>
              <p:cNvCxnSpPr>
                <a:stCxn id="38" idx="0"/>
                <a:endCxn id="91" idx="2"/>
              </p:cNvCxnSpPr>
              <p:nvPr/>
            </p:nvCxnSpPr>
            <p:spPr>
              <a:xfrm rot="5400000" flipH="1" flipV="1">
                <a:off x="1402214" y="2262773"/>
                <a:ext cx="374618" cy="689593"/>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97" name="直線單箭頭接點 96"/>
              <p:cNvCxnSpPr>
                <a:stCxn id="35" idx="0"/>
                <a:endCxn id="91" idx="2"/>
              </p:cNvCxnSpPr>
              <p:nvPr/>
            </p:nvCxnSpPr>
            <p:spPr>
              <a:xfrm rot="16200000" flipV="1">
                <a:off x="2121901" y="2232679"/>
                <a:ext cx="374618" cy="749781"/>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102" name="直線單箭頭接點 101"/>
              <p:cNvCxnSpPr>
                <a:stCxn id="41" idx="0"/>
                <a:endCxn id="37" idx="2"/>
              </p:cNvCxnSpPr>
              <p:nvPr/>
            </p:nvCxnSpPr>
            <p:spPr>
              <a:xfrm rot="16200000" flipV="1">
                <a:off x="985193"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105" name="直線單箭頭接點 104"/>
              <p:cNvCxnSpPr>
                <a:stCxn id="77" idx="0"/>
                <a:endCxn id="34" idx="2"/>
              </p:cNvCxnSpPr>
              <p:nvPr/>
            </p:nvCxnSpPr>
            <p:spPr>
              <a:xfrm rot="16200000" flipV="1">
                <a:off x="2424567"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sp>
          <p:nvSpPr>
            <p:cNvPr id="18444" name="Freeform 110"/>
            <p:cNvSpPr>
              <a:spLocks/>
            </p:cNvSpPr>
            <p:nvPr/>
          </p:nvSpPr>
          <p:spPr bwMode="auto">
            <a:xfrm rot="15973705" flipH="1">
              <a:off x="4435872" y="1549454"/>
              <a:ext cx="652578" cy="483814"/>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8445" name="群組 227"/>
            <p:cNvGrpSpPr>
              <a:grpSpLocks/>
            </p:cNvGrpSpPr>
            <p:nvPr/>
          </p:nvGrpSpPr>
          <p:grpSpPr bwMode="auto">
            <a:xfrm>
              <a:off x="3728863" y="188640"/>
              <a:ext cx="1987421" cy="436537"/>
              <a:chOff x="3728864" y="350501"/>
              <a:chExt cx="1728192" cy="328358"/>
            </a:xfrm>
          </p:grpSpPr>
          <p:sp>
            <p:nvSpPr>
              <p:cNvPr id="153" name="圓角矩形 152"/>
              <p:cNvSpPr/>
              <p:nvPr/>
            </p:nvSpPr>
            <p:spPr>
              <a:xfrm>
                <a:off x="3729564" y="404231"/>
                <a:ext cx="1727158" cy="274619"/>
              </a:xfrm>
              <a:prstGeom prst="roundRect">
                <a:avLst>
                  <a:gd name="adj" fmla="val 10000"/>
                </a:avLst>
              </a:prstGeom>
              <a:solidFill>
                <a:srgbClr val="BAE18F"/>
              </a:solidFill>
            </p:spPr>
            <p:style>
              <a:lnRef idx="1">
                <a:schemeClr val="accent6"/>
              </a:lnRef>
              <a:fillRef idx="2">
                <a:schemeClr val="accent6"/>
              </a:fillRef>
              <a:effectRef idx="1">
                <a:schemeClr val="accent6"/>
              </a:effectRef>
              <a:fontRef idx="minor">
                <a:schemeClr val="dk1"/>
              </a:fontRef>
            </p:style>
          </p:sp>
          <p:sp>
            <p:nvSpPr>
              <p:cNvPr id="154" name="圓角矩形 4"/>
              <p:cNvSpPr/>
              <p:nvPr/>
            </p:nvSpPr>
            <p:spPr>
              <a:xfrm>
                <a:off x="3738536" y="350501"/>
                <a:ext cx="1709213" cy="319991"/>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使命</a:t>
                </a:r>
                <a:r>
                  <a:rPr lang="en-US" altLang="zh-TW" sz="2600">
                    <a:solidFill>
                      <a:srgbClr val="000000"/>
                    </a:solidFill>
                    <a:latin typeface="標楷體" pitchFamily="65" charset="-120"/>
                    <a:ea typeface="標楷體" pitchFamily="65" charset="-120"/>
                  </a:rPr>
                  <a:t>/</a:t>
                </a:r>
                <a:r>
                  <a:rPr lang="zh-TW" altLang="en-US" sz="2600">
                    <a:solidFill>
                      <a:srgbClr val="000000"/>
                    </a:solidFill>
                    <a:latin typeface="標楷體" pitchFamily="65" charset="-120"/>
                    <a:ea typeface="標楷體" pitchFamily="65" charset="-120"/>
                  </a:rPr>
                  <a:t>願景</a:t>
                </a:r>
              </a:p>
            </p:txBody>
          </p:sp>
        </p:grpSp>
        <p:grpSp>
          <p:nvGrpSpPr>
            <p:cNvPr id="18446" name="群組 228"/>
            <p:cNvGrpSpPr>
              <a:grpSpLocks/>
            </p:cNvGrpSpPr>
            <p:nvPr/>
          </p:nvGrpSpPr>
          <p:grpSpPr bwMode="auto">
            <a:xfrm>
              <a:off x="7257256" y="5301208"/>
              <a:ext cx="1872212" cy="546390"/>
              <a:chOff x="7224023" y="4538794"/>
              <a:chExt cx="1584180" cy="330366"/>
            </a:xfrm>
          </p:grpSpPr>
          <p:sp>
            <p:nvSpPr>
              <p:cNvPr id="194" name="圓角矩形 193"/>
              <p:cNvSpPr/>
              <p:nvPr/>
            </p:nvSpPr>
            <p:spPr>
              <a:xfrm>
                <a:off x="7223581" y="4538997"/>
                <a:ext cx="1584622"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195" name="圓角矩形 4"/>
              <p:cNvSpPr/>
              <p:nvPr/>
            </p:nvSpPr>
            <p:spPr>
              <a:xfrm>
                <a:off x="7248319" y="4548595"/>
                <a:ext cx="1559884"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a:solidFill>
                      <a:srgbClr val="000000"/>
                    </a:solidFill>
                    <a:latin typeface="標楷體" pitchFamily="65" charset="-120"/>
                    <a:ea typeface="標楷體" pitchFamily="65" charset="-120"/>
                  </a:rPr>
                  <a:t>監督</a:t>
                </a:r>
              </a:p>
            </p:txBody>
          </p:sp>
        </p:grpSp>
        <p:cxnSp>
          <p:nvCxnSpPr>
            <p:cNvPr id="163" name="直線接點 162"/>
            <p:cNvCxnSpPr/>
            <p:nvPr/>
          </p:nvCxnSpPr>
          <p:spPr>
            <a:xfrm>
              <a:off x="1353067" y="4869781"/>
              <a:ext cx="7200307" cy="0"/>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cxnSp>
        <p:grpSp>
          <p:nvGrpSpPr>
            <p:cNvPr id="18448" name="群組 275"/>
            <p:cNvGrpSpPr>
              <a:grpSpLocks/>
            </p:cNvGrpSpPr>
            <p:nvPr/>
          </p:nvGrpSpPr>
          <p:grpSpPr bwMode="auto">
            <a:xfrm>
              <a:off x="3512840" y="2122394"/>
              <a:ext cx="2664296" cy="2304256"/>
              <a:chOff x="632520" y="1988840"/>
              <a:chExt cx="2664296" cy="2304256"/>
            </a:xfrm>
          </p:grpSpPr>
          <p:grpSp>
            <p:nvGrpSpPr>
              <p:cNvPr id="18484" name="群組 276"/>
              <p:cNvGrpSpPr>
                <a:grpSpLocks/>
              </p:cNvGrpSpPr>
              <p:nvPr/>
            </p:nvGrpSpPr>
            <p:grpSpPr bwMode="auto">
              <a:xfrm>
                <a:off x="2072680" y="2780928"/>
                <a:ext cx="1224136" cy="504056"/>
                <a:chOff x="2072680" y="2708920"/>
                <a:chExt cx="991752" cy="310040"/>
              </a:xfrm>
            </p:grpSpPr>
            <p:sp>
              <p:nvSpPr>
                <p:cNvPr id="294" name="圓角矩形 293"/>
                <p:cNvSpPr/>
                <p:nvPr/>
              </p:nvSpPr>
              <p:spPr>
                <a:xfrm>
                  <a:off x="2072162" y="2708714"/>
                  <a:ext cx="991977"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5" name="圓角矩形 4"/>
                <p:cNvSpPr/>
                <p:nvPr/>
              </p:nvSpPr>
              <p:spPr>
                <a:xfrm>
                  <a:off x="2081915" y="2717501"/>
                  <a:ext cx="97247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風險</a:t>
                  </a:r>
                </a:p>
              </p:txBody>
            </p:sp>
          </p:grpSp>
          <p:grpSp>
            <p:nvGrpSpPr>
              <p:cNvPr id="18485" name="群組 277"/>
              <p:cNvGrpSpPr>
                <a:grpSpLocks/>
              </p:cNvGrpSpPr>
              <p:nvPr/>
            </p:nvGrpSpPr>
            <p:grpSpPr bwMode="auto">
              <a:xfrm>
                <a:off x="632520" y="2780928"/>
                <a:ext cx="1224136" cy="504056"/>
                <a:chOff x="632520" y="2708920"/>
                <a:chExt cx="991752" cy="310040"/>
              </a:xfrm>
            </p:grpSpPr>
            <p:sp>
              <p:nvSpPr>
                <p:cNvPr id="292" name="圓角矩形 291"/>
                <p:cNvSpPr/>
                <p:nvPr/>
              </p:nvSpPr>
              <p:spPr>
                <a:xfrm>
                  <a:off x="632639" y="2708714"/>
                  <a:ext cx="991977"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3" name="圓角矩形 4"/>
                <p:cNvSpPr/>
                <p:nvPr/>
              </p:nvSpPr>
              <p:spPr>
                <a:xfrm>
                  <a:off x="642391" y="2717501"/>
                  <a:ext cx="97247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風險</a:t>
                  </a:r>
                </a:p>
              </p:txBody>
            </p:sp>
          </p:grpSp>
          <p:grpSp>
            <p:nvGrpSpPr>
              <p:cNvPr id="18486" name="群組 278"/>
              <p:cNvGrpSpPr>
                <a:grpSpLocks/>
              </p:cNvGrpSpPr>
              <p:nvPr/>
            </p:nvGrpSpPr>
            <p:grpSpPr bwMode="auto">
              <a:xfrm>
                <a:off x="632520" y="3789040"/>
                <a:ext cx="1224136" cy="504056"/>
                <a:chOff x="632520" y="3429000"/>
                <a:chExt cx="1008112" cy="291474"/>
              </a:xfrm>
            </p:grpSpPr>
            <p:sp>
              <p:nvSpPr>
                <p:cNvPr id="290" name="圓角矩形 289"/>
                <p:cNvSpPr/>
                <p:nvPr/>
              </p:nvSpPr>
              <p:spPr>
                <a:xfrm>
                  <a:off x="632520" y="3429000"/>
                  <a:ext cx="1008112" cy="29147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91" name="圓角矩形 4"/>
                <p:cNvSpPr/>
                <p:nvPr/>
              </p:nvSpPr>
              <p:spPr>
                <a:xfrm>
                  <a:off x="642554" y="3436990"/>
                  <a:ext cx="988513"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控制</a:t>
                  </a:r>
                </a:p>
              </p:txBody>
            </p:sp>
          </p:grpSp>
          <p:grpSp>
            <p:nvGrpSpPr>
              <p:cNvPr id="18487" name="群組 279"/>
              <p:cNvGrpSpPr>
                <a:grpSpLocks/>
              </p:cNvGrpSpPr>
              <p:nvPr/>
            </p:nvGrpSpPr>
            <p:grpSpPr bwMode="auto">
              <a:xfrm>
                <a:off x="2072680" y="3789040"/>
                <a:ext cx="1224136" cy="504056"/>
                <a:chOff x="2072680" y="3429000"/>
                <a:chExt cx="1008112" cy="291474"/>
              </a:xfrm>
            </p:grpSpPr>
            <p:sp>
              <p:nvSpPr>
                <p:cNvPr id="288" name="圓角矩形 287"/>
                <p:cNvSpPr/>
                <p:nvPr/>
              </p:nvSpPr>
              <p:spPr>
                <a:xfrm>
                  <a:off x="2072680" y="3429000"/>
                  <a:ext cx="1008112" cy="29147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89" name="圓角矩形 4"/>
                <p:cNvSpPr/>
                <p:nvPr/>
              </p:nvSpPr>
              <p:spPr>
                <a:xfrm>
                  <a:off x="2082068" y="3436990"/>
                  <a:ext cx="988513"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控制</a:t>
                  </a:r>
                </a:p>
              </p:txBody>
            </p:sp>
          </p:grpSp>
          <p:grpSp>
            <p:nvGrpSpPr>
              <p:cNvPr id="18488" name="群組 280"/>
              <p:cNvGrpSpPr>
                <a:grpSpLocks/>
              </p:cNvGrpSpPr>
              <p:nvPr/>
            </p:nvGrpSpPr>
            <p:grpSpPr bwMode="auto">
              <a:xfrm>
                <a:off x="1064567" y="1988840"/>
                <a:ext cx="1738993" cy="432048"/>
                <a:chOff x="1064568" y="1988840"/>
                <a:chExt cx="1512168" cy="324981"/>
              </a:xfrm>
            </p:grpSpPr>
            <p:sp>
              <p:nvSpPr>
                <p:cNvPr id="286" name="圓角矩形 285"/>
                <p:cNvSpPr/>
                <p:nvPr/>
              </p:nvSpPr>
              <p:spPr>
                <a:xfrm>
                  <a:off x="1064342" y="1988582"/>
                  <a:ext cx="1511825"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87" name="圓角矩形 4"/>
                <p:cNvSpPr/>
                <p:nvPr/>
              </p:nvSpPr>
              <p:spPr>
                <a:xfrm>
                  <a:off x="1076305" y="1998134"/>
                  <a:ext cx="1487899"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單位目標</a:t>
                  </a:r>
                </a:p>
              </p:txBody>
            </p:sp>
          </p:grpSp>
          <p:cxnSp>
            <p:nvCxnSpPr>
              <p:cNvPr id="282" name="直線單箭頭接點 281"/>
              <p:cNvCxnSpPr>
                <a:stCxn id="293" idx="0"/>
                <a:endCxn id="286" idx="2"/>
              </p:cNvCxnSpPr>
              <p:nvPr/>
            </p:nvCxnSpPr>
            <p:spPr>
              <a:xfrm rot="5400000" flipH="1" flipV="1">
                <a:off x="1402361" y="2262773"/>
                <a:ext cx="374618" cy="689592"/>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3" name="直線單箭頭接點 282"/>
              <p:cNvCxnSpPr>
                <a:stCxn id="295" idx="0"/>
                <a:endCxn id="286" idx="2"/>
              </p:cNvCxnSpPr>
              <p:nvPr/>
            </p:nvCxnSpPr>
            <p:spPr>
              <a:xfrm rot="16200000" flipV="1">
                <a:off x="2122048" y="2232679"/>
                <a:ext cx="374618" cy="749781"/>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4" name="直線單箭頭接點 283"/>
              <p:cNvCxnSpPr>
                <a:stCxn id="291" idx="0"/>
                <a:endCxn id="292" idx="2"/>
              </p:cNvCxnSpPr>
              <p:nvPr/>
            </p:nvCxnSpPr>
            <p:spPr>
              <a:xfrm rot="16200000" flipV="1">
                <a:off x="985340"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5" name="直線單箭頭接點 284"/>
              <p:cNvCxnSpPr>
                <a:stCxn id="289" idx="0"/>
                <a:endCxn id="294" idx="2"/>
              </p:cNvCxnSpPr>
              <p:nvPr/>
            </p:nvCxnSpPr>
            <p:spPr>
              <a:xfrm rot="16200000" flipV="1">
                <a:off x="2424713"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grpSp>
          <p:nvGrpSpPr>
            <p:cNvPr id="18449" name="群組 295"/>
            <p:cNvGrpSpPr>
              <a:grpSpLocks/>
            </p:cNvGrpSpPr>
            <p:nvPr/>
          </p:nvGrpSpPr>
          <p:grpSpPr bwMode="auto">
            <a:xfrm>
              <a:off x="6393160" y="2122394"/>
              <a:ext cx="2664296" cy="2304256"/>
              <a:chOff x="632520" y="1988840"/>
              <a:chExt cx="2664296" cy="2304256"/>
            </a:xfrm>
          </p:grpSpPr>
          <p:grpSp>
            <p:nvGrpSpPr>
              <p:cNvPr id="18461" name="群組 296"/>
              <p:cNvGrpSpPr>
                <a:grpSpLocks/>
              </p:cNvGrpSpPr>
              <p:nvPr/>
            </p:nvGrpSpPr>
            <p:grpSpPr bwMode="auto">
              <a:xfrm>
                <a:off x="2072680" y="2780928"/>
                <a:ext cx="1224136" cy="504056"/>
                <a:chOff x="2072680" y="2708920"/>
                <a:chExt cx="991752" cy="310040"/>
              </a:xfrm>
            </p:grpSpPr>
            <p:sp>
              <p:nvSpPr>
                <p:cNvPr id="314" name="圓角矩形 313"/>
                <p:cNvSpPr/>
                <p:nvPr/>
              </p:nvSpPr>
              <p:spPr>
                <a:xfrm>
                  <a:off x="2072282" y="2708714"/>
                  <a:ext cx="991977"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5" name="圓角矩形 4"/>
                <p:cNvSpPr/>
                <p:nvPr/>
              </p:nvSpPr>
              <p:spPr>
                <a:xfrm>
                  <a:off x="2082034" y="2717501"/>
                  <a:ext cx="97247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風險</a:t>
                  </a:r>
                </a:p>
              </p:txBody>
            </p:sp>
          </p:grpSp>
          <p:grpSp>
            <p:nvGrpSpPr>
              <p:cNvPr id="18462" name="群組 297"/>
              <p:cNvGrpSpPr>
                <a:grpSpLocks/>
              </p:cNvGrpSpPr>
              <p:nvPr/>
            </p:nvGrpSpPr>
            <p:grpSpPr bwMode="auto">
              <a:xfrm>
                <a:off x="632520" y="2780928"/>
                <a:ext cx="1224136" cy="504056"/>
                <a:chOff x="632520" y="2708920"/>
                <a:chExt cx="991752" cy="310040"/>
              </a:xfrm>
            </p:grpSpPr>
            <p:sp>
              <p:nvSpPr>
                <p:cNvPr id="312" name="圓角矩形 311"/>
                <p:cNvSpPr/>
                <p:nvPr/>
              </p:nvSpPr>
              <p:spPr>
                <a:xfrm>
                  <a:off x="632758" y="2708714"/>
                  <a:ext cx="991977"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3" name="圓角矩形 4"/>
                <p:cNvSpPr/>
                <p:nvPr/>
              </p:nvSpPr>
              <p:spPr>
                <a:xfrm>
                  <a:off x="642511" y="2717501"/>
                  <a:ext cx="97247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風險</a:t>
                  </a:r>
                </a:p>
              </p:txBody>
            </p:sp>
          </p:grpSp>
          <p:grpSp>
            <p:nvGrpSpPr>
              <p:cNvPr id="18463" name="群組 298"/>
              <p:cNvGrpSpPr>
                <a:grpSpLocks/>
              </p:cNvGrpSpPr>
              <p:nvPr/>
            </p:nvGrpSpPr>
            <p:grpSpPr bwMode="auto">
              <a:xfrm>
                <a:off x="632520" y="3789040"/>
                <a:ext cx="1224136" cy="504056"/>
                <a:chOff x="632520" y="3429000"/>
                <a:chExt cx="1008112" cy="291474"/>
              </a:xfrm>
            </p:grpSpPr>
            <p:sp>
              <p:nvSpPr>
                <p:cNvPr id="310" name="圓角矩形 309"/>
                <p:cNvSpPr/>
                <p:nvPr/>
              </p:nvSpPr>
              <p:spPr>
                <a:xfrm>
                  <a:off x="632520" y="3429000"/>
                  <a:ext cx="1008112" cy="29147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311" name="圓角矩形 4"/>
                <p:cNvSpPr/>
                <p:nvPr/>
              </p:nvSpPr>
              <p:spPr>
                <a:xfrm>
                  <a:off x="642676" y="3436990"/>
                  <a:ext cx="988513"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控制</a:t>
                  </a:r>
                </a:p>
              </p:txBody>
            </p:sp>
          </p:grpSp>
          <p:grpSp>
            <p:nvGrpSpPr>
              <p:cNvPr id="18464" name="群組 299"/>
              <p:cNvGrpSpPr>
                <a:grpSpLocks/>
              </p:cNvGrpSpPr>
              <p:nvPr/>
            </p:nvGrpSpPr>
            <p:grpSpPr bwMode="auto">
              <a:xfrm>
                <a:off x="2072680" y="3789040"/>
                <a:ext cx="1224136" cy="504056"/>
                <a:chOff x="2072680" y="3429000"/>
                <a:chExt cx="1008112" cy="291474"/>
              </a:xfrm>
            </p:grpSpPr>
            <p:sp>
              <p:nvSpPr>
                <p:cNvPr id="308" name="圓角矩形 307"/>
                <p:cNvSpPr/>
                <p:nvPr/>
              </p:nvSpPr>
              <p:spPr>
                <a:xfrm>
                  <a:off x="2072680" y="3429000"/>
                  <a:ext cx="1008112" cy="29147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309" name="圓角矩形 4"/>
                <p:cNvSpPr/>
                <p:nvPr/>
              </p:nvSpPr>
              <p:spPr>
                <a:xfrm>
                  <a:off x="2082188" y="3436990"/>
                  <a:ext cx="988513"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控制</a:t>
                  </a:r>
                </a:p>
              </p:txBody>
            </p:sp>
          </p:grpSp>
          <p:grpSp>
            <p:nvGrpSpPr>
              <p:cNvPr id="18465" name="群組 300"/>
              <p:cNvGrpSpPr>
                <a:grpSpLocks/>
              </p:cNvGrpSpPr>
              <p:nvPr/>
            </p:nvGrpSpPr>
            <p:grpSpPr bwMode="auto">
              <a:xfrm>
                <a:off x="1064567" y="1988840"/>
                <a:ext cx="1738993" cy="432048"/>
                <a:chOff x="1064568" y="1988840"/>
                <a:chExt cx="1512168" cy="324981"/>
              </a:xfrm>
            </p:grpSpPr>
            <p:sp>
              <p:nvSpPr>
                <p:cNvPr id="306" name="圓角矩形 305"/>
                <p:cNvSpPr/>
                <p:nvPr/>
              </p:nvSpPr>
              <p:spPr>
                <a:xfrm>
                  <a:off x="1064470" y="1988582"/>
                  <a:ext cx="1511824"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07" name="圓角矩形 4"/>
                <p:cNvSpPr/>
                <p:nvPr/>
              </p:nvSpPr>
              <p:spPr>
                <a:xfrm>
                  <a:off x="1076433" y="1998134"/>
                  <a:ext cx="1487898"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a:solidFill>
                        <a:srgbClr val="000000"/>
                      </a:solidFill>
                      <a:latin typeface="標楷體" pitchFamily="65" charset="-120"/>
                      <a:ea typeface="標楷體" pitchFamily="65" charset="-120"/>
                    </a:rPr>
                    <a:t>單位目標</a:t>
                  </a:r>
                </a:p>
              </p:txBody>
            </p:sp>
          </p:grpSp>
          <p:cxnSp>
            <p:nvCxnSpPr>
              <p:cNvPr id="302" name="直線單箭頭接點 301"/>
              <p:cNvCxnSpPr>
                <a:stCxn id="313" idx="0"/>
                <a:endCxn id="306" idx="2"/>
              </p:cNvCxnSpPr>
              <p:nvPr/>
            </p:nvCxnSpPr>
            <p:spPr>
              <a:xfrm rot="5400000" flipH="1" flipV="1">
                <a:off x="1402508" y="2262773"/>
                <a:ext cx="374618" cy="689593"/>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3" name="直線單箭頭接點 302"/>
              <p:cNvCxnSpPr>
                <a:stCxn id="315" idx="0"/>
                <a:endCxn id="306" idx="2"/>
              </p:cNvCxnSpPr>
              <p:nvPr/>
            </p:nvCxnSpPr>
            <p:spPr>
              <a:xfrm rot="16200000" flipV="1">
                <a:off x="2122195" y="2232679"/>
                <a:ext cx="374618" cy="749781"/>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4" name="直線單箭頭接點 303"/>
              <p:cNvCxnSpPr>
                <a:stCxn id="311" idx="0"/>
                <a:endCxn id="312" idx="2"/>
              </p:cNvCxnSpPr>
              <p:nvPr/>
            </p:nvCxnSpPr>
            <p:spPr>
              <a:xfrm rot="16200000" flipV="1">
                <a:off x="985486"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5" name="直線單箭頭接點 304"/>
              <p:cNvCxnSpPr>
                <a:stCxn id="309" idx="0"/>
                <a:endCxn id="314" idx="2"/>
              </p:cNvCxnSpPr>
              <p:nvPr/>
            </p:nvCxnSpPr>
            <p:spPr>
              <a:xfrm rot="16200000" flipV="1">
                <a:off x="2424861"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cxnSp>
          <p:nvCxnSpPr>
            <p:cNvPr id="456" name="直線單箭頭接點 455"/>
            <p:cNvCxnSpPr/>
            <p:nvPr/>
          </p:nvCxnSpPr>
          <p:spPr>
            <a:xfrm rot="5400000" flipH="1" flipV="1">
              <a:off x="1136325" y="4653039"/>
              <a:ext cx="431763" cy="172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58" name="直線單箭頭接點 457"/>
            <p:cNvCxnSpPr/>
            <p:nvPr/>
          </p:nvCxnSpPr>
          <p:spPr>
            <a:xfrm rot="5400000" flipH="1" flipV="1">
              <a:off x="2577419" y="4653039"/>
              <a:ext cx="431763" cy="172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0" name="直線單箭頭接點 459"/>
            <p:cNvCxnSpPr/>
            <p:nvPr/>
          </p:nvCxnSpPr>
          <p:spPr>
            <a:xfrm rot="5400000" flipH="1" flipV="1">
              <a:off x="4016793" y="4653039"/>
              <a:ext cx="431763" cy="1719"/>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2" name="直線單箭頭接點 461"/>
            <p:cNvCxnSpPr/>
            <p:nvPr/>
          </p:nvCxnSpPr>
          <p:spPr>
            <a:xfrm rot="5400000" flipH="1" flipV="1">
              <a:off x="5457886" y="4653039"/>
              <a:ext cx="431763" cy="1719"/>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5" name="直線單箭頭接點 464"/>
            <p:cNvCxnSpPr/>
            <p:nvPr/>
          </p:nvCxnSpPr>
          <p:spPr>
            <a:xfrm rot="5400000" flipH="1" flipV="1">
              <a:off x="8337492" y="4653899"/>
              <a:ext cx="431763"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7" name="直線單箭頭接點 466"/>
            <p:cNvCxnSpPr/>
            <p:nvPr/>
          </p:nvCxnSpPr>
          <p:spPr>
            <a:xfrm rot="5400000" flipH="1" flipV="1">
              <a:off x="6897259" y="4653039"/>
              <a:ext cx="431763" cy="172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9" name="直線單箭頭接點 468"/>
            <p:cNvCxnSpPr/>
            <p:nvPr/>
          </p:nvCxnSpPr>
          <p:spPr>
            <a:xfrm rot="5400000">
              <a:off x="7904993" y="5084803"/>
              <a:ext cx="431763" cy="172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1" name="直線單箭頭接點 470"/>
            <p:cNvCxnSpPr/>
            <p:nvPr/>
          </p:nvCxnSpPr>
          <p:spPr>
            <a:xfrm rot="5400000">
              <a:off x="5746793" y="5084803"/>
              <a:ext cx="431763" cy="1719"/>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3" name="直線單箭頭接點 472"/>
            <p:cNvCxnSpPr/>
            <p:nvPr/>
          </p:nvCxnSpPr>
          <p:spPr>
            <a:xfrm rot="5400000">
              <a:off x="3583433" y="5084803"/>
              <a:ext cx="431763" cy="1719"/>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5" name="直線單箭頭接點 474"/>
            <p:cNvCxnSpPr/>
            <p:nvPr/>
          </p:nvCxnSpPr>
          <p:spPr>
            <a:xfrm rot="5400000">
              <a:off x="1425232" y="5084803"/>
              <a:ext cx="431763" cy="172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478" name="上-下雙向箭號 477"/>
            <p:cNvSpPr/>
            <p:nvPr/>
          </p:nvSpPr>
          <p:spPr>
            <a:xfrm>
              <a:off x="4592948" y="620403"/>
              <a:ext cx="216680" cy="3603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標楷體" pitchFamily="65" charset="-120"/>
                <a:ea typeface="標楷體" pitchFamily="65" charset="-120"/>
              </a:endParaRPr>
            </a:p>
          </p:txBody>
        </p:sp>
      </p:grpSp>
      <p:sp>
        <p:nvSpPr>
          <p:cNvPr id="18435" name="矩形 482"/>
          <p:cNvSpPr>
            <a:spLocks noChangeArrowheads="1"/>
          </p:cNvSpPr>
          <p:nvPr/>
        </p:nvSpPr>
        <p:spPr bwMode="auto">
          <a:xfrm>
            <a:off x="2378473" y="1"/>
            <a:ext cx="577334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4000" b="1">
                <a:solidFill>
                  <a:srgbClr val="CC0066"/>
                </a:solidFill>
                <a:latin typeface="標楷體" pitchFamily="65" charset="-120"/>
                <a:ea typeface="標楷體" pitchFamily="65" charset="-120"/>
              </a:rPr>
              <a:t>目標、風險與控制</a:t>
            </a:r>
          </a:p>
        </p:txBody>
      </p:sp>
      <p:sp>
        <p:nvSpPr>
          <p:cNvPr id="18436" name="投影片編號版面配置區 9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2A44CE9-7F7F-4575-9EDB-D2117268ABAD}" type="slidenum">
              <a:rPr kumimoji="0" lang="zh-TW" altLang="en-US" smtClean="0">
                <a:solidFill>
                  <a:srgbClr val="FFFFFF"/>
                </a:solidFill>
                <a:latin typeface="標楷體" pitchFamily="65" charset="-120"/>
                <a:ea typeface="標楷體" pitchFamily="65" charset="-120"/>
              </a:rPr>
              <a:pPr eaLnBrk="1" hangingPunct="1"/>
              <a:t>12</a:t>
            </a:fld>
            <a:endParaRPr kumimoji="0" lang="en-US" altLang="zh-TW" smtClean="0">
              <a:solidFill>
                <a:srgbClr val="FFFFFF"/>
              </a:solidFill>
              <a:latin typeface="標楷體" pitchFamily="65" charset="-120"/>
              <a:ea typeface="標楷體" pitchFamily="65" charset="-120"/>
            </a:endParaRPr>
          </a:p>
        </p:txBody>
      </p:sp>
    </p:spTree>
    <p:extLst>
      <p:ext uri="{BB962C8B-B14F-4D97-AF65-F5344CB8AC3E}">
        <p14:creationId xmlns:p14="http://schemas.microsoft.com/office/powerpoint/2010/main" val="1246073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1"/>
          <p:cNvSpPr>
            <a:spLocks noChangeArrowheads="1"/>
          </p:cNvSpPr>
          <p:nvPr/>
        </p:nvSpPr>
        <p:spPr bwMode="auto">
          <a:xfrm>
            <a:off x="0" y="965200"/>
            <a:ext cx="6624638" cy="5191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10000"/>
              </a:spcBef>
              <a:buClr>
                <a:srgbClr val="3399FF"/>
              </a:buClr>
              <a:buSzPct val="85000"/>
              <a:buFont typeface="Wingdings" pitchFamily="2" charset="2"/>
              <a:buNone/>
              <a:defRPr/>
            </a:pPr>
            <a:endParaRPr lang="zh-TW" altLang="en-US" sz="2800" b="1">
              <a:cs typeface="Arial" pitchFamily="34" charset="0"/>
            </a:endParaRPr>
          </a:p>
        </p:txBody>
      </p:sp>
      <p:cxnSp>
        <p:nvCxnSpPr>
          <p:cNvPr id="19" name="直線接點 18"/>
          <p:cNvCxnSpPr/>
          <p:nvPr/>
        </p:nvCxnSpPr>
        <p:spPr bwMode="auto">
          <a:xfrm>
            <a:off x="776288" y="836613"/>
            <a:ext cx="8280400"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投影片編號版面配置區 5"/>
          <p:cNvSpPr txBox="1">
            <a:spLocks noGrp="1"/>
          </p:cNvSpPr>
          <p:nvPr/>
        </p:nvSpPr>
        <p:spPr bwMode="auto">
          <a:xfrm>
            <a:off x="7594600" y="6356350"/>
            <a:ext cx="2311400" cy="457200"/>
          </a:xfrm>
          <a:prstGeom prst="rect">
            <a:avLst/>
          </a:prstGeom>
          <a:noFill/>
          <a:ln>
            <a:miter lim="800000"/>
            <a:headEnd/>
            <a:tailEnd/>
          </a:ln>
        </p:spPr>
        <p:txBody>
          <a:bodyPr/>
          <a:lstStyle/>
          <a:p>
            <a:pPr algn="r">
              <a:defRPr/>
            </a:pPr>
            <a:fld id="{F5182045-30E6-433D-AC2B-86968CBF7029}" type="slidenum">
              <a:rPr kumimoji="0" lang="zh-TW" altLang="en-US" sz="1000">
                <a:solidFill>
                  <a:srgbClr val="000000"/>
                </a:solidFill>
                <a:ea typeface="+mn-ea"/>
                <a:cs typeface="Arial" pitchFamily="34" charset="0"/>
              </a:rPr>
              <a:pPr algn="r">
                <a:defRPr/>
              </a:pPr>
              <a:t>13</a:t>
            </a:fld>
            <a:endParaRPr kumimoji="0" lang="en-US" altLang="zh-TW" sz="1000">
              <a:solidFill>
                <a:srgbClr val="000000"/>
              </a:solidFill>
              <a:ea typeface="+mn-ea"/>
              <a:cs typeface="Arial" pitchFamily="34" charset="0"/>
            </a:endParaRPr>
          </a:p>
        </p:txBody>
      </p:sp>
      <p:sp>
        <p:nvSpPr>
          <p:cNvPr id="16389" name="Rectangle 2"/>
          <p:cNvSpPr txBox="1">
            <a:spLocks noChangeArrowheads="1"/>
          </p:cNvSpPr>
          <p:nvPr/>
        </p:nvSpPr>
        <p:spPr bwMode="auto">
          <a:xfrm>
            <a:off x="415925" y="115888"/>
            <a:ext cx="89154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lang="zh-TW" altLang="en-US" sz="3200" b="1">
                <a:solidFill>
                  <a:srgbClr val="CC0066"/>
                </a:solidFill>
                <a:latin typeface="Arial" pitchFamily="34" charset="0"/>
                <a:ea typeface="標楷體" pitchFamily="65" charset="-120"/>
                <a:cs typeface="Arial" pitchFamily="34" charset="0"/>
              </a:rPr>
              <a:t>內部控制制度設計流程 </a:t>
            </a:r>
            <a:r>
              <a:rPr lang="en-US" altLang="zh-TW" b="1">
                <a:solidFill>
                  <a:srgbClr val="CC0066"/>
                </a:solidFill>
                <a:latin typeface="Arial" pitchFamily="34" charset="0"/>
                <a:ea typeface="標楷體" pitchFamily="65" charset="-120"/>
                <a:cs typeface="Arial" pitchFamily="34" charset="0"/>
              </a:rPr>
              <a:t>(1/2)</a:t>
            </a:r>
          </a:p>
        </p:txBody>
      </p:sp>
      <p:sp>
        <p:nvSpPr>
          <p:cNvPr id="16390" name="流程圖: 程序 37"/>
          <p:cNvSpPr>
            <a:spLocks noChangeArrowheads="1"/>
          </p:cNvSpPr>
          <p:nvPr/>
        </p:nvSpPr>
        <p:spPr bwMode="auto">
          <a:xfrm>
            <a:off x="2289175" y="1485900"/>
            <a:ext cx="4968875" cy="649288"/>
          </a:xfrm>
          <a:prstGeom prst="flowChartProcess">
            <a:avLst/>
          </a:prstGeom>
          <a:gradFill rotWithShape="1">
            <a:gsLst>
              <a:gs pos="0">
                <a:srgbClr val="00FFFF"/>
              </a:gs>
              <a:gs pos="50000">
                <a:srgbClr val="FFFFFF"/>
              </a:gs>
              <a:gs pos="100000">
                <a:srgbClr val="00FFFF"/>
              </a:gs>
            </a:gsLst>
            <a:lin ang="0" scaled="1"/>
          </a:gradFill>
          <a:ln w="25400" algn="ctr">
            <a:solidFill>
              <a:schemeClr val="tx1"/>
            </a:solidFill>
            <a:round/>
            <a:headEnd/>
            <a:tailEnd/>
          </a:ln>
        </p:spPr>
        <p:txBody>
          <a:bodyPr lIns="54000" tIns="36000" rIns="54000" anchor="ctr"/>
          <a:lstStyle/>
          <a:p>
            <a:pPr algn="ctr"/>
            <a:r>
              <a:rPr lang="zh-TW" altLang="en-US" sz="2000">
                <a:solidFill>
                  <a:srgbClr val="000000"/>
                </a:solidFill>
                <a:cs typeface="Arial" pitchFamily="34" charset="0"/>
              </a:rPr>
              <a:t>實現施政效能、提供可靠資訊、</a:t>
            </a:r>
          </a:p>
          <a:p>
            <a:pPr algn="ctr"/>
            <a:r>
              <a:rPr lang="zh-TW" altLang="en-US" sz="2000">
                <a:solidFill>
                  <a:srgbClr val="000000"/>
                </a:solidFill>
                <a:cs typeface="Arial" pitchFamily="34" charset="0"/>
              </a:rPr>
              <a:t>遵循法令規定及保障資產安全</a:t>
            </a:r>
          </a:p>
        </p:txBody>
      </p:sp>
      <p:sp>
        <p:nvSpPr>
          <p:cNvPr id="16391" name="流程圖: 程序 37"/>
          <p:cNvSpPr>
            <a:spLocks noChangeArrowheads="1"/>
          </p:cNvSpPr>
          <p:nvPr/>
        </p:nvSpPr>
        <p:spPr bwMode="auto">
          <a:xfrm>
            <a:off x="2289175" y="2133600"/>
            <a:ext cx="4968875" cy="2303463"/>
          </a:xfrm>
          <a:prstGeom prst="flowChartProcess">
            <a:avLst/>
          </a:prstGeom>
          <a:gradFill rotWithShape="1">
            <a:gsLst>
              <a:gs pos="0">
                <a:srgbClr val="00FFFF"/>
              </a:gs>
              <a:gs pos="50000">
                <a:srgbClr val="FFFFFF"/>
              </a:gs>
              <a:gs pos="100000">
                <a:srgbClr val="00FFFF"/>
              </a:gs>
            </a:gsLst>
            <a:lin ang="0" scaled="1"/>
          </a:gradFill>
          <a:ln w="25400" algn="ctr">
            <a:solidFill>
              <a:schemeClr val="tx1"/>
            </a:solidFill>
            <a:round/>
            <a:headEnd/>
            <a:tailEnd/>
          </a:ln>
        </p:spPr>
        <p:txBody>
          <a:bodyPr lIns="54000" tIns="18000" rIns="54000" bIns="36000" anchorCtr="1"/>
          <a:lstStyle/>
          <a:p>
            <a:pPr algn="ctr"/>
            <a:r>
              <a:rPr lang="zh-TW" altLang="en-US" sz="2000" dirty="0">
                <a:cs typeface="Arial" pitchFamily="34" charset="0"/>
              </a:rPr>
              <a:t>確認目標及決定風險容忍度</a:t>
            </a:r>
          </a:p>
        </p:txBody>
      </p:sp>
      <p:cxnSp>
        <p:nvCxnSpPr>
          <p:cNvPr id="16392" name="直線單箭頭接點 18"/>
          <p:cNvCxnSpPr>
            <a:cxnSpLocks noChangeShapeType="1"/>
            <a:stCxn id="16413" idx="2"/>
            <a:endCxn id="16414" idx="0"/>
          </p:cNvCxnSpPr>
          <p:nvPr/>
        </p:nvCxnSpPr>
        <p:spPr bwMode="auto">
          <a:xfrm>
            <a:off x="4845050" y="3724275"/>
            <a:ext cx="0" cy="201613"/>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6393" name="直線單箭頭接點 18"/>
          <p:cNvCxnSpPr>
            <a:cxnSpLocks noChangeShapeType="1"/>
            <a:stCxn id="16414" idx="2"/>
            <a:endCxn id="16403" idx="0"/>
          </p:cNvCxnSpPr>
          <p:nvPr/>
        </p:nvCxnSpPr>
        <p:spPr bwMode="auto">
          <a:xfrm>
            <a:off x="4845050" y="4302125"/>
            <a:ext cx="0" cy="274638"/>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sp>
        <p:nvSpPr>
          <p:cNvPr id="16394" name="流程圖: 程序 37"/>
          <p:cNvSpPr>
            <a:spLocks noChangeArrowheads="1"/>
          </p:cNvSpPr>
          <p:nvPr/>
        </p:nvSpPr>
        <p:spPr bwMode="auto">
          <a:xfrm>
            <a:off x="488950" y="1341438"/>
            <a:ext cx="431800" cy="5040312"/>
          </a:xfrm>
          <a:prstGeom prst="flowChartProcess">
            <a:avLst/>
          </a:prstGeom>
          <a:solidFill>
            <a:srgbClr val="99CCFF"/>
          </a:solidFill>
          <a:ln w="15875" algn="ctr">
            <a:solidFill>
              <a:schemeClr val="tx1"/>
            </a:solidFill>
            <a:round/>
            <a:headEnd/>
            <a:tailEnd/>
          </a:ln>
        </p:spPr>
        <p:txBody>
          <a:bodyPr vert="eaVert" lIns="54000" tIns="36000" rIns="54000" bIns="36000" anchorCtr="1"/>
          <a:lstStyle/>
          <a:p>
            <a:r>
              <a:rPr lang="zh-TW" altLang="en-US" sz="1800">
                <a:cs typeface="Arial" pitchFamily="34" charset="0"/>
              </a:rPr>
              <a:t>辦理風險評估</a:t>
            </a:r>
          </a:p>
        </p:txBody>
      </p:sp>
      <p:cxnSp>
        <p:nvCxnSpPr>
          <p:cNvPr id="16395" name="直線單箭頭接點 18"/>
          <p:cNvCxnSpPr>
            <a:cxnSpLocks noChangeShapeType="1"/>
            <a:stCxn id="16404" idx="2"/>
            <a:endCxn id="107536" idx="0"/>
          </p:cNvCxnSpPr>
          <p:nvPr/>
        </p:nvCxnSpPr>
        <p:spPr bwMode="auto">
          <a:xfrm rot="16200000" flipH="1">
            <a:off x="3796507" y="5525293"/>
            <a:ext cx="549275" cy="1547813"/>
          </a:xfrm>
          <a:prstGeom prst="bentConnector3">
            <a:avLst>
              <a:gd name="adj1" fmla="val 50000"/>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sp>
        <p:nvSpPr>
          <p:cNvPr id="107536" name="Text Box 16"/>
          <p:cNvSpPr txBox="1">
            <a:spLocks noChangeArrowheads="1"/>
          </p:cNvSpPr>
          <p:nvPr/>
        </p:nvSpPr>
        <p:spPr bwMode="auto">
          <a:xfrm>
            <a:off x="4719153" y="6573838"/>
            <a:ext cx="251795" cy="1698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18000" tIns="10800" rIns="18000" bIns="10800" anchor="ctr" anchorCtr="1">
            <a:spAutoFit/>
          </a:bodyPr>
          <a:lstStyle/>
          <a:p>
            <a:pPr algn="ctr">
              <a:spcBef>
                <a:spcPct val="50000"/>
              </a:spcBef>
              <a:defRPr/>
            </a:pPr>
            <a:endParaRPr lang="en-US" altLang="zh-TW" sz="1400">
              <a:solidFill>
                <a:srgbClr val="000000"/>
              </a:solidFill>
              <a:cs typeface="Arial" pitchFamily="34" charset="0"/>
            </a:endParaRPr>
          </a:p>
        </p:txBody>
      </p:sp>
      <p:cxnSp>
        <p:nvCxnSpPr>
          <p:cNvPr id="16397" name="直線單箭頭接點 18"/>
          <p:cNvCxnSpPr>
            <a:cxnSpLocks noChangeShapeType="1"/>
            <a:stCxn id="16401" idx="2"/>
            <a:endCxn id="107536" idx="0"/>
          </p:cNvCxnSpPr>
          <p:nvPr/>
        </p:nvCxnSpPr>
        <p:spPr bwMode="auto">
          <a:xfrm>
            <a:off x="4844257" y="6097588"/>
            <a:ext cx="794" cy="476250"/>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6398" name="直線單箭頭接點 18"/>
          <p:cNvCxnSpPr>
            <a:cxnSpLocks noChangeShapeType="1"/>
            <a:stCxn id="16411" idx="3"/>
            <a:endCxn id="16413" idx="1"/>
          </p:cNvCxnSpPr>
          <p:nvPr/>
        </p:nvCxnSpPr>
        <p:spPr bwMode="auto">
          <a:xfrm flipV="1">
            <a:off x="3440113" y="3141663"/>
            <a:ext cx="352425" cy="225425"/>
          </a:xfrm>
          <a:prstGeom prst="bentConnector3">
            <a:avLst>
              <a:gd name="adj1" fmla="val 50903"/>
            </a:avLst>
          </a:prstGeom>
          <a:noFill/>
          <a:ln w="25400" algn="ctr">
            <a:solidFill>
              <a:srgbClr val="FF0000"/>
            </a:solidFill>
            <a:prstDash val="sysDot"/>
            <a:miter lim="800000"/>
            <a:headEnd/>
            <a:tailEnd type="arrow" w="sm" len="sm"/>
          </a:ln>
          <a:extLst>
            <a:ext uri="{909E8E84-426E-40DD-AFC4-6F175D3DCCD1}">
              <a14:hiddenFill xmlns:a14="http://schemas.microsoft.com/office/drawing/2010/main">
                <a:noFill/>
              </a14:hiddenFill>
            </a:ext>
          </a:extLst>
        </p:spPr>
      </p:cxnSp>
      <p:cxnSp>
        <p:nvCxnSpPr>
          <p:cNvPr id="16399" name="直線單箭頭接點 18"/>
          <p:cNvCxnSpPr>
            <a:cxnSpLocks noChangeShapeType="1"/>
            <a:stCxn id="16411" idx="3"/>
            <a:endCxn id="16414" idx="1"/>
          </p:cNvCxnSpPr>
          <p:nvPr/>
        </p:nvCxnSpPr>
        <p:spPr bwMode="auto">
          <a:xfrm>
            <a:off x="3440113" y="3367088"/>
            <a:ext cx="352425" cy="747712"/>
          </a:xfrm>
          <a:prstGeom prst="bentConnector3">
            <a:avLst>
              <a:gd name="adj1" fmla="val 50903"/>
            </a:avLst>
          </a:prstGeom>
          <a:noFill/>
          <a:ln w="25400" algn="ctr">
            <a:solidFill>
              <a:srgbClr val="FF0000"/>
            </a:solidFill>
            <a:prstDash val="sysDot"/>
            <a:miter lim="800000"/>
            <a:headEnd/>
            <a:tailEnd type="arrow" w="sm" len="sm"/>
          </a:ln>
          <a:extLst>
            <a:ext uri="{909E8E84-426E-40DD-AFC4-6F175D3DCCD1}">
              <a14:hiddenFill xmlns:a14="http://schemas.microsoft.com/office/drawing/2010/main">
                <a:noFill/>
              </a14:hiddenFill>
            </a:ext>
          </a:extLst>
        </p:spPr>
      </p:cxnSp>
      <p:sp>
        <p:nvSpPr>
          <p:cNvPr id="16400" name="流程圖: 程序 37"/>
          <p:cNvSpPr>
            <a:spLocks noChangeArrowheads="1"/>
          </p:cNvSpPr>
          <p:nvPr/>
        </p:nvSpPr>
        <p:spPr bwMode="auto">
          <a:xfrm>
            <a:off x="920750" y="1341438"/>
            <a:ext cx="6624638" cy="5038725"/>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6BABA"/>
                </a:solidFill>
              </a14:hiddenFill>
            </a:ext>
          </a:extLst>
        </p:spPr>
        <p:txBody>
          <a:bodyPr lIns="54000" tIns="18000" rIns="54000" bIns="36000" anchorCtr="1"/>
          <a:lstStyle/>
          <a:p>
            <a:pPr algn="ctr"/>
            <a:endParaRPr lang="zh-TW" altLang="en-US" sz="2000">
              <a:cs typeface="Arial" pitchFamily="34" charset="0"/>
            </a:endParaRPr>
          </a:p>
        </p:txBody>
      </p:sp>
      <p:sp>
        <p:nvSpPr>
          <p:cNvPr id="16401" name="流程圖: 程序 37"/>
          <p:cNvSpPr>
            <a:spLocks noChangeArrowheads="1"/>
          </p:cNvSpPr>
          <p:nvPr/>
        </p:nvSpPr>
        <p:spPr bwMode="auto">
          <a:xfrm>
            <a:off x="3800475" y="5737225"/>
            <a:ext cx="2087563" cy="360363"/>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lIns="54000" tIns="36000" rIns="54000" bIns="36000" anchorCtr="1"/>
          <a:lstStyle/>
          <a:p>
            <a:r>
              <a:rPr lang="zh-TW" altLang="en-US" sz="1800" dirty="0">
                <a:cs typeface="Arial" pitchFamily="34" charset="0"/>
              </a:rPr>
              <a:t>風險評量</a:t>
            </a:r>
          </a:p>
        </p:txBody>
      </p:sp>
      <p:sp>
        <p:nvSpPr>
          <p:cNvPr id="16402" name="流程圖: 程序 37"/>
          <p:cNvSpPr>
            <a:spLocks noChangeArrowheads="1"/>
          </p:cNvSpPr>
          <p:nvPr/>
        </p:nvSpPr>
        <p:spPr bwMode="auto">
          <a:xfrm>
            <a:off x="3800475" y="5160963"/>
            <a:ext cx="2087563" cy="360362"/>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lIns="54000" tIns="36000" rIns="54000" bIns="36000" anchorCtr="1"/>
          <a:lstStyle/>
          <a:p>
            <a:r>
              <a:rPr lang="zh-TW" altLang="en-US" sz="1800" dirty="0">
                <a:cs typeface="Arial" pitchFamily="34" charset="0"/>
              </a:rPr>
              <a:t>風險分析</a:t>
            </a:r>
          </a:p>
        </p:txBody>
      </p:sp>
      <p:sp>
        <p:nvSpPr>
          <p:cNvPr id="16403" name="流程圖: 程序 37"/>
          <p:cNvSpPr>
            <a:spLocks noChangeArrowheads="1"/>
          </p:cNvSpPr>
          <p:nvPr/>
        </p:nvSpPr>
        <p:spPr bwMode="auto">
          <a:xfrm>
            <a:off x="3800475" y="4584700"/>
            <a:ext cx="2087563" cy="360363"/>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lIns="54000" tIns="36000" rIns="54000" bIns="36000" anchorCtr="1"/>
          <a:lstStyle/>
          <a:p>
            <a:r>
              <a:rPr lang="zh-TW" altLang="en-US" sz="1800" dirty="0">
                <a:cs typeface="Arial" pitchFamily="34" charset="0"/>
              </a:rPr>
              <a:t>風險辨識</a:t>
            </a:r>
          </a:p>
        </p:txBody>
      </p:sp>
      <p:sp>
        <p:nvSpPr>
          <p:cNvPr id="16404" name="流程圖: 程序 37"/>
          <p:cNvSpPr>
            <a:spLocks noChangeArrowheads="1"/>
          </p:cNvSpPr>
          <p:nvPr/>
        </p:nvSpPr>
        <p:spPr bwMode="auto">
          <a:xfrm>
            <a:off x="3081338" y="4584700"/>
            <a:ext cx="431800" cy="1439863"/>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重要性</a:t>
            </a:r>
          </a:p>
        </p:txBody>
      </p:sp>
      <p:cxnSp>
        <p:nvCxnSpPr>
          <p:cNvPr id="16405" name="直線單箭頭接點 18"/>
          <p:cNvCxnSpPr>
            <a:cxnSpLocks noChangeShapeType="1"/>
            <a:stCxn id="16402" idx="2"/>
            <a:endCxn id="16401" idx="0"/>
          </p:cNvCxnSpPr>
          <p:nvPr/>
        </p:nvCxnSpPr>
        <p:spPr bwMode="auto">
          <a:xfrm>
            <a:off x="4845050" y="5529263"/>
            <a:ext cx="0" cy="200025"/>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6406" name="直線單箭頭接點 18"/>
          <p:cNvCxnSpPr>
            <a:cxnSpLocks noChangeShapeType="1"/>
            <a:stCxn id="16403" idx="2"/>
            <a:endCxn id="16402" idx="0"/>
          </p:cNvCxnSpPr>
          <p:nvPr/>
        </p:nvCxnSpPr>
        <p:spPr bwMode="auto">
          <a:xfrm>
            <a:off x="4845050" y="4953000"/>
            <a:ext cx="0" cy="200025"/>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6407" name="直線單箭頭接點 18"/>
          <p:cNvCxnSpPr>
            <a:cxnSpLocks noChangeShapeType="1"/>
            <a:stCxn id="16394" idx="2"/>
          </p:cNvCxnSpPr>
          <p:nvPr/>
        </p:nvCxnSpPr>
        <p:spPr bwMode="auto">
          <a:xfrm>
            <a:off x="704850" y="6389688"/>
            <a:ext cx="0" cy="182562"/>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sp>
        <p:nvSpPr>
          <p:cNvPr id="107548" name="Text Box 28"/>
          <p:cNvSpPr txBox="1">
            <a:spLocks noChangeArrowheads="1"/>
          </p:cNvSpPr>
          <p:nvPr/>
        </p:nvSpPr>
        <p:spPr bwMode="auto">
          <a:xfrm>
            <a:off x="578953" y="6643688"/>
            <a:ext cx="251795" cy="314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18000" tIns="10800" rIns="18000" bIns="10800" anchor="ctr" anchorCtr="1">
            <a:spAutoFit/>
          </a:bodyPr>
          <a:lstStyle/>
          <a:p>
            <a:pPr algn="ctr">
              <a:spcBef>
                <a:spcPct val="50000"/>
              </a:spcBef>
              <a:defRPr/>
            </a:pPr>
            <a:endParaRPr lang="en-US" altLang="zh-TW" sz="1400">
              <a:solidFill>
                <a:srgbClr val="000000"/>
              </a:solidFill>
              <a:cs typeface="Arial" pitchFamily="34" charset="0"/>
            </a:endParaRPr>
          </a:p>
        </p:txBody>
      </p:sp>
      <p:sp>
        <p:nvSpPr>
          <p:cNvPr id="16409" name="流程圖: 程序 37"/>
          <p:cNvSpPr>
            <a:spLocks noChangeArrowheads="1"/>
          </p:cNvSpPr>
          <p:nvPr/>
        </p:nvSpPr>
        <p:spPr bwMode="auto">
          <a:xfrm>
            <a:off x="7545388" y="1341438"/>
            <a:ext cx="1512887" cy="5040312"/>
          </a:xfrm>
          <a:prstGeom prst="flowChartProcess">
            <a:avLst/>
          </a:prstGeom>
          <a:solidFill>
            <a:srgbClr val="CCFFCC"/>
          </a:solidFill>
          <a:ln w="19050" algn="ctr">
            <a:solidFill>
              <a:schemeClr val="tx1"/>
            </a:solidFill>
            <a:round/>
            <a:headEnd/>
            <a:tailEnd/>
          </a:ln>
        </p:spPr>
        <p:txBody>
          <a:bodyPr lIns="54000" tIns="18000" rIns="54000" bIns="36000" anchorCtr="1"/>
          <a:lstStyle/>
          <a:p>
            <a:pPr algn="ctr"/>
            <a:endParaRPr lang="zh-TW" altLang="en-US" sz="2000">
              <a:cs typeface="Arial" pitchFamily="34" charset="0"/>
            </a:endParaRPr>
          </a:p>
        </p:txBody>
      </p:sp>
      <p:sp>
        <p:nvSpPr>
          <p:cNvPr id="16410" name="流程圖: 程序 37"/>
          <p:cNvSpPr>
            <a:spLocks noChangeArrowheads="1"/>
          </p:cNvSpPr>
          <p:nvPr/>
        </p:nvSpPr>
        <p:spPr bwMode="auto">
          <a:xfrm>
            <a:off x="7545388" y="981075"/>
            <a:ext cx="1511300" cy="360363"/>
          </a:xfrm>
          <a:prstGeom prst="flowChartProcess">
            <a:avLst/>
          </a:prstGeom>
          <a:solidFill>
            <a:srgbClr val="CCFFCC"/>
          </a:solidFill>
          <a:ln w="15875" algn="ctr">
            <a:solidFill>
              <a:schemeClr val="tx1"/>
            </a:solidFill>
            <a:round/>
            <a:headEnd/>
            <a:tailEnd/>
          </a:ln>
        </p:spPr>
        <p:txBody>
          <a:bodyPr lIns="54000" tIns="36000" rIns="54000" bIns="36000" anchorCtr="1"/>
          <a:lstStyle/>
          <a:p>
            <a:r>
              <a:rPr lang="zh-TW" altLang="en-US" sz="1800" b="1">
                <a:cs typeface="Arial" pitchFamily="34" charset="0"/>
              </a:rPr>
              <a:t>內部稽核人員</a:t>
            </a:r>
          </a:p>
        </p:txBody>
      </p:sp>
      <p:sp>
        <p:nvSpPr>
          <p:cNvPr id="16411" name="流程圖: 程序 37"/>
          <p:cNvSpPr>
            <a:spLocks noChangeArrowheads="1"/>
          </p:cNvSpPr>
          <p:nvPr/>
        </p:nvSpPr>
        <p:spPr bwMode="auto">
          <a:xfrm>
            <a:off x="3008313" y="2609850"/>
            <a:ext cx="431800" cy="1512888"/>
          </a:xfrm>
          <a:prstGeom prst="flowChartProcess">
            <a:avLst/>
          </a:prstGeom>
          <a:solidFill>
            <a:srgbClr val="FFCC99"/>
          </a:solidFill>
          <a:ln w="12700" algn="ctr">
            <a:solidFill>
              <a:schemeClr val="tx1"/>
            </a:solidFill>
            <a:prstDash val="sysDot"/>
            <a:round/>
            <a:headEnd/>
            <a:tailEnd/>
          </a:ln>
        </p:spPr>
        <p:txBody>
          <a:bodyPr vert="eaVert" lIns="54000" tIns="36000" rIns="54000" bIns="36000" anchorCtr="1"/>
          <a:lstStyle/>
          <a:p>
            <a:pPr algn="ctr"/>
            <a:r>
              <a:rPr lang="zh-TW" altLang="en-US" sz="1800">
                <a:cs typeface="Arial" pitchFamily="34" charset="0"/>
              </a:rPr>
              <a:t>關鍵策略目標</a:t>
            </a:r>
          </a:p>
        </p:txBody>
      </p:sp>
      <p:sp>
        <p:nvSpPr>
          <p:cNvPr id="16412" name="流程圖: 程序 37"/>
          <p:cNvSpPr>
            <a:spLocks noChangeArrowheads="1"/>
          </p:cNvSpPr>
          <p:nvPr/>
        </p:nvSpPr>
        <p:spPr bwMode="auto">
          <a:xfrm>
            <a:off x="2505075" y="2609850"/>
            <a:ext cx="431800" cy="1512888"/>
          </a:xfrm>
          <a:prstGeom prst="flowChartProcess">
            <a:avLst/>
          </a:prstGeom>
          <a:solidFill>
            <a:srgbClr val="FFCC99"/>
          </a:solidFill>
          <a:ln w="12700" algn="ctr">
            <a:solidFill>
              <a:schemeClr val="tx1"/>
            </a:solidFill>
            <a:prstDash val="sysDot"/>
            <a:round/>
            <a:headEnd/>
            <a:tailEnd/>
          </a:ln>
        </p:spPr>
        <p:txBody>
          <a:bodyPr vert="eaVert" lIns="54000" tIns="36000" rIns="54000" bIns="36000" anchorCtr="1"/>
          <a:lstStyle/>
          <a:p>
            <a:pPr algn="ctr"/>
            <a:r>
              <a:rPr lang="zh-TW" altLang="en-US" sz="1800">
                <a:cs typeface="Arial" pitchFamily="34" charset="0"/>
              </a:rPr>
              <a:t>風險容忍度</a:t>
            </a:r>
          </a:p>
        </p:txBody>
      </p:sp>
      <p:sp>
        <p:nvSpPr>
          <p:cNvPr id="16413" name="流程圖: 程序 37"/>
          <p:cNvSpPr>
            <a:spLocks noChangeArrowheads="1"/>
          </p:cNvSpPr>
          <p:nvPr/>
        </p:nvSpPr>
        <p:spPr bwMode="auto">
          <a:xfrm>
            <a:off x="3800475" y="2565400"/>
            <a:ext cx="2087563" cy="1150938"/>
          </a:xfrm>
          <a:prstGeom prst="flowChartProcess">
            <a:avLst/>
          </a:prstGeom>
          <a:solidFill>
            <a:srgbClr val="FFFF99"/>
          </a:solidFill>
          <a:ln w="15875" algn="ctr">
            <a:solidFill>
              <a:schemeClr val="tx1"/>
            </a:solidFill>
            <a:round/>
            <a:headEnd/>
            <a:tailEnd/>
          </a:ln>
        </p:spPr>
        <p:txBody>
          <a:bodyPr lIns="54000" tIns="36000" rIns="54000" bIns="36000" anchorCtr="1"/>
          <a:lstStyle/>
          <a:p>
            <a:r>
              <a:rPr lang="zh-TW" altLang="en-US" sz="1800" dirty="0">
                <a:cs typeface="Arial" pitchFamily="34" charset="0"/>
              </a:rPr>
              <a:t>整體層級目標：</a:t>
            </a:r>
          </a:p>
          <a:p>
            <a:pPr>
              <a:buSzPct val="85000"/>
              <a:buFont typeface="Wingdings" pitchFamily="2" charset="2"/>
              <a:buChar char="n"/>
            </a:pPr>
            <a:r>
              <a:rPr lang="zh-TW" altLang="en-US" sz="1800" dirty="0">
                <a:cs typeface="Arial" pitchFamily="34" charset="0"/>
              </a:rPr>
              <a:t>使命</a:t>
            </a:r>
            <a:r>
              <a:rPr lang="en-US" altLang="zh-TW" sz="1800" dirty="0">
                <a:cs typeface="Arial" pitchFamily="34" charset="0"/>
              </a:rPr>
              <a:t>/</a:t>
            </a:r>
            <a:r>
              <a:rPr lang="zh-TW" altLang="en-US" sz="1800" dirty="0">
                <a:cs typeface="Arial" pitchFamily="34" charset="0"/>
              </a:rPr>
              <a:t>願景</a:t>
            </a:r>
          </a:p>
          <a:p>
            <a:pPr>
              <a:buSzPct val="85000"/>
              <a:buFont typeface="Wingdings" pitchFamily="2" charset="2"/>
              <a:buChar char="n"/>
            </a:pPr>
            <a:r>
              <a:rPr lang="zh-TW" altLang="en-US" sz="1800" dirty="0">
                <a:cs typeface="Arial" pitchFamily="34" charset="0"/>
              </a:rPr>
              <a:t>施政目標</a:t>
            </a:r>
          </a:p>
          <a:p>
            <a:pPr>
              <a:buSzPct val="85000"/>
              <a:buFont typeface="Wingdings" pitchFamily="2" charset="2"/>
              <a:buChar char="n"/>
            </a:pPr>
            <a:r>
              <a:rPr lang="zh-TW" altLang="en-US" sz="1800" dirty="0">
                <a:cs typeface="Arial" pitchFamily="34" charset="0"/>
              </a:rPr>
              <a:t>中長程個案計畫</a:t>
            </a:r>
            <a:endParaRPr lang="en-US" altLang="zh-TW" sz="1800" dirty="0">
              <a:cs typeface="Arial" pitchFamily="34" charset="0"/>
            </a:endParaRPr>
          </a:p>
        </p:txBody>
      </p:sp>
      <p:sp>
        <p:nvSpPr>
          <p:cNvPr id="16414" name="流程圖: 程序 37"/>
          <p:cNvSpPr>
            <a:spLocks noChangeArrowheads="1"/>
          </p:cNvSpPr>
          <p:nvPr/>
        </p:nvSpPr>
        <p:spPr bwMode="auto">
          <a:xfrm>
            <a:off x="3800475" y="3933825"/>
            <a:ext cx="2087563" cy="360363"/>
          </a:xfrm>
          <a:prstGeom prst="flowChartProcess">
            <a:avLst/>
          </a:prstGeom>
          <a:solidFill>
            <a:srgbClr val="FFFF99"/>
          </a:solidFill>
          <a:ln w="15875" algn="ctr">
            <a:solidFill>
              <a:schemeClr val="tx1"/>
            </a:solidFill>
            <a:round/>
            <a:headEnd/>
            <a:tailEnd/>
          </a:ln>
        </p:spPr>
        <p:txBody>
          <a:bodyPr lIns="54000" tIns="36000" rIns="54000" bIns="36000" anchorCtr="1"/>
          <a:lstStyle/>
          <a:p>
            <a:r>
              <a:rPr lang="zh-TW" altLang="en-US" sz="1800" dirty="0">
                <a:cs typeface="Arial" pitchFamily="34" charset="0"/>
              </a:rPr>
              <a:t>作業層級目標</a:t>
            </a:r>
          </a:p>
        </p:txBody>
      </p:sp>
      <p:sp>
        <p:nvSpPr>
          <p:cNvPr id="16415" name="流程圖: 程序 37"/>
          <p:cNvSpPr>
            <a:spLocks noChangeArrowheads="1"/>
          </p:cNvSpPr>
          <p:nvPr/>
        </p:nvSpPr>
        <p:spPr bwMode="auto">
          <a:xfrm>
            <a:off x="488950" y="981075"/>
            <a:ext cx="7056438" cy="360363"/>
          </a:xfrm>
          <a:prstGeom prst="flowChartProcess">
            <a:avLst/>
          </a:prstGeom>
          <a:noFill/>
          <a:ln w="15875" algn="ctr">
            <a:solidFill>
              <a:schemeClr val="tx1"/>
            </a:solidFill>
            <a:round/>
            <a:headEnd/>
            <a:tailEnd/>
          </a:ln>
          <a:extLst>
            <a:ext uri="{909E8E84-426E-40DD-AFC4-6F175D3DCCD1}">
              <a14:hiddenFill xmlns:a14="http://schemas.microsoft.com/office/drawing/2010/main">
                <a:solidFill>
                  <a:srgbClr val="CC99FF"/>
                </a:solidFill>
              </a14:hiddenFill>
            </a:ext>
          </a:extLst>
        </p:spPr>
        <p:txBody>
          <a:bodyPr lIns="54000" tIns="36000" rIns="54000" bIns="36000" anchorCtr="1"/>
          <a:lstStyle/>
          <a:p>
            <a:r>
              <a:rPr lang="zh-TW" altLang="en-US" sz="1800" b="1">
                <a:cs typeface="Arial" pitchFamily="34" charset="0"/>
              </a:rPr>
              <a:t>              首長與高階主管及內部各單位人員</a:t>
            </a:r>
          </a:p>
        </p:txBody>
      </p:sp>
    </p:spTree>
    <p:extLst>
      <p:ext uri="{BB962C8B-B14F-4D97-AF65-F5344CB8AC3E}">
        <p14:creationId xmlns:p14="http://schemas.microsoft.com/office/powerpoint/2010/main" val="445841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流程圖: 程序 37"/>
          <p:cNvSpPr>
            <a:spLocks noChangeArrowheads="1"/>
          </p:cNvSpPr>
          <p:nvPr/>
        </p:nvSpPr>
        <p:spPr bwMode="auto">
          <a:xfrm>
            <a:off x="560388" y="979488"/>
            <a:ext cx="6985000" cy="360362"/>
          </a:xfrm>
          <a:prstGeom prst="flowChartProcess">
            <a:avLst/>
          </a:prstGeom>
          <a:noFill/>
          <a:ln w="15875" algn="ctr">
            <a:solidFill>
              <a:schemeClr val="tx1"/>
            </a:solidFill>
            <a:round/>
            <a:headEnd/>
            <a:tailEnd/>
          </a:ln>
          <a:extLst>
            <a:ext uri="{909E8E84-426E-40DD-AFC4-6F175D3DCCD1}">
              <a14:hiddenFill xmlns:a14="http://schemas.microsoft.com/office/drawing/2010/main">
                <a:solidFill>
                  <a:srgbClr val="CC99FF"/>
                </a:solidFill>
              </a14:hiddenFill>
            </a:ext>
          </a:extLst>
        </p:spPr>
        <p:txBody>
          <a:bodyPr lIns="54000" tIns="36000" rIns="54000" bIns="36000" anchorCtr="1"/>
          <a:lstStyle/>
          <a:p>
            <a:pPr algn="ctr"/>
            <a:r>
              <a:rPr lang="zh-TW" altLang="en-US" sz="1800" b="1">
                <a:cs typeface="Arial" pitchFamily="34" charset="0"/>
              </a:rPr>
              <a:t>                 首長與高階主管及內部各單位人員</a:t>
            </a:r>
          </a:p>
        </p:txBody>
      </p:sp>
      <p:sp>
        <p:nvSpPr>
          <p:cNvPr id="17411" name="流程圖: 程序 37"/>
          <p:cNvSpPr>
            <a:spLocks noChangeArrowheads="1"/>
          </p:cNvSpPr>
          <p:nvPr/>
        </p:nvSpPr>
        <p:spPr bwMode="auto">
          <a:xfrm>
            <a:off x="992188" y="5084763"/>
            <a:ext cx="6553200" cy="1439862"/>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CCFFCC"/>
                </a:solidFill>
              </a14:hiddenFill>
            </a:ext>
          </a:extLst>
        </p:spPr>
        <p:txBody>
          <a:bodyPr lIns="54000" tIns="18000" rIns="54000" bIns="36000" anchorCtr="1"/>
          <a:lstStyle/>
          <a:p>
            <a:pPr algn="ctr"/>
            <a:endParaRPr lang="zh-TW" altLang="en-US" sz="2000">
              <a:cs typeface="Arial" pitchFamily="34" charset="0"/>
            </a:endParaRPr>
          </a:p>
        </p:txBody>
      </p:sp>
      <p:sp>
        <p:nvSpPr>
          <p:cNvPr id="17412" name="Rectangle 2"/>
          <p:cNvSpPr txBox="1">
            <a:spLocks noChangeArrowheads="1"/>
          </p:cNvSpPr>
          <p:nvPr/>
        </p:nvSpPr>
        <p:spPr bwMode="auto">
          <a:xfrm>
            <a:off x="488950" y="-100013"/>
            <a:ext cx="8915400" cy="113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lang="zh-TW" altLang="en-US" sz="3200" b="1">
                <a:solidFill>
                  <a:srgbClr val="CC0066"/>
                </a:solidFill>
                <a:latin typeface="Arial" pitchFamily="34" charset="0"/>
                <a:ea typeface="標楷體" pitchFamily="65" charset="-120"/>
                <a:cs typeface="Arial" pitchFamily="34" charset="0"/>
              </a:rPr>
              <a:t>內部控制制度設計流程 </a:t>
            </a:r>
            <a:r>
              <a:rPr lang="en-US" altLang="zh-TW" b="1">
                <a:solidFill>
                  <a:srgbClr val="CC0066"/>
                </a:solidFill>
                <a:latin typeface="Arial" pitchFamily="34" charset="0"/>
                <a:ea typeface="標楷體" pitchFamily="65" charset="-120"/>
                <a:cs typeface="Arial" pitchFamily="34" charset="0"/>
              </a:rPr>
              <a:t>(2/2)</a:t>
            </a:r>
          </a:p>
        </p:txBody>
      </p:sp>
      <p:cxnSp>
        <p:nvCxnSpPr>
          <p:cNvPr id="19" name="直線接點 18"/>
          <p:cNvCxnSpPr/>
          <p:nvPr/>
        </p:nvCxnSpPr>
        <p:spPr bwMode="auto">
          <a:xfrm>
            <a:off x="631825" y="765175"/>
            <a:ext cx="8280400"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投影片編號版面配置區 5"/>
          <p:cNvSpPr txBox="1">
            <a:spLocks noGrp="1"/>
          </p:cNvSpPr>
          <p:nvPr/>
        </p:nvSpPr>
        <p:spPr bwMode="auto">
          <a:xfrm>
            <a:off x="7610475" y="6356350"/>
            <a:ext cx="2311400" cy="457200"/>
          </a:xfrm>
          <a:prstGeom prst="rect">
            <a:avLst/>
          </a:prstGeom>
          <a:noFill/>
          <a:ln>
            <a:miter lim="800000"/>
            <a:headEnd/>
            <a:tailEnd/>
          </a:ln>
        </p:spPr>
        <p:txBody>
          <a:bodyPr/>
          <a:lstStyle/>
          <a:p>
            <a:pPr algn="r">
              <a:defRPr/>
            </a:pPr>
            <a:fld id="{238A3293-EDC0-4882-96E6-1DC10FFF845E}" type="slidenum">
              <a:rPr kumimoji="0" lang="zh-TW" altLang="en-US" sz="1000">
                <a:solidFill>
                  <a:srgbClr val="000000"/>
                </a:solidFill>
                <a:ea typeface="+mn-ea"/>
                <a:cs typeface="Arial" pitchFamily="34" charset="0"/>
              </a:rPr>
              <a:pPr algn="r">
                <a:defRPr/>
              </a:pPr>
              <a:t>14</a:t>
            </a:fld>
            <a:endParaRPr kumimoji="0" lang="en-US" altLang="zh-TW" sz="1000">
              <a:solidFill>
                <a:srgbClr val="000000"/>
              </a:solidFill>
              <a:ea typeface="+mn-ea"/>
              <a:cs typeface="Arial" pitchFamily="34" charset="0"/>
            </a:endParaRPr>
          </a:p>
        </p:txBody>
      </p:sp>
      <p:cxnSp>
        <p:nvCxnSpPr>
          <p:cNvPr id="17415" name="直線單箭頭接點 18"/>
          <p:cNvCxnSpPr>
            <a:cxnSpLocks noChangeShapeType="1"/>
            <a:stCxn id="108580" idx="2"/>
            <a:endCxn id="17421" idx="0"/>
          </p:cNvCxnSpPr>
          <p:nvPr/>
        </p:nvCxnSpPr>
        <p:spPr bwMode="auto">
          <a:xfrm rot="16200000" flipH="1">
            <a:off x="5145088" y="1028700"/>
            <a:ext cx="404813" cy="938211"/>
          </a:xfrm>
          <a:prstGeom prst="bentConnector3">
            <a:avLst>
              <a:gd name="adj1" fmla="val 50000"/>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17416" name="直線單箭頭接點 18"/>
          <p:cNvCxnSpPr>
            <a:cxnSpLocks noChangeShapeType="1"/>
            <a:stCxn id="17436" idx="2"/>
            <a:endCxn id="17437" idx="0"/>
          </p:cNvCxnSpPr>
          <p:nvPr/>
        </p:nvCxnSpPr>
        <p:spPr bwMode="auto">
          <a:xfrm>
            <a:off x="4881563" y="3941763"/>
            <a:ext cx="0" cy="271462"/>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7417" name="直線單箭頭接點 18"/>
          <p:cNvCxnSpPr>
            <a:cxnSpLocks noChangeShapeType="1"/>
            <a:stCxn id="108580" idx="2"/>
            <a:endCxn id="17420" idx="0"/>
          </p:cNvCxnSpPr>
          <p:nvPr/>
        </p:nvCxnSpPr>
        <p:spPr bwMode="auto">
          <a:xfrm>
            <a:off x="4878389" y="1295400"/>
            <a:ext cx="3174" cy="404813"/>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sp>
        <p:nvSpPr>
          <p:cNvPr id="17418" name="流程圖: 程序 37"/>
          <p:cNvSpPr>
            <a:spLocks noChangeArrowheads="1"/>
          </p:cNvSpPr>
          <p:nvPr/>
        </p:nvSpPr>
        <p:spPr bwMode="auto">
          <a:xfrm>
            <a:off x="560388" y="1339850"/>
            <a:ext cx="431800" cy="1800225"/>
          </a:xfrm>
          <a:prstGeom prst="flowChartProcess">
            <a:avLst/>
          </a:prstGeom>
          <a:solidFill>
            <a:srgbClr val="99CCFF"/>
          </a:solidFill>
          <a:ln w="15875" algn="ctr">
            <a:solidFill>
              <a:schemeClr val="tx1"/>
            </a:solidFill>
            <a:round/>
            <a:headEnd/>
            <a:tailEnd/>
          </a:ln>
        </p:spPr>
        <p:txBody>
          <a:bodyPr vert="eaVert" lIns="54000" tIns="36000" rIns="54000" bIns="36000" anchorCtr="1"/>
          <a:lstStyle/>
          <a:p>
            <a:r>
              <a:rPr lang="zh-TW" altLang="en-US" sz="1800">
                <a:cs typeface="Arial" pitchFamily="34" charset="0"/>
              </a:rPr>
              <a:t>選定業務項目</a:t>
            </a:r>
          </a:p>
        </p:txBody>
      </p:sp>
      <p:sp>
        <p:nvSpPr>
          <p:cNvPr id="17419" name="流程圖: 程序 37"/>
          <p:cNvSpPr>
            <a:spLocks noChangeArrowheads="1"/>
          </p:cNvSpPr>
          <p:nvPr/>
        </p:nvSpPr>
        <p:spPr bwMode="auto">
          <a:xfrm>
            <a:off x="992188" y="1339850"/>
            <a:ext cx="6553200" cy="1800225"/>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6BABA"/>
                </a:solidFill>
              </a14:hiddenFill>
            </a:ext>
          </a:extLst>
        </p:spPr>
        <p:txBody>
          <a:bodyPr lIns="54000" tIns="18000" rIns="54000" bIns="36000" anchorCtr="1"/>
          <a:lstStyle/>
          <a:p>
            <a:pPr algn="ctr"/>
            <a:endParaRPr lang="zh-TW" altLang="en-US" sz="2000">
              <a:cs typeface="Arial" pitchFamily="34" charset="0"/>
            </a:endParaRPr>
          </a:p>
        </p:txBody>
      </p:sp>
      <p:sp>
        <p:nvSpPr>
          <p:cNvPr id="17420" name="流程圖: 程序 37"/>
          <p:cNvSpPr>
            <a:spLocks noChangeArrowheads="1"/>
          </p:cNvSpPr>
          <p:nvPr/>
        </p:nvSpPr>
        <p:spPr bwMode="auto">
          <a:xfrm>
            <a:off x="4665663" y="1700213"/>
            <a:ext cx="431800" cy="1296987"/>
          </a:xfrm>
          <a:prstGeom prst="flowChartProcess">
            <a:avLst/>
          </a:prstGeom>
          <a:gradFill rotWithShape="1">
            <a:gsLst>
              <a:gs pos="0">
                <a:srgbClr val="CCFFCC"/>
              </a:gs>
              <a:gs pos="50000">
                <a:srgbClr val="FFFFFF"/>
              </a:gs>
              <a:gs pos="100000">
                <a:srgbClr val="CCFFCC"/>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共通性業務</a:t>
            </a:r>
          </a:p>
        </p:txBody>
      </p:sp>
      <p:sp>
        <p:nvSpPr>
          <p:cNvPr id="17421" name="流程圖: 程序 37"/>
          <p:cNvSpPr>
            <a:spLocks noChangeArrowheads="1"/>
          </p:cNvSpPr>
          <p:nvPr/>
        </p:nvSpPr>
        <p:spPr bwMode="auto">
          <a:xfrm>
            <a:off x="5600700" y="1700213"/>
            <a:ext cx="431800" cy="1296987"/>
          </a:xfrm>
          <a:prstGeom prst="flowChartProcess">
            <a:avLst/>
          </a:prstGeom>
          <a:gradFill rotWithShape="1">
            <a:gsLst>
              <a:gs pos="0">
                <a:srgbClr val="CCFFCC"/>
              </a:gs>
              <a:gs pos="50000">
                <a:srgbClr val="FFFFFF"/>
              </a:gs>
              <a:gs pos="100000">
                <a:srgbClr val="CCFFCC"/>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個別性業務</a:t>
            </a:r>
          </a:p>
        </p:txBody>
      </p:sp>
      <p:cxnSp>
        <p:nvCxnSpPr>
          <p:cNvPr id="17422" name="直線單箭頭接點 18"/>
          <p:cNvCxnSpPr>
            <a:cxnSpLocks noChangeShapeType="1"/>
            <a:endCxn id="17418" idx="0"/>
          </p:cNvCxnSpPr>
          <p:nvPr/>
        </p:nvCxnSpPr>
        <p:spPr bwMode="auto">
          <a:xfrm>
            <a:off x="776288" y="908050"/>
            <a:ext cx="0" cy="423863"/>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sp>
        <p:nvSpPr>
          <p:cNvPr id="108561" name="Text Box 17"/>
          <p:cNvSpPr txBox="1">
            <a:spLocks noChangeArrowheads="1"/>
          </p:cNvSpPr>
          <p:nvPr/>
        </p:nvSpPr>
        <p:spPr bwMode="auto">
          <a:xfrm>
            <a:off x="650391" y="522288"/>
            <a:ext cx="251795" cy="314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18000" tIns="10800" rIns="18000" bIns="10800" anchor="ctr" anchorCtr="1">
            <a:spAutoFit/>
          </a:bodyPr>
          <a:lstStyle/>
          <a:p>
            <a:pPr algn="ctr">
              <a:spcBef>
                <a:spcPct val="50000"/>
              </a:spcBef>
              <a:defRPr/>
            </a:pPr>
            <a:endParaRPr lang="en-US" altLang="zh-TW" sz="1400">
              <a:solidFill>
                <a:srgbClr val="000000"/>
              </a:solidFill>
              <a:cs typeface="Arial" pitchFamily="34" charset="0"/>
            </a:endParaRPr>
          </a:p>
        </p:txBody>
      </p:sp>
      <p:cxnSp>
        <p:nvCxnSpPr>
          <p:cNvPr id="17424" name="直線單箭頭接點 18"/>
          <p:cNvCxnSpPr>
            <a:cxnSpLocks noChangeShapeType="1"/>
            <a:stCxn id="108580" idx="2"/>
            <a:endCxn id="17425" idx="0"/>
          </p:cNvCxnSpPr>
          <p:nvPr/>
        </p:nvCxnSpPr>
        <p:spPr bwMode="auto">
          <a:xfrm rot="5400000">
            <a:off x="4209258" y="1031081"/>
            <a:ext cx="404813" cy="933451"/>
          </a:xfrm>
          <a:prstGeom prst="bentConnector3">
            <a:avLst>
              <a:gd name="adj1" fmla="val 50000"/>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sp>
        <p:nvSpPr>
          <p:cNvPr id="17425" name="流程圖: 程序 37"/>
          <p:cNvSpPr>
            <a:spLocks noChangeArrowheads="1"/>
          </p:cNvSpPr>
          <p:nvPr/>
        </p:nvSpPr>
        <p:spPr bwMode="auto">
          <a:xfrm>
            <a:off x="3729038" y="1700213"/>
            <a:ext cx="431800" cy="1296987"/>
          </a:xfrm>
          <a:prstGeom prst="flowChartProcess">
            <a:avLst/>
          </a:prstGeom>
          <a:gradFill rotWithShape="1">
            <a:gsLst>
              <a:gs pos="0">
                <a:srgbClr val="CCFFCC"/>
              </a:gs>
              <a:gs pos="50000">
                <a:srgbClr val="FFFFFF"/>
              </a:gs>
              <a:gs pos="100000">
                <a:srgbClr val="CCFFCC"/>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跨職能業務</a:t>
            </a:r>
          </a:p>
        </p:txBody>
      </p:sp>
      <p:cxnSp>
        <p:nvCxnSpPr>
          <p:cNvPr id="17426" name="直線單箭頭接點 18"/>
          <p:cNvCxnSpPr>
            <a:cxnSpLocks noChangeShapeType="1"/>
            <a:stCxn id="17421" idx="2"/>
            <a:endCxn id="17436" idx="0"/>
          </p:cNvCxnSpPr>
          <p:nvPr/>
        </p:nvCxnSpPr>
        <p:spPr bwMode="auto">
          <a:xfrm rot="5400000">
            <a:off x="5068888" y="2817813"/>
            <a:ext cx="560387" cy="935037"/>
          </a:xfrm>
          <a:prstGeom prst="bentConnector3">
            <a:avLst>
              <a:gd name="adj1" fmla="val 49856"/>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17427" name="直線單箭頭接點 18"/>
          <p:cNvCxnSpPr>
            <a:cxnSpLocks noChangeShapeType="1"/>
            <a:stCxn id="17425" idx="2"/>
            <a:endCxn id="17436" idx="0"/>
          </p:cNvCxnSpPr>
          <p:nvPr/>
        </p:nvCxnSpPr>
        <p:spPr bwMode="auto">
          <a:xfrm rot="16200000" flipH="1">
            <a:off x="4133057" y="2817019"/>
            <a:ext cx="560387" cy="936625"/>
          </a:xfrm>
          <a:prstGeom prst="bentConnector3">
            <a:avLst>
              <a:gd name="adj1" fmla="val 49856"/>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sp>
        <p:nvSpPr>
          <p:cNvPr id="17428" name="流程圖: 程序 37"/>
          <p:cNvSpPr>
            <a:spLocks noChangeArrowheads="1"/>
          </p:cNvSpPr>
          <p:nvPr/>
        </p:nvSpPr>
        <p:spPr bwMode="auto">
          <a:xfrm>
            <a:off x="560388" y="3355975"/>
            <a:ext cx="431800" cy="1438275"/>
          </a:xfrm>
          <a:prstGeom prst="flowChartProcess">
            <a:avLst/>
          </a:prstGeom>
          <a:solidFill>
            <a:srgbClr val="99CCFF"/>
          </a:solidFill>
          <a:ln w="15875" algn="ctr">
            <a:solidFill>
              <a:schemeClr val="tx1"/>
            </a:solidFill>
            <a:round/>
            <a:headEnd/>
            <a:tailEnd/>
          </a:ln>
        </p:spPr>
        <p:txBody>
          <a:bodyPr vert="eaVert" lIns="54000" tIns="18000" rIns="54000" bIns="18000" anchorCtr="1"/>
          <a:lstStyle/>
          <a:p>
            <a:r>
              <a:rPr lang="zh-TW" altLang="en-US" sz="1800">
                <a:cs typeface="Arial" pitchFamily="34" charset="0"/>
              </a:rPr>
              <a:t>設計控制作業</a:t>
            </a:r>
          </a:p>
        </p:txBody>
      </p:sp>
      <p:sp>
        <p:nvSpPr>
          <p:cNvPr id="17429" name="流程圖: 程序 37"/>
          <p:cNvSpPr>
            <a:spLocks noChangeArrowheads="1"/>
          </p:cNvSpPr>
          <p:nvPr/>
        </p:nvSpPr>
        <p:spPr bwMode="auto">
          <a:xfrm>
            <a:off x="992188" y="3355975"/>
            <a:ext cx="6553200" cy="1439863"/>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6BABA"/>
                </a:solidFill>
              </a14:hiddenFill>
            </a:ext>
          </a:extLst>
        </p:spPr>
        <p:txBody>
          <a:bodyPr lIns="54000" tIns="18000" rIns="54000" bIns="36000" anchorCtr="1"/>
          <a:lstStyle/>
          <a:p>
            <a:pPr algn="ctr"/>
            <a:endParaRPr lang="zh-TW" altLang="en-US" sz="2000">
              <a:cs typeface="Arial" pitchFamily="34" charset="0"/>
            </a:endParaRPr>
          </a:p>
        </p:txBody>
      </p:sp>
      <p:sp>
        <p:nvSpPr>
          <p:cNvPr id="17430" name="流程圖: 程序 37"/>
          <p:cNvSpPr>
            <a:spLocks noChangeArrowheads="1"/>
          </p:cNvSpPr>
          <p:nvPr/>
        </p:nvSpPr>
        <p:spPr bwMode="auto">
          <a:xfrm>
            <a:off x="560388" y="5086350"/>
            <a:ext cx="431800" cy="1438275"/>
          </a:xfrm>
          <a:prstGeom prst="flowChartProcess">
            <a:avLst/>
          </a:prstGeom>
          <a:solidFill>
            <a:srgbClr val="99CCFF"/>
          </a:solidFill>
          <a:ln w="15875" algn="ctr">
            <a:solidFill>
              <a:schemeClr val="tx1"/>
            </a:solidFill>
            <a:round/>
            <a:headEnd/>
            <a:tailEnd/>
          </a:ln>
        </p:spPr>
        <p:txBody>
          <a:bodyPr vert="eaVert" lIns="54000" tIns="18000" rIns="54000" bIns="18000" anchorCtr="1"/>
          <a:lstStyle/>
          <a:p>
            <a:r>
              <a:rPr lang="zh-TW" altLang="en-US" sz="1800" dirty="0">
                <a:cs typeface="Arial" pitchFamily="34" charset="0"/>
              </a:rPr>
              <a:t>落實監督作業</a:t>
            </a:r>
          </a:p>
        </p:txBody>
      </p:sp>
      <p:cxnSp>
        <p:nvCxnSpPr>
          <p:cNvPr id="17431" name="直線單箭頭接點 18"/>
          <p:cNvCxnSpPr>
            <a:cxnSpLocks noChangeShapeType="1"/>
            <a:stCxn id="17437" idx="2"/>
            <a:endCxn id="17433" idx="0"/>
          </p:cNvCxnSpPr>
          <p:nvPr/>
        </p:nvCxnSpPr>
        <p:spPr bwMode="auto">
          <a:xfrm>
            <a:off x="4881563" y="4589463"/>
            <a:ext cx="0" cy="703262"/>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7432" name="直線單箭頭接點 18"/>
          <p:cNvCxnSpPr>
            <a:cxnSpLocks noChangeShapeType="1"/>
            <a:stCxn id="17420" idx="2"/>
            <a:endCxn id="17436" idx="0"/>
          </p:cNvCxnSpPr>
          <p:nvPr/>
        </p:nvCxnSpPr>
        <p:spPr bwMode="auto">
          <a:xfrm>
            <a:off x="4881563" y="3005138"/>
            <a:ext cx="0" cy="560387"/>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sp>
        <p:nvSpPr>
          <p:cNvPr id="17433" name="流程圖: 程序 37"/>
          <p:cNvSpPr>
            <a:spLocks noChangeArrowheads="1"/>
          </p:cNvSpPr>
          <p:nvPr/>
        </p:nvSpPr>
        <p:spPr bwMode="auto">
          <a:xfrm>
            <a:off x="4665663" y="5300663"/>
            <a:ext cx="431800" cy="1081087"/>
          </a:xfrm>
          <a:prstGeom prst="flowChartProcess">
            <a:avLst/>
          </a:prstGeom>
          <a:gradFill rotWithShape="1">
            <a:gsLst>
              <a:gs pos="0">
                <a:srgbClr val="FF9900"/>
              </a:gs>
              <a:gs pos="50000">
                <a:srgbClr val="FFFFFF"/>
              </a:gs>
              <a:gs pos="100000">
                <a:srgbClr val="FF9900"/>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自行評估</a:t>
            </a:r>
          </a:p>
        </p:txBody>
      </p:sp>
      <p:cxnSp>
        <p:nvCxnSpPr>
          <p:cNvPr id="17434" name="直線單箭頭接點 18"/>
          <p:cNvCxnSpPr>
            <a:cxnSpLocks noChangeShapeType="1"/>
            <a:stCxn id="17437" idx="2"/>
            <a:endCxn id="17435" idx="0"/>
          </p:cNvCxnSpPr>
          <p:nvPr/>
        </p:nvCxnSpPr>
        <p:spPr bwMode="auto">
          <a:xfrm rot="5400000">
            <a:off x="2873376" y="3284537"/>
            <a:ext cx="703262" cy="3313113"/>
          </a:xfrm>
          <a:prstGeom prst="bentConnector3">
            <a:avLst>
              <a:gd name="adj1" fmla="val 49889"/>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sp>
        <p:nvSpPr>
          <p:cNvPr id="17435" name="流程圖: 程序 37"/>
          <p:cNvSpPr>
            <a:spLocks noChangeArrowheads="1"/>
          </p:cNvSpPr>
          <p:nvPr/>
        </p:nvSpPr>
        <p:spPr bwMode="auto">
          <a:xfrm>
            <a:off x="1352550" y="5300663"/>
            <a:ext cx="431800" cy="1081087"/>
          </a:xfrm>
          <a:prstGeom prst="flowChartProcess">
            <a:avLst/>
          </a:prstGeom>
          <a:gradFill rotWithShape="1">
            <a:gsLst>
              <a:gs pos="0">
                <a:srgbClr val="FF9900"/>
              </a:gs>
              <a:gs pos="50000">
                <a:srgbClr val="FFFFFF"/>
              </a:gs>
              <a:gs pos="100000">
                <a:srgbClr val="FF9900"/>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例行監督</a:t>
            </a:r>
          </a:p>
        </p:txBody>
      </p:sp>
      <p:sp>
        <p:nvSpPr>
          <p:cNvPr id="17436" name="流程圖: 程序 37"/>
          <p:cNvSpPr>
            <a:spLocks noChangeArrowheads="1"/>
          </p:cNvSpPr>
          <p:nvPr/>
        </p:nvSpPr>
        <p:spPr bwMode="auto">
          <a:xfrm>
            <a:off x="3944938" y="3573463"/>
            <a:ext cx="1871662" cy="360362"/>
          </a:xfrm>
          <a:prstGeom prst="flowChartProcess">
            <a:avLst/>
          </a:prstGeom>
          <a:gradFill rotWithShape="1">
            <a:gsLst>
              <a:gs pos="0">
                <a:srgbClr val="FFCC00"/>
              </a:gs>
              <a:gs pos="50000">
                <a:srgbClr val="FFFFFF"/>
              </a:gs>
              <a:gs pos="100000">
                <a:srgbClr val="FFCC00"/>
              </a:gs>
            </a:gsLst>
            <a:lin ang="0" scaled="1"/>
          </a:gradFill>
          <a:ln w="15875" algn="ctr">
            <a:solidFill>
              <a:schemeClr val="tx1"/>
            </a:solidFill>
            <a:round/>
            <a:headEnd/>
            <a:tailEnd/>
          </a:ln>
        </p:spPr>
        <p:txBody>
          <a:bodyPr lIns="54000" tIns="36000" rIns="54000" bIns="36000" anchorCtr="1"/>
          <a:lstStyle/>
          <a:p>
            <a:r>
              <a:rPr lang="zh-TW" altLang="en-US" sz="1800">
                <a:cs typeface="Arial" pitchFamily="34" charset="0"/>
              </a:rPr>
              <a:t>設計控制重點</a:t>
            </a:r>
          </a:p>
        </p:txBody>
      </p:sp>
      <p:sp>
        <p:nvSpPr>
          <p:cNvPr id="17437" name="流程圖: 程序 37"/>
          <p:cNvSpPr>
            <a:spLocks noChangeArrowheads="1"/>
          </p:cNvSpPr>
          <p:nvPr/>
        </p:nvSpPr>
        <p:spPr bwMode="auto">
          <a:xfrm>
            <a:off x="3944938" y="4221163"/>
            <a:ext cx="1871662" cy="360362"/>
          </a:xfrm>
          <a:prstGeom prst="flowChartProcess">
            <a:avLst/>
          </a:prstGeom>
          <a:gradFill rotWithShape="1">
            <a:gsLst>
              <a:gs pos="0">
                <a:srgbClr val="FFCC00"/>
              </a:gs>
              <a:gs pos="50000">
                <a:srgbClr val="FFFFFF"/>
              </a:gs>
              <a:gs pos="100000">
                <a:srgbClr val="FFCC00"/>
              </a:gs>
            </a:gsLst>
            <a:lin ang="0" scaled="1"/>
          </a:gradFill>
          <a:ln w="15875" algn="ctr">
            <a:solidFill>
              <a:schemeClr val="tx1"/>
            </a:solidFill>
            <a:round/>
            <a:headEnd/>
            <a:tailEnd/>
          </a:ln>
        </p:spPr>
        <p:txBody>
          <a:bodyPr lIns="54000" tIns="36000" rIns="54000" bIns="36000" anchorCtr="1"/>
          <a:lstStyle/>
          <a:p>
            <a:r>
              <a:rPr lang="zh-TW" altLang="en-US" sz="1800">
                <a:cs typeface="Arial" pitchFamily="34" charset="0"/>
              </a:rPr>
              <a:t>修正控制重點</a:t>
            </a:r>
          </a:p>
        </p:txBody>
      </p:sp>
      <p:sp>
        <p:nvSpPr>
          <p:cNvPr id="108577" name="Text Box 33"/>
          <p:cNvSpPr txBox="1">
            <a:spLocks noChangeArrowheads="1"/>
          </p:cNvSpPr>
          <p:nvPr/>
        </p:nvSpPr>
        <p:spPr bwMode="auto">
          <a:xfrm>
            <a:off x="6895616" y="836613"/>
            <a:ext cx="251795" cy="314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18000" tIns="10800" rIns="18000" bIns="10800" anchor="ctr" anchorCtr="1">
            <a:spAutoFit/>
          </a:bodyPr>
          <a:lstStyle/>
          <a:p>
            <a:pPr algn="ctr">
              <a:spcBef>
                <a:spcPct val="50000"/>
              </a:spcBef>
              <a:defRPr/>
            </a:pPr>
            <a:endParaRPr lang="en-US" altLang="zh-TW" sz="1400">
              <a:solidFill>
                <a:srgbClr val="000000"/>
              </a:solidFill>
              <a:cs typeface="Arial" pitchFamily="34" charset="0"/>
            </a:endParaRPr>
          </a:p>
        </p:txBody>
      </p:sp>
      <p:cxnSp>
        <p:nvCxnSpPr>
          <p:cNvPr id="17439" name="直線單箭頭接點 18"/>
          <p:cNvCxnSpPr>
            <a:cxnSpLocks noChangeShapeType="1"/>
            <a:stCxn id="17428" idx="2"/>
            <a:endCxn id="17430" idx="0"/>
          </p:cNvCxnSpPr>
          <p:nvPr/>
        </p:nvCxnSpPr>
        <p:spPr bwMode="auto">
          <a:xfrm>
            <a:off x="776288" y="4802188"/>
            <a:ext cx="0" cy="276225"/>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cxnSp>
        <p:nvCxnSpPr>
          <p:cNvPr id="17440" name="直線單箭頭接點 18"/>
          <p:cNvCxnSpPr>
            <a:cxnSpLocks noChangeShapeType="1"/>
            <a:stCxn id="17418" idx="2"/>
            <a:endCxn id="17428" idx="0"/>
          </p:cNvCxnSpPr>
          <p:nvPr/>
        </p:nvCxnSpPr>
        <p:spPr bwMode="auto">
          <a:xfrm>
            <a:off x="776288" y="3148013"/>
            <a:ext cx="0" cy="200025"/>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sp>
        <p:nvSpPr>
          <p:cNvPr id="108580" name="Text Box 36"/>
          <p:cNvSpPr txBox="1">
            <a:spLocks noChangeArrowheads="1"/>
          </p:cNvSpPr>
          <p:nvPr/>
        </p:nvSpPr>
        <p:spPr bwMode="auto">
          <a:xfrm>
            <a:off x="4752491" y="1052513"/>
            <a:ext cx="251795" cy="2428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18000" tIns="10800" rIns="18000" bIns="10800" anchor="ctr" anchorCtr="1">
            <a:spAutoFit/>
          </a:bodyPr>
          <a:lstStyle/>
          <a:p>
            <a:pPr algn="ctr">
              <a:spcBef>
                <a:spcPct val="50000"/>
              </a:spcBef>
              <a:defRPr/>
            </a:pPr>
            <a:endParaRPr lang="en-US" altLang="zh-TW" sz="1400">
              <a:solidFill>
                <a:srgbClr val="000000"/>
              </a:solidFill>
              <a:cs typeface="Arial" pitchFamily="34" charset="0"/>
            </a:endParaRPr>
          </a:p>
        </p:txBody>
      </p:sp>
      <p:sp>
        <p:nvSpPr>
          <p:cNvPr id="17442" name="流程圖: 程序 37"/>
          <p:cNvSpPr>
            <a:spLocks noChangeArrowheads="1"/>
          </p:cNvSpPr>
          <p:nvPr/>
        </p:nvSpPr>
        <p:spPr bwMode="auto">
          <a:xfrm>
            <a:off x="7545388" y="1339850"/>
            <a:ext cx="1512887" cy="5184775"/>
          </a:xfrm>
          <a:prstGeom prst="flowChartProcess">
            <a:avLst/>
          </a:prstGeom>
          <a:solidFill>
            <a:srgbClr val="CCFFCC"/>
          </a:solidFill>
          <a:ln w="19050" algn="ctr">
            <a:solidFill>
              <a:schemeClr val="tx1"/>
            </a:solidFill>
            <a:round/>
            <a:headEnd/>
            <a:tailEnd/>
          </a:ln>
        </p:spPr>
        <p:txBody>
          <a:bodyPr lIns="54000" tIns="18000" rIns="54000" bIns="36000" anchorCtr="1"/>
          <a:lstStyle/>
          <a:p>
            <a:pPr algn="ctr"/>
            <a:endParaRPr lang="zh-TW" altLang="en-US" sz="2000">
              <a:cs typeface="Arial" pitchFamily="34" charset="0"/>
            </a:endParaRPr>
          </a:p>
        </p:txBody>
      </p:sp>
      <p:sp>
        <p:nvSpPr>
          <p:cNvPr id="17443" name="流程圖: 程序 37"/>
          <p:cNvSpPr>
            <a:spLocks noChangeArrowheads="1"/>
          </p:cNvSpPr>
          <p:nvPr/>
        </p:nvSpPr>
        <p:spPr bwMode="auto">
          <a:xfrm>
            <a:off x="7545388" y="979488"/>
            <a:ext cx="1511300" cy="360362"/>
          </a:xfrm>
          <a:prstGeom prst="flowChartProcess">
            <a:avLst/>
          </a:prstGeom>
          <a:solidFill>
            <a:srgbClr val="CCFFCC"/>
          </a:solidFill>
          <a:ln w="15875" algn="ctr">
            <a:solidFill>
              <a:schemeClr val="tx1"/>
            </a:solidFill>
            <a:round/>
            <a:headEnd/>
            <a:tailEnd/>
          </a:ln>
        </p:spPr>
        <p:txBody>
          <a:bodyPr lIns="54000" tIns="36000" rIns="54000" bIns="36000" anchorCtr="1"/>
          <a:lstStyle/>
          <a:p>
            <a:r>
              <a:rPr lang="zh-TW" altLang="en-US" sz="1800" b="1">
                <a:cs typeface="Arial" pitchFamily="34" charset="0"/>
              </a:rPr>
              <a:t>內部稽核人員</a:t>
            </a:r>
          </a:p>
        </p:txBody>
      </p:sp>
      <p:sp>
        <p:nvSpPr>
          <p:cNvPr id="17444" name="流程圖: 程序 37"/>
          <p:cNvSpPr>
            <a:spLocks noChangeArrowheads="1"/>
          </p:cNvSpPr>
          <p:nvPr/>
        </p:nvSpPr>
        <p:spPr bwMode="auto">
          <a:xfrm>
            <a:off x="8048625" y="5300663"/>
            <a:ext cx="431800" cy="1081087"/>
          </a:xfrm>
          <a:prstGeom prst="flowChartProcess">
            <a:avLst/>
          </a:prstGeom>
          <a:gradFill rotWithShape="1">
            <a:gsLst>
              <a:gs pos="0">
                <a:srgbClr val="FF9900"/>
              </a:gs>
              <a:gs pos="50000">
                <a:srgbClr val="FFFFFF"/>
              </a:gs>
              <a:gs pos="100000">
                <a:srgbClr val="FF9900"/>
              </a:gs>
            </a:gsLst>
            <a:lin ang="0" scaled="1"/>
          </a:gradFill>
          <a:ln w="15875" algn="ctr">
            <a:solidFill>
              <a:schemeClr val="tx1"/>
            </a:solidFill>
            <a:round/>
            <a:headEnd/>
            <a:tailEnd/>
          </a:ln>
        </p:spPr>
        <p:txBody>
          <a:bodyPr vert="eaVert" lIns="54000" tIns="36000" rIns="54000" bIns="36000" anchorCtr="1"/>
          <a:lstStyle/>
          <a:p>
            <a:r>
              <a:rPr lang="zh-TW" altLang="en-US" sz="1800">
                <a:cs typeface="Arial" pitchFamily="34" charset="0"/>
              </a:rPr>
              <a:t>內部稽核</a:t>
            </a:r>
          </a:p>
        </p:txBody>
      </p:sp>
      <p:cxnSp>
        <p:nvCxnSpPr>
          <p:cNvPr id="17445" name="直線單箭頭接點 18"/>
          <p:cNvCxnSpPr>
            <a:cxnSpLocks noChangeShapeType="1"/>
            <a:stCxn id="17437" idx="2"/>
            <a:endCxn id="17444" idx="0"/>
          </p:cNvCxnSpPr>
          <p:nvPr/>
        </p:nvCxnSpPr>
        <p:spPr bwMode="auto">
          <a:xfrm rot="16200000" flipH="1">
            <a:off x="6221413" y="3249613"/>
            <a:ext cx="703262" cy="3382962"/>
          </a:xfrm>
          <a:prstGeom prst="bentConnector3">
            <a:avLst>
              <a:gd name="adj1" fmla="val 49889"/>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48545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71A4391-ECE1-40F9-A93A-0EE1D593E0D0}" type="slidenum">
              <a:rPr kumimoji="0" lang="zh-TW" altLang="en-US" smtClean="0">
                <a:latin typeface="Times New Roman" pitchFamily="18" charset="0"/>
              </a:rPr>
              <a:pPr eaLnBrk="1" hangingPunct="1"/>
              <a:t>15</a:t>
            </a:fld>
            <a:endParaRPr kumimoji="0" lang="en-US" altLang="zh-TW" smtClean="0">
              <a:latin typeface="Times New Roman" pitchFamily="18" charset="0"/>
            </a:endParaRPr>
          </a:p>
        </p:txBody>
      </p:sp>
      <p:grpSp>
        <p:nvGrpSpPr>
          <p:cNvPr id="33795" name="Group 16"/>
          <p:cNvGrpSpPr>
            <a:grpSpLocks/>
          </p:cNvGrpSpPr>
          <p:nvPr/>
        </p:nvGrpSpPr>
        <p:grpSpPr bwMode="auto">
          <a:xfrm>
            <a:off x="0" y="5084763"/>
            <a:ext cx="9906000" cy="1773237"/>
            <a:chOff x="0" y="5257800"/>
            <a:chExt cx="9144000" cy="1600200"/>
          </a:xfrm>
        </p:grpSpPr>
        <p:sp>
          <p:nvSpPr>
            <p:cNvPr id="28" name="Right Triangle 27"/>
            <p:cNvSpPr/>
            <p:nvPr/>
          </p:nvSpPr>
          <p:spPr>
            <a:xfrm>
              <a:off x="0" y="5257800"/>
              <a:ext cx="9144000" cy="121913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9" name="Rectangle 28"/>
            <p:cNvSpPr/>
            <p:nvPr/>
          </p:nvSpPr>
          <p:spPr>
            <a:xfrm>
              <a:off x="0" y="6476932"/>
              <a:ext cx="9144000" cy="381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3796" name="Group 15"/>
          <p:cNvGrpSpPr>
            <a:grpSpLocks/>
          </p:cNvGrpSpPr>
          <p:nvPr/>
        </p:nvGrpSpPr>
        <p:grpSpPr bwMode="auto">
          <a:xfrm>
            <a:off x="0" y="0"/>
            <a:ext cx="9906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3797" name="Group 38"/>
          <p:cNvGrpSpPr>
            <a:grpSpLocks/>
          </p:cNvGrpSpPr>
          <p:nvPr/>
        </p:nvGrpSpPr>
        <p:grpSpPr bwMode="auto">
          <a:xfrm>
            <a:off x="3584575" y="471488"/>
            <a:ext cx="3348038" cy="1516062"/>
            <a:chOff x="3309091" y="471125"/>
            <a:chExt cx="3090597" cy="1515974"/>
          </a:xfrm>
        </p:grpSpPr>
        <p:sp>
          <p:nvSpPr>
            <p:cNvPr id="10" name="Rectangle 9"/>
            <p:cNvSpPr/>
            <p:nvPr/>
          </p:nvSpPr>
          <p:spPr>
            <a:xfrm>
              <a:off x="3656488" y="471125"/>
              <a:ext cx="2743200" cy="1371600"/>
            </a:xfrm>
            <a:prstGeom prst="rect">
              <a:avLst/>
            </a:prstGeom>
            <a:solidFill>
              <a:srgbClr val="FFFF00"/>
            </a:solidFill>
            <a:ln w="34925">
              <a:solidFill>
                <a:srgbClr val="FFFF00"/>
              </a:solid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0" name="TextBox 19"/>
            <p:cNvSpPr txBox="1"/>
            <p:nvPr/>
          </p:nvSpPr>
          <p:spPr>
            <a:xfrm>
              <a:off x="3309091" y="1340768"/>
              <a:ext cx="2791694" cy="646331"/>
            </a:xfrm>
            <a:prstGeom prst="rect">
              <a:avLst/>
            </a:prstGeom>
            <a:noFill/>
          </p:spPr>
          <p:txBody>
            <a:bodyPr>
              <a:spAutoFit/>
              <a:scene3d>
                <a:camera prst="isometricOffAxis2Left"/>
                <a:lightRig rig="threePt" dir="t"/>
              </a:scene3d>
              <a:sp3d/>
            </a:bodyPr>
            <a:lstStyle/>
            <a:p>
              <a:pPr algn="r">
                <a:defRPr/>
              </a:pPr>
              <a:r>
                <a:rPr lang="zh-TW" altLang="en-US" sz="3600" b="1" dirty="0">
                  <a:solidFill>
                    <a:srgbClr val="7030A0"/>
                  </a:solidFill>
                  <a:latin typeface="標楷體" pitchFamily="65" charset="-120"/>
                </a:rPr>
                <a:t>建立檢查機制</a:t>
              </a:r>
              <a:endParaRPr lang="en-US" sz="3600" b="1" dirty="0">
                <a:solidFill>
                  <a:srgbClr val="7030A0"/>
                </a:solidFill>
                <a:latin typeface="標楷體" pitchFamily="65" charset="-120"/>
              </a:endParaRPr>
            </a:p>
          </p:txBody>
        </p:sp>
      </p:grpSp>
      <p:grpSp>
        <p:nvGrpSpPr>
          <p:cNvPr id="33798" name="Group 39"/>
          <p:cNvGrpSpPr>
            <a:grpSpLocks/>
          </p:cNvGrpSpPr>
          <p:nvPr/>
        </p:nvGrpSpPr>
        <p:grpSpPr bwMode="auto">
          <a:xfrm>
            <a:off x="2792413" y="1385888"/>
            <a:ext cx="3462337" cy="1465262"/>
            <a:chOff x="2632910" y="1317681"/>
            <a:chExt cx="3195528" cy="1465270"/>
          </a:xfrm>
        </p:grpSpPr>
        <p:sp>
          <p:nvSpPr>
            <p:cNvPr id="9" name="Rectangle 8"/>
            <p:cNvSpPr/>
            <p:nvPr/>
          </p:nvSpPr>
          <p:spPr>
            <a:xfrm>
              <a:off x="3085238" y="1317681"/>
              <a:ext cx="27432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1" name="TextBox 20"/>
            <p:cNvSpPr txBox="1"/>
            <p:nvPr/>
          </p:nvSpPr>
          <p:spPr>
            <a:xfrm>
              <a:off x="2632910" y="2136620"/>
              <a:ext cx="2889285"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008000"/>
                  </a:solidFill>
                  <a:latin typeface="標楷體" pitchFamily="65" charset="-120"/>
                </a:rPr>
                <a:t>設計控制作業</a:t>
              </a:r>
              <a:endParaRPr lang="en-US" sz="3600" b="1" dirty="0">
                <a:solidFill>
                  <a:srgbClr val="008000"/>
                </a:solidFill>
                <a:latin typeface="標楷體" pitchFamily="65" charset="-120"/>
              </a:endParaRPr>
            </a:p>
          </p:txBody>
        </p:sp>
      </p:grpSp>
      <p:sp>
        <p:nvSpPr>
          <p:cNvPr id="23" name="Rectangle 22"/>
          <p:cNvSpPr/>
          <p:nvPr/>
        </p:nvSpPr>
        <p:spPr>
          <a:xfrm>
            <a:off x="2604370" y="2291429"/>
            <a:ext cx="29718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nvGrpSpPr>
          <p:cNvPr id="33800" name="Group 41"/>
          <p:cNvGrpSpPr>
            <a:grpSpLocks/>
          </p:cNvGrpSpPr>
          <p:nvPr/>
        </p:nvGrpSpPr>
        <p:grpSpPr bwMode="auto">
          <a:xfrm>
            <a:off x="1925638" y="3208338"/>
            <a:ext cx="2971800" cy="1514475"/>
            <a:chOff x="1810251" y="3127681"/>
            <a:chExt cx="2743200" cy="1514616"/>
          </a:xfrm>
        </p:grpSpPr>
        <p:pic>
          <p:nvPicPr>
            <p:cNvPr id="33815" name="Rectangl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64" y="3406281"/>
              <a:ext cx="3049876" cy="1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TextBox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7843" y="3991551"/>
              <a:ext cx="1907579" cy="6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6"/>
          <p:cNvGrpSpPr/>
          <p:nvPr/>
        </p:nvGrpSpPr>
        <p:grpSpPr>
          <a:xfrm rot="10800000">
            <a:off x="0" y="-4"/>
            <a:ext cx="9906000" cy="1484789"/>
            <a:chOff x="0" y="6792998"/>
            <a:chExt cx="9144000" cy="1340217"/>
          </a:xfrm>
          <a:solidFill>
            <a:schemeClr val="bg2">
              <a:lumMod val="20000"/>
              <a:lumOff val="80000"/>
            </a:schemeClr>
          </a:solidFill>
        </p:grpSpPr>
        <p:sp>
          <p:nvSpPr>
            <p:cNvPr id="37" name="Right Triangle 27"/>
            <p:cNvSpPr/>
            <p:nvPr/>
          </p:nvSpPr>
          <p:spPr>
            <a:xfrm>
              <a:off x="0" y="6792998"/>
              <a:ext cx="9144000" cy="97495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8" name="Rectangle 28"/>
            <p:cNvSpPr/>
            <p:nvPr/>
          </p:nvSpPr>
          <p:spPr>
            <a:xfrm>
              <a:off x="0" y="7752215"/>
              <a:ext cx="9144000"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sp>
        <p:nvSpPr>
          <p:cNvPr id="35" name="TextBox 19"/>
          <p:cNvSpPr txBox="1"/>
          <p:nvPr/>
        </p:nvSpPr>
        <p:spPr>
          <a:xfrm>
            <a:off x="5889104" y="260648"/>
            <a:ext cx="3888432" cy="646331"/>
          </a:xfrm>
          <a:prstGeom prst="rect">
            <a:avLst/>
          </a:prstGeom>
          <a:noFill/>
          <a:effectLst>
            <a:outerShdw blurRad="50800" dist="38100" dir="2700000" algn="tl" rotWithShape="0">
              <a:prstClr val="black">
                <a:alpha val="40000"/>
              </a:prstClr>
            </a:outerShdw>
          </a:effectLst>
        </p:spPr>
        <p:txBody>
          <a:bodyPr>
            <a:spAutoFit/>
            <a:scene3d>
              <a:camera prst="isometricOffAxis2Left"/>
              <a:lightRig rig="threePt" dir="t"/>
            </a:scene3d>
            <a:sp3d/>
          </a:bodyPr>
          <a:lstStyle/>
          <a:p>
            <a:pPr algn="r">
              <a:defRPr/>
            </a:pPr>
            <a:r>
              <a:rPr lang="zh-TW" altLang="en-US" sz="3600" b="1" dirty="0">
                <a:solidFill>
                  <a:srgbClr val="080808"/>
                </a:solidFill>
                <a:latin typeface="標楷體" pitchFamily="65" charset="-120"/>
              </a:rPr>
              <a:t>完成內部控制制度</a:t>
            </a:r>
            <a:endParaRPr lang="en-US" sz="3600" b="1" dirty="0">
              <a:solidFill>
                <a:srgbClr val="080808"/>
              </a:solidFill>
              <a:latin typeface="標楷體" pitchFamily="65" charset="-120"/>
            </a:endParaRPr>
          </a:p>
        </p:txBody>
      </p:sp>
      <p:sp>
        <p:nvSpPr>
          <p:cNvPr id="44" name="مستطيل مستدير الزوايا 4"/>
          <p:cNvSpPr/>
          <p:nvPr/>
        </p:nvSpPr>
        <p:spPr>
          <a:xfrm>
            <a:off x="4737100" y="4221163"/>
            <a:ext cx="3671888" cy="1152525"/>
          </a:xfrm>
          <a:prstGeom prst="roundRect">
            <a:avLst/>
          </a:prstGeom>
          <a:solidFill>
            <a:schemeClr val="bg1"/>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defRPr/>
            </a:pPr>
            <a:r>
              <a:rPr lang="zh-TW" altLang="en-US" sz="2000" b="1" dirty="0">
                <a:solidFill>
                  <a:schemeClr val="tx1"/>
                </a:solidFill>
              </a:rPr>
              <a:t>參考行政院所屬各機關風險管理及危機處理作業基準與作業手冊之觀念、方法評估風險。</a:t>
            </a:r>
            <a:endParaRPr lang="en-US" sz="2000" b="1" dirty="0">
              <a:solidFill>
                <a:schemeClr val="tx1"/>
              </a:solidFill>
            </a:endParaRPr>
          </a:p>
        </p:txBody>
      </p:sp>
      <p:sp>
        <p:nvSpPr>
          <p:cNvPr id="45" name="مستطيل مستدير الزوايا 4"/>
          <p:cNvSpPr/>
          <p:nvPr/>
        </p:nvSpPr>
        <p:spPr>
          <a:xfrm>
            <a:off x="5961063" y="2636838"/>
            <a:ext cx="2879725" cy="936625"/>
          </a:xfrm>
          <a:prstGeom prst="roundRect">
            <a:avLst/>
          </a:prstGeom>
          <a:solidFill>
            <a:schemeClr val="bg1"/>
          </a:solidFill>
          <a:ln w="571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defRPr/>
            </a:pPr>
            <a:r>
              <a:rPr lang="zh-TW" altLang="en-US" sz="2000" b="1" dirty="0">
                <a:solidFill>
                  <a:schemeClr val="tx1"/>
                </a:solidFill>
              </a:rPr>
              <a:t>針對選定業務項目，設計控制重點。</a:t>
            </a:r>
            <a:endParaRPr lang="en-US" sz="2000" b="1" dirty="0">
              <a:solidFill>
                <a:schemeClr val="tx1"/>
              </a:solidFill>
            </a:endParaRPr>
          </a:p>
        </p:txBody>
      </p:sp>
      <p:sp>
        <p:nvSpPr>
          <p:cNvPr id="47" name="مستطيل مستدير الزوايا 4"/>
          <p:cNvSpPr/>
          <p:nvPr/>
        </p:nvSpPr>
        <p:spPr>
          <a:xfrm>
            <a:off x="344488" y="476250"/>
            <a:ext cx="2305050" cy="2881313"/>
          </a:xfrm>
          <a:prstGeom prst="roundRect">
            <a:avLst/>
          </a:prstGeom>
          <a:solidFill>
            <a:schemeClr val="bg1"/>
          </a:solidFill>
          <a:ln w="5715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a:solidFill>
                  <a:schemeClr val="tx1"/>
                </a:solidFill>
              </a:rPr>
              <a:t>依據風險評估結果，及審視該業務之重要性，決定應納入內部控制制度設計之業務項目，共通性業務部分得參採共通性作業範例辦理。</a:t>
            </a:r>
            <a:endParaRPr lang="en-US" altLang="en-US" sz="2000" b="1">
              <a:solidFill>
                <a:schemeClr val="tx1"/>
              </a:solidFill>
            </a:endParaRPr>
          </a:p>
        </p:txBody>
      </p:sp>
      <p:sp>
        <p:nvSpPr>
          <p:cNvPr id="46" name="مستطيل مستدير الزوايا 4"/>
          <p:cNvSpPr/>
          <p:nvPr/>
        </p:nvSpPr>
        <p:spPr>
          <a:xfrm>
            <a:off x="6681788" y="1341438"/>
            <a:ext cx="3079750" cy="1150937"/>
          </a:xfrm>
          <a:prstGeom prst="roundRect">
            <a:avLst/>
          </a:prstGeom>
          <a:solidFill>
            <a:schemeClr val="bg1"/>
          </a:solidFill>
          <a:ln w="5715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a:solidFill>
                  <a:schemeClr val="tx1"/>
                </a:solidFill>
              </a:rPr>
              <a:t>敘明該項業務之監督方式，並訂定適用機關自行檢查之表件格式。</a:t>
            </a:r>
            <a:endParaRPr lang="en-US" altLang="en-US" sz="2000" b="1">
              <a:solidFill>
                <a:schemeClr val="tx1"/>
              </a:solidFill>
            </a:endParaRPr>
          </a:p>
        </p:txBody>
      </p:sp>
      <p:sp>
        <p:nvSpPr>
          <p:cNvPr id="50" name="向右箭號 49"/>
          <p:cNvSpPr/>
          <p:nvPr/>
        </p:nvSpPr>
        <p:spPr>
          <a:xfrm rot="19014055">
            <a:off x="5864225" y="739775"/>
            <a:ext cx="576263"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0" name="Rectangle 4"/>
          <p:cNvSpPr txBox="1">
            <a:spLocks noChangeArrowheads="1"/>
          </p:cNvSpPr>
          <p:nvPr/>
        </p:nvSpPr>
        <p:spPr bwMode="auto">
          <a:xfrm>
            <a:off x="560388" y="0"/>
            <a:ext cx="8915400" cy="720725"/>
          </a:xfrm>
          <a:prstGeom prst="rect">
            <a:avLst/>
          </a:prstGeom>
          <a:noFill/>
          <a:ln w="9525">
            <a:noFill/>
            <a:miter lim="800000"/>
            <a:headEnd/>
            <a:tailEnd/>
          </a:ln>
        </p:spPr>
        <p:txBody>
          <a:bodyPr anchor="ct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ctr" eaLnBrk="0" hangingPunct="0">
              <a:defRPr/>
            </a:pPr>
            <a:r>
              <a:rPr lang="zh-TW" altLang="en-US" sz="4000" b="1" smtClean="0">
                <a:solidFill>
                  <a:srgbClr val="A50021"/>
                </a:solidFill>
                <a:effectLst>
                  <a:outerShdw blurRad="38100" dist="38100" dir="2700000" algn="tl">
                    <a:srgbClr val="C0C0C0"/>
                  </a:outerShdw>
                </a:effectLst>
                <a:latin typeface="Times New Roman" pitchFamily="18" charset="0"/>
              </a:rPr>
              <a:t>設計步驟</a:t>
            </a:r>
            <a:endParaRPr lang="zh-TW" altLang="en-US" sz="3200" b="1" smtClean="0">
              <a:solidFill>
                <a:srgbClr val="3333FF"/>
              </a:solidFill>
              <a:effectLst>
                <a:outerShdw blurRad="38100" dist="38100" dir="2700000" algn="tl">
                  <a:srgbClr val="C0C0C0"/>
                </a:outerShdw>
              </a:effectLst>
              <a:latin typeface="Times New Roman" pitchFamily="18" charset="0"/>
            </a:endParaRPr>
          </a:p>
        </p:txBody>
      </p:sp>
      <p:sp>
        <p:nvSpPr>
          <p:cNvPr id="33809" name="投影片編號版面配置區 3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9CEF8E62-D4B0-4283-9A18-D13A38924C59}" type="slidenum">
              <a:rPr kumimoji="0" lang="zh-TW" altLang="en-US" sz="1000">
                <a:latin typeface="Times New Roman" pitchFamily="18" charset="0"/>
              </a:rPr>
              <a:pPr algn="r" eaLnBrk="1" hangingPunct="1"/>
              <a:t>15</a:t>
            </a:fld>
            <a:endParaRPr kumimoji="0" lang="en-US" altLang="zh-TW" sz="1000">
              <a:latin typeface="Times New Roman" pitchFamily="18" charset="0"/>
            </a:endParaRPr>
          </a:p>
        </p:txBody>
      </p:sp>
      <p:sp>
        <p:nvSpPr>
          <p:cNvPr id="39" name="TextBox 20"/>
          <p:cNvSpPr txBox="1"/>
          <p:nvPr/>
        </p:nvSpPr>
        <p:spPr>
          <a:xfrm>
            <a:off x="2288704" y="3140968"/>
            <a:ext cx="3130059"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3333CC"/>
                </a:solidFill>
                <a:latin typeface="標楷體" pitchFamily="65" charset="-120"/>
              </a:rPr>
              <a:t>選定業務項目</a:t>
            </a:r>
            <a:endParaRPr lang="en-US" sz="3600" b="1" dirty="0">
              <a:solidFill>
                <a:srgbClr val="3333CC"/>
              </a:solidFill>
              <a:latin typeface="標楷體" pitchFamily="65" charset="-120"/>
            </a:endParaRPr>
          </a:p>
        </p:txBody>
      </p:sp>
      <p:pic>
        <p:nvPicPr>
          <p:cNvPr id="33811" name="TextBox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4937125"/>
            <a:ext cx="206533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向右箭號 47"/>
          <p:cNvSpPr/>
          <p:nvPr/>
        </p:nvSpPr>
        <p:spPr>
          <a:xfrm rot="19014055">
            <a:off x="1976438" y="5492750"/>
            <a:ext cx="574675"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26" name="Rectangle 25"/>
          <p:cNvSpPr/>
          <p:nvPr/>
        </p:nvSpPr>
        <p:spPr>
          <a:xfrm>
            <a:off x="1247545" y="4127940"/>
            <a:ext cx="29718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43" name="مستطيل مستدير الزوايا 4"/>
          <p:cNvSpPr/>
          <p:nvPr/>
        </p:nvSpPr>
        <p:spPr>
          <a:xfrm>
            <a:off x="3584575" y="5516563"/>
            <a:ext cx="2808288" cy="865187"/>
          </a:xfrm>
          <a:prstGeom prst="round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defRPr/>
            </a:pPr>
            <a:r>
              <a:rPr lang="zh-TW" altLang="en-US" sz="2000" b="1" dirty="0">
                <a:solidFill>
                  <a:schemeClr val="tx1"/>
                </a:solidFill>
              </a:rPr>
              <a:t>依據既有整體層級目標確認作業層級目標 。</a:t>
            </a:r>
            <a:endParaRPr lang="en-US" sz="2000" b="1" dirty="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F2066BC-1528-4694-83A0-771AC838BCF8}" type="slidenum">
              <a:rPr kumimoji="0" lang="zh-TW" altLang="en-US" smtClean="0">
                <a:latin typeface="Times New Roman" pitchFamily="18" charset="0"/>
              </a:rPr>
              <a:pPr eaLnBrk="1" hangingPunct="1"/>
              <a:t>16</a:t>
            </a:fld>
            <a:endParaRPr kumimoji="0" lang="en-US" altLang="zh-TW" smtClean="0">
              <a:latin typeface="Times New Roman" pitchFamily="18" charset="0"/>
            </a:endParaRPr>
          </a:p>
        </p:txBody>
      </p:sp>
      <p:grpSp>
        <p:nvGrpSpPr>
          <p:cNvPr id="34819" name="Group 16"/>
          <p:cNvGrpSpPr>
            <a:grpSpLocks/>
          </p:cNvGrpSpPr>
          <p:nvPr/>
        </p:nvGrpSpPr>
        <p:grpSpPr bwMode="auto">
          <a:xfrm>
            <a:off x="0" y="2997200"/>
            <a:ext cx="9906000" cy="3860800"/>
            <a:chOff x="0" y="5257800"/>
            <a:chExt cx="9144000" cy="1600200"/>
          </a:xfrm>
        </p:grpSpPr>
        <p:sp>
          <p:nvSpPr>
            <p:cNvPr id="28" name="Right Triangle 27"/>
            <p:cNvSpPr/>
            <p:nvPr/>
          </p:nvSpPr>
          <p:spPr>
            <a:xfrm>
              <a:off x="0" y="5257800"/>
              <a:ext cx="9144000" cy="121923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9" name="Rectangle 28"/>
            <p:cNvSpPr/>
            <p:nvPr/>
          </p:nvSpPr>
          <p:spPr>
            <a:xfrm>
              <a:off x="0" y="6477032"/>
              <a:ext cx="9144000" cy="380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4820" name="Group 15"/>
          <p:cNvGrpSpPr>
            <a:grpSpLocks/>
          </p:cNvGrpSpPr>
          <p:nvPr/>
        </p:nvGrpSpPr>
        <p:grpSpPr bwMode="auto">
          <a:xfrm>
            <a:off x="0" y="0"/>
            <a:ext cx="9906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4821" name="Group 38"/>
          <p:cNvGrpSpPr>
            <a:grpSpLocks/>
          </p:cNvGrpSpPr>
          <p:nvPr/>
        </p:nvGrpSpPr>
        <p:grpSpPr bwMode="auto">
          <a:xfrm>
            <a:off x="3584575" y="471488"/>
            <a:ext cx="3348038" cy="1516062"/>
            <a:chOff x="3309091" y="471125"/>
            <a:chExt cx="3090597" cy="1515974"/>
          </a:xfrm>
        </p:grpSpPr>
        <p:sp>
          <p:nvSpPr>
            <p:cNvPr id="10" name="Rectangle 9"/>
            <p:cNvSpPr/>
            <p:nvPr/>
          </p:nvSpPr>
          <p:spPr>
            <a:xfrm>
              <a:off x="3656488" y="471125"/>
              <a:ext cx="2743200" cy="1371600"/>
            </a:xfrm>
            <a:prstGeom prst="rect">
              <a:avLst/>
            </a:prstGeom>
            <a:solidFill>
              <a:srgbClr val="FFFF00"/>
            </a:solidFill>
            <a:ln w="34925">
              <a:solidFill>
                <a:srgbClr val="FFFF00"/>
              </a:solid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0" name="TextBox 19"/>
            <p:cNvSpPr txBox="1"/>
            <p:nvPr/>
          </p:nvSpPr>
          <p:spPr>
            <a:xfrm>
              <a:off x="3309091" y="1340768"/>
              <a:ext cx="2791694" cy="646331"/>
            </a:xfrm>
            <a:prstGeom prst="rect">
              <a:avLst/>
            </a:prstGeom>
            <a:noFill/>
          </p:spPr>
          <p:txBody>
            <a:bodyPr>
              <a:spAutoFit/>
              <a:scene3d>
                <a:camera prst="isometricOffAxis2Left"/>
                <a:lightRig rig="threePt" dir="t"/>
              </a:scene3d>
              <a:sp3d/>
            </a:bodyPr>
            <a:lstStyle/>
            <a:p>
              <a:pPr algn="r">
                <a:defRPr/>
              </a:pPr>
              <a:r>
                <a:rPr lang="zh-TW" altLang="en-US" sz="3600" b="1" dirty="0">
                  <a:solidFill>
                    <a:srgbClr val="7030A0"/>
                  </a:solidFill>
                  <a:latin typeface="標楷體" pitchFamily="65" charset="-120"/>
                </a:rPr>
                <a:t>建立檢查機制</a:t>
              </a:r>
              <a:endParaRPr lang="en-US" sz="3600" b="1" dirty="0">
                <a:solidFill>
                  <a:srgbClr val="7030A0"/>
                </a:solidFill>
                <a:latin typeface="標楷體" pitchFamily="65" charset="-120"/>
              </a:endParaRPr>
            </a:p>
          </p:txBody>
        </p:sp>
      </p:grpSp>
      <p:grpSp>
        <p:nvGrpSpPr>
          <p:cNvPr id="34822" name="Group 39"/>
          <p:cNvGrpSpPr>
            <a:grpSpLocks/>
          </p:cNvGrpSpPr>
          <p:nvPr/>
        </p:nvGrpSpPr>
        <p:grpSpPr bwMode="auto">
          <a:xfrm>
            <a:off x="2792413" y="1385888"/>
            <a:ext cx="3462337" cy="1465262"/>
            <a:chOff x="2632910" y="1317681"/>
            <a:chExt cx="3195528" cy="1465270"/>
          </a:xfrm>
        </p:grpSpPr>
        <p:sp>
          <p:nvSpPr>
            <p:cNvPr id="9" name="Rectangle 8"/>
            <p:cNvSpPr/>
            <p:nvPr/>
          </p:nvSpPr>
          <p:spPr>
            <a:xfrm>
              <a:off x="3085238" y="1317681"/>
              <a:ext cx="27432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1" name="TextBox 20"/>
            <p:cNvSpPr txBox="1"/>
            <p:nvPr/>
          </p:nvSpPr>
          <p:spPr>
            <a:xfrm>
              <a:off x="2632910" y="2136620"/>
              <a:ext cx="2889285"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008000"/>
                  </a:solidFill>
                  <a:latin typeface="標楷體" pitchFamily="65" charset="-120"/>
                </a:rPr>
                <a:t>設計控制作業</a:t>
              </a:r>
              <a:endParaRPr lang="en-US" sz="3600" b="1" dirty="0">
                <a:solidFill>
                  <a:srgbClr val="008000"/>
                </a:solidFill>
                <a:latin typeface="標楷體" pitchFamily="65" charset="-120"/>
              </a:endParaRPr>
            </a:p>
          </p:txBody>
        </p:sp>
      </p:grpSp>
      <p:sp>
        <p:nvSpPr>
          <p:cNvPr id="23" name="Rectangle 22"/>
          <p:cNvSpPr/>
          <p:nvPr/>
        </p:nvSpPr>
        <p:spPr>
          <a:xfrm>
            <a:off x="2604370" y="2291429"/>
            <a:ext cx="29718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nvGrpSpPr>
          <p:cNvPr id="6" name="Group 16"/>
          <p:cNvGrpSpPr/>
          <p:nvPr/>
        </p:nvGrpSpPr>
        <p:grpSpPr>
          <a:xfrm rot="10800000">
            <a:off x="0" y="-4"/>
            <a:ext cx="9906000" cy="1484789"/>
            <a:chOff x="0" y="6792998"/>
            <a:chExt cx="9144000" cy="1340217"/>
          </a:xfrm>
          <a:solidFill>
            <a:schemeClr val="bg2">
              <a:lumMod val="20000"/>
              <a:lumOff val="80000"/>
            </a:schemeClr>
          </a:solidFill>
        </p:grpSpPr>
        <p:sp>
          <p:nvSpPr>
            <p:cNvPr id="37" name="Right Triangle 27"/>
            <p:cNvSpPr/>
            <p:nvPr/>
          </p:nvSpPr>
          <p:spPr>
            <a:xfrm>
              <a:off x="0" y="6792998"/>
              <a:ext cx="9144000" cy="97495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8" name="Rectangle 28"/>
            <p:cNvSpPr/>
            <p:nvPr/>
          </p:nvSpPr>
          <p:spPr>
            <a:xfrm>
              <a:off x="0" y="7752215"/>
              <a:ext cx="9144000"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sp>
        <p:nvSpPr>
          <p:cNvPr id="35" name="TextBox 19"/>
          <p:cNvSpPr txBox="1"/>
          <p:nvPr/>
        </p:nvSpPr>
        <p:spPr>
          <a:xfrm>
            <a:off x="5889104" y="260648"/>
            <a:ext cx="3888432" cy="646331"/>
          </a:xfrm>
          <a:prstGeom prst="rect">
            <a:avLst/>
          </a:prstGeom>
          <a:noFill/>
          <a:effectLst>
            <a:outerShdw blurRad="50800" dist="38100" dir="2700000" algn="tl" rotWithShape="0">
              <a:prstClr val="black">
                <a:alpha val="40000"/>
              </a:prstClr>
            </a:outerShdw>
          </a:effectLst>
        </p:spPr>
        <p:txBody>
          <a:bodyPr>
            <a:spAutoFit/>
            <a:scene3d>
              <a:camera prst="isometricOffAxis2Left"/>
              <a:lightRig rig="threePt" dir="t"/>
            </a:scene3d>
            <a:sp3d/>
          </a:bodyPr>
          <a:lstStyle/>
          <a:p>
            <a:pPr algn="r">
              <a:defRPr/>
            </a:pPr>
            <a:r>
              <a:rPr lang="zh-TW" altLang="en-US" sz="3600" b="1" dirty="0">
                <a:solidFill>
                  <a:srgbClr val="080808"/>
                </a:solidFill>
                <a:latin typeface="標楷體" pitchFamily="65" charset="-120"/>
              </a:rPr>
              <a:t>完成內部控制制度</a:t>
            </a:r>
            <a:endParaRPr lang="en-US" sz="3600" b="1" dirty="0">
              <a:solidFill>
                <a:srgbClr val="080808"/>
              </a:solidFill>
              <a:latin typeface="標楷體" pitchFamily="65" charset="-120"/>
            </a:endParaRPr>
          </a:p>
        </p:txBody>
      </p:sp>
      <p:sp>
        <p:nvSpPr>
          <p:cNvPr id="47" name="مستطيل مستدير الزوايا 4"/>
          <p:cNvSpPr/>
          <p:nvPr/>
        </p:nvSpPr>
        <p:spPr>
          <a:xfrm>
            <a:off x="6753225" y="2708275"/>
            <a:ext cx="3024188" cy="2520950"/>
          </a:xfrm>
          <a:prstGeom prst="roundRect">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800" b="1">
                <a:solidFill>
                  <a:schemeClr val="tx1"/>
                </a:solidFill>
              </a:rPr>
              <a:t>已發生內部控制缺失之業務項目</a:t>
            </a:r>
            <a:endParaRPr lang="en-US" altLang="zh-TW" sz="2800" b="1">
              <a:solidFill>
                <a:schemeClr val="tx1"/>
              </a:solidFill>
            </a:endParaRPr>
          </a:p>
          <a:p>
            <a:pPr>
              <a:defRPr/>
            </a:pPr>
            <a:r>
              <a:rPr lang="zh-TW" altLang="en-US" sz="2800" b="1">
                <a:solidFill>
                  <a:schemeClr val="tx1"/>
                </a:solidFill>
              </a:rPr>
              <a:t>，應立即修正或設計控制重點。</a:t>
            </a:r>
            <a:endParaRPr lang="en-US" altLang="en-US" sz="2800" b="1">
              <a:solidFill>
                <a:schemeClr val="tx1"/>
              </a:solidFill>
            </a:endParaRPr>
          </a:p>
        </p:txBody>
      </p:sp>
      <p:sp>
        <p:nvSpPr>
          <p:cNvPr id="50" name="向右箭號 49"/>
          <p:cNvSpPr/>
          <p:nvPr/>
        </p:nvSpPr>
        <p:spPr>
          <a:xfrm rot="19014055">
            <a:off x="5864225" y="739775"/>
            <a:ext cx="576263"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0" name="Rectangle 4"/>
          <p:cNvSpPr txBox="1">
            <a:spLocks noChangeArrowheads="1"/>
          </p:cNvSpPr>
          <p:nvPr/>
        </p:nvSpPr>
        <p:spPr bwMode="auto">
          <a:xfrm>
            <a:off x="560388" y="0"/>
            <a:ext cx="8915400" cy="720725"/>
          </a:xfrm>
          <a:prstGeom prst="rect">
            <a:avLst/>
          </a:prstGeom>
          <a:noFill/>
          <a:ln w="9525">
            <a:noFill/>
            <a:miter lim="800000"/>
            <a:headEnd/>
            <a:tailEnd/>
          </a:ln>
        </p:spPr>
        <p:txBody>
          <a:bodyPr anchor="ct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ctr" eaLnBrk="0" hangingPunct="0">
              <a:defRPr/>
            </a:pPr>
            <a:r>
              <a:rPr lang="zh-TW" altLang="en-US" sz="4000" b="1" smtClean="0">
                <a:solidFill>
                  <a:srgbClr val="A50021"/>
                </a:solidFill>
                <a:effectLst>
                  <a:outerShdw blurRad="38100" dist="38100" dir="2700000" algn="tl">
                    <a:srgbClr val="C0C0C0"/>
                  </a:outerShdw>
                </a:effectLst>
                <a:latin typeface="Times New Roman" pitchFamily="18" charset="0"/>
              </a:rPr>
              <a:t>設計步驟</a:t>
            </a:r>
            <a:endParaRPr lang="zh-TW" altLang="en-US" sz="3200" b="1" smtClean="0">
              <a:solidFill>
                <a:srgbClr val="3333FF"/>
              </a:solidFill>
              <a:effectLst>
                <a:outerShdw blurRad="38100" dist="38100" dir="2700000" algn="tl">
                  <a:srgbClr val="C0C0C0"/>
                </a:outerShdw>
              </a:effectLst>
              <a:latin typeface="Times New Roman" pitchFamily="18" charset="0"/>
            </a:endParaRPr>
          </a:p>
        </p:txBody>
      </p:sp>
      <p:sp>
        <p:nvSpPr>
          <p:cNvPr id="34829" name="投影片編號版面配置區 3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9B565239-4DF3-43AF-9F91-C37F0D73C4ED}" type="slidenum">
              <a:rPr kumimoji="0" lang="zh-TW" altLang="en-US" sz="1000">
                <a:latin typeface="Times New Roman" pitchFamily="18" charset="0"/>
              </a:rPr>
              <a:pPr algn="r" eaLnBrk="1" hangingPunct="1"/>
              <a:t>16</a:t>
            </a:fld>
            <a:endParaRPr kumimoji="0" lang="en-US" altLang="zh-TW" sz="1000">
              <a:latin typeface="Times New Roman" pitchFamily="18" charset="0"/>
            </a:endParaRPr>
          </a:p>
        </p:txBody>
      </p:sp>
      <p:sp>
        <p:nvSpPr>
          <p:cNvPr id="39" name="TextBox 20"/>
          <p:cNvSpPr txBox="1"/>
          <p:nvPr/>
        </p:nvSpPr>
        <p:spPr>
          <a:xfrm>
            <a:off x="2288704" y="3140968"/>
            <a:ext cx="3130059"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3333CC"/>
                </a:solidFill>
                <a:latin typeface="標楷體" pitchFamily="65" charset="-120"/>
              </a:rPr>
              <a:t>選定業務項目</a:t>
            </a:r>
            <a:endParaRPr lang="en-US" sz="3600" b="1" dirty="0">
              <a:solidFill>
                <a:srgbClr val="3333CC"/>
              </a:solidFill>
              <a:latin typeface="標楷體" pitchFamily="65" charset="-120"/>
            </a:endParaRPr>
          </a:p>
        </p:txBody>
      </p:sp>
      <p:sp>
        <p:nvSpPr>
          <p:cNvPr id="51" name="左大括弧 50"/>
          <p:cNvSpPr/>
          <p:nvPr/>
        </p:nvSpPr>
        <p:spPr>
          <a:xfrm rot="13541382">
            <a:off x="6092825" y="1535113"/>
            <a:ext cx="474663" cy="3182937"/>
          </a:xfrm>
          <a:prstGeom prst="leftBrace">
            <a:avLst>
              <a:gd name="adj1" fmla="val 72940"/>
              <a:gd name="adj2" fmla="val 5210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solidFill>
                <a:sysClr val="windowText" lastClr="000000"/>
              </a:solidFill>
            </a:endParaRPr>
          </a:p>
        </p:txBody>
      </p:sp>
      <p:pic>
        <p:nvPicPr>
          <p:cNvPr id="34832" name="Rectangl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3992563"/>
            <a:ext cx="3297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TextBox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4578350"/>
            <a:ext cx="31337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Rectangl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 y="4932363"/>
            <a:ext cx="3303588"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TextBox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5516563"/>
            <a:ext cx="31400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向右箭號 41"/>
          <p:cNvSpPr/>
          <p:nvPr/>
        </p:nvSpPr>
        <p:spPr>
          <a:xfrm rot="19014055">
            <a:off x="152400" y="4846638"/>
            <a:ext cx="3954463" cy="57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2"/>
          </p:nvPr>
        </p:nvSpPr>
        <p:spPr>
          <a:ln/>
        </p:spPr>
        <p:txBody>
          <a:bodyPr/>
          <a:lstStyle/>
          <a:p>
            <a:pPr>
              <a:defRPr/>
            </a:pPr>
            <a:fld id="{55524D2F-1FB7-4930-B97C-264E7E902C38}" type="slidenum">
              <a:rPr lang="zh-TW" altLang="en-US"/>
              <a:pPr>
                <a:defRPr/>
              </a:pPr>
              <a:t>17</a:t>
            </a:fld>
            <a:endParaRPr lang="en-US" altLang="zh-TW"/>
          </a:p>
        </p:txBody>
      </p:sp>
      <p:sp>
        <p:nvSpPr>
          <p:cNvPr id="800770" name="Rectangle 2"/>
          <p:cNvSpPr>
            <a:spLocks noGrp="1" noChangeArrowheads="1"/>
          </p:cNvSpPr>
          <p:nvPr>
            <p:ph type="ctrTitle" idx="4294967295"/>
          </p:nvPr>
        </p:nvSpPr>
        <p:spPr>
          <a:xfrm>
            <a:off x="428229" y="2133601"/>
            <a:ext cx="9049544" cy="1800225"/>
          </a:xfrm>
          <a:solidFill>
            <a:schemeClr val="accent3">
              <a:lumMod val="95000"/>
            </a:schemeClr>
          </a:solidFill>
        </p:spPr>
        <p:txBody>
          <a:bodyPr/>
          <a:lstStyle/>
          <a:p>
            <a:pPr eaLnBrk="1" hangingPunct="1"/>
            <a:r>
              <a:rPr lang="zh-TW" altLang="en-US" sz="4800" dirty="0" smtClean="0">
                <a:solidFill>
                  <a:srgbClr val="000066"/>
                </a:solidFill>
                <a:latin typeface="+mn-ea"/>
                <a:ea typeface="+mn-ea"/>
                <a:cs typeface="Arial" pitchFamily="34" charset="0"/>
              </a:rPr>
              <a:t>風險</a:t>
            </a:r>
            <a:r>
              <a:rPr lang="zh-TW" altLang="en-US" sz="4800" dirty="0" smtClean="0">
                <a:solidFill>
                  <a:srgbClr val="000066"/>
                </a:solidFill>
                <a:latin typeface="+mn-ea"/>
                <a:ea typeface="+mn-ea"/>
                <a:cs typeface="Arial" pitchFamily="34" charset="0"/>
              </a:rPr>
              <a:t>管理國際標準簡介</a:t>
            </a:r>
          </a:p>
        </p:txBody>
      </p:sp>
    </p:spTree>
    <p:extLst>
      <p:ext uri="{BB962C8B-B14F-4D97-AF65-F5344CB8AC3E}">
        <p14:creationId xmlns:p14="http://schemas.microsoft.com/office/powerpoint/2010/main" val="28622576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57AF2951-8A04-41E9-A3AB-B894626A05AC}" type="slidenum">
              <a:rPr lang="zh-TW" altLang="en-US">
                <a:latin typeface="Arial" panose="020B0604020202020204" pitchFamily="34" charset="0"/>
                <a:cs typeface="Arial" panose="020B0604020202020204" pitchFamily="34" charset="0"/>
              </a:rPr>
              <a:pPr>
                <a:defRPr/>
              </a:pPr>
              <a:t>18</a:t>
            </a:fld>
            <a:endParaRPr lang="en-US" altLang="zh-TW">
              <a:latin typeface="Arial" panose="020B0604020202020204" pitchFamily="34" charset="0"/>
              <a:cs typeface="Arial" panose="020B0604020202020204" pitchFamily="34" charset="0"/>
            </a:endParaRPr>
          </a:p>
        </p:txBody>
      </p:sp>
      <p:sp>
        <p:nvSpPr>
          <p:cNvPr id="742402" name="Rectangle 2"/>
          <p:cNvSpPr>
            <a:spLocks noGrp="1" noChangeArrowheads="1"/>
          </p:cNvSpPr>
          <p:nvPr>
            <p:ph type="title" idx="4294967295"/>
          </p:nvPr>
        </p:nvSpPr>
        <p:spPr/>
        <p:txBody>
          <a:bodyPr/>
          <a:lstStyle/>
          <a:p>
            <a:pPr eaLnBrk="1" hangingPunct="1"/>
            <a:r>
              <a:rPr lang="zh-TW" altLang="en-US" dirty="0" smtClean="0">
                <a:latin typeface="+mn-ea"/>
                <a:ea typeface="+mn-ea"/>
                <a:cs typeface="Arial" panose="020B0604020202020204" pitchFamily="34" charset="0"/>
              </a:rPr>
              <a:t>風險管理之專屬國際標準</a:t>
            </a:r>
          </a:p>
        </p:txBody>
      </p:sp>
      <p:sp>
        <p:nvSpPr>
          <p:cNvPr id="742403" name="Rectangle 3"/>
          <p:cNvSpPr>
            <a:spLocks noGrp="1" noChangeArrowheads="1"/>
          </p:cNvSpPr>
          <p:nvPr>
            <p:ph type="body" sz="half" idx="4294967295"/>
          </p:nvPr>
        </p:nvSpPr>
        <p:spPr>
          <a:xfrm>
            <a:off x="975123" y="1628775"/>
            <a:ext cx="8423540" cy="4895850"/>
          </a:xfrm>
        </p:spPr>
        <p:txBody>
          <a:bodyPr/>
          <a:lstStyle/>
          <a:p>
            <a:pPr marL="0" indent="0">
              <a:lnSpc>
                <a:spcPct val="130000"/>
              </a:lnSpc>
              <a:buFont typeface="Wingdings" pitchFamily="2" charset="2"/>
              <a:buNone/>
            </a:pPr>
            <a:r>
              <a:rPr lang="zh-TW" altLang="en-US" dirty="0" smtClean="0">
                <a:latin typeface="Arial" panose="020B0604020202020204" pitchFamily="34" charset="0"/>
                <a:cs typeface="Arial" panose="020B0604020202020204" pitchFamily="34" charset="0"/>
              </a:rPr>
              <a:t>（一）</a:t>
            </a:r>
            <a:r>
              <a:rPr lang="en-US" altLang="zh-TW" dirty="0" smtClean="0">
                <a:latin typeface="Arial" panose="020B0604020202020204" pitchFamily="34" charset="0"/>
                <a:cs typeface="Arial" panose="020B0604020202020204" pitchFamily="34" charset="0"/>
              </a:rPr>
              <a:t>ISO Guide 73</a:t>
            </a:r>
          </a:p>
          <a:p>
            <a:pPr marL="1071563" lvl="1" indent="0">
              <a:lnSpc>
                <a:spcPct val="130000"/>
              </a:lnSpc>
              <a:buFont typeface="Wingdings" pitchFamily="2" charset="2"/>
              <a:buNone/>
            </a:pPr>
            <a:r>
              <a:rPr lang="zh-TW" altLang="en-US" sz="2800" dirty="0" smtClean="0">
                <a:latin typeface="Arial" panose="020B0604020202020204" pitchFamily="34" charset="0"/>
                <a:cs typeface="Arial" panose="020B0604020202020204" pitchFamily="34" charset="0"/>
              </a:rPr>
              <a:t>風險管理</a:t>
            </a:r>
            <a:r>
              <a:rPr lang="en-US" altLang="zh-TW" sz="2800" dirty="0" smtClean="0">
                <a:latin typeface="Arial" panose="020B0604020202020204" pitchFamily="34" charset="0"/>
                <a:cs typeface="Arial" panose="020B0604020202020204" pitchFamily="34" charset="0"/>
              </a:rPr>
              <a:t>-</a:t>
            </a:r>
            <a:r>
              <a:rPr lang="zh-TW" altLang="en-US" sz="2800" dirty="0" smtClean="0">
                <a:latin typeface="Arial" panose="020B0604020202020204" pitchFamily="34" charset="0"/>
                <a:cs typeface="Arial" panose="020B0604020202020204" pitchFamily="34" charset="0"/>
              </a:rPr>
              <a:t>詞彙</a:t>
            </a:r>
            <a:r>
              <a:rPr lang="en-US" altLang="zh-TW" sz="2800" dirty="0" smtClean="0">
                <a:latin typeface="Arial" panose="020B0604020202020204" pitchFamily="34" charset="0"/>
                <a:cs typeface="Arial" panose="020B0604020202020204" pitchFamily="34" charset="0"/>
              </a:rPr>
              <a:t>-</a:t>
            </a:r>
            <a:r>
              <a:rPr lang="zh-TW" altLang="en-US" sz="2800" dirty="0" smtClean="0">
                <a:latin typeface="Arial" panose="020B0604020202020204" pitchFamily="34" charset="0"/>
                <a:cs typeface="Arial" panose="020B0604020202020204" pitchFamily="34" charset="0"/>
              </a:rPr>
              <a:t>標準使用指導綱要</a:t>
            </a:r>
          </a:p>
          <a:p>
            <a:pPr marL="0" indent="0">
              <a:lnSpc>
                <a:spcPct val="130000"/>
              </a:lnSpc>
              <a:buFont typeface="Wingdings" pitchFamily="2" charset="2"/>
              <a:buNone/>
            </a:pPr>
            <a:r>
              <a:rPr lang="zh-TW" altLang="en-US" dirty="0" smtClean="0">
                <a:latin typeface="Arial" panose="020B0604020202020204" pitchFamily="34" charset="0"/>
                <a:cs typeface="Arial" panose="020B0604020202020204" pitchFamily="34" charset="0"/>
              </a:rPr>
              <a:t>（二）</a:t>
            </a:r>
            <a:r>
              <a:rPr lang="en-US" altLang="zh-TW" dirty="0" smtClean="0">
                <a:latin typeface="Arial" panose="020B0604020202020204" pitchFamily="34" charset="0"/>
                <a:cs typeface="Arial" panose="020B0604020202020204" pitchFamily="34" charset="0"/>
              </a:rPr>
              <a:t>ISO 31000</a:t>
            </a:r>
          </a:p>
          <a:p>
            <a:pPr marL="1071563" lvl="1" indent="0">
              <a:lnSpc>
                <a:spcPct val="130000"/>
              </a:lnSpc>
              <a:buFont typeface="Wingdings" pitchFamily="2" charset="2"/>
              <a:buNone/>
            </a:pPr>
            <a:r>
              <a:rPr lang="zh-TW" altLang="en-US" sz="2800" dirty="0" smtClean="0">
                <a:latin typeface="Arial" panose="020B0604020202020204" pitchFamily="34" charset="0"/>
                <a:cs typeface="Arial" panose="020B0604020202020204" pitchFamily="34" charset="0"/>
              </a:rPr>
              <a:t>風險管理</a:t>
            </a:r>
            <a:r>
              <a:rPr lang="en-US" altLang="zh-TW" sz="2800" dirty="0" smtClean="0">
                <a:latin typeface="Arial" panose="020B0604020202020204" pitchFamily="34" charset="0"/>
                <a:cs typeface="Arial" panose="020B0604020202020204" pitchFamily="34" charset="0"/>
              </a:rPr>
              <a:t>-</a:t>
            </a:r>
            <a:r>
              <a:rPr lang="zh-TW" altLang="en-US" sz="2800" dirty="0" smtClean="0">
                <a:latin typeface="Arial" panose="020B0604020202020204" pitchFamily="34" charset="0"/>
                <a:cs typeface="Arial" panose="020B0604020202020204" pitchFamily="34" charset="0"/>
              </a:rPr>
              <a:t>原則與實施指引</a:t>
            </a:r>
          </a:p>
          <a:p>
            <a:pPr marL="0" indent="0">
              <a:lnSpc>
                <a:spcPct val="130000"/>
              </a:lnSpc>
              <a:buFont typeface="Wingdings" pitchFamily="2" charset="2"/>
              <a:buNone/>
            </a:pPr>
            <a:r>
              <a:rPr lang="zh-TW" altLang="en-US" dirty="0" smtClean="0">
                <a:latin typeface="Arial" panose="020B0604020202020204" pitchFamily="34" charset="0"/>
                <a:cs typeface="Arial" panose="020B0604020202020204" pitchFamily="34" charset="0"/>
              </a:rPr>
              <a:t>（三）</a:t>
            </a:r>
            <a:r>
              <a:rPr lang="en-US" altLang="zh-TW" dirty="0" smtClean="0">
                <a:latin typeface="Arial" panose="020B0604020202020204" pitchFamily="34" charset="0"/>
                <a:cs typeface="Arial" panose="020B0604020202020204" pitchFamily="34" charset="0"/>
              </a:rPr>
              <a:t>ISO 31010</a:t>
            </a:r>
          </a:p>
          <a:p>
            <a:pPr marL="1071563" lvl="1" indent="0">
              <a:lnSpc>
                <a:spcPct val="130000"/>
              </a:lnSpc>
              <a:buFont typeface="Wingdings" pitchFamily="2" charset="2"/>
              <a:buNone/>
            </a:pPr>
            <a:r>
              <a:rPr lang="zh-TW" altLang="en-US" sz="2800" dirty="0" smtClean="0">
                <a:latin typeface="Arial" panose="020B0604020202020204" pitchFamily="34" charset="0"/>
                <a:cs typeface="Arial" panose="020B0604020202020204" pitchFamily="34" charset="0"/>
              </a:rPr>
              <a:t>風險管理</a:t>
            </a:r>
            <a:r>
              <a:rPr lang="en-US" altLang="zh-TW" sz="2800" dirty="0" smtClean="0">
                <a:latin typeface="Arial" panose="020B0604020202020204" pitchFamily="34" charset="0"/>
                <a:cs typeface="Arial" panose="020B0604020202020204" pitchFamily="34" charset="0"/>
              </a:rPr>
              <a:t>-</a:t>
            </a:r>
            <a:r>
              <a:rPr lang="zh-TW" altLang="en-US" sz="2800" dirty="0" smtClean="0">
                <a:latin typeface="Arial" panose="020B0604020202020204" pitchFamily="34" charset="0"/>
                <a:cs typeface="Arial" panose="020B0604020202020204" pitchFamily="34" charset="0"/>
              </a:rPr>
              <a:t>風險評估技術</a:t>
            </a:r>
          </a:p>
        </p:txBody>
      </p:sp>
    </p:spTree>
    <p:extLst>
      <p:ext uri="{BB962C8B-B14F-4D97-AF65-F5344CB8AC3E}">
        <p14:creationId xmlns:p14="http://schemas.microsoft.com/office/powerpoint/2010/main" val="441494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25E7CAD1-DAAE-42A1-A275-4B2391980977}" type="slidenum">
              <a:rPr kumimoji="0" lang="zh-TW" altLang="en-US" smtClean="0">
                <a:latin typeface="Times New Roman" pitchFamily="18" charset="0"/>
              </a:rPr>
              <a:pPr eaLnBrk="1" hangingPunct="1"/>
              <a:t>1</a:t>
            </a:fld>
            <a:endParaRPr kumimoji="0" lang="en-US" altLang="zh-TW" smtClean="0">
              <a:latin typeface="Times New Roman" pitchFamily="18" charset="0"/>
            </a:endParaRPr>
          </a:p>
        </p:txBody>
      </p:sp>
      <p:sp>
        <p:nvSpPr>
          <p:cNvPr id="5123" name="Rectangle 2"/>
          <p:cNvSpPr>
            <a:spLocks noGrp="1" noChangeArrowheads="1"/>
          </p:cNvSpPr>
          <p:nvPr>
            <p:ph type="ctrTitle" idx="4294967295"/>
          </p:nvPr>
        </p:nvSpPr>
        <p:spPr>
          <a:xfrm>
            <a:off x="935038" y="404813"/>
            <a:ext cx="8035925" cy="1079500"/>
          </a:xfrm>
        </p:spPr>
        <p:txBody>
          <a:bodyPr/>
          <a:lstStyle/>
          <a:p>
            <a:pPr eaLnBrk="1" hangingPunct="1"/>
            <a:r>
              <a:rPr lang="zh-TW" altLang="en-US" sz="6000" dirty="0" smtClean="0">
                <a:solidFill>
                  <a:srgbClr val="000066"/>
                </a:solidFill>
                <a:ea typeface="標楷體" pitchFamily="65" charset="-120"/>
              </a:rPr>
              <a:t>課程綱要</a:t>
            </a:r>
          </a:p>
        </p:txBody>
      </p:sp>
      <p:sp>
        <p:nvSpPr>
          <p:cNvPr id="146435" name="Rectangle 3"/>
          <p:cNvSpPr>
            <a:spLocks noChangeArrowheads="1"/>
          </p:cNvSpPr>
          <p:nvPr/>
        </p:nvSpPr>
        <p:spPr bwMode="auto">
          <a:xfrm>
            <a:off x="2576736" y="1484784"/>
            <a:ext cx="5040312" cy="4680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2" action="ppaction://hlinksldjump"/>
              </a:rPr>
              <a:t>漫談</a:t>
            </a:r>
            <a:r>
              <a:rPr lang="zh-TW" altLang="en-US" sz="2800" dirty="0">
                <a:latin typeface="Verdana" pitchFamily="34" charset="0"/>
                <a:hlinkClick r:id="rId2" action="ppaction://hlinksldjump"/>
              </a:rPr>
              <a:t>內部</a:t>
            </a:r>
            <a:r>
              <a:rPr lang="zh-TW" altLang="en-US" sz="2800" dirty="0" smtClean="0">
                <a:latin typeface="Verdana" pitchFamily="34" charset="0"/>
                <a:hlinkClick r:id="rId2" action="ppaction://hlinksldjump"/>
              </a:rPr>
              <a:t>控制</a:t>
            </a:r>
            <a:endParaRPr lang="en-US" altLang="zh-TW" sz="2800" dirty="0" smtClean="0">
              <a:latin typeface="Verdana" pitchFamily="34" charset="0"/>
            </a:endParaRPr>
          </a:p>
          <a:p>
            <a:pPr>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3" action="ppaction://hlinksldjump"/>
              </a:rPr>
              <a:t>政府</a:t>
            </a:r>
            <a:r>
              <a:rPr lang="zh-TW" altLang="en-US" sz="2800" dirty="0">
                <a:latin typeface="Verdana" pitchFamily="34" charset="0"/>
                <a:hlinkClick r:id="rId3" action="ppaction://hlinksldjump"/>
              </a:rPr>
              <a:t>內部控制</a:t>
            </a:r>
            <a:r>
              <a:rPr lang="zh-TW" altLang="en-US" sz="2800" dirty="0" smtClean="0">
                <a:latin typeface="Verdana" pitchFamily="34" charset="0"/>
                <a:hlinkClick r:id="rId3" action="ppaction://hlinksldjump"/>
              </a:rPr>
              <a:t>簡介</a:t>
            </a:r>
            <a:endParaRPr lang="en-US" altLang="zh-TW" sz="2800" dirty="0" smtClean="0">
              <a:latin typeface="Verdana" pitchFamily="34" charset="0"/>
            </a:endParaRPr>
          </a:p>
          <a:p>
            <a:pPr>
              <a:spcBef>
                <a:spcPct val="20000"/>
              </a:spcBef>
              <a:buClr>
                <a:schemeClr val="folHlink"/>
              </a:buClr>
              <a:buSzPct val="60000"/>
              <a:buFont typeface="Wingdings" pitchFamily="2" charset="2"/>
              <a:buChar char="n"/>
              <a:defRPr/>
            </a:pPr>
            <a:r>
              <a:rPr lang="zh-TW" altLang="en-US" sz="2800" dirty="0">
                <a:solidFill>
                  <a:srgbClr val="000066"/>
                </a:solidFill>
                <a:latin typeface="+mn-ea"/>
                <a:cs typeface="Arial" pitchFamily="34" charset="0"/>
                <a:hlinkClick r:id="rId4" action="ppaction://hlinksldjump"/>
              </a:rPr>
              <a:t>風險管理國際標準</a:t>
            </a:r>
            <a:r>
              <a:rPr lang="zh-TW" altLang="en-US" sz="2800" dirty="0" smtClean="0">
                <a:solidFill>
                  <a:srgbClr val="000066"/>
                </a:solidFill>
                <a:latin typeface="+mn-ea"/>
                <a:cs typeface="Arial" pitchFamily="34" charset="0"/>
                <a:hlinkClick r:id="rId4" action="ppaction://hlinksldjump"/>
              </a:rPr>
              <a:t>簡介</a:t>
            </a:r>
            <a:endParaRPr lang="en-US" altLang="zh-TW" sz="2800" dirty="0" smtClean="0">
              <a:latin typeface="Verdana" pitchFamily="34" charset="0"/>
              <a:hlinkClick r:id="rId5" action="ppaction://hlinksldjump"/>
            </a:endParaRPr>
          </a:p>
          <a:p>
            <a:pPr>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5" action="ppaction://hlinksldjump"/>
              </a:rPr>
              <a:t>政府</a:t>
            </a:r>
            <a:r>
              <a:rPr lang="zh-TW" altLang="en-US" sz="2800" dirty="0">
                <a:latin typeface="Verdana" pitchFamily="34" charset="0"/>
                <a:hlinkClick r:id="rId5" action="ppaction://hlinksldjump"/>
              </a:rPr>
              <a:t>內控關於風險管理</a:t>
            </a:r>
            <a:r>
              <a:rPr lang="zh-TW" altLang="en-US" sz="2800" dirty="0" smtClean="0">
                <a:latin typeface="Verdana" pitchFamily="34" charset="0"/>
                <a:hlinkClick r:id="rId5" action="ppaction://hlinksldjump"/>
              </a:rPr>
              <a:t>之要求</a:t>
            </a:r>
            <a:endParaRPr lang="en-US" altLang="zh-TW" sz="2800" dirty="0">
              <a:latin typeface="Verdana" pitchFamily="34" charset="0"/>
              <a:hlinkClick r:id="rId5" action="ppaction://hlinksldjump"/>
            </a:endParaRPr>
          </a:p>
          <a:p>
            <a:pPr>
              <a:spcBef>
                <a:spcPct val="20000"/>
              </a:spcBef>
              <a:buClr>
                <a:schemeClr val="folHlink"/>
              </a:buClr>
              <a:buSzPct val="60000"/>
              <a:buFont typeface="Wingdings" pitchFamily="2" charset="2"/>
              <a:buChar char="n"/>
              <a:defRPr/>
            </a:pPr>
            <a:r>
              <a:rPr lang="zh-TW" altLang="en-US" sz="2800" dirty="0">
                <a:latin typeface="Verdana" pitchFamily="34" charset="0"/>
                <a:hlinkClick r:id="rId6" action="ppaction://hlinksldjump"/>
              </a:rPr>
              <a:t>風險評估架構與</a:t>
            </a:r>
            <a:r>
              <a:rPr lang="zh-TW" altLang="en-US" sz="2800" dirty="0" smtClean="0">
                <a:latin typeface="Verdana" pitchFamily="34" charset="0"/>
                <a:hlinkClick r:id="rId6" action="ppaction://hlinksldjump"/>
              </a:rPr>
              <a:t>步驟</a:t>
            </a:r>
            <a:endParaRPr lang="en-US" altLang="zh-TW" sz="2800" dirty="0" smtClean="0">
              <a:latin typeface="Verdana" pitchFamily="34" charset="0"/>
            </a:endParaRPr>
          </a:p>
          <a:p>
            <a:pPr>
              <a:spcBef>
                <a:spcPct val="20000"/>
              </a:spcBef>
              <a:buClr>
                <a:schemeClr val="folHlink"/>
              </a:buClr>
              <a:buSzPct val="60000"/>
              <a:buFont typeface="Wingdings" pitchFamily="2" charset="2"/>
              <a:buChar char="n"/>
              <a:defRPr/>
            </a:pPr>
            <a:r>
              <a:rPr lang="zh-TW" altLang="en-US" sz="2800" dirty="0">
                <a:latin typeface="Verdana" pitchFamily="34" charset="0"/>
                <a:hlinkClick r:id="rId7" action="ppaction://hlinksldjump"/>
              </a:rPr>
              <a:t>風險</a:t>
            </a:r>
            <a:r>
              <a:rPr lang="zh-TW" altLang="en-US" sz="2800" dirty="0" smtClean="0">
                <a:latin typeface="Verdana" pitchFamily="34" charset="0"/>
                <a:hlinkClick r:id="rId7" action="ppaction://hlinksldjump"/>
              </a:rPr>
              <a:t>辨識</a:t>
            </a:r>
            <a:endParaRPr lang="en-US" altLang="zh-TW" sz="2800" dirty="0" smtClean="0">
              <a:latin typeface="Verdana" pitchFamily="34" charset="0"/>
            </a:endParaRPr>
          </a:p>
          <a:p>
            <a:pPr>
              <a:spcBef>
                <a:spcPct val="20000"/>
              </a:spcBef>
              <a:buClr>
                <a:schemeClr val="folHlink"/>
              </a:buClr>
              <a:buSzPct val="60000"/>
              <a:buFont typeface="Wingdings" pitchFamily="2" charset="2"/>
              <a:buChar char="n"/>
              <a:defRPr/>
            </a:pPr>
            <a:r>
              <a:rPr lang="zh-TW" altLang="en-US" sz="2800" dirty="0">
                <a:latin typeface="Verdana" pitchFamily="34" charset="0"/>
                <a:hlinkClick r:id="rId8" action="ppaction://hlinksldjump"/>
              </a:rPr>
              <a:t>風險</a:t>
            </a:r>
            <a:r>
              <a:rPr lang="zh-TW" altLang="en-US" sz="2800" dirty="0" smtClean="0">
                <a:latin typeface="Verdana" pitchFamily="34" charset="0"/>
                <a:hlinkClick r:id="rId8" action="ppaction://hlinksldjump"/>
              </a:rPr>
              <a:t>分析</a:t>
            </a:r>
            <a:endParaRPr lang="en-US" altLang="zh-TW" sz="2800" dirty="0" smtClean="0">
              <a:latin typeface="Verdana" pitchFamily="34" charset="0"/>
            </a:endParaRPr>
          </a:p>
          <a:p>
            <a:pPr>
              <a:spcBef>
                <a:spcPct val="20000"/>
              </a:spcBef>
              <a:buClr>
                <a:schemeClr val="folHlink"/>
              </a:buClr>
              <a:buSzPct val="60000"/>
              <a:buFont typeface="Wingdings" pitchFamily="2" charset="2"/>
              <a:buChar char="n"/>
              <a:defRPr/>
            </a:pPr>
            <a:r>
              <a:rPr lang="zh-TW" altLang="en-US" sz="2800" dirty="0">
                <a:latin typeface="Verdana" pitchFamily="34" charset="0"/>
                <a:hlinkClick r:id="rId9" action="ppaction://hlinksldjump"/>
              </a:rPr>
              <a:t>風險</a:t>
            </a:r>
            <a:r>
              <a:rPr lang="zh-TW" altLang="en-US" sz="2800" dirty="0" smtClean="0">
                <a:latin typeface="Verdana" pitchFamily="34" charset="0"/>
                <a:hlinkClick r:id="rId9" action="ppaction://hlinksldjump"/>
              </a:rPr>
              <a:t>評量</a:t>
            </a:r>
            <a:endParaRPr lang="en-US" altLang="zh-TW" sz="2800" dirty="0" smtClean="0">
              <a:latin typeface="Verdana" pitchFamily="34" charset="0"/>
            </a:endParaRPr>
          </a:p>
          <a:p>
            <a:pPr>
              <a:spcBef>
                <a:spcPct val="20000"/>
              </a:spcBef>
              <a:buClr>
                <a:schemeClr val="folHlink"/>
              </a:buClr>
              <a:buSzPct val="60000"/>
              <a:buFont typeface="Wingdings" pitchFamily="2" charset="2"/>
              <a:buChar char="n"/>
              <a:defRPr/>
            </a:pPr>
            <a:r>
              <a:rPr lang="zh-TW" altLang="en-US" sz="2800" dirty="0">
                <a:latin typeface="Verdana" pitchFamily="34" charset="0"/>
                <a:hlinkClick r:id="rId10" action="ppaction://hlinksldjump"/>
              </a:rPr>
              <a:t>風險</a:t>
            </a:r>
            <a:r>
              <a:rPr lang="zh-TW" altLang="en-US" sz="2800" dirty="0" smtClean="0">
                <a:latin typeface="Verdana" pitchFamily="34" charset="0"/>
                <a:hlinkClick r:id="rId10" action="ppaction://hlinksldjump"/>
              </a:rPr>
              <a:t>處理</a:t>
            </a:r>
            <a:endParaRPr lang="en-US" altLang="zh-TW" sz="2800" dirty="0" smtClean="0">
              <a:latin typeface="Verdan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126DCD93-4B03-4FCB-9171-031BCF4ED32C}" type="slidenum">
              <a:rPr lang="zh-TW" altLang="en-US">
                <a:latin typeface="Arial" panose="020B0604020202020204" pitchFamily="34" charset="0"/>
                <a:ea typeface="+mn-ea"/>
                <a:cs typeface="Arial" panose="020B0604020202020204" pitchFamily="34" charset="0"/>
              </a:rPr>
              <a:pPr>
                <a:defRPr/>
              </a:pPr>
              <a:t>19</a:t>
            </a:fld>
            <a:endParaRPr lang="en-US" altLang="zh-TW">
              <a:latin typeface="Arial" panose="020B0604020202020204" pitchFamily="34" charset="0"/>
              <a:ea typeface="+mn-ea"/>
              <a:cs typeface="Arial" panose="020B0604020202020204" pitchFamily="34" charset="0"/>
            </a:endParaRPr>
          </a:p>
        </p:txBody>
      </p:sp>
      <p:sp>
        <p:nvSpPr>
          <p:cNvPr id="744450" name="Rectangle 2"/>
          <p:cNvSpPr>
            <a:spLocks noGrp="1" noChangeArrowheads="1"/>
          </p:cNvSpPr>
          <p:nvPr>
            <p:ph type="title" idx="4294967295"/>
          </p:nvPr>
        </p:nvSpPr>
        <p:spPr>
          <a:xfrm>
            <a:off x="624285" y="404814"/>
            <a:ext cx="8659151" cy="503237"/>
          </a:xfrm>
        </p:spPr>
        <p:txBody>
          <a:bodyPr/>
          <a:lstStyle/>
          <a:p>
            <a:pPr eaLnBrk="1" hangingPunct="1"/>
            <a:r>
              <a:rPr lang="zh-TW" altLang="zh-TW" sz="3200" smtClean="0">
                <a:latin typeface="Arial" panose="020B0604020202020204" pitchFamily="34" charset="0"/>
                <a:ea typeface="+mn-ea"/>
                <a:cs typeface="Arial" panose="020B0604020202020204" pitchFamily="34" charset="0"/>
              </a:rPr>
              <a:t>風險管理在其他國際標準的應用</a:t>
            </a:r>
            <a:endParaRPr lang="zh-TW" altLang="en-US" sz="3200" smtClean="0">
              <a:latin typeface="Arial" panose="020B0604020202020204" pitchFamily="34" charset="0"/>
              <a:ea typeface="+mn-ea"/>
              <a:cs typeface="Arial" panose="020B0604020202020204" pitchFamily="34" charset="0"/>
            </a:endParaRPr>
          </a:p>
        </p:txBody>
      </p:sp>
      <p:sp>
        <p:nvSpPr>
          <p:cNvPr id="744451" name="Rectangle 3"/>
          <p:cNvSpPr>
            <a:spLocks noGrp="1" noChangeArrowheads="1"/>
          </p:cNvSpPr>
          <p:nvPr>
            <p:ph type="body" sz="half" idx="4294967295"/>
          </p:nvPr>
        </p:nvSpPr>
        <p:spPr>
          <a:xfrm>
            <a:off x="1496616" y="1052736"/>
            <a:ext cx="7333192" cy="5111750"/>
          </a:xfrm>
          <a:solidFill>
            <a:schemeClr val="bg1"/>
          </a:solidFill>
        </p:spPr>
        <p:txBody>
          <a:bodyPr/>
          <a:lstStyle/>
          <a:p>
            <a:pPr marL="0" indent="0">
              <a:lnSpc>
                <a:spcPct val="90000"/>
              </a:lnSpc>
            </a:pPr>
            <a:r>
              <a:rPr lang="en-US" altLang="zh-TW" sz="2200" dirty="0" smtClean="0">
                <a:latin typeface="Arial" panose="020B0604020202020204" pitchFamily="34" charset="0"/>
                <a:cs typeface="Arial" panose="020B0604020202020204" pitchFamily="34" charset="0"/>
              </a:rPr>
              <a:t>AS 9000</a:t>
            </a:r>
            <a:r>
              <a:rPr lang="zh-TW" altLang="en-US" sz="2200" dirty="0" smtClean="0">
                <a:latin typeface="Arial" panose="020B0604020202020204" pitchFamily="34" charset="0"/>
                <a:cs typeface="Arial" panose="020B0604020202020204" pitchFamily="34" charset="0"/>
              </a:rPr>
              <a:t>航太業品質管理系統</a:t>
            </a:r>
          </a:p>
          <a:p>
            <a:pPr marL="0" indent="0">
              <a:lnSpc>
                <a:spcPct val="90000"/>
              </a:lnSpc>
            </a:pPr>
            <a:r>
              <a:rPr lang="en-US" altLang="zh-TW" sz="2200" dirty="0" smtClean="0">
                <a:latin typeface="Arial" panose="020B0604020202020204" pitchFamily="34" charset="0"/>
                <a:cs typeface="Arial" panose="020B0604020202020204" pitchFamily="34" charset="0"/>
              </a:rPr>
              <a:t>TL 9000</a:t>
            </a:r>
            <a:r>
              <a:rPr lang="zh-TW" altLang="en-US" sz="2200" dirty="0" smtClean="0">
                <a:latin typeface="Arial" panose="020B0604020202020204" pitchFamily="34" charset="0"/>
                <a:cs typeface="Arial" panose="020B0604020202020204" pitchFamily="34" charset="0"/>
              </a:rPr>
              <a:t>通信電子業品質管理系統</a:t>
            </a:r>
          </a:p>
          <a:p>
            <a:pPr marL="0" indent="0">
              <a:lnSpc>
                <a:spcPct val="90000"/>
              </a:lnSpc>
            </a:pPr>
            <a:r>
              <a:rPr lang="en-US" altLang="zh-TW" sz="2200" dirty="0" smtClean="0">
                <a:latin typeface="Arial" panose="020B0604020202020204" pitchFamily="34" charset="0"/>
                <a:cs typeface="Arial" panose="020B0604020202020204" pitchFamily="34" charset="0"/>
              </a:rPr>
              <a:t>IATF </a:t>
            </a:r>
            <a:r>
              <a:rPr lang="en-US" altLang="zh-TW" sz="2200" dirty="0" smtClean="0">
                <a:latin typeface="Arial" panose="020B0604020202020204" pitchFamily="34" charset="0"/>
                <a:cs typeface="Arial" panose="020B0604020202020204" pitchFamily="34" charset="0"/>
              </a:rPr>
              <a:t>16949</a:t>
            </a:r>
            <a:r>
              <a:rPr lang="zh-TW" altLang="en-US" sz="2200" dirty="0" smtClean="0">
                <a:latin typeface="Arial" panose="020B0604020202020204" pitchFamily="34" charset="0"/>
                <a:cs typeface="Arial" panose="020B0604020202020204" pitchFamily="34" charset="0"/>
              </a:rPr>
              <a:t>汽車業品質管理系統</a:t>
            </a:r>
          </a:p>
          <a:p>
            <a:pPr marL="0" indent="0">
              <a:lnSpc>
                <a:spcPct val="90000"/>
              </a:lnSpc>
            </a:pPr>
            <a:r>
              <a:rPr lang="en-US" altLang="zh-TW" sz="2200" dirty="0" smtClean="0">
                <a:latin typeface="Arial" panose="020B0604020202020204" pitchFamily="34" charset="0"/>
                <a:cs typeface="Arial" panose="020B0604020202020204" pitchFamily="34" charset="0"/>
              </a:rPr>
              <a:t>ISO 14001</a:t>
            </a:r>
            <a:r>
              <a:rPr lang="zh-TW" altLang="en-US" sz="2200" dirty="0" smtClean="0">
                <a:latin typeface="Arial" panose="020B0604020202020204" pitchFamily="34" charset="0"/>
                <a:cs typeface="Arial" panose="020B0604020202020204" pitchFamily="34" charset="0"/>
              </a:rPr>
              <a:t>環境管理系統</a:t>
            </a:r>
          </a:p>
          <a:p>
            <a:pPr marL="0" indent="0">
              <a:lnSpc>
                <a:spcPct val="90000"/>
              </a:lnSpc>
            </a:pPr>
            <a:r>
              <a:rPr lang="en-US" altLang="zh-TW" sz="2200" dirty="0" smtClean="0">
                <a:latin typeface="Arial" panose="020B0604020202020204" pitchFamily="34" charset="0"/>
                <a:cs typeface="Arial" panose="020B0604020202020204" pitchFamily="34" charset="0"/>
              </a:rPr>
              <a:t>ISO 14064</a:t>
            </a:r>
            <a:r>
              <a:rPr lang="zh-TW" altLang="en-US" sz="2200" dirty="0" smtClean="0">
                <a:latin typeface="Arial" panose="020B0604020202020204" pitchFamily="34" charset="0"/>
                <a:cs typeface="Arial" panose="020B0604020202020204" pitchFamily="34" charset="0"/>
              </a:rPr>
              <a:t>溫室氣體查證</a:t>
            </a:r>
          </a:p>
          <a:p>
            <a:pPr marL="0" indent="0">
              <a:lnSpc>
                <a:spcPct val="90000"/>
              </a:lnSpc>
            </a:pPr>
            <a:r>
              <a:rPr lang="en-US" altLang="zh-TW" sz="2200" dirty="0" smtClean="0">
                <a:latin typeface="Arial" panose="020B0604020202020204" pitchFamily="34" charset="0"/>
                <a:cs typeface="Arial" panose="020B0604020202020204" pitchFamily="34" charset="0"/>
              </a:rPr>
              <a:t>ISO 14791</a:t>
            </a:r>
            <a:r>
              <a:rPr lang="zh-TW" altLang="en-US" sz="2200" dirty="0" smtClean="0">
                <a:latin typeface="Arial" panose="020B0604020202020204" pitchFamily="34" charset="0"/>
                <a:cs typeface="Arial" panose="020B0604020202020204" pitchFamily="34" charset="0"/>
              </a:rPr>
              <a:t>醫療器械</a:t>
            </a:r>
            <a:r>
              <a:rPr lang="en-US" altLang="zh-TW" sz="2200" dirty="0" smtClean="0">
                <a:latin typeface="Arial" panose="020B0604020202020204" pitchFamily="34" charset="0"/>
                <a:cs typeface="Arial" panose="020B0604020202020204" pitchFamily="34" charset="0"/>
              </a:rPr>
              <a:t>-</a:t>
            </a:r>
            <a:r>
              <a:rPr lang="zh-TW" altLang="en-US" sz="2200" dirty="0" smtClean="0">
                <a:latin typeface="Arial" panose="020B0604020202020204" pitchFamily="34" charset="0"/>
                <a:cs typeface="Arial" panose="020B0604020202020204" pitchFamily="34" charset="0"/>
              </a:rPr>
              <a:t>風險管理對醫療器械的應用</a:t>
            </a:r>
          </a:p>
          <a:p>
            <a:pPr marL="0" indent="0">
              <a:lnSpc>
                <a:spcPct val="90000"/>
              </a:lnSpc>
            </a:pPr>
            <a:r>
              <a:rPr lang="en-US" altLang="zh-TW" sz="2200" dirty="0" smtClean="0">
                <a:latin typeface="Arial" panose="020B0604020202020204" pitchFamily="34" charset="0"/>
                <a:cs typeface="Arial" panose="020B0604020202020204" pitchFamily="34" charset="0"/>
              </a:rPr>
              <a:t>ISO 15189</a:t>
            </a:r>
            <a:r>
              <a:rPr lang="zh-TW" altLang="en-US" sz="2200" dirty="0" smtClean="0">
                <a:latin typeface="Arial" panose="020B0604020202020204" pitchFamily="34" charset="0"/>
                <a:cs typeface="Arial" panose="020B0604020202020204" pitchFamily="34" charset="0"/>
              </a:rPr>
              <a:t>醫學實驗室</a:t>
            </a:r>
            <a:r>
              <a:rPr lang="en-US" altLang="zh-TW" sz="2200" dirty="0" smtClean="0">
                <a:latin typeface="Arial" panose="020B0604020202020204" pitchFamily="34" charset="0"/>
                <a:cs typeface="Arial" panose="020B0604020202020204" pitchFamily="34" charset="0"/>
              </a:rPr>
              <a:t>-</a:t>
            </a:r>
            <a:r>
              <a:rPr lang="zh-TW" altLang="en-US" sz="2200" dirty="0" smtClean="0">
                <a:latin typeface="Arial" panose="020B0604020202020204" pitchFamily="34" charset="0"/>
                <a:cs typeface="Arial" panose="020B0604020202020204" pitchFamily="34" charset="0"/>
              </a:rPr>
              <a:t>品質與能力特定要求</a:t>
            </a:r>
          </a:p>
          <a:p>
            <a:pPr marL="0" indent="0">
              <a:lnSpc>
                <a:spcPct val="90000"/>
              </a:lnSpc>
            </a:pPr>
            <a:r>
              <a:rPr lang="en-US" altLang="zh-TW" sz="2200" dirty="0" smtClean="0">
                <a:latin typeface="Arial" panose="020B0604020202020204" pitchFamily="34" charset="0"/>
                <a:cs typeface="Arial" panose="020B0604020202020204" pitchFamily="34" charset="0"/>
              </a:rPr>
              <a:t>ISO 22000</a:t>
            </a:r>
            <a:r>
              <a:rPr lang="zh-TW" altLang="en-US" sz="2200" dirty="0" smtClean="0">
                <a:latin typeface="Arial" panose="020B0604020202020204" pitchFamily="34" charset="0"/>
                <a:cs typeface="Arial" panose="020B0604020202020204" pitchFamily="34" charset="0"/>
              </a:rPr>
              <a:t>食品安全管理系統</a:t>
            </a:r>
          </a:p>
          <a:p>
            <a:pPr marL="0" indent="0">
              <a:lnSpc>
                <a:spcPct val="90000"/>
              </a:lnSpc>
            </a:pPr>
            <a:r>
              <a:rPr lang="en-US" altLang="zh-TW" sz="2200" dirty="0" smtClean="0">
                <a:latin typeface="Arial" panose="020B0604020202020204" pitchFamily="34" charset="0"/>
                <a:cs typeface="Arial" panose="020B0604020202020204" pitchFamily="34" charset="0"/>
              </a:rPr>
              <a:t>ISO 22301</a:t>
            </a:r>
            <a:r>
              <a:rPr lang="zh-TW" altLang="en-US" sz="2200" dirty="0" smtClean="0">
                <a:latin typeface="Arial" panose="020B0604020202020204" pitchFamily="34" charset="0"/>
                <a:cs typeface="Arial" panose="020B0604020202020204" pitchFamily="34" charset="0"/>
              </a:rPr>
              <a:t>營運持續管理</a:t>
            </a:r>
          </a:p>
          <a:p>
            <a:pPr marL="0" indent="0">
              <a:lnSpc>
                <a:spcPct val="90000"/>
              </a:lnSpc>
            </a:pPr>
            <a:r>
              <a:rPr lang="en-US" altLang="zh-TW" sz="2200" dirty="0" smtClean="0">
                <a:latin typeface="Arial" panose="020B0604020202020204" pitchFamily="34" charset="0"/>
                <a:cs typeface="Arial" panose="020B0604020202020204" pitchFamily="34" charset="0"/>
              </a:rPr>
              <a:t>ISO 22716</a:t>
            </a:r>
            <a:r>
              <a:rPr lang="zh-TW" altLang="en-US" sz="2200" dirty="0" smtClean="0">
                <a:latin typeface="Arial" panose="020B0604020202020204" pitchFamily="34" charset="0"/>
                <a:cs typeface="Arial" panose="020B0604020202020204" pitchFamily="34" charset="0"/>
              </a:rPr>
              <a:t>化妝品</a:t>
            </a:r>
            <a:r>
              <a:rPr lang="en-US" altLang="zh-TW" sz="2200" dirty="0" smtClean="0">
                <a:latin typeface="Arial" panose="020B0604020202020204" pitchFamily="34" charset="0"/>
                <a:cs typeface="Arial" panose="020B0604020202020204" pitchFamily="34" charset="0"/>
              </a:rPr>
              <a:t>-</a:t>
            </a:r>
            <a:r>
              <a:rPr lang="zh-TW" altLang="en-US" sz="2200" dirty="0" smtClean="0">
                <a:latin typeface="Arial" panose="020B0604020202020204" pitchFamily="34" charset="0"/>
                <a:cs typeface="Arial" panose="020B0604020202020204" pitchFamily="34" charset="0"/>
              </a:rPr>
              <a:t>優良生產規範</a:t>
            </a:r>
          </a:p>
          <a:p>
            <a:pPr marL="0" indent="0">
              <a:lnSpc>
                <a:spcPct val="90000"/>
              </a:lnSpc>
            </a:pPr>
            <a:r>
              <a:rPr lang="en-US" altLang="zh-TW" sz="2200" dirty="0" smtClean="0">
                <a:latin typeface="Arial" panose="020B0604020202020204" pitchFamily="34" charset="0"/>
                <a:cs typeface="Arial" panose="020B0604020202020204" pitchFamily="34" charset="0"/>
              </a:rPr>
              <a:t>ISO 26000</a:t>
            </a:r>
            <a:r>
              <a:rPr lang="zh-TW" altLang="en-US" sz="2200" dirty="0" smtClean="0">
                <a:latin typeface="Arial" panose="020B0604020202020204" pitchFamily="34" charset="0"/>
                <a:cs typeface="Arial" panose="020B0604020202020204" pitchFamily="34" charset="0"/>
              </a:rPr>
              <a:t>社會責任指引</a:t>
            </a:r>
          </a:p>
          <a:p>
            <a:pPr marL="0" indent="0">
              <a:lnSpc>
                <a:spcPct val="90000"/>
              </a:lnSpc>
            </a:pPr>
            <a:r>
              <a:rPr lang="en-US" altLang="zh-TW" sz="2200" dirty="0" smtClean="0">
                <a:latin typeface="Arial" panose="020B0604020202020204" pitchFamily="34" charset="0"/>
                <a:cs typeface="Arial" panose="020B0604020202020204" pitchFamily="34" charset="0"/>
              </a:rPr>
              <a:t>ISO 27001</a:t>
            </a:r>
            <a:r>
              <a:rPr lang="zh-TW" altLang="en-US" sz="2200" dirty="0" smtClean="0">
                <a:latin typeface="Arial" panose="020B0604020202020204" pitchFamily="34" charset="0"/>
                <a:cs typeface="Arial" panose="020B0604020202020204" pitchFamily="34" charset="0"/>
              </a:rPr>
              <a:t>資訊安全管理系統</a:t>
            </a:r>
          </a:p>
          <a:p>
            <a:pPr marL="0" indent="0">
              <a:lnSpc>
                <a:spcPct val="90000"/>
              </a:lnSpc>
            </a:pPr>
            <a:r>
              <a:rPr lang="en-US" altLang="zh-TW" sz="2200" dirty="0" smtClean="0">
                <a:latin typeface="Arial" panose="020B0604020202020204" pitchFamily="34" charset="0"/>
                <a:cs typeface="Arial" panose="020B0604020202020204" pitchFamily="34" charset="0"/>
              </a:rPr>
              <a:t>ISO 28000</a:t>
            </a:r>
            <a:r>
              <a:rPr lang="zh-TW" altLang="en-US" sz="2200" dirty="0" smtClean="0">
                <a:latin typeface="Arial" panose="020B0604020202020204" pitchFamily="34" charset="0"/>
                <a:cs typeface="Arial" panose="020B0604020202020204" pitchFamily="34" charset="0"/>
              </a:rPr>
              <a:t>供應鏈安全管理系統</a:t>
            </a:r>
          </a:p>
          <a:p>
            <a:pPr marL="0" indent="0">
              <a:lnSpc>
                <a:spcPct val="90000"/>
              </a:lnSpc>
            </a:pPr>
            <a:r>
              <a:rPr lang="en-US" altLang="zh-TW" sz="2200" dirty="0" smtClean="0">
                <a:latin typeface="Arial" panose="020B0604020202020204" pitchFamily="34" charset="0"/>
                <a:cs typeface="Arial" panose="020B0604020202020204" pitchFamily="34" charset="0"/>
              </a:rPr>
              <a:t>ISO 45001</a:t>
            </a:r>
            <a:r>
              <a:rPr lang="zh-TW" altLang="en-US" sz="2200" dirty="0" smtClean="0">
                <a:latin typeface="Arial" panose="020B0604020202020204" pitchFamily="34" charset="0"/>
                <a:cs typeface="Arial" panose="020B0604020202020204" pitchFamily="34" charset="0"/>
              </a:rPr>
              <a:t>職業安全衛生管理系統</a:t>
            </a:r>
            <a:r>
              <a:rPr lang="en-US" altLang="zh-TW" sz="2200" dirty="0" smtClean="0">
                <a:latin typeface="Arial" panose="020B0604020202020204" pitchFamily="34" charset="0"/>
                <a:cs typeface="Arial" panose="020B0604020202020204" pitchFamily="34" charset="0"/>
              </a:rPr>
              <a:t>…</a:t>
            </a:r>
            <a:endParaRPr lang="zh-TW" altLang="en-US"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455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8CABCB75-9192-4E24-BFAC-CC39AD3E00DF}" type="slidenum">
              <a:rPr lang="zh-TW" altLang="en-US">
                <a:latin typeface="Arial" panose="020B0604020202020204" pitchFamily="34" charset="0"/>
                <a:ea typeface="+mn-ea"/>
                <a:cs typeface="Arial" panose="020B0604020202020204" pitchFamily="34" charset="0"/>
              </a:rPr>
              <a:pPr>
                <a:defRPr/>
              </a:pPr>
              <a:t>20</a:t>
            </a:fld>
            <a:endParaRPr lang="en-US" altLang="zh-TW">
              <a:latin typeface="Arial" panose="020B0604020202020204" pitchFamily="34" charset="0"/>
              <a:ea typeface="+mn-ea"/>
              <a:cs typeface="Arial" panose="020B0604020202020204" pitchFamily="34" charset="0"/>
            </a:endParaRPr>
          </a:p>
        </p:txBody>
      </p:sp>
      <p:sp>
        <p:nvSpPr>
          <p:cNvPr id="746498" name="Rectangle 2"/>
          <p:cNvSpPr>
            <a:spLocks noGrp="1" noChangeArrowheads="1"/>
          </p:cNvSpPr>
          <p:nvPr>
            <p:ph type="title" idx="4294967295"/>
          </p:nvPr>
        </p:nvSpPr>
        <p:spPr/>
        <p:txBody>
          <a:bodyPr/>
          <a:lstStyle/>
          <a:p>
            <a:pPr eaLnBrk="1" hangingPunct="1"/>
            <a:r>
              <a:rPr lang="zh-TW" altLang="en-US" smtClean="0">
                <a:latin typeface="Arial" panose="020B0604020202020204" pitchFamily="34" charset="0"/>
                <a:ea typeface="+mn-ea"/>
                <a:cs typeface="Arial" panose="020B0604020202020204" pitchFamily="34" charset="0"/>
              </a:rPr>
              <a:t>風險管理之專屬國際標準</a:t>
            </a:r>
          </a:p>
        </p:txBody>
      </p:sp>
      <p:sp>
        <p:nvSpPr>
          <p:cNvPr id="746499" name="Rectangle 3"/>
          <p:cNvSpPr>
            <a:spLocks noGrp="1" noChangeArrowheads="1"/>
          </p:cNvSpPr>
          <p:nvPr>
            <p:ph type="body" sz="half" idx="4294967295"/>
          </p:nvPr>
        </p:nvSpPr>
        <p:spPr>
          <a:xfrm>
            <a:off x="975123" y="1628775"/>
            <a:ext cx="8423540" cy="4895850"/>
          </a:xfrm>
        </p:spPr>
        <p:txBody>
          <a:bodyPr/>
          <a:lstStyle/>
          <a:p>
            <a:pPr marL="0" indent="0">
              <a:lnSpc>
                <a:spcPct val="130000"/>
              </a:lnSpc>
              <a:buFont typeface="Wingdings" pitchFamily="2" charset="2"/>
              <a:buNone/>
            </a:pPr>
            <a:r>
              <a:rPr lang="zh-TW" altLang="en-US" smtClean="0">
                <a:latin typeface="Arial" panose="020B0604020202020204" pitchFamily="34" charset="0"/>
                <a:cs typeface="Arial" panose="020B0604020202020204" pitchFamily="34" charset="0"/>
              </a:rPr>
              <a:t>（一）</a:t>
            </a:r>
            <a:r>
              <a:rPr lang="en-US" altLang="zh-TW" smtClean="0">
                <a:latin typeface="Arial" panose="020B0604020202020204" pitchFamily="34" charset="0"/>
                <a:cs typeface="Arial" panose="020B0604020202020204" pitchFamily="34" charset="0"/>
              </a:rPr>
              <a:t>ISO Guide 73</a:t>
            </a:r>
          </a:p>
          <a:p>
            <a:pPr marL="1071563" lvl="1" indent="0">
              <a:lnSpc>
                <a:spcPct val="130000"/>
              </a:lnSpc>
              <a:buFont typeface="Wingdings" pitchFamily="2" charset="2"/>
              <a:buNone/>
            </a:pPr>
            <a:r>
              <a:rPr lang="zh-TW" altLang="en-US" sz="2800" smtClean="0">
                <a:latin typeface="Arial" panose="020B0604020202020204" pitchFamily="34" charset="0"/>
                <a:cs typeface="Arial" panose="020B0604020202020204" pitchFamily="34" charset="0"/>
              </a:rPr>
              <a:t>風險管理</a:t>
            </a:r>
            <a:r>
              <a:rPr lang="en-US" altLang="zh-TW" sz="2800" smtClean="0">
                <a:latin typeface="Arial" panose="020B0604020202020204" pitchFamily="34" charset="0"/>
                <a:cs typeface="Arial" panose="020B0604020202020204" pitchFamily="34" charset="0"/>
              </a:rPr>
              <a:t>-</a:t>
            </a:r>
            <a:r>
              <a:rPr lang="zh-TW" altLang="en-US" sz="2800" smtClean="0">
                <a:latin typeface="Arial" panose="020B0604020202020204" pitchFamily="34" charset="0"/>
                <a:cs typeface="Arial" panose="020B0604020202020204" pitchFamily="34" charset="0"/>
              </a:rPr>
              <a:t>詞彙</a:t>
            </a:r>
            <a:r>
              <a:rPr lang="en-US" altLang="zh-TW" sz="2800" smtClean="0">
                <a:latin typeface="Arial" panose="020B0604020202020204" pitchFamily="34" charset="0"/>
                <a:cs typeface="Arial" panose="020B0604020202020204" pitchFamily="34" charset="0"/>
              </a:rPr>
              <a:t>-</a:t>
            </a:r>
            <a:r>
              <a:rPr lang="zh-TW" altLang="en-US" sz="2800" smtClean="0">
                <a:latin typeface="Arial" panose="020B0604020202020204" pitchFamily="34" charset="0"/>
                <a:cs typeface="Arial" panose="020B0604020202020204" pitchFamily="34" charset="0"/>
              </a:rPr>
              <a:t>標準使用指導綱要</a:t>
            </a:r>
          </a:p>
          <a:p>
            <a:pPr marL="0" indent="0">
              <a:lnSpc>
                <a:spcPct val="130000"/>
              </a:lnSpc>
              <a:buFont typeface="Wingdings" pitchFamily="2" charset="2"/>
              <a:buNone/>
            </a:pPr>
            <a:r>
              <a:rPr lang="zh-TW" altLang="en-US" smtClean="0">
                <a:latin typeface="Arial" panose="020B0604020202020204" pitchFamily="34" charset="0"/>
                <a:cs typeface="Arial" panose="020B0604020202020204" pitchFamily="34" charset="0"/>
              </a:rPr>
              <a:t>（二）</a:t>
            </a:r>
            <a:r>
              <a:rPr lang="en-US" altLang="zh-TW" smtClean="0">
                <a:latin typeface="Arial" panose="020B0604020202020204" pitchFamily="34" charset="0"/>
                <a:cs typeface="Arial" panose="020B0604020202020204" pitchFamily="34" charset="0"/>
              </a:rPr>
              <a:t>ISO 31000</a:t>
            </a:r>
          </a:p>
          <a:p>
            <a:pPr marL="1071563" lvl="1" indent="0">
              <a:lnSpc>
                <a:spcPct val="130000"/>
              </a:lnSpc>
              <a:buFont typeface="Wingdings" pitchFamily="2" charset="2"/>
              <a:buNone/>
            </a:pPr>
            <a:r>
              <a:rPr lang="zh-TW" altLang="en-US" sz="2800" smtClean="0">
                <a:latin typeface="Arial" panose="020B0604020202020204" pitchFamily="34" charset="0"/>
                <a:cs typeface="Arial" panose="020B0604020202020204" pitchFamily="34" charset="0"/>
              </a:rPr>
              <a:t>風險管理</a:t>
            </a:r>
            <a:r>
              <a:rPr lang="en-US" altLang="zh-TW" sz="2800" smtClean="0">
                <a:latin typeface="Arial" panose="020B0604020202020204" pitchFamily="34" charset="0"/>
                <a:cs typeface="Arial" panose="020B0604020202020204" pitchFamily="34" charset="0"/>
              </a:rPr>
              <a:t>-</a:t>
            </a:r>
            <a:r>
              <a:rPr lang="zh-TW" altLang="en-US" sz="2800" smtClean="0">
                <a:latin typeface="Arial" panose="020B0604020202020204" pitchFamily="34" charset="0"/>
                <a:cs typeface="Arial" panose="020B0604020202020204" pitchFamily="34" charset="0"/>
              </a:rPr>
              <a:t>原則與實施指引</a:t>
            </a:r>
          </a:p>
          <a:p>
            <a:pPr marL="0" indent="0">
              <a:lnSpc>
                <a:spcPct val="130000"/>
              </a:lnSpc>
              <a:buFont typeface="Wingdings" pitchFamily="2" charset="2"/>
              <a:buNone/>
            </a:pPr>
            <a:r>
              <a:rPr lang="zh-TW" altLang="en-US" smtClean="0">
                <a:latin typeface="Arial" panose="020B0604020202020204" pitchFamily="34" charset="0"/>
                <a:cs typeface="Arial" panose="020B0604020202020204" pitchFamily="34" charset="0"/>
              </a:rPr>
              <a:t>（三）</a:t>
            </a:r>
            <a:r>
              <a:rPr lang="en-US" altLang="zh-TW" smtClean="0">
                <a:latin typeface="Arial" panose="020B0604020202020204" pitchFamily="34" charset="0"/>
                <a:cs typeface="Arial" panose="020B0604020202020204" pitchFamily="34" charset="0"/>
              </a:rPr>
              <a:t>ISO 31010</a:t>
            </a:r>
          </a:p>
          <a:p>
            <a:pPr marL="1071563" lvl="1" indent="0">
              <a:lnSpc>
                <a:spcPct val="130000"/>
              </a:lnSpc>
              <a:buFont typeface="Wingdings" pitchFamily="2" charset="2"/>
              <a:buNone/>
            </a:pPr>
            <a:r>
              <a:rPr lang="zh-TW" altLang="en-US" sz="2800" smtClean="0">
                <a:latin typeface="Arial" panose="020B0604020202020204" pitchFamily="34" charset="0"/>
                <a:cs typeface="Arial" panose="020B0604020202020204" pitchFamily="34" charset="0"/>
              </a:rPr>
              <a:t>風險管理</a:t>
            </a:r>
            <a:r>
              <a:rPr lang="en-US" altLang="zh-TW" sz="2800" smtClean="0">
                <a:latin typeface="Arial" panose="020B0604020202020204" pitchFamily="34" charset="0"/>
                <a:cs typeface="Arial" panose="020B0604020202020204" pitchFamily="34" charset="0"/>
              </a:rPr>
              <a:t>-</a:t>
            </a:r>
            <a:r>
              <a:rPr lang="zh-TW" altLang="en-US" sz="2800" smtClean="0">
                <a:latin typeface="Arial" panose="020B0604020202020204" pitchFamily="34" charset="0"/>
                <a:cs typeface="Arial" panose="020B0604020202020204" pitchFamily="34" charset="0"/>
              </a:rPr>
              <a:t>風險評估技術</a:t>
            </a:r>
          </a:p>
        </p:txBody>
      </p:sp>
    </p:spTree>
    <p:extLst>
      <p:ext uri="{BB962C8B-B14F-4D97-AF65-F5344CB8AC3E}">
        <p14:creationId xmlns:p14="http://schemas.microsoft.com/office/powerpoint/2010/main" val="2458903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2"/>
          </p:nvPr>
        </p:nvSpPr>
        <p:spPr>
          <a:ln/>
        </p:spPr>
        <p:txBody>
          <a:bodyPr/>
          <a:lstStyle/>
          <a:p>
            <a:pPr>
              <a:defRPr/>
            </a:pPr>
            <a:fld id="{94578921-3633-430B-A945-1B581A9DDAA4}" type="slidenum">
              <a:rPr lang="zh-TW" altLang="en-US">
                <a:latin typeface="Arial" panose="020B0604020202020204" pitchFamily="34" charset="0"/>
                <a:ea typeface="+mn-ea"/>
                <a:cs typeface="Arial" panose="020B0604020202020204" pitchFamily="34" charset="0"/>
              </a:rPr>
              <a:pPr>
                <a:defRPr/>
              </a:pPr>
              <a:t>21</a:t>
            </a:fld>
            <a:endParaRPr lang="en-US" altLang="zh-TW">
              <a:latin typeface="Arial" panose="020B0604020202020204" pitchFamily="34" charset="0"/>
              <a:ea typeface="+mn-ea"/>
              <a:cs typeface="Arial" panose="020B0604020202020204" pitchFamily="34" charset="0"/>
            </a:endParaRPr>
          </a:p>
        </p:txBody>
      </p:sp>
      <p:sp>
        <p:nvSpPr>
          <p:cNvPr id="800770" name="Rectangle 2"/>
          <p:cNvSpPr>
            <a:spLocks noGrp="1" noChangeArrowheads="1"/>
          </p:cNvSpPr>
          <p:nvPr>
            <p:ph type="ctrTitle" idx="4294967295"/>
          </p:nvPr>
        </p:nvSpPr>
        <p:spPr>
          <a:xfrm>
            <a:off x="428229" y="2133601"/>
            <a:ext cx="9049544" cy="1800225"/>
          </a:xfrm>
          <a:solidFill>
            <a:schemeClr val="accent3">
              <a:lumMod val="95000"/>
            </a:schemeClr>
          </a:solidFill>
        </p:spPr>
        <p:txBody>
          <a:bodyPr/>
          <a:lstStyle/>
          <a:p>
            <a:pPr eaLnBrk="1" hangingPunct="1"/>
            <a:r>
              <a:rPr lang="en-US" altLang="zh-TW" smtClean="0">
                <a:latin typeface="Arial" panose="020B0604020202020204" pitchFamily="34" charset="0"/>
                <a:ea typeface="+mn-ea"/>
                <a:cs typeface="Arial" panose="020B0604020202020204" pitchFamily="34" charset="0"/>
              </a:rPr>
              <a:t>ISO Guide 73</a:t>
            </a:r>
            <a:br>
              <a:rPr lang="en-US" altLang="zh-TW" smtClean="0">
                <a:latin typeface="Arial" panose="020B0604020202020204" pitchFamily="34" charset="0"/>
                <a:ea typeface="+mn-ea"/>
                <a:cs typeface="Arial" panose="020B0604020202020204" pitchFamily="34" charset="0"/>
              </a:rPr>
            </a:br>
            <a:r>
              <a:rPr lang="zh-TW" altLang="en-US" smtClean="0">
                <a:latin typeface="Arial" panose="020B0604020202020204" pitchFamily="34" charset="0"/>
                <a:ea typeface="+mn-ea"/>
                <a:cs typeface="Arial" panose="020B0604020202020204" pitchFamily="34" charset="0"/>
              </a:rPr>
              <a:t>風險管理</a:t>
            </a:r>
            <a:r>
              <a:rPr lang="en-US" altLang="zh-TW" smtClean="0">
                <a:latin typeface="Arial" panose="020B0604020202020204" pitchFamily="34" charset="0"/>
                <a:ea typeface="+mn-ea"/>
                <a:cs typeface="Arial" panose="020B0604020202020204" pitchFamily="34" charset="0"/>
              </a:rPr>
              <a:t>-</a:t>
            </a:r>
            <a:r>
              <a:rPr lang="zh-TW" altLang="en-US" smtClean="0">
                <a:latin typeface="Arial" panose="020B0604020202020204" pitchFamily="34" charset="0"/>
                <a:ea typeface="+mn-ea"/>
                <a:cs typeface="Arial" panose="020B0604020202020204" pitchFamily="34" charset="0"/>
              </a:rPr>
              <a:t>詞彙</a:t>
            </a:r>
            <a:r>
              <a:rPr lang="en-US" altLang="zh-TW" smtClean="0">
                <a:latin typeface="Arial" panose="020B0604020202020204" pitchFamily="34" charset="0"/>
                <a:ea typeface="+mn-ea"/>
                <a:cs typeface="Arial" panose="020B0604020202020204" pitchFamily="34" charset="0"/>
              </a:rPr>
              <a:t>-</a:t>
            </a:r>
            <a:r>
              <a:rPr lang="zh-TW" altLang="en-US" smtClean="0">
                <a:latin typeface="Arial" panose="020B0604020202020204" pitchFamily="34" charset="0"/>
                <a:ea typeface="+mn-ea"/>
                <a:cs typeface="Arial" panose="020B0604020202020204" pitchFamily="34" charset="0"/>
              </a:rPr>
              <a:t>標準使用指導綱要 </a:t>
            </a:r>
          </a:p>
        </p:txBody>
      </p:sp>
    </p:spTree>
    <p:extLst>
      <p:ext uri="{BB962C8B-B14F-4D97-AF65-F5344CB8AC3E}">
        <p14:creationId xmlns:p14="http://schemas.microsoft.com/office/powerpoint/2010/main" val="14448135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5203301C-1F76-4BCC-A1A7-98CFEA0D4325}" type="slidenum">
              <a:rPr lang="zh-TW" altLang="en-US"/>
              <a:pPr>
                <a:defRPr/>
              </a:pPr>
              <a:t>22</a:t>
            </a:fld>
            <a:endParaRPr lang="en-US" altLang="zh-TW"/>
          </a:p>
        </p:txBody>
      </p:sp>
      <p:sp>
        <p:nvSpPr>
          <p:cNvPr id="782338" name="Rectangle 2"/>
          <p:cNvSpPr>
            <a:spLocks noGrp="1" noChangeArrowheads="1"/>
          </p:cNvSpPr>
          <p:nvPr>
            <p:ph type="title" idx="4294967295"/>
          </p:nvPr>
        </p:nvSpPr>
        <p:spPr/>
        <p:txBody>
          <a:bodyPr/>
          <a:lstStyle/>
          <a:p>
            <a:pPr eaLnBrk="1" hangingPunct="1"/>
            <a:r>
              <a:rPr lang="en-US" altLang="zh-TW" b="1" smtClean="0">
                <a:solidFill>
                  <a:srgbClr val="0000CC"/>
                </a:solidFill>
                <a:latin typeface="Arial" pitchFamily="34" charset="0"/>
                <a:cs typeface="Arial" pitchFamily="34" charset="0"/>
              </a:rPr>
              <a:t>ISO Guide 37</a:t>
            </a:r>
            <a:r>
              <a:rPr lang="zh-TW" altLang="en-US" b="1" smtClean="0">
                <a:solidFill>
                  <a:srgbClr val="0000CC"/>
                </a:solidFill>
                <a:latin typeface="Arial" pitchFamily="34" charset="0"/>
                <a:cs typeface="Arial" pitchFamily="34" charset="0"/>
              </a:rPr>
              <a:t>簡介</a:t>
            </a:r>
          </a:p>
        </p:txBody>
      </p:sp>
      <p:sp>
        <p:nvSpPr>
          <p:cNvPr id="782339" name="Rectangle 3"/>
          <p:cNvSpPr>
            <a:spLocks noGrp="1" noChangeArrowheads="1"/>
          </p:cNvSpPr>
          <p:nvPr>
            <p:ph type="body" sz="half" idx="4294967295"/>
          </p:nvPr>
        </p:nvSpPr>
        <p:spPr>
          <a:xfrm>
            <a:off x="1067992" y="1628775"/>
            <a:ext cx="7474215" cy="4679950"/>
          </a:xfrm>
        </p:spPr>
        <p:txBody>
          <a:bodyPr/>
          <a:lstStyle/>
          <a:p>
            <a:r>
              <a:rPr lang="en-US" altLang="zh-TW" dirty="0" smtClean="0">
                <a:latin typeface="Arial" pitchFamily="34" charset="0"/>
                <a:cs typeface="Arial" pitchFamily="34" charset="0"/>
              </a:rPr>
              <a:t>ISO Guide 37</a:t>
            </a:r>
            <a:r>
              <a:rPr lang="zh-TW" altLang="en-US" dirty="0" smtClean="0">
                <a:latin typeface="Arial" pitchFamily="34" charset="0"/>
                <a:cs typeface="Arial" pitchFamily="34" charset="0"/>
              </a:rPr>
              <a:t>為</a:t>
            </a:r>
            <a:r>
              <a:rPr lang="en-US" altLang="zh-TW" dirty="0" smtClean="0">
                <a:latin typeface="Arial" pitchFamily="34" charset="0"/>
                <a:cs typeface="Arial" pitchFamily="34" charset="0"/>
              </a:rPr>
              <a:t>ISO</a:t>
            </a:r>
            <a:r>
              <a:rPr lang="zh-TW" altLang="en-US" dirty="0" smtClean="0">
                <a:latin typeface="Arial" pitchFamily="34" charset="0"/>
                <a:cs typeface="Arial" pitchFamily="34" charset="0"/>
              </a:rPr>
              <a:t>國際標準組織於</a:t>
            </a:r>
            <a:r>
              <a:rPr lang="en-US" altLang="zh-TW" dirty="0" smtClean="0">
                <a:latin typeface="Arial" pitchFamily="34" charset="0"/>
                <a:cs typeface="Arial" pitchFamily="34" charset="0"/>
              </a:rPr>
              <a:t>2009</a:t>
            </a:r>
            <a:r>
              <a:rPr lang="zh-TW" altLang="en-US" dirty="0" smtClean="0">
                <a:latin typeface="Arial" pitchFamily="34" charset="0"/>
                <a:cs typeface="Arial" pitchFamily="34" charset="0"/>
              </a:rPr>
              <a:t>年正式公告的標準</a:t>
            </a:r>
            <a:endParaRPr lang="en-US" altLang="zh-TW" dirty="0" smtClean="0">
              <a:latin typeface="Arial" pitchFamily="34" charset="0"/>
              <a:cs typeface="Arial" pitchFamily="34" charset="0"/>
            </a:endParaRPr>
          </a:p>
          <a:p>
            <a:r>
              <a:rPr lang="zh-TW" altLang="en-US" dirty="0" smtClean="0">
                <a:latin typeface="Arial" pitchFamily="34" charset="0"/>
                <a:cs typeface="Arial" pitchFamily="34" charset="0"/>
              </a:rPr>
              <a:t>正式名稱為</a:t>
            </a:r>
            <a:r>
              <a:rPr lang="en-US" altLang="zh-TW" dirty="0" smtClean="0">
                <a:latin typeface="Arial" pitchFamily="34" charset="0"/>
                <a:cs typeface="Arial" pitchFamily="34" charset="0"/>
              </a:rPr>
              <a:t>”</a:t>
            </a:r>
            <a:r>
              <a:rPr lang="zh-TW" altLang="en-US" dirty="0" smtClean="0">
                <a:solidFill>
                  <a:srgbClr val="C00000"/>
                </a:solidFill>
                <a:latin typeface="Arial" pitchFamily="34" charset="0"/>
                <a:cs typeface="Arial" pitchFamily="34" charset="0"/>
              </a:rPr>
              <a:t>風險管理－詞彙－標準使用指導綱要</a:t>
            </a:r>
            <a:r>
              <a:rPr lang="en-US" altLang="zh-TW" sz="2400" dirty="0" smtClean="0">
                <a:latin typeface="Arial" pitchFamily="34" charset="0"/>
                <a:cs typeface="Arial" pitchFamily="34" charset="0"/>
              </a:rPr>
              <a:t>(Risk  management &amp; Vocabulary &amp; Guideline  for use in standards)”</a:t>
            </a:r>
          </a:p>
          <a:p>
            <a:r>
              <a:rPr lang="zh-TW" altLang="zh-TW" dirty="0" smtClean="0">
                <a:latin typeface="Arial" pitchFamily="34" charset="0"/>
                <a:cs typeface="Arial" pitchFamily="34" charset="0"/>
              </a:rPr>
              <a:t>本指引之</a:t>
            </a:r>
            <a:r>
              <a:rPr lang="zh-TW" altLang="en-US" dirty="0" smtClean="0">
                <a:latin typeface="Arial" pitchFamily="34" charset="0"/>
                <a:cs typeface="Arial" pitchFamily="34" charset="0"/>
              </a:rPr>
              <a:t>目</a:t>
            </a:r>
            <a:r>
              <a:rPr lang="zh-TW" altLang="zh-TW" dirty="0" smtClean="0">
                <a:latin typeface="Arial" pitchFamily="34" charset="0"/>
                <a:cs typeface="Arial" pitchFamily="34" charset="0"/>
              </a:rPr>
              <a:t>的 乃提供</a:t>
            </a:r>
            <a:r>
              <a:rPr lang="zh-TW" altLang="zh-TW" dirty="0" smtClean="0">
                <a:solidFill>
                  <a:srgbClr val="C00000"/>
                </a:solidFill>
                <a:latin typeface="Arial" pitchFamily="34" charset="0"/>
                <a:cs typeface="Arial" pitchFamily="34" charset="0"/>
              </a:rPr>
              <a:t>基本術語</a:t>
            </a:r>
            <a:r>
              <a:rPr lang="zh-TW" altLang="zh-TW" dirty="0" smtClean="0">
                <a:latin typeface="Arial" pitchFamily="34" charset="0"/>
                <a:cs typeface="Arial" pitchFamily="34" charset="0"/>
              </a:rPr>
              <a:t>讓</a:t>
            </a:r>
            <a:r>
              <a:rPr lang="zh-TW" altLang="zh-TW" dirty="0" smtClean="0">
                <a:solidFill>
                  <a:srgbClr val="C00000"/>
                </a:solidFill>
                <a:latin typeface="Arial" pitchFamily="34" charset="0"/>
                <a:cs typeface="Arial" pitchFamily="34" charset="0"/>
              </a:rPr>
              <a:t>世界的各個組織得以建立共識</a:t>
            </a:r>
            <a:r>
              <a:rPr lang="zh-TW" altLang="zh-TW" dirty="0" smtClean="0">
                <a:latin typeface="Arial" pitchFamily="34" charset="0"/>
                <a:cs typeface="Arial" pitchFamily="34" charset="0"/>
              </a:rPr>
              <a:t>。但也可能為了因應某些領域的特殊需要 而採用不同於本指引的用語。</a:t>
            </a:r>
            <a:endParaRPr lang="en-US" altLang="zh-TW" dirty="0" smtClean="0">
              <a:latin typeface="Arial" pitchFamily="34" charset="0"/>
              <a:cs typeface="Arial" pitchFamily="34" charset="0"/>
            </a:endParaRPr>
          </a:p>
        </p:txBody>
      </p:sp>
    </p:spTree>
    <p:extLst>
      <p:ext uri="{BB962C8B-B14F-4D97-AF65-F5344CB8AC3E}">
        <p14:creationId xmlns:p14="http://schemas.microsoft.com/office/powerpoint/2010/main" val="1044964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3"/>
          <p:cNvSpPr>
            <a:spLocks noGrp="1" noChangeArrowheads="1"/>
          </p:cNvSpPr>
          <p:nvPr>
            <p:ph type="sldNum" sz="quarter" idx="12"/>
          </p:nvPr>
        </p:nvSpPr>
        <p:spPr>
          <a:ln/>
        </p:spPr>
        <p:txBody>
          <a:bodyPr/>
          <a:lstStyle/>
          <a:p>
            <a:pPr>
              <a:defRPr/>
            </a:pPr>
            <a:fld id="{35DB3E89-8508-4EB0-B405-40CB1F985F6A}" type="slidenum">
              <a:rPr lang="zh-TW" altLang="en-US"/>
              <a:pPr>
                <a:defRPr/>
              </a:pPr>
              <a:t>23</a:t>
            </a:fld>
            <a:endParaRPr lang="en-US" altLang="zh-TW"/>
          </a:p>
        </p:txBody>
      </p:sp>
      <p:sp>
        <p:nvSpPr>
          <p:cNvPr id="755714" name="Rectangle 2"/>
          <p:cNvSpPr>
            <a:spLocks noGrp="1" noChangeArrowheads="1"/>
          </p:cNvSpPr>
          <p:nvPr>
            <p:ph type="title" idx="4294967295"/>
          </p:nvPr>
        </p:nvSpPr>
        <p:spPr>
          <a:xfrm>
            <a:off x="662120" y="116632"/>
            <a:ext cx="8659151" cy="647700"/>
          </a:xfrm>
        </p:spPr>
        <p:txBody>
          <a:bodyPr/>
          <a:lstStyle/>
          <a:p>
            <a:pPr eaLnBrk="1" hangingPunct="1"/>
            <a:r>
              <a:rPr lang="en-US" altLang="zh-TW" dirty="0" smtClean="0">
                <a:latin typeface="Arial" panose="020B0604020202020204" pitchFamily="34" charset="0"/>
                <a:ea typeface="+mn-ea"/>
                <a:cs typeface="Arial" panose="020B0604020202020204" pitchFamily="34" charset="0"/>
              </a:rPr>
              <a:t>ISO Guide 73</a:t>
            </a:r>
            <a:r>
              <a:rPr lang="zh-TW" altLang="en-US" dirty="0" smtClean="0">
                <a:latin typeface="Arial" panose="020B0604020202020204" pitchFamily="34" charset="0"/>
                <a:ea typeface="+mn-ea"/>
                <a:cs typeface="Arial" panose="020B0604020202020204" pitchFamily="34" charset="0"/>
              </a:rPr>
              <a:t>之重要詞彙簡介 </a:t>
            </a:r>
          </a:p>
        </p:txBody>
      </p:sp>
      <p:graphicFrame>
        <p:nvGraphicFramePr>
          <p:cNvPr id="755778" name="Group 66"/>
          <p:cNvGraphicFramePr>
            <a:graphicFrameLocks noGrp="1"/>
          </p:cNvGraphicFramePr>
          <p:nvPr>
            <p:extLst>
              <p:ext uri="{D42A27DB-BD31-4B8C-83A1-F6EECF244321}">
                <p14:modId xmlns:p14="http://schemas.microsoft.com/office/powerpoint/2010/main" val="2468779218"/>
              </p:ext>
            </p:extLst>
          </p:nvPr>
        </p:nvGraphicFramePr>
        <p:xfrm>
          <a:off x="662120" y="836712"/>
          <a:ext cx="8659150" cy="5669598"/>
        </p:xfrm>
        <a:graphic>
          <a:graphicData uri="http://schemas.openxmlformats.org/drawingml/2006/table">
            <a:tbl>
              <a:tblPr/>
              <a:tblGrid>
                <a:gridCol w="2583127"/>
                <a:gridCol w="6076023"/>
              </a:tblGrid>
              <a:tr h="427038">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重要詞彙</a:t>
                      </a:r>
                      <a:endParaRPr kumimoji="1" lang="zh-TW" altLang="en-US" sz="2000" b="0" i="0" u="none" strike="noStrike" cap="none" normalizeH="0" baseline="0" dirty="0" smtClean="0">
                        <a:ln>
                          <a:noFill/>
                        </a:ln>
                        <a:solidFill>
                          <a:schemeClr val="tx1"/>
                        </a:solidFill>
                        <a:effectLst/>
                        <a:latin typeface="Tahoma" pitchFamily="34" charset="0"/>
                        <a:ea typeface="新細明體" pitchFamily="18"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定義</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385763">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基本術語</a:t>
                      </a:r>
                      <a:endParaRPr kumimoji="1" lang="zh-TW" altLang="en-US" sz="2000" b="0" i="0" u="none" strike="noStrike" cap="none" normalizeH="0" baseline="0" dirty="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r>
              <a:tr h="1663700">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3.1.1</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a:t>
                      </a:r>
                      <a:b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某</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事件</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（第</a:t>
                      </a: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3.1.4</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節）發生的</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機率</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（第</a:t>
                      </a: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3.1.3</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節）與其</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結果</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（第</a:t>
                      </a: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3.1.2</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節）之組合。</a:t>
                      </a:r>
                      <a:endParaRPr kumimoji="1" lang="zh-TW" altLang="en-US" sz="20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備考</a:t>
                      </a: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1.</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一般只有在至少會有負面結果發生之可能時才會使用「風險」一詞。</a:t>
                      </a:r>
                      <a:endParaRPr kumimoji="1" lang="zh-TW" altLang="en-US"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rPr>
                        <a:t>2.</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rPr>
                        <a:t>在某些情況下，風險來自於偏離預期結果或事件之可能性。</a:t>
                      </a:r>
                      <a:endParaRPr kumimoji="1" lang="zh-TW" altLang="en-US" sz="2000" b="0" i="0" u="none" strike="noStrike" cap="none" normalizeH="0" baseline="0" dirty="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0938">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3.1.7</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風險管理</a:t>
                      </a:r>
                      <a:b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en-US" altLang="zh-TW"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management</a:t>
                      </a:r>
                      <a:r>
                        <a:rPr kumimoji="1" lang="en-US" altLang="zh-TW"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藉由協調各項活動以</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指導</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與</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控管</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組織之有關風險（第</a:t>
                      </a: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3.1.1</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備考：風險管理通常包括風險評鑑、風險處理、風險接受及風險溝通。</a:t>
                      </a:r>
                      <a:endParaRPr kumimoji="1" lang="zh-TW" altLang="en-US" sz="2000" b="0" i="0" u="none" strike="noStrike" cap="none" normalizeH="0" baseline="0" dirty="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06525">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3.1.8</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風險管理系統</a:t>
                      </a:r>
                      <a:r>
                        <a:rPr kumimoji="1" lang="en-US" altLang="zh-TW"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management system</a:t>
                      </a:r>
                      <a:r>
                        <a:rPr kumimoji="1" lang="en-US" altLang="zh-TW"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en-US" altLang="zh-TW"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組織管理系統中，與</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管理風險（第</a:t>
                      </a:r>
                      <a:r>
                        <a:rPr kumimoji="1" lang="en-US" altLang="zh-TW" sz="2000" b="0" i="0" u="none" strike="noStrike" cap="none" normalizeH="0" baseline="0" dirty="0" smtClean="0">
                          <a:ln>
                            <a:noFill/>
                          </a:ln>
                          <a:solidFill>
                            <a:srgbClr val="C00000"/>
                          </a:solidFill>
                          <a:effectLst/>
                          <a:latin typeface="Arial" pitchFamily="34" charset="0"/>
                          <a:ea typeface="標楷體" pitchFamily="65" charset="-120"/>
                          <a:cs typeface="Arial" pitchFamily="34" charset="0"/>
                        </a:rPr>
                        <a:t>3.1.1</a:t>
                      </a:r>
                      <a:r>
                        <a:rPr kumimoji="1" lang="zh-TW" altLang="en-US" sz="2000" b="0" i="0" u="none" strike="noStrike" cap="none" normalizeH="0" baseline="0" dirty="0" smtClean="0">
                          <a:ln>
                            <a:noFill/>
                          </a:ln>
                          <a:solidFill>
                            <a:srgbClr val="C00000"/>
                          </a:solidFill>
                          <a:effectLst/>
                          <a:latin typeface="標楷體" pitchFamily="65" charset="-120"/>
                          <a:ea typeface="標楷體" pitchFamily="65" charset="-120"/>
                          <a:cs typeface="Arial" pitchFamily="34" charset="0"/>
                        </a:rPr>
                        <a:t>節）有關的要項之組合</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a:t>
                      </a:r>
                      <a:endParaRPr kumimoji="1" lang="zh-TW" altLang="en-US" sz="20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備考</a:t>
                      </a: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1.</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cs typeface="Arial" pitchFamily="34" charset="0"/>
                        </a:rPr>
                        <a:t>管理系統要項可包括策略規劃、決策及其他處理風險的過程。</a:t>
                      </a:r>
                      <a:endParaRPr kumimoji="1" lang="zh-TW" altLang="en-US" sz="20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標楷體" pitchFamily="65" charset="-120"/>
                        </a:rPr>
                        <a:t>2.</a:t>
                      </a:r>
                      <a:r>
                        <a:rPr kumimoji="1" lang="zh-TW" altLang="en-US" sz="2000" b="0" i="0" u="none" strike="noStrike" cap="none" normalizeH="0" baseline="0" dirty="0" smtClean="0">
                          <a:ln>
                            <a:noFill/>
                          </a:ln>
                          <a:solidFill>
                            <a:schemeClr val="tx1"/>
                          </a:solidFill>
                          <a:effectLst/>
                          <a:latin typeface="標楷體" pitchFamily="65" charset="-120"/>
                          <a:ea typeface="標楷體" pitchFamily="65" charset="-120"/>
                        </a:rPr>
                        <a:t>組織的風險管理系統反映出組織的文化。</a:t>
                      </a:r>
                      <a:endParaRPr kumimoji="1" lang="zh-TW" altLang="en-US" sz="2000" b="0" i="0" u="none" strike="noStrike" cap="none" normalizeH="0" baseline="0" dirty="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86686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3"/>
          <p:cNvSpPr>
            <a:spLocks noGrp="1" noChangeArrowheads="1"/>
          </p:cNvSpPr>
          <p:nvPr>
            <p:ph type="sldNum" sz="quarter" idx="12"/>
          </p:nvPr>
        </p:nvSpPr>
        <p:spPr>
          <a:xfrm>
            <a:off x="7594600" y="5949554"/>
            <a:ext cx="2311400" cy="457200"/>
          </a:xfrm>
          <a:ln/>
        </p:spPr>
        <p:txBody>
          <a:bodyPr/>
          <a:lstStyle/>
          <a:p>
            <a:pPr>
              <a:defRPr/>
            </a:pPr>
            <a:fld id="{E5CB98CE-CE74-402E-995B-F58CCFB37406}" type="slidenum">
              <a:rPr lang="zh-TW" altLang="en-US">
                <a:latin typeface="Arial" panose="020B0604020202020204" pitchFamily="34" charset="0"/>
                <a:ea typeface="+mn-ea"/>
                <a:cs typeface="Arial" panose="020B0604020202020204" pitchFamily="34" charset="0"/>
              </a:rPr>
              <a:pPr>
                <a:defRPr/>
              </a:pPr>
              <a:t>24</a:t>
            </a:fld>
            <a:endParaRPr lang="en-US" altLang="zh-TW">
              <a:latin typeface="Arial" panose="020B0604020202020204" pitchFamily="34" charset="0"/>
              <a:ea typeface="+mn-ea"/>
              <a:cs typeface="Arial" panose="020B0604020202020204" pitchFamily="34" charset="0"/>
            </a:endParaRPr>
          </a:p>
        </p:txBody>
      </p:sp>
      <p:sp>
        <p:nvSpPr>
          <p:cNvPr id="757762" name="Rectangle 2"/>
          <p:cNvSpPr>
            <a:spLocks noGrp="1" noChangeArrowheads="1"/>
          </p:cNvSpPr>
          <p:nvPr>
            <p:ph type="title" idx="4294967295"/>
          </p:nvPr>
        </p:nvSpPr>
        <p:spPr>
          <a:xfrm>
            <a:off x="662120" y="-27384"/>
            <a:ext cx="8659151" cy="647700"/>
          </a:xfrm>
        </p:spPr>
        <p:txBody>
          <a:bodyPr/>
          <a:lstStyle/>
          <a:p>
            <a:pPr eaLnBrk="1" hangingPunct="1"/>
            <a:r>
              <a:rPr lang="en-US" altLang="zh-TW" smtClean="0">
                <a:latin typeface="Arial" panose="020B0604020202020204" pitchFamily="34" charset="0"/>
                <a:ea typeface="+mn-ea"/>
                <a:cs typeface="Arial" panose="020B0604020202020204" pitchFamily="34" charset="0"/>
              </a:rPr>
              <a:t>ISO Guide 73</a:t>
            </a:r>
            <a:r>
              <a:rPr lang="zh-TW" altLang="en-US" smtClean="0">
                <a:latin typeface="Arial" panose="020B0604020202020204" pitchFamily="34" charset="0"/>
                <a:ea typeface="+mn-ea"/>
                <a:cs typeface="Arial" panose="020B0604020202020204" pitchFamily="34" charset="0"/>
              </a:rPr>
              <a:t>之重要詞彙簡介 </a:t>
            </a:r>
          </a:p>
        </p:txBody>
      </p:sp>
      <p:graphicFrame>
        <p:nvGraphicFramePr>
          <p:cNvPr id="757896" name="Group 136"/>
          <p:cNvGraphicFramePr>
            <a:graphicFrameLocks noGrp="1"/>
          </p:cNvGraphicFramePr>
          <p:nvPr>
            <p:extLst>
              <p:ext uri="{D42A27DB-BD31-4B8C-83A1-F6EECF244321}">
                <p14:modId xmlns:p14="http://schemas.microsoft.com/office/powerpoint/2010/main" val="3476106833"/>
              </p:ext>
            </p:extLst>
          </p:nvPr>
        </p:nvGraphicFramePr>
        <p:xfrm>
          <a:off x="584729" y="620317"/>
          <a:ext cx="8502650" cy="5853113"/>
        </p:xfrm>
        <a:graphic>
          <a:graphicData uri="http://schemas.openxmlformats.org/drawingml/2006/table">
            <a:tbl>
              <a:tblPr/>
              <a:tblGrid>
                <a:gridCol w="2148020"/>
                <a:gridCol w="197776"/>
                <a:gridCol w="6156854"/>
              </a:tblGrid>
              <a:tr h="366713">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重要詞彙</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定義</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TW" altLang="en-US"/>
                    </a:p>
                  </a:txBody>
                  <a:tcPr/>
                </a:tc>
              </a:tr>
              <a:tr h="330200">
                <a:tc gridSpan="3">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風險評鑑之有關術語</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c hMerge="1">
                  <a:txBody>
                    <a:bodyPr/>
                    <a:lstStyle/>
                    <a:p>
                      <a:endParaRPr lang="zh-TW" altLang="en-US"/>
                    </a:p>
                  </a:txBody>
                  <a:tcPr/>
                </a:tc>
              </a:tr>
              <a:tr h="552450">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風險評鑑</a:t>
                      </a:r>
                      <a:b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en-US" altLang="zh-TW"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(risk assessment)</a:t>
                      </a:r>
                      <a:endPar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分析</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（第</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3.3.2</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節）與風險</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評估</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（第</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3.3.6</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節）的整個過程。</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11263">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3.3.2</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風險分析</a:t>
                      </a:r>
                      <a:b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analysis</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系統性的使用資訊，以</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鑑別緣由</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（第</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3.1.5</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節）與</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估計風險</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（第</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3.1.1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風險分析對風險評估、風險處理及風險接受提供基礎。</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2.</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此處的資訊可包括歷史資料、理論分析、告知意見及事件相關者的關切點。</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71525">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3.3.3</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風險鑑別</a:t>
                      </a:r>
                      <a:b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en-US" altLang="zh-TW"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identification</a:t>
                      </a:r>
                      <a:r>
                        <a:rPr kumimoji="1" lang="en-US" altLang="zh-TW"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
                      </a:r>
                      <a:b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尋找、列出及表明</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風險（第</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3.1.1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節）要項之過程。</a:t>
                      </a:r>
                      <a:endParaRPr kumimoji="1"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要項可包括緣由或危害、事件、結果及機率。</a:t>
                      </a:r>
                      <a:endParaRPr kumimoji="1" lang="zh-TW" altLang="en-US"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pitchFamily="34" charset="0"/>
                          <a:ea typeface="標楷體" pitchFamily="65" charset="-120"/>
                        </a:rPr>
                        <a:t>2.</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rPr>
                        <a:t>風險鑑別也能反映事件相關者的關切點。</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93775">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3.3.5</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風險估計</a:t>
                      </a:r>
                      <a:b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estimation</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用來給予某風險（第</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3.1.1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節）的</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機率（第</a:t>
                      </a:r>
                      <a:r>
                        <a:rPr kumimoji="1" lang="en-US" altLang="zh-TW" sz="1800" b="0" i="0" u="none" strike="noStrike" cap="none" normalizeH="0" baseline="0" smtClean="0">
                          <a:ln>
                            <a:noFill/>
                          </a:ln>
                          <a:solidFill>
                            <a:schemeClr val="folHlink"/>
                          </a:solidFill>
                          <a:effectLst/>
                          <a:latin typeface="Arial" pitchFamily="34" charset="0"/>
                          <a:ea typeface="標楷體" pitchFamily="65" charset="-120"/>
                          <a:cs typeface="Arial" pitchFamily="34" charset="0"/>
                        </a:rPr>
                        <a:t>3.1.3</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節）與結果（第</a:t>
                      </a:r>
                      <a:r>
                        <a:rPr kumimoji="1" lang="en-US" altLang="zh-TW" sz="1800" b="0" i="0" u="none" strike="noStrike" cap="none" normalizeH="0" baseline="0" smtClean="0">
                          <a:ln>
                            <a:noFill/>
                          </a:ln>
                          <a:solidFill>
                            <a:schemeClr val="folHlink"/>
                          </a:solidFill>
                          <a:effectLst/>
                          <a:latin typeface="Arial" pitchFamily="34" charset="0"/>
                          <a:ea typeface="標楷體" pitchFamily="65" charset="-120"/>
                          <a:cs typeface="Arial" pitchFamily="34" charset="0"/>
                        </a:rPr>
                        <a:t>3.1.2</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節）之數值</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時，所用的過程。</a:t>
                      </a:r>
                      <a:endParaRPr kumimoji="1"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備考：風險估計可考量風險評估所適用之成本、利益、事件相關者的關切點及其他變數。</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1688">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3.3.6</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風險評估</a:t>
                      </a:r>
                      <a:b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evaluation</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把</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預估的風險（第</a:t>
                      </a:r>
                      <a:r>
                        <a:rPr kumimoji="1" lang="en-US" altLang="zh-TW" sz="1800" b="0" i="0" u="none" strike="noStrike" cap="none" normalizeH="0" baseline="0" smtClean="0">
                          <a:ln>
                            <a:noFill/>
                          </a:ln>
                          <a:solidFill>
                            <a:schemeClr val="folHlink"/>
                          </a:solidFill>
                          <a:effectLst/>
                          <a:latin typeface="Arial" pitchFamily="34" charset="0"/>
                          <a:ea typeface="標楷體" pitchFamily="65" charset="-120"/>
                          <a:cs typeface="Arial" pitchFamily="34" charset="0"/>
                        </a:rPr>
                        <a:t>3.1.1</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節）和已知的風險準則（第</a:t>
                      </a:r>
                      <a:r>
                        <a:rPr kumimoji="1" lang="en-US" altLang="zh-TW" sz="1800" b="0" i="0" u="none" strike="noStrike" cap="none" normalizeH="0" baseline="0" smtClean="0">
                          <a:ln>
                            <a:noFill/>
                          </a:ln>
                          <a:solidFill>
                            <a:schemeClr val="folHlink"/>
                          </a:solidFill>
                          <a:effectLst/>
                          <a:latin typeface="Arial" pitchFamily="34" charset="0"/>
                          <a:ea typeface="標楷體" pitchFamily="65" charset="-120"/>
                          <a:cs typeface="Arial" pitchFamily="34" charset="0"/>
                        </a:rPr>
                        <a:t>3.1.6</a:t>
                      </a:r>
                      <a:r>
                        <a:rPr kumimoji="1" lang="zh-TW" altLang="en-US" sz="18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節）進行比較的過程</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，以決定風險的顯著性。</a:t>
                      </a:r>
                      <a:endParaRPr kumimoji="1"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8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風險評估可用來協助決定是要接受或處理風險。</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9703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3"/>
          <p:cNvSpPr>
            <a:spLocks noGrp="1" noChangeArrowheads="1"/>
          </p:cNvSpPr>
          <p:nvPr>
            <p:ph type="sldNum" sz="quarter" idx="12"/>
          </p:nvPr>
        </p:nvSpPr>
        <p:spPr>
          <a:ln/>
        </p:spPr>
        <p:txBody>
          <a:bodyPr/>
          <a:lstStyle/>
          <a:p>
            <a:pPr>
              <a:defRPr/>
            </a:pPr>
            <a:fld id="{24D656DB-D74C-4A6B-AB00-C69275E5DB3D}" type="slidenum">
              <a:rPr lang="zh-TW" altLang="en-US">
                <a:latin typeface="Arial" panose="020B0604020202020204" pitchFamily="34" charset="0"/>
                <a:ea typeface="+mn-ea"/>
                <a:cs typeface="Arial" panose="020B0604020202020204" pitchFamily="34" charset="0"/>
              </a:rPr>
              <a:pPr>
                <a:defRPr/>
              </a:pPr>
              <a:t>25</a:t>
            </a:fld>
            <a:endParaRPr lang="en-US" altLang="zh-TW">
              <a:latin typeface="Arial" panose="020B0604020202020204" pitchFamily="34" charset="0"/>
              <a:ea typeface="+mn-ea"/>
              <a:cs typeface="Arial" panose="020B0604020202020204" pitchFamily="34" charset="0"/>
            </a:endParaRPr>
          </a:p>
        </p:txBody>
      </p:sp>
      <p:sp>
        <p:nvSpPr>
          <p:cNvPr id="761858" name="Rectangle 2"/>
          <p:cNvSpPr>
            <a:spLocks noGrp="1" noChangeArrowheads="1"/>
          </p:cNvSpPr>
          <p:nvPr>
            <p:ph type="title" idx="4294967295"/>
          </p:nvPr>
        </p:nvSpPr>
        <p:spPr>
          <a:xfrm>
            <a:off x="662120" y="260350"/>
            <a:ext cx="8659151" cy="647700"/>
          </a:xfrm>
        </p:spPr>
        <p:txBody>
          <a:bodyPr/>
          <a:lstStyle/>
          <a:p>
            <a:pPr eaLnBrk="1" hangingPunct="1"/>
            <a:r>
              <a:rPr lang="en-US" altLang="zh-TW" smtClean="0">
                <a:latin typeface="Arial" panose="020B0604020202020204" pitchFamily="34" charset="0"/>
                <a:ea typeface="+mn-ea"/>
                <a:cs typeface="Arial" panose="020B0604020202020204" pitchFamily="34" charset="0"/>
              </a:rPr>
              <a:t>ISO Guide 73</a:t>
            </a:r>
            <a:r>
              <a:rPr lang="zh-TW" altLang="en-US" smtClean="0">
                <a:latin typeface="Arial" panose="020B0604020202020204" pitchFamily="34" charset="0"/>
                <a:ea typeface="+mn-ea"/>
                <a:cs typeface="Arial" panose="020B0604020202020204" pitchFamily="34" charset="0"/>
              </a:rPr>
              <a:t>之重要詞彙簡介 </a:t>
            </a:r>
          </a:p>
        </p:txBody>
      </p:sp>
      <p:graphicFrame>
        <p:nvGraphicFramePr>
          <p:cNvPr id="762007" name="Group 151"/>
          <p:cNvGraphicFramePr>
            <a:graphicFrameLocks noGrp="1"/>
          </p:cNvGraphicFramePr>
          <p:nvPr>
            <p:extLst>
              <p:ext uri="{D42A27DB-BD31-4B8C-83A1-F6EECF244321}">
                <p14:modId xmlns:p14="http://schemas.microsoft.com/office/powerpoint/2010/main" val="2060817154"/>
              </p:ext>
            </p:extLst>
          </p:nvPr>
        </p:nvGraphicFramePr>
        <p:xfrm>
          <a:off x="428229" y="904875"/>
          <a:ext cx="9206044" cy="5588318"/>
        </p:xfrm>
        <a:graphic>
          <a:graphicData uri="http://schemas.openxmlformats.org/drawingml/2006/table">
            <a:tbl>
              <a:tblPr/>
              <a:tblGrid>
                <a:gridCol w="2029354"/>
                <a:gridCol w="7176690"/>
              </a:tblGrid>
              <a:tr h="376238">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重要詞彙</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定義</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338138">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風險處理和管制之有關術語</a:t>
                      </a: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r>
              <a:tr h="788988">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3.4.1</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風險處理</a:t>
                      </a:r>
                      <a:b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treatment</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選擇與執行措施</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的過程藉以修正風險（第</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3.1.1</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「風險處理」這個術語有時也被用在措施本身上。</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rPr>
                        <a:t>2.</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rPr>
                        <a:t>風險處理措施可包括風險之規避、最適化、轉移或留置風險。</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3.4.6</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風險規避</a:t>
                      </a:r>
                      <a:b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avoidance</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en-US" altLang="zh-TW" sz="16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針對風險情況採取</a:t>
                      </a: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避免涉入</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的決策或</a:t>
                      </a: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撤出</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的措施。</a:t>
                      </a:r>
                      <a:endPar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備考：可根據風險評估結果採取決策。</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39838">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3.4.3</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風險最適化</a:t>
                      </a:r>
                      <a:endPar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optimization</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與風險有關的過程，藉以使</a:t>
                      </a: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負面後果與其機率減至最低</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，使正面結果與其機率增至最高。</a:t>
                      </a:r>
                      <a:endPar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在安全術語中，風險最適化的重點在風險降低。</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rPr>
                        <a:t>2.</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rPr>
                        <a:t>風險最適化視風險準則（包括成本及法律要求）而定。</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rPr>
                        <a:t>3.</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rPr>
                        <a:t>因風險控管而伴隨之風險可予以考量。</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11238">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3.4.7</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風險移轉</a:t>
                      </a:r>
                      <a:b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transfer</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針對風險與</a:t>
                      </a: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另一方分擔損失</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或</a:t>
                      </a: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分享利益</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法律或規章的要求可限制、禁止或指定某些風險的移轉措施。</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2.</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可藉由保險或其他協議移轉風險。</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風險移轉可能引發新的風險或改變既有的風險。</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4.</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緣由位置的改變不算風險移轉。</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14413">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3.4.9</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風險留置</a:t>
                      </a:r>
                      <a:b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b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risk retention</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folHlink"/>
                          </a:solidFill>
                          <a:effectLst/>
                          <a:latin typeface="標楷體" pitchFamily="65" charset="-120"/>
                          <a:ea typeface="標楷體" pitchFamily="65" charset="-120"/>
                          <a:cs typeface="Arial" pitchFamily="34" charset="0"/>
                        </a:rPr>
                        <a:t>接受特定風險</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所帶來的損失承擔或利益獲得。</a:t>
                      </a:r>
                      <a:endPar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備考</a:t>
                      </a:r>
                      <a:r>
                        <a:rPr kumimoji="1" lang="en-US" altLang="zh-TW" sz="1600" b="0" i="0" u="none" strike="noStrike" cap="none" normalizeH="0" baseline="0" smtClean="0">
                          <a:ln>
                            <a:noFill/>
                          </a:ln>
                          <a:solidFill>
                            <a:schemeClr val="tx1"/>
                          </a:solidFill>
                          <a:effectLst/>
                          <a:latin typeface="Arial" pitchFamily="34" charset="0"/>
                          <a:ea typeface="標楷體" pitchFamily="65" charset="-120"/>
                          <a:cs typeface="Arial" pitchFamily="34" charset="0"/>
                        </a:rPr>
                        <a:t>1.</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風險留置包括接受尚未認定的風險。</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rPr>
                        <a:t>2.</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rPr>
                        <a:t>風險留置不包括保險或其他移轉方式的處理措施。</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itchFamily="34" charset="0"/>
                          <a:ea typeface="標楷體" pitchFamily="65" charset="-120"/>
                        </a:rPr>
                        <a:t>3.</a:t>
                      </a: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rPr>
                        <a:t>對風險準則之接受與依賴程度可能有所差異。</a:t>
                      </a:r>
                      <a:endParaRPr kumimoji="1" lang="zh-TW" altLang="en-US" sz="16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55608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3"/>
          <p:cNvSpPr>
            <a:spLocks noGrp="1" noChangeArrowheads="1"/>
          </p:cNvSpPr>
          <p:nvPr>
            <p:ph type="sldNum" sz="quarter" idx="12"/>
          </p:nvPr>
        </p:nvSpPr>
        <p:spPr>
          <a:ln/>
        </p:spPr>
        <p:txBody>
          <a:bodyPr/>
          <a:lstStyle/>
          <a:p>
            <a:pPr>
              <a:defRPr/>
            </a:pPr>
            <a:fld id="{5E8C61A9-C3EE-4EAD-83B2-3254040860BD}" type="slidenum">
              <a:rPr lang="zh-TW" altLang="en-US">
                <a:latin typeface="Arial" panose="020B0604020202020204" pitchFamily="34" charset="0"/>
                <a:ea typeface="+mn-ea"/>
                <a:cs typeface="Arial" panose="020B0604020202020204" pitchFamily="34" charset="0"/>
              </a:rPr>
              <a:pPr>
                <a:defRPr/>
              </a:pPr>
              <a:t>26</a:t>
            </a:fld>
            <a:endParaRPr lang="en-US" altLang="zh-TW">
              <a:latin typeface="Arial" panose="020B0604020202020204" pitchFamily="34" charset="0"/>
              <a:ea typeface="+mn-ea"/>
              <a:cs typeface="Arial" panose="020B0604020202020204" pitchFamily="34" charset="0"/>
            </a:endParaRPr>
          </a:p>
        </p:txBody>
      </p:sp>
      <p:sp>
        <p:nvSpPr>
          <p:cNvPr id="751618" name="Rectangle 2"/>
          <p:cNvSpPr>
            <a:spLocks noGrp="1" noChangeArrowheads="1"/>
          </p:cNvSpPr>
          <p:nvPr>
            <p:ph type="title" idx="4294967295"/>
          </p:nvPr>
        </p:nvSpPr>
        <p:spPr/>
        <p:txBody>
          <a:bodyPr/>
          <a:lstStyle/>
          <a:p>
            <a:pPr eaLnBrk="1" hangingPunct="1"/>
            <a:r>
              <a:rPr lang="zh-TW" altLang="en-US" b="1" smtClean="0">
                <a:latin typeface="Arial" panose="020B0604020202020204" pitchFamily="34" charset="0"/>
                <a:ea typeface="+mn-ea"/>
                <a:cs typeface="Arial" panose="020B0604020202020204" pitchFamily="34" charset="0"/>
              </a:rPr>
              <a:t>風險</a:t>
            </a:r>
            <a:r>
              <a:rPr lang="zh-TW" altLang="en-US" smtClean="0">
                <a:latin typeface="Arial" panose="020B0604020202020204" pitchFamily="34" charset="0"/>
                <a:ea typeface="+mn-ea"/>
                <a:cs typeface="Arial" panose="020B0604020202020204" pitchFamily="34" charset="0"/>
              </a:rPr>
              <a:t>與各術語間的關係 </a:t>
            </a:r>
          </a:p>
        </p:txBody>
      </p:sp>
      <p:graphicFrame>
        <p:nvGraphicFramePr>
          <p:cNvPr id="751665" name="Group 49"/>
          <p:cNvGraphicFramePr>
            <a:graphicFrameLocks noGrp="1"/>
          </p:cNvGraphicFramePr>
          <p:nvPr>
            <p:extLst>
              <p:ext uri="{D42A27DB-BD31-4B8C-83A1-F6EECF244321}">
                <p14:modId xmlns:p14="http://schemas.microsoft.com/office/powerpoint/2010/main" val="1415658817"/>
              </p:ext>
            </p:extLst>
          </p:nvPr>
        </p:nvGraphicFramePr>
        <p:xfrm>
          <a:off x="818621" y="1557339"/>
          <a:ext cx="7800975" cy="4824413"/>
        </p:xfrm>
        <a:graphic>
          <a:graphicData uri="http://schemas.openxmlformats.org/drawingml/2006/table">
            <a:tbl>
              <a:tblPr/>
              <a:tblGrid>
                <a:gridCol w="2060310"/>
                <a:gridCol w="5740665"/>
              </a:tblGrid>
              <a:tr h="1206500">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風險（第</a:t>
                      </a:r>
                      <a:r>
                        <a:rPr kumimoji="1" lang="en-US" altLang="zh-TW" sz="3200" b="0" i="0" u="none" strike="noStrike" cap="none" normalizeH="0" baseline="0" smtClean="0">
                          <a:ln>
                            <a:noFill/>
                          </a:ln>
                          <a:solidFill>
                            <a:schemeClr val="tx1"/>
                          </a:solidFill>
                          <a:effectLst/>
                          <a:latin typeface="Arial" pitchFamily="34" charset="0"/>
                          <a:ea typeface="標楷體" pitchFamily="65" charset="-120"/>
                          <a:cs typeface="Arial" pitchFamily="34" charset="0"/>
                        </a:rPr>
                        <a:t>3.1.1</a:t>
                      </a: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32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66"/>
                    </a:solidFill>
                  </a:tcPr>
                </a:tc>
                <a:tc hMerge="1">
                  <a:txBody>
                    <a:bodyPr/>
                    <a:lstStyle/>
                    <a:p>
                      <a:endParaRPr lang="zh-TW" altLang="en-US"/>
                    </a:p>
                  </a:txBody>
                  <a:tcPr/>
                </a:tc>
              </a:tr>
              <a:tr h="1206500">
                <a:tc rowSpan="3">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TW" altLang="en-US" sz="3200" b="0" i="0" u="none" strike="noStrike" cap="none" normalizeH="0" baseline="0" smtClean="0">
                        <a:ln>
                          <a:noFill/>
                        </a:ln>
                        <a:solidFill>
                          <a:schemeClr val="tx1"/>
                        </a:solidFill>
                        <a:effectLst/>
                        <a:latin typeface="Georgia" pitchFamily="18" charset="0"/>
                        <a:ea typeface="標楷體" pitchFamily="65"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事件（第</a:t>
                      </a:r>
                      <a:r>
                        <a:rPr kumimoji="1" lang="en-US" altLang="zh-TW" sz="3200" b="0" i="0" u="none" strike="noStrike" cap="none" normalizeH="0" baseline="0" smtClean="0">
                          <a:ln>
                            <a:noFill/>
                          </a:ln>
                          <a:solidFill>
                            <a:schemeClr val="tx1"/>
                          </a:solidFill>
                          <a:effectLst/>
                          <a:latin typeface="Arial" pitchFamily="34" charset="0"/>
                          <a:ea typeface="標楷體" pitchFamily="65" charset="-120"/>
                          <a:cs typeface="Arial" pitchFamily="34" charset="0"/>
                        </a:rPr>
                        <a:t>3.1.4</a:t>
                      </a: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1204913">
                <a:tc v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機率（第</a:t>
                      </a:r>
                      <a:r>
                        <a:rPr kumimoji="1" lang="en-US" altLang="zh-TW" sz="3200" b="0" i="0" u="none" strike="noStrike" cap="none" normalizeH="0" baseline="0" smtClean="0">
                          <a:ln>
                            <a:noFill/>
                          </a:ln>
                          <a:solidFill>
                            <a:schemeClr val="tx1"/>
                          </a:solidFill>
                          <a:effectLst/>
                          <a:latin typeface="Arial" pitchFamily="34" charset="0"/>
                          <a:ea typeface="標楷體" pitchFamily="65" charset="-120"/>
                          <a:cs typeface="Arial" pitchFamily="34" charset="0"/>
                        </a:rPr>
                        <a:t>3.1.3</a:t>
                      </a: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32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1206500">
                <a:tc v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結果（第</a:t>
                      </a:r>
                      <a:r>
                        <a:rPr kumimoji="1" lang="en-US" altLang="zh-TW" sz="3200" b="0" i="0" u="none" strike="noStrike" cap="none" normalizeH="0" baseline="0" smtClean="0">
                          <a:ln>
                            <a:noFill/>
                          </a:ln>
                          <a:solidFill>
                            <a:schemeClr val="tx1"/>
                          </a:solidFill>
                          <a:effectLst/>
                          <a:latin typeface="Arial" pitchFamily="34" charset="0"/>
                          <a:ea typeface="標楷體" pitchFamily="65" charset="-120"/>
                          <a:cs typeface="Arial" pitchFamily="34" charset="0"/>
                        </a:rPr>
                        <a:t>3.1.2</a:t>
                      </a:r>
                      <a:r>
                        <a:rPr kumimoji="1" lang="zh-TW" altLang="en-US" sz="32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32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bl>
          </a:graphicData>
        </a:graphic>
      </p:graphicFrame>
    </p:spTree>
    <p:extLst>
      <p:ext uri="{BB962C8B-B14F-4D97-AF65-F5344CB8AC3E}">
        <p14:creationId xmlns:p14="http://schemas.microsoft.com/office/powerpoint/2010/main" val="4185891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13"/>
          <p:cNvSpPr>
            <a:spLocks noGrp="1" noChangeArrowheads="1"/>
          </p:cNvSpPr>
          <p:nvPr>
            <p:ph type="sldNum" sz="quarter" idx="12"/>
          </p:nvPr>
        </p:nvSpPr>
        <p:spPr>
          <a:ln/>
        </p:spPr>
        <p:txBody>
          <a:bodyPr/>
          <a:lstStyle/>
          <a:p>
            <a:pPr>
              <a:defRPr/>
            </a:pPr>
            <a:fld id="{2100CC99-196B-4229-8702-5C04BCD81DBA}" type="slidenum">
              <a:rPr lang="zh-TW" altLang="en-US">
                <a:latin typeface="Arial" panose="020B0604020202020204" pitchFamily="34" charset="0"/>
                <a:ea typeface="+mn-ea"/>
                <a:cs typeface="Arial" panose="020B0604020202020204" pitchFamily="34" charset="0"/>
              </a:rPr>
              <a:pPr>
                <a:defRPr/>
              </a:pPr>
              <a:t>27</a:t>
            </a:fld>
            <a:endParaRPr lang="en-US" altLang="zh-TW">
              <a:latin typeface="Arial" panose="020B0604020202020204" pitchFamily="34" charset="0"/>
              <a:ea typeface="+mn-ea"/>
              <a:cs typeface="Arial" panose="020B0604020202020204" pitchFamily="34" charset="0"/>
            </a:endParaRPr>
          </a:p>
        </p:txBody>
      </p:sp>
      <p:sp>
        <p:nvSpPr>
          <p:cNvPr id="753666" name="Rectangle 2"/>
          <p:cNvSpPr>
            <a:spLocks noGrp="1" noChangeArrowheads="1"/>
          </p:cNvSpPr>
          <p:nvPr>
            <p:ph type="title" idx="4294967295"/>
          </p:nvPr>
        </p:nvSpPr>
        <p:spPr/>
        <p:txBody>
          <a:bodyPr/>
          <a:lstStyle/>
          <a:p>
            <a:pPr eaLnBrk="1" hangingPunct="1"/>
            <a:r>
              <a:rPr lang="zh-TW" altLang="en-US" b="1" smtClean="0">
                <a:latin typeface="Arial" panose="020B0604020202020204" pitchFamily="34" charset="0"/>
                <a:ea typeface="+mn-ea"/>
                <a:cs typeface="Arial" panose="020B0604020202020204" pitchFamily="34" charset="0"/>
              </a:rPr>
              <a:t>風險管理</a:t>
            </a:r>
            <a:r>
              <a:rPr lang="zh-TW" altLang="en-US" smtClean="0">
                <a:latin typeface="Arial" panose="020B0604020202020204" pitchFamily="34" charset="0"/>
                <a:ea typeface="+mn-ea"/>
                <a:cs typeface="Arial" panose="020B0604020202020204" pitchFamily="34" charset="0"/>
              </a:rPr>
              <a:t>與各術語間的關係 </a:t>
            </a:r>
          </a:p>
        </p:txBody>
      </p:sp>
      <p:sp>
        <p:nvSpPr>
          <p:cNvPr id="753845" name="Line 181"/>
          <p:cNvSpPr>
            <a:spLocks noChangeShapeType="1"/>
          </p:cNvSpPr>
          <p:nvPr/>
        </p:nvSpPr>
        <p:spPr bwMode="auto">
          <a:xfrm>
            <a:off x="4371710" y="38862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ea typeface="+mn-ea"/>
              <a:cs typeface="Arial" panose="020B0604020202020204" pitchFamily="34" charset="0"/>
            </a:endParaRPr>
          </a:p>
        </p:txBody>
      </p:sp>
      <p:sp>
        <p:nvSpPr>
          <p:cNvPr id="753846" name="Line 182"/>
          <p:cNvSpPr>
            <a:spLocks noChangeShapeType="1"/>
          </p:cNvSpPr>
          <p:nvPr/>
        </p:nvSpPr>
        <p:spPr bwMode="auto">
          <a:xfrm>
            <a:off x="4371710" y="41910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ea typeface="+mn-ea"/>
              <a:cs typeface="Arial" panose="020B0604020202020204" pitchFamily="34" charset="0"/>
            </a:endParaRPr>
          </a:p>
        </p:txBody>
      </p:sp>
      <p:graphicFrame>
        <p:nvGraphicFramePr>
          <p:cNvPr id="753909" name="Group 245"/>
          <p:cNvGraphicFramePr>
            <a:graphicFrameLocks noGrp="1"/>
          </p:cNvGraphicFramePr>
          <p:nvPr>
            <p:extLst>
              <p:ext uri="{D42A27DB-BD31-4B8C-83A1-F6EECF244321}">
                <p14:modId xmlns:p14="http://schemas.microsoft.com/office/powerpoint/2010/main" val="2391117951"/>
              </p:ext>
            </p:extLst>
          </p:nvPr>
        </p:nvGraphicFramePr>
        <p:xfrm>
          <a:off x="1833298" y="1268414"/>
          <a:ext cx="6026150" cy="5242883"/>
        </p:xfrm>
        <a:graphic>
          <a:graphicData uri="http://schemas.openxmlformats.org/drawingml/2006/table">
            <a:tbl>
              <a:tblPr/>
              <a:tblGrid>
                <a:gridCol w="727472"/>
                <a:gridCol w="753269"/>
                <a:gridCol w="789384"/>
                <a:gridCol w="3756025"/>
              </a:tblGrid>
              <a:tr h="401638">
                <a:tc gridSpan="4">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風險管理（第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3.1.7</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01638">
                <a:tc rowSpan="1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TW" altLang="en-US" sz="2000" b="0" i="0" u="none" strike="noStrike" cap="none" normalizeH="0" baseline="0" smtClean="0">
                        <a:ln>
                          <a:noFill/>
                        </a:ln>
                        <a:solidFill>
                          <a:schemeClr val="tx1"/>
                        </a:solidFill>
                        <a:effectLst/>
                        <a:latin typeface="Georgia" pitchFamily="18" charset="0"/>
                        <a:ea typeface="標楷體" pitchFamily="65"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gridSpan="3">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風險評鑑（第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3.3.1</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66"/>
                    </a:solidFill>
                  </a:tcPr>
                </a:tc>
                <a:tc hMerge="1">
                  <a:txBody>
                    <a:bodyPr/>
                    <a:lstStyle/>
                    <a:p>
                      <a:endParaRPr lang="zh-TW" altLang="en-US"/>
                    </a:p>
                  </a:txBody>
                  <a:tcPr/>
                </a:tc>
                <a:tc hMerge="1">
                  <a:txBody>
                    <a:bodyPr/>
                    <a:lstStyle/>
                    <a:p>
                      <a:endParaRPr lang="zh-TW" altLang="en-US"/>
                    </a:p>
                  </a:txBody>
                  <a:tcPr/>
                </a:tc>
              </a:tr>
              <a:tr h="401638">
                <a:tc vMerge="1">
                  <a:txBody>
                    <a:bodyPr/>
                    <a:lstStyle/>
                    <a:p>
                      <a:endParaRPr lang="zh-TW" altLang="en-US"/>
                    </a:p>
                  </a:txBody>
                  <a:tcPr/>
                </a:tc>
                <a:tc rowSpan="4">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TW" altLang="en-US" sz="2000" b="0" i="0" u="none" strike="noStrike" cap="none" normalizeH="0" baseline="0" smtClean="0">
                        <a:ln>
                          <a:noFill/>
                        </a:ln>
                        <a:solidFill>
                          <a:schemeClr val="tx1"/>
                        </a:solidFill>
                        <a:effectLst/>
                        <a:latin typeface="Georgia" pitchFamily="18" charset="0"/>
                        <a:ea typeface="標楷體" pitchFamily="65"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風險分析（第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3.3.2</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99"/>
                    </a:solidFill>
                  </a:tcPr>
                </a:tc>
                <a:tc hMerge="1">
                  <a:txBody>
                    <a:bodyPr/>
                    <a:lstStyle/>
                    <a:p>
                      <a:endParaRPr lang="zh-TW" altLang="en-US"/>
                    </a:p>
                  </a:txBody>
                  <a:tcPr/>
                </a:tc>
              </a:tr>
              <a:tr h="401638">
                <a:tc vMerge="1">
                  <a:txBody>
                    <a:bodyPr/>
                    <a:lstStyle/>
                    <a:p>
                      <a:endParaRPr lang="zh-TW" altLang="en-US"/>
                    </a:p>
                  </a:txBody>
                  <a:tcPr/>
                </a:tc>
                <a:tc vMerge="1">
                  <a:txBody>
                    <a:bodyPr/>
                    <a:lstStyle/>
                    <a:p>
                      <a:endParaRPr lang="zh-TW" altLang="en-US"/>
                    </a:p>
                  </a:txBody>
                  <a:tcPr/>
                </a:tc>
                <a:tc row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TW" altLang="en-US" sz="2000" b="0" i="0" u="none" strike="noStrike" cap="none" normalizeH="0" baseline="0" smtClean="0">
                        <a:ln>
                          <a:noFill/>
                        </a:ln>
                        <a:solidFill>
                          <a:schemeClr val="tx1"/>
                        </a:solidFill>
                        <a:effectLst/>
                        <a:latin typeface="Georgia" pitchFamily="18" charset="0"/>
                        <a:ea typeface="標楷體" pitchFamily="65"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來源識別（第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3.3.4</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4016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風險估計（第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3.3.5</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401638">
                <a:tc vMerge="1">
                  <a:txBody>
                    <a:bodyPr/>
                    <a:lstStyle/>
                    <a:p>
                      <a:endParaRPr lang="zh-TW" altLang="en-US"/>
                    </a:p>
                  </a:txBody>
                  <a:tcPr/>
                </a:tc>
                <a:tc vMerge="1">
                  <a:txBody>
                    <a:bodyPr/>
                    <a:lstStyle/>
                    <a:p>
                      <a:endParaRPr lang="zh-TW" altLang="en-US"/>
                    </a:p>
                  </a:txBody>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風險評估（第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3.3.6</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r>
              <a:tr h="327025">
                <a:tc vMerge="1">
                  <a:txBody>
                    <a:bodyPr/>
                    <a:lstStyle/>
                    <a:p>
                      <a:endParaRPr lang="zh-TW" altLang="en-US"/>
                    </a:p>
                  </a:txBody>
                  <a:tcPr/>
                </a:tc>
                <a:tc gridSpan="3">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風險處理（第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3.4.1</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66"/>
                    </a:solidFill>
                  </a:tcPr>
                </a:tc>
                <a:tc hMerge="1">
                  <a:txBody>
                    <a:bodyPr/>
                    <a:lstStyle/>
                    <a:p>
                      <a:endParaRPr lang="zh-TW" altLang="en-US"/>
                    </a:p>
                  </a:txBody>
                  <a:tcPr/>
                </a:tc>
                <a:tc hMerge="1">
                  <a:txBody>
                    <a:bodyPr/>
                    <a:lstStyle/>
                    <a:p>
                      <a:endParaRPr lang="zh-TW" altLang="en-US"/>
                    </a:p>
                  </a:txBody>
                  <a:tcPr/>
                </a:tc>
              </a:tr>
              <a:tr h="428625">
                <a:tc vMerge="1">
                  <a:txBody>
                    <a:bodyPr/>
                    <a:lstStyle/>
                    <a:p>
                      <a:endParaRPr lang="zh-TW" altLang="en-US"/>
                    </a:p>
                  </a:txBody>
                  <a:tcPr/>
                </a:tc>
                <a:tc rowSpan="4">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TW" altLang="en-US" sz="2000" b="0" i="0" u="none" strike="noStrike" cap="none" normalizeH="0" baseline="0" smtClean="0">
                        <a:ln>
                          <a:noFill/>
                        </a:ln>
                        <a:solidFill>
                          <a:schemeClr val="tx1"/>
                        </a:solidFill>
                        <a:effectLst/>
                        <a:latin typeface="Georgia" pitchFamily="18" charset="0"/>
                        <a:ea typeface="標楷體" pitchFamily="65" charset="-12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風險規避（第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3.4.6</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r>
              <a:tr h="401638">
                <a:tc vMerge="1">
                  <a:txBody>
                    <a:bodyPr/>
                    <a:lstStyle/>
                    <a:p>
                      <a:endParaRPr lang="zh-TW" altLang="en-US"/>
                    </a:p>
                  </a:txBody>
                  <a:tcPr/>
                </a:tc>
                <a:tc vMerge="1">
                  <a:txBody>
                    <a:bodyPr/>
                    <a:lstStyle/>
                    <a:p>
                      <a:endParaRPr lang="zh-TW" altLang="en-US"/>
                    </a:p>
                  </a:txBody>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風險最適化（第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3.4.3</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r>
              <a:tr h="401638">
                <a:tc vMerge="1">
                  <a:txBody>
                    <a:bodyPr/>
                    <a:lstStyle/>
                    <a:p>
                      <a:endParaRPr lang="zh-TW" altLang="en-US"/>
                    </a:p>
                  </a:txBody>
                  <a:tcPr/>
                </a:tc>
                <a:tc vMerge="1">
                  <a:txBody>
                    <a:bodyPr/>
                    <a:lstStyle/>
                    <a:p>
                      <a:endParaRPr lang="zh-TW" altLang="en-US"/>
                    </a:p>
                  </a:txBody>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風險移轉（第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3.4.7</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r>
              <a:tr h="401638">
                <a:tc vMerge="1">
                  <a:txBody>
                    <a:bodyPr/>
                    <a:lstStyle/>
                    <a:p>
                      <a:endParaRPr lang="zh-TW" altLang="en-US"/>
                    </a:p>
                  </a:txBody>
                  <a:tcPr/>
                </a:tc>
                <a:tc vMerge="1">
                  <a:txBody>
                    <a:bodyPr/>
                    <a:lstStyle/>
                    <a:p>
                      <a:endParaRPr lang="zh-TW" altLang="en-US"/>
                    </a:p>
                  </a:txBody>
                  <a:tcPr/>
                </a:tc>
                <a:tc gridSpan="2">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風險留置（第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3.4.9</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r>
              <a:tr h="401638">
                <a:tc vMerge="1">
                  <a:txBody>
                    <a:bodyPr/>
                    <a:lstStyle/>
                    <a:p>
                      <a:endParaRPr lang="zh-TW" altLang="en-US"/>
                    </a:p>
                  </a:txBody>
                  <a:tcPr/>
                </a:tc>
                <a:tc gridSpan="3">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風險接受（第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3.4.10</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hMerge="1">
                  <a:txBody>
                    <a:bodyPr/>
                    <a:lstStyle/>
                    <a:p>
                      <a:endParaRPr lang="zh-TW" altLang="en-US"/>
                    </a:p>
                  </a:txBody>
                  <a:tcPr/>
                </a:tc>
                <a:tc hMerge="1">
                  <a:txBody>
                    <a:bodyPr/>
                    <a:lstStyle/>
                    <a:p>
                      <a:endParaRPr lang="zh-TW" altLang="en-US"/>
                    </a:p>
                  </a:txBody>
                  <a:tcPr/>
                </a:tc>
              </a:tr>
              <a:tr h="401638">
                <a:tc vMerge="1">
                  <a:txBody>
                    <a:bodyPr/>
                    <a:lstStyle/>
                    <a:p>
                      <a:endParaRPr lang="zh-TW" altLang="en-US"/>
                    </a:p>
                  </a:txBody>
                  <a:tcPr/>
                </a:tc>
                <a:tc gridSpan="3">
                  <a:txBody>
                    <a:bodyPr/>
                    <a:lstStyle>
                      <a:lvl1pPr eaLnBrk="0" hangingPunct="0">
                        <a:spcBef>
                          <a:spcPct val="20000"/>
                        </a:spcBef>
                        <a:buClr>
                          <a:schemeClr val="folHlink"/>
                        </a:buClr>
                        <a:buSzPct val="60000"/>
                        <a:buFont typeface="Wingdings" pitchFamily="2" charset="2"/>
                        <a:defRPr kumimoji="1" sz="2400">
                          <a:solidFill>
                            <a:schemeClr val="tx1"/>
                          </a:solidFill>
                          <a:latin typeface="Georgia" pitchFamily="18" charset="0"/>
                          <a:ea typeface="標楷體" pitchFamily="65" charset="-120"/>
                        </a:defRPr>
                      </a:lvl1pPr>
                      <a:lvl2pPr eaLnBrk="0" hangingPunct="0">
                        <a:spcBef>
                          <a:spcPct val="20000"/>
                        </a:spcBef>
                        <a:buClr>
                          <a:schemeClr val="hlink"/>
                        </a:buClr>
                        <a:buSzPct val="55000"/>
                        <a:buFont typeface="Wingdings" pitchFamily="2" charset="2"/>
                        <a:defRPr kumimoji="1" sz="2000">
                          <a:solidFill>
                            <a:schemeClr val="tx1"/>
                          </a:solidFill>
                          <a:latin typeface="Georgia" pitchFamily="18" charset="0"/>
                          <a:ea typeface="標楷體" pitchFamily="65" charset="-120"/>
                        </a:defRPr>
                      </a:lvl2pPr>
                      <a:lvl3pPr eaLnBrk="0" hangingPunct="0">
                        <a:spcBef>
                          <a:spcPct val="20000"/>
                        </a:spcBef>
                        <a:buClr>
                          <a:schemeClr val="folHlink"/>
                        </a:buClr>
                        <a:buSzPct val="50000"/>
                        <a:buFont typeface="Wingdings" pitchFamily="2" charset="2"/>
                        <a:defRPr kumimoji="1" sz="2000">
                          <a:solidFill>
                            <a:schemeClr val="tx1"/>
                          </a:solidFill>
                          <a:latin typeface="Georgia" pitchFamily="18" charset="0"/>
                          <a:ea typeface="標楷體" pitchFamily="65" charset="-120"/>
                        </a:defRPr>
                      </a:lvl3pPr>
                      <a:lvl4pPr eaLnBrk="0" hangingPunct="0">
                        <a:spcBef>
                          <a:spcPct val="20000"/>
                        </a:spcBef>
                        <a:buClr>
                          <a:schemeClr val="accent2"/>
                        </a:buClr>
                        <a:buSzPct val="55000"/>
                        <a:buFont typeface="Wingdings" pitchFamily="2" charset="2"/>
                        <a:defRPr kumimoji="1">
                          <a:solidFill>
                            <a:schemeClr val="tx1"/>
                          </a:solidFill>
                          <a:latin typeface="Georgia" pitchFamily="18" charset="0"/>
                          <a:ea typeface="標楷體" pitchFamily="65" charset="-120"/>
                        </a:defRPr>
                      </a:lvl4pPr>
                      <a:lvl5pPr eaLnBrk="0" hangingPunct="0">
                        <a:spcBef>
                          <a:spcPct val="20000"/>
                        </a:spcBef>
                        <a:buClr>
                          <a:schemeClr val="accent1"/>
                        </a:buClr>
                        <a:buSzPct val="50000"/>
                        <a:buFont typeface="Wingdings" pitchFamily="2" charset="2"/>
                        <a:defRPr kumimoji="1">
                          <a:solidFill>
                            <a:schemeClr val="tx1"/>
                          </a:solidFill>
                          <a:latin typeface="Georgia" pitchFamily="18" charset="0"/>
                          <a:ea typeface="標楷體" pitchFamily="65" charset="-120"/>
                        </a:defRPr>
                      </a:lvl5pPr>
                      <a:lvl6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6pPr>
                      <a:lvl7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7pPr>
                      <a:lvl8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8pPr>
                      <a:lvl9pPr eaLnBrk="0" fontAlgn="base" hangingPunct="0">
                        <a:spcBef>
                          <a:spcPct val="20000"/>
                        </a:spcBef>
                        <a:spcAft>
                          <a:spcPct val="0"/>
                        </a:spcAft>
                        <a:buClr>
                          <a:schemeClr val="accent1"/>
                        </a:buClr>
                        <a:buSzPct val="50000"/>
                        <a:buFont typeface="Wingdings" pitchFamily="2" charset="2"/>
                        <a:defRPr kumimoji="1">
                          <a:solidFill>
                            <a:schemeClr val="tx1"/>
                          </a:solidFill>
                          <a:latin typeface="Georgia"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風險溝通（第</a:t>
                      </a:r>
                      <a:r>
                        <a:rPr kumimoji="1" lang="en-US" altLang="zh-TW" sz="2000" b="0" i="0" u="none" strike="noStrike" cap="none" normalizeH="0" baseline="0" smtClean="0">
                          <a:ln>
                            <a:noFill/>
                          </a:ln>
                          <a:solidFill>
                            <a:schemeClr val="tx1"/>
                          </a:solidFill>
                          <a:effectLst/>
                          <a:latin typeface="Arial" pitchFamily="34" charset="0"/>
                          <a:ea typeface="標楷體" pitchFamily="65" charset="-120"/>
                          <a:cs typeface="Arial" pitchFamily="34" charset="0"/>
                        </a:rPr>
                        <a:t>3.2.4</a:t>
                      </a:r>
                      <a:r>
                        <a:rPr kumimoji="1" lang="zh-TW" altLang="en-US" sz="2000" b="0" i="0" u="none" strike="noStrike" cap="none" normalizeH="0" baseline="0" smtClean="0">
                          <a:ln>
                            <a:noFill/>
                          </a:ln>
                          <a:solidFill>
                            <a:schemeClr val="tx1"/>
                          </a:solidFill>
                          <a:effectLst/>
                          <a:latin typeface="標楷體" pitchFamily="65" charset="-120"/>
                          <a:ea typeface="標楷體" pitchFamily="65" charset="-120"/>
                          <a:cs typeface="Arial" pitchFamily="34" charset="0"/>
                        </a:rPr>
                        <a:t>節）</a:t>
                      </a:r>
                      <a:endParaRPr kumimoji="1" lang="zh-TW" altLang="en-US" sz="2000" b="0" i="0" u="none" strike="noStrike" cap="none" normalizeH="0" baseline="0" smtClean="0">
                        <a:ln>
                          <a:noFill/>
                        </a:ln>
                        <a:solidFill>
                          <a:schemeClr val="tx1"/>
                        </a:solidFill>
                        <a:effectLst/>
                        <a:latin typeface="Tahoma" pitchFamily="34" charset="0"/>
                        <a:ea typeface="新細明體" pitchFamily="18" charset="-120"/>
                        <a:cs typeface="Arial" pitchFamily="34" charset="0"/>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p14="http://schemas.microsoft.com/office/powerpoint/2010/main" val="3712903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2"/>
          </p:nvPr>
        </p:nvSpPr>
        <p:spPr>
          <a:ln/>
        </p:spPr>
        <p:txBody>
          <a:bodyPr/>
          <a:lstStyle/>
          <a:p>
            <a:pPr>
              <a:defRPr/>
            </a:pPr>
            <a:fld id="{1B4B144A-76A9-4A8A-8F14-56F0ECE3D992}" type="slidenum">
              <a:rPr lang="zh-TW" altLang="en-US">
                <a:latin typeface="Arial" panose="020B0604020202020204" pitchFamily="34" charset="0"/>
                <a:ea typeface="+mn-ea"/>
                <a:cs typeface="Arial" panose="020B0604020202020204" pitchFamily="34" charset="0"/>
              </a:rPr>
              <a:pPr>
                <a:defRPr/>
              </a:pPr>
              <a:t>28</a:t>
            </a:fld>
            <a:endParaRPr lang="en-US" altLang="zh-TW">
              <a:latin typeface="Arial" panose="020B0604020202020204" pitchFamily="34" charset="0"/>
              <a:ea typeface="+mn-ea"/>
              <a:cs typeface="Arial" panose="020B0604020202020204" pitchFamily="34" charset="0"/>
            </a:endParaRPr>
          </a:p>
        </p:txBody>
      </p:sp>
      <p:sp>
        <p:nvSpPr>
          <p:cNvPr id="800770" name="Rectangle 2"/>
          <p:cNvSpPr>
            <a:spLocks noGrp="1" noChangeArrowheads="1"/>
          </p:cNvSpPr>
          <p:nvPr>
            <p:ph type="ctrTitle" idx="4294967295"/>
          </p:nvPr>
        </p:nvSpPr>
        <p:spPr>
          <a:xfrm>
            <a:off x="428229" y="2133601"/>
            <a:ext cx="9049544" cy="1800225"/>
          </a:xfrm>
          <a:solidFill>
            <a:schemeClr val="accent3">
              <a:lumMod val="95000"/>
            </a:schemeClr>
          </a:solidFill>
        </p:spPr>
        <p:txBody>
          <a:bodyPr/>
          <a:lstStyle/>
          <a:p>
            <a:pPr eaLnBrk="1" hangingPunct="1"/>
            <a:r>
              <a:rPr lang="en-US" altLang="zh-TW" smtClean="0">
                <a:latin typeface="Arial" panose="020B0604020202020204" pitchFamily="34" charset="0"/>
                <a:ea typeface="+mn-ea"/>
                <a:cs typeface="Arial" panose="020B0604020202020204" pitchFamily="34" charset="0"/>
              </a:rPr>
              <a:t>ISO 31000</a:t>
            </a:r>
            <a:br>
              <a:rPr lang="en-US" altLang="zh-TW" smtClean="0">
                <a:latin typeface="Arial" panose="020B0604020202020204" pitchFamily="34" charset="0"/>
                <a:ea typeface="+mn-ea"/>
                <a:cs typeface="Arial" panose="020B0604020202020204" pitchFamily="34" charset="0"/>
              </a:rPr>
            </a:br>
            <a:r>
              <a:rPr lang="zh-TW" altLang="en-US" smtClean="0">
                <a:latin typeface="Arial" panose="020B0604020202020204" pitchFamily="34" charset="0"/>
                <a:ea typeface="+mn-ea"/>
                <a:cs typeface="Arial" panose="020B0604020202020204" pitchFamily="34" charset="0"/>
              </a:rPr>
              <a:t>風險管理</a:t>
            </a:r>
            <a:r>
              <a:rPr lang="en-US" altLang="zh-TW" smtClean="0">
                <a:latin typeface="Arial" panose="020B0604020202020204" pitchFamily="34" charset="0"/>
                <a:ea typeface="+mn-ea"/>
                <a:cs typeface="Arial" panose="020B0604020202020204" pitchFamily="34" charset="0"/>
              </a:rPr>
              <a:t>-</a:t>
            </a:r>
            <a:r>
              <a:rPr lang="zh-TW" altLang="en-US" smtClean="0">
                <a:latin typeface="Arial" panose="020B0604020202020204" pitchFamily="34" charset="0"/>
                <a:ea typeface="+mn-ea"/>
                <a:cs typeface="Arial" panose="020B0604020202020204" pitchFamily="34" charset="0"/>
              </a:rPr>
              <a:t>原則與實施指引 </a:t>
            </a:r>
          </a:p>
        </p:txBody>
      </p:sp>
    </p:spTree>
    <p:extLst>
      <p:ext uri="{BB962C8B-B14F-4D97-AF65-F5344CB8AC3E}">
        <p14:creationId xmlns:p14="http://schemas.microsoft.com/office/powerpoint/2010/main" val="16998481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2</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a:solidFill>
                  <a:srgbClr val="000066"/>
                </a:solidFill>
                <a:ea typeface="標楷體" pitchFamily="65" charset="-120"/>
              </a:rPr>
              <a:t>漫談</a:t>
            </a:r>
            <a:r>
              <a:rPr lang="zh-TW" altLang="en-US" sz="5400" dirty="0" smtClean="0">
                <a:solidFill>
                  <a:srgbClr val="000066"/>
                </a:solidFill>
                <a:ea typeface="標楷體" pitchFamily="65" charset="-120"/>
              </a:rPr>
              <a:t>內部控制</a:t>
            </a:r>
          </a:p>
        </p:txBody>
      </p:sp>
    </p:spTree>
    <p:extLst>
      <p:ext uri="{BB962C8B-B14F-4D97-AF65-F5344CB8AC3E}">
        <p14:creationId xmlns:p14="http://schemas.microsoft.com/office/powerpoint/2010/main" val="29885251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C1E9F28A-5C1E-42FE-A937-CAD0BEADA0AB}" type="slidenum">
              <a:rPr lang="zh-TW" altLang="en-US">
                <a:latin typeface="Arial" panose="020B0604020202020204" pitchFamily="34" charset="0"/>
                <a:ea typeface="+mn-ea"/>
                <a:cs typeface="Arial" panose="020B0604020202020204" pitchFamily="34" charset="0"/>
              </a:rPr>
              <a:pPr>
                <a:defRPr/>
              </a:pPr>
              <a:t>29</a:t>
            </a:fld>
            <a:endParaRPr lang="en-US" altLang="zh-TW">
              <a:latin typeface="Arial" panose="020B0604020202020204" pitchFamily="34" charset="0"/>
              <a:ea typeface="+mn-ea"/>
              <a:cs typeface="Arial" panose="020B0604020202020204" pitchFamily="34" charset="0"/>
            </a:endParaRPr>
          </a:p>
        </p:txBody>
      </p:sp>
      <p:sp>
        <p:nvSpPr>
          <p:cNvPr id="772098" name="Rectangle 2"/>
          <p:cNvSpPr>
            <a:spLocks noGrp="1" noChangeArrowheads="1"/>
          </p:cNvSpPr>
          <p:nvPr>
            <p:ph type="title" idx="4294967295"/>
          </p:nvPr>
        </p:nvSpPr>
        <p:spPr/>
        <p:txBody>
          <a:bodyPr/>
          <a:lstStyle/>
          <a:p>
            <a:pPr eaLnBrk="1" hangingPunct="1"/>
            <a:r>
              <a:rPr lang="en-US" altLang="zh-TW" b="1" dirty="0" smtClean="0">
                <a:solidFill>
                  <a:srgbClr val="0000CC"/>
                </a:solidFill>
                <a:latin typeface="Arial" panose="020B0604020202020204" pitchFamily="34" charset="0"/>
                <a:ea typeface="+mn-ea"/>
                <a:cs typeface="Arial" panose="020B0604020202020204" pitchFamily="34" charset="0"/>
              </a:rPr>
              <a:t>ISO 31000</a:t>
            </a:r>
            <a:r>
              <a:rPr lang="zh-TW" altLang="en-US" b="1" dirty="0" smtClean="0">
                <a:solidFill>
                  <a:srgbClr val="0000CC"/>
                </a:solidFill>
                <a:latin typeface="Arial" panose="020B0604020202020204" pitchFamily="34" charset="0"/>
                <a:ea typeface="+mn-ea"/>
                <a:cs typeface="Arial" panose="020B0604020202020204" pitchFamily="34" charset="0"/>
              </a:rPr>
              <a:t>簡介</a:t>
            </a:r>
          </a:p>
        </p:txBody>
      </p:sp>
      <p:sp>
        <p:nvSpPr>
          <p:cNvPr id="772099" name="Rectangle 3"/>
          <p:cNvSpPr>
            <a:spLocks noGrp="1" noChangeArrowheads="1"/>
          </p:cNvSpPr>
          <p:nvPr>
            <p:ph type="body" sz="half" idx="4294967295"/>
          </p:nvPr>
        </p:nvSpPr>
        <p:spPr>
          <a:xfrm>
            <a:off x="1064568" y="1196752"/>
            <a:ext cx="7474215" cy="5184576"/>
          </a:xfrm>
        </p:spPr>
        <p:txBody>
          <a:bodyPr/>
          <a:lstStyle/>
          <a:p>
            <a:r>
              <a:rPr lang="en-US" altLang="zh-TW" sz="2800" dirty="0" smtClean="0">
                <a:latin typeface="Arial" panose="020B0604020202020204" pitchFamily="34" charset="0"/>
                <a:cs typeface="Arial" panose="020B0604020202020204" pitchFamily="34" charset="0"/>
              </a:rPr>
              <a:t>ISO 31000</a:t>
            </a:r>
            <a:r>
              <a:rPr lang="zh-TW" altLang="en-US" sz="2800" dirty="0" smtClean="0">
                <a:latin typeface="Arial" panose="020B0604020202020204" pitchFamily="34" charset="0"/>
                <a:cs typeface="Arial" panose="020B0604020202020204" pitchFamily="34" charset="0"/>
              </a:rPr>
              <a:t>為</a:t>
            </a:r>
            <a:r>
              <a:rPr lang="en-US" altLang="zh-TW" sz="2800" dirty="0" smtClean="0">
                <a:latin typeface="Arial" panose="020B0604020202020204" pitchFamily="34" charset="0"/>
                <a:cs typeface="Arial" panose="020B0604020202020204" pitchFamily="34" charset="0"/>
              </a:rPr>
              <a:t>ISO</a:t>
            </a:r>
            <a:r>
              <a:rPr lang="zh-TW" altLang="en-US" sz="2800" dirty="0" smtClean="0">
                <a:latin typeface="Arial" panose="020B0604020202020204" pitchFamily="34" charset="0"/>
                <a:cs typeface="Arial" panose="020B0604020202020204" pitchFamily="34" charset="0"/>
              </a:rPr>
              <a:t>國際標準組織於</a:t>
            </a:r>
            <a:r>
              <a:rPr lang="en-US" altLang="zh-TW" sz="2800" dirty="0" smtClean="0">
                <a:latin typeface="Arial" panose="020B0604020202020204" pitchFamily="34" charset="0"/>
                <a:cs typeface="Arial" panose="020B0604020202020204" pitchFamily="34" charset="0"/>
              </a:rPr>
              <a:t>2009</a:t>
            </a:r>
            <a:r>
              <a:rPr lang="zh-TW" altLang="en-US" sz="2800" dirty="0" smtClean="0">
                <a:latin typeface="Arial" panose="020B0604020202020204" pitchFamily="34" charset="0"/>
                <a:cs typeface="Arial" panose="020B0604020202020204" pitchFamily="34" charset="0"/>
              </a:rPr>
              <a:t>年</a:t>
            </a:r>
            <a:r>
              <a:rPr lang="en-US" altLang="zh-TW" sz="2800" dirty="0" smtClean="0">
                <a:latin typeface="Arial" panose="020B0604020202020204" pitchFamily="34" charset="0"/>
                <a:cs typeface="Arial" panose="020B0604020202020204" pitchFamily="34" charset="0"/>
              </a:rPr>
              <a:t>11</a:t>
            </a:r>
            <a:r>
              <a:rPr lang="zh-TW" altLang="en-US" sz="2800" dirty="0" smtClean="0">
                <a:latin typeface="Arial" panose="020B0604020202020204" pitchFamily="34" charset="0"/>
                <a:cs typeface="Arial" panose="020B0604020202020204" pitchFamily="34" charset="0"/>
              </a:rPr>
              <a:t>月</a:t>
            </a:r>
            <a:r>
              <a:rPr lang="en-US" altLang="zh-TW" sz="2800" dirty="0" smtClean="0">
                <a:latin typeface="Arial" panose="020B0604020202020204" pitchFamily="34" charset="0"/>
                <a:cs typeface="Arial" panose="020B0604020202020204" pitchFamily="34" charset="0"/>
              </a:rPr>
              <a:t>15</a:t>
            </a:r>
            <a:r>
              <a:rPr lang="zh-TW" altLang="en-US" sz="2800" dirty="0" smtClean="0">
                <a:latin typeface="Arial" panose="020B0604020202020204" pitchFamily="34" charset="0"/>
                <a:cs typeface="Arial" panose="020B0604020202020204" pitchFamily="34" charset="0"/>
              </a:rPr>
              <a:t>日正式公告的標準</a:t>
            </a:r>
            <a:endParaRPr lang="en-US" altLang="zh-TW" sz="2800" dirty="0" smtClean="0">
              <a:latin typeface="Arial" panose="020B0604020202020204" pitchFamily="34" charset="0"/>
              <a:cs typeface="Arial" panose="020B0604020202020204" pitchFamily="34" charset="0"/>
            </a:endParaRPr>
          </a:p>
          <a:p>
            <a:r>
              <a:rPr lang="zh-TW" altLang="en-US" sz="2800" dirty="0" smtClean="0">
                <a:latin typeface="Arial" panose="020B0604020202020204" pitchFamily="34" charset="0"/>
                <a:cs typeface="Arial" panose="020B0604020202020204" pitchFamily="34" charset="0"/>
              </a:rPr>
              <a:t>正式名稱為</a:t>
            </a:r>
            <a:r>
              <a:rPr lang="en-US" altLang="zh-TW" sz="2800" dirty="0" smtClean="0">
                <a:latin typeface="Arial" panose="020B0604020202020204" pitchFamily="34" charset="0"/>
                <a:cs typeface="Arial" panose="020B0604020202020204" pitchFamily="34" charset="0"/>
              </a:rPr>
              <a:t>”</a:t>
            </a:r>
            <a:r>
              <a:rPr lang="zh-TW" altLang="en-US" sz="2800" dirty="0" smtClean="0">
                <a:solidFill>
                  <a:srgbClr val="3904FC"/>
                </a:solidFill>
                <a:latin typeface="Arial" panose="020B0604020202020204" pitchFamily="34" charset="0"/>
                <a:cs typeface="Arial" panose="020B0604020202020204" pitchFamily="34" charset="0"/>
              </a:rPr>
              <a:t>風險管理原理及指導綱要</a:t>
            </a:r>
            <a:r>
              <a:rPr lang="en-US" altLang="zh-TW" sz="2800" dirty="0" smtClean="0">
                <a:latin typeface="Arial" panose="020B0604020202020204" pitchFamily="34" charset="0"/>
                <a:cs typeface="Arial" panose="020B0604020202020204" pitchFamily="34" charset="0"/>
              </a:rPr>
              <a:t/>
            </a:r>
            <a:br>
              <a:rPr lang="en-US" altLang="zh-TW" sz="2800" dirty="0" smtClean="0">
                <a:latin typeface="Arial" panose="020B0604020202020204" pitchFamily="34" charset="0"/>
                <a:cs typeface="Arial" panose="020B0604020202020204" pitchFamily="34" charset="0"/>
              </a:rPr>
            </a:br>
            <a:r>
              <a:rPr lang="en-US" altLang="zh-TW" sz="2800" dirty="0" smtClean="0">
                <a:latin typeface="Arial" panose="020B0604020202020204" pitchFamily="34" charset="0"/>
                <a:cs typeface="Arial" panose="020B0604020202020204" pitchFamily="34" charset="0"/>
              </a:rPr>
              <a:t>(Risk management–principles</a:t>
            </a:r>
            <a:r>
              <a:rPr lang="zh-TW" altLang="en-US" sz="2800" dirty="0" smtClean="0">
                <a:latin typeface="Arial" panose="020B0604020202020204" pitchFamily="34" charset="0"/>
                <a:cs typeface="Arial" panose="020B0604020202020204" pitchFamily="34" charset="0"/>
              </a:rPr>
              <a:t> </a:t>
            </a:r>
            <a:r>
              <a:rPr lang="en-US" altLang="zh-TW" sz="2800" dirty="0" smtClean="0">
                <a:latin typeface="Arial" panose="020B0604020202020204" pitchFamily="34" charset="0"/>
                <a:cs typeface="Arial" panose="020B0604020202020204" pitchFamily="34" charset="0"/>
              </a:rPr>
              <a:t>and guidelines)”</a:t>
            </a:r>
          </a:p>
          <a:p>
            <a:r>
              <a:rPr lang="zh-TW" altLang="en-US" sz="2800" dirty="0" smtClean="0">
                <a:latin typeface="Arial" panose="020B0604020202020204" pitchFamily="34" charset="0"/>
                <a:cs typeface="Arial" panose="020B0604020202020204" pitchFamily="34" charset="0"/>
              </a:rPr>
              <a:t>目的在於「提供風險管理的原則及指導綱要，以</a:t>
            </a:r>
            <a:r>
              <a:rPr lang="zh-TW" altLang="en-US" sz="2800" dirty="0" smtClean="0">
                <a:solidFill>
                  <a:srgbClr val="3904FC"/>
                </a:solidFill>
                <a:latin typeface="Arial" panose="020B0604020202020204" pitchFamily="34" charset="0"/>
                <a:cs typeface="Arial" panose="020B0604020202020204" pitchFamily="34" charset="0"/>
              </a:rPr>
              <a:t>提供各類型、不同規模的組織管理其組織整體或是個別專案之風險</a:t>
            </a:r>
            <a:r>
              <a:rPr lang="zh-TW" altLang="en-US" sz="2800" dirty="0" smtClean="0">
                <a:latin typeface="Arial" panose="020B0604020202020204" pitchFamily="34" charset="0"/>
                <a:cs typeface="Arial" panose="020B0604020202020204" pitchFamily="34" charset="0"/>
              </a:rPr>
              <a:t>」</a:t>
            </a:r>
            <a:endParaRPr lang="en-US" altLang="zh-TW" sz="2800" dirty="0" smtClean="0">
              <a:latin typeface="Arial" panose="020B0604020202020204" pitchFamily="34" charset="0"/>
              <a:cs typeface="Arial" panose="020B0604020202020204" pitchFamily="34" charset="0"/>
            </a:endParaRPr>
          </a:p>
          <a:p>
            <a:r>
              <a:rPr lang="zh-TW" altLang="en-US" sz="2800" dirty="0" smtClean="0">
                <a:latin typeface="Arial" panose="020B0604020202020204" pitchFamily="34" charset="0"/>
                <a:cs typeface="Arial" panose="020B0604020202020204" pitchFamily="34" charset="0"/>
              </a:rPr>
              <a:t>本標準並不期望組織所有部門或活動都適用單一種風險管理的方法，而是可以與其它的風險管理進行</a:t>
            </a:r>
            <a:r>
              <a:rPr lang="zh-TW" altLang="en-US" sz="2800" dirty="0" smtClean="0">
                <a:solidFill>
                  <a:schemeClr val="folHlink"/>
                </a:solidFill>
                <a:latin typeface="Arial" panose="020B0604020202020204" pitchFamily="34" charset="0"/>
                <a:cs typeface="Arial" panose="020B0604020202020204" pitchFamily="34" charset="0"/>
              </a:rPr>
              <a:t>協調整合</a:t>
            </a:r>
            <a:r>
              <a:rPr lang="en-US" altLang="zh-TW" sz="2800" dirty="0" smtClean="0">
                <a:latin typeface="Arial" panose="020B0604020202020204" pitchFamily="34" charset="0"/>
                <a:cs typeface="Arial" panose="020B0604020202020204" pitchFamily="34" charset="0"/>
              </a:rPr>
              <a:t>(harmonize)</a:t>
            </a:r>
            <a:endParaRPr lang="zh-TW" altLang="en-US" sz="2800" dirty="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615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1D72001A-A20F-435A-B013-A3831CBED69A}" type="slidenum">
              <a:rPr lang="zh-TW" altLang="en-US">
                <a:latin typeface="Arial" panose="020B0604020202020204" pitchFamily="34" charset="0"/>
                <a:ea typeface="+mn-ea"/>
                <a:cs typeface="Arial" panose="020B0604020202020204" pitchFamily="34" charset="0"/>
              </a:rPr>
              <a:pPr>
                <a:defRPr/>
              </a:pPr>
              <a:t>30</a:t>
            </a:fld>
            <a:endParaRPr lang="en-US" altLang="zh-TW">
              <a:latin typeface="Arial" panose="020B0604020202020204" pitchFamily="34" charset="0"/>
              <a:ea typeface="+mn-ea"/>
              <a:cs typeface="Arial" panose="020B0604020202020204" pitchFamily="34" charset="0"/>
            </a:endParaRPr>
          </a:p>
        </p:txBody>
      </p:sp>
      <p:sp>
        <p:nvSpPr>
          <p:cNvPr id="774146" name="Rectangle 2"/>
          <p:cNvSpPr>
            <a:spLocks noGrp="1" noChangeArrowheads="1"/>
          </p:cNvSpPr>
          <p:nvPr>
            <p:ph type="title" idx="4294967295"/>
          </p:nvPr>
        </p:nvSpPr>
        <p:spPr/>
        <p:txBody>
          <a:bodyPr/>
          <a:lstStyle/>
          <a:p>
            <a:pPr eaLnBrk="1" hangingPunct="1"/>
            <a:r>
              <a:rPr lang="en-US" altLang="zh-TW" b="1" smtClean="0">
                <a:solidFill>
                  <a:srgbClr val="0000CC"/>
                </a:solidFill>
                <a:latin typeface="Arial" panose="020B0604020202020204" pitchFamily="34" charset="0"/>
                <a:ea typeface="+mn-ea"/>
                <a:cs typeface="Arial" panose="020B0604020202020204" pitchFamily="34" charset="0"/>
              </a:rPr>
              <a:t>ISO 31000</a:t>
            </a:r>
            <a:r>
              <a:rPr lang="zh-TW" altLang="en-US" b="1" smtClean="0">
                <a:solidFill>
                  <a:srgbClr val="0000CC"/>
                </a:solidFill>
                <a:latin typeface="Arial" panose="020B0604020202020204" pitchFamily="34" charset="0"/>
                <a:ea typeface="+mn-ea"/>
                <a:cs typeface="Arial" panose="020B0604020202020204" pitchFamily="34" charset="0"/>
              </a:rPr>
              <a:t>對風險的定義</a:t>
            </a:r>
          </a:p>
        </p:txBody>
      </p:sp>
      <p:sp>
        <p:nvSpPr>
          <p:cNvPr id="774147" name="Rectangle 3"/>
          <p:cNvSpPr>
            <a:spLocks noGrp="1" noChangeArrowheads="1"/>
          </p:cNvSpPr>
          <p:nvPr>
            <p:ph type="body" sz="half" idx="4294967295"/>
          </p:nvPr>
        </p:nvSpPr>
        <p:spPr>
          <a:xfrm>
            <a:off x="1064568" y="1196752"/>
            <a:ext cx="7474215" cy="4679950"/>
          </a:xfrm>
        </p:spPr>
        <p:txBody>
          <a:bodyPr/>
          <a:lstStyle/>
          <a:p>
            <a:r>
              <a:rPr lang="zh-TW" altLang="en-US" sz="2800" dirty="0" smtClean="0">
                <a:latin typeface="Arial" panose="020B0604020202020204" pitchFamily="34" charset="0"/>
                <a:cs typeface="Arial" panose="020B0604020202020204" pitchFamily="34" charset="0"/>
              </a:rPr>
              <a:t>風險為「</a:t>
            </a:r>
            <a:r>
              <a:rPr lang="zh-TW" altLang="en-US" sz="2800" dirty="0" smtClean="0">
                <a:solidFill>
                  <a:srgbClr val="3904FC"/>
                </a:solidFill>
                <a:latin typeface="Arial" panose="020B0604020202020204" pitchFamily="34" charset="0"/>
                <a:cs typeface="Arial" panose="020B0604020202020204" pitchFamily="34" charset="0"/>
              </a:rPr>
              <a:t>不確定性對達成目標的影響</a:t>
            </a:r>
            <a:r>
              <a:rPr lang="zh-TW" altLang="en-US" sz="2800" dirty="0" smtClean="0">
                <a:latin typeface="Arial" panose="020B0604020202020204" pitchFamily="34" charset="0"/>
                <a:cs typeface="Arial" panose="020B0604020202020204" pitchFamily="34" charset="0"/>
              </a:rPr>
              <a:t>」</a:t>
            </a:r>
            <a:r>
              <a:rPr lang="en-US" altLang="zh-TW" sz="2800" dirty="0" smtClean="0">
                <a:latin typeface="Arial" panose="020B0604020202020204" pitchFamily="34" charset="0"/>
                <a:cs typeface="Arial" panose="020B0604020202020204" pitchFamily="34" charset="0"/>
              </a:rPr>
              <a:t>(Effect of uncertainty on objectives)</a:t>
            </a:r>
          </a:p>
          <a:p>
            <a:r>
              <a:rPr lang="zh-TW" altLang="en-US" sz="2800" dirty="0" smtClean="0">
                <a:latin typeface="Arial" panose="020B0604020202020204" pitchFamily="34" charset="0"/>
                <a:cs typeface="Arial" panose="020B0604020202020204" pitchFamily="34" charset="0"/>
              </a:rPr>
              <a:t>所謂的影響是指一項事件或變化結果與預期目標產生的偏差，可能是</a:t>
            </a:r>
            <a:r>
              <a:rPr lang="zh-TW" altLang="en-US" sz="2800" dirty="0" smtClean="0">
                <a:solidFill>
                  <a:srgbClr val="3904FC"/>
                </a:solidFill>
                <a:latin typeface="Arial" panose="020B0604020202020204" pitchFamily="34" charset="0"/>
                <a:cs typeface="Arial" panose="020B0604020202020204" pitchFamily="34" charset="0"/>
              </a:rPr>
              <a:t>正面</a:t>
            </a:r>
            <a:r>
              <a:rPr lang="zh-TW" altLang="en-US" sz="2800" dirty="0" smtClean="0">
                <a:latin typeface="Arial" panose="020B0604020202020204" pitchFamily="34" charset="0"/>
                <a:cs typeface="Arial" panose="020B0604020202020204" pitchFamily="34" charset="0"/>
              </a:rPr>
              <a:t>、及</a:t>
            </a:r>
            <a:r>
              <a:rPr lang="en-US" altLang="zh-TW" sz="2800" dirty="0" smtClean="0">
                <a:latin typeface="Arial" panose="020B0604020202020204" pitchFamily="34" charset="0"/>
                <a:cs typeface="Arial" panose="020B0604020202020204" pitchFamily="34" charset="0"/>
              </a:rPr>
              <a:t>/</a:t>
            </a:r>
            <a:r>
              <a:rPr lang="zh-TW" altLang="en-US" sz="2800" dirty="0" smtClean="0">
                <a:latin typeface="Arial" panose="020B0604020202020204" pitchFamily="34" charset="0"/>
                <a:cs typeface="Arial" panose="020B0604020202020204" pitchFamily="34" charset="0"/>
              </a:rPr>
              <a:t>或</a:t>
            </a:r>
            <a:r>
              <a:rPr lang="zh-TW" altLang="en-US" sz="2800" dirty="0" smtClean="0">
                <a:solidFill>
                  <a:srgbClr val="3904FC"/>
                </a:solidFill>
                <a:latin typeface="Arial" panose="020B0604020202020204" pitchFamily="34" charset="0"/>
                <a:cs typeface="Arial" panose="020B0604020202020204" pitchFamily="34" charset="0"/>
              </a:rPr>
              <a:t>負面</a:t>
            </a:r>
            <a:r>
              <a:rPr lang="zh-TW" altLang="en-US" sz="2800" dirty="0" smtClean="0">
                <a:latin typeface="Arial" panose="020B0604020202020204" pitchFamily="34" charset="0"/>
                <a:cs typeface="Arial" panose="020B0604020202020204" pitchFamily="34" charset="0"/>
              </a:rPr>
              <a:t>的影響。</a:t>
            </a:r>
            <a:endParaRPr lang="en-US" altLang="zh-TW" sz="2800" dirty="0" smtClean="0">
              <a:latin typeface="Arial" panose="020B0604020202020204" pitchFamily="34" charset="0"/>
              <a:cs typeface="Arial" panose="020B0604020202020204" pitchFamily="34" charset="0"/>
            </a:endParaRPr>
          </a:p>
          <a:p>
            <a:r>
              <a:rPr lang="zh-TW" altLang="en-US" sz="2800" dirty="0" smtClean="0">
                <a:latin typeface="Arial" panose="020B0604020202020204" pitchFamily="34" charset="0"/>
                <a:cs typeface="Arial" panose="020B0604020202020204" pitchFamily="34" charset="0"/>
              </a:rPr>
              <a:t>目標則可能在不同層級有不同面向的考量，例如財務、健康與安全、或環境等</a:t>
            </a:r>
            <a:endParaRPr lang="en-US" altLang="zh-TW" sz="2800" dirty="0" smtClean="0">
              <a:latin typeface="Arial" panose="020B0604020202020204" pitchFamily="34" charset="0"/>
              <a:cs typeface="Arial" panose="020B0604020202020204" pitchFamily="34" charset="0"/>
            </a:endParaRPr>
          </a:p>
          <a:p>
            <a:r>
              <a:rPr lang="zh-TW" altLang="en-US" sz="2800" dirty="0" smtClean="0">
                <a:latin typeface="Arial" panose="020B0604020202020204" pitchFamily="34" charset="0"/>
                <a:cs typeface="Arial" panose="020B0604020202020204" pitchFamily="34" charset="0"/>
              </a:rPr>
              <a:t>風險通常是以合併一項事件或變化所產生的</a:t>
            </a:r>
            <a:r>
              <a:rPr lang="zh-TW" altLang="en-US" sz="2800" dirty="0" smtClean="0">
                <a:solidFill>
                  <a:srgbClr val="3904FC"/>
                </a:solidFill>
                <a:latin typeface="Arial" panose="020B0604020202020204" pitchFamily="34" charset="0"/>
                <a:cs typeface="Arial" panose="020B0604020202020204" pitchFamily="34" charset="0"/>
              </a:rPr>
              <a:t>影響程度</a:t>
            </a:r>
            <a:r>
              <a:rPr lang="zh-TW" altLang="en-US" sz="2800" dirty="0" smtClean="0">
                <a:latin typeface="Arial" panose="020B0604020202020204" pitchFamily="34" charset="0"/>
                <a:cs typeface="Arial" panose="020B0604020202020204" pitchFamily="34" charset="0"/>
              </a:rPr>
              <a:t>以及</a:t>
            </a:r>
            <a:r>
              <a:rPr lang="zh-TW" altLang="en-US" sz="2800" dirty="0" smtClean="0">
                <a:solidFill>
                  <a:srgbClr val="3904FC"/>
                </a:solidFill>
                <a:latin typeface="Arial" panose="020B0604020202020204" pitchFamily="34" charset="0"/>
                <a:cs typeface="Arial" panose="020B0604020202020204" pitchFamily="34" charset="0"/>
              </a:rPr>
              <a:t>發生機率</a:t>
            </a:r>
            <a:r>
              <a:rPr lang="zh-TW" altLang="en-US" sz="2800" dirty="0" smtClean="0">
                <a:latin typeface="Arial" panose="020B0604020202020204" pitchFamily="34" charset="0"/>
                <a:cs typeface="Arial" panose="020B0604020202020204" pitchFamily="34" charset="0"/>
              </a:rPr>
              <a:t>的方式來表示。</a:t>
            </a:r>
            <a:endParaRPr lang="zh-TW" altLang="en-US" sz="2800" dirty="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300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D6707791-68B5-4363-9A7E-E0B76AA7E4CA}" type="slidenum">
              <a:rPr lang="zh-TW" altLang="en-US">
                <a:latin typeface="Arial" panose="020B0604020202020204" pitchFamily="34" charset="0"/>
                <a:ea typeface="+mn-ea"/>
                <a:cs typeface="Arial" panose="020B0604020202020204" pitchFamily="34" charset="0"/>
              </a:rPr>
              <a:pPr>
                <a:defRPr/>
              </a:pPr>
              <a:t>31</a:t>
            </a:fld>
            <a:endParaRPr lang="en-US" altLang="zh-TW">
              <a:latin typeface="Arial" panose="020B0604020202020204" pitchFamily="34" charset="0"/>
              <a:ea typeface="+mn-ea"/>
              <a:cs typeface="Arial" panose="020B0604020202020204" pitchFamily="34" charset="0"/>
            </a:endParaRPr>
          </a:p>
        </p:txBody>
      </p:sp>
      <p:sp>
        <p:nvSpPr>
          <p:cNvPr id="776194" name="Rectangle 2"/>
          <p:cNvSpPr>
            <a:spLocks noGrp="1" noChangeArrowheads="1"/>
          </p:cNvSpPr>
          <p:nvPr>
            <p:ph type="title" idx="4294967295"/>
          </p:nvPr>
        </p:nvSpPr>
        <p:spPr/>
        <p:txBody>
          <a:bodyPr/>
          <a:lstStyle/>
          <a:p>
            <a:pPr eaLnBrk="1" hangingPunct="1"/>
            <a:r>
              <a:rPr lang="en-US" altLang="zh-TW" smtClean="0">
                <a:latin typeface="Arial" panose="020B0604020202020204" pitchFamily="34" charset="0"/>
                <a:ea typeface="+mn-ea"/>
                <a:cs typeface="Arial" panose="020B0604020202020204" pitchFamily="34" charset="0"/>
              </a:rPr>
              <a:t>ISO 31000</a:t>
            </a:r>
            <a:r>
              <a:rPr lang="zh-TW" altLang="en-US" smtClean="0">
                <a:latin typeface="Arial" panose="020B0604020202020204" pitchFamily="34" charset="0"/>
                <a:ea typeface="+mn-ea"/>
                <a:cs typeface="Arial" panose="020B0604020202020204" pitchFamily="34" charset="0"/>
              </a:rPr>
              <a:t>之</a:t>
            </a:r>
            <a:r>
              <a:rPr lang="en-US" altLang="zh-TW" smtClean="0">
                <a:latin typeface="Arial" panose="020B0604020202020204" pitchFamily="34" charset="0"/>
                <a:ea typeface="+mn-ea"/>
                <a:cs typeface="Arial" panose="020B0604020202020204" pitchFamily="34" charset="0"/>
              </a:rPr>
              <a:t>11</a:t>
            </a:r>
            <a:r>
              <a:rPr lang="zh-TW" altLang="en-US" smtClean="0">
                <a:latin typeface="Arial" panose="020B0604020202020204" pitchFamily="34" charset="0"/>
                <a:ea typeface="+mn-ea"/>
                <a:cs typeface="Arial" panose="020B0604020202020204" pitchFamily="34" charset="0"/>
              </a:rPr>
              <a:t>項原理</a:t>
            </a:r>
            <a:endParaRPr lang="zh-TW" altLang="en-US" b="1" smtClean="0">
              <a:solidFill>
                <a:srgbClr val="0000CC"/>
              </a:solidFill>
              <a:latin typeface="Arial" panose="020B0604020202020204" pitchFamily="34" charset="0"/>
              <a:ea typeface="+mn-ea"/>
              <a:cs typeface="Arial" panose="020B0604020202020204" pitchFamily="34" charset="0"/>
            </a:endParaRPr>
          </a:p>
        </p:txBody>
      </p:sp>
      <p:sp>
        <p:nvSpPr>
          <p:cNvPr id="776195" name="Rectangle 3"/>
          <p:cNvSpPr>
            <a:spLocks noGrp="1" noChangeArrowheads="1"/>
          </p:cNvSpPr>
          <p:nvPr>
            <p:ph type="body" sz="half" idx="4294967295"/>
          </p:nvPr>
        </p:nvSpPr>
        <p:spPr>
          <a:xfrm>
            <a:off x="600208" y="1557339"/>
            <a:ext cx="8564563" cy="5184775"/>
          </a:xfrm>
        </p:spPr>
        <p:txBody>
          <a:bodyPr/>
          <a:lstStyle/>
          <a:p>
            <a:r>
              <a:rPr lang="en-US" altLang="zh-TW" sz="2400" b="1" smtClean="0">
                <a:latin typeface="Arial" panose="020B0604020202020204" pitchFamily="34" charset="0"/>
                <a:cs typeface="Arial" panose="020B0604020202020204" pitchFamily="34" charset="0"/>
              </a:rPr>
              <a:t>Risk management should create value.(</a:t>
            </a:r>
            <a:r>
              <a:rPr lang="zh-TW" altLang="en-US" sz="2400" smtClean="0">
                <a:latin typeface="Arial" panose="020B0604020202020204" pitchFamily="34" charset="0"/>
                <a:cs typeface="Arial" panose="020B0604020202020204" pitchFamily="34" charset="0"/>
              </a:rPr>
              <a:t>創造風險管理</a:t>
            </a:r>
            <a:r>
              <a:rPr lang="zh-TW" altLang="en-US" sz="2400" smtClean="0">
                <a:solidFill>
                  <a:srgbClr val="3904FC"/>
                </a:solidFill>
                <a:latin typeface="Arial" panose="020B0604020202020204" pitchFamily="34" charset="0"/>
                <a:cs typeface="Arial" panose="020B0604020202020204" pitchFamily="34" charset="0"/>
              </a:rPr>
              <a:t>價值</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an integral part of organizational processes.(</a:t>
            </a:r>
            <a:r>
              <a:rPr lang="zh-TW" altLang="en-US" sz="2400" smtClean="0">
                <a:latin typeface="Arial" panose="020B0604020202020204" pitchFamily="34" charset="0"/>
                <a:cs typeface="Arial" panose="020B0604020202020204" pitchFamily="34" charset="0"/>
              </a:rPr>
              <a:t>風險管理應該是</a:t>
            </a:r>
            <a:r>
              <a:rPr lang="zh-TW" altLang="en-US" sz="2400" smtClean="0">
                <a:solidFill>
                  <a:srgbClr val="3904FC"/>
                </a:solidFill>
                <a:latin typeface="Arial" panose="020B0604020202020204" pitchFamily="34" charset="0"/>
                <a:cs typeface="Arial" panose="020B0604020202020204" pitchFamily="34" charset="0"/>
              </a:rPr>
              <a:t>組織整體過程中的一部份</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part of decision making. (</a:t>
            </a:r>
            <a:r>
              <a:rPr lang="zh-TW" altLang="en-US" sz="2400" smtClean="0">
                <a:latin typeface="Arial" panose="020B0604020202020204" pitchFamily="34" charset="0"/>
                <a:cs typeface="Arial" panose="020B0604020202020204" pitchFamily="34" charset="0"/>
              </a:rPr>
              <a:t>風險管理應該是</a:t>
            </a:r>
            <a:r>
              <a:rPr lang="zh-TW" altLang="en-US" sz="2400" smtClean="0">
                <a:solidFill>
                  <a:srgbClr val="3904FC"/>
                </a:solidFill>
                <a:latin typeface="Arial" panose="020B0604020202020204" pitchFamily="34" charset="0"/>
                <a:cs typeface="Arial" panose="020B0604020202020204" pitchFamily="34" charset="0"/>
              </a:rPr>
              <a:t>決策</a:t>
            </a:r>
            <a:r>
              <a:rPr lang="zh-TW" altLang="en-US" sz="2400" smtClean="0">
                <a:latin typeface="Arial" panose="020B0604020202020204" pitchFamily="34" charset="0"/>
                <a:cs typeface="Arial" panose="020B0604020202020204" pitchFamily="34" charset="0"/>
              </a:rPr>
              <a:t>的一部份</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explicitly address uncertainty.(</a:t>
            </a:r>
            <a:r>
              <a:rPr lang="zh-TW" altLang="en-US" sz="2400" smtClean="0">
                <a:latin typeface="Arial" panose="020B0604020202020204" pitchFamily="34" charset="0"/>
                <a:cs typeface="Arial" panose="020B0604020202020204" pitchFamily="34" charset="0"/>
              </a:rPr>
              <a:t>風險管理應該明確地將</a:t>
            </a:r>
            <a:r>
              <a:rPr lang="zh-TW" altLang="en-US" sz="2400" smtClean="0">
                <a:solidFill>
                  <a:srgbClr val="3904FC"/>
                </a:solidFill>
                <a:latin typeface="Arial" panose="020B0604020202020204" pitchFamily="34" charset="0"/>
                <a:cs typeface="Arial" panose="020B0604020202020204" pitchFamily="34" charset="0"/>
              </a:rPr>
              <a:t>不確定性</a:t>
            </a:r>
            <a:r>
              <a:rPr lang="zh-TW" altLang="en-US" sz="2400" smtClean="0">
                <a:latin typeface="Arial" panose="020B0604020202020204" pitchFamily="34" charset="0"/>
                <a:cs typeface="Arial" panose="020B0604020202020204" pitchFamily="34" charset="0"/>
              </a:rPr>
              <a:t>表達出來</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systematic and structured.</a:t>
            </a:r>
            <a:r>
              <a:rPr lang="zh-TW" altLang="en-US" sz="2400" smtClean="0">
                <a:latin typeface="Arial" panose="020B0604020202020204" pitchFamily="34" charset="0"/>
                <a:cs typeface="Arial" panose="020B0604020202020204" pitchFamily="34" charset="0"/>
              </a:rPr>
              <a:t>（風險管理應該</a:t>
            </a:r>
            <a:r>
              <a:rPr lang="zh-TW" altLang="en-US" sz="2400" smtClean="0">
                <a:solidFill>
                  <a:srgbClr val="3904FC"/>
                </a:solidFill>
                <a:latin typeface="Arial" panose="020B0604020202020204" pitchFamily="34" charset="0"/>
                <a:cs typeface="Arial" panose="020B0604020202020204" pitchFamily="34" charset="0"/>
              </a:rPr>
              <a:t>系統化及組織化</a:t>
            </a:r>
            <a:r>
              <a:rPr lang="zh-TW" altLang="en-US" sz="2400"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based on the best available information. </a:t>
            </a:r>
            <a:r>
              <a:rPr lang="zh-TW" altLang="en-US" sz="2400" smtClean="0">
                <a:latin typeface="Arial" panose="020B0604020202020204" pitchFamily="34" charset="0"/>
                <a:cs typeface="Arial" panose="020B0604020202020204" pitchFamily="34" charset="0"/>
              </a:rPr>
              <a:t>（風險管理應以</a:t>
            </a:r>
            <a:r>
              <a:rPr lang="zh-TW" altLang="en-US" sz="2400" smtClean="0">
                <a:solidFill>
                  <a:srgbClr val="3904FC"/>
                </a:solidFill>
                <a:latin typeface="Arial" panose="020B0604020202020204" pitchFamily="34" charset="0"/>
                <a:cs typeface="Arial" panose="020B0604020202020204" pitchFamily="34" charset="0"/>
              </a:rPr>
              <a:t>組織背景資訊</a:t>
            </a:r>
            <a:r>
              <a:rPr lang="zh-TW" altLang="en-US" sz="2400" smtClean="0">
                <a:latin typeface="Arial" panose="020B0604020202020204" pitchFamily="34" charset="0"/>
                <a:cs typeface="Arial" panose="020B0604020202020204" pitchFamily="34" charset="0"/>
              </a:rPr>
              <a:t>為基礎）</a:t>
            </a:r>
            <a:endParaRPr lang="zh-TW" altLang="en-US" sz="240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7981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C85E4EB8-7CDA-42D1-9328-67BE9F4DF130}" type="slidenum">
              <a:rPr lang="zh-TW" altLang="en-US">
                <a:latin typeface="Arial" panose="020B0604020202020204" pitchFamily="34" charset="0"/>
                <a:ea typeface="+mn-ea"/>
                <a:cs typeface="Arial" panose="020B0604020202020204" pitchFamily="34" charset="0"/>
              </a:rPr>
              <a:pPr>
                <a:defRPr/>
              </a:pPr>
              <a:t>32</a:t>
            </a:fld>
            <a:endParaRPr lang="en-US" altLang="zh-TW">
              <a:latin typeface="Arial" panose="020B0604020202020204" pitchFamily="34" charset="0"/>
              <a:ea typeface="+mn-ea"/>
              <a:cs typeface="Arial" panose="020B0604020202020204" pitchFamily="34" charset="0"/>
            </a:endParaRPr>
          </a:p>
        </p:txBody>
      </p:sp>
      <p:sp>
        <p:nvSpPr>
          <p:cNvPr id="778242" name="Rectangle 2"/>
          <p:cNvSpPr>
            <a:spLocks noGrp="1" noChangeArrowheads="1"/>
          </p:cNvSpPr>
          <p:nvPr>
            <p:ph type="title" idx="4294967295"/>
          </p:nvPr>
        </p:nvSpPr>
        <p:spPr/>
        <p:txBody>
          <a:bodyPr/>
          <a:lstStyle/>
          <a:p>
            <a:pPr eaLnBrk="1" hangingPunct="1"/>
            <a:r>
              <a:rPr lang="en-US" altLang="zh-TW" smtClean="0">
                <a:latin typeface="Arial" panose="020B0604020202020204" pitchFamily="34" charset="0"/>
                <a:ea typeface="+mn-ea"/>
                <a:cs typeface="Arial" panose="020B0604020202020204" pitchFamily="34" charset="0"/>
              </a:rPr>
              <a:t>ISO 31000</a:t>
            </a:r>
            <a:r>
              <a:rPr lang="zh-TW" altLang="en-US" smtClean="0">
                <a:latin typeface="Arial" panose="020B0604020202020204" pitchFamily="34" charset="0"/>
                <a:ea typeface="+mn-ea"/>
                <a:cs typeface="Arial" panose="020B0604020202020204" pitchFamily="34" charset="0"/>
              </a:rPr>
              <a:t>之</a:t>
            </a:r>
            <a:r>
              <a:rPr lang="en-US" altLang="zh-TW" smtClean="0">
                <a:latin typeface="Arial" panose="020B0604020202020204" pitchFamily="34" charset="0"/>
                <a:ea typeface="+mn-ea"/>
                <a:cs typeface="Arial" panose="020B0604020202020204" pitchFamily="34" charset="0"/>
              </a:rPr>
              <a:t>11</a:t>
            </a:r>
            <a:r>
              <a:rPr lang="zh-TW" altLang="en-US" smtClean="0">
                <a:latin typeface="Arial" panose="020B0604020202020204" pitchFamily="34" charset="0"/>
                <a:ea typeface="+mn-ea"/>
                <a:cs typeface="Arial" panose="020B0604020202020204" pitchFamily="34" charset="0"/>
              </a:rPr>
              <a:t>項原理</a:t>
            </a:r>
            <a:endParaRPr lang="zh-TW" altLang="en-US" b="1" smtClean="0">
              <a:solidFill>
                <a:srgbClr val="0000CC"/>
              </a:solidFill>
              <a:latin typeface="Arial" panose="020B0604020202020204" pitchFamily="34" charset="0"/>
              <a:ea typeface="+mn-ea"/>
              <a:cs typeface="Arial" panose="020B0604020202020204" pitchFamily="34" charset="0"/>
            </a:endParaRPr>
          </a:p>
        </p:txBody>
      </p:sp>
      <p:sp>
        <p:nvSpPr>
          <p:cNvPr id="778243" name="Rectangle 3"/>
          <p:cNvSpPr>
            <a:spLocks noGrp="1" noChangeArrowheads="1"/>
          </p:cNvSpPr>
          <p:nvPr>
            <p:ph type="body" sz="half" idx="4294967295"/>
          </p:nvPr>
        </p:nvSpPr>
        <p:spPr>
          <a:xfrm>
            <a:off x="600208" y="1557339"/>
            <a:ext cx="8564563" cy="5184775"/>
          </a:xfrm>
        </p:spPr>
        <p:txBody>
          <a:bodyPr/>
          <a:lstStyle/>
          <a:p>
            <a:r>
              <a:rPr lang="en-US" altLang="zh-TW" sz="2400" b="1" smtClean="0">
                <a:latin typeface="Arial" panose="020B0604020202020204" pitchFamily="34" charset="0"/>
                <a:cs typeface="Arial" panose="020B0604020202020204" pitchFamily="34" charset="0"/>
              </a:rPr>
              <a:t>RM should be tailored.(</a:t>
            </a:r>
            <a:r>
              <a:rPr lang="zh-TW" altLang="en-US" sz="2400" b="1" smtClean="0">
                <a:latin typeface="Arial" panose="020B0604020202020204" pitchFamily="34" charset="0"/>
                <a:cs typeface="Arial" panose="020B0604020202020204" pitchFamily="34" charset="0"/>
              </a:rPr>
              <a:t>風險管理應該</a:t>
            </a:r>
            <a:r>
              <a:rPr lang="zh-TW" altLang="en-US" sz="2400" b="1" smtClean="0">
                <a:solidFill>
                  <a:srgbClr val="3904FC"/>
                </a:solidFill>
                <a:latin typeface="Arial" panose="020B0604020202020204" pitchFamily="34" charset="0"/>
                <a:cs typeface="Arial" panose="020B0604020202020204" pitchFamily="34" charset="0"/>
              </a:rPr>
              <a:t>客製化</a:t>
            </a:r>
            <a:r>
              <a:rPr lang="zh-TW" altLang="en-US" sz="2400" b="1" smtClean="0">
                <a:latin typeface="Arial" panose="020B0604020202020204" pitchFamily="34" charset="0"/>
                <a:cs typeface="Arial" panose="020B0604020202020204" pitchFamily="34" charset="0"/>
              </a:rPr>
              <a:t>制訂</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take into account human factors.(</a:t>
            </a:r>
            <a:r>
              <a:rPr lang="zh-TW" altLang="en-US" sz="2400" b="1" smtClean="0">
                <a:latin typeface="Arial" panose="020B0604020202020204" pitchFamily="34" charset="0"/>
                <a:cs typeface="Arial" panose="020B0604020202020204" pitchFamily="34" charset="0"/>
              </a:rPr>
              <a:t>風險管理應考慮</a:t>
            </a:r>
            <a:r>
              <a:rPr lang="zh-TW" altLang="en-US" sz="2400" b="1" smtClean="0">
                <a:solidFill>
                  <a:srgbClr val="3904FC"/>
                </a:solidFill>
                <a:latin typeface="Arial" panose="020B0604020202020204" pitchFamily="34" charset="0"/>
                <a:cs typeface="Arial" panose="020B0604020202020204" pitchFamily="34" charset="0"/>
              </a:rPr>
              <a:t>人為因素</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transparent and inclusive.(</a:t>
            </a:r>
            <a:r>
              <a:rPr lang="zh-TW" altLang="en-US" sz="2400" b="1" smtClean="0">
                <a:latin typeface="Arial" panose="020B0604020202020204" pitchFamily="34" charset="0"/>
                <a:cs typeface="Arial" panose="020B0604020202020204" pitchFamily="34" charset="0"/>
              </a:rPr>
              <a:t>風險管理應該是</a:t>
            </a:r>
            <a:r>
              <a:rPr lang="zh-TW" altLang="en-US" sz="2400" b="1" smtClean="0">
                <a:solidFill>
                  <a:srgbClr val="3904FC"/>
                </a:solidFill>
                <a:latin typeface="Arial" panose="020B0604020202020204" pitchFamily="34" charset="0"/>
                <a:cs typeface="Arial" panose="020B0604020202020204" pitchFamily="34" charset="0"/>
              </a:rPr>
              <a:t>透明</a:t>
            </a:r>
            <a:r>
              <a:rPr lang="zh-TW" altLang="en-US" sz="2400" b="1" smtClean="0">
                <a:latin typeface="Arial" panose="020B0604020202020204" pitchFamily="34" charset="0"/>
                <a:cs typeface="Arial" panose="020B0604020202020204" pitchFamily="34" charset="0"/>
              </a:rPr>
              <a:t>的且</a:t>
            </a:r>
            <a:r>
              <a:rPr lang="zh-TW" altLang="en-US" sz="2400" b="1" smtClean="0">
                <a:solidFill>
                  <a:srgbClr val="3904FC"/>
                </a:solidFill>
                <a:latin typeface="Arial" panose="020B0604020202020204" pitchFamily="34" charset="0"/>
                <a:cs typeface="Arial" panose="020B0604020202020204" pitchFamily="34" charset="0"/>
              </a:rPr>
              <a:t>包含一切</a:t>
            </a:r>
            <a:r>
              <a:rPr lang="zh-TW" altLang="en-US" sz="2400" b="1" smtClean="0">
                <a:latin typeface="Arial" panose="020B0604020202020204" pitchFamily="34" charset="0"/>
                <a:cs typeface="Arial" panose="020B0604020202020204" pitchFamily="34" charset="0"/>
              </a:rPr>
              <a:t>的</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dynamic, iterative and responsive to change. (</a:t>
            </a:r>
            <a:r>
              <a:rPr lang="zh-TW" altLang="en-US" sz="2400" b="1" smtClean="0">
                <a:latin typeface="Arial" panose="020B0604020202020204" pitchFamily="34" charset="0"/>
                <a:cs typeface="Arial" panose="020B0604020202020204" pitchFamily="34" charset="0"/>
              </a:rPr>
              <a:t>風險管理應該是</a:t>
            </a:r>
            <a:r>
              <a:rPr lang="zh-TW" altLang="en-US" sz="2400" b="1" smtClean="0">
                <a:solidFill>
                  <a:srgbClr val="3904FC"/>
                </a:solidFill>
                <a:latin typeface="Arial" panose="020B0604020202020204" pitchFamily="34" charset="0"/>
                <a:cs typeface="Arial" panose="020B0604020202020204" pitchFamily="34" charset="0"/>
              </a:rPr>
              <a:t>有效的</a:t>
            </a:r>
            <a:r>
              <a:rPr lang="zh-TW" altLang="en-US" sz="2400" b="1" smtClean="0">
                <a:latin typeface="Arial" panose="020B0604020202020204" pitchFamily="34" charset="0"/>
                <a:cs typeface="Arial" panose="020B0604020202020204" pitchFamily="34" charset="0"/>
              </a:rPr>
              <a:t>、</a:t>
            </a:r>
            <a:r>
              <a:rPr lang="zh-TW" altLang="en-US" sz="2400" b="1" smtClean="0">
                <a:solidFill>
                  <a:srgbClr val="3904FC"/>
                </a:solidFill>
                <a:latin typeface="Arial" panose="020B0604020202020204" pitchFamily="34" charset="0"/>
                <a:cs typeface="Arial" panose="020B0604020202020204" pitchFamily="34" charset="0"/>
              </a:rPr>
              <a:t>循環的</a:t>
            </a:r>
            <a:r>
              <a:rPr lang="zh-TW" altLang="en-US" sz="2400" b="1" smtClean="0">
                <a:latin typeface="Arial" panose="020B0604020202020204" pitchFamily="34" charset="0"/>
                <a:cs typeface="Arial" panose="020B0604020202020204" pitchFamily="34" charset="0"/>
              </a:rPr>
              <a:t>且具有</a:t>
            </a:r>
            <a:r>
              <a:rPr lang="zh-TW" altLang="en-US" sz="2400" b="1" smtClean="0">
                <a:solidFill>
                  <a:srgbClr val="3904FC"/>
                </a:solidFill>
                <a:latin typeface="Arial" panose="020B0604020202020204" pitchFamily="34" charset="0"/>
                <a:cs typeface="Arial" panose="020B0604020202020204" pitchFamily="34" charset="0"/>
              </a:rPr>
              <a:t>回饋的</a:t>
            </a:r>
            <a:r>
              <a:rPr lang="zh-TW" altLang="en-US" sz="2400" b="1" smtClean="0">
                <a:latin typeface="Arial" panose="020B0604020202020204" pitchFamily="34" charset="0"/>
                <a:cs typeface="Arial" panose="020B0604020202020204" pitchFamily="34" charset="0"/>
              </a:rPr>
              <a:t>機制</a:t>
            </a:r>
            <a:r>
              <a:rPr lang="en-US" altLang="zh-TW" sz="2400" b="1" smtClean="0">
                <a:latin typeface="Arial" panose="020B0604020202020204" pitchFamily="34" charset="0"/>
                <a:cs typeface="Arial" panose="020B0604020202020204" pitchFamily="34" charset="0"/>
              </a:rPr>
              <a:t>)</a:t>
            </a:r>
          </a:p>
          <a:p>
            <a:r>
              <a:rPr lang="en-US" altLang="zh-TW" sz="2400" b="1" smtClean="0">
                <a:latin typeface="Arial" panose="020B0604020202020204" pitchFamily="34" charset="0"/>
                <a:cs typeface="Arial" panose="020B0604020202020204" pitchFamily="34" charset="0"/>
              </a:rPr>
              <a:t>RM should be capable of continual improvement and</a:t>
            </a:r>
            <a:r>
              <a:rPr lang="zh-TW" altLang="en-US" sz="2400" b="1" smtClean="0">
                <a:latin typeface="Arial" panose="020B0604020202020204" pitchFamily="34" charset="0"/>
                <a:cs typeface="Arial" panose="020B0604020202020204" pitchFamily="34" charset="0"/>
              </a:rPr>
              <a:t> </a:t>
            </a:r>
            <a:r>
              <a:rPr lang="en-US" altLang="zh-TW" sz="2400" b="1" smtClean="0">
                <a:latin typeface="Arial" panose="020B0604020202020204" pitchFamily="34" charset="0"/>
                <a:cs typeface="Arial" panose="020B0604020202020204" pitchFamily="34" charset="0"/>
              </a:rPr>
              <a:t>enhancement. (</a:t>
            </a:r>
            <a:r>
              <a:rPr lang="zh-TW" altLang="en-US" sz="2400" b="1" smtClean="0">
                <a:latin typeface="Arial" panose="020B0604020202020204" pitchFamily="34" charset="0"/>
                <a:cs typeface="Arial" panose="020B0604020202020204" pitchFamily="34" charset="0"/>
              </a:rPr>
              <a:t>風險管理應該持續及加強</a:t>
            </a:r>
            <a:r>
              <a:rPr lang="zh-TW" altLang="en-US" sz="2400" b="1" smtClean="0">
                <a:solidFill>
                  <a:srgbClr val="3904FC"/>
                </a:solidFill>
                <a:latin typeface="Arial" panose="020B0604020202020204" pitchFamily="34" charset="0"/>
                <a:cs typeface="Arial" panose="020B0604020202020204" pitchFamily="34" charset="0"/>
              </a:rPr>
              <a:t>改善</a:t>
            </a:r>
            <a:r>
              <a:rPr lang="en-US" altLang="zh-TW" sz="2400" b="1" smtClean="0">
                <a:latin typeface="Arial" panose="020B0604020202020204" pitchFamily="34" charset="0"/>
                <a:cs typeface="Arial" panose="020B0604020202020204" pitchFamily="34" charset="0"/>
              </a:rPr>
              <a:t>)</a:t>
            </a:r>
            <a:endParaRPr lang="zh-TW" altLang="en-US" sz="240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0691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13"/>
          <p:cNvSpPr>
            <a:spLocks noGrp="1" noChangeArrowheads="1"/>
          </p:cNvSpPr>
          <p:nvPr>
            <p:ph type="sldNum" sz="quarter" idx="12"/>
          </p:nvPr>
        </p:nvSpPr>
        <p:spPr>
          <a:ln/>
        </p:spPr>
        <p:txBody>
          <a:bodyPr/>
          <a:lstStyle/>
          <a:p>
            <a:pPr>
              <a:defRPr/>
            </a:pPr>
            <a:fld id="{B0F1CA3C-7A36-43E3-B348-46EB31155FF0}" type="slidenum">
              <a:rPr lang="zh-TW" altLang="en-US"/>
              <a:pPr>
                <a:defRPr/>
              </a:pPr>
              <a:t>33</a:t>
            </a:fld>
            <a:endParaRPr lang="en-US" altLang="zh-TW"/>
          </a:p>
        </p:txBody>
      </p:sp>
      <p:grpSp>
        <p:nvGrpSpPr>
          <p:cNvPr id="780345" name="Group 57"/>
          <p:cNvGrpSpPr>
            <a:grpSpLocks/>
          </p:cNvGrpSpPr>
          <p:nvPr/>
        </p:nvGrpSpPr>
        <p:grpSpPr bwMode="auto">
          <a:xfrm>
            <a:off x="350838" y="836614"/>
            <a:ext cx="9099418" cy="5691187"/>
            <a:chOff x="204" y="527"/>
            <a:chExt cx="5291" cy="3585"/>
          </a:xfrm>
        </p:grpSpPr>
        <p:sp>
          <p:nvSpPr>
            <p:cNvPr id="780292" name="Rectangle 3"/>
            <p:cNvSpPr>
              <a:spLocks noChangeArrowheads="1"/>
            </p:cNvSpPr>
            <p:nvPr/>
          </p:nvSpPr>
          <p:spPr bwMode="auto">
            <a:xfrm>
              <a:off x="204" y="527"/>
              <a:ext cx="1336" cy="3509"/>
            </a:xfrm>
            <a:prstGeom prst="rect">
              <a:avLst/>
            </a:prstGeom>
            <a:solidFill>
              <a:srgbClr val="FFFFFF"/>
            </a:solidFill>
            <a:ln w="63500" cmpd="thickThin">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342900" indent="-3429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創造及保障價值</a:t>
              </a:r>
              <a:endParaRPr lang="en-US" altLang="zh-TW" sz="1600">
                <a:latin typeface="標楷體" pitchFamily="65" charset="-120"/>
                <a:ea typeface="標楷體" pitchFamily="65" charset="-120"/>
              </a:endParaRP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組織作業程序的一部分</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決策的一部分</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明確陳述不確定性</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系統性、結構性和即時性</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根據最可靠的資料</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客製化</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考慮人性和文化因素</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透明化和全面性</a:t>
              </a: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動態的、循環的和因應改變的</a:t>
              </a:r>
              <a:endParaRPr lang="en-US" altLang="zh-TW" sz="1600">
                <a:latin typeface="標楷體" pitchFamily="65" charset="-120"/>
                <a:ea typeface="標楷體" pitchFamily="65" charset="-120"/>
              </a:endParaRPr>
            </a:p>
            <a:p>
              <a:pPr lvl="2" eaLnBrk="1" hangingPunct="1">
                <a:spcBef>
                  <a:spcPts val="400"/>
                </a:spcBef>
                <a:buFont typeface="Calibri" pitchFamily="34" charset="0"/>
                <a:buAutoNum type="alphaLcParenR"/>
              </a:pPr>
              <a:r>
                <a:rPr lang="zh-TW" altLang="en-US" sz="1600">
                  <a:latin typeface="標楷體" pitchFamily="65" charset="-120"/>
                  <a:ea typeface="標楷體" pitchFamily="65" charset="-120"/>
                </a:rPr>
                <a:t>促進持續改善</a:t>
              </a:r>
            </a:p>
            <a:p>
              <a:pPr lvl="2" eaLnBrk="1" hangingPunct="1">
                <a:buFont typeface="Calibri" pitchFamily="34" charset="0"/>
                <a:buAutoNum type="alphaLcParenR"/>
              </a:pPr>
              <a:endParaRPr lang="zh-TW" altLang="en-US" sz="1600">
                <a:latin typeface="標楷體" pitchFamily="65" charset="-120"/>
                <a:ea typeface="標楷體" pitchFamily="65" charset="-120"/>
              </a:endParaRPr>
            </a:p>
            <a:p>
              <a:pPr eaLnBrk="1" hangingPunct="1"/>
              <a:endParaRPr lang="zh-TW" altLang="en-US" sz="1600">
                <a:latin typeface="Arial" pitchFamily="34" charset="0"/>
              </a:endParaRPr>
            </a:p>
          </p:txBody>
        </p:sp>
        <p:sp>
          <p:nvSpPr>
            <p:cNvPr id="780293" name="Rectangle 4"/>
            <p:cNvSpPr>
              <a:spLocks noChangeArrowheads="1"/>
            </p:cNvSpPr>
            <p:nvPr/>
          </p:nvSpPr>
          <p:spPr bwMode="auto">
            <a:xfrm>
              <a:off x="3515" y="527"/>
              <a:ext cx="1980" cy="3509"/>
            </a:xfrm>
            <a:prstGeom prst="rect">
              <a:avLst/>
            </a:prstGeom>
            <a:solidFill>
              <a:srgbClr val="FFFFFF"/>
            </a:solidFill>
            <a:ln w="2857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kumimoji="0" lang="zh-TW" altLang="en-US">
                <a:latin typeface="Calibri" pitchFamily="34" charset="0"/>
              </a:endParaRPr>
            </a:p>
          </p:txBody>
        </p:sp>
        <p:sp>
          <p:nvSpPr>
            <p:cNvPr id="780294" name="Rectangle 5"/>
            <p:cNvSpPr>
              <a:spLocks noChangeArrowheads="1"/>
            </p:cNvSpPr>
            <p:nvPr/>
          </p:nvSpPr>
          <p:spPr bwMode="auto">
            <a:xfrm>
              <a:off x="1650" y="527"/>
              <a:ext cx="1747" cy="3509"/>
            </a:xfrm>
            <a:prstGeom prst="rect">
              <a:avLst/>
            </a:prstGeom>
            <a:solidFill>
              <a:srgbClr val="FFFFFF"/>
            </a:solidFill>
            <a:ln w="2857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kumimoji="0" lang="zh-TW" altLang="en-US">
                <a:latin typeface="Calibri" pitchFamily="34" charset="0"/>
              </a:endParaRPr>
            </a:p>
          </p:txBody>
        </p:sp>
        <p:sp>
          <p:nvSpPr>
            <p:cNvPr id="780295" name="Rectangle 6"/>
            <p:cNvSpPr>
              <a:spLocks noChangeArrowheads="1"/>
            </p:cNvSpPr>
            <p:nvPr/>
          </p:nvSpPr>
          <p:spPr bwMode="auto">
            <a:xfrm>
              <a:off x="2121" y="1478"/>
              <a:ext cx="764" cy="508"/>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1400">
                  <a:latin typeface="標楷體" pitchFamily="65" charset="-120"/>
                  <a:ea typeface="標楷體" pitchFamily="65" charset="-120"/>
                </a:rPr>
                <a:t>設計風險管理架構</a:t>
              </a:r>
            </a:p>
            <a:p>
              <a:pPr algn="ctr" eaLnBrk="1" hangingPunct="1"/>
              <a:r>
                <a:rPr lang="en-US" altLang="zh-TW" sz="1400">
                  <a:latin typeface="標楷體" pitchFamily="65" charset="-120"/>
                  <a:ea typeface="標楷體" pitchFamily="65" charset="-120"/>
                </a:rPr>
                <a:t>(4.3)</a:t>
              </a:r>
            </a:p>
            <a:p>
              <a:pPr eaLnBrk="1" hangingPunct="1"/>
              <a:endParaRPr lang="zh-TW" altLang="zh-TW">
                <a:latin typeface="Arial" pitchFamily="34" charset="0"/>
              </a:endParaRPr>
            </a:p>
          </p:txBody>
        </p:sp>
        <p:sp>
          <p:nvSpPr>
            <p:cNvPr id="780296" name="Rectangle 7"/>
            <p:cNvSpPr>
              <a:spLocks noChangeArrowheads="1"/>
            </p:cNvSpPr>
            <p:nvPr/>
          </p:nvSpPr>
          <p:spPr bwMode="auto">
            <a:xfrm>
              <a:off x="2121" y="767"/>
              <a:ext cx="764" cy="444"/>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1400">
                  <a:ea typeface="標楷體" pitchFamily="65" charset="-120"/>
                </a:rPr>
                <a:t>任務與決心</a:t>
              </a:r>
            </a:p>
            <a:p>
              <a:pPr algn="ctr" eaLnBrk="1" hangingPunct="1"/>
              <a:r>
                <a:rPr lang="en-US" altLang="zh-TW" sz="1400">
                  <a:ea typeface="標楷體" pitchFamily="65" charset="-120"/>
                </a:rPr>
                <a:t>(4.2)</a:t>
              </a:r>
              <a:endParaRPr lang="zh-TW" altLang="zh-TW" sz="1400">
                <a:latin typeface="Arial" pitchFamily="34" charset="0"/>
              </a:endParaRPr>
            </a:p>
          </p:txBody>
        </p:sp>
        <p:sp>
          <p:nvSpPr>
            <p:cNvPr id="780297" name="Rectangle 8"/>
            <p:cNvSpPr>
              <a:spLocks noChangeArrowheads="1"/>
            </p:cNvSpPr>
            <p:nvPr/>
          </p:nvSpPr>
          <p:spPr bwMode="auto">
            <a:xfrm>
              <a:off x="2647" y="2217"/>
              <a:ext cx="630" cy="627"/>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1600">
                  <a:ea typeface="標楷體" pitchFamily="65" charset="-120"/>
                </a:rPr>
                <a:t>執行風險管理</a:t>
              </a:r>
            </a:p>
            <a:p>
              <a:pPr algn="ctr" eaLnBrk="1" hangingPunct="1"/>
              <a:r>
                <a:rPr lang="en-US" altLang="zh-TW" sz="1600">
                  <a:ea typeface="標楷體" pitchFamily="65" charset="-120"/>
                </a:rPr>
                <a:t>(4.4)</a:t>
              </a:r>
              <a:endParaRPr lang="zh-TW" altLang="zh-TW" sz="1600">
                <a:latin typeface="Arial" pitchFamily="34" charset="0"/>
              </a:endParaRPr>
            </a:p>
          </p:txBody>
        </p:sp>
        <p:sp>
          <p:nvSpPr>
            <p:cNvPr id="780298" name="Rectangle 9"/>
            <p:cNvSpPr>
              <a:spLocks noChangeArrowheads="1"/>
            </p:cNvSpPr>
            <p:nvPr/>
          </p:nvSpPr>
          <p:spPr bwMode="auto">
            <a:xfrm>
              <a:off x="1759" y="2217"/>
              <a:ext cx="621" cy="627"/>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1600">
                  <a:ea typeface="標楷體" pitchFamily="65" charset="-120"/>
                </a:rPr>
                <a:t>持續改善架構</a:t>
              </a:r>
            </a:p>
            <a:p>
              <a:pPr algn="ctr" eaLnBrk="1" hangingPunct="1"/>
              <a:r>
                <a:rPr lang="en-US" altLang="zh-TW" sz="1600">
                  <a:ea typeface="標楷體" pitchFamily="65" charset="-120"/>
                </a:rPr>
                <a:t>(4.6)</a:t>
              </a:r>
              <a:endParaRPr lang="zh-TW" altLang="zh-TW" sz="1600">
                <a:latin typeface="Arial" pitchFamily="34" charset="0"/>
              </a:endParaRPr>
            </a:p>
          </p:txBody>
        </p:sp>
        <p:sp>
          <p:nvSpPr>
            <p:cNvPr id="780299" name="Rectangle 10"/>
            <p:cNvSpPr>
              <a:spLocks noChangeArrowheads="1"/>
            </p:cNvSpPr>
            <p:nvPr/>
          </p:nvSpPr>
          <p:spPr bwMode="auto">
            <a:xfrm>
              <a:off x="2136" y="2956"/>
              <a:ext cx="764" cy="612"/>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1600">
                  <a:ea typeface="標楷體" pitchFamily="65" charset="-120"/>
                </a:rPr>
                <a:t>監測和審查架構</a:t>
              </a:r>
            </a:p>
            <a:p>
              <a:pPr algn="ctr" eaLnBrk="1" hangingPunct="1"/>
              <a:r>
                <a:rPr lang="en-US" altLang="zh-TW" sz="1600">
                  <a:ea typeface="標楷體" pitchFamily="65" charset="-120"/>
                </a:rPr>
                <a:t>(4.5</a:t>
              </a:r>
              <a:r>
                <a:rPr lang="en-US" altLang="zh-TW" sz="1600">
                  <a:latin typeface="Calibri" pitchFamily="34" charset="0"/>
                </a:rPr>
                <a:t>)</a:t>
              </a:r>
              <a:endParaRPr lang="zh-TW" altLang="zh-TW" sz="1600">
                <a:latin typeface="Arial" pitchFamily="34" charset="0"/>
              </a:endParaRPr>
            </a:p>
          </p:txBody>
        </p:sp>
        <p:cxnSp>
          <p:nvCxnSpPr>
            <p:cNvPr id="780300" name="AutoShape 11"/>
            <p:cNvCxnSpPr>
              <a:cxnSpLocks noChangeShapeType="1"/>
            </p:cNvCxnSpPr>
            <p:nvPr/>
          </p:nvCxnSpPr>
          <p:spPr bwMode="auto">
            <a:xfrm>
              <a:off x="2513" y="1211"/>
              <a:ext cx="0" cy="267"/>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01" name="AutoShape 12"/>
            <p:cNvCxnSpPr>
              <a:cxnSpLocks noChangeShapeType="1"/>
            </p:cNvCxnSpPr>
            <p:nvPr/>
          </p:nvCxnSpPr>
          <p:spPr bwMode="auto">
            <a:xfrm>
              <a:off x="1540" y="959"/>
              <a:ext cx="581"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02" name="AutoShape 13"/>
            <p:cNvCxnSpPr>
              <a:cxnSpLocks noChangeShapeType="1"/>
            </p:cNvCxnSpPr>
            <p:nvPr/>
          </p:nvCxnSpPr>
          <p:spPr bwMode="auto">
            <a:xfrm>
              <a:off x="3270" y="2604"/>
              <a:ext cx="316"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80303" name="Rectangle 14"/>
            <p:cNvSpPr>
              <a:spLocks noChangeArrowheads="1"/>
            </p:cNvSpPr>
            <p:nvPr/>
          </p:nvSpPr>
          <p:spPr bwMode="auto">
            <a:xfrm>
              <a:off x="3971" y="793"/>
              <a:ext cx="1018" cy="362"/>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r>
                <a:rPr lang="zh-TW" altLang="en-US" sz="1600">
                  <a:ea typeface="標楷體" pitchFamily="65" charset="-120"/>
                </a:rPr>
                <a:t>確認環境狀況</a:t>
              </a:r>
              <a:r>
                <a:rPr lang="en-US" altLang="zh-TW" sz="1600">
                  <a:ea typeface="標楷體" pitchFamily="65" charset="-120"/>
                </a:rPr>
                <a:t>(5.3)</a:t>
              </a:r>
              <a:endParaRPr lang="zh-TW" altLang="zh-TW">
                <a:latin typeface="Arial" pitchFamily="34" charset="0"/>
              </a:endParaRPr>
            </a:p>
          </p:txBody>
        </p:sp>
        <p:sp>
          <p:nvSpPr>
            <p:cNvPr id="780304" name="Rectangle 16"/>
            <p:cNvSpPr>
              <a:spLocks noChangeArrowheads="1"/>
            </p:cNvSpPr>
            <p:nvPr/>
          </p:nvSpPr>
          <p:spPr bwMode="auto">
            <a:xfrm>
              <a:off x="5144" y="863"/>
              <a:ext cx="256" cy="2592"/>
            </a:xfrm>
            <a:prstGeom prst="rect">
              <a:avLst/>
            </a:prstGeom>
            <a:solidFill>
              <a:srgbClr val="F2F2F2"/>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endParaRPr lang="en-US" altLang="zh-TW">
                <a:ea typeface="標楷體" pitchFamily="65" charset="-120"/>
              </a:endParaRPr>
            </a:p>
            <a:p>
              <a:pPr eaLnBrk="1" hangingPunct="1"/>
              <a:endParaRPr lang="zh-TW" altLang="zh-TW">
                <a:latin typeface="Arial" pitchFamily="34" charset="0"/>
              </a:endParaRPr>
            </a:p>
          </p:txBody>
        </p:sp>
        <p:sp>
          <p:nvSpPr>
            <p:cNvPr id="780305" name="Rectangle 17"/>
            <p:cNvSpPr>
              <a:spLocks noChangeArrowheads="1"/>
            </p:cNvSpPr>
            <p:nvPr/>
          </p:nvSpPr>
          <p:spPr bwMode="auto">
            <a:xfrm>
              <a:off x="3935" y="1259"/>
              <a:ext cx="1113" cy="1745"/>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r>
                <a:rPr lang="zh-TW" altLang="en-US" sz="1600">
                  <a:ea typeface="標楷體" pitchFamily="65" charset="-120"/>
                </a:rPr>
                <a:t>風險評估</a:t>
              </a:r>
              <a:r>
                <a:rPr lang="en-US" altLang="zh-TW" sz="1600">
                  <a:ea typeface="標楷體" pitchFamily="65" charset="-120"/>
                </a:rPr>
                <a:t>(5.4)</a:t>
              </a:r>
            </a:p>
            <a:p>
              <a:pPr algn="ctr" eaLnBrk="1" hangingPunct="1">
                <a:spcBef>
                  <a:spcPts val="900"/>
                </a:spcBef>
              </a:pPr>
              <a:endParaRPr lang="en-US" altLang="zh-TW" sz="1600">
                <a:ea typeface="標楷體" pitchFamily="65" charset="-120"/>
              </a:endParaRPr>
            </a:p>
            <a:p>
              <a:pPr algn="ctr" eaLnBrk="1" hangingPunct="1">
                <a:spcBef>
                  <a:spcPts val="900"/>
                </a:spcBef>
              </a:pPr>
              <a:endParaRPr lang="en-US" altLang="zh-TW" sz="1600">
                <a:ea typeface="標楷體" pitchFamily="65" charset="-120"/>
              </a:endParaRPr>
            </a:p>
            <a:p>
              <a:pPr algn="ctr" eaLnBrk="1" hangingPunct="1">
                <a:spcBef>
                  <a:spcPts val="900"/>
                </a:spcBef>
              </a:pPr>
              <a:endParaRPr lang="en-US" altLang="zh-TW" sz="1600">
                <a:ea typeface="標楷體" pitchFamily="65" charset="-120"/>
              </a:endParaRPr>
            </a:p>
            <a:p>
              <a:pPr algn="ctr" eaLnBrk="1" hangingPunct="1">
                <a:spcBef>
                  <a:spcPts val="900"/>
                </a:spcBef>
              </a:pPr>
              <a:endParaRPr lang="en-US" altLang="zh-TW" sz="1600">
                <a:ea typeface="標楷體" pitchFamily="65" charset="-120"/>
              </a:endParaRPr>
            </a:p>
            <a:p>
              <a:pPr eaLnBrk="1" hangingPunct="1"/>
              <a:endParaRPr lang="zh-TW" altLang="zh-TW" sz="1600">
                <a:latin typeface="Arial" pitchFamily="34" charset="0"/>
              </a:endParaRPr>
            </a:p>
          </p:txBody>
        </p:sp>
        <p:sp>
          <p:nvSpPr>
            <p:cNvPr id="780306" name="Rectangle 18"/>
            <p:cNvSpPr>
              <a:spLocks noChangeArrowheads="1"/>
            </p:cNvSpPr>
            <p:nvPr/>
          </p:nvSpPr>
          <p:spPr bwMode="auto">
            <a:xfrm>
              <a:off x="4082" y="1535"/>
              <a:ext cx="855" cy="331"/>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r>
                <a:rPr lang="zh-TW" altLang="en-US" sz="1600">
                  <a:ea typeface="標楷體" pitchFamily="65" charset="-120"/>
                </a:rPr>
                <a:t>風險辨識</a:t>
              </a:r>
              <a:r>
                <a:rPr lang="en-US" altLang="zh-TW" sz="1400">
                  <a:ea typeface="標楷體" pitchFamily="65" charset="-120"/>
                </a:rPr>
                <a:t>(5.4.2)</a:t>
              </a:r>
              <a:endParaRPr lang="zh-TW" altLang="zh-TW" sz="1400">
                <a:latin typeface="Arial" pitchFamily="34" charset="0"/>
              </a:endParaRPr>
            </a:p>
          </p:txBody>
        </p:sp>
        <p:sp>
          <p:nvSpPr>
            <p:cNvPr id="780307" name="Rectangle 19"/>
            <p:cNvSpPr>
              <a:spLocks noChangeArrowheads="1"/>
            </p:cNvSpPr>
            <p:nvPr/>
          </p:nvSpPr>
          <p:spPr bwMode="auto">
            <a:xfrm>
              <a:off x="4083" y="2027"/>
              <a:ext cx="855" cy="324"/>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r>
                <a:rPr lang="zh-TW" altLang="en-US" sz="1600">
                  <a:ea typeface="標楷體" pitchFamily="65" charset="-120"/>
                </a:rPr>
                <a:t>風險分析</a:t>
              </a:r>
              <a:r>
                <a:rPr lang="en-US" altLang="zh-TW" sz="1400">
                  <a:ea typeface="標楷體" pitchFamily="65" charset="-120"/>
                </a:rPr>
                <a:t>(5.4.3)</a:t>
              </a:r>
              <a:endParaRPr lang="zh-TW" altLang="zh-TW">
                <a:latin typeface="Arial" pitchFamily="34" charset="0"/>
              </a:endParaRPr>
            </a:p>
          </p:txBody>
        </p:sp>
        <p:sp>
          <p:nvSpPr>
            <p:cNvPr id="780308" name="Rectangle 20"/>
            <p:cNvSpPr>
              <a:spLocks noChangeArrowheads="1"/>
            </p:cNvSpPr>
            <p:nvPr/>
          </p:nvSpPr>
          <p:spPr bwMode="auto">
            <a:xfrm>
              <a:off x="4110" y="2495"/>
              <a:ext cx="833" cy="354"/>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r>
                <a:rPr lang="zh-TW" altLang="en-US" sz="1600">
                  <a:latin typeface="標楷體" pitchFamily="65" charset="-120"/>
                  <a:ea typeface="標楷體" pitchFamily="65" charset="-120"/>
                </a:rPr>
                <a:t>風險評量</a:t>
              </a:r>
              <a:r>
                <a:rPr lang="en-US" altLang="zh-TW" sz="1400">
                  <a:ea typeface="標楷體" pitchFamily="65" charset="-120"/>
                  <a:cs typeface="Times New Roman" pitchFamily="18" charset="0"/>
                </a:rPr>
                <a:t>(5.4.4)</a:t>
              </a:r>
              <a:endParaRPr lang="zh-TW" altLang="zh-TW">
                <a:latin typeface="Arial" pitchFamily="34" charset="0"/>
              </a:endParaRPr>
            </a:p>
          </p:txBody>
        </p:sp>
        <p:sp>
          <p:nvSpPr>
            <p:cNvPr id="780309" name="Rectangle 21"/>
            <p:cNvSpPr>
              <a:spLocks noChangeArrowheads="1"/>
            </p:cNvSpPr>
            <p:nvPr/>
          </p:nvSpPr>
          <p:spPr bwMode="auto">
            <a:xfrm>
              <a:off x="4017" y="3119"/>
              <a:ext cx="945" cy="410"/>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r>
                <a:rPr lang="zh-TW" altLang="en-US" sz="1600">
                  <a:ea typeface="標楷體" pitchFamily="65" charset="-120"/>
                </a:rPr>
                <a:t>風險處理</a:t>
              </a:r>
              <a:r>
                <a:rPr lang="en-US" altLang="zh-TW" sz="1600">
                  <a:ea typeface="標楷體" pitchFamily="65" charset="-120"/>
                </a:rPr>
                <a:t>(5.5)</a:t>
              </a:r>
            </a:p>
          </p:txBody>
        </p:sp>
        <p:cxnSp>
          <p:nvCxnSpPr>
            <p:cNvPr id="780310" name="AutoShape 22"/>
            <p:cNvCxnSpPr>
              <a:cxnSpLocks noChangeShapeType="1"/>
            </p:cNvCxnSpPr>
            <p:nvPr/>
          </p:nvCxnSpPr>
          <p:spPr bwMode="auto">
            <a:xfrm>
              <a:off x="3832" y="1007"/>
              <a:ext cx="228"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1" name="AutoShape 23"/>
            <p:cNvCxnSpPr>
              <a:cxnSpLocks noChangeShapeType="1"/>
            </p:cNvCxnSpPr>
            <p:nvPr/>
          </p:nvCxnSpPr>
          <p:spPr bwMode="auto">
            <a:xfrm>
              <a:off x="3854" y="1739"/>
              <a:ext cx="228"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2" name="AutoShape 24"/>
            <p:cNvCxnSpPr>
              <a:cxnSpLocks noChangeShapeType="1"/>
            </p:cNvCxnSpPr>
            <p:nvPr/>
          </p:nvCxnSpPr>
          <p:spPr bwMode="auto">
            <a:xfrm>
              <a:off x="3855" y="2175"/>
              <a:ext cx="228"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3" name="AutoShape 25"/>
            <p:cNvCxnSpPr>
              <a:cxnSpLocks noChangeShapeType="1"/>
            </p:cNvCxnSpPr>
            <p:nvPr/>
          </p:nvCxnSpPr>
          <p:spPr bwMode="auto">
            <a:xfrm>
              <a:off x="3855" y="2646"/>
              <a:ext cx="228"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4" name="AutoShape 26"/>
            <p:cNvCxnSpPr>
              <a:cxnSpLocks noChangeShapeType="1"/>
            </p:cNvCxnSpPr>
            <p:nvPr/>
          </p:nvCxnSpPr>
          <p:spPr bwMode="auto">
            <a:xfrm>
              <a:off x="3844" y="3359"/>
              <a:ext cx="229"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5" name="AutoShape 27"/>
            <p:cNvCxnSpPr>
              <a:cxnSpLocks noChangeShapeType="1"/>
            </p:cNvCxnSpPr>
            <p:nvPr/>
          </p:nvCxnSpPr>
          <p:spPr bwMode="auto">
            <a:xfrm>
              <a:off x="4915" y="3356"/>
              <a:ext cx="229"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6" name="AutoShape 28"/>
            <p:cNvCxnSpPr>
              <a:cxnSpLocks noChangeShapeType="1"/>
            </p:cNvCxnSpPr>
            <p:nvPr/>
          </p:nvCxnSpPr>
          <p:spPr bwMode="auto">
            <a:xfrm>
              <a:off x="4916" y="2175"/>
              <a:ext cx="228"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7" name="AutoShape 29"/>
            <p:cNvCxnSpPr>
              <a:cxnSpLocks noChangeShapeType="1"/>
            </p:cNvCxnSpPr>
            <p:nvPr/>
          </p:nvCxnSpPr>
          <p:spPr bwMode="auto">
            <a:xfrm>
              <a:off x="4915" y="1739"/>
              <a:ext cx="229"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8" name="AutoShape 30"/>
            <p:cNvCxnSpPr>
              <a:cxnSpLocks noChangeShapeType="1"/>
            </p:cNvCxnSpPr>
            <p:nvPr/>
          </p:nvCxnSpPr>
          <p:spPr bwMode="auto">
            <a:xfrm>
              <a:off x="4931" y="966"/>
              <a:ext cx="228"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80319" name="AutoShape 31"/>
            <p:cNvCxnSpPr>
              <a:cxnSpLocks noChangeShapeType="1"/>
            </p:cNvCxnSpPr>
            <p:nvPr/>
          </p:nvCxnSpPr>
          <p:spPr bwMode="auto">
            <a:xfrm>
              <a:off x="4468" y="1162"/>
              <a:ext cx="1" cy="11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20" name="AutoShape 32"/>
            <p:cNvCxnSpPr>
              <a:cxnSpLocks noChangeShapeType="1"/>
            </p:cNvCxnSpPr>
            <p:nvPr/>
          </p:nvCxnSpPr>
          <p:spPr bwMode="auto">
            <a:xfrm>
              <a:off x="4495" y="2852"/>
              <a:ext cx="0" cy="26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21" name="AutoShape 33"/>
            <p:cNvCxnSpPr>
              <a:cxnSpLocks noChangeShapeType="1"/>
            </p:cNvCxnSpPr>
            <p:nvPr/>
          </p:nvCxnSpPr>
          <p:spPr bwMode="auto">
            <a:xfrm>
              <a:off x="4491" y="1852"/>
              <a:ext cx="0" cy="17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22" name="AutoShape 34"/>
            <p:cNvCxnSpPr>
              <a:cxnSpLocks noChangeShapeType="1"/>
            </p:cNvCxnSpPr>
            <p:nvPr/>
          </p:nvCxnSpPr>
          <p:spPr bwMode="auto">
            <a:xfrm>
              <a:off x="4500" y="3526"/>
              <a:ext cx="0" cy="16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23" name="AutoShape 35"/>
            <p:cNvCxnSpPr>
              <a:cxnSpLocks noChangeShapeType="1"/>
            </p:cNvCxnSpPr>
            <p:nvPr/>
          </p:nvCxnSpPr>
          <p:spPr bwMode="auto">
            <a:xfrm>
              <a:off x="4494" y="3695"/>
              <a:ext cx="72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24" name="AutoShape 36"/>
            <p:cNvCxnSpPr>
              <a:cxnSpLocks noChangeShapeType="1"/>
            </p:cNvCxnSpPr>
            <p:nvPr/>
          </p:nvCxnSpPr>
          <p:spPr bwMode="auto">
            <a:xfrm flipV="1">
              <a:off x="5220" y="3477"/>
              <a:ext cx="0" cy="2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25" name="AutoShape 37"/>
            <p:cNvCxnSpPr>
              <a:cxnSpLocks noChangeShapeType="1"/>
            </p:cNvCxnSpPr>
            <p:nvPr/>
          </p:nvCxnSpPr>
          <p:spPr bwMode="auto">
            <a:xfrm>
              <a:off x="5240" y="680"/>
              <a:ext cx="0" cy="17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26" name="AutoShape 38"/>
            <p:cNvCxnSpPr>
              <a:cxnSpLocks noChangeShapeType="1"/>
            </p:cNvCxnSpPr>
            <p:nvPr/>
          </p:nvCxnSpPr>
          <p:spPr bwMode="auto">
            <a:xfrm>
              <a:off x="4495" y="673"/>
              <a:ext cx="749"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27" name="AutoShape 39"/>
            <p:cNvCxnSpPr>
              <a:cxnSpLocks noChangeShapeType="1"/>
            </p:cNvCxnSpPr>
            <p:nvPr/>
          </p:nvCxnSpPr>
          <p:spPr bwMode="auto">
            <a:xfrm>
              <a:off x="4495" y="670"/>
              <a:ext cx="0" cy="1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80328" name="Text Box 40"/>
            <p:cNvSpPr txBox="1">
              <a:spLocks noChangeArrowheads="1"/>
            </p:cNvSpPr>
            <p:nvPr/>
          </p:nvSpPr>
          <p:spPr bwMode="auto">
            <a:xfrm>
              <a:off x="5057" y="1071"/>
              <a:ext cx="405" cy="223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en-US" altLang="zh-TW" sz="2000">
                  <a:latin typeface="標楷體" pitchFamily="65" charset="-120"/>
                  <a:ea typeface="標楷體" pitchFamily="65" charset="-120"/>
                </a:rPr>
                <a:t>      </a:t>
              </a:r>
              <a:r>
                <a:rPr lang="zh-TW" altLang="en-US" b="1">
                  <a:latin typeface="Times New Roman" pitchFamily="18" charset="0"/>
                  <a:ea typeface="標楷體" pitchFamily="65" charset="-120"/>
                  <a:cs typeface="Times New Roman" pitchFamily="18" charset="0"/>
                </a:rPr>
                <a:t>監測和審查</a:t>
              </a:r>
              <a:r>
                <a:rPr lang="en-US" altLang="zh-TW" b="1">
                  <a:latin typeface="Times New Roman" pitchFamily="18" charset="0"/>
                  <a:ea typeface="標楷體" pitchFamily="65" charset="-120"/>
                  <a:cs typeface="Times New Roman" pitchFamily="18" charset="0"/>
                </a:rPr>
                <a:t>(5.6)</a:t>
              </a:r>
              <a:endParaRPr lang="zh-TW" altLang="zh-TW" b="1">
                <a:latin typeface="Times New Roman" pitchFamily="18" charset="0"/>
                <a:cs typeface="Times New Roman" pitchFamily="18" charset="0"/>
              </a:endParaRPr>
            </a:p>
          </p:txBody>
        </p:sp>
        <p:sp>
          <p:nvSpPr>
            <p:cNvPr id="780329" name="Text Box 41"/>
            <p:cNvSpPr txBox="1">
              <a:spLocks noChangeArrowheads="1"/>
            </p:cNvSpPr>
            <p:nvPr/>
          </p:nvSpPr>
          <p:spPr bwMode="auto">
            <a:xfrm>
              <a:off x="4190" y="3817"/>
              <a:ext cx="105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1600" b="1">
                  <a:latin typeface="標楷體" pitchFamily="65" charset="-120"/>
                  <a:ea typeface="標楷體" pitchFamily="65" charset="-120"/>
                </a:rPr>
                <a:t>執行程序</a:t>
              </a:r>
              <a:r>
                <a:rPr lang="en-US" altLang="zh-TW" sz="1600" b="1">
                  <a:latin typeface="標楷體" pitchFamily="65" charset="-120"/>
                  <a:ea typeface="標楷體" pitchFamily="65" charset="-120"/>
                </a:rPr>
                <a:t>(</a:t>
              </a:r>
              <a:r>
                <a:rPr lang="zh-TW" altLang="en-US" sz="1600" b="1">
                  <a:latin typeface="標楷體" pitchFamily="65" charset="-120"/>
                  <a:ea typeface="標楷體" pitchFamily="65" charset="-120"/>
                </a:rPr>
                <a:t>第</a:t>
              </a:r>
              <a:r>
                <a:rPr lang="en-US" altLang="zh-TW" sz="1600" b="1">
                  <a:latin typeface="標楷體" pitchFamily="65" charset="-120"/>
                  <a:ea typeface="標楷體" pitchFamily="65" charset="-120"/>
                </a:rPr>
                <a:t>5</a:t>
              </a:r>
              <a:r>
                <a:rPr lang="zh-TW" altLang="en-US" sz="1600" b="1">
                  <a:latin typeface="標楷體" pitchFamily="65" charset="-120"/>
                  <a:ea typeface="標楷體" pitchFamily="65" charset="-120"/>
                </a:rPr>
                <a:t>章</a:t>
              </a:r>
              <a:r>
                <a:rPr lang="en-US" altLang="zh-TW" sz="1600" b="1">
                  <a:latin typeface="標楷體" pitchFamily="65" charset="-120"/>
                  <a:ea typeface="標楷體" pitchFamily="65" charset="-120"/>
                </a:rPr>
                <a:t>)</a:t>
              </a:r>
              <a:endParaRPr lang="zh-TW" altLang="zh-TW" sz="1600" b="1">
                <a:latin typeface="Arial" pitchFamily="34" charset="0"/>
              </a:endParaRPr>
            </a:p>
          </p:txBody>
        </p:sp>
        <p:sp>
          <p:nvSpPr>
            <p:cNvPr id="780330" name="Text Box 42"/>
            <p:cNvSpPr txBox="1">
              <a:spLocks noChangeArrowheads="1"/>
            </p:cNvSpPr>
            <p:nvPr/>
          </p:nvSpPr>
          <p:spPr bwMode="auto">
            <a:xfrm>
              <a:off x="2068" y="3813"/>
              <a:ext cx="105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1600" b="1">
                  <a:latin typeface="標楷體" pitchFamily="65" charset="-120"/>
                  <a:ea typeface="標楷體" pitchFamily="65" charset="-120"/>
                </a:rPr>
                <a:t>管理架構</a:t>
              </a:r>
              <a:r>
                <a:rPr lang="en-US" altLang="zh-TW" sz="1600" b="1">
                  <a:latin typeface="標楷體" pitchFamily="65" charset="-120"/>
                  <a:ea typeface="標楷體" pitchFamily="65" charset="-120"/>
                </a:rPr>
                <a:t>(</a:t>
              </a:r>
              <a:r>
                <a:rPr lang="zh-TW" altLang="en-US" sz="1600" b="1">
                  <a:latin typeface="標楷體" pitchFamily="65" charset="-120"/>
                  <a:ea typeface="標楷體" pitchFamily="65" charset="-120"/>
                </a:rPr>
                <a:t>第</a:t>
              </a:r>
              <a:r>
                <a:rPr lang="en-US" altLang="zh-TW" sz="1600" b="1">
                  <a:latin typeface="標楷體" pitchFamily="65" charset="-120"/>
                  <a:ea typeface="標楷體" pitchFamily="65" charset="-120"/>
                </a:rPr>
                <a:t>4</a:t>
              </a:r>
              <a:r>
                <a:rPr lang="zh-TW" altLang="en-US" sz="1600" b="1">
                  <a:latin typeface="標楷體" pitchFamily="65" charset="-120"/>
                  <a:ea typeface="標楷體" pitchFamily="65" charset="-120"/>
                </a:rPr>
                <a:t>章</a:t>
              </a:r>
              <a:r>
                <a:rPr lang="en-US" altLang="zh-TW" sz="1600" b="1">
                  <a:latin typeface="標楷體" pitchFamily="65" charset="-120"/>
                  <a:ea typeface="標楷體" pitchFamily="65" charset="-120"/>
                </a:rPr>
                <a:t>)</a:t>
              </a:r>
              <a:endParaRPr lang="zh-TW" altLang="zh-TW" sz="1600" b="1">
                <a:latin typeface="Arial" pitchFamily="34" charset="0"/>
              </a:endParaRPr>
            </a:p>
          </p:txBody>
        </p:sp>
        <p:sp>
          <p:nvSpPr>
            <p:cNvPr id="780331" name="Text Box 43"/>
            <p:cNvSpPr txBox="1">
              <a:spLocks noChangeArrowheads="1"/>
            </p:cNvSpPr>
            <p:nvPr/>
          </p:nvSpPr>
          <p:spPr bwMode="auto">
            <a:xfrm>
              <a:off x="417" y="3791"/>
              <a:ext cx="105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1600" b="1">
                  <a:latin typeface="標楷體" pitchFamily="65" charset="-120"/>
                  <a:ea typeface="標楷體" pitchFamily="65" charset="-120"/>
                </a:rPr>
                <a:t>指導原則</a:t>
              </a:r>
              <a:r>
                <a:rPr lang="en-US" altLang="zh-TW" sz="1600" b="1">
                  <a:latin typeface="標楷體" pitchFamily="65" charset="-120"/>
                  <a:ea typeface="標楷體" pitchFamily="65" charset="-120"/>
                </a:rPr>
                <a:t>(</a:t>
              </a:r>
              <a:r>
                <a:rPr lang="zh-TW" altLang="en-US" sz="1600" b="1">
                  <a:latin typeface="標楷體" pitchFamily="65" charset="-120"/>
                  <a:ea typeface="標楷體" pitchFamily="65" charset="-120"/>
                </a:rPr>
                <a:t>第</a:t>
              </a:r>
              <a:r>
                <a:rPr lang="en-US" altLang="zh-TW" sz="1600" b="1">
                  <a:latin typeface="標楷體" pitchFamily="65" charset="-120"/>
                  <a:ea typeface="標楷體" pitchFamily="65" charset="-120"/>
                </a:rPr>
                <a:t>3</a:t>
              </a:r>
              <a:r>
                <a:rPr lang="zh-TW" altLang="en-US" sz="1600" b="1">
                  <a:latin typeface="標楷體" pitchFamily="65" charset="-120"/>
                  <a:ea typeface="標楷體" pitchFamily="65" charset="-120"/>
                </a:rPr>
                <a:t>章</a:t>
              </a:r>
              <a:r>
                <a:rPr lang="en-US" altLang="zh-TW" sz="1600" b="1">
                  <a:latin typeface="標楷體" pitchFamily="65" charset="-120"/>
                  <a:ea typeface="標楷體" pitchFamily="65" charset="-120"/>
                </a:rPr>
                <a:t>)</a:t>
              </a:r>
              <a:endParaRPr lang="zh-TW" altLang="zh-TW" sz="1600" b="1">
                <a:latin typeface="Arial" pitchFamily="34" charset="0"/>
              </a:endParaRPr>
            </a:p>
          </p:txBody>
        </p:sp>
        <p:cxnSp>
          <p:nvCxnSpPr>
            <p:cNvPr id="780332" name="AutoShape 44"/>
            <p:cNvCxnSpPr>
              <a:cxnSpLocks noChangeShapeType="1"/>
            </p:cNvCxnSpPr>
            <p:nvPr/>
          </p:nvCxnSpPr>
          <p:spPr bwMode="auto">
            <a:xfrm>
              <a:off x="3050" y="1733"/>
              <a:ext cx="0" cy="4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33" name="AutoShape 45"/>
            <p:cNvCxnSpPr>
              <a:cxnSpLocks noChangeShapeType="1"/>
            </p:cNvCxnSpPr>
            <p:nvPr/>
          </p:nvCxnSpPr>
          <p:spPr bwMode="auto">
            <a:xfrm>
              <a:off x="2885" y="1733"/>
              <a:ext cx="165"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34" name="AutoShape 46"/>
            <p:cNvCxnSpPr>
              <a:cxnSpLocks noChangeShapeType="1"/>
            </p:cNvCxnSpPr>
            <p:nvPr/>
          </p:nvCxnSpPr>
          <p:spPr bwMode="auto">
            <a:xfrm>
              <a:off x="3050" y="2844"/>
              <a:ext cx="0" cy="47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35" name="AutoShape 47"/>
            <p:cNvCxnSpPr>
              <a:cxnSpLocks noChangeShapeType="1"/>
            </p:cNvCxnSpPr>
            <p:nvPr/>
          </p:nvCxnSpPr>
          <p:spPr bwMode="auto">
            <a:xfrm flipH="1">
              <a:off x="2885" y="3315"/>
              <a:ext cx="165"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36" name="AutoShape 48"/>
            <p:cNvCxnSpPr>
              <a:cxnSpLocks noChangeShapeType="1"/>
            </p:cNvCxnSpPr>
            <p:nvPr/>
          </p:nvCxnSpPr>
          <p:spPr bwMode="auto">
            <a:xfrm>
              <a:off x="1948" y="3315"/>
              <a:ext cx="18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37" name="AutoShape 49"/>
            <p:cNvCxnSpPr>
              <a:cxnSpLocks noChangeShapeType="1"/>
            </p:cNvCxnSpPr>
            <p:nvPr/>
          </p:nvCxnSpPr>
          <p:spPr bwMode="auto">
            <a:xfrm flipV="1">
              <a:off x="1948" y="2844"/>
              <a:ext cx="0" cy="47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38" name="AutoShape 50"/>
            <p:cNvCxnSpPr>
              <a:cxnSpLocks noChangeShapeType="1"/>
            </p:cNvCxnSpPr>
            <p:nvPr/>
          </p:nvCxnSpPr>
          <p:spPr bwMode="auto">
            <a:xfrm>
              <a:off x="1948" y="1754"/>
              <a:ext cx="0" cy="47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0339" name="AutoShape 51"/>
            <p:cNvCxnSpPr>
              <a:cxnSpLocks noChangeShapeType="1"/>
            </p:cNvCxnSpPr>
            <p:nvPr/>
          </p:nvCxnSpPr>
          <p:spPr bwMode="auto">
            <a:xfrm>
              <a:off x="1948" y="1754"/>
              <a:ext cx="173"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40" name="AutoShape 33"/>
            <p:cNvCxnSpPr>
              <a:cxnSpLocks noChangeShapeType="1"/>
            </p:cNvCxnSpPr>
            <p:nvPr/>
          </p:nvCxnSpPr>
          <p:spPr bwMode="auto">
            <a:xfrm>
              <a:off x="4504" y="2355"/>
              <a:ext cx="0" cy="159"/>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0341" name="AutoShape 28"/>
            <p:cNvCxnSpPr>
              <a:cxnSpLocks noChangeShapeType="1"/>
            </p:cNvCxnSpPr>
            <p:nvPr/>
          </p:nvCxnSpPr>
          <p:spPr bwMode="auto">
            <a:xfrm>
              <a:off x="4921" y="2659"/>
              <a:ext cx="205" cy="0"/>
            </a:xfrm>
            <a:prstGeom prst="straightConnector1">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80342" name="Rectangle 16"/>
            <p:cNvSpPr>
              <a:spLocks noChangeArrowheads="1"/>
            </p:cNvSpPr>
            <p:nvPr/>
          </p:nvSpPr>
          <p:spPr bwMode="auto">
            <a:xfrm>
              <a:off x="3600" y="1080"/>
              <a:ext cx="256" cy="2430"/>
            </a:xfrm>
            <a:prstGeom prst="rect">
              <a:avLst/>
            </a:prstGeom>
            <a:solidFill>
              <a:srgbClr val="F2F2F2"/>
            </a:solidFill>
            <a:ln w="9525">
              <a:solidFill>
                <a:srgbClr val="000000"/>
              </a:solidFill>
              <a:miter lim="800000"/>
              <a:headEnd/>
              <a:tailEnd/>
            </a:ln>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spcBef>
                  <a:spcPts val="900"/>
                </a:spcBef>
              </a:pPr>
              <a:endParaRPr lang="en-US" altLang="zh-TW">
                <a:ea typeface="標楷體" pitchFamily="65" charset="-120"/>
              </a:endParaRPr>
            </a:p>
            <a:p>
              <a:pPr eaLnBrk="1" hangingPunct="1"/>
              <a:endParaRPr lang="zh-TW" altLang="zh-TW">
                <a:latin typeface="Arial" pitchFamily="34" charset="0"/>
              </a:endParaRPr>
            </a:p>
          </p:txBody>
        </p:sp>
        <p:sp>
          <p:nvSpPr>
            <p:cNvPr id="780343" name="Text Box 40"/>
            <p:cNvSpPr txBox="1">
              <a:spLocks noChangeArrowheads="1"/>
            </p:cNvSpPr>
            <p:nvPr/>
          </p:nvSpPr>
          <p:spPr bwMode="auto">
            <a:xfrm>
              <a:off x="3465" y="1260"/>
              <a:ext cx="405" cy="209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en-US" altLang="zh-TW" sz="2000">
                  <a:latin typeface="標楷體" pitchFamily="65" charset="-120"/>
                  <a:ea typeface="標楷體" pitchFamily="65" charset="-120"/>
                </a:rPr>
                <a:t>      </a:t>
              </a:r>
              <a:r>
                <a:rPr lang="zh-TW" altLang="en-US" b="1">
                  <a:latin typeface="標楷體" pitchFamily="65" charset="-120"/>
                  <a:ea typeface="標楷體" pitchFamily="65" charset="-120"/>
                </a:rPr>
                <a:t>溝通與諮詢</a:t>
              </a:r>
              <a:r>
                <a:rPr lang="en-US" altLang="zh-TW" b="1">
                  <a:latin typeface="Times New Roman" pitchFamily="18" charset="0"/>
                  <a:ea typeface="標楷體" pitchFamily="65" charset="-120"/>
                  <a:cs typeface="Times New Roman" pitchFamily="18" charset="0"/>
                </a:rPr>
                <a:t>(5.2)</a:t>
              </a:r>
              <a:endParaRPr lang="zh-TW" altLang="zh-TW" b="1">
                <a:latin typeface="Times New Roman" pitchFamily="18" charset="0"/>
                <a:cs typeface="Times New Roman" pitchFamily="18" charset="0"/>
              </a:endParaRPr>
            </a:p>
          </p:txBody>
        </p:sp>
      </p:grpSp>
      <p:sp>
        <p:nvSpPr>
          <p:cNvPr id="780344" name="Rectangle 2"/>
          <p:cNvSpPr txBox="1">
            <a:spLocks noChangeArrowheads="1"/>
          </p:cNvSpPr>
          <p:nvPr/>
        </p:nvSpPr>
        <p:spPr bwMode="auto">
          <a:xfrm>
            <a:off x="792824" y="188913"/>
            <a:ext cx="8659151"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en-US" altLang="zh-TW" sz="3600">
                <a:solidFill>
                  <a:schemeClr val="tx2"/>
                </a:solidFill>
                <a:latin typeface="Arial" pitchFamily="34" charset="0"/>
                <a:ea typeface="標楷體" pitchFamily="65" charset="-120"/>
                <a:cs typeface="Arial" pitchFamily="34" charset="0"/>
              </a:rPr>
              <a:t>ISO 31000</a:t>
            </a:r>
            <a:r>
              <a:rPr lang="zh-TW" altLang="en-US" sz="3600">
                <a:solidFill>
                  <a:schemeClr val="tx2"/>
                </a:solidFill>
                <a:latin typeface="Arial" pitchFamily="34" charset="0"/>
                <a:ea typeface="標楷體" pitchFamily="65" charset="-120"/>
                <a:cs typeface="Arial" pitchFamily="34" charset="0"/>
              </a:rPr>
              <a:t>風險管理原則、架構及程序</a:t>
            </a:r>
            <a:endParaRPr lang="zh-TW" altLang="en-US" sz="3600" b="1">
              <a:solidFill>
                <a:srgbClr val="0000CC"/>
              </a:solidFill>
              <a:latin typeface="Arial" pitchFamily="34" charset="0"/>
              <a:ea typeface="標楷體" pitchFamily="65" charset="-120"/>
              <a:cs typeface="Arial" pitchFamily="34" charset="0"/>
            </a:endParaRPr>
          </a:p>
        </p:txBody>
      </p:sp>
    </p:spTree>
    <p:extLst>
      <p:ext uri="{BB962C8B-B14F-4D97-AF65-F5344CB8AC3E}">
        <p14:creationId xmlns:p14="http://schemas.microsoft.com/office/powerpoint/2010/main" val="616033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3"/>
          <p:cNvSpPr>
            <a:spLocks noGrp="1" noChangeArrowheads="1"/>
          </p:cNvSpPr>
          <p:nvPr>
            <p:ph type="sldNum" sz="quarter" idx="12"/>
          </p:nvPr>
        </p:nvSpPr>
        <p:spPr>
          <a:ln/>
        </p:spPr>
        <p:txBody>
          <a:bodyPr/>
          <a:lstStyle/>
          <a:p>
            <a:pPr>
              <a:defRPr/>
            </a:pPr>
            <a:fld id="{E9D07C9F-7FC5-45BA-A3FD-090077A81C32}" type="slidenum">
              <a:rPr lang="zh-TW" altLang="en-US">
                <a:latin typeface="Arial" panose="020B0604020202020204" pitchFamily="34" charset="0"/>
                <a:ea typeface="+mn-ea"/>
                <a:cs typeface="Arial" panose="020B0604020202020204" pitchFamily="34" charset="0"/>
              </a:rPr>
              <a:pPr>
                <a:defRPr/>
              </a:pPr>
              <a:t>34</a:t>
            </a:fld>
            <a:endParaRPr lang="en-US" altLang="zh-TW">
              <a:latin typeface="Arial" panose="020B0604020202020204" pitchFamily="34" charset="0"/>
              <a:ea typeface="+mn-ea"/>
              <a:cs typeface="Arial" panose="020B0604020202020204" pitchFamily="34" charset="0"/>
            </a:endParaRPr>
          </a:p>
        </p:txBody>
      </p:sp>
      <p:sp>
        <p:nvSpPr>
          <p:cNvPr id="781314" name="Rectangle 4"/>
          <p:cNvSpPr txBox="1">
            <a:spLocks noGrp="1" noChangeArrowheads="1"/>
          </p:cNvSpPr>
          <p:nvPr/>
        </p:nvSpPr>
        <p:spPr bwMode="auto">
          <a:xfrm>
            <a:off x="1258888" y="6243638"/>
            <a:ext cx="206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F569766-3A9B-49CF-B4EA-BB55926AD6B5}" type="slidenum">
              <a:rPr lang="en-US" altLang="zh-TW" sz="1400">
                <a:latin typeface="Arial" panose="020B0604020202020204" pitchFamily="34" charset="0"/>
                <a:ea typeface="+mn-ea"/>
                <a:cs typeface="Arial" panose="020B0604020202020204" pitchFamily="34" charset="0"/>
              </a:rPr>
              <a:pPr/>
              <a:t>34</a:t>
            </a:fld>
            <a:endParaRPr lang="en-US" altLang="zh-TW" sz="1400">
              <a:latin typeface="Arial" panose="020B0604020202020204" pitchFamily="34" charset="0"/>
              <a:ea typeface="+mn-ea"/>
              <a:cs typeface="Arial" panose="020B0604020202020204" pitchFamily="34" charset="0"/>
            </a:endParaRPr>
          </a:p>
        </p:txBody>
      </p:sp>
      <p:sp>
        <p:nvSpPr>
          <p:cNvPr id="781315" name="標題 1"/>
          <p:cNvSpPr>
            <a:spLocks noGrp="1"/>
          </p:cNvSpPr>
          <p:nvPr>
            <p:ph type="title" idx="4294967295"/>
          </p:nvPr>
        </p:nvSpPr>
        <p:spPr>
          <a:xfrm>
            <a:off x="682758" y="34926"/>
            <a:ext cx="8659151" cy="936625"/>
          </a:xfrm>
        </p:spPr>
        <p:txBody>
          <a:bodyPr/>
          <a:lstStyle/>
          <a:p>
            <a:r>
              <a:rPr lang="zh-TW" altLang="en-US" smtClean="0">
                <a:solidFill>
                  <a:schemeClr val="tx1"/>
                </a:solidFill>
                <a:latin typeface="Arial" panose="020B0604020202020204" pitchFamily="34" charset="0"/>
                <a:ea typeface="+mn-ea"/>
                <a:cs typeface="Arial" panose="020B0604020202020204" pitchFamily="34" charset="0"/>
              </a:rPr>
              <a:t>I</a:t>
            </a:r>
            <a:r>
              <a:rPr lang="en-US" altLang="zh-TW" smtClean="0">
                <a:solidFill>
                  <a:schemeClr val="tx1"/>
                </a:solidFill>
                <a:latin typeface="Arial" panose="020B0604020202020204" pitchFamily="34" charset="0"/>
                <a:ea typeface="+mn-ea"/>
                <a:cs typeface="Arial" panose="020B0604020202020204" pitchFamily="34" charset="0"/>
              </a:rPr>
              <a:t>SO 31000</a:t>
            </a:r>
            <a:r>
              <a:rPr lang="zh-TW" altLang="zh-TW" smtClean="0">
                <a:solidFill>
                  <a:schemeClr val="tx1"/>
                </a:solidFill>
                <a:latin typeface="Arial" panose="020B0604020202020204" pitchFamily="34" charset="0"/>
                <a:ea typeface="+mn-ea"/>
                <a:cs typeface="Arial" panose="020B0604020202020204" pitchFamily="34" charset="0"/>
              </a:rPr>
              <a:t>風險管理架構</a:t>
            </a:r>
            <a:endParaRPr lang="zh-TW" altLang="en-US" smtClean="0">
              <a:solidFill>
                <a:schemeClr val="tx1"/>
              </a:solidFill>
              <a:latin typeface="Arial" panose="020B0604020202020204" pitchFamily="34" charset="0"/>
              <a:ea typeface="+mn-ea"/>
              <a:cs typeface="Arial" panose="020B0604020202020204" pitchFamily="34" charset="0"/>
            </a:endParaRPr>
          </a:p>
        </p:txBody>
      </p:sp>
      <p:sp>
        <p:nvSpPr>
          <p:cNvPr id="781316" name="投影片編號版面配置區 3"/>
          <p:cNvSpPr txBox="1">
            <a:spLocks noGrp="1"/>
          </p:cNvSpPr>
          <p:nvPr/>
        </p:nvSpPr>
        <p:spPr bwMode="auto">
          <a:xfrm>
            <a:off x="3921125" y="6324600"/>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a:fld id="{07125840-19F0-4A08-816A-45173470F501}" type="slidenum">
              <a:rPr lang="en-US" altLang="zh-TW" sz="1400">
                <a:solidFill>
                  <a:srgbClr val="000066"/>
                </a:solidFill>
                <a:latin typeface="Arial" panose="020B0604020202020204" pitchFamily="34" charset="0"/>
                <a:ea typeface="+mn-ea"/>
                <a:cs typeface="Arial" panose="020B0604020202020204" pitchFamily="34" charset="0"/>
              </a:rPr>
              <a:pPr algn="ctr"/>
              <a:t>34</a:t>
            </a:fld>
            <a:endParaRPr lang="en-US" altLang="zh-TW" sz="1400">
              <a:solidFill>
                <a:srgbClr val="000066"/>
              </a:solidFill>
              <a:latin typeface="Arial" panose="020B0604020202020204" pitchFamily="34" charset="0"/>
              <a:ea typeface="+mn-ea"/>
              <a:cs typeface="Arial" panose="020B0604020202020204" pitchFamily="34" charset="0"/>
            </a:endParaRPr>
          </a:p>
        </p:txBody>
      </p:sp>
      <p:sp>
        <p:nvSpPr>
          <p:cNvPr id="5" name="矩形 4"/>
          <p:cNvSpPr/>
          <p:nvPr/>
        </p:nvSpPr>
        <p:spPr bwMode="auto">
          <a:xfrm>
            <a:off x="1363795" y="839788"/>
            <a:ext cx="7255801" cy="576262"/>
          </a:xfrm>
          <a:prstGeom prst="rect">
            <a:avLst/>
          </a:prstGeom>
          <a:noFill/>
          <a:ln w="15875" cap="flat" cmpd="sng" algn="ctr">
            <a:solidFill>
              <a:schemeClr val="tx1"/>
            </a:solidFill>
            <a:prstDash val="solid"/>
            <a:round/>
            <a:headEnd type="none" w="med" len="med"/>
            <a:tailEnd type="triangle" w="med" len="med"/>
          </a:ln>
          <a:effectLst/>
        </p:spPr>
        <p:txBody>
          <a:bodyPr anchor="ctr"/>
          <a:lstStyle/>
          <a:p>
            <a:pPr algn="ctr">
              <a:defRPr/>
            </a:pPr>
            <a:r>
              <a:rPr lang="zh-TW" altLang="en-US" sz="2400" dirty="0">
                <a:ea typeface="+mn-ea"/>
                <a:cs typeface="Arial" panose="020B0604020202020204" pitchFamily="34" charset="0"/>
              </a:rPr>
              <a:t>任務與決心</a:t>
            </a:r>
            <a:r>
              <a:rPr lang="en-US" altLang="zh-TW" sz="2400" dirty="0">
                <a:ea typeface="+mn-ea"/>
                <a:cs typeface="Arial" panose="020B0604020202020204" pitchFamily="34" charset="0"/>
              </a:rPr>
              <a:t>(4.2)</a:t>
            </a:r>
            <a:endParaRPr lang="zh-TW" altLang="en-US" sz="2400" dirty="0">
              <a:ea typeface="+mn-ea"/>
              <a:cs typeface="Arial" panose="020B0604020202020204" pitchFamily="34" charset="0"/>
            </a:endParaRPr>
          </a:p>
        </p:txBody>
      </p:sp>
      <p:sp>
        <p:nvSpPr>
          <p:cNvPr id="781318" name="矩形 5"/>
          <p:cNvSpPr>
            <a:spLocks noChangeArrowheads="1"/>
          </p:cNvSpPr>
          <p:nvPr/>
        </p:nvSpPr>
        <p:spPr bwMode="auto">
          <a:xfrm>
            <a:off x="2457583" y="1789113"/>
            <a:ext cx="5147336" cy="2519362"/>
          </a:xfrm>
          <a:prstGeom prst="rect">
            <a:avLst/>
          </a:prstGeom>
          <a:noFill/>
          <a:ln w="1587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000">
                <a:latin typeface="Arial" panose="020B0604020202020204" pitchFamily="34" charset="0"/>
                <a:ea typeface="+mn-ea"/>
                <a:cs typeface="Arial" panose="020B0604020202020204" pitchFamily="34" charset="0"/>
              </a:rPr>
              <a:t>風險管理架構設計</a:t>
            </a:r>
            <a:r>
              <a:rPr lang="en-US" altLang="zh-TW" sz="2000">
                <a:latin typeface="Arial" panose="020B0604020202020204" pitchFamily="34" charset="0"/>
                <a:ea typeface="+mn-ea"/>
                <a:cs typeface="Arial" panose="020B0604020202020204" pitchFamily="34" charset="0"/>
              </a:rPr>
              <a:t>(4.3)</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了解組織及</a:t>
            </a:r>
            <a:r>
              <a:rPr lang="zh-TW" altLang="en-US" sz="2000">
                <a:latin typeface="Arial" panose="020B0604020202020204" pitchFamily="34" charset="0"/>
                <a:ea typeface="+mn-ea"/>
                <a:cs typeface="Arial" panose="020B0604020202020204" pitchFamily="34" charset="0"/>
              </a:rPr>
              <a:t>處在的</a:t>
            </a:r>
            <a:r>
              <a:rPr lang="zh-TW" altLang="zh-TW" sz="2000">
                <a:latin typeface="Arial" panose="020B0604020202020204" pitchFamily="34" charset="0"/>
                <a:ea typeface="+mn-ea"/>
                <a:cs typeface="Arial" panose="020B0604020202020204" pitchFamily="34" charset="0"/>
              </a:rPr>
              <a:t>環境</a:t>
            </a:r>
            <a:r>
              <a:rPr lang="en-US" altLang="zh-TW" sz="2000">
                <a:latin typeface="Arial" panose="020B0604020202020204" pitchFamily="34" charset="0"/>
                <a:ea typeface="+mn-ea"/>
                <a:cs typeface="Arial" panose="020B0604020202020204" pitchFamily="34" charset="0"/>
              </a:rPr>
              <a:t>(4.3.1)</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建立風險管理政策</a:t>
            </a:r>
            <a:r>
              <a:rPr lang="en-US" altLang="zh-TW" sz="2000">
                <a:latin typeface="Arial" panose="020B0604020202020204" pitchFamily="34" charset="0"/>
                <a:ea typeface="+mn-ea"/>
                <a:cs typeface="Arial" panose="020B0604020202020204" pitchFamily="34" charset="0"/>
              </a:rPr>
              <a:t>(4.3.2) </a:t>
            </a:r>
            <a:endParaRPr lang="zh-TW" altLang="zh-TW" sz="2000">
              <a:latin typeface="Arial" panose="020B0604020202020204" pitchFamily="34" charset="0"/>
              <a:ea typeface="+mn-ea"/>
              <a:cs typeface="Arial" panose="020B0604020202020204" pitchFamily="34" charset="0"/>
            </a:endParaRPr>
          </a:p>
          <a:p>
            <a:pPr eaLnBrk="1" hangingPunct="1"/>
            <a:r>
              <a:rPr lang="zh-TW" altLang="en-US" sz="2000">
                <a:latin typeface="Arial" panose="020B0604020202020204" pitchFamily="34" charset="0"/>
                <a:ea typeface="+mn-ea"/>
                <a:cs typeface="Arial" panose="020B0604020202020204" pitchFamily="34" charset="0"/>
              </a:rPr>
              <a:t>絕對責任</a:t>
            </a:r>
            <a:r>
              <a:rPr lang="en-US" altLang="zh-TW" sz="2000">
                <a:latin typeface="Arial" panose="020B0604020202020204" pitchFamily="34" charset="0"/>
                <a:ea typeface="+mn-ea"/>
                <a:cs typeface="Arial" panose="020B0604020202020204" pitchFamily="34" charset="0"/>
              </a:rPr>
              <a:t>(4.3.3) </a:t>
            </a:r>
            <a:endParaRPr lang="zh-TW" altLang="zh-TW" sz="2000">
              <a:latin typeface="Arial" panose="020B0604020202020204" pitchFamily="34" charset="0"/>
              <a:ea typeface="+mn-ea"/>
              <a:cs typeface="Arial" panose="020B0604020202020204" pitchFamily="34" charset="0"/>
            </a:endParaRPr>
          </a:p>
          <a:p>
            <a:pPr eaLnBrk="1" hangingPunct="1"/>
            <a:r>
              <a:rPr lang="zh-TW" altLang="en-US" sz="2000">
                <a:latin typeface="Arial" panose="020B0604020202020204" pitchFamily="34" charset="0"/>
                <a:ea typeface="+mn-ea"/>
                <a:cs typeface="Arial" panose="020B0604020202020204" pitchFamily="34" charset="0"/>
              </a:rPr>
              <a:t>融入組織程序</a:t>
            </a:r>
            <a:r>
              <a:rPr lang="en-US" altLang="zh-TW" sz="2000">
                <a:latin typeface="Arial" panose="020B0604020202020204" pitchFamily="34" charset="0"/>
                <a:ea typeface="+mn-ea"/>
                <a:cs typeface="Arial" panose="020B0604020202020204" pitchFamily="34" charset="0"/>
              </a:rPr>
              <a:t> (4.3.4)</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資源</a:t>
            </a:r>
            <a:r>
              <a:rPr lang="en-US" altLang="zh-TW" sz="2000">
                <a:latin typeface="Arial" panose="020B0604020202020204" pitchFamily="34" charset="0"/>
                <a:ea typeface="+mn-ea"/>
                <a:cs typeface="Arial" panose="020B0604020202020204" pitchFamily="34" charset="0"/>
              </a:rPr>
              <a:t>(4.3.5)</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建立內部溝通與報告機制</a:t>
            </a:r>
            <a:r>
              <a:rPr lang="en-US" altLang="zh-TW" sz="2000">
                <a:latin typeface="Arial" panose="020B0604020202020204" pitchFamily="34" charset="0"/>
                <a:ea typeface="+mn-ea"/>
                <a:cs typeface="Arial" panose="020B0604020202020204" pitchFamily="34" charset="0"/>
              </a:rPr>
              <a:t>(4.3.6)</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建立外部溝通與報告機制  </a:t>
            </a:r>
            <a:r>
              <a:rPr lang="en-US" altLang="zh-TW" sz="2000">
                <a:latin typeface="Arial" panose="020B0604020202020204" pitchFamily="34" charset="0"/>
                <a:ea typeface="+mn-ea"/>
                <a:cs typeface="Arial" panose="020B0604020202020204" pitchFamily="34" charset="0"/>
              </a:rPr>
              <a:t>(4.3.7)</a:t>
            </a:r>
            <a:endParaRPr lang="zh-TW" altLang="zh-TW" sz="2000">
              <a:latin typeface="Arial" panose="020B0604020202020204" pitchFamily="34" charset="0"/>
              <a:ea typeface="+mn-ea"/>
              <a:cs typeface="Arial" panose="020B0604020202020204" pitchFamily="34" charset="0"/>
            </a:endParaRPr>
          </a:p>
        </p:txBody>
      </p:sp>
      <p:sp>
        <p:nvSpPr>
          <p:cNvPr id="7" name="矩形 6"/>
          <p:cNvSpPr/>
          <p:nvPr/>
        </p:nvSpPr>
        <p:spPr bwMode="auto">
          <a:xfrm>
            <a:off x="1052513" y="4668838"/>
            <a:ext cx="3042312" cy="576262"/>
          </a:xfrm>
          <a:prstGeom prst="rect">
            <a:avLst/>
          </a:prstGeom>
          <a:noFill/>
          <a:ln w="15875" cap="flat" cmpd="sng" algn="ctr">
            <a:solidFill>
              <a:schemeClr val="tx1"/>
            </a:solidFill>
            <a:prstDash val="solid"/>
            <a:round/>
            <a:headEnd type="none" w="med" len="med"/>
            <a:tailEnd type="triangle" w="med" len="med"/>
          </a:ln>
          <a:effectLst/>
        </p:spPr>
        <p:txBody>
          <a:bodyPr anchor="ctr"/>
          <a:lstStyle/>
          <a:p>
            <a:pPr algn="ctr">
              <a:defRPr/>
            </a:pPr>
            <a:r>
              <a:rPr lang="zh-TW" altLang="zh-TW" sz="2200" dirty="0">
                <a:ea typeface="+mn-ea"/>
                <a:cs typeface="Arial" panose="020B0604020202020204" pitchFamily="34" charset="0"/>
              </a:rPr>
              <a:t>持續改善架構</a:t>
            </a:r>
            <a:r>
              <a:rPr lang="en-US" altLang="zh-TW" sz="2200" dirty="0">
                <a:ea typeface="+mn-ea"/>
                <a:cs typeface="Arial" panose="020B0604020202020204" pitchFamily="34" charset="0"/>
              </a:rPr>
              <a:t>(4.6)</a:t>
            </a:r>
            <a:endParaRPr lang="zh-TW" altLang="en-US" sz="2200" dirty="0">
              <a:ea typeface="+mn-ea"/>
              <a:cs typeface="Arial" panose="020B0604020202020204" pitchFamily="34" charset="0"/>
            </a:endParaRPr>
          </a:p>
        </p:txBody>
      </p:sp>
      <p:sp>
        <p:nvSpPr>
          <p:cNvPr id="781320" name="矩形 7"/>
          <p:cNvSpPr>
            <a:spLocks noChangeArrowheads="1"/>
          </p:cNvSpPr>
          <p:nvPr/>
        </p:nvSpPr>
        <p:spPr bwMode="auto">
          <a:xfrm>
            <a:off x="4875610" y="4475164"/>
            <a:ext cx="4055269" cy="935037"/>
          </a:xfrm>
          <a:prstGeom prst="rect">
            <a:avLst/>
          </a:prstGeom>
          <a:noFill/>
          <a:ln w="1587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000">
                <a:latin typeface="Arial" panose="020B0604020202020204" pitchFamily="34" charset="0"/>
                <a:ea typeface="+mn-ea"/>
                <a:cs typeface="Arial" panose="020B0604020202020204" pitchFamily="34" charset="0"/>
              </a:rPr>
              <a:t>執行風險管理 </a:t>
            </a:r>
            <a:r>
              <a:rPr lang="en-US" altLang="zh-TW" sz="2000">
                <a:latin typeface="Arial" panose="020B0604020202020204" pitchFamily="34" charset="0"/>
                <a:ea typeface="+mn-ea"/>
                <a:cs typeface="Arial" panose="020B0604020202020204" pitchFamily="34" charset="0"/>
              </a:rPr>
              <a:t>(4.4)</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執行風險管理架構</a:t>
            </a:r>
            <a:r>
              <a:rPr lang="en-US" altLang="zh-TW" sz="2000">
                <a:latin typeface="Arial" panose="020B0604020202020204" pitchFamily="34" charset="0"/>
                <a:ea typeface="+mn-ea"/>
                <a:cs typeface="Arial" panose="020B0604020202020204" pitchFamily="34" charset="0"/>
              </a:rPr>
              <a:t>(4.4.1)</a:t>
            </a:r>
            <a:endParaRPr lang="zh-TW" altLang="zh-TW" sz="2000">
              <a:latin typeface="Arial" panose="020B0604020202020204" pitchFamily="34" charset="0"/>
              <a:ea typeface="+mn-ea"/>
              <a:cs typeface="Arial" panose="020B0604020202020204" pitchFamily="34" charset="0"/>
            </a:endParaRPr>
          </a:p>
          <a:p>
            <a:pPr eaLnBrk="1" hangingPunct="1"/>
            <a:r>
              <a:rPr lang="zh-TW" altLang="zh-TW" sz="2000">
                <a:latin typeface="Arial" panose="020B0604020202020204" pitchFamily="34" charset="0"/>
                <a:ea typeface="+mn-ea"/>
                <a:cs typeface="Arial" panose="020B0604020202020204" pitchFamily="34" charset="0"/>
              </a:rPr>
              <a:t>執行</a:t>
            </a:r>
            <a:r>
              <a:rPr lang="zh-TW" altLang="en-US" sz="2000">
                <a:latin typeface="Arial" panose="020B0604020202020204" pitchFamily="34" charset="0"/>
                <a:ea typeface="+mn-ea"/>
                <a:cs typeface="Arial" panose="020B0604020202020204" pitchFamily="34" charset="0"/>
              </a:rPr>
              <a:t>風險管理</a:t>
            </a:r>
            <a:r>
              <a:rPr lang="zh-TW" altLang="zh-TW" sz="2000">
                <a:latin typeface="Arial" panose="020B0604020202020204" pitchFamily="34" charset="0"/>
                <a:ea typeface="+mn-ea"/>
                <a:cs typeface="Arial" panose="020B0604020202020204" pitchFamily="34" charset="0"/>
              </a:rPr>
              <a:t>程序</a:t>
            </a:r>
            <a:r>
              <a:rPr lang="en-US" altLang="zh-TW" sz="2000">
                <a:latin typeface="Arial" panose="020B0604020202020204" pitchFamily="34" charset="0"/>
                <a:ea typeface="+mn-ea"/>
                <a:cs typeface="Arial" panose="020B0604020202020204" pitchFamily="34" charset="0"/>
              </a:rPr>
              <a:t>(4.4.2)</a:t>
            </a:r>
            <a:endParaRPr lang="zh-TW" altLang="zh-TW" sz="2000">
              <a:latin typeface="Arial" panose="020B0604020202020204" pitchFamily="34" charset="0"/>
              <a:ea typeface="+mn-ea"/>
              <a:cs typeface="Arial" panose="020B0604020202020204" pitchFamily="34" charset="0"/>
            </a:endParaRPr>
          </a:p>
        </p:txBody>
      </p:sp>
      <p:sp>
        <p:nvSpPr>
          <p:cNvPr id="9" name="矩形 8"/>
          <p:cNvSpPr/>
          <p:nvPr/>
        </p:nvSpPr>
        <p:spPr bwMode="auto">
          <a:xfrm>
            <a:off x="3159258" y="5592763"/>
            <a:ext cx="3743986" cy="576262"/>
          </a:xfrm>
          <a:prstGeom prst="rect">
            <a:avLst/>
          </a:prstGeom>
          <a:noFill/>
          <a:ln w="15875" cap="flat" cmpd="sng" algn="ctr">
            <a:solidFill>
              <a:schemeClr val="tx1"/>
            </a:solidFill>
            <a:prstDash val="solid"/>
            <a:round/>
            <a:headEnd type="none" w="med" len="med"/>
            <a:tailEnd type="triangle" w="med" len="med"/>
          </a:ln>
          <a:effectLst/>
        </p:spPr>
        <p:txBody>
          <a:bodyPr anchor="ctr"/>
          <a:lstStyle/>
          <a:p>
            <a:pPr algn="ctr">
              <a:defRPr/>
            </a:pPr>
            <a:r>
              <a:rPr lang="zh-TW" altLang="zh-TW" sz="2200" dirty="0">
                <a:ea typeface="+mn-ea"/>
                <a:cs typeface="Arial" panose="020B0604020202020204" pitchFamily="34" charset="0"/>
              </a:rPr>
              <a:t>監測與審查架構</a:t>
            </a:r>
            <a:r>
              <a:rPr lang="en-US" altLang="zh-TW" sz="2200" dirty="0">
                <a:ea typeface="+mn-ea"/>
                <a:cs typeface="Arial" panose="020B0604020202020204" pitchFamily="34" charset="0"/>
              </a:rPr>
              <a:t>(4.5)</a:t>
            </a:r>
            <a:endParaRPr lang="zh-TW" altLang="zh-TW" sz="2200" dirty="0">
              <a:ea typeface="+mn-ea"/>
              <a:cs typeface="Arial" panose="020B0604020202020204" pitchFamily="34" charset="0"/>
            </a:endParaRPr>
          </a:p>
        </p:txBody>
      </p:sp>
      <p:sp>
        <p:nvSpPr>
          <p:cNvPr id="781322" name="上-下雙向箭號 9"/>
          <p:cNvSpPr>
            <a:spLocks noChangeArrowheads="1"/>
          </p:cNvSpPr>
          <p:nvPr/>
        </p:nvSpPr>
        <p:spPr bwMode="auto">
          <a:xfrm>
            <a:off x="4719108" y="1425576"/>
            <a:ext cx="584729" cy="347663"/>
          </a:xfrm>
          <a:prstGeom prst="upDownArrow">
            <a:avLst>
              <a:gd name="adj1" fmla="val 54972"/>
              <a:gd name="adj2" fmla="val 32856"/>
            </a:avLst>
          </a:prstGeom>
          <a:noFill/>
          <a:ln w="1587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lang="zh-TW" altLang="en-US">
              <a:solidFill>
                <a:schemeClr val="bg1"/>
              </a:solidFill>
              <a:latin typeface="Arial" panose="020B0604020202020204" pitchFamily="34" charset="0"/>
              <a:ea typeface="+mn-ea"/>
              <a:cs typeface="Arial" panose="020B0604020202020204" pitchFamily="34" charset="0"/>
            </a:endParaRPr>
          </a:p>
        </p:txBody>
      </p:sp>
      <p:sp>
        <p:nvSpPr>
          <p:cNvPr id="12" name="右彎箭號 11"/>
          <p:cNvSpPr/>
          <p:nvPr/>
        </p:nvSpPr>
        <p:spPr bwMode="auto">
          <a:xfrm rot="5400000">
            <a:off x="7512316" y="3101844"/>
            <a:ext cx="1512887" cy="1014677"/>
          </a:xfrm>
          <a:prstGeom prst="bentArrow">
            <a:avLst>
              <a:gd name="adj1" fmla="val 39233"/>
              <a:gd name="adj2" fmla="val 31935"/>
              <a:gd name="adj3" fmla="val 38100"/>
              <a:gd name="adj4" fmla="val 40222"/>
            </a:avLst>
          </a:prstGeom>
          <a:noFill/>
          <a:ln w="15875" cap="flat" cmpd="sng" algn="ctr">
            <a:solidFill>
              <a:schemeClr val="tx1"/>
            </a:solidFill>
            <a:prstDash val="solid"/>
            <a:round/>
            <a:headEnd type="none" w="med" len="med"/>
            <a:tailEnd type="triangle" w="med" len="med"/>
          </a:ln>
          <a:effectLst/>
        </p:spPr>
        <p:txBody>
          <a:bodyPr/>
          <a:lstStyle/>
          <a:p>
            <a:pPr>
              <a:defRPr/>
            </a:pPr>
            <a:endParaRPr lang="zh-TW" altLang="en-US">
              <a:solidFill>
                <a:schemeClr val="bg1"/>
              </a:solidFill>
              <a:ea typeface="+mn-ea"/>
              <a:cs typeface="Arial" panose="020B0604020202020204" pitchFamily="34" charset="0"/>
            </a:endParaRPr>
          </a:p>
        </p:txBody>
      </p:sp>
      <p:sp>
        <p:nvSpPr>
          <p:cNvPr id="21" name="右彎箭號 20"/>
          <p:cNvSpPr/>
          <p:nvPr/>
        </p:nvSpPr>
        <p:spPr bwMode="auto">
          <a:xfrm>
            <a:off x="1209014" y="2781301"/>
            <a:ext cx="1092067" cy="1584325"/>
          </a:xfrm>
          <a:prstGeom prst="bentArrow">
            <a:avLst>
              <a:gd name="adj1" fmla="val 39233"/>
              <a:gd name="adj2" fmla="val 31935"/>
              <a:gd name="adj3" fmla="val 38100"/>
              <a:gd name="adj4" fmla="val 40222"/>
            </a:avLst>
          </a:prstGeom>
          <a:noFill/>
          <a:ln w="15875" cap="flat" cmpd="sng" algn="ctr">
            <a:solidFill>
              <a:schemeClr val="tx1"/>
            </a:solidFill>
            <a:prstDash val="solid"/>
            <a:round/>
            <a:headEnd type="none" w="med" len="med"/>
            <a:tailEnd type="triangle" w="med" len="med"/>
          </a:ln>
          <a:effectLst/>
        </p:spPr>
        <p:txBody>
          <a:bodyPr/>
          <a:lstStyle/>
          <a:p>
            <a:pPr>
              <a:defRPr/>
            </a:pPr>
            <a:endParaRPr lang="zh-TW" altLang="en-US">
              <a:solidFill>
                <a:schemeClr val="bg1"/>
              </a:solidFill>
              <a:ea typeface="+mn-ea"/>
              <a:cs typeface="Arial" panose="020B0604020202020204" pitchFamily="34" charset="0"/>
            </a:endParaRPr>
          </a:p>
        </p:txBody>
      </p:sp>
      <p:sp>
        <p:nvSpPr>
          <p:cNvPr id="24" name="右彎箭號 23"/>
          <p:cNvSpPr/>
          <p:nvPr/>
        </p:nvSpPr>
        <p:spPr bwMode="auto">
          <a:xfrm rot="10800000">
            <a:off x="7059745" y="5516564"/>
            <a:ext cx="1403350" cy="649287"/>
          </a:xfrm>
          <a:prstGeom prst="bentArrow">
            <a:avLst>
              <a:gd name="adj1" fmla="val 54888"/>
              <a:gd name="adj2" fmla="val 41503"/>
              <a:gd name="adj3" fmla="val 50000"/>
              <a:gd name="adj4" fmla="val 40222"/>
            </a:avLst>
          </a:prstGeom>
          <a:noFill/>
          <a:ln w="15875" cap="flat" cmpd="sng" algn="ctr">
            <a:solidFill>
              <a:schemeClr val="tx1"/>
            </a:solidFill>
            <a:prstDash val="solid"/>
            <a:round/>
            <a:headEnd type="none" w="med" len="med"/>
            <a:tailEnd type="triangle" w="med" len="med"/>
          </a:ln>
          <a:effectLst/>
        </p:spPr>
        <p:txBody>
          <a:bodyPr/>
          <a:lstStyle/>
          <a:p>
            <a:pPr>
              <a:defRPr/>
            </a:pPr>
            <a:endParaRPr lang="zh-TW" altLang="en-US">
              <a:solidFill>
                <a:schemeClr val="bg1"/>
              </a:solidFill>
              <a:ea typeface="+mn-ea"/>
              <a:cs typeface="Arial" panose="020B0604020202020204" pitchFamily="34" charset="0"/>
            </a:endParaRPr>
          </a:p>
        </p:txBody>
      </p:sp>
      <p:sp>
        <p:nvSpPr>
          <p:cNvPr id="25" name="右彎箭號 24"/>
          <p:cNvSpPr/>
          <p:nvPr/>
        </p:nvSpPr>
        <p:spPr bwMode="auto">
          <a:xfrm rot="16200000">
            <a:off x="1941513" y="5009357"/>
            <a:ext cx="719137" cy="1403350"/>
          </a:xfrm>
          <a:prstGeom prst="bentArrow">
            <a:avLst>
              <a:gd name="adj1" fmla="val 50194"/>
              <a:gd name="adj2" fmla="val 38024"/>
              <a:gd name="adj3" fmla="val 34621"/>
              <a:gd name="adj4" fmla="val 40222"/>
            </a:avLst>
          </a:prstGeom>
          <a:noFill/>
          <a:ln w="15875" cap="flat" cmpd="sng" algn="ctr">
            <a:solidFill>
              <a:schemeClr val="tx1"/>
            </a:solidFill>
            <a:prstDash val="solid"/>
            <a:round/>
            <a:headEnd type="none" w="med" len="med"/>
            <a:tailEnd type="triangle" w="med" len="med"/>
          </a:ln>
          <a:effectLst/>
        </p:spPr>
        <p:txBody>
          <a:bodyPr/>
          <a:lstStyle/>
          <a:p>
            <a:pPr>
              <a:defRPr/>
            </a:pPr>
            <a:endParaRPr lang="zh-TW" altLang="en-US">
              <a:solidFill>
                <a:schemeClr val="bg1"/>
              </a:solidFill>
              <a:ea typeface="+mn-ea"/>
              <a:cs typeface="Arial" panose="020B0604020202020204" pitchFamily="34" charset="0"/>
            </a:endParaRPr>
          </a:p>
        </p:txBody>
      </p:sp>
    </p:spTree>
    <p:extLst>
      <p:ext uri="{BB962C8B-B14F-4D97-AF65-F5344CB8AC3E}">
        <p14:creationId xmlns:p14="http://schemas.microsoft.com/office/powerpoint/2010/main" val="2603036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2"/>
          </p:nvPr>
        </p:nvSpPr>
        <p:spPr>
          <a:ln/>
        </p:spPr>
        <p:txBody>
          <a:bodyPr/>
          <a:lstStyle/>
          <a:p>
            <a:pPr>
              <a:defRPr/>
            </a:pPr>
            <a:fld id="{75E69DF8-58A9-41F6-8D77-49BD616A9661}" type="slidenum">
              <a:rPr lang="zh-TW" altLang="en-US">
                <a:latin typeface="Arial" panose="020B0604020202020204" pitchFamily="34" charset="0"/>
                <a:ea typeface="+mn-ea"/>
                <a:cs typeface="Arial" panose="020B0604020202020204" pitchFamily="34" charset="0"/>
              </a:rPr>
              <a:pPr>
                <a:defRPr/>
              </a:pPr>
              <a:t>35</a:t>
            </a:fld>
            <a:endParaRPr lang="en-US" altLang="zh-TW">
              <a:latin typeface="Arial" panose="020B0604020202020204" pitchFamily="34" charset="0"/>
              <a:ea typeface="+mn-ea"/>
              <a:cs typeface="Arial" panose="020B0604020202020204" pitchFamily="34" charset="0"/>
            </a:endParaRPr>
          </a:p>
        </p:txBody>
      </p:sp>
      <p:sp>
        <p:nvSpPr>
          <p:cNvPr id="800770" name="Rectangle 2"/>
          <p:cNvSpPr>
            <a:spLocks noGrp="1" noChangeArrowheads="1"/>
          </p:cNvSpPr>
          <p:nvPr>
            <p:ph type="ctrTitle" idx="4294967295"/>
          </p:nvPr>
        </p:nvSpPr>
        <p:spPr>
          <a:xfrm>
            <a:off x="428229" y="2133601"/>
            <a:ext cx="9049544" cy="1800225"/>
          </a:xfrm>
          <a:solidFill>
            <a:schemeClr val="accent3">
              <a:lumMod val="95000"/>
            </a:schemeClr>
          </a:solidFill>
        </p:spPr>
        <p:txBody>
          <a:bodyPr/>
          <a:lstStyle/>
          <a:p>
            <a:pPr eaLnBrk="1" hangingPunct="1"/>
            <a:r>
              <a:rPr lang="en-US" altLang="zh-TW" smtClean="0">
                <a:latin typeface="Arial" panose="020B0604020202020204" pitchFamily="34" charset="0"/>
                <a:ea typeface="+mn-ea"/>
                <a:cs typeface="Arial" panose="020B0604020202020204" pitchFamily="34" charset="0"/>
              </a:rPr>
              <a:t>ISO 31010</a:t>
            </a:r>
            <a:br>
              <a:rPr lang="en-US" altLang="zh-TW" smtClean="0">
                <a:latin typeface="Arial" panose="020B0604020202020204" pitchFamily="34" charset="0"/>
                <a:ea typeface="+mn-ea"/>
                <a:cs typeface="Arial" panose="020B0604020202020204" pitchFamily="34" charset="0"/>
              </a:rPr>
            </a:br>
            <a:r>
              <a:rPr lang="zh-TW" altLang="en-US" smtClean="0">
                <a:latin typeface="Arial" panose="020B0604020202020204" pitchFamily="34" charset="0"/>
                <a:ea typeface="+mn-ea"/>
                <a:cs typeface="Arial" panose="020B0604020202020204" pitchFamily="34" charset="0"/>
              </a:rPr>
              <a:t>風險管理</a:t>
            </a:r>
            <a:r>
              <a:rPr lang="en-US" altLang="zh-TW" smtClean="0">
                <a:latin typeface="Arial" panose="020B0604020202020204" pitchFamily="34" charset="0"/>
                <a:ea typeface="+mn-ea"/>
                <a:cs typeface="Arial" panose="020B0604020202020204" pitchFamily="34" charset="0"/>
              </a:rPr>
              <a:t>-</a:t>
            </a:r>
            <a:r>
              <a:rPr lang="zh-TW" altLang="en-US" smtClean="0">
                <a:latin typeface="Arial" panose="020B0604020202020204" pitchFamily="34" charset="0"/>
                <a:ea typeface="+mn-ea"/>
                <a:cs typeface="Arial" panose="020B0604020202020204" pitchFamily="34" charset="0"/>
              </a:rPr>
              <a:t>風險評估技術 </a:t>
            </a:r>
          </a:p>
        </p:txBody>
      </p:sp>
    </p:spTree>
    <p:extLst>
      <p:ext uri="{BB962C8B-B14F-4D97-AF65-F5344CB8AC3E}">
        <p14:creationId xmlns:p14="http://schemas.microsoft.com/office/powerpoint/2010/main" val="370509783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93A5B5EE-3FB3-42EE-87D4-4D7B34A798EE}" type="slidenum">
              <a:rPr lang="zh-TW" altLang="en-US"/>
              <a:pPr>
                <a:defRPr/>
              </a:pPr>
              <a:t>36</a:t>
            </a:fld>
            <a:endParaRPr lang="en-US" altLang="zh-TW"/>
          </a:p>
        </p:txBody>
      </p:sp>
      <p:sp>
        <p:nvSpPr>
          <p:cNvPr id="790530" name="Rectangle 2"/>
          <p:cNvSpPr>
            <a:spLocks noGrp="1" noChangeArrowheads="1"/>
          </p:cNvSpPr>
          <p:nvPr>
            <p:ph type="title" idx="4294967295"/>
          </p:nvPr>
        </p:nvSpPr>
        <p:spPr/>
        <p:txBody>
          <a:bodyPr/>
          <a:lstStyle/>
          <a:p>
            <a:pPr eaLnBrk="1" hangingPunct="1"/>
            <a:r>
              <a:rPr lang="en-US" altLang="zh-TW" b="1" dirty="0" smtClean="0">
                <a:solidFill>
                  <a:srgbClr val="0000CC"/>
                </a:solidFill>
                <a:latin typeface="Arial" pitchFamily="34" charset="0"/>
                <a:cs typeface="Arial" pitchFamily="34" charset="0"/>
              </a:rPr>
              <a:t>IEC ISO 31010</a:t>
            </a:r>
            <a:r>
              <a:rPr lang="zh-TW" altLang="en-US" b="1" dirty="0" smtClean="0">
                <a:solidFill>
                  <a:srgbClr val="0000CC"/>
                </a:solidFill>
                <a:latin typeface="+mn-ea"/>
                <a:ea typeface="+mn-ea"/>
                <a:cs typeface="Arial" pitchFamily="34" charset="0"/>
              </a:rPr>
              <a:t>簡介</a:t>
            </a:r>
          </a:p>
        </p:txBody>
      </p:sp>
      <p:sp>
        <p:nvSpPr>
          <p:cNvPr id="790531" name="Rectangle 3"/>
          <p:cNvSpPr>
            <a:spLocks noGrp="1" noChangeArrowheads="1"/>
          </p:cNvSpPr>
          <p:nvPr>
            <p:ph type="body" sz="half" idx="4294967295"/>
          </p:nvPr>
        </p:nvSpPr>
        <p:spPr>
          <a:xfrm>
            <a:off x="1067992" y="1628775"/>
            <a:ext cx="7474215" cy="4679950"/>
          </a:xfrm>
        </p:spPr>
        <p:txBody>
          <a:bodyPr/>
          <a:lstStyle/>
          <a:p>
            <a:r>
              <a:rPr lang="en-US" altLang="zh-TW" smtClean="0">
                <a:latin typeface="Arial" pitchFamily="34" charset="0"/>
                <a:cs typeface="Arial" pitchFamily="34" charset="0"/>
              </a:rPr>
              <a:t>IEC ISO 31010</a:t>
            </a:r>
            <a:r>
              <a:rPr lang="zh-TW" altLang="en-US" smtClean="0">
                <a:latin typeface="Arial" pitchFamily="34" charset="0"/>
                <a:cs typeface="Arial" pitchFamily="34" charset="0"/>
              </a:rPr>
              <a:t>為</a:t>
            </a:r>
            <a:r>
              <a:rPr lang="en-US" altLang="zh-TW" smtClean="0">
                <a:latin typeface="Arial" pitchFamily="34" charset="0"/>
                <a:cs typeface="Arial" pitchFamily="34" charset="0"/>
              </a:rPr>
              <a:t>IEC</a:t>
            </a:r>
            <a:r>
              <a:rPr lang="zh-TW" altLang="en-US" smtClean="0">
                <a:latin typeface="Arial" pitchFamily="34" charset="0"/>
                <a:cs typeface="Arial" pitchFamily="34" charset="0"/>
              </a:rPr>
              <a:t>國際電工委員會及</a:t>
            </a:r>
            <a:r>
              <a:rPr lang="en-US" altLang="zh-TW" smtClean="0">
                <a:latin typeface="Arial" pitchFamily="34" charset="0"/>
                <a:cs typeface="Arial" pitchFamily="34" charset="0"/>
              </a:rPr>
              <a:t>ISO</a:t>
            </a:r>
            <a:r>
              <a:rPr lang="zh-TW" altLang="en-US" smtClean="0">
                <a:latin typeface="Arial" pitchFamily="34" charset="0"/>
                <a:cs typeface="Arial" pitchFamily="34" charset="0"/>
              </a:rPr>
              <a:t>國際標準組織於</a:t>
            </a:r>
            <a:r>
              <a:rPr lang="en-US" altLang="zh-TW" smtClean="0">
                <a:latin typeface="Arial" pitchFamily="34" charset="0"/>
                <a:cs typeface="Arial" pitchFamily="34" charset="0"/>
              </a:rPr>
              <a:t>2009</a:t>
            </a:r>
            <a:r>
              <a:rPr lang="zh-TW" altLang="en-US" smtClean="0">
                <a:latin typeface="Arial" pitchFamily="34" charset="0"/>
                <a:cs typeface="Arial" pitchFamily="34" charset="0"/>
              </a:rPr>
              <a:t>年正式公告的標準。</a:t>
            </a:r>
            <a:endParaRPr lang="en-US" altLang="zh-TW" smtClean="0">
              <a:latin typeface="Arial" pitchFamily="34" charset="0"/>
              <a:cs typeface="Arial" pitchFamily="34" charset="0"/>
            </a:endParaRPr>
          </a:p>
          <a:p>
            <a:pPr marL="342900" lvl="1" indent="-342900">
              <a:buClr>
                <a:schemeClr val="folHlink"/>
              </a:buClr>
              <a:buSzPct val="60000"/>
            </a:pPr>
            <a:r>
              <a:rPr lang="zh-TW" altLang="en-US" smtClean="0">
                <a:latin typeface="Arial" pitchFamily="34" charset="0"/>
                <a:cs typeface="Arial" pitchFamily="34" charset="0"/>
              </a:rPr>
              <a:t>正式名稱為</a:t>
            </a:r>
            <a:r>
              <a:rPr lang="en-US" altLang="zh-TW" smtClean="0">
                <a:latin typeface="Arial" pitchFamily="34" charset="0"/>
                <a:cs typeface="Arial" pitchFamily="34" charset="0"/>
              </a:rPr>
              <a:t>”</a:t>
            </a:r>
            <a:r>
              <a:rPr lang="zh-TW" altLang="en-US" smtClean="0">
                <a:solidFill>
                  <a:srgbClr val="3904FC"/>
                </a:solidFill>
                <a:latin typeface="Arial" pitchFamily="34" charset="0"/>
                <a:cs typeface="Arial" pitchFamily="34" charset="0"/>
              </a:rPr>
              <a:t>風險管理</a:t>
            </a:r>
            <a:r>
              <a:rPr lang="en-US" altLang="zh-TW" smtClean="0">
                <a:solidFill>
                  <a:srgbClr val="3904FC"/>
                </a:solidFill>
                <a:latin typeface="Arial" pitchFamily="34" charset="0"/>
                <a:cs typeface="Arial" pitchFamily="34" charset="0"/>
              </a:rPr>
              <a:t>-</a:t>
            </a:r>
            <a:r>
              <a:rPr lang="zh-TW" altLang="en-US" smtClean="0">
                <a:solidFill>
                  <a:srgbClr val="3904FC"/>
                </a:solidFill>
                <a:latin typeface="Arial" pitchFamily="34" charset="0"/>
                <a:cs typeface="Arial" pitchFamily="34" charset="0"/>
              </a:rPr>
              <a:t>風險評估技術</a:t>
            </a:r>
            <a:r>
              <a:rPr lang="en-US" altLang="zh-TW" smtClean="0">
                <a:latin typeface="Arial" pitchFamily="34" charset="0"/>
                <a:cs typeface="Arial" pitchFamily="34" charset="0"/>
              </a:rPr>
              <a:t>”</a:t>
            </a:r>
            <a:br>
              <a:rPr lang="en-US" altLang="zh-TW" smtClean="0">
                <a:latin typeface="Arial" pitchFamily="34" charset="0"/>
                <a:cs typeface="Arial" pitchFamily="34" charset="0"/>
              </a:rPr>
            </a:br>
            <a:r>
              <a:rPr lang="en-US" altLang="zh-TW" sz="2200" smtClean="0">
                <a:latin typeface="Arial" pitchFamily="34" charset="0"/>
                <a:cs typeface="Arial" pitchFamily="34" charset="0"/>
              </a:rPr>
              <a:t>(Risk management – Risk assessment techniques)</a:t>
            </a:r>
          </a:p>
          <a:p>
            <a:r>
              <a:rPr lang="zh-TW" altLang="zh-TW" smtClean="0"/>
              <a:t>用於指導組織</a:t>
            </a:r>
            <a:r>
              <a:rPr lang="zh-TW" altLang="zh-TW" smtClean="0">
                <a:solidFill>
                  <a:srgbClr val="3904FC"/>
                </a:solidFill>
              </a:rPr>
              <a:t>選擇合適的</a:t>
            </a:r>
            <a:r>
              <a:rPr lang="zh-TW" altLang="zh-TW" smtClean="0"/>
              <a:t>風險評估工具並</a:t>
            </a:r>
            <a:r>
              <a:rPr lang="zh-TW" altLang="zh-TW" smtClean="0">
                <a:solidFill>
                  <a:srgbClr val="3904FC"/>
                </a:solidFill>
              </a:rPr>
              <a:t>正確使用</a:t>
            </a:r>
            <a:r>
              <a:rPr lang="zh-TW" altLang="zh-TW" smtClean="0"/>
              <a:t>。根據本標準開展的風險評估工作有助於促進組織的其它風險管理活動。</a:t>
            </a:r>
            <a:endParaRPr lang="zh-TW" altLang="en-US" sz="200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840268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a:ln/>
        </p:spPr>
        <p:txBody>
          <a:bodyPr/>
          <a:lstStyle/>
          <a:p>
            <a:pPr>
              <a:defRPr/>
            </a:pPr>
            <a:fld id="{BC4ABCC2-4C6E-45D0-9224-4E94BED1BFB7}" type="slidenum">
              <a:rPr lang="zh-TW" altLang="en-US"/>
              <a:pPr>
                <a:defRPr/>
              </a:pPr>
              <a:t>37</a:t>
            </a:fld>
            <a:endParaRPr lang="en-US" altLang="zh-TW"/>
          </a:p>
        </p:txBody>
      </p:sp>
      <p:sp>
        <p:nvSpPr>
          <p:cNvPr id="792578" name="Rectangle 2"/>
          <p:cNvSpPr>
            <a:spLocks noGrp="1" noChangeArrowheads="1"/>
          </p:cNvSpPr>
          <p:nvPr>
            <p:ph type="title" idx="4294967295"/>
          </p:nvPr>
        </p:nvSpPr>
        <p:spPr/>
        <p:txBody>
          <a:bodyPr/>
          <a:lstStyle/>
          <a:p>
            <a:pPr eaLnBrk="1" hangingPunct="1"/>
            <a:r>
              <a:rPr lang="en-US" altLang="zh-TW" b="1" dirty="0" smtClean="0">
                <a:solidFill>
                  <a:srgbClr val="0000CC"/>
                </a:solidFill>
                <a:latin typeface="Arial" pitchFamily="34" charset="0"/>
                <a:cs typeface="Arial" pitchFamily="34" charset="0"/>
              </a:rPr>
              <a:t>IEC ISO 31010</a:t>
            </a:r>
            <a:r>
              <a:rPr lang="zh-TW" altLang="en-US" b="1" dirty="0" smtClean="0">
                <a:solidFill>
                  <a:srgbClr val="0000CC"/>
                </a:solidFill>
                <a:latin typeface="+mn-ea"/>
                <a:ea typeface="+mn-ea"/>
                <a:cs typeface="Arial" pitchFamily="34" charset="0"/>
              </a:rPr>
              <a:t>內容</a:t>
            </a:r>
          </a:p>
        </p:txBody>
      </p:sp>
      <p:sp>
        <p:nvSpPr>
          <p:cNvPr id="8195" name="Rectangle 3"/>
          <p:cNvSpPr>
            <a:spLocks noGrp="1" noChangeArrowheads="1"/>
          </p:cNvSpPr>
          <p:nvPr>
            <p:ph type="body" sz="half" idx="4294967295"/>
          </p:nvPr>
        </p:nvSpPr>
        <p:spPr>
          <a:xfrm>
            <a:off x="507340" y="1557339"/>
            <a:ext cx="4041510" cy="5229225"/>
          </a:xfrm>
        </p:spPr>
        <p:txBody>
          <a:bodyPr/>
          <a:lstStyle/>
          <a:p>
            <a:pPr marL="0" indent="0">
              <a:buFont typeface="Wingdings" pitchFamily="2" charset="2"/>
              <a:buNone/>
              <a:defRPr/>
            </a:pPr>
            <a:r>
              <a:rPr lang="en-US" altLang="zh-TW" sz="2400" dirty="0" smtClean="0">
                <a:latin typeface="Arial" pitchFamily="34" charset="0"/>
                <a:cs typeface="Arial" pitchFamily="34" charset="0"/>
              </a:rPr>
              <a:t>1</a:t>
            </a:r>
            <a:r>
              <a:rPr lang="zh-TW" altLang="en-US" sz="2400" dirty="0" smtClean="0">
                <a:latin typeface="Arial" pitchFamily="34" charset="0"/>
                <a:cs typeface="Arial" pitchFamily="34" charset="0"/>
              </a:rPr>
              <a:t>範圍</a:t>
            </a:r>
            <a:endParaRPr lang="en-US" altLang="zh-TW" sz="2400" dirty="0" smtClean="0">
              <a:latin typeface="Arial" pitchFamily="34" charset="0"/>
              <a:cs typeface="Arial" pitchFamily="34" charset="0"/>
            </a:endParaRPr>
          </a:p>
          <a:p>
            <a:pPr marL="0" indent="0">
              <a:buFont typeface="Wingdings" pitchFamily="2" charset="2"/>
              <a:buNone/>
              <a:defRPr/>
            </a:pPr>
            <a:r>
              <a:rPr lang="en-US" altLang="zh-TW" sz="2400" dirty="0" smtClean="0">
                <a:latin typeface="Arial" pitchFamily="34" charset="0"/>
                <a:cs typeface="Arial" pitchFamily="34" charset="0"/>
              </a:rPr>
              <a:t>2</a:t>
            </a:r>
            <a:r>
              <a:rPr lang="zh-TW" altLang="en-US" sz="2400" dirty="0" smtClean="0">
                <a:latin typeface="Arial" pitchFamily="34" charset="0"/>
                <a:cs typeface="Arial" pitchFamily="34" charset="0"/>
              </a:rPr>
              <a:t>規範性引用檔</a:t>
            </a:r>
            <a:endParaRPr lang="en-US" altLang="zh-TW" sz="2400" dirty="0" smtClean="0">
              <a:latin typeface="Arial" pitchFamily="34" charset="0"/>
              <a:cs typeface="Arial" pitchFamily="34" charset="0"/>
            </a:endParaRPr>
          </a:p>
          <a:p>
            <a:pPr marL="0" indent="0">
              <a:buFont typeface="Wingdings" pitchFamily="2" charset="2"/>
              <a:buNone/>
              <a:defRPr/>
            </a:pPr>
            <a:r>
              <a:rPr lang="en-US" altLang="zh-TW" sz="2400" dirty="0" smtClean="0">
                <a:latin typeface="Arial" pitchFamily="34" charset="0"/>
                <a:cs typeface="Arial" pitchFamily="34" charset="0"/>
              </a:rPr>
              <a:t>3</a:t>
            </a:r>
            <a:r>
              <a:rPr lang="zh-TW" altLang="en-US" sz="2400" dirty="0" smtClean="0">
                <a:latin typeface="Arial" pitchFamily="34" charset="0"/>
                <a:cs typeface="Arial" pitchFamily="34" charset="0"/>
              </a:rPr>
              <a:t>術語和定義</a:t>
            </a:r>
            <a:endParaRPr lang="en-US" altLang="zh-TW" sz="2400" dirty="0" smtClean="0">
              <a:latin typeface="Arial" pitchFamily="34" charset="0"/>
              <a:cs typeface="Arial" pitchFamily="34" charset="0"/>
            </a:endParaRPr>
          </a:p>
          <a:p>
            <a:pPr marL="0" indent="0">
              <a:buFont typeface="Wingdings" pitchFamily="2" charset="2"/>
              <a:buNone/>
              <a:defRPr/>
            </a:pPr>
            <a:r>
              <a:rPr lang="en-US" altLang="zh-TW" sz="2400" dirty="0" smtClean="0">
                <a:latin typeface="Arial" pitchFamily="34" charset="0"/>
                <a:cs typeface="Arial" pitchFamily="34" charset="0"/>
              </a:rPr>
              <a:t>4</a:t>
            </a:r>
            <a:r>
              <a:rPr lang="zh-TW" altLang="en-US" sz="2400" dirty="0" smtClean="0">
                <a:latin typeface="Arial" pitchFamily="34" charset="0"/>
                <a:cs typeface="Arial" pitchFamily="34" charset="0"/>
              </a:rPr>
              <a:t>風險評估的相關概念</a:t>
            </a:r>
            <a:endParaRPr lang="en-US" altLang="zh-TW" sz="2400" dirty="0" smtClean="0">
              <a:latin typeface="Arial" pitchFamily="34" charset="0"/>
              <a:cs typeface="Arial" pitchFamily="34" charset="0"/>
            </a:endParaRPr>
          </a:p>
          <a:p>
            <a:pPr marL="400050" lvl="1" indent="0">
              <a:buFont typeface="Wingdings" pitchFamily="2" charset="2"/>
              <a:buNone/>
              <a:defRPr/>
            </a:pPr>
            <a:r>
              <a:rPr lang="en-US" altLang="zh-TW" sz="2400" dirty="0" smtClean="0">
                <a:latin typeface="Arial" pitchFamily="34" charset="0"/>
                <a:cs typeface="Arial" pitchFamily="34" charset="0"/>
              </a:rPr>
              <a:t>4.1</a:t>
            </a:r>
            <a:r>
              <a:rPr lang="zh-TW" altLang="en-US" sz="2400" dirty="0" smtClean="0">
                <a:latin typeface="Arial" pitchFamily="34" charset="0"/>
                <a:cs typeface="Arial" pitchFamily="34" charset="0"/>
              </a:rPr>
              <a:t>目的及益處</a:t>
            </a:r>
            <a:endParaRPr lang="en-US" altLang="zh-TW" sz="2400" dirty="0" smtClean="0">
              <a:latin typeface="Arial" pitchFamily="34" charset="0"/>
              <a:cs typeface="Arial" pitchFamily="34" charset="0"/>
            </a:endParaRPr>
          </a:p>
          <a:p>
            <a:pPr marL="808038" lvl="1" indent="-407988">
              <a:buFont typeface="Wingdings" pitchFamily="2" charset="2"/>
              <a:buNone/>
              <a:defRPr/>
            </a:pPr>
            <a:r>
              <a:rPr lang="en-US" altLang="zh-TW" sz="2400" dirty="0" smtClean="0">
                <a:latin typeface="Arial" pitchFamily="34" charset="0"/>
                <a:cs typeface="Arial" pitchFamily="34" charset="0"/>
              </a:rPr>
              <a:t>4.2</a:t>
            </a:r>
            <a:r>
              <a:rPr lang="zh-TW" altLang="en-US" sz="2400" dirty="0" smtClean="0">
                <a:latin typeface="Arial" pitchFamily="34" charset="0"/>
                <a:cs typeface="Arial" pitchFamily="34" charset="0"/>
              </a:rPr>
              <a:t>風險評估和風險管理架構</a:t>
            </a:r>
            <a:endParaRPr lang="en-US" altLang="zh-TW" sz="2400" dirty="0" smtClean="0">
              <a:latin typeface="Arial" pitchFamily="34" charset="0"/>
              <a:cs typeface="Arial" pitchFamily="34" charset="0"/>
            </a:endParaRPr>
          </a:p>
          <a:p>
            <a:pPr marL="0" indent="0">
              <a:buFont typeface="Wingdings" pitchFamily="2" charset="2"/>
              <a:buNone/>
              <a:defRPr/>
            </a:pPr>
            <a:r>
              <a:rPr lang="en-US" altLang="zh-TW" sz="2400" dirty="0" smtClean="0">
                <a:latin typeface="Arial" pitchFamily="34" charset="0"/>
                <a:cs typeface="Arial" pitchFamily="34" charset="0"/>
              </a:rPr>
              <a:t>5</a:t>
            </a:r>
            <a:r>
              <a:rPr lang="zh-TW" altLang="en-US" sz="2400" dirty="0" smtClean="0">
                <a:solidFill>
                  <a:srgbClr val="3904FC"/>
                </a:solidFill>
                <a:latin typeface="Arial" pitchFamily="34" charset="0"/>
                <a:cs typeface="Arial" pitchFamily="34" charset="0"/>
              </a:rPr>
              <a:t>風險評估過程</a:t>
            </a:r>
            <a:endParaRPr lang="en-US" altLang="zh-TW" sz="2400" dirty="0" smtClean="0">
              <a:solidFill>
                <a:srgbClr val="3904FC"/>
              </a:solidFill>
              <a:latin typeface="Arial" pitchFamily="34" charset="0"/>
              <a:cs typeface="Arial" pitchFamily="34" charset="0"/>
            </a:endParaRPr>
          </a:p>
          <a:p>
            <a:pPr marL="400050" lvl="1" indent="0">
              <a:buFont typeface="Wingdings" pitchFamily="2" charset="2"/>
              <a:buNone/>
              <a:defRPr/>
            </a:pPr>
            <a:r>
              <a:rPr lang="en-US" altLang="zh-TW" sz="2400" dirty="0" smtClean="0">
                <a:latin typeface="Arial" pitchFamily="34" charset="0"/>
                <a:cs typeface="Arial" pitchFamily="34" charset="0"/>
              </a:rPr>
              <a:t>5.1</a:t>
            </a:r>
            <a:r>
              <a:rPr lang="zh-TW" altLang="en-US" sz="2400" dirty="0" smtClean="0">
                <a:latin typeface="Arial" pitchFamily="34" charset="0"/>
                <a:cs typeface="Arial" pitchFamily="34" charset="0"/>
              </a:rPr>
              <a:t>概述</a:t>
            </a:r>
            <a:endParaRPr lang="en-US" altLang="zh-TW" sz="2400" dirty="0" smtClean="0">
              <a:latin typeface="Arial" pitchFamily="34" charset="0"/>
              <a:cs typeface="Arial" pitchFamily="34" charset="0"/>
            </a:endParaRPr>
          </a:p>
          <a:p>
            <a:pPr marL="400050" lvl="1" indent="0">
              <a:buFont typeface="Wingdings" pitchFamily="2" charset="2"/>
              <a:buNone/>
              <a:defRPr/>
            </a:pPr>
            <a:r>
              <a:rPr lang="en-US" altLang="zh-TW" sz="2400" dirty="0" smtClean="0">
                <a:latin typeface="Arial" pitchFamily="34" charset="0"/>
                <a:cs typeface="Arial" pitchFamily="34" charset="0"/>
              </a:rPr>
              <a:t>5.2</a:t>
            </a:r>
            <a:r>
              <a:rPr lang="zh-TW" altLang="en-US" sz="2400" dirty="0" smtClean="0">
                <a:latin typeface="Arial" pitchFamily="34" charset="0"/>
                <a:cs typeface="Arial" pitchFamily="34" charset="0"/>
              </a:rPr>
              <a:t>風險識別</a:t>
            </a:r>
            <a:endParaRPr lang="en-US" altLang="zh-TW" sz="2400" dirty="0" smtClean="0">
              <a:latin typeface="Arial" pitchFamily="34" charset="0"/>
              <a:cs typeface="Arial" pitchFamily="34" charset="0"/>
            </a:endParaRPr>
          </a:p>
        </p:txBody>
      </p:sp>
      <p:sp>
        <p:nvSpPr>
          <p:cNvPr id="5" name="Rectangle 3"/>
          <p:cNvSpPr txBox="1">
            <a:spLocks noChangeArrowheads="1"/>
          </p:cNvSpPr>
          <p:nvPr/>
        </p:nvSpPr>
        <p:spPr bwMode="auto">
          <a:xfrm>
            <a:off x="4719108" y="1557339"/>
            <a:ext cx="4836054"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400050" lvl="1" indent="0">
              <a:buFont typeface="Wingdings" pitchFamily="2" charset="2"/>
              <a:buNone/>
              <a:defRPr/>
            </a:pPr>
            <a:r>
              <a:rPr lang="en-US" altLang="zh-TW" dirty="0" smtClean="0">
                <a:latin typeface="Arial" pitchFamily="34" charset="0"/>
                <a:cs typeface="Arial" pitchFamily="34" charset="0"/>
              </a:rPr>
              <a:t>5.3</a:t>
            </a:r>
            <a:r>
              <a:rPr lang="zh-TW" altLang="en-US" dirty="0" smtClean="0">
                <a:latin typeface="Arial" pitchFamily="34" charset="0"/>
                <a:cs typeface="Arial" pitchFamily="34" charset="0"/>
              </a:rPr>
              <a:t>風險分析</a:t>
            </a:r>
            <a:endParaRPr lang="en-US" altLang="zh-TW" dirty="0" smtClean="0">
              <a:latin typeface="Arial" pitchFamily="34" charset="0"/>
              <a:cs typeface="Arial" pitchFamily="34" charset="0"/>
            </a:endParaRPr>
          </a:p>
          <a:p>
            <a:pPr marL="400050" lvl="1" indent="0">
              <a:buFont typeface="Wingdings" pitchFamily="2" charset="2"/>
              <a:buNone/>
              <a:defRPr/>
            </a:pPr>
            <a:r>
              <a:rPr lang="en-US" altLang="zh-TW" dirty="0" smtClean="0">
                <a:latin typeface="Arial" pitchFamily="34" charset="0"/>
                <a:cs typeface="Arial" pitchFamily="34" charset="0"/>
              </a:rPr>
              <a:t>5.4</a:t>
            </a:r>
            <a:r>
              <a:rPr lang="zh-TW" altLang="en-US" dirty="0" smtClean="0">
                <a:latin typeface="Arial" pitchFamily="34" charset="0"/>
                <a:cs typeface="Arial" pitchFamily="34" charset="0"/>
              </a:rPr>
              <a:t>風險評估</a:t>
            </a:r>
            <a:endParaRPr lang="en-US" altLang="zh-TW" dirty="0" smtClean="0">
              <a:latin typeface="Arial" pitchFamily="34" charset="0"/>
              <a:cs typeface="Arial" pitchFamily="34" charset="0"/>
            </a:endParaRPr>
          </a:p>
          <a:p>
            <a:pPr marL="400050" lvl="1" indent="0">
              <a:buFont typeface="Wingdings" pitchFamily="2" charset="2"/>
              <a:buNone/>
              <a:defRPr/>
            </a:pPr>
            <a:r>
              <a:rPr lang="en-US" altLang="zh-TW" dirty="0" smtClean="0">
                <a:latin typeface="Arial" pitchFamily="34" charset="0"/>
                <a:cs typeface="Arial" pitchFamily="34" charset="0"/>
              </a:rPr>
              <a:t>5.5</a:t>
            </a:r>
            <a:r>
              <a:rPr lang="zh-TW" altLang="en-US" dirty="0" smtClean="0">
                <a:latin typeface="Arial" pitchFamily="34" charset="0"/>
                <a:cs typeface="Arial" pitchFamily="34" charset="0"/>
              </a:rPr>
              <a:t>文件化</a:t>
            </a:r>
            <a:endParaRPr lang="en-US" altLang="zh-TW" dirty="0" smtClean="0">
              <a:latin typeface="Arial" pitchFamily="34" charset="0"/>
              <a:cs typeface="Arial" pitchFamily="34" charset="0"/>
            </a:endParaRPr>
          </a:p>
          <a:p>
            <a:pPr marL="400050" lvl="1" indent="0">
              <a:buFont typeface="Wingdings" pitchFamily="2" charset="2"/>
              <a:buNone/>
              <a:defRPr/>
            </a:pPr>
            <a:r>
              <a:rPr lang="en-US" altLang="zh-TW" dirty="0" smtClean="0">
                <a:latin typeface="Arial" pitchFamily="34" charset="0"/>
                <a:cs typeface="Arial" pitchFamily="34" charset="0"/>
              </a:rPr>
              <a:t>5.6</a:t>
            </a:r>
            <a:r>
              <a:rPr lang="zh-TW" altLang="en-US" dirty="0" smtClean="0">
                <a:latin typeface="Arial" pitchFamily="34" charset="0"/>
                <a:cs typeface="Arial" pitchFamily="34" charset="0"/>
              </a:rPr>
              <a:t>風險評估的監督和審查</a:t>
            </a:r>
            <a:endParaRPr lang="en-US" altLang="zh-TW" dirty="0" smtClean="0">
              <a:latin typeface="Arial" pitchFamily="34" charset="0"/>
              <a:cs typeface="Arial" pitchFamily="34" charset="0"/>
            </a:endParaRPr>
          </a:p>
          <a:p>
            <a:pPr marL="0" indent="0">
              <a:buFont typeface="Wingdings" pitchFamily="2" charset="2"/>
              <a:buNone/>
              <a:defRPr/>
            </a:pPr>
            <a:r>
              <a:rPr lang="en-US" altLang="zh-TW" sz="2400" dirty="0" smtClean="0">
                <a:latin typeface="Arial" pitchFamily="34" charset="0"/>
                <a:cs typeface="Arial" pitchFamily="34" charset="0"/>
              </a:rPr>
              <a:t>6</a:t>
            </a:r>
            <a:r>
              <a:rPr lang="zh-TW" altLang="en-US" sz="2400" dirty="0" smtClean="0">
                <a:solidFill>
                  <a:srgbClr val="3904FC"/>
                </a:solidFill>
                <a:latin typeface="Arial" pitchFamily="34" charset="0"/>
                <a:cs typeface="Arial" pitchFamily="34" charset="0"/>
              </a:rPr>
              <a:t>風險評估技術的選擇</a:t>
            </a:r>
            <a:endParaRPr lang="en-US" altLang="zh-TW" sz="2400" dirty="0" smtClean="0">
              <a:solidFill>
                <a:srgbClr val="3904FC"/>
              </a:solidFill>
              <a:latin typeface="Arial" pitchFamily="34" charset="0"/>
              <a:cs typeface="Arial" pitchFamily="34" charset="0"/>
            </a:endParaRPr>
          </a:p>
          <a:p>
            <a:pPr marL="400050" lvl="1" indent="0">
              <a:buFont typeface="Wingdings" pitchFamily="2" charset="2"/>
              <a:buNone/>
              <a:defRPr/>
            </a:pPr>
            <a:r>
              <a:rPr lang="en-US" altLang="zh-TW" dirty="0" smtClean="0">
                <a:latin typeface="Arial" pitchFamily="34" charset="0"/>
                <a:cs typeface="Arial" pitchFamily="34" charset="0"/>
              </a:rPr>
              <a:t>6.1</a:t>
            </a:r>
            <a:r>
              <a:rPr lang="zh-TW" altLang="en-US" dirty="0" smtClean="0">
                <a:latin typeface="Arial" pitchFamily="34" charset="0"/>
                <a:cs typeface="Arial" pitchFamily="34" charset="0"/>
              </a:rPr>
              <a:t>概述</a:t>
            </a:r>
            <a:endParaRPr lang="en-US" altLang="zh-TW" dirty="0" smtClean="0">
              <a:latin typeface="Arial" pitchFamily="34" charset="0"/>
              <a:cs typeface="Arial" pitchFamily="34" charset="0"/>
            </a:endParaRPr>
          </a:p>
          <a:p>
            <a:pPr marL="400050" lvl="1" indent="0">
              <a:buFont typeface="Wingdings" pitchFamily="2" charset="2"/>
              <a:buNone/>
              <a:defRPr/>
            </a:pPr>
            <a:r>
              <a:rPr lang="en-US" altLang="zh-TW" dirty="0" smtClean="0">
                <a:latin typeface="Arial" pitchFamily="34" charset="0"/>
                <a:cs typeface="Arial" pitchFamily="34" charset="0"/>
              </a:rPr>
              <a:t>6.2</a:t>
            </a:r>
            <a:r>
              <a:rPr lang="zh-TW" altLang="en-US" dirty="0" smtClean="0">
                <a:latin typeface="Arial" pitchFamily="34" charset="0"/>
                <a:cs typeface="Arial" pitchFamily="34" charset="0"/>
              </a:rPr>
              <a:t>技術的選擇	</a:t>
            </a:r>
            <a:endParaRPr lang="en-US" altLang="zh-TW" dirty="0" smtClean="0">
              <a:latin typeface="Arial" pitchFamily="34" charset="0"/>
              <a:cs typeface="Arial" pitchFamily="34" charset="0"/>
            </a:endParaRPr>
          </a:p>
          <a:p>
            <a:pPr marL="808038" lvl="1" indent="-407988">
              <a:buFont typeface="Wingdings" pitchFamily="2" charset="2"/>
              <a:buNone/>
              <a:defRPr/>
            </a:pPr>
            <a:r>
              <a:rPr lang="en-US" altLang="zh-TW" dirty="0" smtClean="0">
                <a:latin typeface="Arial" pitchFamily="34" charset="0"/>
                <a:cs typeface="Arial" pitchFamily="34" charset="0"/>
              </a:rPr>
              <a:t>6.3</a:t>
            </a:r>
            <a:r>
              <a:rPr lang="zh-TW" altLang="en-US" dirty="0" smtClean="0">
                <a:latin typeface="Arial" pitchFamily="34" charset="0"/>
                <a:cs typeface="Arial" pitchFamily="34" charset="0"/>
              </a:rPr>
              <a:t>風險評估在生命週期各階段的應用</a:t>
            </a:r>
            <a:endParaRPr lang="en-US" altLang="zh-TW" dirty="0" smtClean="0">
              <a:latin typeface="Arial" pitchFamily="34" charset="0"/>
              <a:cs typeface="Arial" pitchFamily="34" charset="0"/>
            </a:endParaRPr>
          </a:p>
          <a:p>
            <a:pPr marL="1025525" lvl="1" indent="-625475">
              <a:buFont typeface="Wingdings" pitchFamily="2" charset="2"/>
              <a:buNone/>
              <a:defRPr/>
            </a:pPr>
            <a:r>
              <a:rPr lang="en-US" altLang="zh-TW" dirty="0" smtClean="0">
                <a:latin typeface="Arial" pitchFamily="34" charset="0"/>
                <a:cs typeface="Arial" pitchFamily="34" charset="0"/>
              </a:rPr>
              <a:t>6.4</a:t>
            </a:r>
            <a:r>
              <a:rPr lang="zh-TW" altLang="en-US" dirty="0" smtClean="0">
                <a:latin typeface="Arial" pitchFamily="34" charset="0"/>
                <a:cs typeface="Arial" pitchFamily="34" charset="0"/>
              </a:rPr>
              <a:t>風險評估技術的類型</a:t>
            </a:r>
            <a:endParaRPr lang="en-US" altLang="zh-TW" dirty="0" smtClean="0">
              <a:latin typeface="Arial" pitchFamily="34" charset="0"/>
              <a:cs typeface="Arial" pitchFamily="34" charset="0"/>
            </a:endParaRPr>
          </a:p>
        </p:txBody>
      </p:sp>
    </p:spTree>
    <p:extLst>
      <p:ext uri="{BB962C8B-B14F-4D97-AF65-F5344CB8AC3E}">
        <p14:creationId xmlns:p14="http://schemas.microsoft.com/office/powerpoint/2010/main" val="2789057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FC62E9B0-1135-4B62-8F62-1E10A61B3915}" type="slidenum">
              <a:rPr lang="zh-TW" altLang="en-US">
                <a:latin typeface="Arial" panose="020B0604020202020204" pitchFamily="34" charset="0"/>
                <a:ea typeface="+mn-ea"/>
                <a:cs typeface="Arial" panose="020B0604020202020204" pitchFamily="34" charset="0"/>
              </a:rPr>
              <a:pPr>
                <a:defRPr/>
              </a:pPr>
              <a:t>38</a:t>
            </a:fld>
            <a:endParaRPr lang="en-US" altLang="zh-TW">
              <a:latin typeface="Arial" panose="020B0604020202020204" pitchFamily="34" charset="0"/>
              <a:ea typeface="+mn-ea"/>
              <a:cs typeface="Arial" panose="020B0604020202020204" pitchFamily="34" charset="0"/>
            </a:endParaRPr>
          </a:p>
        </p:txBody>
      </p:sp>
      <p:sp>
        <p:nvSpPr>
          <p:cNvPr id="794626" name="Rectangle 2"/>
          <p:cNvSpPr>
            <a:spLocks noGrp="1" noChangeArrowheads="1"/>
          </p:cNvSpPr>
          <p:nvPr>
            <p:ph type="title" idx="4294967295"/>
          </p:nvPr>
        </p:nvSpPr>
        <p:spPr/>
        <p:txBody>
          <a:bodyPr/>
          <a:lstStyle/>
          <a:p>
            <a:pPr eaLnBrk="1" hangingPunct="1"/>
            <a:r>
              <a:rPr lang="en-US" altLang="zh-TW" sz="4000" b="1" dirty="0" smtClean="0">
                <a:solidFill>
                  <a:srgbClr val="0000CC"/>
                </a:solidFill>
                <a:latin typeface="Arial" panose="020B0604020202020204" pitchFamily="34" charset="0"/>
                <a:ea typeface="+mn-ea"/>
                <a:cs typeface="Arial" panose="020B0604020202020204" pitchFamily="34" charset="0"/>
              </a:rPr>
              <a:t>IEC ISO 31010</a:t>
            </a:r>
            <a:r>
              <a:rPr lang="zh-CN" altLang="zh-TW" sz="4000" dirty="0" smtClean="0">
                <a:latin typeface="Arial" panose="020B0604020202020204" pitchFamily="34" charset="0"/>
                <a:ea typeface="+mn-ea"/>
                <a:cs typeface="Arial" panose="020B0604020202020204" pitchFamily="34" charset="0"/>
              </a:rPr>
              <a:t>附錄</a:t>
            </a:r>
            <a:r>
              <a:rPr lang="zh-TW" altLang="en-US" sz="4000" dirty="0" smtClean="0">
                <a:latin typeface="Arial" panose="020B0604020202020204" pitchFamily="34" charset="0"/>
                <a:ea typeface="+mn-ea"/>
                <a:cs typeface="Arial" panose="020B0604020202020204" pitchFamily="34" charset="0"/>
              </a:rPr>
              <a:t>之</a:t>
            </a:r>
            <a:r>
              <a:rPr lang="zh-CN" altLang="zh-TW" sz="4000" dirty="0" smtClean="0">
                <a:latin typeface="Arial" panose="020B0604020202020204" pitchFamily="34" charset="0"/>
                <a:ea typeface="+mn-ea"/>
                <a:cs typeface="Arial" panose="020B0604020202020204" pitchFamily="34" charset="0"/>
              </a:rPr>
              <a:t>風險評估技術</a:t>
            </a:r>
            <a:endParaRPr lang="zh-TW" altLang="en-US" sz="4000" b="1" dirty="0" smtClean="0">
              <a:solidFill>
                <a:srgbClr val="0000CC"/>
              </a:solidFill>
              <a:latin typeface="Arial" panose="020B0604020202020204" pitchFamily="34" charset="0"/>
              <a:ea typeface="+mn-ea"/>
              <a:cs typeface="Arial" panose="020B0604020202020204" pitchFamily="34" charset="0"/>
            </a:endParaRPr>
          </a:p>
        </p:txBody>
      </p:sp>
      <p:sp>
        <p:nvSpPr>
          <p:cNvPr id="8195" name="Rectangle 3"/>
          <p:cNvSpPr>
            <a:spLocks noGrp="1" noChangeArrowheads="1"/>
          </p:cNvSpPr>
          <p:nvPr>
            <p:ph type="body" sz="half" idx="4294967295"/>
          </p:nvPr>
        </p:nvSpPr>
        <p:spPr>
          <a:xfrm>
            <a:off x="2288704" y="1124744"/>
            <a:ext cx="6162014" cy="5229225"/>
          </a:xfrm>
        </p:spPr>
        <p:txBody>
          <a:bodyPr/>
          <a:lstStyle/>
          <a:p>
            <a:pPr marL="0" indent="0">
              <a:buFont typeface="Wingdings" pitchFamily="2" charset="2"/>
              <a:buNone/>
              <a:defRPr/>
            </a:pPr>
            <a:r>
              <a:rPr lang="en-US" altLang="zh-TW" sz="2800" dirty="0" smtClean="0">
                <a:latin typeface="Arial" panose="020B0604020202020204" pitchFamily="34" charset="0"/>
                <a:cs typeface="Arial" panose="020B0604020202020204" pitchFamily="34" charset="0"/>
              </a:rPr>
              <a:t>1 </a:t>
            </a:r>
            <a:r>
              <a:rPr lang="zh-TW" altLang="en-US" sz="2800" dirty="0" smtClean="0">
                <a:latin typeface="Arial" panose="020B0604020202020204" pitchFamily="34" charset="0"/>
                <a:cs typeface="Arial" panose="020B0604020202020204" pitchFamily="34" charset="0"/>
              </a:rPr>
              <a:t>腦</a:t>
            </a:r>
            <a:r>
              <a:rPr lang="zh-TW" altLang="en-US" sz="2800" dirty="0">
                <a:latin typeface="Arial" panose="020B0604020202020204" pitchFamily="34" charset="0"/>
                <a:cs typeface="Arial" panose="020B0604020202020204" pitchFamily="34" charset="0"/>
              </a:rPr>
              <a:t>力</a:t>
            </a:r>
            <a:r>
              <a:rPr lang="zh-TW" altLang="en-US" sz="2800" dirty="0" smtClean="0">
                <a:latin typeface="Arial" panose="020B0604020202020204" pitchFamily="34" charset="0"/>
                <a:cs typeface="Arial" panose="020B0604020202020204" pitchFamily="34" charset="0"/>
              </a:rPr>
              <a:t>激盪法</a:t>
            </a:r>
            <a:r>
              <a:rPr lang="en-US" altLang="zh-TW" sz="2800" dirty="0">
                <a:latin typeface="Arial" panose="020B0604020202020204" pitchFamily="34" charset="0"/>
                <a:cs typeface="Arial" panose="020B0604020202020204" pitchFamily="34" charset="0"/>
              </a:rPr>
              <a:t>(Brainstorming)</a:t>
            </a:r>
            <a:endParaRPr lang="zh-TW" altLang="en-US" sz="2800" dirty="0">
              <a:latin typeface="Arial" panose="020B0604020202020204" pitchFamily="34" charset="0"/>
              <a:cs typeface="Arial" panose="020B0604020202020204" pitchFamily="34" charset="0"/>
            </a:endParaRPr>
          </a:p>
          <a:p>
            <a:pPr marL="0" indent="0">
              <a:buFont typeface="Wingdings" pitchFamily="2" charset="2"/>
              <a:buNone/>
              <a:defRPr/>
            </a:pPr>
            <a:r>
              <a:rPr lang="en-US" altLang="zh-TW" sz="2800" dirty="0" smtClean="0">
                <a:latin typeface="Arial" panose="020B0604020202020204" pitchFamily="34" charset="0"/>
                <a:cs typeface="Arial" panose="020B0604020202020204" pitchFamily="34" charset="0"/>
              </a:rPr>
              <a:t>2 </a:t>
            </a:r>
            <a:r>
              <a:rPr lang="zh-TW" altLang="en-US" sz="2800" dirty="0" smtClean="0">
                <a:latin typeface="Arial" panose="020B0604020202020204" pitchFamily="34" charset="0"/>
                <a:cs typeface="Arial" panose="020B0604020202020204" pitchFamily="34" charset="0"/>
              </a:rPr>
              <a:t>結構化或半結構化訪談</a:t>
            </a:r>
          </a:p>
          <a:p>
            <a:pPr marL="0" indent="0">
              <a:buFont typeface="Wingdings" pitchFamily="2" charset="2"/>
              <a:buNone/>
              <a:defRPr/>
            </a:pPr>
            <a:r>
              <a:rPr lang="en-US" altLang="zh-TW" sz="2800" dirty="0" smtClean="0">
                <a:latin typeface="Arial" panose="020B0604020202020204" pitchFamily="34" charset="0"/>
                <a:cs typeface="Arial" panose="020B0604020202020204" pitchFamily="34" charset="0"/>
              </a:rPr>
              <a:t>3 </a:t>
            </a:r>
            <a:r>
              <a:rPr lang="zh-TW" altLang="en-US" sz="2800" dirty="0" smtClean="0">
                <a:latin typeface="Arial" panose="020B0604020202020204" pitchFamily="34" charset="0"/>
                <a:cs typeface="Arial" panose="020B0604020202020204" pitchFamily="34" charset="0"/>
              </a:rPr>
              <a:t>德爾菲</a:t>
            </a:r>
            <a:r>
              <a:rPr lang="zh-TW" altLang="en-US" sz="2800" dirty="0">
                <a:latin typeface="Arial" panose="020B0604020202020204" pitchFamily="34" charset="0"/>
                <a:cs typeface="Arial" panose="020B0604020202020204" pitchFamily="34" charset="0"/>
              </a:rPr>
              <a:t>法</a:t>
            </a:r>
            <a:r>
              <a:rPr lang="en-US" altLang="zh-TW" sz="2800" dirty="0">
                <a:latin typeface="Arial" panose="020B0604020202020204" pitchFamily="34" charset="0"/>
                <a:cs typeface="Arial" panose="020B0604020202020204" pitchFamily="34" charset="0"/>
              </a:rPr>
              <a:t>(Delphi technique)</a:t>
            </a:r>
            <a:endParaRPr lang="zh-TW" altLang="en-US" sz="2800" dirty="0">
              <a:latin typeface="Arial" panose="020B0604020202020204" pitchFamily="34" charset="0"/>
              <a:cs typeface="Arial" panose="020B0604020202020204" pitchFamily="34" charset="0"/>
            </a:endParaRPr>
          </a:p>
          <a:p>
            <a:pPr marL="0" indent="0">
              <a:buFont typeface="Wingdings" pitchFamily="2" charset="2"/>
              <a:buNone/>
              <a:defRPr/>
            </a:pPr>
            <a:r>
              <a:rPr lang="en-US" altLang="zh-TW" sz="2800" dirty="0" smtClean="0">
                <a:latin typeface="Arial" panose="020B0604020202020204" pitchFamily="34" charset="0"/>
                <a:cs typeface="Arial" panose="020B0604020202020204" pitchFamily="34" charset="0"/>
              </a:rPr>
              <a:t>4 </a:t>
            </a:r>
            <a:r>
              <a:rPr lang="zh-TW" altLang="en-US" sz="2800" dirty="0" smtClean="0">
                <a:latin typeface="Arial" panose="020B0604020202020204" pitchFamily="34" charset="0"/>
                <a:cs typeface="Arial" panose="020B0604020202020204" pitchFamily="34" charset="0"/>
              </a:rPr>
              <a:t>查檢表法</a:t>
            </a:r>
            <a:r>
              <a:rPr lang="en-US" altLang="zh-TW" sz="2800" dirty="0">
                <a:latin typeface="Arial" panose="020B0604020202020204" pitchFamily="34" charset="0"/>
                <a:cs typeface="Arial" panose="020B0604020202020204" pitchFamily="34" charset="0"/>
              </a:rPr>
              <a:t>(Check-lists)</a:t>
            </a:r>
            <a:endParaRPr lang="zh-TW" altLang="en-US" sz="2800" dirty="0">
              <a:latin typeface="Arial" panose="020B0604020202020204" pitchFamily="34" charset="0"/>
              <a:cs typeface="Arial" panose="020B0604020202020204" pitchFamily="34" charset="0"/>
            </a:endParaRPr>
          </a:p>
          <a:p>
            <a:pPr marL="0" indent="0">
              <a:buFont typeface="Wingdings" pitchFamily="2" charset="2"/>
              <a:buNone/>
              <a:defRPr/>
            </a:pPr>
            <a:r>
              <a:rPr lang="en-US" altLang="zh-TW" sz="2800" dirty="0">
                <a:latin typeface="Arial" panose="020B0604020202020204" pitchFamily="34" charset="0"/>
                <a:cs typeface="Arial" panose="020B0604020202020204" pitchFamily="34" charset="0"/>
              </a:rPr>
              <a:t>5</a:t>
            </a:r>
            <a:r>
              <a:rPr lang="zh-TW" altLang="en-US" sz="2800" dirty="0" smtClean="0">
                <a:latin typeface="Arial" panose="020B0604020202020204" pitchFamily="34" charset="0"/>
                <a:cs typeface="Arial" panose="020B0604020202020204" pitchFamily="34" charset="0"/>
              </a:rPr>
              <a:t> 初步</a:t>
            </a:r>
            <a:r>
              <a:rPr lang="zh-TW" altLang="en-US" sz="2800" dirty="0">
                <a:latin typeface="Arial" panose="020B0604020202020204" pitchFamily="34" charset="0"/>
                <a:cs typeface="Arial" panose="020B0604020202020204" pitchFamily="34" charset="0"/>
              </a:rPr>
              <a:t>危害分析法</a:t>
            </a:r>
            <a:r>
              <a:rPr lang="en-US" altLang="zh-TW" sz="2800" dirty="0" smtClean="0">
                <a:latin typeface="Arial" panose="020B0604020202020204" pitchFamily="34" charset="0"/>
                <a:cs typeface="Arial" panose="020B0604020202020204" pitchFamily="34" charset="0"/>
              </a:rPr>
              <a:t>(PHA)</a:t>
            </a:r>
            <a:endParaRPr lang="zh-TW" altLang="en-US" sz="2800" dirty="0" smtClean="0">
              <a:latin typeface="Arial" panose="020B0604020202020204" pitchFamily="34" charset="0"/>
              <a:cs typeface="Arial" panose="020B0604020202020204" pitchFamily="34" charset="0"/>
            </a:endParaRPr>
          </a:p>
          <a:p>
            <a:pPr marL="274638" indent="-274638">
              <a:buFont typeface="Wingdings" pitchFamily="2" charset="2"/>
              <a:buNone/>
              <a:defRPr/>
            </a:pPr>
            <a:r>
              <a:rPr lang="en-US" altLang="zh-TW" sz="2800" dirty="0" smtClean="0">
                <a:latin typeface="Arial" panose="020B0604020202020204" pitchFamily="34" charset="0"/>
                <a:cs typeface="Arial" panose="020B0604020202020204" pitchFamily="34" charset="0"/>
              </a:rPr>
              <a:t>6 </a:t>
            </a:r>
            <a:r>
              <a:rPr lang="zh-TW" altLang="en-US" sz="2800" dirty="0" smtClean="0">
                <a:latin typeface="Arial" panose="020B0604020202020204" pitchFamily="34" charset="0"/>
                <a:cs typeface="Arial" panose="020B0604020202020204" pitchFamily="34" charset="0"/>
              </a:rPr>
              <a:t>危險</a:t>
            </a:r>
            <a:r>
              <a:rPr lang="zh-TW" altLang="en-US" sz="2800" dirty="0">
                <a:latin typeface="Arial" panose="020B0604020202020204" pitchFamily="34" charset="0"/>
                <a:cs typeface="Arial" panose="020B0604020202020204" pitchFamily="34" charset="0"/>
              </a:rPr>
              <a:t>與可操作性分析</a:t>
            </a:r>
            <a:r>
              <a:rPr lang="en-US" altLang="zh-TW" sz="2800" dirty="0" smtClean="0">
                <a:latin typeface="Arial" panose="020B0604020202020204" pitchFamily="34" charset="0"/>
                <a:cs typeface="Arial" panose="020B0604020202020204" pitchFamily="34" charset="0"/>
              </a:rPr>
              <a:t>(HAZOP)</a:t>
            </a:r>
          </a:p>
          <a:p>
            <a:pPr marL="274638" indent="-274638">
              <a:buFont typeface="Wingdings" pitchFamily="2" charset="2"/>
              <a:buNone/>
              <a:defRPr/>
            </a:pPr>
            <a:r>
              <a:rPr lang="en-US" altLang="zh-TW" sz="2800" dirty="0" smtClean="0">
                <a:latin typeface="Arial" panose="020B0604020202020204" pitchFamily="34" charset="0"/>
                <a:cs typeface="Arial" panose="020B0604020202020204" pitchFamily="34" charset="0"/>
              </a:rPr>
              <a:t>7 </a:t>
            </a:r>
            <a:r>
              <a:rPr lang="zh-TW" altLang="en-US" sz="2800" dirty="0" smtClean="0">
                <a:latin typeface="Arial" panose="020B0604020202020204" pitchFamily="34" charset="0"/>
                <a:cs typeface="Arial" panose="020B0604020202020204" pitchFamily="34" charset="0"/>
              </a:rPr>
              <a:t>危害</a:t>
            </a:r>
            <a:r>
              <a:rPr lang="zh-TW" altLang="en-US" sz="2800" dirty="0">
                <a:latin typeface="Arial" panose="020B0604020202020204" pitchFamily="34" charset="0"/>
                <a:cs typeface="Arial" panose="020B0604020202020204" pitchFamily="34" charset="0"/>
              </a:rPr>
              <a:t>分析重要管制點</a:t>
            </a:r>
            <a:r>
              <a:rPr lang="en-US" altLang="zh-TW" sz="2800" dirty="0" smtClean="0">
                <a:latin typeface="Arial" panose="020B0604020202020204" pitchFamily="34" charset="0"/>
                <a:cs typeface="Arial" panose="020B0604020202020204" pitchFamily="34" charset="0"/>
              </a:rPr>
              <a:t>(HACCP)</a:t>
            </a:r>
          </a:p>
          <a:p>
            <a:pPr marL="274638" indent="-274638">
              <a:buFont typeface="Wingdings" pitchFamily="2" charset="2"/>
              <a:buNone/>
              <a:defRPr/>
            </a:pPr>
            <a:r>
              <a:rPr lang="en-US" altLang="zh-TW" sz="2800" dirty="0" smtClean="0">
                <a:latin typeface="Arial" panose="020B0604020202020204" pitchFamily="34" charset="0"/>
                <a:cs typeface="Arial" panose="020B0604020202020204" pitchFamily="34" charset="0"/>
              </a:rPr>
              <a:t>8 </a:t>
            </a:r>
            <a:r>
              <a:rPr lang="zh-TW" altLang="en-US" sz="2800" dirty="0" smtClean="0">
                <a:latin typeface="Arial" panose="020B0604020202020204" pitchFamily="34" charset="0"/>
                <a:cs typeface="Arial" panose="020B0604020202020204" pitchFamily="34" charset="0"/>
              </a:rPr>
              <a:t>毒性評估</a:t>
            </a:r>
            <a:r>
              <a:rPr lang="en-US" altLang="zh-TW" sz="2800" dirty="0" smtClean="0">
                <a:latin typeface="Arial" panose="020B0604020202020204" pitchFamily="34" charset="0"/>
                <a:cs typeface="Arial" panose="020B0604020202020204" pitchFamily="34" charset="0"/>
              </a:rPr>
              <a:t>(Toxicity assessment)</a:t>
            </a:r>
          </a:p>
          <a:p>
            <a:pPr marL="274638" indent="-274638">
              <a:buFont typeface="Wingdings" pitchFamily="2" charset="2"/>
              <a:buNone/>
              <a:defRPr/>
            </a:pPr>
            <a:r>
              <a:rPr lang="en-US" altLang="zh-TW" sz="2800" dirty="0" smtClean="0">
                <a:latin typeface="Arial" panose="020B0604020202020204" pitchFamily="34" charset="0"/>
                <a:cs typeface="Arial" panose="020B0604020202020204" pitchFamily="34" charset="0"/>
              </a:rPr>
              <a:t>9 </a:t>
            </a:r>
            <a:r>
              <a:rPr lang="zh-TW" altLang="en-US" sz="2800" dirty="0" smtClean="0">
                <a:latin typeface="Arial" panose="020B0604020202020204" pitchFamily="34" charset="0"/>
                <a:cs typeface="Arial" panose="020B0604020202020204" pitchFamily="34" charset="0"/>
              </a:rPr>
              <a:t>結構化假設分析</a:t>
            </a:r>
            <a:r>
              <a:rPr lang="en-US" altLang="zh-TW" sz="2800" dirty="0" smtClean="0">
                <a:latin typeface="Arial" panose="020B0604020202020204" pitchFamily="34" charset="0"/>
                <a:cs typeface="Arial" panose="020B0604020202020204" pitchFamily="34" charset="0"/>
              </a:rPr>
              <a:t>(SWIFT)</a:t>
            </a:r>
          </a:p>
          <a:p>
            <a:pPr marL="274638" indent="-274638">
              <a:buFont typeface="Wingdings" pitchFamily="2" charset="2"/>
              <a:buNone/>
              <a:defRPr/>
            </a:pPr>
            <a:r>
              <a:rPr lang="en-US" altLang="zh-TW" sz="2800" dirty="0" smtClean="0">
                <a:latin typeface="Arial" panose="020B0604020202020204" pitchFamily="34" charset="0"/>
                <a:cs typeface="Arial" panose="020B0604020202020204" pitchFamily="34" charset="0"/>
              </a:rPr>
              <a:t>10 </a:t>
            </a:r>
            <a:r>
              <a:rPr lang="zh-TW" altLang="en-US" sz="2800" dirty="0" smtClean="0">
                <a:latin typeface="Arial" panose="020B0604020202020204" pitchFamily="34" charset="0"/>
                <a:cs typeface="Arial" panose="020B0604020202020204" pitchFamily="34" charset="0"/>
              </a:rPr>
              <a:t>情境</a:t>
            </a:r>
            <a:r>
              <a:rPr lang="zh-TW" altLang="en-US" sz="2800" dirty="0">
                <a:latin typeface="Arial" panose="020B0604020202020204" pitchFamily="34" charset="0"/>
                <a:cs typeface="Arial" panose="020B0604020202020204" pitchFamily="34" charset="0"/>
              </a:rPr>
              <a:t>分析</a:t>
            </a:r>
            <a:r>
              <a:rPr lang="en-US" altLang="zh-TW" sz="2800" dirty="0">
                <a:latin typeface="Arial" panose="020B0604020202020204" pitchFamily="34" charset="0"/>
                <a:cs typeface="Arial" panose="020B0604020202020204" pitchFamily="34" charset="0"/>
              </a:rPr>
              <a:t>(Scenario analysis</a:t>
            </a:r>
            <a:r>
              <a:rPr lang="en-US" altLang="zh-TW" sz="2800" dirty="0" smtClean="0">
                <a:latin typeface="Arial" panose="020B0604020202020204" pitchFamily="34" charset="0"/>
                <a:cs typeface="Arial" panose="020B0604020202020204" pitchFamily="34" charset="0"/>
              </a:rPr>
              <a:t>)</a:t>
            </a:r>
            <a:endParaRPr lang="en-US" altLang="zh-TW"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5451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88950" y="128937"/>
            <a:ext cx="8915400" cy="851793"/>
          </a:xfrm>
        </p:spPr>
        <p:txBody>
          <a:bodyPr/>
          <a:lstStyle/>
          <a:p>
            <a:pPr eaLnBrk="1" hangingPunct="1"/>
            <a:r>
              <a:rPr lang="zh-TW" altLang="en-US" sz="3600" dirty="0">
                <a:ea typeface="標楷體" pitchFamily="65" charset="-120"/>
              </a:rPr>
              <a:t>好好</a:t>
            </a:r>
            <a:r>
              <a:rPr lang="zh-TW" altLang="en-US" sz="3600" dirty="0" smtClean="0">
                <a:ea typeface="標楷體" pitchFamily="65" charset="-120"/>
              </a:rPr>
              <a:t>開車</a:t>
            </a:r>
            <a:r>
              <a:rPr lang="zh-TW" altLang="en-US" sz="3600" dirty="0">
                <a:ea typeface="標楷體" pitchFamily="65" charset="-120"/>
              </a:rPr>
              <a:t>的條件</a:t>
            </a:r>
            <a:endParaRPr lang="zh-TW" altLang="en-US" sz="3600" dirty="0" smtClean="0">
              <a:ea typeface="標楷體" pitchFamily="65" charset="-120"/>
            </a:endParaRPr>
          </a:p>
        </p:txBody>
      </p:sp>
      <p:pic>
        <p:nvPicPr>
          <p:cNvPr id="1034" name="Picture 10" descr="http://www.carstuff.com.tw/images/stories/EDISON/20121105/20121105Ford05.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042" y="909000"/>
            <a:ext cx="3600000" cy="25200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sf\Home\Pictures\正妹驗車\20121210b1.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433" y="3861328"/>
            <a:ext cx="3600000" cy="25200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www.auto-online.com.tw/album/55/1141789355.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21" y="3861328"/>
            <a:ext cx="3600000" cy="252000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4304929" y="908720"/>
            <a:ext cx="677108" cy="1872208"/>
          </a:xfrm>
          <a:prstGeom prst="rect">
            <a:avLst/>
          </a:prstGeom>
          <a:noFill/>
        </p:spPr>
        <p:txBody>
          <a:bodyPr vert="eaVert" wrap="square" rtlCol="0">
            <a:spAutoFit/>
          </a:bodyPr>
          <a:lstStyle/>
          <a:p>
            <a:r>
              <a:rPr lang="zh-TW" altLang="en-US" sz="3200" dirty="0" smtClean="0">
                <a:latin typeface="+mn-ea"/>
                <a:ea typeface="+mn-ea"/>
              </a:rPr>
              <a:t>風險評估</a:t>
            </a:r>
            <a:endParaRPr lang="zh-TW" altLang="en-US" sz="3200" dirty="0">
              <a:latin typeface="+mn-ea"/>
              <a:ea typeface="+mn-ea"/>
            </a:endParaRPr>
          </a:p>
        </p:txBody>
      </p:sp>
      <p:sp>
        <p:nvSpPr>
          <p:cNvPr id="2" name="AutoShape 2"/>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2052" name="Picture 4" descr="衝撞造就完美 ， Volvo V40 最新撞擊測試廣告展現 VOLVO 於安全防護領域的領導地位。"/>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921" y="909000"/>
            <a:ext cx="3600000" cy="252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8769425" y="980728"/>
            <a:ext cx="677108" cy="1872208"/>
          </a:xfrm>
          <a:prstGeom prst="rect">
            <a:avLst/>
          </a:prstGeom>
          <a:noFill/>
        </p:spPr>
        <p:txBody>
          <a:bodyPr vert="eaVert" wrap="square" rtlCol="0">
            <a:spAutoFit/>
          </a:bodyPr>
          <a:lstStyle>
            <a:defPPr>
              <a:defRPr lang="en-US"/>
            </a:defPPr>
            <a:lvl1pPr>
              <a:defRPr sz="3200">
                <a:latin typeface="+mn-ea"/>
                <a:ea typeface="+mn-ea"/>
              </a:defRPr>
            </a:lvl1pPr>
          </a:lstStyle>
          <a:p>
            <a:r>
              <a:rPr lang="zh-TW" altLang="en-US" dirty="0"/>
              <a:t>控制作業</a:t>
            </a:r>
          </a:p>
        </p:txBody>
      </p:sp>
      <p:sp>
        <p:nvSpPr>
          <p:cNvPr id="12" name="文字方塊 11"/>
          <p:cNvSpPr txBox="1"/>
          <p:nvPr/>
        </p:nvSpPr>
        <p:spPr>
          <a:xfrm>
            <a:off x="8769425" y="3911121"/>
            <a:ext cx="677108" cy="1872208"/>
          </a:xfrm>
          <a:prstGeom prst="rect">
            <a:avLst/>
          </a:prstGeom>
          <a:noFill/>
        </p:spPr>
        <p:txBody>
          <a:bodyPr vert="eaVert" wrap="square" rtlCol="0">
            <a:spAutoFit/>
          </a:bodyPr>
          <a:lstStyle>
            <a:defPPr>
              <a:defRPr lang="en-US"/>
            </a:defPPr>
            <a:lvl1pPr>
              <a:defRPr sz="3200">
                <a:latin typeface="+mn-ea"/>
                <a:ea typeface="+mn-ea"/>
              </a:defRPr>
            </a:lvl1pPr>
          </a:lstStyle>
          <a:p>
            <a:r>
              <a:rPr lang="zh-TW" altLang="en-US" dirty="0" smtClean="0"/>
              <a:t>自行評估</a:t>
            </a:r>
            <a:endParaRPr lang="zh-TW" altLang="en-US" dirty="0"/>
          </a:p>
        </p:txBody>
      </p:sp>
      <p:sp>
        <p:nvSpPr>
          <p:cNvPr id="13" name="文字方塊 12"/>
          <p:cNvSpPr txBox="1"/>
          <p:nvPr/>
        </p:nvSpPr>
        <p:spPr>
          <a:xfrm>
            <a:off x="4271506" y="3875000"/>
            <a:ext cx="677108" cy="1872208"/>
          </a:xfrm>
          <a:prstGeom prst="rect">
            <a:avLst/>
          </a:prstGeom>
          <a:noFill/>
        </p:spPr>
        <p:txBody>
          <a:bodyPr vert="eaVert" wrap="square" rtlCol="0">
            <a:spAutoFit/>
          </a:bodyPr>
          <a:lstStyle>
            <a:defPPr>
              <a:defRPr lang="en-US"/>
            </a:defPPr>
            <a:lvl1pPr>
              <a:defRPr sz="3200">
                <a:latin typeface="+mn-ea"/>
                <a:ea typeface="+mn-ea"/>
              </a:defRPr>
            </a:lvl1pPr>
          </a:lstStyle>
          <a:p>
            <a:r>
              <a:rPr lang="zh-TW" altLang="en-US" dirty="0"/>
              <a:t>內部稽核</a:t>
            </a:r>
          </a:p>
        </p:txBody>
      </p:sp>
      <p:sp>
        <p:nvSpPr>
          <p:cNvPr id="4" name="向右箭號 3"/>
          <p:cNvSpPr/>
          <p:nvPr/>
        </p:nvSpPr>
        <p:spPr>
          <a:xfrm>
            <a:off x="4448945" y="2852936"/>
            <a:ext cx="499669"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5" name="向右箭號 14"/>
          <p:cNvSpPr/>
          <p:nvPr/>
        </p:nvSpPr>
        <p:spPr>
          <a:xfrm rot="5400000">
            <a:off x="8807623" y="3251173"/>
            <a:ext cx="499669"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6" name="向右箭號 15"/>
          <p:cNvSpPr/>
          <p:nvPr/>
        </p:nvSpPr>
        <p:spPr>
          <a:xfrm rot="10800000">
            <a:off x="4434731" y="5783863"/>
            <a:ext cx="499669"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28404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1034"/>
                                        </p:tgtEl>
                                        <p:attrNameLst>
                                          <p:attrName>style.visibility</p:attrName>
                                        </p:attrNameLst>
                                      </p:cBhvr>
                                      <p:to>
                                        <p:strVal val="visible"/>
                                      </p:to>
                                    </p:set>
                                    <p:animEffect transition="in" filter="barn(inVertical)">
                                      <p:cBhvr>
                                        <p:cTn id="20" dur="500"/>
                                        <p:tgtEl>
                                          <p:spTgt spid="103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ppt_y</p:attrName>
                                        </p:attrNameLst>
                                      </p:cBhvr>
                                      <p:tavLst>
                                        <p:tav tm="0">
                                          <p:val>
                                            <p:strVal val="#ppt_y-#ppt_h*1.125000"/>
                                          </p:val>
                                        </p:tav>
                                        <p:tav tm="100000">
                                          <p:val>
                                            <p:strVal val="#ppt_y"/>
                                          </p:val>
                                        </p:tav>
                                      </p:tavLst>
                                    </p:anim>
                                    <p:animEffect transition="in" filter="wipe(down)">
                                      <p:cBhvr>
                                        <p:cTn id="29" dur="500"/>
                                        <p:tgtEl>
                                          <p:spTgt spid="15"/>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039"/>
                                        </p:tgtEl>
                                        <p:attrNameLst>
                                          <p:attrName>style.visibility</p:attrName>
                                        </p:attrNameLst>
                                      </p:cBhvr>
                                      <p:to>
                                        <p:strVal val="visible"/>
                                      </p:to>
                                    </p:set>
                                    <p:animEffect transition="in" filter="wipe(right)">
                                      <p:cBhvr>
                                        <p:cTn id="33" dur="500"/>
                                        <p:tgtEl>
                                          <p:spTgt spid="103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ppt_x</p:attrName>
                                        </p:attrNameLst>
                                      </p:cBhvr>
                                      <p:tavLst>
                                        <p:tav tm="0">
                                          <p:val>
                                            <p:strVal val="#ppt_x+#ppt_w*1.125000"/>
                                          </p:val>
                                        </p:tav>
                                        <p:tav tm="100000">
                                          <p:val>
                                            <p:strVal val="#ppt_x"/>
                                          </p:val>
                                        </p:tav>
                                      </p:tavLst>
                                    </p:anim>
                                    <p:animEffect transition="in" filter="wipe(left)">
                                      <p:cBhvr>
                                        <p:cTn id="42" dur="500"/>
                                        <p:tgtEl>
                                          <p:spTgt spid="16"/>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1041"/>
                                        </p:tgtEl>
                                        <p:attrNameLst>
                                          <p:attrName>style.visibility</p:attrName>
                                        </p:attrNameLst>
                                      </p:cBhvr>
                                      <p:to>
                                        <p:strVal val="visible"/>
                                      </p:to>
                                    </p:set>
                                    <p:animEffect transition="in" filter="wipe(up)">
                                      <p:cBhvr>
                                        <p:cTn id="46" dur="500"/>
                                        <p:tgtEl>
                                          <p:spTgt spid="1041"/>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ircle(i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3" grpId="0"/>
      <p:bldP spid="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F1E1CF0A-FB5A-4A41-AC2F-9776D5C6E657}" type="slidenum">
              <a:rPr lang="zh-TW" altLang="en-US"/>
              <a:pPr>
                <a:defRPr/>
              </a:pPr>
              <a:t>39</a:t>
            </a:fld>
            <a:endParaRPr lang="en-US" altLang="zh-TW"/>
          </a:p>
        </p:txBody>
      </p:sp>
      <p:sp>
        <p:nvSpPr>
          <p:cNvPr id="796675" name="Rectangle 3"/>
          <p:cNvSpPr>
            <a:spLocks noGrp="1" noChangeArrowheads="1"/>
          </p:cNvSpPr>
          <p:nvPr>
            <p:ph type="body" sz="half" idx="4294967295"/>
          </p:nvPr>
        </p:nvSpPr>
        <p:spPr>
          <a:xfrm>
            <a:off x="1209015" y="1196752"/>
            <a:ext cx="7955756" cy="5229225"/>
          </a:xfrm>
        </p:spPr>
        <p:txBody>
          <a:bodyPr/>
          <a:lstStyle/>
          <a:p>
            <a:pPr marL="0" indent="0">
              <a:buFont typeface="Wingdings" pitchFamily="2" charset="2"/>
              <a:buNone/>
            </a:pPr>
            <a:r>
              <a:rPr lang="en-US" altLang="zh-TW" sz="2800" dirty="0" smtClean="0">
                <a:latin typeface="Arial" pitchFamily="34" charset="0"/>
                <a:cs typeface="Arial" pitchFamily="34" charset="0"/>
              </a:rPr>
              <a:t>11 </a:t>
            </a:r>
            <a:r>
              <a:rPr lang="zh-TW" altLang="en-US" sz="2800" dirty="0" smtClean="0"/>
              <a:t>營運衝擊分析</a:t>
            </a:r>
            <a:r>
              <a:rPr lang="en-US" altLang="zh-TW" sz="2800" dirty="0" smtClean="0"/>
              <a:t>(</a:t>
            </a:r>
            <a:r>
              <a:rPr lang="en-US" altLang="zh-TW" sz="2800" dirty="0" smtClean="0">
                <a:latin typeface="Arial" pitchFamily="34" charset="0"/>
                <a:cs typeface="Arial" pitchFamily="34" charset="0"/>
              </a:rPr>
              <a:t>BIA)</a:t>
            </a:r>
          </a:p>
          <a:p>
            <a:pPr marL="0" indent="0">
              <a:buFont typeface="Wingdings" pitchFamily="2" charset="2"/>
              <a:buNone/>
            </a:pPr>
            <a:r>
              <a:rPr lang="en-US" altLang="zh-TW" sz="2800" dirty="0" smtClean="0">
                <a:latin typeface="Arial" pitchFamily="34" charset="0"/>
                <a:cs typeface="Arial" pitchFamily="34" charset="0"/>
              </a:rPr>
              <a:t>12 </a:t>
            </a:r>
            <a:r>
              <a:rPr lang="zh-TW" altLang="en-US" sz="2800" dirty="0" smtClean="0">
                <a:latin typeface="Arial" pitchFamily="34" charset="0"/>
                <a:cs typeface="Arial" pitchFamily="34" charset="0"/>
              </a:rPr>
              <a:t>根本原因分析</a:t>
            </a:r>
            <a:r>
              <a:rPr lang="en-US" altLang="zh-TW" sz="2800" dirty="0" smtClean="0">
                <a:latin typeface="Arial" pitchFamily="34" charset="0"/>
                <a:cs typeface="Arial" pitchFamily="34" charset="0"/>
              </a:rPr>
              <a:t>(RCA)</a:t>
            </a:r>
            <a:endParaRPr lang="zh-TW" altLang="en-US" sz="2800" dirty="0" smtClean="0">
              <a:latin typeface="Arial" pitchFamily="34" charset="0"/>
              <a:cs typeface="Arial" pitchFamily="34" charset="0"/>
            </a:endParaRPr>
          </a:p>
          <a:p>
            <a:pPr marL="0" indent="0">
              <a:buFont typeface="Wingdings" pitchFamily="2" charset="2"/>
              <a:buNone/>
            </a:pPr>
            <a:r>
              <a:rPr lang="en-US" altLang="zh-TW" sz="2800" dirty="0" smtClean="0">
                <a:latin typeface="Arial" pitchFamily="34" charset="0"/>
                <a:cs typeface="Arial" pitchFamily="34" charset="0"/>
              </a:rPr>
              <a:t>13 </a:t>
            </a:r>
            <a:r>
              <a:rPr lang="zh-TW" altLang="en-US" sz="2800" dirty="0" smtClean="0">
                <a:latin typeface="Arial" pitchFamily="34" charset="0"/>
                <a:cs typeface="Arial" pitchFamily="34" charset="0"/>
              </a:rPr>
              <a:t>失效模式與效應分析</a:t>
            </a:r>
            <a:r>
              <a:rPr lang="en-US" altLang="zh-TW" sz="2800" dirty="0" smtClean="0">
                <a:latin typeface="Arial" pitchFamily="34" charset="0"/>
                <a:cs typeface="Arial" pitchFamily="34" charset="0"/>
              </a:rPr>
              <a:t>(FMEA &amp; FMECA)</a:t>
            </a:r>
          </a:p>
          <a:p>
            <a:pPr marL="0" indent="0">
              <a:buFont typeface="Wingdings" pitchFamily="2" charset="2"/>
              <a:buNone/>
            </a:pPr>
            <a:r>
              <a:rPr lang="en-US" altLang="zh-TW" sz="2800" dirty="0" smtClean="0">
                <a:latin typeface="Arial" pitchFamily="34" charset="0"/>
                <a:cs typeface="Arial" pitchFamily="34" charset="0"/>
              </a:rPr>
              <a:t>14 </a:t>
            </a:r>
            <a:r>
              <a:rPr lang="zh-TW" altLang="en-US" sz="2800" dirty="0" smtClean="0">
                <a:latin typeface="Arial" pitchFamily="34" charset="0"/>
                <a:cs typeface="Arial" pitchFamily="34" charset="0"/>
              </a:rPr>
              <a:t>故障樹分析</a:t>
            </a:r>
            <a:r>
              <a:rPr lang="en-US" altLang="zh-TW" sz="2800" dirty="0" smtClean="0">
                <a:latin typeface="Arial" pitchFamily="34" charset="0"/>
                <a:cs typeface="Arial" pitchFamily="34" charset="0"/>
              </a:rPr>
              <a:t>(FTA)</a:t>
            </a:r>
          </a:p>
          <a:p>
            <a:pPr marL="0" indent="0">
              <a:buFont typeface="Wingdings" pitchFamily="2" charset="2"/>
              <a:buNone/>
            </a:pPr>
            <a:r>
              <a:rPr lang="en-US" altLang="zh-TW" sz="2800" dirty="0" smtClean="0">
                <a:latin typeface="Arial" pitchFamily="34" charset="0"/>
                <a:cs typeface="Arial" pitchFamily="34" charset="0"/>
              </a:rPr>
              <a:t>15 </a:t>
            </a:r>
            <a:r>
              <a:rPr lang="zh-TW" altLang="en-US" sz="2800" dirty="0" smtClean="0">
                <a:latin typeface="Arial" pitchFamily="34" charset="0"/>
                <a:cs typeface="Arial" pitchFamily="34" charset="0"/>
              </a:rPr>
              <a:t>事件樹分析</a:t>
            </a:r>
            <a:r>
              <a:rPr lang="en-US" altLang="zh-TW" sz="2800" dirty="0" smtClean="0">
                <a:latin typeface="Arial" pitchFamily="34" charset="0"/>
                <a:cs typeface="Arial" pitchFamily="34" charset="0"/>
              </a:rPr>
              <a:t>(ETA)</a:t>
            </a:r>
            <a:endParaRPr lang="zh-TW" altLang="en-US" sz="2800" dirty="0" smtClean="0">
              <a:latin typeface="Arial" pitchFamily="34" charset="0"/>
              <a:cs typeface="Arial" pitchFamily="34" charset="0"/>
            </a:endParaRPr>
          </a:p>
          <a:p>
            <a:pPr marL="0" indent="0">
              <a:buFont typeface="Wingdings" pitchFamily="2" charset="2"/>
              <a:buNone/>
            </a:pPr>
            <a:r>
              <a:rPr lang="en-US" altLang="zh-TW" sz="2800" dirty="0" smtClean="0">
                <a:latin typeface="Arial" pitchFamily="34" charset="0"/>
                <a:cs typeface="Arial" pitchFamily="34" charset="0"/>
              </a:rPr>
              <a:t>16 </a:t>
            </a:r>
            <a:r>
              <a:rPr lang="zh-TW" altLang="en-US" sz="2800" dirty="0" smtClean="0">
                <a:latin typeface="Arial" pitchFamily="34" charset="0"/>
                <a:cs typeface="Arial" pitchFamily="34" charset="0"/>
              </a:rPr>
              <a:t>因果分析</a:t>
            </a:r>
            <a:r>
              <a:rPr lang="en-US" altLang="zh-TW" sz="2800" dirty="0" smtClean="0">
                <a:latin typeface="Arial" pitchFamily="34" charset="0"/>
                <a:cs typeface="Arial" pitchFamily="34" charset="0"/>
              </a:rPr>
              <a:t>(Cause-consequence analysis)</a:t>
            </a:r>
            <a:endParaRPr lang="zh-TW" altLang="en-US" sz="2800" dirty="0" smtClean="0">
              <a:latin typeface="Arial" pitchFamily="34" charset="0"/>
              <a:cs typeface="Arial" pitchFamily="34" charset="0"/>
            </a:endParaRPr>
          </a:p>
          <a:p>
            <a:pPr marL="0" indent="0">
              <a:buFont typeface="Wingdings" pitchFamily="2" charset="2"/>
              <a:buNone/>
            </a:pPr>
            <a:r>
              <a:rPr lang="en-US" altLang="zh-TW" sz="2800" dirty="0" smtClean="0">
                <a:latin typeface="Arial" pitchFamily="34" charset="0"/>
                <a:cs typeface="Arial" pitchFamily="34" charset="0"/>
              </a:rPr>
              <a:t>17 </a:t>
            </a:r>
            <a:r>
              <a:rPr lang="zh-TW" altLang="en-US" sz="2800" dirty="0" smtClean="0">
                <a:latin typeface="Arial" pitchFamily="34" charset="0"/>
                <a:cs typeface="Arial" pitchFamily="34" charset="0"/>
              </a:rPr>
              <a:t>特性要因分析</a:t>
            </a:r>
            <a:r>
              <a:rPr lang="en-US" altLang="zh-TW" sz="2800" dirty="0" smtClean="0">
                <a:latin typeface="Arial" pitchFamily="34" charset="0"/>
                <a:cs typeface="Arial" pitchFamily="34" charset="0"/>
              </a:rPr>
              <a:t>(Cause-and-effect analysis)</a:t>
            </a:r>
            <a:endParaRPr lang="zh-TW" altLang="en-US" sz="2800" dirty="0" smtClean="0">
              <a:latin typeface="Arial" pitchFamily="34" charset="0"/>
              <a:cs typeface="Arial" pitchFamily="34" charset="0"/>
            </a:endParaRPr>
          </a:p>
          <a:p>
            <a:pPr marL="0" indent="0">
              <a:buFont typeface="Wingdings" pitchFamily="2" charset="2"/>
              <a:buNone/>
            </a:pPr>
            <a:r>
              <a:rPr lang="en-US" altLang="zh-TW" sz="2800" dirty="0" smtClean="0">
                <a:latin typeface="Arial" pitchFamily="34" charset="0"/>
                <a:cs typeface="Arial" pitchFamily="34" charset="0"/>
              </a:rPr>
              <a:t>18 </a:t>
            </a:r>
            <a:r>
              <a:rPr lang="zh-CN" altLang="zh-TW" sz="2800" dirty="0" smtClean="0"/>
              <a:t>保護層分析</a:t>
            </a:r>
            <a:r>
              <a:rPr lang="en-US" altLang="zh-CN" sz="2800" dirty="0" smtClean="0">
                <a:latin typeface="Arial" pitchFamily="34" charset="0"/>
                <a:cs typeface="Arial" pitchFamily="34" charset="0"/>
              </a:rPr>
              <a:t>(LOAP)</a:t>
            </a:r>
          </a:p>
          <a:p>
            <a:pPr marL="0" indent="0">
              <a:buFont typeface="Wingdings" pitchFamily="2" charset="2"/>
              <a:buNone/>
            </a:pPr>
            <a:r>
              <a:rPr lang="en-US" altLang="zh-TW" sz="2800" dirty="0" smtClean="0">
                <a:latin typeface="Arial" pitchFamily="34" charset="0"/>
                <a:cs typeface="Arial" pitchFamily="34" charset="0"/>
              </a:rPr>
              <a:t>19 </a:t>
            </a:r>
            <a:r>
              <a:rPr lang="zh-TW" altLang="en-US" sz="2800" dirty="0" smtClean="0">
                <a:latin typeface="Arial" pitchFamily="34" charset="0"/>
                <a:cs typeface="Arial" pitchFamily="34" charset="0"/>
              </a:rPr>
              <a:t>決策樹分析</a:t>
            </a:r>
            <a:r>
              <a:rPr lang="en-US" altLang="zh-TW" sz="2800" dirty="0" smtClean="0">
                <a:latin typeface="Arial" pitchFamily="34" charset="0"/>
                <a:cs typeface="Arial" pitchFamily="34" charset="0"/>
              </a:rPr>
              <a:t>(DTA)</a:t>
            </a:r>
          </a:p>
          <a:p>
            <a:pPr marL="0" indent="0">
              <a:buFont typeface="Wingdings" pitchFamily="2" charset="2"/>
              <a:buNone/>
            </a:pPr>
            <a:r>
              <a:rPr lang="en-US" altLang="zh-TW" sz="2800" dirty="0" smtClean="0">
                <a:latin typeface="Arial" pitchFamily="34" charset="0"/>
                <a:cs typeface="Arial" pitchFamily="34" charset="0"/>
              </a:rPr>
              <a:t>20 </a:t>
            </a:r>
            <a:r>
              <a:rPr lang="zh-TW" altLang="en-US" sz="2800" dirty="0" smtClean="0">
                <a:latin typeface="Arial" pitchFamily="34" charset="0"/>
                <a:cs typeface="Arial" pitchFamily="34" charset="0"/>
              </a:rPr>
              <a:t>人為可靠度分析</a:t>
            </a:r>
            <a:r>
              <a:rPr lang="en-US" altLang="zh-TW" sz="2800" dirty="0" smtClean="0">
                <a:latin typeface="Arial" pitchFamily="34" charset="0"/>
                <a:cs typeface="Arial" pitchFamily="34" charset="0"/>
              </a:rPr>
              <a:t>(HRA)</a:t>
            </a:r>
            <a:endParaRPr lang="zh-TW" altLang="en-US" sz="2800" dirty="0" smtClean="0">
              <a:latin typeface="Arial" pitchFamily="34" charset="0"/>
              <a:cs typeface="Arial" pitchFamily="34" charset="0"/>
            </a:endParaRPr>
          </a:p>
        </p:txBody>
      </p:sp>
      <p:sp>
        <p:nvSpPr>
          <p:cNvPr id="6" name="Rectangle 2"/>
          <p:cNvSpPr txBox="1">
            <a:spLocks noChangeArrowheads="1"/>
          </p:cNvSpPr>
          <p:nvPr/>
        </p:nvSpPr>
        <p:spPr bwMode="auto">
          <a:xfrm>
            <a:off x="488950" y="115888"/>
            <a:ext cx="8915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A50021"/>
                </a:solidFill>
                <a:latin typeface="+mj-lt"/>
                <a:ea typeface="+mj-ea"/>
                <a:cs typeface="+mj-cs"/>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a:lstStyle>
          <a:p>
            <a:pPr eaLnBrk="1" hangingPunct="1"/>
            <a:r>
              <a:rPr lang="en-US" altLang="zh-TW" sz="4000" kern="0" smtClean="0">
                <a:solidFill>
                  <a:srgbClr val="0000CC"/>
                </a:solidFill>
                <a:latin typeface="Arial" panose="020B0604020202020204" pitchFamily="34" charset="0"/>
                <a:ea typeface="+mn-ea"/>
                <a:cs typeface="Arial" panose="020B0604020202020204" pitchFamily="34" charset="0"/>
              </a:rPr>
              <a:t>IEC ISO 31010</a:t>
            </a:r>
            <a:r>
              <a:rPr lang="zh-CN" altLang="zh-TW" sz="4000" kern="0" smtClean="0">
                <a:latin typeface="Arial" panose="020B0604020202020204" pitchFamily="34" charset="0"/>
                <a:ea typeface="+mn-ea"/>
                <a:cs typeface="Arial" panose="020B0604020202020204" pitchFamily="34" charset="0"/>
              </a:rPr>
              <a:t>附錄</a:t>
            </a:r>
            <a:r>
              <a:rPr lang="zh-TW" altLang="en-US" sz="4000" kern="0" smtClean="0">
                <a:latin typeface="Arial" panose="020B0604020202020204" pitchFamily="34" charset="0"/>
                <a:ea typeface="+mn-ea"/>
                <a:cs typeface="Arial" panose="020B0604020202020204" pitchFamily="34" charset="0"/>
              </a:rPr>
              <a:t>之</a:t>
            </a:r>
            <a:r>
              <a:rPr lang="zh-CN" altLang="zh-TW" sz="4000" kern="0" smtClean="0">
                <a:latin typeface="Arial" panose="020B0604020202020204" pitchFamily="34" charset="0"/>
                <a:ea typeface="+mn-ea"/>
                <a:cs typeface="Arial" panose="020B0604020202020204" pitchFamily="34" charset="0"/>
              </a:rPr>
              <a:t>風險評估技術</a:t>
            </a:r>
            <a:endParaRPr lang="zh-TW" altLang="en-US" sz="4000" kern="0" dirty="0" smtClean="0">
              <a:solidFill>
                <a:srgbClr val="0000CC"/>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26366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2"/>
          </p:nvPr>
        </p:nvSpPr>
        <p:spPr>
          <a:ln/>
        </p:spPr>
        <p:txBody>
          <a:bodyPr/>
          <a:lstStyle/>
          <a:p>
            <a:pPr>
              <a:defRPr/>
            </a:pPr>
            <a:fld id="{CDB80FE2-6D98-4823-BCF1-33516DF662DF}" type="slidenum">
              <a:rPr lang="zh-TW" altLang="en-US"/>
              <a:pPr>
                <a:defRPr/>
              </a:pPr>
              <a:t>40</a:t>
            </a:fld>
            <a:endParaRPr lang="en-US" altLang="zh-TW"/>
          </a:p>
        </p:txBody>
      </p:sp>
      <p:sp>
        <p:nvSpPr>
          <p:cNvPr id="798723" name="Rectangle 3"/>
          <p:cNvSpPr>
            <a:spLocks noGrp="1" noChangeArrowheads="1"/>
          </p:cNvSpPr>
          <p:nvPr>
            <p:ph type="body" sz="half" idx="4294967295"/>
          </p:nvPr>
        </p:nvSpPr>
        <p:spPr>
          <a:xfrm>
            <a:off x="896013" y="1268760"/>
            <a:ext cx="8698706" cy="5229225"/>
          </a:xfrm>
        </p:spPr>
        <p:txBody>
          <a:bodyPr/>
          <a:lstStyle/>
          <a:p>
            <a:pPr marL="0" indent="0">
              <a:lnSpc>
                <a:spcPct val="90000"/>
              </a:lnSpc>
              <a:buFont typeface="Wingdings" pitchFamily="2" charset="2"/>
              <a:buNone/>
            </a:pPr>
            <a:r>
              <a:rPr lang="en-US" altLang="zh-TW" sz="2400" dirty="0" smtClean="0">
                <a:latin typeface="Arial" pitchFamily="34" charset="0"/>
                <a:cs typeface="Arial" pitchFamily="34" charset="0"/>
              </a:rPr>
              <a:t>21</a:t>
            </a:r>
            <a:r>
              <a:rPr lang="zh-TW" altLang="en-US" sz="2400" dirty="0" smtClean="0">
                <a:latin typeface="Arial" pitchFamily="34" charset="0"/>
                <a:cs typeface="Arial" pitchFamily="34" charset="0"/>
              </a:rPr>
              <a:t> 蝶形圖分析</a:t>
            </a:r>
            <a:r>
              <a:rPr lang="en-US" altLang="zh-TW" sz="2400" dirty="0" smtClean="0">
                <a:latin typeface="Arial" pitchFamily="34" charset="0"/>
                <a:cs typeface="Arial" pitchFamily="34" charset="0"/>
              </a:rPr>
              <a:t>(Bow tie analysis)</a:t>
            </a:r>
            <a:endParaRPr lang="zh-TW" altLang="en-US" sz="2400" dirty="0" smtClean="0">
              <a:latin typeface="Arial" pitchFamily="34" charset="0"/>
              <a:cs typeface="Arial" pitchFamily="34" charset="0"/>
            </a:endParaRPr>
          </a:p>
          <a:p>
            <a:pPr marL="0" indent="0">
              <a:lnSpc>
                <a:spcPct val="90000"/>
              </a:lnSpc>
              <a:buFont typeface="Wingdings" pitchFamily="2" charset="2"/>
              <a:buNone/>
            </a:pPr>
            <a:r>
              <a:rPr lang="en-US" altLang="zh-TW" sz="2400" dirty="0" smtClean="0">
                <a:latin typeface="Arial" pitchFamily="34" charset="0"/>
                <a:cs typeface="Arial" pitchFamily="34" charset="0"/>
              </a:rPr>
              <a:t>22</a:t>
            </a:r>
            <a:r>
              <a:rPr lang="zh-TW" altLang="en-US" sz="2400" dirty="0" smtClean="0">
                <a:latin typeface="Arial" pitchFamily="34" charset="0"/>
                <a:cs typeface="Arial" pitchFamily="34" charset="0"/>
              </a:rPr>
              <a:t> 以可靠度為中心維修</a:t>
            </a:r>
            <a:r>
              <a:rPr lang="en-US" altLang="zh-TW" sz="2400" dirty="0" smtClean="0">
                <a:latin typeface="Arial" pitchFamily="34" charset="0"/>
                <a:cs typeface="Arial" pitchFamily="34" charset="0"/>
              </a:rPr>
              <a:t>(Reliability </a:t>
            </a:r>
            <a:r>
              <a:rPr lang="en-US" altLang="zh-TW" sz="2400" dirty="0" err="1" smtClean="0">
                <a:latin typeface="Arial" pitchFamily="34" charset="0"/>
                <a:cs typeface="Arial" pitchFamily="34" charset="0"/>
              </a:rPr>
              <a:t>centred</a:t>
            </a:r>
            <a:r>
              <a:rPr lang="en-US" altLang="zh-TW" sz="2400" dirty="0" smtClean="0">
                <a:latin typeface="Arial" pitchFamily="34" charset="0"/>
                <a:cs typeface="Arial" pitchFamily="34" charset="0"/>
              </a:rPr>
              <a:t> maintenance)</a:t>
            </a:r>
            <a:endParaRPr lang="zh-TW" altLang="en-US" sz="2400" dirty="0" smtClean="0">
              <a:latin typeface="Arial" pitchFamily="34" charset="0"/>
              <a:cs typeface="Arial" pitchFamily="34" charset="0"/>
            </a:endParaRPr>
          </a:p>
          <a:p>
            <a:pPr marL="0" indent="0">
              <a:lnSpc>
                <a:spcPct val="90000"/>
              </a:lnSpc>
              <a:buFont typeface="Wingdings" pitchFamily="2" charset="2"/>
              <a:buNone/>
            </a:pPr>
            <a:r>
              <a:rPr lang="en-US" altLang="zh-TW" sz="2400" dirty="0" smtClean="0">
                <a:latin typeface="Arial" pitchFamily="34" charset="0"/>
                <a:cs typeface="Arial" pitchFamily="34" charset="0"/>
              </a:rPr>
              <a:t>23 </a:t>
            </a:r>
            <a:r>
              <a:rPr lang="zh-TW" altLang="en-US" sz="2400" dirty="0" smtClean="0">
                <a:latin typeface="Arial" pitchFamily="34" charset="0"/>
                <a:cs typeface="Arial" pitchFamily="34" charset="0"/>
              </a:rPr>
              <a:t>潛</a:t>
            </a:r>
            <a:r>
              <a:rPr lang="zh-TW" altLang="en-US" sz="2400" dirty="0" smtClean="0"/>
              <a:t>行</a:t>
            </a:r>
            <a:r>
              <a:rPr lang="zh-TW" altLang="en-US" sz="2400" dirty="0" smtClean="0">
                <a:latin typeface="Arial" pitchFamily="34" charset="0"/>
                <a:cs typeface="Arial" pitchFamily="34" charset="0"/>
              </a:rPr>
              <a:t>分析</a:t>
            </a:r>
            <a:r>
              <a:rPr lang="en-US" altLang="zh-TW" sz="2400" dirty="0" smtClean="0">
                <a:latin typeface="Arial" pitchFamily="34" charset="0"/>
                <a:cs typeface="Arial" pitchFamily="34" charset="0"/>
              </a:rPr>
              <a:t>(SA)</a:t>
            </a:r>
            <a:r>
              <a:rPr lang="zh-TW" altLang="en-US" sz="2400" dirty="0" smtClean="0">
                <a:latin typeface="Arial" pitchFamily="34" charset="0"/>
                <a:cs typeface="Arial" pitchFamily="34" charset="0"/>
              </a:rPr>
              <a:t>和</a:t>
            </a:r>
            <a:r>
              <a:rPr lang="zh-TW" altLang="en-US" sz="2400" dirty="0" smtClean="0"/>
              <a:t>潛行線路分析</a:t>
            </a:r>
            <a:r>
              <a:rPr lang="en-US" altLang="zh-TW" sz="2400" dirty="0" smtClean="0">
                <a:latin typeface="Arial" pitchFamily="34" charset="0"/>
                <a:cs typeface="Arial" pitchFamily="34" charset="0"/>
              </a:rPr>
              <a:t>(SCA)</a:t>
            </a:r>
          </a:p>
          <a:p>
            <a:pPr marL="0" indent="0">
              <a:lnSpc>
                <a:spcPct val="90000"/>
              </a:lnSpc>
              <a:buFont typeface="Wingdings" pitchFamily="2" charset="2"/>
              <a:buNone/>
            </a:pPr>
            <a:r>
              <a:rPr lang="en-US" altLang="zh-TW" sz="2400" dirty="0" smtClean="0">
                <a:latin typeface="Arial" pitchFamily="34" charset="0"/>
                <a:cs typeface="Arial" pitchFamily="34" charset="0"/>
              </a:rPr>
              <a:t>24 </a:t>
            </a:r>
            <a:r>
              <a:rPr lang="zh-TW" altLang="en-US" sz="2400" dirty="0" smtClean="0"/>
              <a:t>馬可夫分析法</a:t>
            </a:r>
            <a:r>
              <a:rPr lang="en-US" altLang="zh-TW" sz="2400" dirty="0" smtClean="0">
                <a:latin typeface="Arial" pitchFamily="34" charset="0"/>
                <a:cs typeface="Arial" pitchFamily="34" charset="0"/>
              </a:rPr>
              <a:t>(Markov analysis)</a:t>
            </a:r>
          </a:p>
          <a:p>
            <a:pPr marL="0" indent="0">
              <a:lnSpc>
                <a:spcPct val="90000"/>
              </a:lnSpc>
              <a:buFont typeface="Wingdings" pitchFamily="2" charset="2"/>
              <a:buNone/>
            </a:pPr>
            <a:r>
              <a:rPr lang="en-US" altLang="zh-TW" sz="2400" dirty="0" smtClean="0">
                <a:latin typeface="Arial" pitchFamily="34" charset="0"/>
                <a:cs typeface="Arial" pitchFamily="34" charset="0"/>
              </a:rPr>
              <a:t>25 </a:t>
            </a:r>
            <a:r>
              <a:rPr lang="zh-TW" altLang="en-US" sz="2400" dirty="0" smtClean="0"/>
              <a:t>蒙地卡羅模擬法</a:t>
            </a:r>
            <a:r>
              <a:rPr lang="en-US" altLang="zh-TW" sz="2400" dirty="0" smtClean="0"/>
              <a:t>(</a:t>
            </a:r>
            <a:r>
              <a:rPr lang="en-US" altLang="zh-TW" sz="2400" dirty="0" smtClean="0">
                <a:latin typeface="Arial" pitchFamily="34" charset="0"/>
                <a:cs typeface="Arial" pitchFamily="34" charset="0"/>
              </a:rPr>
              <a:t>Monte Carlo Simulation)</a:t>
            </a:r>
          </a:p>
          <a:p>
            <a:pPr marL="0" indent="0">
              <a:lnSpc>
                <a:spcPct val="90000"/>
              </a:lnSpc>
              <a:buFont typeface="Wingdings" pitchFamily="2" charset="2"/>
              <a:buNone/>
            </a:pPr>
            <a:r>
              <a:rPr lang="en-US" altLang="zh-TW" sz="2400" dirty="0" smtClean="0">
                <a:latin typeface="Arial" pitchFamily="34" charset="0"/>
                <a:cs typeface="Arial" pitchFamily="34" charset="0"/>
              </a:rPr>
              <a:t>26 </a:t>
            </a:r>
            <a:r>
              <a:rPr lang="zh-TW" altLang="en-US" sz="2400" dirty="0" smtClean="0">
                <a:latin typeface="Arial" pitchFamily="34" charset="0"/>
                <a:cs typeface="Arial" pitchFamily="34" charset="0"/>
              </a:rPr>
              <a:t>貝葉斯統計及貝葉斯網路</a:t>
            </a:r>
            <a:r>
              <a:rPr lang="en-US" altLang="zh-TW" sz="2400" dirty="0" smtClean="0">
                <a:latin typeface="Arial" pitchFamily="34" charset="0"/>
                <a:cs typeface="Arial" pitchFamily="34" charset="0"/>
              </a:rPr>
              <a:t>(Bayesian statistics and Bayes Nets)</a:t>
            </a:r>
          </a:p>
          <a:p>
            <a:pPr marL="0" indent="0">
              <a:lnSpc>
                <a:spcPct val="90000"/>
              </a:lnSpc>
              <a:buFont typeface="Wingdings" pitchFamily="2" charset="2"/>
              <a:buNone/>
            </a:pPr>
            <a:r>
              <a:rPr lang="en-US" altLang="zh-TW" sz="2400" dirty="0" smtClean="0">
                <a:latin typeface="Arial" pitchFamily="34" charset="0"/>
                <a:cs typeface="Arial" pitchFamily="34" charset="0"/>
              </a:rPr>
              <a:t>27  FN</a:t>
            </a:r>
            <a:r>
              <a:rPr lang="zh-TW" altLang="en-US" sz="2400" dirty="0" smtClean="0">
                <a:latin typeface="Arial" pitchFamily="34" charset="0"/>
                <a:cs typeface="Arial" pitchFamily="34" charset="0"/>
              </a:rPr>
              <a:t>曲線</a:t>
            </a:r>
            <a:r>
              <a:rPr lang="en-US" altLang="zh-TW" sz="2400" dirty="0" smtClean="0">
                <a:latin typeface="Arial" pitchFamily="34" charset="0"/>
                <a:cs typeface="Arial" pitchFamily="34" charset="0"/>
              </a:rPr>
              <a:t>(FN curves)</a:t>
            </a:r>
          </a:p>
          <a:p>
            <a:pPr marL="0" indent="0">
              <a:lnSpc>
                <a:spcPct val="90000"/>
              </a:lnSpc>
              <a:buFont typeface="Wingdings" pitchFamily="2" charset="2"/>
              <a:buNone/>
            </a:pPr>
            <a:r>
              <a:rPr lang="en-US" altLang="zh-TW" sz="2400" dirty="0" smtClean="0">
                <a:latin typeface="Arial" pitchFamily="34" charset="0"/>
                <a:cs typeface="Arial" pitchFamily="34" charset="0"/>
              </a:rPr>
              <a:t>28 </a:t>
            </a:r>
            <a:r>
              <a:rPr lang="zh-TW" altLang="en-US" sz="2400" dirty="0" smtClean="0">
                <a:latin typeface="Arial" pitchFamily="34" charset="0"/>
                <a:cs typeface="Arial" pitchFamily="34" charset="0"/>
              </a:rPr>
              <a:t>風險指數</a:t>
            </a:r>
            <a:r>
              <a:rPr lang="en-US" altLang="zh-TW" sz="2400" dirty="0" smtClean="0">
                <a:latin typeface="Arial" pitchFamily="34" charset="0"/>
                <a:cs typeface="Arial" pitchFamily="34" charset="0"/>
              </a:rPr>
              <a:t>(Risk indices)</a:t>
            </a:r>
            <a:endParaRPr lang="zh-TW" altLang="en-US" sz="2400" dirty="0" smtClean="0">
              <a:latin typeface="Arial" pitchFamily="34" charset="0"/>
              <a:cs typeface="Arial" pitchFamily="34" charset="0"/>
            </a:endParaRPr>
          </a:p>
          <a:p>
            <a:pPr marL="0" indent="0">
              <a:lnSpc>
                <a:spcPct val="90000"/>
              </a:lnSpc>
              <a:buFont typeface="Wingdings" pitchFamily="2" charset="2"/>
              <a:buNone/>
            </a:pPr>
            <a:r>
              <a:rPr lang="en-US" altLang="zh-TW" sz="2400" dirty="0" smtClean="0">
                <a:latin typeface="Arial" pitchFamily="34" charset="0"/>
                <a:cs typeface="Arial" pitchFamily="34" charset="0"/>
              </a:rPr>
              <a:t>29 </a:t>
            </a:r>
            <a:r>
              <a:rPr lang="zh-TW" altLang="en-US" sz="2400" dirty="0" smtClean="0">
                <a:latin typeface="Arial" pitchFamily="34" charset="0"/>
                <a:cs typeface="Arial" pitchFamily="34" charset="0"/>
              </a:rPr>
              <a:t>結</a:t>
            </a:r>
            <a:r>
              <a:rPr lang="zh-TW" altLang="en-US" sz="2400" dirty="0" smtClean="0"/>
              <a:t>果概率矩陣</a:t>
            </a:r>
            <a:r>
              <a:rPr lang="en-US" altLang="zh-TW" sz="2400" dirty="0" smtClean="0">
                <a:latin typeface="Arial" pitchFamily="34" charset="0"/>
                <a:cs typeface="Arial" pitchFamily="34" charset="0"/>
              </a:rPr>
              <a:t>(Consequence/probability matrix)</a:t>
            </a:r>
          </a:p>
          <a:p>
            <a:pPr marL="0" indent="0">
              <a:lnSpc>
                <a:spcPct val="90000"/>
              </a:lnSpc>
              <a:buFont typeface="Wingdings" pitchFamily="2" charset="2"/>
              <a:buNone/>
            </a:pPr>
            <a:r>
              <a:rPr lang="en-US" altLang="zh-TW" sz="2400" dirty="0" smtClean="0">
                <a:latin typeface="Arial" pitchFamily="34" charset="0"/>
                <a:cs typeface="Arial" pitchFamily="34" charset="0"/>
              </a:rPr>
              <a:t>30 </a:t>
            </a:r>
            <a:r>
              <a:rPr lang="zh-TW" altLang="en-US" sz="2400" dirty="0" smtClean="0"/>
              <a:t>成本效益分析</a:t>
            </a:r>
            <a:r>
              <a:rPr lang="en-US" altLang="zh-TW" sz="2400" dirty="0" smtClean="0">
                <a:latin typeface="Arial" pitchFamily="34" charset="0"/>
                <a:cs typeface="Arial" pitchFamily="34" charset="0"/>
              </a:rPr>
              <a:t>(Cost-benefit analysis, CBA)</a:t>
            </a:r>
          </a:p>
          <a:p>
            <a:pPr marL="0" indent="0">
              <a:lnSpc>
                <a:spcPct val="90000"/>
              </a:lnSpc>
              <a:buFont typeface="Wingdings" pitchFamily="2" charset="2"/>
              <a:buNone/>
            </a:pPr>
            <a:r>
              <a:rPr lang="en-US" altLang="zh-TW" sz="2400" dirty="0" smtClean="0">
                <a:latin typeface="Arial" pitchFamily="34" charset="0"/>
                <a:cs typeface="Arial" pitchFamily="34" charset="0"/>
              </a:rPr>
              <a:t>31 </a:t>
            </a:r>
            <a:r>
              <a:rPr lang="zh-TW" altLang="en-US" sz="2400" dirty="0" smtClean="0"/>
              <a:t>多目標決策分</a:t>
            </a:r>
            <a:r>
              <a:rPr lang="zh-TW" altLang="en-US" sz="2400" dirty="0" smtClean="0">
                <a:latin typeface="Arial" pitchFamily="34" charset="0"/>
                <a:cs typeface="Arial" pitchFamily="34" charset="0"/>
              </a:rPr>
              <a:t>析</a:t>
            </a:r>
            <a:r>
              <a:rPr lang="en-US" altLang="zh-TW" sz="2400" dirty="0" smtClean="0">
                <a:latin typeface="Arial" pitchFamily="34" charset="0"/>
                <a:cs typeface="Arial" pitchFamily="34" charset="0"/>
              </a:rPr>
              <a:t>(MCDA)</a:t>
            </a:r>
          </a:p>
        </p:txBody>
      </p:sp>
      <p:sp>
        <p:nvSpPr>
          <p:cNvPr id="6" name="Rectangle 2"/>
          <p:cNvSpPr txBox="1">
            <a:spLocks noChangeArrowheads="1"/>
          </p:cNvSpPr>
          <p:nvPr/>
        </p:nvSpPr>
        <p:spPr bwMode="auto">
          <a:xfrm>
            <a:off x="488950" y="115888"/>
            <a:ext cx="8915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A50021"/>
                </a:solidFill>
                <a:latin typeface="+mj-lt"/>
                <a:ea typeface="+mj-ea"/>
                <a:cs typeface="+mj-cs"/>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a:lstStyle>
          <a:p>
            <a:pPr eaLnBrk="1" hangingPunct="1"/>
            <a:r>
              <a:rPr lang="en-US" altLang="zh-TW" sz="4000" kern="0" smtClean="0">
                <a:solidFill>
                  <a:srgbClr val="0000CC"/>
                </a:solidFill>
                <a:latin typeface="Arial" panose="020B0604020202020204" pitchFamily="34" charset="0"/>
                <a:ea typeface="+mn-ea"/>
                <a:cs typeface="Arial" panose="020B0604020202020204" pitchFamily="34" charset="0"/>
              </a:rPr>
              <a:t>IEC ISO 31010</a:t>
            </a:r>
            <a:r>
              <a:rPr lang="zh-CN" altLang="zh-TW" sz="4000" kern="0" smtClean="0">
                <a:latin typeface="Arial" panose="020B0604020202020204" pitchFamily="34" charset="0"/>
                <a:ea typeface="+mn-ea"/>
                <a:cs typeface="Arial" panose="020B0604020202020204" pitchFamily="34" charset="0"/>
              </a:rPr>
              <a:t>附錄</a:t>
            </a:r>
            <a:r>
              <a:rPr lang="zh-TW" altLang="en-US" sz="4000" kern="0" smtClean="0">
                <a:latin typeface="Arial" panose="020B0604020202020204" pitchFamily="34" charset="0"/>
                <a:ea typeface="+mn-ea"/>
                <a:cs typeface="Arial" panose="020B0604020202020204" pitchFamily="34" charset="0"/>
              </a:rPr>
              <a:t>之</a:t>
            </a:r>
            <a:r>
              <a:rPr lang="zh-CN" altLang="zh-TW" sz="4000" kern="0" smtClean="0">
                <a:latin typeface="Arial" panose="020B0604020202020204" pitchFamily="34" charset="0"/>
                <a:ea typeface="+mn-ea"/>
                <a:cs typeface="Arial" panose="020B0604020202020204" pitchFamily="34" charset="0"/>
              </a:rPr>
              <a:t>風險評估技術</a:t>
            </a:r>
            <a:endParaRPr lang="zh-TW" altLang="en-US" sz="4000" kern="0" dirty="0" smtClean="0">
              <a:solidFill>
                <a:srgbClr val="0000CC"/>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60691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41</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smtClean="0">
                <a:solidFill>
                  <a:srgbClr val="000066"/>
                </a:solidFill>
                <a:ea typeface="標楷體" pitchFamily="65" charset="-120"/>
              </a:rPr>
              <a:t>政府內控</a:t>
            </a:r>
            <a:r>
              <a:rPr lang="zh-TW" altLang="en-US" sz="4800" dirty="0">
                <a:solidFill>
                  <a:srgbClr val="000066"/>
                </a:solidFill>
                <a:ea typeface="標楷體" pitchFamily="65" charset="-120"/>
              </a:rPr>
              <a:t>關於風險管理</a:t>
            </a:r>
            <a:r>
              <a:rPr lang="zh-TW" altLang="en-US" sz="4800" dirty="0" smtClean="0">
                <a:solidFill>
                  <a:srgbClr val="000066"/>
                </a:solidFill>
                <a:ea typeface="標楷體" pitchFamily="65" charset="-120"/>
              </a:rPr>
              <a:t>之要求</a:t>
            </a:r>
          </a:p>
        </p:txBody>
      </p:sp>
    </p:spTree>
    <p:extLst>
      <p:ext uri="{BB962C8B-B14F-4D97-AF65-F5344CB8AC3E}">
        <p14:creationId xmlns:p14="http://schemas.microsoft.com/office/powerpoint/2010/main" val="5210425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zh-TW" altLang="en-US" sz="4000" b="1" dirty="0" smtClean="0">
                <a:solidFill>
                  <a:srgbClr val="CC0066"/>
                </a:solidFill>
                <a:latin typeface="標楷體" pitchFamily="65" charset="-120"/>
                <a:ea typeface="標楷體" pitchFamily="65" charset="-120"/>
                <a:cs typeface="+mn-cs"/>
              </a:rPr>
              <a:t>主要依據法規</a:t>
            </a:r>
            <a:endParaRPr lang="zh-TW" altLang="en-US" sz="4000" b="1" dirty="0">
              <a:solidFill>
                <a:srgbClr val="CC0066"/>
              </a:solidFill>
              <a:latin typeface="標楷體" pitchFamily="65" charset="-120"/>
              <a:ea typeface="標楷體" pitchFamily="65" charset="-120"/>
              <a:cs typeface="+mn-cs"/>
            </a:endParaRPr>
          </a:p>
        </p:txBody>
      </p:sp>
      <p:sp>
        <p:nvSpPr>
          <p:cNvPr id="324615" name="Rectangle 7"/>
          <p:cNvSpPr>
            <a:spLocks noGrp="1" noChangeArrowheads="1"/>
          </p:cNvSpPr>
          <p:nvPr>
            <p:ph type="body" idx="4294967295"/>
          </p:nvPr>
        </p:nvSpPr>
        <p:spPr>
          <a:xfrm>
            <a:off x="1064569" y="1052513"/>
            <a:ext cx="7560840" cy="5484812"/>
          </a:xfrm>
        </p:spPr>
        <p:txBody>
          <a:bodyPr>
            <a:normAutofit lnSpcReduction="10000"/>
          </a:bodyPr>
          <a:lstStyle/>
          <a:p>
            <a:pPr marL="269875" indent="-269875" eaLnBrk="1" fontAlgn="auto" hangingPunct="1">
              <a:spcBef>
                <a:spcPct val="10000"/>
              </a:spcBef>
              <a:spcAft>
                <a:spcPts val="0"/>
              </a:spcAft>
              <a:buFont typeface="Wingdings"/>
              <a:buChar char=""/>
              <a:defRPr/>
            </a:pPr>
            <a:r>
              <a:rPr lang="zh-TW" altLang="zh-TW" sz="2800" dirty="0">
                <a:latin typeface="Arial" panose="020B0604020202020204" pitchFamily="34" charset="0"/>
                <a:cs typeface="Arial" panose="020B0604020202020204" pitchFamily="34" charset="0"/>
              </a:rPr>
              <a:t>中華民國</a:t>
            </a:r>
            <a:r>
              <a:rPr lang="en-US" altLang="zh-TW" sz="2800" dirty="0">
                <a:solidFill>
                  <a:srgbClr val="0000FF"/>
                </a:solidFill>
                <a:latin typeface="Arial" panose="020B0604020202020204" pitchFamily="34" charset="0"/>
                <a:cs typeface="Arial" panose="020B0604020202020204" pitchFamily="34" charset="0"/>
              </a:rPr>
              <a:t>104</a:t>
            </a:r>
            <a:r>
              <a:rPr lang="zh-TW" altLang="zh-TW" sz="2800" dirty="0">
                <a:solidFill>
                  <a:srgbClr val="0000FF"/>
                </a:solidFill>
                <a:latin typeface="Arial" panose="020B0604020202020204" pitchFamily="34" charset="0"/>
                <a:cs typeface="Arial" panose="020B0604020202020204" pitchFamily="34" charset="0"/>
              </a:rPr>
              <a:t>年</a:t>
            </a:r>
            <a:r>
              <a:rPr lang="en-US" altLang="zh-TW" sz="2800" dirty="0">
                <a:solidFill>
                  <a:srgbClr val="0000FF"/>
                </a:solidFill>
                <a:latin typeface="Arial" panose="020B0604020202020204" pitchFamily="34" charset="0"/>
                <a:cs typeface="Arial" panose="020B0604020202020204" pitchFamily="34" charset="0"/>
              </a:rPr>
              <a:t>7</a:t>
            </a:r>
            <a:r>
              <a:rPr lang="zh-TW" altLang="zh-TW" sz="2800" dirty="0">
                <a:solidFill>
                  <a:srgbClr val="0000FF"/>
                </a:solidFill>
                <a:latin typeface="Arial" panose="020B0604020202020204" pitchFamily="34" charset="0"/>
                <a:cs typeface="Arial" panose="020B0604020202020204" pitchFamily="34" charset="0"/>
              </a:rPr>
              <a:t>月</a:t>
            </a:r>
            <a:r>
              <a:rPr lang="en-US" altLang="zh-TW" sz="2800" dirty="0">
                <a:solidFill>
                  <a:srgbClr val="0000FF"/>
                </a:solidFill>
                <a:latin typeface="Arial" panose="020B0604020202020204" pitchFamily="34" charset="0"/>
                <a:cs typeface="Arial" panose="020B0604020202020204" pitchFamily="34" charset="0"/>
              </a:rPr>
              <a:t>13</a:t>
            </a:r>
            <a:r>
              <a:rPr lang="zh-TW" altLang="zh-TW" sz="2800" dirty="0" smtClean="0">
                <a:solidFill>
                  <a:srgbClr val="0000FF"/>
                </a:solidFill>
                <a:latin typeface="Arial" panose="020B0604020202020204" pitchFamily="34" charset="0"/>
                <a:cs typeface="Arial" panose="020B0604020202020204" pitchFamily="34" charset="0"/>
              </a:rPr>
              <a:t>日</a:t>
            </a:r>
            <a:endParaRPr lang="en-US" altLang="zh-TW" sz="2800" dirty="0" smtClean="0">
              <a:solidFill>
                <a:srgbClr val="0000FF"/>
              </a:solidFill>
              <a:latin typeface="Arial" panose="020B0604020202020204" pitchFamily="34" charset="0"/>
              <a:cs typeface="Arial" panose="020B0604020202020204" pitchFamily="34" charset="0"/>
            </a:endParaRPr>
          </a:p>
          <a:p>
            <a:pPr marL="269875" indent="-269875" eaLnBrk="1" fontAlgn="auto" hangingPunct="1">
              <a:spcBef>
                <a:spcPct val="10000"/>
              </a:spcBef>
              <a:spcAft>
                <a:spcPts val="0"/>
              </a:spcAft>
              <a:buFont typeface="Wingdings"/>
              <a:buChar char=""/>
              <a:defRPr/>
            </a:pPr>
            <a:r>
              <a:rPr lang="zh-TW" altLang="zh-TW" sz="2800" dirty="0" smtClean="0">
                <a:solidFill>
                  <a:srgbClr val="0000FF"/>
                </a:solidFill>
                <a:latin typeface="Arial" panose="020B0604020202020204" pitchFamily="34" charset="0"/>
                <a:cs typeface="Arial" panose="020B0604020202020204" pitchFamily="34" charset="0"/>
              </a:rPr>
              <a:t>行政院</a:t>
            </a:r>
            <a:r>
              <a:rPr lang="zh-TW" altLang="zh-TW" sz="2800" dirty="0">
                <a:solidFill>
                  <a:srgbClr val="0000FF"/>
                </a:solidFill>
                <a:latin typeface="Arial" panose="020B0604020202020204" pitchFamily="34" charset="0"/>
                <a:cs typeface="Arial" panose="020B0604020202020204" pitchFamily="34" charset="0"/>
              </a:rPr>
              <a:t>院授主綜規</a:t>
            </a:r>
            <a:r>
              <a:rPr lang="zh-TW" altLang="zh-TW" sz="2800" dirty="0">
                <a:latin typeface="Arial" panose="020B0604020202020204" pitchFamily="34" charset="0"/>
                <a:cs typeface="Arial" panose="020B0604020202020204" pitchFamily="34" charset="0"/>
              </a:rPr>
              <a:t>字第</a:t>
            </a:r>
            <a:r>
              <a:rPr lang="en-US" altLang="zh-TW" sz="2800" dirty="0">
                <a:latin typeface="Arial" panose="020B0604020202020204" pitchFamily="34" charset="0"/>
                <a:cs typeface="Arial" panose="020B0604020202020204" pitchFamily="34" charset="0"/>
              </a:rPr>
              <a:t>1040600380</a:t>
            </a:r>
            <a:r>
              <a:rPr lang="zh-TW" altLang="zh-TW" sz="2800" dirty="0">
                <a:latin typeface="Arial" panose="020B0604020202020204" pitchFamily="34" charset="0"/>
                <a:cs typeface="Arial" panose="020B0604020202020204" pitchFamily="34" charset="0"/>
              </a:rPr>
              <a:t>號</a:t>
            </a:r>
            <a:r>
              <a:rPr lang="zh-TW" altLang="zh-TW" sz="2800" dirty="0" smtClean="0">
                <a:latin typeface="Arial" panose="020B0604020202020204" pitchFamily="34" charset="0"/>
                <a:cs typeface="Arial" panose="020B0604020202020204" pitchFamily="34" charset="0"/>
              </a:rPr>
              <a:t>函</a:t>
            </a:r>
            <a:endParaRPr lang="en-US" altLang="zh-TW" sz="2800" dirty="0" smtClean="0">
              <a:latin typeface="Arial" panose="020B0604020202020204" pitchFamily="34" charset="0"/>
              <a:cs typeface="Arial" panose="020B0604020202020204" pitchFamily="34" charset="0"/>
            </a:endParaRPr>
          </a:p>
          <a:p>
            <a:pPr marL="269875" indent="-269875" eaLnBrk="1" fontAlgn="auto" hangingPunct="1">
              <a:spcBef>
                <a:spcPct val="10000"/>
              </a:spcBef>
              <a:spcAft>
                <a:spcPts val="0"/>
              </a:spcAft>
              <a:buFont typeface="Wingdings"/>
              <a:buChar char=""/>
              <a:defRPr/>
            </a:pPr>
            <a:r>
              <a:rPr lang="zh-TW" altLang="zh-TW" sz="2800" b="1" dirty="0" smtClean="0">
                <a:solidFill>
                  <a:srgbClr val="C00000"/>
                </a:solidFill>
                <a:latin typeface="Arial" panose="020B0604020202020204" pitchFamily="34" charset="0"/>
                <a:cs typeface="Arial" panose="020B0604020202020204" pitchFamily="34" charset="0"/>
              </a:rPr>
              <a:t>政府</a:t>
            </a:r>
            <a:r>
              <a:rPr lang="zh-TW" altLang="zh-TW" sz="2800" b="1" dirty="0">
                <a:solidFill>
                  <a:srgbClr val="C00000"/>
                </a:solidFill>
                <a:latin typeface="Arial" panose="020B0604020202020204" pitchFamily="34" charset="0"/>
                <a:cs typeface="Arial" panose="020B0604020202020204" pitchFamily="34" charset="0"/>
              </a:rPr>
              <a:t>內部控制制度設計</a:t>
            </a:r>
            <a:r>
              <a:rPr lang="zh-TW" altLang="zh-TW" sz="2800" b="1" dirty="0" smtClean="0">
                <a:solidFill>
                  <a:srgbClr val="C00000"/>
                </a:solidFill>
                <a:latin typeface="Arial" panose="020B0604020202020204" pitchFamily="34" charset="0"/>
                <a:cs typeface="Arial" panose="020B0604020202020204" pitchFamily="34" charset="0"/>
              </a:rPr>
              <a:t>原則</a:t>
            </a:r>
            <a:endParaRPr lang="en-US" altLang="zh-TW" sz="2800" b="1" dirty="0" smtClean="0">
              <a:solidFill>
                <a:srgbClr val="C00000"/>
              </a:solidFill>
              <a:latin typeface="Arial" panose="020B0604020202020204" pitchFamily="34" charset="0"/>
              <a:cs typeface="Arial" panose="020B0604020202020204" pitchFamily="34" charset="0"/>
            </a:endParaRPr>
          </a:p>
          <a:p>
            <a:pPr marL="400050" lvl="1" indent="0">
              <a:buNone/>
            </a:pPr>
            <a:r>
              <a:rPr lang="zh-TW" altLang="zh-TW" dirty="0"/>
              <a:t>貳、設計並維持有效內部控制制度</a:t>
            </a:r>
          </a:p>
          <a:p>
            <a:pPr marL="1524000" lvl="2" indent="-723900">
              <a:buNone/>
            </a:pPr>
            <a:r>
              <a:rPr lang="zh-TW" altLang="zh-TW" sz="2800" dirty="0"/>
              <a:t>三、各機關內部控制制度之設計，應針對</a:t>
            </a:r>
            <a:r>
              <a:rPr lang="zh-TW" altLang="zh-TW" sz="2800" dirty="0">
                <a:solidFill>
                  <a:srgbClr val="0000FF"/>
                </a:solidFill>
              </a:rPr>
              <a:t>可能影響內部控制目標達成之重大風險</a:t>
            </a:r>
            <a:r>
              <a:rPr lang="zh-TW" altLang="zh-TW" sz="2800" dirty="0"/>
              <a:t>加以控管，以強化該制度之有效性，其步驟</a:t>
            </a:r>
            <a:r>
              <a:rPr lang="zh-TW" altLang="zh-TW" sz="2800" dirty="0" smtClean="0"/>
              <a:t>如下：</a:t>
            </a:r>
            <a:endParaRPr lang="zh-TW" altLang="zh-TW" sz="2800" dirty="0"/>
          </a:p>
          <a:p>
            <a:pPr marL="2335213" lvl="3" indent="-1077913">
              <a:buNone/>
            </a:pPr>
            <a:r>
              <a:rPr lang="zh-TW" altLang="zh-TW" sz="2800" dirty="0"/>
              <a:t>（一）辦理風險評估：各機關得參考</a:t>
            </a:r>
            <a:r>
              <a:rPr lang="zh-TW" altLang="zh-TW" sz="2800" dirty="0">
                <a:solidFill>
                  <a:srgbClr val="0000FF"/>
                </a:solidFill>
              </a:rPr>
              <a:t>行政院所屬各機關風險管理與危機處理作業基準及作業手冊</a:t>
            </a:r>
            <a:r>
              <a:rPr lang="zh-TW" altLang="zh-TW" sz="2800" dirty="0"/>
              <a:t>之觀念、方法，按下列程序辦理</a:t>
            </a:r>
            <a:r>
              <a:rPr lang="zh-TW" altLang="zh-TW" sz="2800" dirty="0" smtClean="0"/>
              <a:t>：</a:t>
            </a:r>
            <a:endParaRPr lang="zh-TW" altLang="zh-TW" sz="2800" dirty="0"/>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42</a:t>
            </a:fld>
            <a:endParaRPr kumimoji="0" lang="en-US" altLang="zh-TW" smtClean="0">
              <a:solidFill>
                <a:srgbClr val="FFFFFF"/>
              </a:solidFill>
            </a:endParaRPr>
          </a:p>
        </p:txBody>
      </p:sp>
      <p:sp>
        <p:nvSpPr>
          <p:cNvPr id="2" name="矩形 1"/>
          <p:cNvSpPr/>
          <p:nvPr/>
        </p:nvSpPr>
        <p:spPr>
          <a:xfrm>
            <a:off x="4629834" y="3244334"/>
            <a:ext cx="646331" cy="369332"/>
          </a:xfrm>
          <a:prstGeom prst="rect">
            <a:avLst/>
          </a:prstGeom>
        </p:spPr>
        <p:txBody>
          <a:bodyPr wrap="none">
            <a:spAutoFit/>
          </a:bodyPr>
          <a:lstStyle/>
          <a:p>
            <a:r>
              <a:rPr lang="zh-TW" altLang="zh-TW" u="sng" dirty="0"/>
              <a:t>風險</a:t>
            </a:r>
            <a:endParaRPr lang="zh-TW" altLang="en-US" dirty="0"/>
          </a:p>
        </p:txBody>
      </p:sp>
    </p:spTree>
    <p:extLst>
      <p:ext uri="{BB962C8B-B14F-4D97-AF65-F5344CB8AC3E}">
        <p14:creationId xmlns:p14="http://schemas.microsoft.com/office/powerpoint/2010/main" val="3516158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200472" y="332656"/>
            <a:ext cx="9403821" cy="841375"/>
          </a:xfrm>
        </p:spPr>
        <p:txBody>
          <a:bodyPr/>
          <a:lstStyle/>
          <a:p>
            <a:pPr eaLnBrk="1" fontAlgn="auto" hangingPunct="1">
              <a:spcAft>
                <a:spcPts val="0"/>
              </a:spcAft>
              <a:defRPr/>
            </a:pPr>
            <a:r>
              <a:rPr lang="zh-TW" altLang="en-US" sz="4000" dirty="0">
                <a:solidFill>
                  <a:srgbClr val="CC0066"/>
                </a:solidFill>
                <a:latin typeface="標楷體" pitchFamily="65" charset="-120"/>
                <a:ea typeface="標楷體" pitchFamily="65" charset="-120"/>
                <a:cs typeface="+mn-cs"/>
              </a:rPr>
              <a:t>辦理風險評估</a:t>
            </a:r>
            <a:endParaRPr lang="zh-TW" altLang="en-US" sz="4000" b="1" dirty="0">
              <a:solidFill>
                <a:srgbClr val="CC0066"/>
              </a:solidFill>
              <a:latin typeface="標楷體" pitchFamily="65" charset="-120"/>
              <a:ea typeface="標楷體" pitchFamily="65" charset="-120"/>
              <a:cs typeface="+mn-cs"/>
            </a:endParaRPr>
          </a:p>
        </p:txBody>
      </p:sp>
      <p:sp>
        <p:nvSpPr>
          <p:cNvPr id="324615" name="Rectangle 7"/>
          <p:cNvSpPr>
            <a:spLocks noGrp="1" noChangeArrowheads="1"/>
          </p:cNvSpPr>
          <p:nvPr>
            <p:ph type="body" idx="4294967295"/>
          </p:nvPr>
        </p:nvSpPr>
        <p:spPr>
          <a:xfrm>
            <a:off x="2432720" y="1411685"/>
            <a:ext cx="5688633" cy="4176687"/>
          </a:xfrm>
        </p:spPr>
        <p:txBody>
          <a:bodyPr>
            <a:normAutofit/>
          </a:bodyPr>
          <a:lstStyle/>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cs typeface="Arial" panose="020B0604020202020204" pitchFamily="34" charset="0"/>
              </a:rPr>
              <a:t>1.</a:t>
            </a:r>
            <a:r>
              <a:rPr lang="zh-TW" altLang="zh-TW" dirty="0">
                <a:latin typeface="Arial" panose="020B0604020202020204" pitchFamily="34" charset="0"/>
                <a:cs typeface="Arial" panose="020B0604020202020204" pitchFamily="34" charset="0"/>
              </a:rPr>
              <a:t>確認目標及決定風險容忍度 </a:t>
            </a:r>
            <a:endParaRPr lang="zh-TW" altLang="en-US" dirty="0">
              <a:latin typeface="Arial" panose="020B0604020202020204" pitchFamily="34" charset="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2.</a:t>
            </a:r>
            <a:r>
              <a:rPr lang="zh-TW" altLang="en-US" dirty="0">
                <a:latin typeface="Arial" panose="020B0604020202020204" pitchFamily="34" charset="0"/>
                <a:ea typeface="標楷體" pitchFamily="65" charset="-120"/>
                <a:cs typeface="Arial" panose="020B0604020202020204" pitchFamily="34" charset="0"/>
              </a:rPr>
              <a:t>風險</a:t>
            </a:r>
            <a:r>
              <a:rPr lang="zh-TW" altLang="en-US" dirty="0" smtClean="0">
                <a:latin typeface="Arial" panose="020B0604020202020204" pitchFamily="34" charset="0"/>
                <a:ea typeface="標楷體" pitchFamily="65" charset="-120"/>
                <a:cs typeface="Arial" panose="020B0604020202020204" pitchFamily="34" charset="0"/>
              </a:rPr>
              <a:t>辨識</a:t>
            </a:r>
            <a:endParaRPr lang="en-US" altLang="zh-TW" dirty="0" smtClean="0">
              <a:latin typeface="Arial" panose="020B0604020202020204" pitchFamily="34" charset="0"/>
              <a:ea typeface="標楷體" pitchFamily="65" charset="-12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3.</a:t>
            </a:r>
            <a:r>
              <a:rPr lang="zh-TW" altLang="en-US" dirty="0">
                <a:latin typeface="Arial" panose="020B0604020202020204" pitchFamily="34" charset="0"/>
                <a:ea typeface="標楷體" pitchFamily="65" charset="-120"/>
                <a:cs typeface="Arial" panose="020B0604020202020204" pitchFamily="34" charset="0"/>
              </a:rPr>
              <a:t>風險</a:t>
            </a:r>
            <a:r>
              <a:rPr lang="zh-TW" altLang="en-US" dirty="0" smtClean="0">
                <a:latin typeface="Arial" panose="020B0604020202020204" pitchFamily="34" charset="0"/>
                <a:ea typeface="標楷體" pitchFamily="65" charset="-120"/>
                <a:cs typeface="Arial" panose="020B0604020202020204" pitchFamily="34" charset="0"/>
              </a:rPr>
              <a:t>分析</a:t>
            </a:r>
            <a:endParaRPr lang="en-US" altLang="zh-TW" dirty="0" smtClean="0">
              <a:latin typeface="Arial" panose="020B0604020202020204" pitchFamily="34" charset="0"/>
              <a:ea typeface="標楷體" pitchFamily="65" charset="-12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4.</a:t>
            </a:r>
            <a:r>
              <a:rPr lang="zh-TW" altLang="en-US" dirty="0">
                <a:latin typeface="Arial" panose="020B0604020202020204" pitchFamily="34" charset="0"/>
                <a:ea typeface="標楷體" pitchFamily="65" charset="-120"/>
                <a:cs typeface="Arial" panose="020B0604020202020204" pitchFamily="34" charset="0"/>
              </a:rPr>
              <a:t>風險</a:t>
            </a:r>
            <a:r>
              <a:rPr lang="zh-TW" altLang="en-US" dirty="0" smtClean="0">
                <a:latin typeface="Arial" panose="020B0604020202020204" pitchFamily="34" charset="0"/>
                <a:ea typeface="標楷體" pitchFamily="65" charset="-120"/>
                <a:cs typeface="Arial" panose="020B0604020202020204" pitchFamily="34" charset="0"/>
              </a:rPr>
              <a:t>評量</a:t>
            </a:r>
            <a:endParaRPr lang="en-US" altLang="zh-TW" dirty="0" smtClean="0">
              <a:latin typeface="Arial" panose="020B0604020202020204" pitchFamily="34" charset="0"/>
              <a:ea typeface="標楷體" pitchFamily="65" charset="-12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5.</a:t>
            </a:r>
            <a:r>
              <a:rPr lang="zh-TW" altLang="en-US" dirty="0">
                <a:latin typeface="Arial" panose="020B0604020202020204" pitchFamily="34" charset="0"/>
                <a:ea typeface="標楷體" pitchFamily="65" charset="-120"/>
                <a:cs typeface="Arial" panose="020B0604020202020204" pitchFamily="34" charset="0"/>
              </a:rPr>
              <a:t>風險</a:t>
            </a:r>
            <a:r>
              <a:rPr lang="zh-TW" altLang="zh-TW" dirty="0">
                <a:latin typeface="Arial" panose="020B0604020202020204" pitchFamily="34" charset="0"/>
                <a:ea typeface="標楷體" pitchFamily="65" charset="-120"/>
                <a:cs typeface="Arial" panose="020B0604020202020204" pitchFamily="34" charset="0"/>
              </a:rPr>
              <a:t>滾推</a:t>
            </a:r>
            <a:endParaRPr lang="zh-TW" altLang="zh-TW" dirty="0">
              <a:latin typeface="Arial" panose="020B0604020202020204" pitchFamily="34" charset="0"/>
              <a:cs typeface="Arial" panose="020B0604020202020204" pitchFamily="34" charset="0"/>
            </a:endParaRP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43</a:t>
            </a:fld>
            <a:endParaRPr kumimoji="0" lang="en-US" altLang="zh-TW" smtClean="0">
              <a:solidFill>
                <a:srgbClr val="FFFFFF"/>
              </a:solidFill>
            </a:endParaRPr>
          </a:p>
        </p:txBody>
      </p:sp>
    </p:spTree>
    <p:extLst>
      <p:ext uri="{BB962C8B-B14F-4D97-AF65-F5344CB8AC3E}">
        <p14:creationId xmlns:p14="http://schemas.microsoft.com/office/powerpoint/2010/main" val="1258959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1.</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確</a:t>
            </a:r>
            <a:r>
              <a:rPr lang="zh-TW" altLang="en-US" sz="4000" dirty="0" smtClean="0">
                <a:solidFill>
                  <a:srgbClr val="CC0066"/>
                </a:solidFill>
                <a:latin typeface="標楷體" pitchFamily="65" charset="-120"/>
                <a:ea typeface="標楷體" pitchFamily="65" charset="-120"/>
                <a:cs typeface="+mn-cs"/>
              </a:rPr>
              <a:t>認</a:t>
            </a:r>
            <a:r>
              <a:rPr lang="zh-TW" altLang="en-US" sz="4000" dirty="0">
                <a:solidFill>
                  <a:srgbClr val="CC0066"/>
                </a:solidFill>
                <a:latin typeface="標楷體" pitchFamily="65" charset="-120"/>
                <a:ea typeface="標楷體" pitchFamily="65" charset="-120"/>
                <a:cs typeface="+mn-cs"/>
              </a:rPr>
              <a:t>目標及決定風險容忍度 </a:t>
            </a:r>
            <a:endParaRPr lang="zh-TW" altLang="en-US" sz="4000" b="1" dirty="0">
              <a:solidFill>
                <a:srgbClr val="CC0066"/>
              </a:solidFill>
              <a:latin typeface="標楷體" pitchFamily="65" charset="-120"/>
              <a:ea typeface="標楷體" pitchFamily="65" charset="-120"/>
              <a:cs typeface="+mn-cs"/>
            </a:endParaRPr>
          </a:p>
        </p:txBody>
      </p:sp>
      <p:sp>
        <p:nvSpPr>
          <p:cNvPr id="324615" name="Rectangle 7"/>
          <p:cNvSpPr>
            <a:spLocks noGrp="1" noChangeArrowheads="1"/>
          </p:cNvSpPr>
          <p:nvPr>
            <p:ph type="body" idx="4294967295"/>
          </p:nvPr>
        </p:nvSpPr>
        <p:spPr>
          <a:xfrm>
            <a:off x="1064569" y="1052513"/>
            <a:ext cx="7560840" cy="5484812"/>
          </a:xfrm>
        </p:spPr>
        <p:txBody>
          <a:bodyPr>
            <a:normAutofit lnSpcReduction="10000"/>
          </a:bodyPr>
          <a:lstStyle/>
          <a:p>
            <a:pPr marL="895350" indent="-895350">
              <a:buNone/>
            </a:pPr>
            <a:r>
              <a:rPr lang="zh-TW" altLang="zh-TW" sz="2800" dirty="0" smtClean="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1</a:t>
            </a:r>
            <a:r>
              <a:rPr lang="zh-TW" altLang="zh-TW" sz="2800" dirty="0">
                <a:latin typeface="Arial" panose="020B0604020202020204" pitchFamily="34" charset="0"/>
                <a:cs typeface="Arial" panose="020B0604020202020204" pitchFamily="34" charset="0"/>
              </a:rPr>
              <a:t>）各機關應由上而下確認整體與作業層級目標，以實現施政效能、提供可靠資訊、遵循法令規定及保障資產安全</a:t>
            </a:r>
            <a:r>
              <a:rPr lang="zh-TW" altLang="zh-TW" sz="2800" dirty="0" smtClean="0">
                <a:latin typeface="Arial" panose="020B0604020202020204" pitchFamily="34" charset="0"/>
                <a:cs typeface="Arial" panose="020B0604020202020204" pitchFamily="34" charset="0"/>
              </a:rPr>
              <a:t>：</a:t>
            </a:r>
            <a:endParaRPr lang="en-US" altLang="zh-TW" sz="2800" dirty="0" smtClean="0">
              <a:latin typeface="Arial" panose="020B0604020202020204" pitchFamily="34" charset="0"/>
              <a:cs typeface="Arial" panose="020B0604020202020204" pitchFamily="34" charset="0"/>
            </a:endParaRPr>
          </a:p>
          <a:p>
            <a:pPr marL="1258888" lvl="2" indent="-458788">
              <a:buNone/>
            </a:pPr>
            <a:r>
              <a:rPr lang="en-US" altLang="zh-TW" sz="2200" dirty="0">
                <a:latin typeface="Arial" panose="020B0604020202020204" pitchFamily="34" charset="0"/>
                <a:cs typeface="Arial" panose="020B0604020202020204" pitchFamily="34" charset="0"/>
              </a:rPr>
              <a:t>A</a:t>
            </a:r>
            <a:r>
              <a:rPr lang="zh-TW" altLang="zh-TW" sz="2200" dirty="0">
                <a:latin typeface="Arial" panose="020B0604020202020204" pitchFamily="34" charset="0"/>
                <a:cs typeface="Arial" panose="020B0604020202020204" pitchFamily="34" charset="0"/>
              </a:rPr>
              <a:t>、</a:t>
            </a:r>
            <a:r>
              <a:rPr lang="zh-TW" altLang="zh-TW" sz="2200" dirty="0">
                <a:solidFill>
                  <a:srgbClr val="0000FF"/>
                </a:solidFill>
                <a:latin typeface="Arial" panose="020B0604020202020204" pitchFamily="34" charset="0"/>
                <a:cs typeface="Arial" panose="020B0604020202020204" pitchFamily="34" charset="0"/>
              </a:rPr>
              <a:t>整體層級目標</a:t>
            </a:r>
            <a:r>
              <a:rPr lang="zh-TW" altLang="zh-TW" sz="2200" dirty="0">
                <a:latin typeface="Arial" panose="020B0604020202020204" pitchFamily="34" charset="0"/>
                <a:cs typeface="Arial" panose="020B0604020202020204" pitchFamily="34" charset="0"/>
              </a:rPr>
              <a:t>：依機關設立使命、願景、施政目標及中長程個案計畫等，確認整體層級目標</a:t>
            </a:r>
            <a:r>
              <a:rPr lang="zh-TW" altLang="zh-TW" sz="2200" dirty="0" smtClean="0">
                <a:latin typeface="Arial" panose="020B0604020202020204" pitchFamily="34" charset="0"/>
                <a:cs typeface="Arial" panose="020B0604020202020204" pitchFamily="34" charset="0"/>
              </a:rPr>
              <a:t>。</a:t>
            </a:r>
            <a:endParaRPr lang="en-US" altLang="zh-TW" sz="2200" dirty="0" smtClean="0">
              <a:latin typeface="Arial" panose="020B0604020202020204" pitchFamily="34" charset="0"/>
              <a:cs typeface="Arial" panose="020B0604020202020204" pitchFamily="34" charset="0"/>
            </a:endParaRPr>
          </a:p>
          <a:p>
            <a:pPr marL="1258888" lvl="2" indent="-458788">
              <a:buNone/>
            </a:pPr>
            <a:r>
              <a:rPr lang="en-US" altLang="zh-TW" sz="2200" dirty="0" smtClean="0">
                <a:latin typeface="Arial" panose="020B0604020202020204" pitchFamily="34" charset="0"/>
                <a:cs typeface="Arial" panose="020B0604020202020204" pitchFamily="34" charset="0"/>
              </a:rPr>
              <a:t>B</a:t>
            </a:r>
            <a:r>
              <a:rPr lang="zh-TW" altLang="zh-TW" sz="2200" dirty="0">
                <a:latin typeface="Arial" panose="020B0604020202020204" pitchFamily="34" charset="0"/>
                <a:cs typeface="Arial" panose="020B0604020202020204" pitchFamily="34" charset="0"/>
              </a:rPr>
              <a:t>、</a:t>
            </a:r>
            <a:r>
              <a:rPr lang="zh-TW" altLang="zh-TW" sz="2200" dirty="0">
                <a:solidFill>
                  <a:srgbClr val="0000FF"/>
                </a:solidFill>
                <a:latin typeface="Arial" panose="020B0604020202020204" pitchFamily="34" charset="0"/>
                <a:cs typeface="Arial" panose="020B0604020202020204" pitchFamily="34" charset="0"/>
              </a:rPr>
              <a:t>作業層級目標</a:t>
            </a:r>
            <a:r>
              <a:rPr lang="zh-TW" altLang="zh-TW" sz="2200" dirty="0">
                <a:latin typeface="Arial" panose="020B0604020202020204" pitchFamily="34" charset="0"/>
                <a:cs typeface="Arial" panose="020B0604020202020204" pitchFamily="34" charset="0"/>
              </a:rPr>
              <a:t>：配合整體層級目標，為達成內部各單位業務職掌，以作業類別或作業項目為基礎所設定之作業層級目標</a:t>
            </a:r>
            <a:r>
              <a:rPr lang="zh-TW" altLang="zh-TW" sz="2200" dirty="0" smtClean="0">
                <a:latin typeface="Arial" panose="020B0604020202020204" pitchFamily="34" charset="0"/>
                <a:cs typeface="Arial" panose="020B0604020202020204" pitchFamily="34" charset="0"/>
              </a:rPr>
              <a:t>。</a:t>
            </a:r>
            <a:endParaRPr lang="en-US" altLang="zh-TW" sz="2200" dirty="0" smtClean="0">
              <a:latin typeface="Arial" panose="020B0604020202020204" pitchFamily="34" charset="0"/>
              <a:cs typeface="Arial" panose="020B0604020202020204" pitchFamily="34" charset="0"/>
            </a:endParaRPr>
          </a:p>
          <a:p>
            <a:pPr marL="1258888" lvl="2" indent="-458788">
              <a:buNone/>
            </a:pPr>
            <a:r>
              <a:rPr lang="en-US" altLang="zh-TW" sz="2200" dirty="0" smtClean="0">
                <a:latin typeface="Arial" panose="020B0604020202020204" pitchFamily="34" charset="0"/>
                <a:cs typeface="Arial" panose="020B0604020202020204" pitchFamily="34" charset="0"/>
              </a:rPr>
              <a:t>C</a:t>
            </a:r>
            <a:r>
              <a:rPr lang="zh-TW" altLang="zh-TW" sz="2200" dirty="0">
                <a:latin typeface="Arial" panose="020B0604020202020204" pitchFamily="34" charset="0"/>
                <a:cs typeface="Arial" panose="020B0604020202020204" pitchFamily="34" charset="0"/>
              </a:rPr>
              <a:t>、</a:t>
            </a:r>
            <a:r>
              <a:rPr lang="zh-TW" altLang="zh-TW" sz="2200" dirty="0">
                <a:solidFill>
                  <a:srgbClr val="0000FF"/>
                </a:solidFill>
                <a:latin typeface="Arial" panose="020B0604020202020204" pitchFamily="34" charset="0"/>
                <a:cs typeface="Arial" panose="020B0604020202020204" pitchFamily="34" charset="0"/>
              </a:rPr>
              <a:t>機關關鍵策略目標</a:t>
            </a:r>
            <a:r>
              <a:rPr lang="zh-TW" altLang="zh-TW" sz="2200" dirty="0">
                <a:latin typeface="Arial" panose="020B0604020202020204" pitchFamily="34" charset="0"/>
                <a:cs typeface="Arial" panose="020B0604020202020204" pitchFamily="34" charset="0"/>
              </a:rPr>
              <a:t>應納入整體或作業層級目標</a:t>
            </a:r>
            <a:r>
              <a:rPr lang="zh-TW" altLang="zh-TW" sz="2200" dirty="0" smtClean="0">
                <a:latin typeface="Arial" panose="020B0604020202020204" pitchFamily="34" charset="0"/>
                <a:cs typeface="Arial" panose="020B0604020202020204" pitchFamily="34" charset="0"/>
              </a:rPr>
              <a:t>。</a:t>
            </a:r>
            <a:endParaRPr lang="en-US" altLang="zh-TW" sz="2800" dirty="0">
              <a:latin typeface="Arial" panose="020B0604020202020204" pitchFamily="34" charset="0"/>
              <a:cs typeface="Arial" panose="020B0604020202020204" pitchFamily="34" charset="0"/>
            </a:endParaRPr>
          </a:p>
          <a:p>
            <a:pPr marL="895350" indent="-895350">
              <a:buNone/>
            </a:pPr>
            <a:r>
              <a:rPr lang="zh-TW" altLang="zh-TW" sz="2800" dirty="0" smtClean="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2</a:t>
            </a:r>
            <a:r>
              <a:rPr lang="zh-TW" altLang="zh-TW" sz="2800" dirty="0">
                <a:latin typeface="Arial" panose="020B0604020202020204" pitchFamily="34" charset="0"/>
                <a:cs typeface="Arial" panose="020B0604020202020204" pitchFamily="34" charset="0"/>
              </a:rPr>
              <a:t>）各機關</a:t>
            </a:r>
            <a:r>
              <a:rPr lang="zh-TW" altLang="zh-TW" sz="2800" dirty="0">
                <a:solidFill>
                  <a:srgbClr val="0000FF"/>
                </a:solidFill>
                <a:latin typeface="Arial" panose="020B0604020202020204" pitchFamily="34" charset="0"/>
                <a:cs typeface="Arial" panose="020B0604020202020204" pitchFamily="34" charset="0"/>
              </a:rPr>
              <a:t>組織架構調整</a:t>
            </a:r>
            <a:r>
              <a:rPr lang="zh-TW" altLang="zh-TW" sz="2800" dirty="0">
                <a:latin typeface="Arial" panose="020B0604020202020204" pitchFamily="34" charset="0"/>
                <a:cs typeface="Arial" panose="020B0604020202020204" pitchFamily="34" charset="0"/>
              </a:rPr>
              <a:t>或</a:t>
            </a:r>
            <a:r>
              <a:rPr lang="zh-TW" altLang="zh-TW" sz="2800" dirty="0">
                <a:solidFill>
                  <a:srgbClr val="0000FF"/>
                </a:solidFill>
                <a:latin typeface="Arial" panose="020B0604020202020204" pitchFamily="34" charset="0"/>
                <a:cs typeface="Arial" panose="020B0604020202020204" pitchFamily="34" charset="0"/>
              </a:rPr>
              <a:t>業務增減變動</a:t>
            </a:r>
            <a:r>
              <a:rPr lang="zh-TW" altLang="zh-TW" sz="2800" dirty="0">
                <a:latin typeface="Arial" panose="020B0604020202020204" pitchFamily="34" charset="0"/>
                <a:cs typeface="Arial" panose="020B0604020202020204" pitchFamily="34" charset="0"/>
              </a:rPr>
              <a:t>時，應一併檢視修正整體與作業層級目標</a:t>
            </a:r>
            <a:r>
              <a:rPr lang="zh-TW" altLang="zh-TW" sz="2800" dirty="0" smtClean="0">
                <a:latin typeface="Arial" panose="020B0604020202020204" pitchFamily="34" charset="0"/>
                <a:cs typeface="Arial" panose="020B0604020202020204" pitchFamily="34" charset="0"/>
              </a:rPr>
              <a:t>。</a:t>
            </a:r>
            <a:endParaRPr lang="en-US" altLang="zh-TW" sz="2800" dirty="0" smtClean="0">
              <a:latin typeface="Arial" panose="020B0604020202020204" pitchFamily="34" charset="0"/>
              <a:cs typeface="Arial" panose="020B0604020202020204" pitchFamily="34" charset="0"/>
            </a:endParaRPr>
          </a:p>
          <a:p>
            <a:pPr marL="895350" indent="-895350">
              <a:buNone/>
            </a:pPr>
            <a:r>
              <a:rPr lang="zh-TW" altLang="zh-TW" sz="2800" dirty="0" smtClean="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3</a:t>
            </a:r>
            <a:r>
              <a:rPr lang="zh-TW" altLang="zh-TW" sz="2800" dirty="0">
                <a:latin typeface="Arial" panose="020B0604020202020204" pitchFamily="34" charset="0"/>
                <a:cs typeface="Arial" panose="020B0604020202020204" pitchFamily="34" charset="0"/>
              </a:rPr>
              <a:t>）各機關</a:t>
            </a:r>
            <a:r>
              <a:rPr lang="zh-TW" altLang="zh-TW" sz="2800" dirty="0">
                <a:solidFill>
                  <a:srgbClr val="0000FF"/>
                </a:solidFill>
                <a:latin typeface="Arial" panose="020B0604020202020204" pitchFamily="34" charset="0"/>
                <a:cs typeface="Arial" panose="020B0604020202020204" pitchFamily="34" charset="0"/>
              </a:rPr>
              <a:t>應決定適切之風險容忍度</a:t>
            </a:r>
            <a:r>
              <a:rPr lang="zh-TW" altLang="zh-TW" sz="2800" dirty="0">
                <a:latin typeface="Arial" panose="020B0604020202020204" pitchFamily="34" charset="0"/>
                <a:cs typeface="Arial" panose="020B0604020202020204" pitchFamily="34" charset="0"/>
              </a:rPr>
              <a:t>，所稱風險容忍度係指機關所願意承受整體與作業層級目標無法達成之變動程度。</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44</a:t>
            </a:fld>
            <a:endParaRPr kumimoji="0" lang="en-US" altLang="zh-TW" smtClean="0">
              <a:solidFill>
                <a:srgbClr val="FFFFFF"/>
              </a:solidFill>
            </a:endParaRPr>
          </a:p>
        </p:txBody>
      </p:sp>
    </p:spTree>
    <p:extLst>
      <p:ext uri="{BB962C8B-B14F-4D97-AF65-F5344CB8AC3E}">
        <p14:creationId xmlns:p14="http://schemas.microsoft.com/office/powerpoint/2010/main" val="2177366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2.</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a:t>
            </a:r>
            <a:r>
              <a:rPr lang="zh-TW" altLang="en-US" sz="4000" dirty="0">
                <a:solidFill>
                  <a:srgbClr val="CC0066"/>
                </a:solidFill>
                <a:latin typeface="Arial" panose="020B0604020202020204" pitchFamily="34" charset="0"/>
                <a:ea typeface="標楷體" pitchFamily="65" charset="-120"/>
                <a:cs typeface="Arial" panose="020B0604020202020204" pitchFamily="34" charset="0"/>
              </a:rPr>
              <a:t>辨識</a:t>
            </a:r>
            <a:endParaRPr lang="zh-TW" altLang="en-US" sz="4000" b="1"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064569" y="1052513"/>
            <a:ext cx="7560840" cy="5484812"/>
          </a:xfrm>
        </p:spPr>
        <p:txBody>
          <a:bodyPr>
            <a:normAutofit fontScale="77500" lnSpcReduction="20000"/>
          </a:bodyPr>
          <a:lstStyle/>
          <a:p>
            <a:pPr marL="0" indent="0">
              <a:lnSpc>
                <a:spcPct val="120000"/>
              </a:lnSpc>
              <a:spcBef>
                <a:spcPts val="0"/>
              </a:spcBef>
              <a:buNone/>
            </a:pPr>
            <a:r>
              <a:rPr lang="zh-TW" altLang="zh-TW" sz="2800" dirty="0" smtClean="0">
                <a:latin typeface="Arial" panose="020B0604020202020204" pitchFamily="34" charset="0"/>
                <a:cs typeface="Arial" panose="020B0604020202020204" pitchFamily="34" charset="0"/>
              </a:rPr>
              <a:t>各</a:t>
            </a:r>
            <a:r>
              <a:rPr lang="zh-TW" altLang="zh-TW" sz="2800" dirty="0">
                <a:latin typeface="Arial" panose="020B0604020202020204" pitchFamily="34" charset="0"/>
                <a:cs typeface="Arial" panose="020B0604020202020204" pitchFamily="34" charset="0"/>
              </a:rPr>
              <a:t>機關應全面發掘</a:t>
            </a:r>
            <a:r>
              <a:rPr lang="zh-TW" altLang="zh-TW" sz="2800" dirty="0">
                <a:solidFill>
                  <a:srgbClr val="0000FF"/>
                </a:solidFill>
                <a:latin typeface="Arial" panose="020B0604020202020204" pitchFamily="34" charset="0"/>
                <a:cs typeface="Arial" panose="020B0604020202020204" pitchFamily="34" charset="0"/>
              </a:rPr>
              <a:t>可能影響整體與作業層級目標無法達成</a:t>
            </a:r>
            <a:r>
              <a:rPr lang="zh-TW" altLang="zh-TW" sz="2800" dirty="0">
                <a:latin typeface="Arial" panose="020B0604020202020204" pitchFamily="34" charset="0"/>
                <a:cs typeface="Arial" panose="020B0604020202020204" pitchFamily="34" charset="0"/>
              </a:rPr>
              <a:t>之內、外在風險因素，編製整體與作業層級目標及風險項目對應</a:t>
            </a:r>
            <a:r>
              <a:rPr lang="zh-TW" altLang="zh-TW" sz="2800" dirty="0" smtClean="0">
                <a:latin typeface="Arial" panose="020B0604020202020204" pitchFamily="34" charset="0"/>
                <a:cs typeface="Arial" panose="020B0604020202020204" pitchFamily="34" charset="0"/>
              </a:rPr>
              <a:t>表，</a:t>
            </a:r>
            <a:r>
              <a:rPr lang="zh-TW" altLang="zh-TW" sz="2800" dirty="0">
                <a:latin typeface="Arial" panose="020B0604020202020204" pitchFamily="34" charset="0"/>
                <a:cs typeface="Arial" panose="020B0604020202020204" pitchFamily="34" charset="0"/>
              </a:rPr>
              <a:t>並於辨識過程中注意下列事項，以避免遺漏機關潛在之施政風險：</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1</a:t>
            </a:r>
            <a:r>
              <a:rPr lang="zh-TW" altLang="zh-TW" sz="2800" dirty="0">
                <a:latin typeface="Arial" panose="020B0604020202020204" pitchFamily="34" charset="0"/>
                <a:cs typeface="Arial" panose="020B0604020202020204" pitchFamily="34" charset="0"/>
              </a:rPr>
              <a:t>）應</a:t>
            </a:r>
            <a:r>
              <a:rPr lang="zh-TW" altLang="zh-TW" sz="2800" dirty="0">
                <a:solidFill>
                  <a:srgbClr val="0000FF"/>
                </a:solidFill>
                <a:latin typeface="Arial" panose="020B0604020202020204" pitchFamily="34" charset="0"/>
                <a:cs typeface="Arial" panose="020B0604020202020204" pitchFamily="34" charset="0"/>
              </a:rPr>
              <a:t>完整辨識</a:t>
            </a:r>
            <a:r>
              <a:rPr lang="zh-TW" altLang="zh-TW" sz="2800" dirty="0">
                <a:latin typeface="Arial" panose="020B0604020202020204" pitchFamily="34" charset="0"/>
                <a:cs typeface="Arial" panose="020B0604020202020204" pitchFamily="34" charset="0"/>
              </a:rPr>
              <a:t>整體與作業層級目標（含機關關鍵策略目標）無法達成之風險。</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2</a:t>
            </a:r>
            <a:r>
              <a:rPr lang="zh-TW" altLang="zh-TW" sz="2800" dirty="0">
                <a:latin typeface="Arial" panose="020B0604020202020204" pitchFamily="34" charset="0"/>
                <a:cs typeface="Arial" panose="020B0604020202020204" pitchFamily="34" charset="0"/>
              </a:rPr>
              <a:t>）對於施政計畫之先期規劃作業，應針對</a:t>
            </a:r>
            <a:r>
              <a:rPr lang="zh-TW" altLang="zh-TW" sz="2800" dirty="0">
                <a:solidFill>
                  <a:srgbClr val="0000FF"/>
                </a:solidFill>
                <a:latin typeface="Arial" panose="020B0604020202020204" pitchFamily="34" charset="0"/>
                <a:cs typeface="Arial" panose="020B0604020202020204" pitchFamily="34" charset="0"/>
              </a:rPr>
              <a:t>民意及利害關係者意見</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成本效益</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技術可行性</a:t>
            </a:r>
            <a:r>
              <a:rPr lang="zh-TW" altLang="zh-TW" sz="2800" dirty="0">
                <a:latin typeface="Arial" panose="020B0604020202020204" pitchFamily="34" charset="0"/>
                <a:cs typeface="Arial" panose="020B0604020202020204" pitchFamily="34" charset="0"/>
              </a:rPr>
              <a:t>或</a:t>
            </a:r>
            <a:r>
              <a:rPr lang="zh-TW" altLang="zh-TW" sz="2800" dirty="0">
                <a:solidFill>
                  <a:srgbClr val="0000FF"/>
                </a:solidFill>
                <a:latin typeface="Arial" panose="020B0604020202020204" pitchFamily="34" charset="0"/>
                <a:cs typeface="Arial" panose="020B0604020202020204" pitchFamily="34" charset="0"/>
              </a:rPr>
              <a:t>跨機關業務</a:t>
            </a:r>
            <a:r>
              <a:rPr lang="zh-TW" altLang="zh-TW" sz="2800" dirty="0">
                <a:solidFill>
                  <a:srgbClr val="0000FF"/>
                </a:solidFill>
                <a:latin typeface="Arial" panose="020B0604020202020204" pitchFamily="34" charset="0"/>
                <a:cs typeface="Arial" panose="020B0604020202020204" pitchFamily="34" charset="0"/>
              </a:rPr>
              <a:t>協調</a:t>
            </a:r>
            <a:r>
              <a:rPr lang="zh-TW" altLang="zh-TW" sz="2800" dirty="0">
                <a:latin typeface="Arial" panose="020B0604020202020204" pitchFamily="34" charset="0"/>
                <a:cs typeface="Arial" panose="020B0604020202020204" pitchFamily="34" charset="0"/>
              </a:rPr>
              <a:t>等，辨識可能影響計畫推動之風險來源。</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3</a:t>
            </a:r>
            <a:r>
              <a:rPr lang="zh-TW" altLang="zh-TW" sz="2800" dirty="0">
                <a:latin typeface="Arial" panose="020B0604020202020204" pitchFamily="34" charset="0"/>
                <a:cs typeface="Arial" panose="020B0604020202020204" pitchFamily="34" charset="0"/>
              </a:rPr>
              <a:t>）辨識監察院等</a:t>
            </a:r>
            <a:r>
              <a:rPr lang="zh-TW" altLang="zh-TW" sz="2800" dirty="0">
                <a:solidFill>
                  <a:srgbClr val="0000FF"/>
                </a:solidFill>
                <a:latin typeface="Arial" panose="020B0604020202020204" pitchFamily="34" charset="0"/>
                <a:cs typeface="Arial" panose="020B0604020202020204" pitchFamily="34" charset="0"/>
              </a:rPr>
              <a:t>外部監督機關所提內部控制缺失</a:t>
            </a:r>
            <a:r>
              <a:rPr lang="zh-TW" altLang="zh-TW" sz="2800" dirty="0">
                <a:latin typeface="Arial" panose="020B0604020202020204" pitchFamily="34" charset="0"/>
                <a:cs typeface="Arial" panose="020B0604020202020204" pitchFamily="34" charset="0"/>
              </a:rPr>
              <a:t>，涉及業務推動過程中未能察覺或辨識之潛在風險。</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4</a:t>
            </a:r>
            <a:r>
              <a:rPr lang="zh-TW" altLang="zh-TW" sz="2800" dirty="0">
                <a:latin typeface="Arial" panose="020B0604020202020204" pitchFamily="34" charset="0"/>
                <a:cs typeface="Arial" panose="020B0604020202020204" pitchFamily="34" charset="0"/>
              </a:rPr>
              <a:t>）對於涉及人民權利或義務之業務，應針對可能發生</a:t>
            </a:r>
            <a:r>
              <a:rPr lang="zh-TW" altLang="zh-TW" sz="2800" dirty="0">
                <a:solidFill>
                  <a:srgbClr val="0000FF"/>
                </a:solidFill>
                <a:latin typeface="Arial" panose="020B0604020202020204" pitchFamily="34" charset="0"/>
                <a:cs typeface="Arial" panose="020B0604020202020204" pitchFamily="34" charset="0"/>
              </a:rPr>
              <a:t>受賄</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違背職務</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濫用職權</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消極不作為</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行政效率不彰</a:t>
            </a:r>
            <a:r>
              <a:rPr lang="zh-TW" altLang="zh-TW" sz="2800" dirty="0">
                <a:latin typeface="Arial" panose="020B0604020202020204" pitchFamily="34" charset="0"/>
                <a:cs typeface="Arial" panose="020B0604020202020204" pitchFamily="34" charset="0"/>
              </a:rPr>
              <a:t>及</a:t>
            </a:r>
            <a:r>
              <a:rPr lang="zh-TW" altLang="zh-TW" sz="2800" dirty="0">
                <a:solidFill>
                  <a:srgbClr val="0000FF"/>
                </a:solidFill>
                <a:latin typeface="Arial" panose="020B0604020202020204" pitchFamily="34" charset="0"/>
                <a:cs typeface="Arial" panose="020B0604020202020204" pitchFamily="34" charset="0"/>
              </a:rPr>
              <a:t>未適當公開資訊</a:t>
            </a:r>
            <a:r>
              <a:rPr lang="zh-TW" altLang="zh-TW" sz="2800" dirty="0">
                <a:latin typeface="Arial" panose="020B0604020202020204" pitchFamily="34" charset="0"/>
                <a:cs typeface="Arial" panose="020B0604020202020204" pitchFamily="34" charset="0"/>
              </a:rPr>
              <a:t>等，辨識影響政府公信力之風險來源。</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45</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7019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3.</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分析</a:t>
            </a:r>
            <a:endParaRPr lang="zh-TW" altLang="en-US" sz="4000" b="1"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280592" y="1052513"/>
            <a:ext cx="7560840" cy="3600623"/>
          </a:xfrm>
        </p:spPr>
        <p:txBody>
          <a:bodyPr>
            <a:normAutofit/>
          </a:bodyPr>
          <a:lstStyle/>
          <a:p>
            <a:pPr marL="0" indent="0">
              <a:lnSpc>
                <a:spcPct val="150000"/>
              </a:lnSpc>
              <a:buNone/>
            </a:pPr>
            <a:r>
              <a:rPr lang="zh-TW" altLang="zh-TW" sz="2800" dirty="0" smtClean="0"/>
              <a:t>各</a:t>
            </a:r>
            <a:r>
              <a:rPr lang="zh-TW" altLang="zh-TW" sz="2800" dirty="0"/>
              <a:t>機關依據業務性質訂定適切之</a:t>
            </a:r>
            <a:r>
              <a:rPr lang="zh-TW" altLang="zh-TW" sz="2800" dirty="0">
                <a:solidFill>
                  <a:srgbClr val="0000FF"/>
                </a:solidFill>
              </a:rPr>
              <a:t>風險影響程度</a:t>
            </a:r>
            <a:r>
              <a:rPr lang="zh-TW" altLang="zh-TW" sz="2800" dirty="0"/>
              <a:t>及</a:t>
            </a:r>
            <a:r>
              <a:rPr lang="zh-TW" altLang="zh-TW" sz="2800" dirty="0">
                <a:solidFill>
                  <a:srgbClr val="0000FF"/>
                </a:solidFill>
              </a:rPr>
              <a:t>發生可能性</a:t>
            </a:r>
            <a:r>
              <a:rPr lang="zh-TW" altLang="zh-TW" sz="2800" dirty="0"/>
              <a:t>（機率）之</a:t>
            </a:r>
            <a:r>
              <a:rPr lang="zh-TW" altLang="zh-TW" sz="2800" dirty="0">
                <a:solidFill>
                  <a:srgbClr val="0000FF"/>
                </a:solidFill>
              </a:rPr>
              <a:t>分類標準</a:t>
            </a:r>
            <a:r>
              <a:rPr lang="zh-TW" altLang="zh-TW" sz="2800" dirty="0"/>
              <a:t>，並參考</a:t>
            </a:r>
            <a:r>
              <a:rPr lang="zh-TW" altLang="zh-TW" sz="2800" dirty="0">
                <a:solidFill>
                  <a:srgbClr val="0000FF"/>
                </a:solidFill>
              </a:rPr>
              <a:t>以往經驗或現行作業缺失</a:t>
            </a:r>
            <a:r>
              <a:rPr lang="zh-TW" altLang="zh-TW" sz="2800" dirty="0"/>
              <a:t>，</a:t>
            </a:r>
            <a:r>
              <a:rPr lang="zh-TW" altLang="zh-TW" sz="2800" dirty="0">
                <a:solidFill>
                  <a:srgbClr val="0000FF"/>
                </a:solidFill>
              </a:rPr>
              <a:t>透過量化方式</a:t>
            </a:r>
            <a:r>
              <a:rPr lang="zh-TW" altLang="zh-TW" sz="2800" dirty="0"/>
              <a:t>，分析各項風險之風險情境一旦發生之衝擊或後果及其發生可能性，以</a:t>
            </a:r>
            <a:r>
              <a:rPr lang="zh-TW" altLang="zh-TW" sz="2800" dirty="0">
                <a:solidFill>
                  <a:srgbClr val="0000FF"/>
                </a:solidFill>
              </a:rPr>
              <a:t>決定風險值</a:t>
            </a:r>
            <a:r>
              <a:rPr lang="zh-TW" altLang="zh-TW" sz="2800" dirty="0"/>
              <a:t>。</a:t>
            </a:r>
            <a:endParaRPr lang="zh-TW" altLang="zh-TW" sz="2800" dirty="0">
              <a:latin typeface="Arial" panose="020B0604020202020204" pitchFamily="34" charset="0"/>
              <a:cs typeface="Arial" panose="020B0604020202020204" pitchFamily="34" charset="0"/>
            </a:endParaRP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46</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405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4.</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評量</a:t>
            </a:r>
            <a:endParaRPr lang="zh-TW" altLang="en-US" sz="4000" b="1"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280592" y="1052513"/>
            <a:ext cx="7560840" cy="4824759"/>
          </a:xfrm>
        </p:spPr>
        <p:txBody>
          <a:bodyPr>
            <a:noAutofit/>
          </a:bodyPr>
          <a:lstStyle/>
          <a:p>
            <a:r>
              <a:rPr lang="zh-TW" altLang="zh-TW" sz="2800" dirty="0" smtClean="0"/>
              <a:t>各</a:t>
            </a:r>
            <a:r>
              <a:rPr lang="zh-TW" altLang="zh-TW" sz="2800" dirty="0"/>
              <a:t>機關經綜合考量風險分析結果及風險容忍度，依各風險項目之</a:t>
            </a:r>
            <a:r>
              <a:rPr lang="zh-TW" altLang="zh-TW" sz="2800" dirty="0">
                <a:solidFill>
                  <a:srgbClr val="0000FF"/>
                </a:solidFill>
              </a:rPr>
              <a:t>殘餘風險值加以排序</a:t>
            </a:r>
            <a:r>
              <a:rPr lang="zh-TW" altLang="zh-TW" sz="2800" dirty="0"/>
              <a:t>編製</a:t>
            </a:r>
            <a:r>
              <a:rPr lang="zh-TW" altLang="zh-TW" sz="2800" dirty="0">
                <a:solidFill>
                  <a:srgbClr val="0000FF"/>
                </a:solidFill>
              </a:rPr>
              <a:t>風險項目彙總</a:t>
            </a:r>
            <a:r>
              <a:rPr lang="zh-TW" altLang="zh-TW" sz="2800" dirty="0" smtClean="0">
                <a:solidFill>
                  <a:srgbClr val="0000FF"/>
                </a:solidFill>
              </a:rPr>
              <a:t>表</a:t>
            </a:r>
            <a:r>
              <a:rPr lang="zh-TW" altLang="zh-TW" sz="2800" dirty="0" smtClean="0"/>
              <a:t>，</a:t>
            </a:r>
            <a:r>
              <a:rPr lang="zh-TW" altLang="zh-TW" sz="2800" dirty="0"/>
              <a:t>繪製</a:t>
            </a:r>
            <a:r>
              <a:rPr lang="zh-TW" altLang="zh-TW" sz="2800" dirty="0">
                <a:solidFill>
                  <a:srgbClr val="0000FF"/>
                </a:solidFill>
              </a:rPr>
              <a:t>風險圖像</a:t>
            </a:r>
            <a:r>
              <a:rPr lang="zh-TW" altLang="zh-TW" sz="2800" dirty="0"/>
              <a:t>，決定需優先處理之風險項目，包含超出可容忍風險值之主要風險項目，以及未超出可容忍風險值但基於重要性原則（如以前年度已發生內部控制缺失者）納入控制作業之風險項目，研議及採取適當新增控制機制，如決定採設計控制作業方式回應，應及時設計且落實執行之，以降低風險。</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47</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1794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5.</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a:t>
            </a:r>
            <a:r>
              <a:rPr lang="zh-TW" altLang="zh-TW" sz="4000" dirty="0" smtClean="0">
                <a:solidFill>
                  <a:srgbClr val="CC0066"/>
                </a:solidFill>
                <a:latin typeface="Arial" panose="020B0604020202020204" pitchFamily="34" charset="0"/>
                <a:ea typeface="標楷體" pitchFamily="65" charset="-120"/>
                <a:cs typeface="Arial" panose="020B0604020202020204" pitchFamily="34" charset="0"/>
              </a:rPr>
              <a:t>滾</a:t>
            </a:r>
            <a:r>
              <a:rPr lang="zh-TW" altLang="zh-TW" sz="4000" dirty="0">
                <a:solidFill>
                  <a:srgbClr val="CC0066"/>
                </a:solidFill>
                <a:latin typeface="Arial" panose="020B0604020202020204" pitchFamily="34" charset="0"/>
                <a:ea typeface="標楷體" pitchFamily="65" charset="-120"/>
                <a:cs typeface="Arial" panose="020B0604020202020204" pitchFamily="34" charset="0"/>
              </a:rPr>
              <a:t>推</a:t>
            </a:r>
            <a:endParaRPr lang="zh-TW" altLang="en-US" sz="4000"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280592" y="1052513"/>
            <a:ext cx="7560840" cy="4824759"/>
          </a:xfrm>
        </p:spPr>
        <p:txBody>
          <a:bodyPr>
            <a:noAutofit/>
          </a:bodyPr>
          <a:lstStyle/>
          <a:p>
            <a:pPr>
              <a:lnSpc>
                <a:spcPct val="150000"/>
              </a:lnSpc>
            </a:pPr>
            <a:r>
              <a:rPr lang="zh-TW" altLang="zh-TW" sz="2800" dirty="0" smtClean="0"/>
              <a:t>各</a:t>
            </a:r>
            <a:r>
              <a:rPr lang="zh-TW" altLang="zh-TW" sz="2800" dirty="0"/>
              <a:t>機關應採</a:t>
            </a:r>
            <a:r>
              <a:rPr lang="zh-TW" altLang="zh-TW" sz="2800" dirty="0">
                <a:solidFill>
                  <a:srgbClr val="0000FF"/>
                </a:solidFill>
              </a:rPr>
              <a:t>滾動方式</a:t>
            </a:r>
            <a:r>
              <a:rPr lang="zh-TW" altLang="zh-TW" sz="2800" dirty="0"/>
              <a:t>定期辦理風險評估作業</a:t>
            </a:r>
            <a:r>
              <a:rPr lang="zh-TW" altLang="zh-TW" sz="2800" dirty="0" smtClean="0"/>
              <a:t>，</a:t>
            </a:r>
            <a:r>
              <a:rPr lang="en-US" altLang="zh-TW" sz="2800" dirty="0" smtClean="0">
                <a:solidFill>
                  <a:srgbClr val="0000FF"/>
                </a:solidFill>
              </a:rPr>
              <a:t> </a:t>
            </a:r>
            <a:r>
              <a:rPr lang="zh-TW" altLang="zh-TW" sz="2800" dirty="0" smtClean="0"/>
              <a:t>，</a:t>
            </a:r>
            <a:r>
              <a:rPr lang="zh-TW" altLang="zh-TW" sz="2800" dirty="0"/>
              <a:t>並將前期不可容忍之主要風險項目所採行之</a:t>
            </a:r>
            <a:r>
              <a:rPr lang="zh-TW" altLang="zh-TW" sz="2800" dirty="0">
                <a:solidFill>
                  <a:srgbClr val="0000FF"/>
                </a:solidFill>
              </a:rPr>
              <a:t>新增控制機制，滾動納入本期</a:t>
            </a:r>
            <a:r>
              <a:rPr lang="zh-TW" altLang="zh-TW" sz="2800" dirty="0"/>
              <a:t>現有控制機制一併檢討及評量其殘餘風險值，以決定是否需採行其他新增控制機制因應該等</a:t>
            </a:r>
            <a:r>
              <a:rPr lang="zh-TW" altLang="zh-TW" sz="2800" dirty="0" smtClean="0"/>
              <a:t>風險</a:t>
            </a:r>
            <a:endParaRPr lang="zh-TW" altLang="zh-TW" sz="2800" dirty="0"/>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48</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85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88950" y="128937"/>
            <a:ext cx="8915400" cy="851793"/>
          </a:xfrm>
        </p:spPr>
        <p:txBody>
          <a:bodyPr/>
          <a:lstStyle/>
          <a:p>
            <a:pPr eaLnBrk="1" hangingPunct="1"/>
            <a:r>
              <a:rPr lang="zh-TW" altLang="en-US" sz="3600" dirty="0">
                <a:ea typeface="標楷體" pitchFamily="65" charset="-120"/>
              </a:rPr>
              <a:t>好好</a:t>
            </a:r>
            <a:r>
              <a:rPr lang="zh-TW" altLang="en-US" sz="3600" dirty="0" smtClean="0">
                <a:ea typeface="標楷體" pitchFamily="65" charset="-120"/>
              </a:rPr>
              <a:t>開車</a:t>
            </a:r>
            <a:r>
              <a:rPr lang="zh-TW" altLang="en-US" sz="3600" dirty="0">
                <a:ea typeface="標楷體" pitchFamily="65" charset="-120"/>
              </a:rPr>
              <a:t>的條件</a:t>
            </a:r>
            <a:endParaRPr lang="zh-TW" altLang="en-US" sz="3600" dirty="0" smtClean="0">
              <a:ea typeface="標楷體" pitchFamily="65" charset="-120"/>
            </a:endParaRPr>
          </a:p>
        </p:txBody>
      </p:sp>
      <p:pic>
        <p:nvPicPr>
          <p:cNvPr id="1038" name="Picture 14" descr="http://3.blog.xuite.net/3/5/9/8/18221511/blog_905877/txt/32325720/3.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04" y="2349240"/>
            <a:ext cx="4320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sf\Home\Pictures\正妹驗車\hqdefault.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9504" y="2348880"/>
            <a:ext cx="4320000" cy="324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3296336" y="1640995"/>
            <a:ext cx="3024336" cy="584775"/>
          </a:xfrm>
          <a:prstGeom prst="rect">
            <a:avLst/>
          </a:prstGeom>
          <a:noFill/>
        </p:spPr>
        <p:txBody>
          <a:bodyPr wrap="square" rtlCol="0">
            <a:spAutoFit/>
          </a:bodyPr>
          <a:lstStyle/>
          <a:p>
            <a:pPr algn="ctr"/>
            <a:r>
              <a:rPr lang="zh-TW" altLang="en-US" sz="3200" dirty="0" smtClean="0">
                <a:latin typeface="+mn-ea"/>
                <a:ea typeface="+mn-ea"/>
              </a:rPr>
              <a:t>外部稽核</a:t>
            </a:r>
            <a:endParaRPr lang="zh-TW" altLang="en-US" sz="3200" dirty="0">
              <a:latin typeface="+mn-ea"/>
              <a:ea typeface="+mn-ea"/>
            </a:endParaRPr>
          </a:p>
        </p:txBody>
      </p:sp>
      <p:pic>
        <p:nvPicPr>
          <p:cNvPr id="1046" name="Picture 22" descr="http://camera.chinatimes.com/newsphoto/2013-01-15/590/20130115003007.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024" y="2348880"/>
            <a:ext cx="4320000"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58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circle(in)">
                                      <p:cBhvr>
                                        <p:cTn id="7" dur="2000"/>
                                        <p:tgtEl>
                                          <p:spTgt spid="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49</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a:solidFill>
                  <a:srgbClr val="000066"/>
                </a:solidFill>
                <a:ea typeface="標楷體" pitchFamily="65" charset="-120"/>
              </a:rPr>
              <a:t>風險</a:t>
            </a:r>
            <a:r>
              <a:rPr lang="zh-TW" altLang="en-US" sz="4800" dirty="0" smtClean="0">
                <a:solidFill>
                  <a:srgbClr val="000066"/>
                </a:solidFill>
                <a:ea typeface="標楷體" pitchFamily="65" charset="-120"/>
              </a:rPr>
              <a:t>評估架構與</a:t>
            </a:r>
            <a:r>
              <a:rPr lang="zh-TW" altLang="en-US" sz="4800" dirty="0">
                <a:solidFill>
                  <a:srgbClr val="000066"/>
                </a:solidFill>
                <a:ea typeface="標楷體" pitchFamily="65" charset="-120"/>
              </a:rPr>
              <a:t>步驟</a:t>
            </a:r>
          </a:p>
        </p:txBody>
      </p:sp>
    </p:spTree>
    <p:extLst>
      <p:ext uri="{BB962C8B-B14F-4D97-AF65-F5344CB8AC3E}">
        <p14:creationId xmlns:p14="http://schemas.microsoft.com/office/powerpoint/2010/main" val="41812966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704" y="4221163"/>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zh-TW" altLang="en-US" sz="4000" b="1" dirty="0">
                <a:solidFill>
                  <a:srgbClr val="CC0066"/>
                </a:solidFill>
                <a:latin typeface="標楷體" pitchFamily="65" charset="-120"/>
                <a:ea typeface="標楷體" pitchFamily="65" charset="-120"/>
                <a:cs typeface="+mn-cs"/>
              </a:rPr>
              <a:t>政府內部控制五大要素</a:t>
            </a:r>
            <a:r>
              <a:rPr lang="en-US" altLang="zh-TW" sz="4000" b="1" dirty="0">
                <a:solidFill>
                  <a:srgbClr val="CC0066"/>
                </a:solidFill>
                <a:latin typeface="標楷體" pitchFamily="65" charset="-120"/>
                <a:ea typeface="標楷體" pitchFamily="65" charset="-120"/>
                <a:cs typeface="+mn-cs"/>
              </a:rPr>
              <a:t>—</a:t>
            </a:r>
            <a:r>
              <a:rPr lang="zh-TW" altLang="en-US" sz="4000" b="1" dirty="0">
                <a:solidFill>
                  <a:srgbClr val="CC0066"/>
                </a:solidFill>
                <a:latin typeface="標楷體" pitchFamily="65" charset="-120"/>
                <a:ea typeface="標楷體" pitchFamily="65" charset="-120"/>
                <a:cs typeface="+mn-cs"/>
              </a:rPr>
              <a:t>風險評估</a:t>
            </a:r>
          </a:p>
        </p:txBody>
      </p:sp>
      <p:sp>
        <p:nvSpPr>
          <p:cNvPr id="324615" name="Rectangle 7"/>
          <p:cNvSpPr>
            <a:spLocks noGrp="1" noChangeArrowheads="1"/>
          </p:cNvSpPr>
          <p:nvPr>
            <p:ph type="body" idx="4294967295"/>
          </p:nvPr>
        </p:nvSpPr>
        <p:spPr>
          <a:xfrm>
            <a:off x="0" y="1052513"/>
            <a:ext cx="9586119" cy="5484812"/>
          </a:xfrm>
        </p:spPr>
        <p:txBody>
          <a:bodyPr>
            <a:normAutofit/>
          </a:bodyPr>
          <a:lstStyle/>
          <a:p>
            <a:pPr marL="269875" indent="-269875" eaLnBrk="1" fontAlgn="auto" hangingPunct="1">
              <a:spcBef>
                <a:spcPct val="10000"/>
              </a:spcBef>
              <a:spcAft>
                <a:spcPts val="0"/>
              </a:spcAft>
              <a:buFont typeface="Wingdings"/>
              <a:buChar char=""/>
              <a:defRPr/>
            </a:pPr>
            <a:r>
              <a:rPr lang="zh-TW" altLang="en-US" sz="3200" dirty="0" smtClean="0">
                <a:solidFill>
                  <a:srgbClr val="0000FF"/>
                </a:solidFill>
                <a:effectLst>
                  <a:outerShdw blurRad="38100" dist="38100" dir="2700000" algn="tl">
                    <a:srgbClr val="C0C0C0"/>
                  </a:outerShdw>
                </a:effectLst>
                <a:latin typeface="標楷體" pitchFamily="65" charset="-120"/>
                <a:ea typeface="標楷體" pitchFamily="65" charset="-120"/>
              </a:rPr>
              <a:t>辨識攸關之</a:t>
            </a:r>
            <a:r>
              <a:rPr lang="zh-TW" altLang="en-US" sz="3200" b="1" dirty="0" smtClean="0">
                <a:solidFill>
                  <a:srgbClr val="0000FF"/>
                </a:solidFill>
                <a:effectLst>
                  <a:outerShdw blurRad="38100" dist="38100" dir="2700000" algn="tl">
                    <a:srgbClr val="C0C0C0"/>
                  </a:outerShdw>
                </a:effectLst>
                <a:latin typeface="標楷體" pitchFamily="65" charset="-120"/>
                <a:ea typeface="標楷體" pitchFamily="65" charset="-120"/>
              </a:rPr>
              <a:t>施政風險</a:t>
            </a:r>
            <a:r>
              <a:rPr lang="zh-TW" altLang="en-US" sz="3200" dirty="0" smtClean="0">
                <a:solidFill>
                  <a:srgbClr val="0000FF"/>
                </a:solidFill>
                <a:effectLst>
                  <a:outerShdw blurRad="38100" dist="38100" dir="2700000" algn="tl">
                    <a:srgbClr val="C0C0C0"/>
                  </a:outerShdw>
                </a:effectLst>
                <a:latin typeface="標楷體" pitchFamily="65" charset="-120"/>
                <a:ea typeface="標楷體" pitchFamily="65" charset="-120"/>
              </a:rPr>
              <a:t>、分析風險之</a:t>
            </a:r>
            <a:r>
              <a:rPr lang="zh-TW" altLang="en-US" sz="3200" b="1" dirty="0" smtClean="0">
                <a:solidFill>
                  <a:srgbClr val="0000FF"/>
                </a:solidFill>
                <a:effectLst>
                  <a:outerShdw blurRad="38100" dist="38100" dir="2700000" algn="tl">
                    <a:srgbClr val="C0C0C0"/>
                  </a:outerShdw>
                </a:effectLst>
                <a:latin typeface="標楷體" pitchFamily="65" charset="-120"/>
                <a:ea typeface="標楷體" pitchFamily="65" charset="-120"/>
              </a:rPr>
              <a:t>影響程度與發生可能性</a:t>
            </a:r>
            <a:r>
              <a:rPr lang="zh-TW" altLang="en-US" sz="3200" dirty="0" smtClean="0">
                <a:solidFill>
                  <a:srgbClr val="0000FF"/>
                </a:solidFill>
                <a:effectLst>
                  <a:outerShdw blurRad="38100" dist="38100" dir="2700000" algn="tl">
                    <a:srgbClr val="C0C0C0"/>
                  </a:outerShdw>
                </a:effectLst>
                <a:latin typeface="標楷體" pitchFamily="65" charset="-120"/>
                <a:ea typeface="標楷體" pitchFamily="65" charset="-120"/>
              </a:rPr>
              <a:t>，及評量對風險</a:t>
            </a:r>
            <a:r>
              <a:rPr lang="zh-TW" altLang="en-US" sz="3200" b="1" dirty="0" smtClean="0">
                <a:solidFill>
                  <a:srgbClr val="0000FF"/>
                </a:solidFill>
                <a:effectLst>
                  <a:outerShdw blurRad="38100" dist="38100" dir="2700000" algn="tl">
                    <a:srgbClr val="C0C0C0"/>
                  </a:outerShdw>
                </a:effectLst>
                <a:latin typeface="標楷體" pitchFamily="65" charset="-120"/>
                <a:ea typeface="標楷體" pitchFamily="65" charset="-120"/>
              </a:rPr>
              <a:t>容忍度</a:t>
            </a:r>
            <a:r>
              <a:rPr lang="zh-TW" altLang="en-US" sz="3200" dirty="0" smtClean="0">
                <a:solidFill>
                  <a:srgbClr val="0000FF"/>
                </a:solidFill>
                <a:effectLst>
                  <a:outerShdw blurRad="38100" dist="38100" dir="2700000" algn="tl">
                    <a:srgbClr val="C0C0C0"/>
                  </a:outerShdw>
                </a:effectLst>
                <a:latin typeface="標楷體" pitchFamily="65" charset="-120"/>
                <a:ea typeface="標楷體" pitchFamily="65" charset="-120"/>
              </a:rPr>
              <a:t>之過程，據以決定採取控制作業或監督等方式，處理或回應相關風險。</a:t>
            </a:r>
            <a:r>
              <a:rPr lang="zh-TW" altLang="en-US" sz="3200" dirty="0" smtClean="0">
                <a:latin typeface="標楷體" pitchFamily="65" charset="-120"/>
                <a:ea typeface="標楷體" pitchFamily="65" charset="-120"/>
              </a:rPr>
              <a:t>包括：</a:t>
            </a:r>
          </a:p>
          <a:p>
            <a:pPr marL="625475" lvl="1" indent="-176213" eaLnBrk="1" fontAlgn="auto" hangingPunct="1">
              <a:spcBef>
                <a:spcPct val="10000"/>
              </a:spcBef>
              <a:spcAft>
                <a:spcPts val="0"/>
              </a:spcAft>
              <a:buFont typeface="Wingdings 2"/>
              <a:buChar char=""/>
              <a:defRPr/>
            </a:pPr>
            <a:r>
              <a:rPr lang="zh-TW" altLang="en-US" sz="3000" b="1" dirty="0" smtClean="0">
                <a:solidFill>
                  <a:srgbClr val="CC0000"/>
                </a:solidFill>
                <a:latin typeface="標楷體" pitchFamily="65" charset="-120"/>
                <a:ea typeface="標楷體" pitchFamily="65" charset="-120"/>
              </a:rPr>
              <a:t>風險辨識</a:t>
            </a:r>
            <a:r>
              <a:rPr lang="zh-TW" altLang="en-US" sz="3000" dirty="0" smtClean="0">
                <a:latin typeface="標楷體" pitchFamily="65" charset="-120"/>
                <a:ea typeface="標楷體" pitchFamily="65" charset="-120"/>
              </a:rPr>
              <a:t>：辨識影響目標達成之</a:t>
            </a:r>
            <a:r>
              <a:rPr lang="zh-TW" altLang="en-US" sz="3000" b="1" dirty="0" smtClean="0">
                <a:solidFill>
                  <a:srgbClr val="800080"/>
                </a:solidFill>
                <a:latin typeface="標楷體" pitchFamily="65" charset="-120"/>
                <a:ea typeface="標楷體" pitchFamily="65" charset="-120"/>
              </a:rPr>
              <a:t>風險因素</a:t>
            </a:r>
            <a:r>
              <a:rPr lang="zh-TW" altLang="en-US" sz="3000" dirty="0" smtClean="0">
                <a:latin typeface="標楷體" pitchFamily="65" charset="-120"/>
                <a:ea typeface="標楷體" pitchFamily="65" charset="-120"/>
              </a:rPr>
              <a:t>；</a:t>
            </a:r>
          </a:p>
          <a:p>
            <a:pPr marL="625475" lvl="1" indent="-176213" eaLnBrk="1" fontAlgn="auto" hangingPunct="1">
              <a:spcAft>
                <a:spcPts val="0"/>
              </a:spcAft>
              <a:buFont typeface="Wingdings 2"/>
              <a:buChar char=""/>
              <a:defRPr/>
            </a:pPr>
            <a:r>
              <a:rPr lang="zh-TW" altLang="en-US" sz="3000" b="1" dirty="0" smtClean="0">
                <a:solidFill>
                  <a:srgbClr val="CC0000"/>
                </a:solidFill>
                <a:latin typeface="標楷體" pitchFamily="65" charset="-120"/>
                <a:ea typeface="標楷體" pitchFamily="65" charset="-120"/>
              </a:rPr>
              <a:t>風險分析</a:t>
            </a:r>
            <a:r>
              <a:rPr lang="zh-TW" altLang="en-US" sz="3000" dirty="0" smtClean="0">
                <a:latin typeface="標楷體" pitchFamily="65" charset="-120"/>
                <a:ea typeface="標楷體" pitchFamily="65" charset="-120"/>
              </a:rPr>
              <a:t>：分析風險因素之</a:t>
            </a:r>
            <a:r>
              <a:rPr lang="zh-TW" altLang="en-US" sz="3000" b="1" dirty="0" smtClean="0">
                <a:solidFill>
                  <a:srgbClr val="800080"/>
                </a:solidFill>
                <a:latin typeface="標楷體" pitchFamily="65" charset="-120"/>
                <a:ea typeface="標楷體" pitchFamily="65" charset="-120"/>
              </a:rPr>
              <a:t>影響程度</a:t>
            </a:r>
            <a:r>
              <a:rPr lang="zh-TW" altLang="en-US" sz="3000" dirty="0" smtClean="0">
                <a:latin typeface="標楷體" pitchFamily="65" charset="-120"/>
                <a:ea typeface="標楷體" pitchFamily="65" charset="-120"/>
              </a:rPr>
              <a:t>及</a:t>
            </a:r>
            <a:r>
              <a:rPr lang="zh-TW" altLang="en-US" sz="3000" b="1" dirty="0" smtClean="0">
                <a:solidFill>
                  <a:srgbClr val="800080"/>
                </a:solidFill>
                <a:latin typeface="標楷體" pitchFamily="65" charset="-120"/>
                <a:ea typeface="標楷體" pitchFamily="65" charset="-120"/>
              </a:rPr>
              <a:t>發生可能性</a:t>
            </a:r>
            <a:r>
              <a:rPr lang="zh-TW" altLang="en-US" sz="3000" dirty="0" smtClean="0">
                <a:latin typeface="標楷體" pitchFamily="65" charset="-120"/>
                <a:ea typeface="標楷體" pitchFamily="65" charset="-120"/>
              </a:rPr>
              <a:t>，綜合估計風險等級； </a:t>
            </a:r>
          </a:p>
          <a:p>
            <a:pPr marL="625475" lvl="1" indent="-176213" eaLnBrk="1" fontAlgn="auto" hangingPunct="1">
              <a:spcAft>
                <a:spcPts val="0"/>
              </a:spcAft>
              <a:buFont typeface="Wingdings 2"/>
              <a:buChar char=""/>
              <a:defRPr/>
            </a:pPr>
            <a:r>
              <a:rPr lang="zh-TW" altLang="en-US" sz="3000" b="1" dirty="0" smtClean="0">
                <a:solidFill>
                  <a:srgbClr val="CC0000"/>
                </a:solidFill>
                <a:latin typeface="標楷體" pitchFamily="65" charset="-120"/>
                <a:ea typeface="標楷體" pitchFamily="65" charset="-120"/>
              </a:rPr>
              <a:t>風險評量</a:t>
            </a:r>
            <a:r>
              <a:rPr lang="zh-TW" altLang="en-US" sz="3000" dirty="0" smtClean="0">
                <a:latin typeface="標楷體" pitchFamily="65" charset="-120"/>
                <a:ea typeface="標楷體" pitchFamily="65" charset="-120"/>
              </a:rPr>
              <a:t>：評量對風險之</a:t>
            </a:r>
            <a:r>
              <a:rPr lang="zh-TW" altLang="en-US" sz="3000" b="1" dirty="0" smtClean="0">
                <a:solidFill>
                  <a:srgbClr val="800080"/>
                </a:solidFill>
                <a:latin typeface="標楷體" pitchFamily="65" charset="-120"/>
                <a:ea typeface="標楷體" pitchFamily="65" charset="-120"/>
              </a:rPr>
              <a:t>容忍度</a:t>
            </a:r>
            <a:r>
              <a:rPr lang="zh-TW" altLang="en-US" sz="3000" dirty="0" smtClean="0">
                <a:latin typeface="標楷體" pitchFamily="65" charset="-120"/>
                <a:ea typeface="標楷體" pitchFamily="65" charset="-120"/>
              </a:rPr>
              <a:t>並依據</a:t>
            </a:r>
          </a:p>
          <a:p>
            <a:pPr marL="625475" lvl="1" indent="-176213" eaLnBrk="1" fontAlgn="auto" hangingPunct="1">
              <a:spcBef>
                <a:spcPct val="0"/>
              </a:spcBef>
              <a:spcAft>
                <a:spcPts val="0"/>
              </a:spcAft>
              <a:buFont typeface="Wingdings" pitchFamily="2" charset="2"/>
              <a:buNone/>
              <a:defRPr/>
            </a:pPr>
            <a:r>
              <a:rPr lang="zh-TW" altLang="en-US" sz="3000" dirty="0" smtClean="0">
                <a:latin typeface="標楷體" pitchFamily="65" charset="-120"/>
                <a:ea typeface="標楷體" pitchFamily="65" charset="-120"/>
              </a:rPr>
              <a:t>  風險等級，決定需優先處理之風險因素。 </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50</a:t>
            </a:fld>
            <a:endParaRPr kumimoji="0" lang="en-US" altLang="zh-TW" smtClean="0">
              <a:solidFill>
                <a:srgbClr val="FFFFFF"/>
              </a:solidFill>
            </a:endParaRPr>
          </a:p>
        </p:txBody>
      </p:sp>
    </p:spTree>
    <p:extLst>
      <p:ext uri="{BB962C8B-B14F-4D97-AF65-F5344CB8AC3E}">
        <p14:creationId xmlns:p14="http://schemas.microsoft.com/office/powerpoint/2010/main" val="3413297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2B5FF88-0777-4B15-A9A6-7A375BB1BA80}" type="slidenum">
              <a:rPr kumimoji="0" lang="zh-TW" altLang="en-US" smtClean="0">
                <a:latin typeface="Times New Roman" pitchFamily="18" charset="0"/>
              </a:rPr>
              <a:pPr eaLnBrk="1" hangingPunct="1"/>
              <a:t>51</a:t>
            </a:fld>
            <a:endParaRPr kumimoji="0" lang="en-US" altLang="zh-TW" smtClean="0">
              <a:latin typeface="Times New Roman" pitchFamily="18" charset="0"/>
            </a:endParaRPr>
          </a:p>
        </p:txBody>
      </p:sp>
      <p:sp>
        <p:nvSpPr>
          <p:cNvPr id="32771" name="Rectangle 44"/>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b="1">
              <a:latin typeface="Constantia" pitchFamily="18" charset="0"/>
              <a:ea typeface="新細明體" pitchFamily="18" charset="-120"/>
            </a:endParaRPr>
          </a:p>
        </p:txBody>
      </p:sp>
      <p:sp>
        <p:nvSpPr>
          <p:cNvPr id="32772" name="AutoShape 43"/>
          <p:cNvSpPr>
            <a:spLocks noChangeAspect="1" noChangeArrowheads="1" noTextEdit="1"/>
          </p:cNvSpPr>
          <p:nvPr/>
        </p:nvSpPr>
        <p:spPr bwMode="auto">
          <a:xfrm>
            <a:off x="488950" y="0"/>
            <a:ext cx="799465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138286" name="矩形 48"/>
          <p:cNvSpPr>
            <a:spLocks noChangeArrowheads="1"/>
          </p:cNvSpPr>
          <p:nvPr/>
        </p:nvSpPr>
        <p:spPr bwMode="auto">
          <a:xfrm>
            <a:off x="128588" y="188913"/>
            <a:ext cx="9504362" cy="708025"/>
          </a:xfrm>
          <a:prstGeom prst="rect">
            <a:avLst/>
          </a:prstGeom>
          <a:noFill/>
          <a:ln w="9525">
            <a:noFill/>
            <a:miter lim="800000"/>
            <a:headEnd/>
            <a:tailEnd/>
          </a:ln>
        </p:spPr>
        <p:txBody>
          <a:bodyPr>
            <a:spAutoFit/>
          </a:bodyPr>
          <a:lstStyle/>
          <a:p>
            <a:pPr algn="ctr">
              <a:defRPr/>
            </a:pPr>
            <a:r>
              <a:rPr lang="zh-TW" altLang="en-US" sz="4000" b="1">
                <a:solidFill>
                  <a:srgbClr val="A50021"/>
                </a:solidFill>
                <a:effectLst>
                  <a:outerShdw blurRad="38100" dist="38100" dir="2700000" algn="tl">
                    <a:srgbClr val="C0C0C0"/>
                  </a:outerShdw>
                </a:effectLst>
                <a:latin typeface="標楷體" pitchFamily="65" charset="-120"/>
              </a:rPr>
              <a:t>內部控制五項要素與設計步驟關係圖</a:t>
            </a:r>
            <a:endParaRPr lang="zh-TW" altLang="en-US" sz="4000" b="1">
              <a:solidFill>
                <a:srgbClr val="C00000"/>
              </a:solidFill>
              <a:effectLst>
                <a:outerShdw blurRad="38100" dist="38100" dir="2700000" algn="tl">
                  <a:srgbClr val="C0C0C0"/>
                </a:outerShdw>
              </a:effectLst>
              <a:latin typeface="標楷體" pitchFamily="65" charset="-120"/>
            </a:endParaRPr>
          </a:p>
        </p:txBody>
      </p:sp>
      <p:sp>
        <p:nvSpPr>
          <p:cNvPr id="144389" name="Rectangle 42"/>
          <p:cNvSpPr>
            <a:spLocks noChangeArrowheads="1"/>
          </p:cNvSpPr>
          <p:nvPr/>
        </p:nvSpPr>
        <p:spPr bwMode="auto">
          <a:xfrm>
            <a:off x="2532063" y="2138363"/>
            <a:ext cx="3898900" cy="3222625"/>
          </a:xfrm>
          <a:prstGeom prst="rect">
            <a:avLst/>
          </a:prstGeom>
          <a:solidFill>
            <a:srgbClr val="FFFF00"/>
          </a:solidFill>
          <a:ln w="9525">
            <a:solidFill>
              <a:srgbClr val="000000"/>
            </a:solidFill>
            <a:miter lim="800000"/>
            <a:headEnd/>
            <a:tailEnd/>
          </a:ln>
        </p:spPr>
        <p:txBody>
          <a:bodyPr/>
          <a:lstStyle/>
          <a:p>
            <a:endParaRPr kumimoji="0" lang="zh-TW" altLang="en-US" sz="2000" b="1">
              <a:latin typeface="標楷體" pitchFamily="65" charset="-120"/>
            </a:endParaRPr>
          </a:p>
        </p:txBody>
      </p:sp>
      <p:sp>
        <p:nvSpPr>
          <p:cNvPr id="4137" name="Rectangle 41"/>
          <p:cNvSpPr>
            <a:spLocks noChangeArrowheads="1"/>
          </p:cNvSpPr>
          <p:nvPr/>
        </p:nvSpPr>
        <p:spPr bwMode="auto">
          <a:xfrm>
            <a:off x="3844925" y="1125538"/>
            <a:ext cx="2033588" cy="742950"/>
          </a:xfrm>
          <a:prstGeom prst="rect">
            <a:avLst/>
          </a:prstGeom>
          <a:solidFill>
            <a:srgbClr val="DBE7B6"/>
          </a:solidFill>
          <a:ln w="25400">
            <a:solidFill>
              <a:srgbClr val="000000"/>
            </a:solidFill>
            <a:miter lim="800000"/>
            <a:headEnd/>
            <a:tailEnd/>
          </a:ln>
        </p:spPr>
        <p:txBody>
          <a:bodyPr/>
          <a:lstStyle/>
          <a:p>
            <a:pPr algn="ctr">
              <a:defRPr/>
            </a:pPr>
            <a:r>
              <a:rPr lang="zh-TW" altLang="en-US" sz="2200" b="1">
                <a:solidFill>
                  <a:srgbClr val="000000"/>
                </a:solidFill>
                <a:effectLst>
                  <a:outerShdw blurRad="38100" dist="38100" dir="2700000" algn="tl">
                    <a:srgbClr val="FFFFFF"/>
                  </a:outerShdw>
                </a:effectLst>
                <a:latin typeface="標楷體" pitchFamily="65" charset="-120"/>
              </a:rPr>
              <a:t>控制環境</a:t>
            </a:r>
          </a:p>
          <a:p>
            <a:pPr algn="ctr">
              <a:defRPr/>
            </a:pPr>
            <a:r>
              <a:rPr lang="en-US" altLang="zh-TW" sz="2000" b="1">
                <a:solidFill>
                  <a:srgbClr val="000000"/>
                </a:solidFill>
                <a:latin typeface="標楷體" pitchFamily="65" charset="-120"/>
              </a:rPr>
              <a:t>(</a:t>
            </a:r>
            <a:r>
              <a:rPr lang="zh-TW" altLang="en-US" sz="2000" b="1">
                <a:solidFill>
                  <a:srgbClr val="000000"/>
                </a:solidFill>
                <a:latin typeface="標楷體" pitchFamily="65" charset="-120"/>
              </a:rPr>
              <a:t>含確認目標</a:t>
            </a:r>
            <a:r>
              <a:rPr lang="en-US" altLang="zh-TW" sz="2000" b="1">
                <a:solidFill>
                  <a:srgbClr val="000000"/>
                </a:solidFill>
                <a:latin typeface="標楷體" pitchFamily="65" charset="-120"/>
              </a:rPr>
              <a:t>)</a:t>
            </a:r>
          </a:p>
        </p:txBody>
      </p:sp>
      <p:sp>
        <p:nvSpPr>
          <p:cNvPr id="144391" name="Rectangle 40"/>
          <p:cNvSpPr>
            <a:spLocks noChangeArrowheads="1"/>
          </p:cNvSpPr>
          <p:nvPr/>
        </p:nvSpPr>
        <p:spPr bwMode="auto">
          <a:xfrm>
            <a:off x="3844925" y="2355850"/>
            <a:ext cx="2085975" cy="474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TW" altLang="en-US" sz="2000" b="1">
                <a:solidFill>
                  <a:srgbClr val="000000"/>
                </a:solidFill>
                <a:latin typeface="標楷體" pitchFamily="65" charset="-120"/>
              </a:rPr>
              <a:t>風險辨識</a:t>
            </a:r>
            <a:endParaRPr lang="zh-TW" altLang="en-US" sz="2000" b="1">
              <a:latin typeface="標楷體" pitchFamily="65" charset="-120"/>
            </a:endParaRPr>
          </a:p>
        </p:txBody>
      </p:sp>
      <p:sp>
        <p:nvSpPr>
          <p:cNvPr id="144392" name="Rectangle 39"/>
          <p:cNvSpPr>
            <a:spLocks noChangeArrowheads="1"/>
          </p:cNvSpPr>
          <p:nvPr/>
        </p:nvSpPr>
        <p:spPr bwMode="auto">
          <a:xfrm rot="10800000" flipV="1">
            <a:off x="3817938" y="4518025"/>
            <a:ext cx="2130425" cy="600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TW" altLang="en-US" sz="2000" b="1">
                <a:solidFill>
                  <a:srgbClr val="000000"/>
                </a:solidFill>
                <a:latin typeface="標楷體" pitchFamily="65" charset="-120"/>
              </a:rPr>
              <a:t>風險評量</a:t>
            </a:r>
            <a:endParaRPr lang="zh-TW" altLang="en-US" sz="2000" b="1">
              <a:latin typeface="標楷體" pitchFamily="65" charset="-120"/>
            </a:endParaRPr>
          </a:p>
        </p:txBody>
      </p:sp>
      <p:cxnSp>
        <p:nvCxnSpPr>
          <p:cNvPr id="144393" name="AutoShape 36"/>
          <p:cNvCxnSpPr>
            <a:cxnSpLocks noChangeShapeType="1"/>
          </p:cNvCxnSpPr>
          <p:nvPr/>
        </p:nvCxnSpPr>
        <p:spPr bwMode="auto">
          <a:xfrm>
            <a:off x="4837113" y="3979863"/>
            <a:ext cx="3175" cy="55403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779" name="Rectangle 35"/>
          <p:cNvSpPr>
            <a:spLocks noChangeArrowheads="1"/>
          </p:cNvSpPr>
          <p:nvPr/>
        </p:nvSpPr>
        <p:spPr bwMode="auto">
          <a:xfrm>
            <a:off x="6608763" y="1270000"/>
            <a:ext cx="1673225" cy="5094288"/>
          </a:xfrm>
          <a:prstGeom prst="rect">
            <a:avLst/>
          </a:prstGeom>
          <a:solidFill>
            <a:srgbClr val="99FF33"/>
          </a:solidFill>
          <a:ln w="9525">
            <a:solidFill>
              <a:srgbClr val="000000"/>
            </a:solidFill>
            <a:prstDash val="dash"/>
            <a:miter lim="800000"/>
            <a:headEnd/>
            <a:tailEnd/>
          </a:ln>
        </p:spPr>
        <p:txBody>
          <a:bodyPr/>
          <a:lstStyle/>
          <a:p>
            <a:endParaRPr lang="zh-TW" altLang="en-US" b="1">
              <a:solidFill>
                <a:srgbClr val="000000"/>
              </a:solidFill>
              <a:latin typeface="標楷體" pitchFamily="65" charset="-120"/>
            </a:endParaRPr>
          </a:p>
        </p:txBody>
      </p:sp>
      <p:sp>
        <p:nvSpPr>
          <p:cNvPr id="32780" name="Rectangle 32"/>
          <p:cNvSpPr>
            <a:spLocks noChangeArrowheads="1"/>
          </p:cNvSpPr>
          <p:nvPr/>
        </p:nvSpPr>
        <p:spPr bwMode="auto">
          <a:xfrm>
            <a:off x="1497013" y="1341438"/>
            <a:ext cx="698500" cy="5014912"/>
          </a:xfrm>
          <a:prstGeom prst="rect">
            <a:avLst/>
          </a:prstGeom>
          <a:solidFill>
            <a:srgbClr val="CC99FF"/>
          </a:solidFill>
          <a:ln w="25400">
            <a:solidFill>
              <a:srgbClr val="000000"/>
            </a:solidFill>
            <a:miter lim="800000"/>
            <a:headEnd/>
            <a:tailEnd/>
          </a:ln>
        </p:spPr>
        <p:txBody>
          <a:bodyPr/>
          <a:lstStyle/>
          <a:p>
            <a:endParaRPr kumimoji="0" lang="zh-TW" altLang="en-US" sz="2000" b="1">
              <a:latin typeface="標楷體" pitchFamily="65" charset="-120"/>
            </a:endParaRPr>
          </a:p>
        </p:txBody>
      </p:sp>
      <p:sp>
        <p:nvSpPr>
          <p:cNvPr id="138257" name="Rectangle 31"/>
          <p:cNvSpPr>
            <a:spLocks noChangeArrowheads="1"/>
          </p:cNvSpPr>
          <p:nvPr/>
        </p:nvSpPr>
        <p:spPr bwMode="auto">
          <a:xfrm>
            <a:off x="1517650" y="2611438"/>
            <a:ext cx="482600" cy="2282825"/>
          </a:xfrm>
          <a:prstGeom prst="rect">
            <a:avLst/>
          </a:prstGeom>
          <a:noFill/>
          <a:ln w="25400">
            <a:noFill/>
            <a:miter lim="800000"/>
            <a:headEnd/>
            <a:tailEnd/>
          </a:ln>
        </p:spPr>
        <p:txBody>
          <a:bodyPr vert="eaVert" lIns="0" tIns="0" rIns="0" bIns="0"/>
          <a:lstStyle/>
          <a:p>
            <a:pPr>
              <a:defRPr/>
            </a:pPr>
            <a:r>
              <a:rPr lang="zh-TW" altLang="en-US" sz="2200" b="1">
                <a:solidFill>
                  <a:srgbClr val="000000"/>
                </a:solidFill>
                <a:effectLst>
                  <a:outerShdw blurRad="38100" dist="38100" dir="2700000" algn="tl">
                    <a:srgbClr val="C0C0C0"/>
                  </a:outerShdw>
                </a:effectLst>
                <a:latin typeface="標楷體" pitchFamily="65" charset="-120"/>
              </a:rPr>
              <a:t>資 訊 與 溝 通</a:t>
            </a:r>
            <a:r>
              <a:rPr lang="zh-TW" altLang="en-US" sz="2000" b="1">
                <a:solidFill>
                  <a:srgbClr val="000000"/>
                </a:solidFill>
                <a:effectLst>
                  <a:outerShdw blurRad="38100" dist="38100" dir="2700000" algn="tl">
                    <a:srgbClr val="C0C0C0"/>
                  </a:outerShdw>
                </a:effectLst>
                <a:latin typeface="標楷體" pitchFamily="65" charset="-120"/>
              </a:rPr>
              <a:t> </a:t>
            </a:r>
            <a:endParaRPr lang="zh-TW" altLang="en-US" sz="2000" b="1">
              <a:effectLst>
                <a:outerShdw blurRad="38100" dist="38100" dir="2700000" algn="tl">
                  <a:srgbClr val="C0C0C0"/>
                </a:outerShdw>
              </a:effectLst>
              <a:latin typeface="標楷體" pitchFamily="65" charset="-120"/>
            </a:endParaRPr>
          </a:p>
        </p:txBody>
      </p:sp>
      <p:sp>
        <p:nvSpPr>
          <p:cNvPr id="144397" name="Rectangle 29"/>
          <p:cNvSpPr>
            <a:spLocks noChangeArrowheads="1"/>
          </p:cNvSpPr>
          <p:nvPr/>
        </p:nvSpPr>
        <p:spPr bwMode="auto">
          <a:xfrm flipV="1">
            <a:off x="2692400" y="2355850"/>
            <a:ext cx="625475" cy="26066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endParaRPr lang="zh-TW" altLang="en-US" sz="2000" b="1">
              <a:latin typeface="標楷體" pitchFamily="65" charset="-120"/>
            </a:endParaRPr>
          </a:p>
        </p:txBody>
      </p:sp>
      <p:sp>
        <p:nvSpPr>
          <p:cNvPr id="138260" name="Rectangle 28"/>
          <p:cNvSpPr>
            <a:spLocks noChangeArrowheads="1"/>
          </p:cNvSpPr>
          <p:nvPr/>
        </p:nvSpPr>
        <p:spPr bwMode="auto">
          <a:xfrm>
            <a:off x="2763838" y="2638425"/>
            <a:ext cx="390525" cy="2179638"/>
          </a:xfrm>
          <a:prstGeom prst="rect">
            <a:avLst/>
          </a:prstGeom>
          <a:noFill/>
          <a:ln w="25400">
            <a:noFill/>
            <a:miter lim="800000"/>
            <a:headEnd/>
            <a:tailEnd/>
          </a:ln>
        </p:spPr>
        <p:txBody>
          <a:bodyPr vert="eaVert" lIns="0" tIns="0" rIns="0" bIns="0"/>
          <a:lstStyle/>
          <a:p>
            <a:pPr>
              <a:defRPr/>
            </a:pPr>
            <a:r>
              <a:rPr lang="zh-TW" altLang="en-US" sz="2200" b="1">
                <a:solidFill>
                  <a:srgbClr val="CC0000"/>
                </a:solidFill>
                <a:effectLst>
                  <a:outerShdw blurRad="38100" dist="38100" dir="2700000" algn="tl">
                    <a:srgbClr val="C0C0C0"/>
                  </a:outerShdw>
                </a:effectLst>
                <a:latin typeface="標楷體" pitchFamily="65" charset="-120"/>
              </a:rPr>
              <a:t>風 險 評 估</a:t>
            </a:r>
          </a:p>
        </p:txBody>
      </p:sp>
      <p:cxnSp>
        <p:nvCxnSpPr>
          <p:cNvPr id="32784" name="AutoShape 26"/>
          <p:cNvCxnSpPr>
            <a:cxnSpLocks noChangeShapeType="1"/>
          </p:cNvCxnSpPr>
          <p:nvPr/>
        </p:nvCxnSpPr>
        <p:spPr bwMode="auto">
          <a:xfrm>
            <a:off x="2182813" y="1631950"/>
            <a:ext cx="1635125" cy="1588"/>
          </a:xfrm>
          <a:prstGeom prst="straightConnector1">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00" name="AutoShape 25"/>
          <p:cNvCxnSpPr>
            <a:cxnSpLocks noChangeShapeType="1"/>
          </p:cNvCxnSpPr>
          <p:nvPr/>
        </p:nvCxnSpPr>
        <p:spPr bwMode="auto">
          <a:xfrm>
            <a:off x="2216150" y="5949950"/>
            <a:ext cx="4591050" cy="3175"/>
          </a:xfrm>
          <a:prstGeom prst="bentConnector3">
            <a:avLst>
              <a:gd name="adj1" fmla="val 50000"/>
            </a:avLst>
          </a:prstGeom>
          <a:noFill/>
          <a:ln w="127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44401" name="AutoShape 24"/>
          <p:cNvCxnSpPr>
            <a:cxnSpLocks noChangeShapeType="1"/>
          </p:cNvCxnSpPr>
          <p:nvPr/>
        </p:nvCxnSpPr>
        <p:spPr bwMode="auto">
          <a:xfrm>
            <a:off x="5948363" y="4754563"/>
            <a:ext cx="909637" cy="3175"/>
          </a:xfrm>
          <a:prstGeom prst="straightConnector1">
            <a:avLst/>
          </a:prstGeom>
          <a:noFill/>
          <a:ln w="127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787" name="AutoShape 23"/>
          <p:cNvCxnSpPr>
            <a:cxnSpLocks noChangeShapeType="1"/>
          </p:cNvCxnSpPr>
          <p:nvPr/>
        </p:nvCxnSpPr>
        <p:spPr bwMode="auto">
          <a:xfrm>
            <a:off x="5851525" y="1631950"/>
            <a:ext cx="1006475" cy="1588"/>
          </a:xfrm>
          <a:prstGeom prst="straightConnector1">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03" name="AutoShape 22"/>
          <p:cNvCxnSpPr>
            <a:cxnSpLocks noChangeShapeType="1"/>
          </p:cNvCxnSpPr>
          <p:nvPr/>
        </p:nvCxnSpPr>
        <p:spPr bwMode="auto">
          <a:xfrm>
            <a:off x="3321050" y="3671888"/>
            <a:ext cx="496888" cy="1587"/>
          </a:xfrm>
          <a:prstGeom prst="straightConnector1">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44404" name="AutoShape 21"/>
          <p:cNvCxnSpPr>
            <a:cxnSpLocks noChangeShapeType="1"/>
          </p:cNvCxnSpPr>
          <p:nvPr/>
        </p:nvCxnSpPr>
        <p:spPr bwMode="auto">
          <a:xfrm>
            <a:off x="2211388" y="3687763"/>
            <a:ext cx="496887" cy="0"/>
          </a:xfrm>
          <a:prstGeom prst="straightConnector1">
            <a:avLst/>
          </a:prstGeom>
          <a:noFill/>
          <a:ln w="12700">
            <a:solidFill>
              <a:srgbClr val="0070C0"/>
            </a:solidFill>
            <a:round/>
            <a:headEnd type="triangle" w="med" len="med"/>
            <a:tailEnd/>
          </a:ln>
          <a:extLst>
            <a:ext uri="{909E8E84-426E-40DD-AFC4-6F175D3DCCD1}">
              <a14:hiddenFill xmlns:a14="http://schemas.microsoft.com/office/drawing/2010/main">
                <a:noFill/>
              </a14:hiddenFill>
            </a:ext>
          </a:extLst>
        </p:spPr>
      </p:cxnSp>
      <p:cxnSp>
        <p:nvCxnSpPr>
          <p:cNvPr id="144405" name="AutoShape 20"/>
          <p:cNvCxnSpPr>
            <a:cxnSpLocks noChangeShapeType="1"/>
          </p:cNvCxnSpPr>
          <p:nvPr/>
        </p:nvCxnSpPr>
        <p:spPr bwMode="auto">
          <a:xfrm>
            <a:off x="3321050" y="4768850"/>
            <a:ext cx="496888" cy="1588"/>
          </a:xfrm>
          <a:prstGeom prst="straightConnector1">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44406" name="AutoShape 19"/>
          <p:cNvCxnSpPr>
            <a:cxnSpLocks noChangeShapeType="1"/>
          </p:cNvCxnSpPr>
          <p:nvPr/>
        </p:nvCxnSpPr>
        <p:spPr bwMode="auto">
          <a:xfrm>
            <a:off x="2211388" y="4767263"/>
            <a:ext cx="496887" cy="1587"/>
          </a:xfrm>
          <a:prstGeom prst="straightConnector1">
            <a:avLst/>
          </a:prstGeom>
          <a:noFill/>
          <a:ln w="12700">
            <a:solidFill>
              <a:srgbClr val="0070C0"/>
            </a:solidFill>
            <a:round/>
            <a:headEnd type="triangle" w="med" len="med"/>
            <a:tailEnd/>
          </a:ln>
          <a:extLst>
            <a:ext uri="{909E8E84-426E-40DD-AFC4-6F175D3DCCD1}">
              <a14:hiddenFill xmlns:a14="http://schemas.microsoft.com/office/drawing/2010/main">
                <a:noFill/>
              </a14:hiddenFill>
            </a:ext>
          </a:extLst>
        </p:spPr>
      </p:cxnSp>
      <p:sp>
        <p:nvSpPr>
          <p:cNvPr id="144407" name="Rectangle 18"/>
          <p:cNvSpPr>
            <a:spLocks noChangeArrowheads="1"/>
          </p:cNvSpPr>
          <p:nvPr/>
        </p:nvSpPr>
        <p:spPr bwMode="auto">
          <a:xfrm rot="10800000" flipV="1">
            <a:off x="3817938" y="3365500"/>
            <a:ext cx="2085975" cy="600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TW" altLang="en-US" sz="2000" b="1">
                <a:solidFill>
                  <a:srgbClr val="000000"/>
                </a:solidFill>
                <a:latin typeface="標楷體" pitchFamily="65" charset="-120"/>
              </a:rPr>
              <a:t>風險分析</a:t>
            </a:r>
            <a:endParaRPr lang="zh-TW" altLang="en-US" sz="2000" b="1">
              <a:latin typeface="標楷體" pitchFamily="65" charset="-120"/>
            </a:endParaRPr>
          </a:p>
        </p:txBody>
      </p:sp>
      <p:cxnSp>
        <p:nvCxnSpPr>
          <p:cNvPr id="144408" name="AutoShape 17"/>
          <p:cNvCxnSpPr>
            <a:cxnSpLocks noChangeShapeType="1"/>
          </p:cNvCxnSpPr>
          <p:nvPr/>
        </p:nvCxnSpPr>
        <p:spPr bwMode="auto">
          <a:xfrm>
            <a:off x="4833938" y="2827338"/>
            <a:ext cx="1587" cy="552450"/>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4409" name="AutoShape 14"/>
          <p:cNvCxnSpPr>
            <a:cxnSpLocks noChangeShapeType="1"/>
          </p:cNvCxnSpPr>
          <p:nvPr/>
        </p:nvCxnSpPr>
        <p:spPr bwMode="auto">
          <a:xfrm>
            <a:off x="5903913" y="3670300"/>
            <a:ext cx="909637" cy="1588"/>
          </a:xfrm>
          <a:prstGeom prst="straightConnector1">
            <a:avLst/>
          </a:prstGeom>
          <a:noFill/>
          <a:ln w="127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10" name="AutoShape 13"/>
          <p:cNvCxnSpPr>
            <a:cxnSpLocks noChangeShapeType="1"/>
          </p:cNvCxnSpPr>
          <p:nvPr/>
        </p:nvCxnSpPr>
        <p:spPr bwMode="auto">
          <a:xfrm>
            <a:off x="5903913" y="2581275"/>
            <a:ext cx="909637" cy="0"/>
          </a:xfrm>
          <a:prstGeom prst="straightConnector1">
            <a:avLst/>
          </a:prstGeom>
          <a:noFill/>
          <a:ln w="127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11" name="AutoShape 12"/>
          <p:cNvCxnSpPr>
            <a:cxnSpLocks noChangeShapeType="1"/>
          </p:cNvCxnSpPr>
          <p:nvPr/>
        </p:nvCxnSpPr>
        <p:spPr bwMode="auto">
          <a:xfrm>
            <a:off x="3332163" y="2581275"/>
            <a:ext cx="496887" cy="1588"/>
          </a:xfrm>
          <a:prstGeom prst="straightConnector1">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44412" name="AutoShape 11"/>
          <p:cNvCxnSpPr>
            <a:cxnSpLocks noChangeShapeType="1"/>
          </p:cNvCxnSpPr>
          <p:nvPr/>
        </p:nvCxnSpPr>
        <p:spPr bwMode="auto">
          <a:xfrm>
            <a:off x="2219325" y="2597150"/>
            <a:ext cx="496888" cy="0"/>
          </a:xfrm>
          <a:prstGeom prst="straightConnector1">
            <a:avLst/>
          </a:prstGeom>
          <a:noFill/>
          <a:ln w="12700">
            <a:solidFill>
              <a:srgbClr val="0070C0"/>
            </a:solidFill>
            <a:round/>
            <a:headEnd type="triangle" w="med" len="med"/>
            <a:tailEnd/>
          </a:ln>
          <a:extLst>
            <a:ext uri="{909E8E84-426E-40DD-AFC4-6F175D3DCCD1}">
              <a14:hiddenFill xmlns:a14="http://schemas.microsoft.com/office/drawing/2010/main">
                <a:noFill/>
              </a14:hiddenFill>
            </a:ext>
          </a:extLst>
        </p:spPr>
      </p:cxnSp>
      <p:cxnSp>
        <p:nvCxnSpPr>
          <p:cNvPr id="144413" name="AutoShape 6"/>
          <p:cNvCxnSpPr>
            <a:cxnSpLocks noChangeShapeType="1"/>
          </p:cNvCxnSpPr>
          <p:nvPr/>
        </p:nvCxnSpPr>
        <p:spPr bwMode="auto">
          <a:xfrm rot="16200000" flipH="1">
            <a:off x="4718844" y="1997869"/>
            <a:ext cx="211137" cy="3175"/>
          </a:xfrm>
          <a:prstGeom prst="bentConnector3">
            <a:avLst>
              <a:gd name="adj1" fmla="val 49602"/>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38287" name="Rectangle 38"/>
          <p:cNvSpPr>
            <a:spLocks noChangeArrowheads="1"/>
          </p:cNvSpPr>
          <p:nvPr/>
        </p:nvSpPr>
        <p:spPr bwMode="auto">
          <a:xfrm rot="10800000" flipV="1">
            <a:off x="6869113" y="1481138"/>
            <a:ext cx="754062" cy="3494087"/>
          </a:xfrm>
          <a:prstGeom prst="rect">
            <a:avLst/>
          </a:prstGeom>
          <a:solidFill>
            <a:srgbClr val="FFCCFF"/>
          </a:solidFill>
          <a:ln w="25400" algn="ctr">
            <a:solidFill>
              <a:srgbClr val="000000"/>
            </a:solidFill>
            <a:miter lim="800000"/>
            <a:headEnd/>
            <a:tailEnd/>
          </a:ln>
          <a:effectLst/>
        </p:spPr>
        <p:txBody>
          <a:bodyPr/>
          <a:lstStyle/>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r>
              <a:rPr lang="zh-TW" altLang="en-US" sz="2200" b="1">
                <a:solidFill>
                  <a:srgbClr val="000000"/>
                </a:solidFill>
                <a:effectLst>
                  <a:outerShdw blurRad="38100" dist="38100" dir="2700000" algn="tl">
                    <a:srgbClr val="FFFFFF"/>
                  </a:outerShdw>
                </a:effectLst>
                <a:latin typeface="標楷體" pitchFamily="65" charset="-120"/>
              </a:rPr>
              <a:t>監</a:t>
            </a: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r>
              <a:rPr lang="zh-TW" altLang="en-US" sz="2200" b="1">
                <a:solidFill>
                  <a:srgbClr val="000000"/>
                </a:solidFill>
                <a:effectLst>
                  <a:outerShdw blurRad="38100" dist="38100" dir="2700000" algn="tl">
                    <a:srgbClr val="FFFFFF"/>
                  </a:outerShdw>
                </a:effectLst>
                <a:latin typeface="標楷體" pitchFamily="65" charset="-120"/>
              </a:rPr>
              <a:t>督</a:t>
            </a:r>
            <a:endParaRPr lang="en-US" altLang="zh-TW" sz="2200" b="1" dirty="0">
              <a:solidFill>
                <a:srgbClr val="000000"/>
              </a:solidFill>
              <a:effectLst>
                <a:outerShdw blurRad="38100" dist="38100" dir="2700000" algn="tl">
                  <a:srgbClr val="FFFFFF"/>
                </a:outerShdw>
              </a:effectLst>
              <a:latin typeface="標楷體" pitchFamily="65" charset="-120"/>
            </a:endParaRPr>
          </a:p>
        </p:txBody>
      </p:sp>
      <p:sp>
        <p:nvSpPr>
          <p:cNvPr id="32800" name="Rectangle 48"/>
          <p:cNvSpPr>
            <a:spLocks noChangeArrowheads="1"/>
          </p:cNvSpPr>
          <p:nvPr/>
        </p:nvSpPr>
        <p:spPr bwMode="auto">
          <a:xfrm rot="10800000">
            <a:off x="7788275" y="1544638"/>
            <a:ext cx="5746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rot="10800000"/>
          <a:lstStyle/>
          <a:p>
            <a:pPr>
              <a:lnSpc>
                <a:spcPct val="80000"/>
              </a:lnSpc>
            </a:pPr>
            <a:r>
              <a:rPr lang="zh-TW" altLang="en-US" sz="2200" b="1">
                <a:latin typeface="標楷體" pitchFamily="65" charset="-120"/>
              </a:rPr>
              <a:t>風</a:t>
            </a:r>
          </a:p>
          <a:p>
            <a:pPr>
              <a:lnSpc>
                <a:spcPct val="80000"/>
              </a:lnSpc>
            </a:pPr>
            <a:r>
              <a:rPr lang="zh-TW" altLang="en-US" sz="2200" b="1">
                <a:latin typeface="標楷體" pitchFamily="65" charset="-120"/>
              </a:rPr>
              <a:t>險</a:t>
            </a:r>
          </a:p>
          <a:p>
            <a:pPr>
              <a:lnSpc>
                <a:spcPct val="80000"/>
              </a:lnSpc>
            </a:pPr>
            <a:r>
              <a:rPr lang="zh-TW" altLang="en-US" sz="2200" b="1">
                <a:latin typeface="標楷體" pitchFamily="65" charset="-120"/>
              </a:rPr>
              <a:t>處</a:t>
            </a:r>
          </a:p>
          <a:p>
            <a:pPr>
              <a:lnSpc>
                <a:spcPct val="80000"/>
              </a:lnSpc>
            </a:pPr>
            <a:r>
              <a:rPr lang="zh-TW" altLang="en-US" sz="2200" b="1">
                <a:latin typeface="標楷體" pitchFamily="65" charset="-120"/>
              </a:rPr>
              <a:t>理或回應</a:t>
            </a:r>
          </a:p>
          <a:p>
            <a:pPr>
              <a:lnSpc>
                <a:spcPct val="80000"/>
              </a:lnSpc>
            </a:pPr>
            <a:r>
              <a:rPr lang="en-US" altLang="zh-TW" b="1">
                <a:latin typeface="標楷體" pitchFamily="65" charset="-120"/>
              </a:rPr>
              <a:t>︵</a:t>
            </a:r>
            <a:r>
              <a:rPr lang="zh-TW" altLang="en-US" b="1">
                <a:latin typeface="標楷體" pitchFamily="65" charset="-120"/>
              </a:rPr>
              <a:t>不含純</a:t>
            </a:r>
          </a:p>
          <a:p>
            <a:pPr>
              <a:lnSpc>
                <a:spcPct val="80000"/>
              </a:lnSpc>
            </a:pPr>
            <a:r>
              <a:rPr lang="zh-TW" altLang="en-US" b="1">
                <a:latin typeface="標楷體" pitchFamily="65" charset="-120"/>
              </a:rPr>
              <a:t>規劃</a:t>
            </a:r>
            <a:endParaRPr lang="en-US" altLang="zh-TW" b="1">
              <a:latin typeface="標楷體" pitchFamily="65" charset="-120"/>
            </a:endParaRPr>
          </a:p>
          <a:p>
            <a:pPr>
              <a:lnSpc>
                <a:spcPct val="80000"/>
              </a:lnSpc>
            </a:pPr>
            <a:r>
              <a:rPr lang="zh-TW" altLang="en-US" b="1">
                <a:latin typeface="標楷體" pitchFamily="65" charset="-120"/>
              </a:rPr>
              <a:t>、純執行</a:t>
            </a:r>
          </a:p>
          <a:p>
            <a:pPr>
              <a:lnSpc>
                <a:spcPct val="80000"/>
              </a:lnSpc>
            </a:pPr>
            <a:r>
              <a:rPr lang="zh-TW" altLang="en-US" b="1">
                <a:latin typeface="標楷體" pitchFamily="65" charset="-120"/>
              </a:rPr>
              <a:t>部分</a:t>
            </a:r>
          </a:p>
          <a:p>
            <a:pPr>
              <a:lnSpc>
                <a:spcPct val="80000"/>
              </a:lnSpc>
            </a:pPr>
            <a:r>
              <a:rPr lang="en-US" altLang="zh-TW" sz="2000" b="1">
                <a:latin typeface="標楷體" pitchFamily="65" charset="-120"/>
              </a:rPr>
              <a:t>︶</a:t>
            </a:r>
            <a:endParaRPr lang="zh-TW" altLang="en-US" sz="2000" b="1">
              <a:latin typeface="標楷體" pitchFamily="65" charset="-120"/>
            </a:endParaRPr>
          </a:p>
        </p:txBody>
      </p:sp>
      <p:sp>
        <p:nvSpPr>
          <p:cNvPr id="138250" name="Rectangle 37"/>
          <p:cNvSpPr>
            <a:spLocks noChangeArrowheads="1"/>
          </p:cNvSpPr>
          <p:nvPr/>
        </p:nvSpPr>
        <p:spPr bwMode="auto">
          <a:xfrm rot="10800000" flipV="1">
            <a:off x="6897688" y="5445125"/>
            <a:ext cx="792162" cy="768350"/>
          </a:xfrm>
          <a:prstGeom prst="rect">
            <a:avLst/>
          </a:prstGeom>
          <a:solidFill>
            <a:srgbClr val="FFCCFF"/>
          </a:solidFill>
          <a:ln w="25400">
            <a:solidFill>
              <a:srgbClr val="000000"/>
            </a:solidFill>
            <a:miter lim="800000"/>
            <a:headEnd/>
            <a:tailEnd/>
          </a:ln>
        </p:spPr>
        <p:txBody>
          <a:bodyPr lIns="0" tIns="0" rIns="0" bIns="0"/>
          <a:lstStyle/>
          <a:p>
            <a:pPr algn="ctr">
              <a:defRPr/>
            </a:pPr>
            <a:r>
              <a:rPr lang="zh-TW" altLang="en-US" sz="2200" b="1">
                <a:solidFill>
                  <a:srgbClr val="CC0000"/>
                </a:solidFill>
                <a:effectLst>
                  <a:outerShdw blurRad="38100" dist="38100" dir="2700000" algn="tl">
                    <a:srgbClr val="000000"/>
                  </a:outerShdw>
                </a:effectLst>
                <a:latin typeface="標楷體" pitchFamily="65" charset="-120"/>
              </a:rPr>
              <a:t>控制</a:t>
            </a:r>
          </a:p>
          <a:p>
            <a:pPr algn="ctr">
              <a:defRPr/>
            </a:pPr>
            <a:r>
              <a:rPr lang="zh-TW" altLang="en-US" sz="2200" b="1">
                <a:solidFill>
                  <a:srgbClr val="CC0000"/>
                </a:solidFill>
                <a:effectLst>
                  <a:outerShdw blurRad="38100" dist="38100" dir="2700000" algn="tl">
                    <a:srgbClr val="000000"/>
                  </a:outerShdw>
                </a:effectLst>
                <a:latin typeface="標楷體" pitchFamily="65" charset="-120"/>
              </a:rPr>
              <a:t>作業</a:t>
            </a:r>
          </a:p>
        </p:txBody>
      </p:sp>
      <p:sp>
        <p:nvSpPr>
          <p:cNvPr id="144417" name="Line 50"/>
          <p:cNvSpPr>
            <a:spLocks noChangeShapeType="1"/>
          </p:cNvSpPr>
          <p:nvPr/>
        </p:nvSpPr>
        <p:spPr bwMode="auto">
          <a:xfrm>
            <a:off x="7229475" y="4970463"/>
            <a:ext cx="0" cy="46196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144418" name="AutoShape 51"/>
          <p:cNvCxnSpPr>
            <a:cxnSpLocks noChangeShapeType="1"/>
          </p:cNvCxnSpPr>
          <p:nvPr/>
        </p:nvCxnSpPr>
        <p:spPr bwMode="auto">
          <a:xfrm rot="16200000" flipH="1">
            <a:off x="5491163" y="4486275"/>
            <a:ext cx="698500" cy="1974850"/>
          </a:xfrm>
          <a:prstGeom prst="bentConnector2">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2804" name="AutoShape 55"/>
          <p:cNvCxnSpPr>
            <a:cxnSpLocks noChangeShapeType="1"/>
          </p:cNvCxnSpPr>
          <p:nvPr/>
        </p:nvCxnSpPr>
        <p:spPr bwMode="auto">
          <a:xfrm rot="5400000" flipV="1">
            <a:off x="4491832" y="-1293019"/>
            <a:ext cx="131762" cy="5400675"/>
          </a:xfrm>
          <a:prstGeom prst="bentConnector3">
            <a:avLst>
              <a:gd name="adj1" fmla="val -297593"/>
            </a:avLst>
          </a:prstGeom>
          <a:noFill/>
          <a:ln w="127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32805" name="投影片編號版面配置區 36"/>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D08217E5-1A5E-4F8F-B746-279EADACC349}" type="slidenum">
              <a:rPr kumimoji="0" lang="zh-TW" altLang="en-US" sz="1000">
                <a:latin typeface="Times New Roman" pitchFamily="18" charset="0"/>
              </a:rPr>
              <a:pPr algn="r" eaLnBrk="1" hangingPunct="1"/>
              <a:t>51</a:t>
            </a:fld>
            <a:endParaRPr kumimoji="0" lang="en-US" altLang="zh-TW" sz="1000">
              <a:latin typeface="Times New Roman" pitchFamily="18" charset="0"/>
            </a:endParaRPr>
          </a:p>
        </p:txBody>
      </p:sp>
    </p:spTree>
    <p:extLst>
      <p:ext uri="{BB962C8B-B14F-4D97-AF65-F5344CB8AC3E}">
        <p14:creationId xmlns:p14="http://schemas.microsoft.com/office/powerpoint/2010/main" val="661298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additive="base">
                                        <p:cTn id="7" dur="500" fill="hold"/>
                                        <p:tgtEl>
                                          <p:spTgt spid="144389"/>
                                        </p:tgtEl>
                                        <p:attrNameLst>
                                          <p:attrName>ppt_x</p:attrName>
                                        </p:attrNameLst>
                                      </p:cBhvr>
                                      <p:tavLst>
                                        <p:tav tm="0">
                                          <p:val>
                                            <p:strVal val="#ppt_x"/>
                                          </p:val>
                                        </p:tav>
                                        <p:tav tm="100000">
                                          <p:val>
                                            <p:strVal val="#ppt_x"/>
                                          </p:val>
                                        </p:tav>
                                      </p:tavLst>
                                    </p:anim>
                                    <p:anim calcmode="lin" valueType="num">
                                      <p:cBhvr additive="base">
                                        <p:cTn id="8" dur="500" fill="hold"/>
                                        <p:tgtEl>
                                          <p:spTgt spid="14438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4391"/>
                                        </p:tgtEl>
                                        <p:attrNameLst>
                                          <p:attrName>style.visibility</p:attrName>
                                        </p:attrNameLst>
                                      </p:cBhvr>
                                      <p:to>
                                        <p:strVal val="visible"/>
                                      </p:to>
                                    </p:set>
                                    <p:anim calcmode="lin" valueType="num">
                                      <p:cBhvr additive="base">
                                        <p:cTn id="11" dur="500" fill="hold"/>
                                        <p:tgtEl>
                                          <p:spTgt spid="144391"/>
                                        </p:tgtEl>
                                        <p:attrNameLst>
                                          <p:attrName>ppt_x</p:attrName>
                                        </p:attrNameLst>
                                      </p:cBhvr>
                                      <p:tavLst>
                                        <p:tav tm="0">
                                          <p:val>
                                            <p:strVal val="#ppt_x"/>
                                          </p:val>
                                        </p:tav>
                                        <p:tav tm="100000">
                                          <p:val>
                                            <p:strVal val="#ppt_x"/>
                                          </p:val>
                                        </p:tav>
                                      </p:tavLst>
                                    </p:anim>
                                    <p:anim calcmode="lin" valueType="num">
                                      <p:cBhvr additive="base">
                                        <p:cTn id="12" dur="500" fill="hold"/>
                                        <p:tgtEl>
                                          <p:spTgt spid="14439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4392"/>
                                        </p:tgtEl>
                                        <p:attrNameLst>
                                          <p:attrName>style.visibility</p:attrName>
                                        </p:attrNameLst>
                                      </p:cBhvr>
                                      <p:to>
                                        <p:strVal val="visible"/>
                                      </p:to>
                                    </p:set>
                                    <p:anim calcmode="lin" valueType="num">
                                      <p:cBhvr additive="base">
                                        <p:cTn id="15" dur="500" fill="hold"/>
                                        <p:tgtEl>
                                          <p:spTgt spid="144392"/>
                                        </p:tgtEl>
                                        <p:attrNameLst>
                                          <p:attrName>ppt_x</p:attrName>
                                        </p:attrNameLst>
                                      </p:cBhvr>
                                      <p:tavLst>
                                        <p:tav tm="0">
                                          <p:val>
                                            <p:strVal val="#ppt_x"/>
                                          </p:val>
                                        </p:tav>
                                        <p:tav tm="100000">
                                          <p:val>
                                            <p:strVal val="#ppt_x"/>
                                          </p:val>
                                        </p:tav>
                                      </p:tavLst>
                                    </p:anim>
                                    <p:anim calcmode="lin" valueType="num">
                                      <p:cBhvr additive="base">
                                        <p:cTn id="16" dur="500" fill="hold"/>
                                        <p:tgtEl>
                                          <p:spTgt spid="14439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4393"/>
                                        </p:tgtEl>
                                        <p:attrNameLst>
                                          <p:attrName>style.visibility</p:attrName>
                                        </p:attrNameLst>
                                      </p:cBhvr>
                                      <p:to>
                                        <p:strVal val="visible"/>
                                      </p:to>
                                    </p:set>
                                    <p:anim calcmode="lin" valueType="num">
                                      <p:cBhvr additive="base">
                                        <p:cTn id="19" dur="500" fill="hold"/>
                                        <p:tgtEl>
                                          <p:spTgt spid="144393"/>
                                        </p:tgtEl>
                                        <p:attrNameLst>
                                          <p:attrName>ppt_x</p:attrName>
                                        </p:attrNameLst>
                                      </p:cBhvr>
                                      <p:tavLst>
                                        <p:tav tm="0">
                                          <p:val>
                                            <p:strVal val="#ppt_x"/>
                                          </p:val>
                                        </p:tav>
                                        <p:tav tm="100000">
                                          <p:val>
                                            <p:strVal val="#ppt_x"/>
                                          </p:val>
                                        </p:tav>
                                      </p:tavLst>
                                    </p:anim>
                                    <p:anim calcmode="lin" valueType="num">
                                      <p:cBhvr additive="base">
                                        <p:cTn id="20" dur="500" fill="hold"/>
                                        <p:tgtEl>
                                          <p:spTgt spid="14439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4397"/>
                                        </p:tgtEl>
                                        <p:attrNameLst>
                                          <p:attrName>style.visibility</p:attrName>
                                        </p:attrNameLst>
                                      </p:cBhvr>
                                      <p:to>
                                        <p:strVal val="visible"/>
                                      </p:to>
                                    </p:set>
                                    <p:anim calcmode="lin" valueType="num">
                                      <p:cBhvr additive="base">
                                        <p:cTn id="23" dur="500" fill="hold"/>
                                        <p:tgtEl>
                                          <p:spTgt spid="144397"/>
                                        </p:tgtEl>
                                        <p:attrNameLst>
                                          <p:attrName>ppt_x</p:attrName>
                                        </p:attrNameLst>
                                      </p:cBhvr>
                                      <p:tavLst>
                                        <p:tav tm="0">
                                          <p:val>
                                            <p:strVal val="#ppt_x"/>
                                          </p:val>
                                        </p:tav>
                                        <p:tav tm="100000">
                                          <p:val>
                                            <p:strVal val="#ppt_x"/>
                                          </p:val>
                                        </p:tav>
                                      </p:tavLst>
                                    </p:anim>
                                    <p:anim calcmode="lin" valueType="num">
                                      <p:cBhvr additive="base">
                                        <p:cTn id="24" dur="500" fill="hold"/>
                                        <p:tgtEl>
                                          <p:spTgt spid="1443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8260"/>
                                        </p:tgtEl>
                                        <p:attrNameLst>
                                          <p:attrName>style.visibility</p:attrName>
                                        </p:attrNameLst>
                                      </p:cBhvr>
                                      <p:to>
                                        <p:strVal val="visible"/>
                                      </p:to>
                                    </p:set>
                                    <p:anim calcmode="lin" valueType="num">
                                      <p:cBhvr additive="base">
                                        <p:cTn id="27" dur="500" fill="hold"/>
                                        <p:tgtEl>
                                          <p:spTgt spid="138260"/>
                                        </p:tgtEl>
                                        <p:attrNameLst>
                                          <p:attrName>ppt_x</p:attrName>
                                        </p:attrNameLst>
                                      </p:cBhvr>
                                      <p:tavLst>
                                        <p:tav tm="0">
                                          <p:val>
                                            <p:strVal val="#ppt_x"/>
                                          </p:val>
                                        </p:tav>
                                        <p:tav tm="100000">
                                          <p:val>
                                            <p:strVal val="#ppt_x"/>
                                          </p:val>
                                        </p:tav>
                                      </p:tavLst>
                                    </p:anim>
                                    <p:anim calcmode="lin" valueType="num">
                                      <p:cBhvr additive="base">
                                        <p:cTn id="28" dur="500" fill="hold"/>
                                        <p:tgtEl>
                                          <p:spTgt spid="13826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4401"/>
                                        </p:tgtEl>
                                        <p:attrNameLst>
                                          <p:attrName>style.visibility</p:attrName>
                                        </p:attrNameLst>
                                      </p:cBhvr>
                                      <p:to>
                                        <p:strVal val="visible"/>
                                      </p:to>
                                    </p:set>
                                    <p:anim calcmode="lin" valueType="num">
                                      <p:cBhvr additive="base">
                                        <p:cTn id="31" dur="500" fill="hold"/>
                                        <p:tgtEl>
                                          <p:spTgt spid="144401"/>
                                        </p:tgtEl>
                                        <p:attrNameLst>
                                          <p:attrName>ppt_x</p:attrName>
                                        </p:attrNameLst>
                                      </p:cBhvr>
                                      <p:tavLst>
                                        <p:tav tm="0">
                                          <p:val>
                                            <p:strVal val="#ppt_x"/>
                                          </p:val>
                                        </p:tav>
                                        <p:tav tm="100000">
                                          <p:val>
                                            <p:strVal val="#ppt_x"/>
                                          </p:val>
                                        </p:tav>
                                      </p:tavLst>
                                    </p:anim>
                                    <p:anim calcmode="lin" valueType="num">
                                      <p:cBhvr additive="base">
                                        <p:cTn id="32" dur="500" fill="hold"/>
                                        <p:tgtEl>
                                          <p:spTgt spid="14440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4403"/>
                                        </p:tgtEl>
                                        <p:attrNameLst>
                                          <p:attrName>style.visibility</p:attrName>
                                        </p:attrNameLst>
                                      </p:cBhvr>
                                      <p:to>
                                        <p:strVal val="visible"/>
                                      </p:to>
                                    </p:set>
                                    <p:anim calcmode="lin" valueType="num">
                                      <p:cBhvr additive="base">
                                        <p:cTn id="35" dur="500" fill="hold"/>
                                        <p:tgtEl>
                                          <p:spTgt spid="144403"/>
                                        </p:tgtEl>
                                        <p:attrNameLst>
                                          <p:attrName>ppt_x</p:attrName>
                                        </p:attrNameLst>
                                      </p:cBhvr>
                                      <p:tavLst>
                                        <p:tav tm="0">
                                          <p:val>
                                            <p:strVal val="#ppt_x"/>
                                          </p:val>
                                        </p:tav>
                                        <p:tav tm="100000">
                                          <p:val>
                                            <p:strVal val="#ppt_x"/>
                                          </p:val>
                                        </p:tav>
                                      </p:tavLst>
                                    </p:anim>
                                    <p:anim calcmode="lin" valueType="num">
                                      <p:cBhvr additive="base">
                                        <p:cTn id="36" dur="500" fill="hold"/>
                                        <p:tgtEl>
                                          <p:spTgt spid="1444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4405"/>
                                        </p:tgtEl>
                                        <p:attrNameLst>
                                          <p:attrName>style.visibility</p:attrName>
                                        </p:attrNameLst>
                                      </p:cBhvr>
                                      <p:to>
                                        <p:strVal val="visible"/>
                                      </p:to>
                                    </p:set>
                                    <p:anim calcmode="lin" valueType="num">
                                      <p:cBhvr additive="base">
                                        <p:cTn id="39" dur="500" fill="hold"/>
                                        <p:tgtEl>
                                          <p:spTgt spid="144405"/>
                                        </p:tgtEl>
                                        <p:attrNameLst>
                                          <p:attrName>ppt_x</p:attrName>
                                        </p:attrNameLst>
                                      </p:cBhvr>
                                      <p:tavLst>
                                        <p:tav tm="0">
                                          <p:val>
                                            <p:strVal val="#ppt_x"/>
                                          </p:val>
                                        </p:tav>
                                        <p:tav tm="100000">
                                          <p:val>
                                            <p:strVal val="#ppt_x"/>
                                          </p:val>
                                        </p:tav>
                                      </p:tavLst>
                                    </p:anim>
                                    <p:anim calcmode="lin" valueType="num">
                                      <p:cBhvr additive="base">
                                        <p:cTn id="40" dur="500" fill="hold"/>
                                        <p:tgtEl>
                                          <p:spTgt spid="14440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4407"/>
                                        </p:tgtEl>
                                        <p:attrNameLst>
                                          <p:attrName>style.visibility</p:attrName>
                                        </p:attrNameLst>
                                      </p:cBhvr>
                                      <p:to>
                                        <p:strVal val="visible"/>
                                      </p:to>
                                    </p:set>
                                    <p:anim calcmode="lin" valueType="num">
                                      <p:cBhvr additive="base">
                                        <p:cTn id="43" dur="500" fill="hold"/>
                                        <p:tgtEl>
                                          <p:spTgt spid="144407"/>
                                        </p:tgtEl>
                                        <p:attrNameLst>
                                          <p:attrName>ppt_x</p:attrName>
                                        </p:attrNameLst>
                                      </p:cBhvr>
                                      <p:tavLst>
                                        <p:tav tm="0">
                                          <p:val>
                                            <p:strVal val="#ppt_x"/>
                                          </p:val>
                                        </p:tav>
                                        <p:tav tm="100000">
                                          <p:val>
                                            <p:strVal val="#ppt_x"/>
                                          </p:val>
                                        </p:tav>
                                      </p:tavLst>
                                    </p:anim>
                                    <p:anim calcmode="lin" valueType="num">
                                      <p:cBhvr additive="base">
                                        <p:cTn id="44" dur="500" fill="hold"/>
                                        <p:tgtEl>
                                          <p:spTgt spid="14440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4408"/>
                                        </p:tgtEl>
                                        <p:attrNameLst>
                                          <p:attrName>style.visibility</p:attrName>
                                        </p:attrNameLst>
                                      </p:cBhvr>
                                      <p:to>
                                        <p:strVal val="visible"/>
                                      </p:to>
                                    </p:set>
                                    <p:anim calcmode="lin" valueType="num">
                                      <p:cBhvr additive="base">
                                        <p:cTn id="47" dur="500" fill="hold"/>
                                        <p:tgtEl>
                                          <p:spTgt spid="144408"/>
                                        </p:tgtEl>
                                        <p:attrNameLst>
                                          <p:attrName>ppt_x</p:attrName>
                                        </p:attrNameLst>
                                      </p:cBhvr>
                                      <p:tavLst>
                                        <p:tav tm="0">
                                          <p:val>
                                            <p:strVal val="#ppt_x"/>
                                          </p:val>
                                        </p:tav>
                                        <p:tav tm="100000">
                                          <p:val>
                                            <p:strVal val="#ppt_x"/>
                                          </p:val>
                                        </p:tav>
                                      </p:tavLst>
                                    </p:anim>
                                    <p:anim calcmode="lin" valueType="num">
                                      <p:cBhvr additive="base">
                                        <p:cTn id="48" dur="500" fill="hold"/>
                                        <p:tgtEl>
                                          <p:spTgt spid="14440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4409"/>
                                        </p:tgtEl>
                                        <p:attrNameLst>
                                          <p:attrName>style.visibility</p:attrName>
                                        </p:attrNameLst>
                                      </p:cBhvr>
                                      <p:to>
                                        <p:strVal val="visible"/>
                                      </p:to>
                                    </p:set>
                                    <p:anim calcmode="lin" valueType="num">
                                      <p:cBhvr additive="base">
                                        <p:cTn id="51" dur="500" fill="hold"/>
                                        <p:tgtEl>
                                          <p:spTgt spid="144409"/>
                                        </p:tgtEl>
                                        <p:attrNameLst>
                                          <p:attrName>ppt_x</p:attrName>
                                        </p:attrNameLst>
                                      </p:cBhvr>
                                      <p:tavLst>
                                        <p:tav tm="0">
                                          <p:val>
                                            <p:strVal val="#ppt_x"/>
                                          </p:val>
                                        </p:tav>
                                        <p:tav tm="100000">
                                          <p:val>
                                            <p:strVal val="#ppt_x"/>
                                          </p:val>
                                        </p:tav>
                                      </p:tavLst>
                                    </p:anim>
                                    <p:anim calcmode="lin" valueType="num">
                                      <p:cBhvr additive="base">
                                        <p:cTn id="52" dur="500" fill="hold"/>
                                        <p:tgtEl>
                                          <p:spTgt spid="14440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4410"/>
                                        </p:tgtEl>
                                        <p:attrNameLst>
                                          <p:attrName>style.visibility</p:attrName>
                                        </p:attrNameLst>
                                      </p:cBhvr>
                                      <p:to>
                                        <p:strVal val="visible"/>
                                      </p:to>
                                    </p:set>
                                    <p:anim calcmode="lin" valueType="num">
                                      <p:cBhvr additive="base">
                                        <p:cTn id="55" dur="500" fill="hold"/>
                                        <p:tgtEl>
                                          <p:spTgt spid="144410"/>
                                        </p:tgtEl>
                                        <p:attrNameLst>
                                          <p:attrName>ppt_x</p:attrName>
                                        </p:attrNameLst>
                                      </p:cBhvr>
                                      <p:tavLst>
                                        <p:tav tm="0">
                                          <p:val>
                                            <p:strVal val="#ppt_x"/>
                                          </p:val>
                                        </p:tav>
                                        <p:tav tm="100000">
                                          <p:val>
                                            <p:strVal val="#ppt_x"/>
                                          </p:val>
                                        </p:tav>
                                      </p:tavLst>
                                    </p:anim>
                                    <p:anim calcmode="lin" valueType="num">
                                      <p:cBhvr additive="base">
                                        <p:cTn id="56" dur="500" fill="hold"/>
                                        <p:tgtEl>
                                          <p:spTgt spid="14441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4411"/>
                                        </p:tgtEl>
                                        <p:attrNameLst>
                                          <p:attrName>style.visibility</p:attrName>
                                        </p:attrNameLst>
                                      </p:cBhvr>
                                      <p:to>
                                        <p:strVal val="visible"/>
                                      </p:to>
                                    </p:set>
                                    <p:anim calcmode="lin" valueType="num">
                                      <p:cBhvr additive="base">
                                        <p:cTn id="59" dur="500" fill="hold"/>
                                        <p:tgtEl>
                                          <p:spTgt spid="144411"/>
                                        </p:tgtEl>
                                        <p:attrNameLst>
                                          <p:attrName>ppt_x</p:attrName>
                                        </p:attrNameLst>
                                      </p:cBhvr>
                                      <p:tavLst>
                                        <p:tav tm="0">
                                          <p:val>
                                            <p:strVal val="#ppt_x"/>
                                          </p:val>
                                        </p:tav>
                                        <p:tav tm="100000">
                                          <p:val>
                                            <p:strVal val="#ppt_x"/>
                                          </p:val>
                                        </p:tav>
                                      </p:tavLst>
                                    </p:anim>
                                    <p:anim calcmode="lin" valueType="num">
                                      <p:cBhvr additive="base">
                                        <p:cTn id="60" dur="500" fill="hold"/>
                                        <p:tgtEl>
                                          <p:spTgt spid="14441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4413"/>
                                        </p:tgtEl>
                                        <p:attrNameLst>
                                          <p:attrName>style.visibility</p:attrName>
                                        </p:attrNameLst>
                                      </p:cBhvr>
                                      <p:to>
                                        <p:strVal val="visible"/>
                                      </p:to>
                                    </p:set>
                                    <p:anim calcmode="lin" valueType="num">
                                      <p:cBhvr additive="base">
                                        <p:cTn id="63" dur="500" fill="hold"/>
                                        <p:tgtEl>
                                          <p:spTgt spid="144413"/>
                                        </p:tgtEl>
                                        <p:attrNameLst>
                                          <p:attrName>ppt_x</p:attrName>
                                        </p:attrNameLst>
                                      </p:cBhvr>
                                      <p:tavLst>
                                        <p:tav tm="0">
                                          <p:val>
                                            <p:strVal val="#ppt_x"/>
                                          </p:val>
                                        </p:tav>
                                        <p:tav tm="100000">
                                          <p:val>
                                            <p:strVal val="#ppt_x"/>
                                          </p:val>
                                        </p:tav>
                                      </p:tavLst>
                                    </p:anim>
                                    <p:anim calcmode="lin" valueType="num">
                                      <p:cBhvr additive="base">
                                        <p:cTn id="64" dur="500" fill="hold"/>
                                        <p:tgtEl>
                                          <p:spTgt spid="144413"/>
                                        </p:tgtEl>
                                        <p:attrNameLst>
                                          <p:attrName>ppt_y</p:attrName>
                                        </p:attrNameLst>
                                      </p:cBhvr>
                                      <p:tavLst>
                                        <p:tav tm="0">
                                          <p:val>
                                            <p:strVal val="1+#ppt_h/2"/>
                                          </p:val>
                                        </p:tav>
                                        <p:tav tm="100000">
                                          <p:val>
                                            <p:strVal val="#ppt_y"/>
                                          </p:val>
                                        </p:tav>
                                      </p:tavLst>
                                    </p:anim>
                                  </p:childTnLst>
                                </p:cTn>
                              </p:par>
                              <p:par>
                                <p:cTn id="65" presetID="2" presetClass="entr" presetSubtype="4" fill="hold" grpId="1" nodeType="withEffect">
                                  <p:stCondLst>
                                    <p:cond delay="0"/>
                                  </p:stCondLst>
                                  <p:childTnLst>
                                    <p:set>
                                      <p:cBhvr>
                                        <p:cTn id="66" dur="1" fill="hold">
                                          <p:stCondLst>
                                            <p:cond delay="0"/>
                                          </p:stCondLst>
                                        </p:cTn>
                                        <p:tgtEl>
                                          <p:spTgt spid="144397"/>
                                        </p:tgtEl>
                                        <p:attrNameLst>
                                          <p:attrName>style.visibility</p:attrName>
                                        </p:attrNameLst>
                                      </p:cBhvr>
                                      <p:to>
                                        <p:strVal val="visible"/>
                                      </p:to>
                                    </p:set>
                                    <p:anim calcmode="lin" valueType="num">
                                      <p:cBhvr additive="base">
                                        <p:cTn id="67" dur="500" fill="hold"/>
                                        <p:tgtEl>
                                          <p:spTgt spid="144397"/>
                                        </p:tgtEl>
                                        <p:attrNameLst>
                                          <p:attrName>ppt_x</p:attrName>
                                        </p:attrNameLst>
                                      </p:cBhvr>
                                      <p:tavLst>
                                        <p:tav tm="0">
                                          <p:val>
                                            <p:strVal val="#ppt_x"/>
                                          </p:val>
                                        </p:tav>
                                        <p:tav tm="100000">
                                          <p:val>
                                            <p:strVal val="#ppt_x"/>
                                          </p:val>
                                        </p:tav>
                                      </p:tavLst>
                                    </p:anim>
                                    <p:anim calcmode="lin" valueType="num">
                                      <p:cBhvr additive="base">
                                        <p:cTn id="68" dur="500" fill="hold"/>
                                        <p:tgtEl>
                                          <p:spTgt spid="144397"/>
                                        </p:tgtEl>
                                        <p:attrNameLst>
                                          <p:attrName>ppt_y</p:attrName>
                                        </p:attrNameLst>
                                      </p:cBhvr>
                                      <p:tavLst>
                                        <p:tav tm="0">
                                          <p:val>
                                            <p:strVal val="1+#ppt_h/2"/>
                                          </p:val>
                                        </p:tav>
                                        <p:tav tm="100000">
                                          <p:val>
                                            <p:strVal val="#ppt_y"/>
                                          </p:val>
                                        </p:tav>
                                      </p:tavLst>
                                    </p:anim>
                                  </p:childTnLst>
                                </p:cTn>
                              </p:par>
                              <p:par>
                                <p:cTn id="69" presetID="2" presetClass="entr" presetSubtype="4" fill="hold" grpId="1" nodeType="withEffect">
                                  <p:stCondLst>
                                    <p:cond delay="0"/>
                                  </p:stCondLst>
                                  <p:childTnLst>
                                    <p:set>
                                      <p:cBhvr>
                                        <p:cTn id="70" dur="1" fill="hold">
                                          <p:stCondLst>
                                            <p:cond delay="0"/>
                                          </p:stCondLst>
                                        </p:cTn>
                                        <p:tgtEl>
                                          <p:spTgt spid="138260"/>
                                        </p:tgtEl>
                                        <p:attrNameLst>
                                          <p:attrName>style.visibility</p:attrName>
                                        </p:attrNameLst>
                                      </p:cBhvr>
                                      <p:to>
                                        <p:strVal val="visible"/>
                                      </p:to>
                                    </p:set>
                                    <p:anim calcmode="lin" valueType="num">
                                      <p:cBhvr additive="base">
                                        <p:cTn id="71" dur="500" fill="hold"/>
                                        <p:tgtEl>
                                          <p:spTgt spid="138260"/>
                                        </p:tgtEl>
                                        <p:attrNameLst>
                                          <p:attrName>ppt_x</p:attrName>
                                        </p:attrNameLst>
                                      </p:cBhvr>
                                      <p:tavLst>
                                        <p:tav tm="0">
                                          <p:val>
                                            <p:strVal val="#ppt_x"/>
                                          </p:val>
                                        </p:tav>
                                        <p:tav tm="100000">
                                          <p:val>
                                            <p:strVal val="#ppt_x"/>
                                          </p:val>
                                        </p:tav>
                                      </p:tavLst>
                                    </p:anim>
                                    <p:anim calcmode="lin" valueType="num">
                                      <p:cBhvr additive="base">
                                        <p:cTn id="72" dur="500" fill="hold"/>
                                        <p:tgtEl>
                                          <p:spTgt spid="13826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4404"/>
                                        </p:tgtEl>
                                        <p:attrNameLst>
                                          <p:attrName>style.visibility</p:attrName>
                                        </p:attrNameLst>
                                      </p:cBhvr>
                                      <p:to>
                                        <p:strVal val="visible"/>
                                      </p:to>
                                    </p:set>
                                    <p:anim calcmode="lin" valueType="num">
                                      <p:cBhvr additive="base">
                                        <p:cTn id="75" dur="500" fill="hold"/>
                                        <p:tgtEl>
                                          <p:spTgt spid="144404"/>
                                        </p:tgtEl>
                                        <p:attrNameLst>
                                          <p:attrName>ppt_x</p:attrName>
                                        </p:attrNameLst>
                                      </p:cBhvr>
                                      <p:tavLst>
                                        <p:tav tm="0">
                                          <p:val>
                                            <p:strVal val="#ppt_x"/>
                                          </p:val>
                                        </p:tav>
                                        <p:tav tm="100000">
                                          <p:val>
                                            <p:strVal val="#ppt_x"/>
                                          </p:val>
                                        </p:tav>
                                      </p:tavLst>
                                    </p:anim>
                                    <p:anim calcmode="lin" valueType="num">
                                      <p:cBhvr additive="base">
                                        <p:cTn id="76" dur="500" fill="hold"/>
                                        <p:tgtEl>
                                          <p:spTgt spid="14440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4406"/>
                                        </p:tgtEl>
                                        <p:attrNameLst>
                                          <p:attrName>style.visibility</p:attrName>
                                        </p:attrNameLst>
                                      </p:cBhvr>
                                      <p:to>
                                        <p:strVal val="visible"/>
                                      </p:to>
                                    </p:set>
                                    <p:anim calcmode="lin" valueType="num">
                                      <p:cBhvr additive="base">
                                        <p:cTn id="79" dur="500" fill="hold"/>
                                        <p:tgtEl>
                                          <p:spTgt spid="144406"/>
                                        </p:tgtEl>
                                        <p:attrNameLst>
                                          <p:attrName>ppt_x</p:attrName>
                                        </p:attrNameLst>
                                      </p:cBhvr>
                                      <p:tavLst>
                                        <p:tav tm="0">
                                          <p:val>
                                            <p:strVal val="#ppt_x"/>
                                          </p:val>
                                        </p:tav>
                                        <p:tav tm="100000">
                                          <p:val>
                                            <p:strVal val="#ppt_x"/>
                                          </p:val>
                                        </p:tav>
                                      </p:tavLst>
                                    </p:anim>
                                    <p:anim calcmode="lin" valueType="num">
                                      <p:cBhvr additive="base">
                                        <p:cTn id="80" dur="500" fill="hold"/>
                                        <p:tgtEl>
                                          <p:spTgt spid="14440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44412"/>
                                        </p:tgtEl>
                                        <p:attrNameLst>
                                          <p:attrName>style.visibility</p:attrName>
                                        </p:attrNameLst>
                                      </p:cBhvr>
                                      <p:to>
                                        <p:strVal val="visible"/>
                                      </p:to>
                                    </p:set>
                                    <p:anim calcmode="lin" valueType="num">
                                      <p:cBhvr additive="base">
                                        <p:cTn id="83" dur="500" fill="hold"/>
                                        <p:tgtEl>
                                          <p:spTgt spid="144412"/>
                                        </p:tgtEl>
                                        <p:attrNameLst>
                                          <p:attrName>ppt_x</p:attrName>
                                        </p:attrNameLst>
                                      </p:cBhvr>
                                      <p:tavLst>
                                        <p:tav tm="0">
                                          <p:val>
                                            <p:strVal val="#ppt_x"/>
                                          </p:val>
                                        </p:tav>
                                        <p:tav tm="100000">
                                          <p:val>
                                            <p:strVal val="#ppt_x"/>
                                          </p:val>
                                        </p:tav>
                                      </p:tavLst>
                                    </p:anim>
                                    <p:anim calcmode="lin" valueType="num">
                                      <p:cBhvr additive="base">
                                        <p:cTn id="84" dur="500" fill="hold"/>
                                        <p:tgtEl>
                                          <p:spTgt spid="14441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44400"/>
                                        </p:tgtEl>
                                        <p:attrNameLst>
                                          <p:attrName>style.visibility</p:attrName>
                                        </p:attrNameLst>
                                      </p:cBhvr>
                                      <p:to>
                                        <p:strVal val="visible"/>
                                      </p:to>
                                    </p:set>
                                    <p:anim calcmode="lin" valueType="num">
                                      <p:cBhvr additive="base">
                                        <p:cTn id="87" dur="500" fill="hold"/>
                                        <p:tgtEl>
                                          <p:spTgt spid="144400"/>
                                        </p:tgtEl>
                                        <p:attrNameLst>
                                          <p:attrName>ppt_x</p:attrName>
                                        </p:attrNameLst>
                                      </p:cBhvr>
                                      <p:tavLst>
                                        <p:tav tm="0">
                                          <p:val>
                                            <p:strVal val="#ppt_x"/>
                                          </p:val>
                                        </p:tav>
                                        <p:tav tm="100000">
                                          <p:val>
                                            <p:strVal val="#ppt_x"/>
                                          </p:val>
                                        </p:tav>
                                      </p:tavLst>
                                    </p:anim>
                                    <p:anim calcmode="lin" valueType="num">
                                      <p:cBhvr additive="base">
                                        <p:cTn id="88" dur="500" fill="hold"/>
                                        <p:tgtEl>
                                          <p:spTgt spid="14440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8250"/>
                                        </p:tgtEl>
                                        <p:attrNameLst>
                                          <p:attrName>style.visibility</p:attrName>
                                        </p:attrNameLst>
                                      </p:cBhvr>
                                      <p:to>
                                        <p:strVal val="visible"/>
                                      </p:to>
                                    </p:set>
                                    <p:anim calcmode="lin" valueType="num">
                                      <p:cBhvr additive="base">
                                        <p:cTn id="91" dur="500" fill="hold"/>
                                        <p:tgtEl>
                                          <p:spTgt spid="138250"/>
                                        </p:tgtEl>
                                        <p:attrNameLst>
                                          <p:attrName>ppt_x</p:attrName>
                                        </p:attrNameLst>
                                      </p:cBhvr>
                                      <p:tavLst>
                                        <p:tav tm="0">
                                          <p:val>
                                            <p:strVal val="#ppt_x"/>
                                          </p:val>
                                        </p:tav>
                                        <p:tav tm="100000">
                                          <p:val>
                                            <p:strVal val="#ppt_x"/>
                                          </p:val>
                                        </p:tav>
                                      </p:tavLst>
                                    </p:anim>
                                    <p:anim calcmode="lin" valueType="num">
                                      <p:cBhvr additive="base">
                                        <p:cTn id="92" dur="500" fill="hold"/>
                                        <p:tgtEl>
                                          <p:spTgt spid="13825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4417"/>
                                        </p:tgtEl>
                                        <p:attrNameLst>
                                          <p:attrName>style.visibility</p:attrName>
                                        </p:attrNameLst>
                                      </p:cBhvr>
                                      <p:to>
                                        <p:strVal val="visible"/>
                                      </p:to>
                                    </p:set>
                                    <p:anim calcmode="lin" valueType="num">
                                      <p:cBhvr additive="base">
                                        <p:cTn id="95" dur="500" fill="hold"/>
                                        <p:tgtEl>
                                          <p:spTgt spid="144417"/>
                                        </p:tgtEl>
                                        <p:attrNameLst>
                                          <p:attrName>ppt_x</p:attrName>
                                        </p:attrNameLst>
                                      </p:cBhvr>
                                      <p:tavLst>
                                        <p:tav tm="0">
                                          <p:val>
                                            <p:strVal val="#ppt_x"/>
                                          </p:val>
                                        </p:tav>
                                        <p:tav tm="100000">
                                          <p:val>
                                            <p:strVal val="#ppt_x"/>
                                          </p:val>
                                        </p:tav>
                                      </p:tavLst>
                                    </p:anim>
                                    <p:anim calcmode="lin" valueType="num">
                                      <p:cBhvr additive="base">
                                        <p:cTn id="96" dur="500" fill="hold"/>
                                        <p:tgtEl>
                                          <p:spTgt spid="14441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44418"/>
                                        </p:tgtEl>
                                        <p:attrNameLst>
                                          <p:attrName>style.visibility</p:attrName>
                                        </p:attrNameLst>
                                      </p:cBhvr>
                                      <p:to>
                                        <p:strVal val="visible"/>
                                      </p:to>
                                    </p:set>
                                    <p:anim calcmode="lin" valueType="num">
                                      <p:cBhvr additive="base">
                                        <p:cTn id="99" dur="500" fill="hold"/>
                                        <p:tgtEl>
                                          <p:spTgt spid="144418"/>
                                        </p:tgtEl>
                                        <p:attrNameLst>
                                          <p:attrName>ppt_x</p:attrName>
                                        </p:attrNameLst>
                                      </p:cBhvr>
                                      <p:tavLst>
                                        <p:tav tm="0">
                                          <p:val>
                                            <p:strVal val="#ppt_x"/>
                                          </p:val>
                                        </p:tav>
                                        <p:tav tm="100000">
                                          <p:val>
                                            <p:strVal val="#ppt_x"/>
                                          </p:val>
                                        </p:tav>
                                      </p:tavLst>
                                    </p:anim>
                                    <p:anim calcmode="lin" valueType="num">
                                      <p:cBhvr additive="base">
                                        <p:cTn id="100" dur="500" fill="hold"/>
                                        <p:tgtEl>
                                          <p:spTgt spid="144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p:bldP spid="144391" grpId="0" animBg="1"/>
      <p:bldP spid="144392" grpId="0" animBg="1"/>
      <p:bldP spid="144397" grpId="0" animBg="1"/>
      <p:bldP spid="144397" grpId="1" animBg="1"/>
      <p:bldP spid="138260" grpId="0"/>
      <p:bldP spid="138260" grpId="1"/>
      <p:bldP spid="144407" grpId="0" animBg="1"/>
      <p:bldP spid="138250" grpId="0" animBg="1"/>
      <p:bldP spid="1444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343958" y="736600"/>
            <a:ext cx="956204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nSpc>
                <a:spcPct val="90000"/>
              </a:lnSpc>
              <a:spcBef>
                <a:spcPct val="20000"/>
              </a:spcBef>
              <a:buClr>
                <a:srgbClr val="CC0000"/>
              </a:buClr>
              <a:buSzPct val="75000"/>
            </a:pPr>
            <a:endParaRPr lang="zh-TW" altLang="en-US" sz="2400" b="1">
              <a:solidFill>
                <a:srgbClr val="3333FF"/>
              </a:solidFill>
              <a:latin typeface="Times New Roman" pitchFamily="18" charset="0"/>
              <a:ea typeface="標楷體" pitchFamily="65" charset="-120"/>
            </a:endParaRPr>
          </a:p>
        </p:txBody>
      </p:sp>
      <p:graphicFrame>
        <p:nvGraphicFramePr>
          <p:cNvPr id="4" name="資料庫圖表 3"/>
          <p:cNvGraphicFramePr/>
          <p:nvPr>
            <p:extLst>
              <p:ext uri="{D42A27DB-BD31-4B8C-83A1-F6EECF244321}">
                <p14:modId xmlns:p14="http://schemas.microsoft.com/office/powerpoint/2010/main" val="763703348"/>
              </p:ext>
            </p:extLst>
          </p:nvPr>
        </p:nvGraphicFramePr>
        <p:xfrm>
          <a:off x="1649273" y="1229253"/>
          <a:ext cx="7750221" cy="4402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8" name="上-下雙向箭號 6"/>
          <p:cNvSpPr>
            <a:spLocks noChangeArrowheads="1"/>
          </p:cNvSpPr>
          <p:nvPr/>
        </p:nvSpPr>
        <p:spPr bwMode="auto">
          <a:xfrm>
            <a:off x="194337" y="1341438"/>
            <a:ext cx="1429146" cy="4286250"/>
          </a:xfrm>
          <a:prstGeom prst="upDownArrow">
            <a:avLst>
              <a:gd name="adj1" fmla="val 50000"/>
              <a:gd name="adj2" fmla="val 54152"/>
            </a:avLst>
          </a:prstGeom>
          <a:solidFill>
            <a:srgbClr val="FFCCFF"/>
          </a:solidFill>
          <a:ln w="25400" algn="ctr">
            <a:solidFill>
              <a:srgbClr val="BC6F00"/>
            </a:solidFill>
            <a:miter lim="800000"/>
            <a:headEnd/>
            <a:tailEnd/>
          </a:ln>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4000">
                <a:latin typeface="Times New Roman" pitchFamily="18" charset="0"/>
                <a:ea typeface="標楷體" pitchFamily="65" charset="-120"/>
              </a:rPr>
              <a:t>風</a:t>
            </a:r>
            <a:endParaRPr lang="en-US" altLang="zh-TW" sz="4000">
              <a:latin typeface="Times New Roman" pitchFamily="18" charset="0"/>
              <a:ea typeface="標楷體" pitchFamily="65" charset="-120"/>
            </a:endParaRPr>
          </a:p>
          <a:p>
            <a:pPr algn="ctr" eaLnBrk="1" hangingPunct="1"/>
            <a:r>
              <a:rPr lang="zh-TW" altLang="en-US" sz="4000">
                <a:latin typeface="Times New Roman" pitchFamily="18" charset="0"/>
                <a:ea typeface="標楷體" pitchFamily="65" charset="-120"/>
              </a:rPr>
              <a:t>險</a:t>
            </a:r>
            <a:endParaRPr lang="en-US" altLang="zh-TW" sz="4000">
              <a:latin typeface="Times New Roman" pitchFamily="18" charset="0"/>
              <a:ea typeface="標楷體" pitchFamily="65" charset="-120"/>
            </a:endParaRPr>
          </a:p>
          <a:p>
            <a:pPr algn="ctr" eaLnBrk="1" hangingPunct="1"/>
            <a:r>
              <a:rPr lang="zh-TW" altLang="en-US" sz="4000">
                <a:latin typeface="Times New Roman" pitchFamily="18" charset="0"/>
                <a:ea typeface="標楷體" pitchFamily="65" charset="-120"/>
              </a:rPr>
              <a:t>評</a:t>
            </a:r>
            <a:endParaRPr lang="en-US" altLang="zh-TW" sz="4000">
              <a:latin typeface="Times New Roman" pitchFamily="18" charset="0"/>
              <a:ea typeface="標楷體" pitchFamily="65" charset="-120"/>
            </a:endParaRPr>
          </a:p>
          <a:p>
            <a:pPr algn="ctr" eaLnBrk="1" hangingPunct="1"/>
            <a:r>
              <a:rPr lang="zh-TW" altLang="en-US" sz="4000">
                <a:latin typeface="Times New Roman" pitchFamily="18" charset="0"/>
                <a:ea typeface="標楷體" pitchFamily="65" charset="-120"/>
              </a:rPr>
              <a:t>估</a:t>
            </a:r>
          </a:p>
        </p:txBody>
      </p:sp>
      <p:sp>
        <p:nvSpPr>
          <p:cNvPr id="21509" name="矩形 435"/>
          <p:cNvSpPr>
            <a:spLocks noChangeArrowheads="1"/>
          </p:cNvSpPr>
          <p:nvPr/>
        </p:nvSpPr>
        <p:spPr bwMode="auto">
          <a:xfrm>
            <a:off x="3002756" y="188914"/>
            <a:ext cx="5539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4000" b="1">
                <a:solidFill>
                  <a:srgbClr val="CC0066"/>
                </a:solidFill>
                <a:latin typeface="標楷體" pitchFamily="65" charset="-120"/>
                <a:ea typeface="標楷體" pitchFamily="65" charset="-120"/>
              </a:rPr>
              <a:t>風險評估步驟</a:t>
            </a:r>
            <a:endParaRPr lang="en-US" altLang="zh-TW" sz="4000" b="1">
              <a:solidFill>
                <a:srgbClr val="CC0066"/>
              </a:solidFill>
              <a:latin typeface="標楷體" pitchFamily="65" charset="-120"/>
              <a:ea typeface="標楷體" pitchFamily="65" charset="-120"/>
            </a:endParaRPr>
          </a:p>
        </p:txBody>
      </p:sp>
      <p:sp>
        <p:nvSpPr>
          <p:cNvPr id="2151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9E63F77-CC1D-4DFA-961C-BE2F436886DA}" type="slidenum">
              <a:rPr kumimoji="0" lang="zh-TW" altLang="en-US" smtClean="0">
                <a:solidFill>
                  <a:srgbClr val="FFFFFF"/>
                </a:solidFill>
              </a:rPr>
              <a:pPr eaLnBrk="1" hangingPunct="1"/>
              <a:t>52</a:t>
            </a:fld>
            <a:endParaRPr kumimoji="0" lang="en-US" altLang="zh-TW" smtClean="0">
              <a:solidFill>
                <a:srgbClr val="FFFFFF"/>
              </a:solidFill>
            </a:endParaRPr>
          </a:p>
        </p:txBody>
      </p:sp>
    </p:spTree>
    <p:extLst>
      <p:ext uri="{BB962C8B-B14F-4D97-AF65-F5344CB8AC3E}">
        <p14:creationId xmlns:p14="http://schemas.microsoft.com/office/powerpoint/2010/main" val="2886269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53</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smtClean="0">
                <a:solidFill>
                  <a:srgbClr val="000066"/>
                </a:solidFill>
                <a:ea typeface="標楷體" pitchFamily="65" charset="-120"/>
              </a:rPr>
              <a:t>風險辨識</a:t>
            </a:r>
            <a:endParaRPr lang="zh-TW" altLang="en-US" sz="4800" dirty="0">
              <a:solidFill>
                <a:srgbClr val="000066"/>
              </a:solidFill>
              <a:ea typeface="標楷體" pitchFamily="65" charset="-120"/>
            </a:endParaRPr>
          </a:p>
        </p:txBody>
      </p:sp>
    </p:spTree>
    <p:extLst>
      <p:ext uri="{BB962C8B-B14F-4D97-AF65-F5344CB8AC3E}">
        <p14:creationId xmlns:p14="http://schemas.microsoft.com/office/powerpoint/2010/main" val="6907094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314039" y="1"/>
            <a:ext cx="612417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lang="zh-TW" altLang="en-US" sz="4000" b="1">
              <a:solidFill>
                <a:srgbClr val="CC0066"/>
              </a:solidFill>
              <a:latin typeface="標楷體" pitchFamily="65" charset="-120"/>
              <a:ea typeface="標楷體" pitchFamily="65" charset="-120"/>
            </a:endParaRPr>
          </a:p>
        </p:txBody>
      </p:sp>
      <p:sp>
        <p:nvSpPr>
          <p:cNvPr id="22531" name="Rectangle 7"/>
          <p:cNvSpPr txBox="1">
            <a:spLocks noChangeArrowheads="1"/>
          </p:cNvSpPr>
          <p:nvPr/>
        </p:nvSpPr>
        <p:spPr bwMode="auto">
          <a:xfrm>
            <a:off x="428229" y="981076"/>
            <a:ext cx="9206044"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75" indent="-269875" eaLnBrk="0" hangingPunct="0">
              <a:defRPr kumimoji="1">
                <a:solidFill>
                  <a:schemeClr val="tx1"/>
                </a:solidFill>
                <a:latin typeface="Tahoma" pitchFamily="34" charset="0"/>
                <a:ea typeface="新細明體" pitchFamily="18" charset="-120"/>
              </a:defRPr>
            </a:lvl1pPr>
            <a:lvl2pPr marL="727075" indent="-269875"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spcBef>
                <a:spcPct val="10000"/>
              </a:spcBef>
              <a:buClr>
                <a:schemeClr val="accent1"/>
              </a:buClr>
              <a:buSzPct val="70000"/>
              <a:buFont typeface="Wingdings" pitchFamily="2" charset="2"/>
              <a:buChar char=""/>
            </a:pPr>
            <a:r>
              <a:rPr kumimoji="0" lang="zh-TW" altLang="en-US" sz="2800" dirty="0">
                <a:solidFill>
                  <a:srgbClr val="0000FF"/>
                </a:solidFill>
                <a:latin typeface="Arial" panose="020B0604020202020204" pitchFamily="34" charset="0"/>
                <a:ea typeface="標楷體" pitchFamily="65" charset="-120"/>
                <a:cs typeface="Arial" panose="020B0604020202020204" pitchFamily="34" charset="0"/>
              </a:rPr>
              <a:t>意義：</a:t>
            </a:r>
            <a:r>
              <a:rPr kumimoji="0" lang="zh-TW" altLang="en-US" sz="2800" dirty="0">
                <a:latin typeface="Arial" panose="020B0604020202020204" pitchFamily="34" charset="0"/>
                <a:ea typeface="標楷體" pitchFamily="65" charset="-120"/>
                <a:cs typeface="Arial" panose="020B0604020202020204" pitchFamily="34" charset="0"/>
              </a:rPr>
              <a:t>發</a:t>
            </a:r>
            <a:r>
              <a:rPr lang="zh-TW" altLang="en-US" sz="2800" dirty="0">
                <a:latin typeface="Arial" panose="020B0604020202020204" pitchFamily="34" charset="0"/>
                <a:ea typeface="標楷體" pitchFamily="65" charset="-120"/>
                <a:cs typeface="Arial" panose="020B0604020202020204" pitchFamily="34" charset="0"/>
              </a:rPr>
              <a:t>掘可能發生風險的事件及發生的　</a:t>
            </a:r>
            <a:endParaRPr lang="en-US" altLang="zh-TW" sz="2800" dirty="0">
              <a:latin typeface="Arial" panose="020B0604020202020204" pitchFamily="34" charset="0"/>
              <a:ea typeface="標楷體" pitchFamily="65" charset="-120"/>
              <a:cs typeface="Arial" panose="020B0604020202020204" pitchFamily="34" charset="0"/>
            </a:endParaRPr>
          </a:p>
          <a:p>
            <a:pPr eaLnBrk="1" hangingPunct="1">
              <a:spcBef>
                <a:spcPct val="10000"/>
              </a:spcBef>
              <a:buClr>
                <a:schemeClr val="accent1"/>
              </a:buClr>
              <a:buSzPct val="70000"/>
            </a:pPr>
            <a:r>
              <a:rPr lang="en-US" altLang="zh-TW" sz="2800" dirty="0">
                <a:latin typeface="Arial" panose="020B0604020202020204" pitchFamily="34" charset="0"/>
                <a:ea typeface="標楷體" pitchFamily="65" charset="-120"/>
                <a:cs typeface="Arial" panose="020B0604020202020204" pitchFamily="34" charset="0"/>
              </a:rPr>
              <a:t>            </a:t>
            </a:r>
            <a:r>
              <a:rPr lang="zh-TW" altLang="en-US" sz="2800" dirty="0">
                <a:latin typeface="Arial" panose="020B0604020202020204" pitchFamily="34" charset="0"/>
                <a:ea typeface="標楷體" pitchFamily="65" charset="-120"/>
                <a:cs typeface="Arial" panose="020B0604020202020204" pitchFamily="34" charset="0"/>
              </a:rPr>
              <a:t>原因和方式。</a:t>
            </a:r>
            <a:endParaRPr lang="en-US" altLang="zh-TW" sz="2800" dirty="0">
              <a:latin typeface="Arial" panose="020B0604020202020204" pitchFamily="34" charset="0"/>
              <a:ea typeface="標楷體" pitchFamily="65" charset="-120"/>
              <a:cs typeface="Arial" panose="020B0604020202020204" pitchFamily="34" charset="0"/>
            </a:endParaRPr>
          </a:p>
          <a:p>
            <a:pPr eaLnBrk="1" hangingPunct="1">
              <a:spcBef>
                <a:spcPct val="10000"/>
              </a:spcBef>
              <a:buClr>
                <a:schemeClr val="accent1"/>
              </a:buClr>
              <a:buSzPct val="70000"/>
              <a:buFont typeface="Wingdings" pitchFamily="2" charset="2"/>
              <a:buChar char=""/>
            </a:pPr>
            <a:r>
              <a:rPr kumimoji="0" lang="zh-TW" altLang="en-US" sz="2800" dirty="0">
                <a:solidFill>
                  <a:srgbClr val="0000FF"/>
                </a:solidFill>
                <a:latin typeface="Arial" panose="020B0604020202020204" pitchFamily="34" charset="0"/>
                <a:ea typeface="標楷體" pitchFamily="65" charset="-120"/>
                <a:cs typeface="Arial" panose="020B0604020202020204" pitchFamily="34" charset="0"/>
              </a:rPr>
              <a:t>目的：</a:t>
            </a:r>
            <a:r>
              <a:rPr lang="zh-TW" altLang="en-US" sz="2800" dirty="0">
                <a:latin typeface="Arial" panose="020B0604020202020204" pitchFamily="34" charset="0"/>
                <a:ea typeface="標楷體" pitchFamily="65" charset="-120"/>
                <a:cs typeface="Arial" panose="020B0604020202020204" pitchFamily="34" charset="0"/>
              </a:rPr>
              <a:t>藉由辨識的過程，找出需要管理的 </a:t>
            </a:r>
            <a:endParaRPr lang="en-US" altLang="zh-TW" sz="2800" dirty="0">
              <a:latin typeface="Arial" panose="020B0604020202020204" pitchFamily="34" charset="0"/>
              <a:ea typeface="標楷體" pitchFamily="65" charset="-120"/>
              <a:cs typeface="Arial" panose="020B0604020202020204" pitchFamily="34" charset="0"/>
            </a:endParaRPr>
          </a:p>
          <a:p>
            <a:pPr eaLnBrk="1" hangingPunct="1">
              <a:spcBef>
                <a:spcPct val="10000"/>
              </a:spcBef>
              <a:buClr>
                <a:schemeClr val="accent1"/>
              </a:buClr>
              <a:buSzPct val="70000"/>
            </a:pPr>
            <a:r>
              <a:rPr lang="en-US" altLang="zh-TW" sz="2800" dirty="0">
                <a:latin typeface="Arial" panose="020B0604020202020204" pitchFamily="34" charset="0"/>
                <a:ea typeface="標楷體" pitchFamily="65" charset="-120"/>
                <a:cs typeface="Arial" panose="020B0604020202020204" pitchFamily="34" charset="0"/>
              </a:rPr>
              <a:t>       </a:t>
            </a:r>
            <a:r>
              <a:rPr lang="zh-TW" altLang="en-US" sz="2800" dirty="0">
                <a:latin typeface="Arial" panose="020B0604020202020204" pitchFamily="34" charset="0"/>
                <a:ea typeface="標楷體" pitchFamily="65" charset="-120"/>
                <a:cs typeface="Arial" panose="020B0604020202020204" pitchFamily="34" charset="0"/>
              </a:rPr>
              <a:t>風險。</a:t>
            </a:r>
            <a:endParaRPr lang="en-US" altLang="zh-TW" sz="2800" dirty="0">
              <a:latin typeface="Arial" panose="020B0604020202020204" pitchFamily="34" charset="0"/>
              <a:ea typeface="標楷體" pitchFamily="65" charset="-120"/>
              <a:cs typeface="Arial" panose="020B0604020202020204" pitchFamily="34" charset="0"/>
            </a:endParaRPr>
          </a:p>
          <a:p>
            <a:pPr eaLnBrk="1" hangingPunct="1">
              <a:spcBef>
                <a:spcPct val="10000"/>
              </a:spcBef>
              <a:buClr>
                <a:schemeClr val="accent1"/>
              </a:buClr>
              <a:buSzPct val="70000"/>
              <a:buFont typeface="Wingdings" pitchFamily="2" charset="2"/>
              <a:buChar char=""/>
            </a:pPr>
            <a:r>
              <a:rPr lang="zh-TW" altLang="en-US" sz="2800" dirty="0">
                <a:solidFill>
                  <a:srgbClr val="0000FF"/>
                </a:solidFill>
                <a:latin typeface="Arial" panose="020B0604020202020204" pitchFamily="34" charset="0"/>
                <a:ea typeface="標楷體" pitchFamily="65" charset="-120"/>
                <a:cs typeface="Arial" panose="020B0604020202020204" pitchFamily="34" charset="0"/>
              </a:rPr>
              <a:t>清楚瞭解每個風險事件的</a:t>
            </a:r>
            <a:r>
              <a:rPr lang="en-US" altLang="zh-TW" sz="2800" dirty="0">
                <a:solidFill>
                  <a:srgbClr val="0000FF"/>
                </a:solidFill>
                <a:latin typeface="Arial" panose="020B0604020202020204" pitchFamily="34" charset="0"/>
                <a:ea typeface="標楷體" pitchFamily="65" charset="-120"/>
                <a:cs typeface="Arial" panose="020B0604020202020204" pitchFamily="34" charset="0"/>
              </a:rPr>
              <a:t>5W</a:t>
            </a:r>
            <a:r>
              <a:rPr lang="zh-TW" altLang="en-US" sz="2800" dirty="0">
                <a:solidFill>
                  <a:srgbClr val="0000FF"/>
                </a:solidFill>
                <a:latin typeface="Arial" panose="020B0604020202020204" pitchFamily="34" charset="0"/>
                <a:ea typeface="標楷體" pitchFamily="65" charset="-120"/>
                <a:cs typeface="Arial" panose="020B0604020202020204" pitchFamily="34" charset="0"/>
              </a:rPr>
              <a:t>，以獲得詳細的事件內容</a:t>
            </a:r>
            <a:endParaRPr lang="en-US" altLang="zh-TW" sz="2800" dirty="0">
              <a:solidFill>
                <a:srgbClr val="0000FF"/>
              </a:solidFill>
              <a:latin typeface="Arial" panose="020B0604020202020204" pitchFamily="34" charset="0"/>
              <a:ea typeface="標楷體" pitchFamily="65" charset="-120"/>
              <a:cs typeface="Arial" panose="020B0604020202020204" pitchFamily="34" charset="0"/>
            </a:endParaRPr>
          </a:p>
          <a:p>
            <a:pPr lvl="1" eaLnBrk="1" hangingPunct="1">
              <a:spcBef>
                <a:spcPct val="10000"/>
              </a:spcBef>
              <a:buClr>
                <a:schemeClr val="accent1"/>
              </a:buClr>
              <a:buSzPct val="70000"/>
              <a:buFont typeface="Wingdings" pitchFamily="2" charset="2"/>
              <a:buChar char=""/>
            </a:pPr>
            <a:r>
              <a:rPr lang="en-US" altLang="zh-TW" sz="2800" dirty="0">
                <a:latin typeface="Arial" panose="020B0604020202020204" pitchFamily="34" charset="0"/>
                <a:ea typeface="標楷體" pitchFamily="65" charset="-120"/>
                <a:cs typeface="Arial" panose="020B0604020202020204" pitchFamily="34" charset="0"/>
              </a:rPr>
              <a:t>What-</a:t>
            </a:r>
            <a:r>
              <a:rPr lang="zh-TW" altLang="en-US" sz="2800" dirty="0">
                <a:latin typeface="Arial" panose="020B0604020202020204" pitchFamily="34" charset="0"/>
                <a:ea typeface="標楷體" pitchFamily="65" charset="-120"/>
                <a:cs typeface="Arial" panose="020B0604020202020204" pitchFamily="34" charset="0"/>
              </a:rPr>
              <a:t>發生什麼事情</a:t>
            </a:r>
            <a:endParaRPr lang="en-US" altLang="zh-TW" sz="2800" dirty="0">
              <a:latin typeface="Arial" panose="020B0604020202020204" pitchFamily="34" charset="0"/>
              <a:ea typeface="標楷體" pitchFamily="65" charset="-120"/>
              <a:cs typeface="Arial" panose="020B0604020202020204" pitchFamily="34" charset="0"/>
            </a:endParaRPr>
          </a:p>
          <a:p>
            <a:pPr lvl="1" eaLnBrk="1" hangingPunct="1">
              <a:spcBef>
                <a:spcPct val="10000"/>
              </a:spcBef>
              <a:buClr>
                <a:schemeClr val="accent1"/>
              </a:buClr>
              <a:buSzPct val="70000"/>
              <a:buFont typeface="Wingdings" pitchFamily="2" charset="2"/>
              <a:buChar char=""/>
            </a:pPr>
            <a:r>
              <a:rPr lang="en-US" altLang="zh-TW" sz="2800" dirty="0">
                <a:latin typeface="Arial" panose="020B0604020202020204" pitchFamily="34" charset="0"/>
                <a:ea typeface="標楷體" pitchFamily="65" charset="-120"/>
                <a:cs typeface="Arial" panose="020B0604020202020204" pitchFamily="34" charset="0"/>
              </a:rPr>
              <a:t>How-</a:t>
            </a:r>
            <a:r>
              <a:rPr lang="zh-TW" altLang="en-US" sz="2800" dirty="0">
                <a:latin typeface="Arial" panose="020B0604020202020204" pitchFamily="34" charset="0"/>
                <a:ea typeface="標楷體" pitchFamily="65" charset="-120"/>
                <a:cs typeface="Arial" panose="020B0604020202020204" pitchFamily="34" charset="0"/>
              </a:rPr>
              <a:t>如何發生</a:t>
            </a:r>
            <a:endParaRPr lang="en-US" altLang="zh-TW" sz="2800" dirty="0">
              <a:latin typeface="Arial" panose="020B0604020202020204" pitchFamily="34" charset="0"/>
              <a:ea typeface="標楷體" pitchFamily="65" charset="-120"/>
              <a:cs typeface="Arial" panose="020B0604020202020204" pitchFamily="34" charset="0"/>
            </a:endParaRPr>
          </a:p>
          <a:p>
            <a:pPr lvl="1" eaLnBrk="1" hangingPunct="1">
              <a:spcBef>
                <a:spcPct val="10000"/>
              </a:spcBef>
              <a:buClr>
                <a:schemeClr val="accent1"/>
              </a:buClr>
              <a:buSzPct val="70000"/>
              <a:buFont typeface="Wingdings" pitchFamily="2" charset="2"/>
              <a:buChar char=""/>
            </a:pPr>
            <a:r>
              <a:rPr lang="en-US" altLang="zh-TW" sz="2800" dirty="0">
                <a:latin typeface="Arial" panose="020B0604020202020204" pitchFamily="34" charset="0"/>
                <a:ea typeface="標楷體" pitchFamily="65" charset="-120"/>
                <a:cs typeface="Arial" panose="020B0604020202020204" pitchFamily="34" charset="0"/>
              </a:rPr>
              <a:t>Why-</a:t>
            </a:r>
            <a:r>
              <a:rPr lang="zh-TW" altLang="en-US" sz="2800" dirty="0">
                <a:latin typeface="Arial" panose="020B0604020202020204" pitchFamily="34" charset="0"/>
                <a:ea typeface="標楷體" pitchFamily="65" charset="-120"/>
                <a:cs typeface="Arial" panose="020B0604020202020204" pitchFamily="34" charset="0"/>
              </a:rPr>
              <a:t>為何發生</a:t>
            </a:r>
            <a:endParaRPr lang="en-US" altLang="zh-TW" sz="2800" dirty="0">
              <a:latin typeface="Arial" panose="020B0604020202020204" pitchFamily="34" charset="0"/>
              <a:ea typeface="標楷體" pitchFamily="65" charset="-120"/>
              <a:cs typeface="Arial" panose="020B0604020202020204" pitchFamily="34" charset="0"/>
            </a:endParaRPr>
          </a:p>
          <a:p>
            <a:pPr lvl="1" eaLnBrk="1" hangingPunct="1">
              <a:spcBef>
                <a:spcPct val="10000"/>
              </a:spcBef>
              <a:buClr>
                <a:schemeClr val="accent1"/>
              </a:buClr>
              <a:buSzPct val="70000"/>
              <a:buFont typeface="Wingdings" pitchFamily="2" charset="2"/>
              <a:buChar char=""/>
            </a:pPr>
            <a:r>
              <a:rPr lang="en-US" altLang="zh-TW" sz="2800" dirty="0">
                <a:latin typeface="Arial" panose="020B0604020202020204" pitchFamily="34" charset="0"/>
                <a:ea typeface="標楷體" pitchFamily="65" charset="-120"/>
                <a:cs typeface="Arial" panose="020B0604020202020204" pitchFamily="34" charset="0"/>
              </a:rPr>
              <a:t>Where-</a:t>
            </a:r>
            <a:r>
              <a:rPr lang="zh-TW" altLang="en-US" sz="2800" dirty="0">
                <a:latin typeface="Arial" panose="020B0604020202020204" pitchFamily="34" charset="0"/>
                <a:ea typeface="標楷體" pitchFamily="65" charset="-120"/>
                <a:cs typeface="Arial" panose="020B0604020202020204" pitchFamily="34" charset="0"/>
              </a:rPr>
              <a:t>在哪裡發生</a:t>
            </a:r>
            <a:endParaRPr lang="en-US" altLang="zh-TW" sz="2800" dirty="0">
              <a:latin typeface="Arial" panose="020B0604020202020204" pitchFamily="34" charset="0"/>
              <a:ea typeface="標楷體" pitchFamily="65" charset="-120"/>
              <a:cs typeface="Arial" panose="020B0604020202020204" pitchFamily="34" charset="0"/>
            </a:endParaRPr>
          </a:p>
          <a:p>
            <a:pPr lvl="1" eaLnBrk="1" hangingPunct="1">
              <a:spcBef>
                <a:spcPct val="10000"/>
              </a:spcBef>
              <a:buClr>
                <a:schemeClr val="accent1"/>
              </a:buClr>
              <a:buSzPct val="70000"/>
              <a:buFont typeface="Wingdings" pitchFamily="2" charset="2"/>
              <a:buChar char=""/>
            </a:pPr>
            <a:r>
              <a:rPr lang="en-US" altLang="zh-TW" sz="2800" dirty="0">
                <a:latin typeface="Arial" panose="020B0604020202020204" pitchFamily="34" charset="0"/>
                <a:ea typeface="標楷體" pitchFamily="65" charset="-120"/>
                <a:cs typeface="Arial" panose="020B0604020202020204" pitchFamily="34" charset="0"/>
              </a:rPr>
              <a:t>When-</a:t>
            </a:r>
            <a:r>
              <a:rPr lang="zh-TW" altLang="en-US" sz="2800" dirty="0">
                <a:latin typeface="Arial" panose="020B0604020202020204" pitchFamily="34" charset="0"/>
                <a:ea typeface="標楷體" pitchFamily="65" charset="-120"/>
                <a:cs typeface="Arial" panose="020B0604020202020204" pitchFamily="34" charset="0"/>
              </a:rPr>
              <a:t>何時發生</a:t>
            </a:r>
            <a:endParaRPr lang="en-US" altLang="zh-TW" sz="2800" dirty="0">
              <a:latin typeface="Arial" panose="020B0604020202020204" pitchFamily="34" charset="0"/>
              <a:ea typeface="標楷體" pitchFamily="65" charset="-120"/>
              <a:cs typeface="Arial" panose="020B0604020202020204" pitchFamily="34" charset="0"/>
            </a:endParaRPr>
          </a:p>
          <a:p>
            <a:pPr eaLnBrk="1" hangingPunct="1">
              <a:spcBef>
                <a:spcPct val="10000"/>
              </a:spcBef>
              <a:buClr>
                <a:schemeClr val="accent1"/>
              </a:buClr>
              <a:buSzPct val="70000"/>
              <a:buFont typeface="Wingdings" pitchFamily="2" charset="2"/>
              <a:buChar char=""/>
            </a:pPr>
            <a:endParaRPr kumimoji="0" lang="zh-TW" altLang="en-US" sz="2800" dirty="0">
              <a:solidFill>
                <a:srgbClr val="0033CC"/>
              </a:solidFill>
              <a:latin typeface="Arial" panose="020B0604020202020204" pitchFamily="34" charset="0"/>
              <a:ea typeface="標楷體" pitchFamily="65" charset="-120"/>
              <a:cs typeface="Arial" panose="020B0604020202020204" pitchFamily="34" charset="0"/>
            </a:endParaRPr>
          </a:p>
          <a:p>
            <a:pPr lvl="1" eaLnBrk="1" hangingPunct="1">
              <a:spcBef>
                <a:spcPct val="10000"/>
              </a:spcBef>
              <a:buClr>
                <a:schemeClr val="accent1"/>
              </a:buClr>
              <a:buSzPct val="80000"/>
            </a:pPr>
            <a:endParaRPr kumimoji="0" lang="zh-TW" altLang="en-US" sz="2800" dirty="0">
              <a:latin typeface="Arial" panose="020B0604020202020204" pitchFamily="34" charset="0"/>
              <a:ea typeface="標楷體" pitchFamily="65" charset="-120"/>
              <a:cs typeface="Arial" panose="020B0604020202020204" pitchFamily="34" charset="0"/>
            </a:endParaRPr>
          </a:p>
        </p:txBody>
      </p:sp>
      <p:grpSp>
        <p:nvGrpSpPr>
          <p:cNvPr id="22532" name="群組 5"/>
          <p:cNvGrpSpPr>
            <a:grpSpLocks/>
          </p:cNvGrpSpPr>
          <p:nvPr/>
        </p:nvGrpSpPr>
        <p:grpSpPr bwMode="auto">
          <a:xfrm>
            <a:off x="2691474" y="115888"/>
            <a:ext cx="4368271" cy="792162"/>
            <a:chOff x="169943" y="-1796873"/>
            <a:chExt cx="5181398" cy="1320800"/>
          </a:xfrm>
        </p:grpSpPr>
        <p:sp>
          <p:nvSpPr>
            <p:cNvPr id="7" name="圓角矩形 6"/>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8" name="圓角矩形 4"/>
            <p:cNvSpPr/>
            <p:nvPr/>
          </p:nvSpPr>
          <p:spPr>
            <a:xfrm>
              <a:off x="934913" y="-1796873"/>
              <a:ext cx="3757534" cy="1244041"/>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a:t>
              </a:r>
            </a:p>
          </p:txBody>
        </p:sp>
      </p:grpSp>
      <p:sp>
        <p:nvSpPr>
          <p:cNvPr id="22533" name="投影片編號版面配置區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211D9DE-384C-479F-B782-D7D2D92CD8AF}" type="slidenum">
              <a:rPr kumimoji="0" lang="zh-TW" altLang="en-US" smtClean="0">
                <a:solidFill>
                  <a:srgbClr val="FFFFFF"/>
                </a:solidFill>
              </a:rPr>
              <a:pPr eaLnBrk="1" hangingPunct="1"/>
              <a:t>54</a:t>
            </a:fld>
            <a:endParaRPr kumimoji="0" lang="en-US" altLang="zh-TW" smtClean="0">
              <a:solidFill>
                <a:srgbClr val="FFFFFF"/>
              </a:solidFill>
            </a:endParaRPr>
          </a:p>
        </p:txBody>
      </p:sp>
    </p:spTree>
    <p:extLst>
      <p:ext uri="{BB962C8B-B14F-4D97-AF65-F5344CB8AC3E}">
        <p14:creationId xmlns:p14="http://schemas.microsoft.com/office/powerpoint/2010/main" val="21462393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bwMode="auto">
          <a:xfrm>
            <a:off x="0" y="981075"/>
            <a:ext cx="9206045" cy="5876925"/>
          </a:xfrm>
          <a:prstGeom prst="rect">
            <a:avLst/>
          </a:prstGeom>
          <a:noFill/>
          <a:ln w="9525">
            <a:noFill/>
            <a:miter lim="800000"/>
            <a:headEnd/>
            <a:tailEnd/>
          </a:ln>
        </p:spPr>
        <p:txBody>
          <a:bodyPr>
            <a:normAutofit/>
          </a:bodyPr>
          <a:lstStyle/>
          <a:p>
            <a:pPr marL="269875" indent="-269875" fontAlgn="auto">
              <a:spcBef>
                <a:spcPct val="10000"/>
              </a:spcBef>
              <a:spcAft>
                <a:spcPts val="0"/>
              </a:spcAft>
              <a:buClr>
                <a:schemeClr val="accent1"/>
              </a:buClr>
              <a:buSzPct val="70000"/>
              <a:buFont typeface="Wingdings"/>
              <a:buChar char=""/>
              <a:defRPr/>
            </a:pPr>
            <a:r>
              <a:rPr lang="zh-TW" altLang="en-US" sz="3200" dirty="0">
                <a:latin typeface="標楷體" pitchFamily="65" charset="-120"/>
                <a:ea typeface="標楷體" pitchFamily="65" charset="-120"/>
                <a:cs typeface="新細明體" pitchFamily="18" charset="-120"/>
              </a:rPr>
              <a:t>在進行風險辨識時，為避免遺漏重大的問題，需要以</a:t>
            </a:r>
            <a:r>
              <a:rPr lang="zh-TW" altLang="en-US" sz="3200" b="1" dirty="0">
                <a:latin typeface="標楷體" pitchFamily="65" charset="-120"/>
                <a:ea typeface="標楷體" pitchFamily="65" charset="-120"/>
                <a:cs typeface="新細明體" pitchFamily="18" charset="-120"/>
              </a:rPr>
              <a:t>結構化的方式</a:t>
            </a:r>
            <a:r>
              <a:rPr lang="zh-TW" altLang="en-US" sz="3200" dirty="0">
                <a:latin typeface="標楷體" pitchFamily="65" charset="-120"/>
                <a:ea typeface="標楷體" pitchFamily="65" charset="-120"/>
                <a:cs typeface="新細明體" pitchFamily="18" charset="-120"/>
              </a:rPr>
              <a:t>來進行風險辨識，以確保其完整性及有效性，可分以下步驟：</a:t>
            </a:r>
            <a:endParaRPr lang="en-US" altLang="zh-TW" sz="3200" dirty="0">
              <a:ea typeface="標楷體" pitchFamily="65" charset="-120"/>
              <a:cs typeface="新細明體" pitchFamily="18" charset="-120"/>
            </a:endParaRPr>
          </a:p>
          <a:p>
            <a:pPr marL="727075" lvl="1" indent="-269875" fontAlgn="auto">
              <a:spcBef>
                <a:spcPct val="10000"/>
              </a:spcBef>
              <a:spcAft>
                <a:spcPts val="0"/>
              </a:spcAft>
              <a:buClr>
                <a:schemeClr val="accent1"/>
              </a:buClr>
              <a:buSzPct val="70000"/>
              <a:buFont typeface="Wingdings"/>
              <a:buChar char=""/>
              <a:defRPr/>
            </a:pPr>
            <a:r>
              <a:rPr lang="zh-TW" altLang="en-US" sz="2800" dirty="0">
                <a:solidFill>
                  <a:srgbClr val="0000FF"/>
                </a:solidFill>
                <a:latin typeface="標楷體" pitchFamily="65" charset="-120"/>
                <a:ea typeface="標楷體" pitchFamily="65" charset="-120"/>
                <a:cs typeface="新細明體" pitchFamily="18" charset="-120"/>
              </a:rPr>
              <a:t>列出風險來源</a:t>
            </a:r>
            <a:r>
              <a:rPr lang="en-US" altLang="zh-TW" sz="2800" dirty="0">
                <a:solidFill>
                  <a:srgbClr val="0000FF"/>
                </a:solidFill>
                <a:latin typeface="標楷體" pitchFamily="65" charset="-120"/>
                <a:ea typeface="標楷體" pitchFamily="65" charset="-120"/>
                <a:cs typeface="新細明體" pitchFamily="18" charset="-120"/>
              </a:rPr>
              <a:t>-</a:t>
            </a:r>
            <a:r>
              <a:rPr lang="zh-TW" altLang="en-US" sz="2800" dirty="0">
                <a:latin typeface="標楷體" pitchFamily="65" charset="-120"/>
                <a:ea typeface="標楷體" pitchFamily="65" charset="-120"/>
                <a:cs typeface="新細明體" pitchFamily="18" charset="-120"/>
              </a:rPr>
              <a:t>列出風險來源與潛在的風險影響。</a:t>
            </a:r>
          </a:p>
          <a:p>
            <a:pPr marL="727075" lvl="1" indent="-269875" fontAlgn="auto">
              <a:spcBef>
                <a:spcPct val="10000"/>
              </a:spcBef>
              <a:spcAft>
                <a:spcPts val="0"/>
              </a:spcAft>
              <a:buClr>
                <a:schemeClr val="accent1"/>
              </a:buClr>
              <a:buSzPct val="70000"/>
              <a:buFont typeface="Wingdings"/>
              <a:buChar char=""/>
              <a:defRPr/>
            </a:pPr>
            <a:r>
              <a:rPr lang="zh-TW" altLang="en-US" sz="2800" dirty="0">
                <a:solidFill>
                  <a:srgbClr val="0000FF"/>
                </a:solidFill>
                <a:latin typeface="標楷體" pitchFamily="65" charset="-120"/>
                <a:ea typeface="標楷體" pitchFamily="65" charset="-120"/>
                <a:cs typeface="新細明體" pitchFamily="18" charset="-120"/>
              </a:rPr>
              <a:t>假想風險情境</a:t>
            </a:r>
            <a:r>
              <a:rPr lang="en-US" altLang="zh-TW" sz="2800" dirty="0">
                <a:solidFill>
                  <a:srgbClr val="0000FF"/>
                </a:solidFill>
                <a:latin typeface="標楷體" pitchFamily="65" charset="-120"/>
                <a:ea typeface="標楷體" pitchFamily="65" charset="-120"/>
                <a:cs typeface="新細明體" pitchFamily="18" charset="-120"/>
              </a:rPr>
              <a:t>-</a:t>
            </a:r>
            <a:r>
              <a:rPr lang="zh-TW" altLang="en-US" sz="2800" dirty="0">
                <a:latin typeface="標楷體" pitchFamily="65" charset="-120"/>
                <a:ea typeface="標楷體" pitchFamily="65" charset="-120"/>
                <a:cs typeface="新細明體" pitchFamily="18" charset="-120"/>
              </a:rPr>
              <a:t>針對列出之每一影響事件，推測其可能發生之時機、地點、原因及方式，並進而進行原因結果分析，找到偏離施政計畫之原因，受到影響之目標、後果、衝擊，以採取預防、保護管控、削減等應變措施。</a:t>
            </a:r>
            <a:endParaRPr lang="en-US" altLang="zh-TW" sz="2800" dirty="0">
              <a:latin typeface="標楷體" pitchFamily="65" charset="-120"/>
              <a:ea typeface="標楷體" pitchFamily="65" charset="-120"/>
              <a:cs typeface="新細明體" pitchFamily="18" charset="-120"/>
            </a:endParaRPr>
          </a:p>
          <a:p>
            <a:pPr marL="727075" lvl="1" indent="-269875" fontAlgn="auto">
              <a:spcBef>
                <a:spcPct val="10000"/>
              </a:spcBef>
              <a:spcAft>
                <a:spcPts val="0"/>
              </a:spcAft>
              <a:buClr>
                <a:schemeClr val="accent1"/>
              </a:buClr>
              <a:buSzPct val="70000"/>
              <a:buFont typeface="Wingdings"/>
              <a:buChar char=""/>
              <a:defRPr/>
            </a:pPr>
            <a:r>
              <a:rPr lang="zh-TW" altLang="en-US" sz="2800" dirty="0">
                <a:solidFill>
                  <a:srgbClr val="0000FF"/>
                </a:solidFill>
                <a:latin typeface="標楷體" pitchFamily="65" charset="-120"/>
                <a:ea typeface="標楷體" pitchFamily="65" charset="-120"/>
                <a:cs typeface="新細明體" pitchFamily="18" charset="-120"/>
              </a:rPr>
              <a:t>風險控制和改善</a:t>
            </a:r>
            <a:r>
              <a:rPr lang="en-US" altLang="zh-TW" sz="2800" dirty="0">
                <a:solidFill>
                  <a:srgbClr val="0000FF"/>
                </a:solidFill>
                <a:latin typeface="標楷體" pitchFamily="65" charset="-120"/>
                <a:ea typeface="標楷體" pitchFamily="65" charset="-120"/>
                <a:cs typeface="新細明體" pitchFamily="18" charset="-120"/>
              </a:rPr>
              <a:t>-</a:t>
            </a:r>
            <a:r>
              <a:rPr lang="zh-TW" altLang="en-US" sz="2800" dirty="0">
                <a:latin typeface="標楷體" pitchFamily="65" charset="-120"/>
                <a:ea typeface="標楷體" pitchFamily="65" charset="-120"/>
                <a:cs typeface="新細明體" pitchFamily="18" charset="-120"/>
              </a:rPr>
              <a:t>指出風險控制的方法及改善策略，組織可以檢視目前有哪些風險控制之方法，如未能控制則思考有何改善策略。</a:t>
            </a:r>
            <a:endParaRPr lang="en-US" altLang="zh-TW" sz="2800" dirty="0">
              <a:latin typeface="標楷體" pitchFamily="65" charset="-120"/>
              <a:ea typeface="標楷體" pitchFamily="65" charset="-120"/>
              <a:cs typeface="新細明體" pitchFamily="18" charset="-120"/>
            </a:endParaRPr>
          </a:p>
          <a:p>
            <a:pPr marL="269875" indent="-269875" fontAlgn="auto">
              <a:spcBef>
                <a:spcPct val="10000"/>
              </a:spcBef>
              <a:spcAft>
                <a:spcPts val="0"/>
              </a:spcAft>
              <a:buClr>
                <a:schemeClr val="accent1"/>
              </a:buClr>
              <a:buSzPct val="70000"/>
              <a:buFont typeface="Wingdings"/>
              <a:buChar char=""/>
              <a:defRPr/>
            </a:pPr>
            <a:endParaRPr lang="zh-TW" altLang="en-US" sz="3200" dirty="0">
              <a:latin typeface="標楷體" pitchFamily="65" charset="-120"/>
              <a:ea typeface="標楷體" pitchFamily="65" charset="-120"/>
              <a:cs typeface="新細明體" pitchFamily="18" charset="-120"/>
            </a:endParaRPr>
          </a:p>
          <a:p>
            <a:pPr marL="269875" indent="-269875" fontAlgn="auto">
              <a:spcBef>
                <a:spcPct val="10000"/>
              </a:spcBef>
              <a:spcAft>
                <a:spcPts val="0"/>
              </a:spcAft>
              <a:buClr>
                <a:schemeClr val="accent1"/>
              </a:buClr>
              <a:buSzPct val="70000"/>
              <a:buFont typeface="Wingdings"/>
              <a:buChar char=""/>
              <a:defRPr/>
            </a:pPr>
            <a:endParaRPr lang="en-US" altLang="zh-TW" sz="3200" dirty="0">
              <a:latin typeface="標楷體" pitchFamily="65" charset="-120"/>
              <a:ea typeface="標楷體" pitchFamily="65" charset="-120"/>
              <a:cs typeface="新細明體" pitchFamily="18" charset="-120"/>
            </a:endParaRPr>
          </a:p>
          <a:p>
            <a:pPr marL="269875" indent="-269875" fontAlgn="auto">
              <a:spcBef>
                <a:spcPct val="10000"/>
              </a:spcBef>
              <a:spcAft>
                <a:spcPts val="0"/>
              </a:spcAft>
              <a:buClr>
                <a:schemeClr val="accent1"/>
              </a:buClr>
              <a:buSzPct val="70000"/>
              <a:buFont typeface="Wingdings"/>
              <a:buChar char=""/>
              <a:defRPr/>
            </a:pPr>
            <a:endParaRPr kumimoji="0" lang="zh-TW" altLang="en-US" sz="3200" dirty="0">
              <a:solidFill>
                <a:srgbClr val="0033CC"/>
              </a:solidFill>
              <a:latin typeface="標楷體" pitchFamily="65" charset="-120"/>
              <a:ea typeface="標楷體" pitchFamily="65" charset="-120"/>
            </a:endParaRPr>
          </a:p>
          <a:p>
            <a:pPr marL="625475" lvl="1" indent="-176213" fontAlgn="auto">
              <a:spcBef>
                <a:spcPct val="10000"/>
              </a:spcBef>
              <a:spcAft>
                <a:spcPts val="0"/>
              </a:spcAft>
              <a:buClr>
                <a:schemeClr val="accent1"/>
              </a:buClr>
              <a:buSzPct val="80000"/>
              <a:defRPr/>
            </a:pPr>
            <a:endParaRPr kumimoji="0" lang="zh-TW" altLang="en-US" sz="2800" dirty="0">
              <a:latin typeface="標楷體" pitchFamily="65" charset="-120"/>
              <a:ea typeface="標楷體" pitchFamily="65" charset="-120"/>
            </a:endParaRPr>
          </a:p>
        </p:txBody>
      </p:sp>
      <p:sp>
        <p:nvSpPr>
          <p:cNvPr id="7" name="圓角矩形 4"/>
          <p:cNvSpPr/>
          <p:nvPr/>
        </p:nvSpPr>
        <p:spPr>
          <a:xfrm>
            <a:off x="3202253" y="115889"/>
            <a:ext cx="3279643" cy="814387"/>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a:t>
            </a:r>
          </a:p>
        </p:txBody>
      </p:sp>
      <p:grpSp>
        <p:nvGrpSpPr>
          <p:cNvPr id="23556" name="群組 7"/>
          <p:cNvGrpSpPr>
            <a:grpSpLocks/>
          </p:cNvGrpSpPr>
          <p:nvPr/>
        </p:nvGrpSpPr>
        <p:grpSpPr bwMode="auto">
          <a:xfrm>
            <a:off x="2144581" y="115888"/>
            <a:ext cx="5928121" cy="792162"/>
            <a:chOff x="169943" y="-1796873"/>
            <a:chExt cx="5181398" cy="1320800"/>
          </a:xfrm>
        </p:grpSpPr>
        <p:sp>
          <p:nvSpPr>
            <p:cNvPr id="9" name="圓角矩形 8"/>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10" name="圓角矩形 4"/>
            <p:cNvSpPr/>
            <p:nvPr/>
          </p:nvSpPr>
          <p:spPr>
            <a:xfrm>
              <a:off x="935052" y="-1796873"/>
              <a:ext cx="3757904" cy="1244041"/>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a:t>
              </a:r>
              <a:r>
                <a:rPr lang="zh-TW" altLang="en-US" sz="4400">
                  <a:solidFill>
                    <a:srgbClr val="0033CC"/>
                  </a:solidFill>
                  <a:latin typeface="標楷體" pitchFamily="65" charset="-120"/>
                  <a:ea typeface="標楷體" pitchFamily="65" charset="-120"/>
                </a:rPr>
                <a:t>辨識步驟</a:t>
              </a:r>
              <a:endParaRPr lang="zh-TW" altLang="en-US" sz="4400" dirty="0">
                <a:solidFill>
                  <a:srgbClr val="0033CC"/>
                </a:solidFill>
                <a:latin typeface="標楷體" pitchFamily="65" charset="-120"/>
                <a:ea typeface="標楷體" pitchFamily="65" charset="-120"/>
              </a:endParaRPr>
            </a:p>
          </p:txBody>
        </p:sp>
      </p:grpSp>
      <p:sp>
        <p:nvSpPr>
          <p:cNvPr id="23557"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CD44B741-8CBC-4741-A62A-0F29A7E01FC3}" type="slidenum">
              <a:rPr kumimoji="0" lang="zh-TW" altLang="en-US" smtClean="0">
                <a:solidFill>
                  <a:srgbClr val="FFFFFF"/>
                </a:solidFill>
              </a:rPr>
              <a:pPr eaLnBrk="1" hangingPunct="1"/>
              <a:t>55</a:t>
            </a:fld>
            <a:endParaRPr kumimoji="0" lang="en-US" altLang="zh-TW" smtClean="0">
              <a:solidFill>
                <a:srgbClr val="FFFFFF"/>
              </a:solidFill>
            </a:endParaRPr>
          </a:p>
        </p:txBody>
      </p:sp>
    </p:spTree>
    <p:extLst>
      <p:ext uri="{BB962C8B-B14F-4D97-AF65-F5344CB8AC3E}">
        <p14:creationId xmlns:p14="http://schemas.microsoft.com/office/powerpoint/2010/main" val="15684680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26" name="Group 42"/>
          <p:cNvGraphicFramePr>
            <a:graphicFrameLocks noGrp="1"/>
          </p:cNvGraphicFramePr>
          <p:nvPr/>
        </p:nvGraphicFramePr>
        <p:xfrm>
          <a:off x="116947" y="1303338"/>
          <a:ext cx="9594720" cy="5554661"/>
        </p:xfrm>
        <a:graphic>
          <a:graphicData uri="http://schemas.openxmlformats.org/drawingml/2006/table">
            <a:tbl>
              <a:tblPr/>
              <a:tblGrid>
                <a:gridCol w="2249555"/>
                <a:gridCol w="4196487"/>
                <a:gridCol w="3148678"/>
              </a:tblGrid>
              <a:tr h="362058">
                <a:tc>
                  <a:txBody>
                    <a:bodyPr/>
                    <a:lstStyle/>
                    <a:p>
                      <a:pPr marL="0" marR="0" lvl="0" indent="0" algn="ctr" defTabSz="914400" rtl="0" eaLnBrk="1" fontAlgn="base" latinLnBrk="0" hangingPunct="1">
                        <a:lnSpc>
                          <a:spcPts val="18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風險的來源</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ctr" defTabSz="914400" rtl="0" eaLnBrk="1" fontAlgn="base" latinLnBrk="0" hangingPunct="1">
                        <a:lnSpc>
                          <a:spcPts val="18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說明</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ctr" defTabSz="914400" rtl="0" eaLnBrk="1" fontAlgn="base" latinLnBrk="0" hangingPunct="1">
                        <a:lnSpc>
                          <a:spcPts val="18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影響</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r>
              <a:tr h="664217">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商業和法律關係</a:t>
                      </a:r>
                      <a:r>
                        <a:rPr kumimoji="0" lang="en-US" altLang="zh-TW" sz="1600" b="0" i="0" u="none" strike="noStrike" cap="none" normalizeH="0" baseline="0" dirty="0" smtClean="0">
                          <a:ln>
                            <a:noFill/>
                          </a:ln>
                          <a:solidFill>
                            <a:schemeClr val="tx1"/>
                          </a:solidFill>
                          <a:effectLst/>
                          <a:latin typeface="標楷體" pitchFamily="65" charset="-120"/>
                          <a:ea typeface="標楷體" pitchFamily="65" charset="-120"/>
                        </a:rPr>
                        <a:t>(B)</a:t>
                      </a:r>
                      <a:endParaRPr kumimoji="0" lang="zh-TW" altLang="zh-TW" sz="1600" b="0" i="0" u="none" strike="noStrike" cap="none" normalizeH="0" baseline="0" dirty="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指的是機關與其他機關之間的關係，如其他機關、非政府機關、法人、學校、供應商、承包商、承租者等</a:t>
                      </a:r>
                      <a:endParaRPr kumimoji="0" lang="zh-TW" altLang="en-US" sz="1600" b="0" i="0" u="none" strike="noStrike" cap="none" normalizeH="0" baseline="0" dirty="0" smtClean="0">
                        <a:ln>
                          <a:noFill/>
                        </a:ln>
                        <a:solidFill>
                          <a:schemeClr val="tx1"/>
                        </a:solidFill>
                        <a:effectLst>
                          <a:outerShdw blurRad="38100" dist="38100" dir="2700000" algn="tl">
                            <a:srgbClr val="FFFFFF"/>
                          </a:outerShdw>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rowSpan="7">
                  <a:txBody>
                    <a:bodyPr/>
                    <a:lstStyle/>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機關的資產和資源庫</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財源和權力</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活動的直接和間接成本</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人</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社區</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績效</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活動的時機和計畫</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環境</a:t>
                      </a: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無形的資產，如聲譽、信用</a:t>
                      </a:r>
                      <a:endParaRPr kumimoji="0" lang="en-US" altLang="zh-TW" sz="1600" b="0" i="0" u="none" strike="noStrike" cap="none" normalizeH="0" baseline="0" dirty="0" smtClean="0">
                        <a:ln>
                          <a:noFill/>
                        </a:ln>
                        <a:solidFill>
                          <a:schemeClr val="tx1"/>
                        </a:solidFill>
                        <a:effectLst/>
                        <a:latin typeface="標楷體" pitchFamily="65" charset="-120"/>
                        <a:ea typeface="標楷體" pitchFamily="65" charset="-120"/>
                      </a:endParaRPr>
                    </a:p>
                    <a:p>
                      <a:pPr marL="342900" marR="0" lvl="0" indent="-342900" algn="just" defTabSz="914400" rtl="0" eaLnBrk="1" fontAlgn="base" latinLnBrk="0" hangingPunct="1">
                        <a:lnSpc>
                          <a:spcPts val="1600"/>
                        </a:lnSpc>
                        <a:spcBef>
                          <a:spcPct val="0"/>
                        </a:spcBef>
                        <a:spcAft>
                          <a:spcPct val="0"/>
                        </a:spcAft>
                        <a:buClr>
                          <a:schemeClr val="folHlink"/>
                        </a:buClr>
                        <a:buSzPct val="60000"/>
                        <a:buFont typeface="標楷體" pitchFamily="65" charset="-120"/>
                        <a:buNone/>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      、生活品質</a:t>
                      </a:r>
                    </a:p>
                    <a:p>
                      <a:pPr marL="342900" marR="0" lvl="0" indent="-342900" algn="l" defTabSz="914400" rtl="0" eaLnBrk="1" fontAlgn="base" latinLnBrk="0" hangingPunct="1">
                        <a:lnSpc>
                          <a:spcPts val="1600"/>
                        </a:lnSpc>
                        <a:spcBef>
                          <a:spcPct val="0"/>
                        </a:spcBef>
                        <a:spcAft>
                          <a:spcPct val="0"/>
                        </a:spcAft>
                        <a:buClr>
                          <a:schemeClr val="folHlink"/>
                        </a:buClr>
                        <a:buSzPct val="60000"/>
                        <a:buFont typeface="標楷體" pitchFamily="65" charset="-120"/>
                        <a:buChar char="­"/>
                        <a:tabLst>
                          <a:tab pos="269875" algn="l"/>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機關行為</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r>
              <a:tr h="1026276">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經濟環境</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(E)</a:t>
                      </a:r>
                      <a:endParaRPr kumimoji="0" lang="zh-TW"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指的是機關本身、國家或國際的經濟環境，以及會影響經濟環境的因素，如匯率、利率、股市、法人評等、外匯存底、勞工市場人才招募與聘雇、區域經濟合作、自由貿易協定、兩岸關係等</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vMerge="1">
                  <a:txBody>
                    <a:bodyPr/>
                    <a:lstStyle/>
                    <a:p>
                      <a:endParaRPr lang="en-US"/>
                    </a:p>
                  </a:txBody>
                  <a:tcPr/>
                </a:tc>
              </a:tr>
              <a:tr h="664217">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人員行為</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(H)</a:t>
                      </a:r>
                      <a:endParaRPr kumimoji="0" lang="zh-TW"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包括參與機關活動及未參與機關活動的人及行為，如民眾、媒體；舞弊、貪污、洩露資訊、恐怖攻擊等</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vMerge="1">
                  <a:txBody>
                    <a:bodyPr/>
                    <a:lstStyle/>
                    <a:p>
                      <a:endParaRPr lang="en-US"/>
                    </a:p>
                  </a:txBody>
                  <a:tcPr/>
                </a:tc>
              </a:tr>
              <a:tr h="406427">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自然事件</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(N)</a:t>
                      </a:r>
                      <a:endParaRPr kumimoji="0" lang="zh-TW"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包括地理環境與自然變遷，地震、颱風、火山、沙塵暴、溫室效應等</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vMerge="1">
                  <a:txBody>
                    <a:bodyPr/>
                    <a:lstStyle/>
                    <a:p>
                      <a:endParaRPr lang="en-US"/>
                    </a:p>
                  </a:txBody>
                  <a:tcPr/>
                </a:tc>
              </a:tr>
              <a:tr h="609640">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政治環境</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(P)</a:t>
                      </a:r>
                      <a:endParaRPr kumimoji="0" lang="zh-TW"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包括立法上的改變，以及會影響其他風險來源的因素，如政權的移轉、政策的修改、政府機關再造等</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vMerge="1">
                  <a:txBody>
                    <a:bodyPr/>
                    <a:lstStyle/>
                    <a:p>
                      <a:endParaRPr lang="en-US"/>
                    </a:p>
                  </a:txBody>
                  <a:tcPr/>
                </a:tc>
              </a:tr>
              <a:tr h="539095">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科技</a:t>
                      </a:r>
                      <a:r>
                        <a:rPr kumimoji="0" lang="en-US" sz="1600" b="0" i="0" u="none" strike="noStrike" cap="none" normalizeH="0" baseline="0" smtClean="0">
                          <a:ln>
                            <a:noFill/>
                          </a:ln>
                          <a:solidFill>
                            <a:schemeClr val="tx1"/>
                          </a:solidFill>
                          <a:effectLst/>
                          <a:latin typeface="標楷體" pitchFamily="65" charset="-120"/>
                          <a:ea typeface="標楷體" pitchFamily="65" charset="-120"/>
                        </a:rPr>
                        <a:t> </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(S)</a:t>
                      </a:r>
                      <a:endParaRPr kumimoji="0" lang="zh-TW"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包括機關內外的科技導入與運作，如過時的預測系統、資訊系統等</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vMerge="1">
                  <a:txBody>
                    <a:bodyPr/>
                    <a:lstStyle/>
                    <a:p>
                      <a:endParaRPr lang="en-US"/>
                    </a:p>
                  </a:txBody>
                  <a:tcPr/>
                </a:tc>
              </a:tr>
              <a:tr h="812854">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smtClean="0">
                          <a:ln>
                            <a:noFill/>
                          </a:ln>
                          <a:solidFill>
                            <a:schemeClr val="tx1"/>
                          </a:solidFill>
                          <a:effectLst/>
                          <a:latin typeface="標楷體" pitchFamily="65" charset="-120"/>
                          <a:ea typeface="標楷體" pitchFamily="65" charset="-120"/>
                        </a:rPr>
                        <a:t>管理活動及控制</a:t>
                      </a:r>
                      <a:r>
                        <a:rPr kumimoji="0" lang="en-US" altLang="zh-TW" sz="1600" b="0" i="0" u="none" strike="noStrike" cap="none" normalizeH="0" baseline="0" smtClean="0">
                          <a:ln>
                            <a:noFill/>
                          </a:ln>
                          <a:solidFill>
                            <a:schemeClr val="tx1"/>
                          </a:solidFill>
                          <a:effectLst/>
                          <a:latin typeface="標楷體" pitchFamily="65" charset="-120"/>
                          <a:ea typeface="標楷體" pitchFamily="65" charset="-120"/>
                        </a:rPr>
                        <a:t>(M)</a:t>
                      </a:r>
                      <a:endParaRPr kumimoji="0" lang="zh-TW" altLang="zh-TW" sz="1600" b="0" i="0" u="none" strike="noStrike" cap="none" normalizeH="0" baseline="0" smtClean="0">
                        <a:ln>
                          <a:noFill/>
                        </a:ln>
                        <a:solidFill>
                          <a:schemeClr val="tx1"/>
                        </a:solidFill>
                        <a:effectLst/>
                        <a:latin typeface="標楷體" pitchFamily="65" charset="-120"/>
                        <a:ea typeface="標楷體" pitchFamily="65"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a:txBody>
                    <a:bodyPr/>
                    <a:lstStyle/>
                    <a:p>
                      <a:pPr marL="0" marR="0" lvl="0" indent="0" algn="l" defTabSz="914400" rtl="0" eaLnBrk="1" fontAlgn="base" latinLnBrk="0" hangingPunct="1">
                        <a:lnSpc>
                          <a:spcPts val="1600"/>
                        </a:lnSpc>
                        <a:spcBef>
                          <a:spcPct val="0"/>
                        </a:spcBef>
                        <a:spcAft>
                          <a:spcPct val="0"/>
                        </a:spcAft>
                        <a:buClr>
                          <a:schemeClr val="folHlink"/>
                        </a:buClr>
                        <a:buSzPct val="60000"/>
                        <a:buFont typeface="Wingdings" pitchFamily="2" charset="2"/>
                        <a:buNone/>
                        <a:tabLst/>
                      </a:pP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機關運作之全部，包括服務或產品未達標準、無法準時履行、未依照預算履行、員工能力</a:t>
                      </a:r>
                      <a:r>
                        <a:rPr kumimoji="0" lang="en-US" altLang="zh-TW" sz="16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技能</a:t>
                      </a:r>
                      <a:r>
                        <a:rPr kumimoji="0" lang="en-US" altLang="zh-TW" sz="16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招募</a:t>
                      </a:r>
                      <a:r>
                        <a:rPr kumimoji="0" lang="en-US" altLang="zh-TW" sz="16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rPr>
                        <a:t>維繫人才、災難恢復能力等</a:t>
                      </a: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vMerge="1">
                  <a:txBody>
                    <a:bodyPr/>
                    <a:lstStyle/>
                    <a:p>
                      <a:endParaRPr lang="en-US"/>
                    </a:p>
                  </a:txBody>
                  <a:tcPr/>
                </a:tc>
              </a:tr>
              <a:tr h="469877">
                <a:tc gridSpan="3">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TW" altLang="en-US" sz="1600" b="0" i="0" u="none" strike="noStrike" cap="none" normalizeH="0" baseline="0" dirty="0" smtClean="0">
                          <a:ln>
                            <a:noFill/>
                          </a:ln>
                          <a:solidFill>
                            <a:schemeClr val="tx1"/>
                          </a:solidFill>
                          <a:effectLst/>
                          <a:latin typeface="標楷體" pitchFamily="65" charset="-120"/>
                          <a:ea typeface="標楷體" pitchFamily="65" charset="-120"/>
                        </a:rPr>
                        <a:t>資料來源：</a:t>
                      </a:r>
                      <a:r>
                        <a:rPr kumimoji="1" lang="zh-TW" altLang="zh-TW" sz="1600" b="0" i="0" u="none" strike="noStrike" cap="none" normalizeH="0" baseline="0" dirty="0" smtClean="0">
                          <a:ln>
                            <a:noFill/>
                          </a:ln>
                          <a:solidFill>
                            <a:schemeClr val="tx1"/>
                          </a:solidFill>
                          <a:effectLst/>
                          <a:latin typeface="標楷體" pitchFamily="65" charset="-120"/>
                          <a:ea typeface="標楷體" pitchFamily="65" charset="-120"/>
                        </a:rPr>
                        <a:t>風險管理及危機處理作業手冊</a:t>
                      </a:r>
                      <a:r>
                        <a:rPr kumimoji="1" lang="en-US" altLang="zh-TW" sz="1600" b="0" i="0" u="none" strike="noStrike" cap="none" normalizeH="0" baseline="0" dirty="0" smtClean="0">
                          <a:ln>
                            <a:noFill/>
                          </a:ln>
                          <a:solidFill>
                            <a:schemeClr val="tx1"/>
                          </a:solidFill>
                          <a:effectLst/>
                          <a:latin typeface="Tahoma" pitchFamily="34" charset="0"/>
                          <a:ea typeface="新細明體" pitchFamily="18" charset="-120"/>
                        </a:rPr>
                        <a:t>(p14</a:t>
                      </a:r>
                      <a:r>
                        <a:rPr kumimoji="1" lang="zh-TW" altLang="en-US" sz="1600" b="0" i="0" u="none" strike="noStrike" cap="none" normalizeH="0" baseline="0" dirty="0" smtClean="0">
                          <a:ln>
                            <a:noFill/>
                          </a:ln>
                          <a:solidFill>
                            <a:schemeClr val="tx1"/>
                          </a:solidFill>
                          <a:effectLst/>
                          <a:latin typeface="標楷體" pitchFamily="65" charset="-120"/>
                          <a:ea typeface="標楷體" pitchFamily="65" charset="-120"/>
                        </a:rPr>
                        <a:t>、</a:t>
                      </a:r>
                      <a:r>
                        <a:rPr kumimoji="1" lang="en-US" altLang="zh-TW" sz="1600" b="0" i="0" u="none" strike="noStrike" cap="none" normalizeH="0" baseline="0" dirty="0" smtClean="0">
                          <a:ln>
                            <a:noFill/>
                          </a:ln>
                          <a:solidFill>
                            <a:schemeClr val="tx1"/>
                          </a:solidFill>
                          <a:effectLst/>
                          <a:latin typeface="Tahoma" pitchFamily="34" charset="0"/>
                          <a:ea typeface="新細明體" pitchFamily="18" charset="-120"/>
                        </a:rPr>
                        <a:t>87</a:t>
                      </a:r>
                      <a:r>
                        <a:rPr kumimoji="1" lang="en-US" altLang="zh-TW" sz="1200" b="0" i="0" u="none" strike="noStrike" cap="none" normalizeH="0" baseline="0" dirty="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dirty="0" smtClean="0">
                          <a:ln>
                            <a:noFill/>
                          </a:ln>
                          <a:solidFill>
                            <a:schemeClr val="tx1"/>
                          </a:solidFill>
                          <a:effectLst/>
                          <a:latin typeface="Tahoma" pitchFamily="34" charset="0"/>
                          <a:ea typeface="新細明體" pitchFamily="18" charset="-120"/>
                        </a:rPr>
                        <a:t> </a:t>
                      </a:r>
                      <a:endParaRPr kumimoji="0" lang="zh-TW" altLang="en-US" sz="1600" b="0" i="0" u="none" strike="noStrike" cap="none" normalizeH="0" baseline="0" dirty="0" smtClean="0">
                        <a:ln>
                          <a:noFill/>
                        </a:ln>
                        <a:solidFill>
                          <a:schemeClr val="tx1"/>
                        </a:solidFill>
                        <a:effectLst/>
                        <a:latin typeface="Tahoma" pitchFamily="34" charset="0"/>
                        <a:ea typeface="新細明體" pitchFamily="18" charset="-120"/>
                      </a:endParaRPr>
                    </a:p>
                  </a:txBody>
                  <a:tcPr marL="12228" marR="1222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BCC"/>
                    </a:solidFill>
                  </a:tcPr>
                </a:tc>
                <a:tc hMerge="1">
                  <a:txBody>
                    <a:bodyPr/>
                    <a:lstStyle/>
                    <a:p>
                      <a:endParaRPr lang="en-US"/>
                    </a:p>
                  </a:txBody>
                  <a:tcPr/>
                </a:tc>
                <a:tc hMerge="1">
                  <a:txBody>
                    <a:bodyPr/>
                    <a:lstStyle/>
                    <a:p>
                      <a:endParaRPr lang="en-US"/>
                    </a:p>
                  </a:txBody>
                  <a:tcPr/>
                </a:tc>
              </a:tr>
            </a:tbl>
          </a:graphicData>
        </a:graphic>
      </p:graphicFrame>
      <p:sp>
        <p:nvSpPr>
          <p:cNvPr id="24612" name="Rectangle 2"/>
          <p:cNvSpPr>
            <a:spLocks noChangeArrowheads="1"/>
          </p:cNvSpPr>
          <p:nvPr/>
        </p:nvSpPr>
        <p:spPr bwMode="auto">
          <a:xfrm>
            <a:off x="3314039" y="1"/>
            <a:ext cx="612417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lang="zh-TW" altLang="en-US" sz="4000" b="1">
              <a:solidFill>
                <a:srgbClr val="CC0066"/>
              </a:solidFill>
              <a:latin typeface="標楷體" pitchFamily="65" charset="-120"/>
              <a:ea typeface="標楷體" pitchFamily="65" charset="-120"/>
            </a:endParaRPr>
          </a:p>
        </p:txBody>
      </p:sp>
      <p:grpSp>
        <p:nvGrpSpPr>
          <p:cNvPr id="24613" name="群組 5"/>
          <p:cNvGrpSpPr>
            <a:grpSpLocks/>
          </p:cNvGrpSpPr>
          <p:nvPr/>
        </p:nvGrpSpPr>
        <p:grpSpPr bwMode="auto">
          <a:xfrm>
            <a:off x="2144581" y="115889"/>
            <a:ext cx="5850731" cy="720725"/>
            <a:chOff x="169943" y="-1796873"/>
            <a:chExt cx="5181398" cy="1320800"/>
          </a:xfrm>
        </p:grpSpPr>
        <p:sp>
          <p:nvSpPr>
            <p:cNvPr id="7" name="圓角矩形 6"/>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8" name="圓角矩形 4"/>
            <p:cNvSpPr/>
            <p:nvPr/>
          </p:nvSpPr>
          <p:spPr>
            <a:xfrm>
              <a:off x="932988" y="-1796873"/>
              <a:ext cx="3758874" cy="1242249"/>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a:t>
              </a:r>
              <a:r>
                <a:rPr lang="zh-TW" altLang="en-US" sz="4400">
                  <a:solidFill>
                    <a:srgbClr val="0033CC"/>
                  </a:solidFill>
                  <a:latin typeface="標楷體" pitchFamily="65" charset="-120"/>
                  <a:ea typeface="標楷體" pitchFamily="65" charset="-120"/>
                </a:rPr>
                <a:t>辨識工具</a:t>
              </a:r>
              <a:endParaRPr lang="zh-TW" altLang="en-US" sz="4400" dirty="0">
                <a:solidFill>
                  <a:srgbClr val="0033CC"/>
                </a:solidFill>
                <a:latin typeface="標楷體" pitchFamily="65" charset="-120"/>
                <a:ea typeface="標楷體" pitchFamily="65" charset="-120"/>
              </a:endParaRPr>
            </a:p>
          </p:txBody>
        </p:sp>
      </p:grpSp>
      <p:sp>
        <p:nvSpPr>
          <p:cNvPr id="9" name="圓角矩形 4"/>
          <p:cNvSpPr/>
          <p:nvPr/>
        </p:nvSpPr>
        <p:spPr bwMode="auto">
          <a:xfrm>
            <a:off x="2691475" y="836614"/>
            <a:ext cx="6863688" cy="542925"/>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3200" b="1" dirty="0">
                <a:solidFill>
                  <a:schemeClr val="tx1"/>
                </a:solidFill>
                <a:latin typeface="標楷體" pitchFamily="65" charset="-120"/>
                <a:ea typeface="標楷體" pitchFamily="65" charset="-120"/>
              </a:rPr>
              <a:t>風險類別劃分參考表</a:t>
            </a:r>
            <a:endParaRPr lang="zh-TW" altLang="en-US" sz="2800" b="1" dirty="0">
              <a:solidFill>
                <a:srgbClr val="FF0000"/>
              </a:solidFill>
              <a:latin typeface="標楷體" pitchFamily="65" charset="-120"/>
              <a:ea typeface="標楷體" pitchFamily="65" charset="-120"/>
            </a:endParaRPr>
          </a:p>
        </p:txBody>
      </p:sp>
      <p:sp>
        <p:nvSpPr>
          <p:cNvPr id="24615" name="投影片編號版面配置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BE3932D-306F-4EA1-979B-C95D9CACF166}" type="slidenum">
              <a:rPr kumimoji="0" lang="zh-TW" altLang="en-US" smtClean="0">
                <a:solidFill>
                  <a:srgbClr val="FFFFFF"/>
                </a:solidFill>
              </a:rPr>
              <a:pPr eaLnBrk="1" hangingPunct="1"/>
              <a:t>56</a:t>
            </a:fld>
            <a:endParaRPr kumimoji="0" lang="en-US" altLang="zh-TW" smtClean="0">
              <a:solidFill>
                <a:srgbClr val="FFFFFF"/>
              </a:solidFill>
            </a:endParaRPr>
          </a:p>
        </p:txBody>
      </p:sp>
    </p:spTree>
    <p:extLst>
      <p:ext uri="{BB962C8B-B14F-4D97-AF65-F5344CB8AC3E}">
        <p14:creationId xmlns:p14="http://schemas.microsoft.com/office/powerpoint/2010/main" val="14802753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314039" y="1"/>
            <a:ext cx="612417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lang="zh-TW" altLang="en-US" sz="4000" b="1">
              <a:solidFill>
                <a:srgbClr val="CC0066"/>
              </a:solidFill>
              <a:latin typeface="標楷體" pitchFamily="65" charset="-120"/>
              <a:ea typeface="標楷體" pitchFamily="65" charset="-120"/>
            </a:endParaRPr>
          </a:p>
        </p:txBody>
      </p:sp>
      <p:grpSp>
        <p:nvGrpSpPr>
          <p:cNvPr id="25603" name="群組 5"/>
          <p:cNvGrpSpPr>
            <a:grpSpLocks/>
          </p:cNvGrpSpPr>
          <p:nvPr/>
        </p:nvGrpSpPr>
        <p:grpSpPr bwMode="auto">
          <a:xfrm>
            <a:off x="2144581" y="115889"/>
            <a:ext cx="5850731" cy="720725"/>
            <a:chOff x="169943" y="-1796873"/>
            <a:chExt cx="5181398" cy="1320800"/>
          </a:xfrm>
        </p:grpSpPr>
        <p:sp>
          <p:nvSpPr>
            <p:cNvPr id="7" name="圓角矩形 6"/>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8" name="圓角矩形 4"/>
            <p:cNvSpPr/>
            <p:nvPr/>
          </p:nvSpPr>
          <p:spPr>
            <a:xfrm>
              <a:off x="932988" y="-1796873"/>
              <a:ext cx="3758874" cy="1242249"/>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a:t>
              </a:r>
              <a:r>
                <a:rPr lang="zh-TW" altLang="en-US" sz="4400">
                  <a:solidFill>
                    <a:srgbClr val="0033CC"/>
                  </a:solidFill>
                  <a:latin typeface="標楷體" pitchFamily="65" charset="-120"/>
                  <a:ea typeface="標楷體" pitchFamily="65" charset="-120"/>
                </a:rPr>
                <a:t>辨識工具</a:t>
              </a:r>
              <a:endParaRPr lang="zh-TW" altLang="en-US" sz="4400" dirty="0">
                <a:solidFill>
                  <a:srgbClr val="0033CC"/>
                </a:solidFill>
                <a:latin typeface="標楷體" pitchFamily="65" charset="-120"/>
                <a:ea typeface="標楷體" pitchFamily="65" charset="-120"/>
              </a:endParaRPr>
            </a:p>
          </p:txBody>
        </p:sp>
      </p:grpSp>
      <p:sp>
        <p:nvSpPr>
          <p:cNvPr id="25604" name="投影片編號版面配置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F7802BC1-CB2D-4DC4-9272-74A1D7DA227F}" type="slidenum">
              <a:rPr kumimoji="0" lang="zh-TW" altLang="en-US" smtClean="0">
                <a:solidFill>
                  <a:srgbClr val="FFFFFF"/>
                </a:solidFill>
              </a:rPr>
              <a:pPr eaLnBrk="1" hangingPunct="1"/>
              <a:t>57</a:t>
            </a:fld>
            <a:endParaRPr kumimoji="0" lang="en-US" altLang="zh-TW" smtClean="0">
              <a:solidFill>
                <a:srgbClr val="FFFFFF"/>
              </a:solidFill>
            </a:endParaRP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77" y="981076"/>
            <a:ext cx="9279996"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1243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314039" y="1"/>
            <a:ext cx="612417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lang="zh-TW" altLang="en-US" sz="4000" b="1">
              <a:solidFill>
                <a:srgbClr val="CC0066"/>
              </a:solidFill>
              <a:latin typeface="標楷體" pitchFamily="65" charset="-120"/>
              <a:ea typeface="標楷體" pitchFamily="65" charset="-120"/>
            </a:endParaRPr>
          </a:p>
        </p:txBody>
      </p:sp>
      <p:grpSp>
        <p:nvGrpSpPr>
          <p:cNvPr id="26627" name="群組 5"/>
          <p:cNvGrpSpPr>
            <a:grpSpLocks/>
          </p:cNvGrpSpPr>
          <p:nvPr/>
        </p:nvGrpSpPr>
        <p:grpSpPr bwMode="auto">
          <a:xfrm>
            <a:off x="2144581" y="115889"/>
            <a:ext cx="5850731" cy="720725"/>
            <a:chOff x="169943" y="-1796873"/>
            <a:chExt cx="5181398" cy="1320800"/>
          </a:xfrm>
        </p:grpSpPr>
        <p:sp>
          <p:nvSpPr>
            <p:cNvPr id="7" name="圓角矩形 6"/>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8" name="圓角矩形 4"/>
            <p:cNvSpPr/>
            <p:nvPr/>
          </p:nvSpPr>
          <p:spPr>
            <a:xfrm>
              <a:off x="932988" y="-1796873"/>
              <a:ext cx="3758874" cy="1242249"/>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a:t>
              </a:r>
              <a:r>
                <a:rPr lang="zh-TW" altLang="en-US" sz="4400">
                  <a:solidFill>
                    <a:srgbClr val="0033CC"/>
                  </a:solidFill>
                  <a:latin typeface="標楷體" pitchFamily="65" charset="-120"/>
                  <a:ea typeface="標楷體" pitchFamily="65" charset="-120"/>
                </a:rPr>
                <a:t>辨識工具</a:t>
              </a:r>
              <a:endParaRPr lang="zh-TW" altLang="en-US" sz="4400" dirty="0">
                <a:solidFill>
                  <a:srgbClr val="0033CC"/>
                </a:solidFill>
                <a:latin typeface="標楷體" pitchFamily="65" charset="-120"/>
                <a:ea typeface="標楷體" pitchFamily="65" charset="-120"/>
              </a:endParaRPr>
            </a:p>
          </p:txBody>
        </p:sp>
      </p:grpSp>
      <p:sp>
        <p:nvSpPr>
          <p:cNvPr id="26628" name="投影片編號版面配置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D87BD3CB-A031-444F-A974-C2CA6E095929}" type="slidenum">
              <a:rPr kumimoji="0" lang="zh-TW" altLang="en-US" smtClean="0">
                <a:solidFill>
                  <a:srgbClr val="FFFFFF"/>
                </a:solidFill>
              </a:rPr>
              <a:pPr eaLnBrk="1" hangingPunct="1"/>
              <a:t>58</a:t>
            </a:fld>
            <a:endParaRPr kumimoji="0" lang="en-US" altLang="zh-TW" smtClean="0">
              <a:solidFill>
                <a:srgbClr val="FFFFFF"/>
              </a:solidFill>
            </a:endParaRP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38" y="1017588"/>
            <a:ext cx="9194006" cy="584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359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07AD5B3-2C31-4040-B143-69731F64A963}" type="slidenum">
              <a:rPr kumimoji="0" lang="zh-TW" altLang="en-US" smtClean="0">
                <a:latin typeface="Times New Roman" pitchFamily="18" charset="0"/>
              </a:rPr>
              <a:pPr eaLnBrk="1" hangingPunct="1"/>
              <a:t>5</a:t>
            </a:fld>
            <a:endParaRPr kumimoji="0" lang="en-US" altLang="zh-TW" smtClean="0">
              <a:latin typeface="Times New Roman" pitchFamily="18" charset="0"/>
            </a:endParaRPr>
          </a:p>
        </p:txBody>
      </p:sp>
      <p:sp>
        <p:nvSpPr>
          <p:cNvPr id="6147" name="Rectangle 2"/>
          <p:cNvSpPr>
            <a:spLocks noGrp="1" noChangeArrowheads="1"/>
          </p:cNvSpPr>
          <p:nvPr>
            <p:ph type="title" idx="4294967295"/>
          </p:nvPr>
        </p:nvSpPr>
        <p:spPr/>
        <p:txBody>
          <a:bodyPr/>
          <a:lstStyle/>
          <a:p>
            <a:pPr eaLnBrk="1" hangingPunct="1"/>
            <a:r>
              <a:rPr lang="zh-TW" altLang="en-US" sz="3600" smtClean="0">
                <a:ea typeface="標楷體" pitchFamily="65" charset="-120"/>
              </a:rPr>
              <a:t>幾個內控案例</a:t>
            </a:r>
          </a:p>
        </p:txBody>
      </p:sp>
      <p:sp>
        <p:nvSpPr>
          <p:cNvPr id="6148" name="Rectangle 3"/>
          <p:cNvSpPr>
            <a:spLocks noGrp="1" noChangeArrowheads="1"/>
          </p:cNvSpPr>
          <p:nvPr>
            <p:ph type="body" sz="half" idx="4294967295"/>
          </p:nvPr>
        </p:nvSpPr>
        <p:spPr>
          <a:xfrm>
            <a:off x="3080792" y="1124744"/>
            <a:ext cx="3888432" cy="4895850"/>
          </a:xfrm>
        </p:spPr>
        <p:txBody>
          <a:bodyPr/>
          <a:lstStyle/>
          <a:p>
            <a:pPr>
              <a:lnSpc>
                <a:spcPct val="150000"/>
              </a:lnSpc>
            </a:pPr>
            <a:r>
              <a:rPr lang="zh-TW" altLang="en-US" dirty="0" smtClean="0">
                <a:latin typeface="Arial" pitchFamily="34" charset="0"/>
              </a:rPr>
              <a:t>管帳不管錢</a:t>
            </a:r>
            <a:endParaRPr lang="en-US" altLang="zh-TW" dirty="0" smtClean="0">
              <a:latin typeface="Arial" pitchFamily="34" charset="0"/>
            </a:endParaRPr>
          </a:p>
          <a:p>
            <a:pPr>
              <a:lnSpc>
                <a:spcPct val="150000"/>
              </a:lnSpc>
            </a:pPr>
            <a:r>
              <a:rPr lang="zh-TW" altLang="en-US" dirty="0" smtClean="0">
                <a:latin typeface="Arial" pitchFamily="34" charset="0"/>
              </a:rPr>
              <a:t>採購不驗收</a:t>
            </a:r>
            <a:endParaRPr lang="en-US" altLang="zh-TW" dirty="0">
              <a:latin typeface="Arial" pitchFamily="34" charset="0"/>
            </a:endParaRPr>
          </a:p>
          <a:p>
            <a:pPr>
              <a:lnSpc>
                <a:spcPct val="150000"/>
              </a:lnSpc>
            </a:pPr>
            <a:r>
              <a:rPr lang="zh-TW" altLang="en-US" dirty="0" smtClean="0">
                <a:latin typeface="Arial" pitchFamily="34" charset="0"/>
              </a:rPr>
              <a:t>零用金盤點</a:t>
            </a:r>
            <a:endParaRPr lang="en-US" altLang="zh-TW" dirty="0" smtClean="0">
              <a:latin typeface="Arial" pitchFamily="34" charset="0"/>
            </a:endParaRPr>
          </a:p>
          <a:p>
            <a:pPr>
              <a:lnSpc>
                <a:spcPct val="150000"/>
              </a:lnSpc>
            </a:pPr>
            <a:r>
              <a:rPr lang="zh-TW" altLang="en-US" dirty="0">
                <a:latin typeface="Arial" pitchFamily="34" charset="0"/>
              </a:rPr>
              <a:t>庫存</a:t>
            </a:r>
            <a:r>
              <a:rPr lang="zh-TW" altLang="en-US" dirty="0" smtClean="0">
                <a:latin typeface="Arial" pitchFamily="34" charset="0"/>
              </a:rPr>
              <a:t>盤點</a:t>
            </a:r>
            <a:endParaRPr lang="en-US" altLang="zh-TW" dirty="0" smtClean="0">
              <a:latin typeface="Arial" pitchFamily="34" charset="0"/>
            </a:endParaRPr>
          </a:p>
          <a:p>
            <a:pPr>
              <a:lnSpc>
                <a:spcPct val="150000"/>
              </a:lnSpc>
            </a:pPr>
            <a:r>
              <a:rPr lang="zh-TW" altLang="en-US" dirty="0" smtClean="0">
                <a:latin typeface="Arial" pitchFamily="34" charset="0"/>
              </a:rPr>
              <a:t>老公的荷包</a:t>
            </a:r>
            <a:endParaRPr lang="en-US" altLang="zh-TW" dirty="0" smtClean="0">
              <a:latin typeface="Arial" pitchFamily="34" charset="0"/>
            </a:endParaRPr>
          </a:p>
          <a:p>
            <a:pPr>
              <a:lnSpc>
                <a:spcPct val="150000"/>
              </a:lnSpc>
            </a:pPr>
            <a:r>
              <a:rPr lang="zh-TW" altLang="en-US" dirty="0" smtClean="0">
                <a:latin typeface="Arial" pitchFamily="34" charset="0"/>
              </a:rPr>
              <a:t>小孩的遊戲時間</a:t>
            </a:r>
            <a:endParaRPr lang="en-US" altLang="zh-TW" dirty="0" smtClean="0">
              <a:latin typeface="Arial" pitchFamily="34" charset="0"/>
            </a:endParaRPr>
          </a:p>
          <a:p>
            <a:pPr>
              <a:lnSpc>
                <a:spcPct val="150000"/>
              </a:lnSpc>
            </a:pPr>
            <a:endParaRPr lang="zh-TW" altLang="en-US" dirty="0" smtClean="0">
              <a:latin typeface="Arial" pitchFamily="34" charset="0"/>
            </a:endParaRPr>
          </a:p>
        </p:txBody>
      </p:sp>
    </p:spTree>
    <p:extLst>
      <p:ext uri="{BB962C8B-B14F-4D97-AF65-F5344CB8AC3E}">
        <p14:creationId xmlns:p14="http://schemas.microsoft.com/office/powerpoint/2010/main" val="319253233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ChangeArrowheads="1"/>
          </p:cNvSpPr>
          <p:nvPr/>
        </p:nvSpPr>
        <p:spPr bwMode="auto">
          <a:xfrm>
            <a:off x="271727" y="1373188"/>
            <a:ext cx="9206045"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75" indent="-269875" eaLnBrk="0" hangingPunct="0">
              <a:defRPr kumimoji="1">
                <a:solidFill>
                  <a:schemeClr val="tx1"/>
                </a:solidFill>
                <a:latin typeface="Tahoma" pitchFamily="34" charset="0"/>
                <a:ea typeface="新細明體" pitchFamily="18" charset="-120"/>
              </a:defRPr>
            </a:lvl1pPr>
            <a:lvl2pPr marL="625475" indent="-176213"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lnSpc>
                <a:spcPct val="90000"/>
              </a:lnSpc>
              <a:spcBef>
                <a:spcPct val="10000"/>
              </a:spcBef>
              <a:buClr>
                <a:schemeClr val="accent1"/>
              </a:buClr>
              <a:buSzPct val="70000"/>
              <a:buFont typeface="Wingdings" pitchFamily="2" charset="2"/>
              <a:buChar char=""/>
            </a:pPr>
            <a:r>
              <a:rPr lang="zh-TW" altLang="en-US" sz="2800">
                <a:solidFill>
                  <a:srgbClr val="0000FF"/>
                </a:solidFill>
                <a:latin typeface="標楷體" pitchFamily="65" charset="-120"/>
                <a:ea typeface="標楷體" pitchFamily="65" charset="-120"/>
                <a:cs typeface="新細明體" pitchFamily="18" charset="-120"/>
              </a:rPr>
              <a:t>結構化導向</a:t>
            </a:r>
            <a:r>
              <a:rPr lang="en-US" altLang="zh-TW" sz="2800">
                <a:solidFill>
                  <a:srgbClr val="0000FF"/>
                </a:solidFill>
                <a:latin typeface="標楷體" pitchFamily="65" charset="-120"/>
                <a:ea typeface="標楷體" pitchFamily="65" charset="-120"/>
                <a:cs typeface="新細明體" pitchFamily="18" charset="-120"/>
              </a:rPr>
              <a:t>-</a:t>
            </a:r>
            <a:r>
              <a:rPr lang="zh-TW" altLang="en-US" sz="2800">
                <a:latin typeface="標楷體" pitchFamily="65" charset="-120"/>
                <a:ea typeface="標楷體" pitchFamily="65" charset="-120"/>
                <a:cs typeface="新細明體" pitchFamily="18" charset="-120"/>
              </a:rPr>
              <a:t>逐項討論，不需太多經驗，過程較簡單。例如核對風險清單、</a:t>
            </a:r>
            <a:r>
              <a:rPr lang="en-US" altLang="zh-TW" sz="2800">
                <a:latin typeface="標楷體" pitchFamily="65" charset="-120"/>
                <a:ea typeface="標楷體" pitchFamily="65" charset="-120"/>
                <a:cs typeface="新細明體" pitchFamily="18" charset="-120"/>
              </a:rPr>
              <a:t>checklist</a:t>
            </a:r>
            <a:r>
              <a:rPr lang="zh-TW" altLang="en-US" sz="2800">
                <a:latin typeface="標楷體" pitchFamily="65" charset="-120"/>
                <a:ea typeface="標楷體" pitchFamily="65" charset="-120"/>
                <a:cs typeface="新細明體" pitchFamily="18" charset="-120"/>
              </a:rPr>
              <a:t>、問卷調查。</a:t>
            </a: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r>
              <a:rPr lang="zh-TW" altLang="en-US" sz="2800">
                <a:solidFill>
                  <a:srgbClr val="0000FF"/>
                </a:solidFill>
                <a:latin typeface="標楷體" pitchFamily="65" charset="-120"/>
                <a:ea typeface="標楷體" pitchFamily="65" charset="-120"/>
                <a:cs typeface="新細明體" pitchFamily="18" charset="-120"/>
              </a:rPr>
              <a:t>經驗導向</a:t>
            </a:r>
            <a:r>
              <a:rPr lang="en-US" altLang="zh-TW" sz="2800">
                <a:solidFill>
                  <a:srgbClr val="0000FF"/>
                </a:solidFill>
                <a:latin typeface="標楷體" pitchFamily="65" charset="-120"/>
                <a:ea typeface="標楷體" pitchFamily="65" charset="-120"/>
                <a:cs typeface="新細明體" pitchFamily="18" charset="-120"/>
              </a:rPr>
              <a:t>-</a:t>
            </a:r>
            <a:r>
              <a:rPr lang="zh-TW" altLang="en-US" sz="2800">
                <a:latin typeface="標楷體" pitchFamily="65" charset="-120"/>
                <a:ea typeface="標楷體" pitchFamily="65" charset="-120"/>
                <a:cs typeface="新細明體" pitchFamily="18" charset="-120"/>
              </a:rPr>
              <a:t>運用經驗及紀錄判斷、腦力激盪。</a:t>
            </a: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r>
              <a:rPr lang="zh-TW" altLang="en-US" sz="2800">
                <a:solidFill>
                  <a:srgbClr val="0000FF"/>
                </a:solidFill>
                <a:latin typeface="標楷體" pitchFamily="65" charset="-120"/>
                <a:ea typeface="標楷體" pitchFamily="65" charset="-120"/>
                <a:cs typeface="新細明體" pitchFamily="18" charset="-120"/>
              </a:rPr>
              <a:t>結合結構化及經驗導向</a:t>
            </a:r>
            <a:r>
              <a:rPr lang="en-US" altLang="zh-TW" sz="2800">
                <a:latin typeface="標楷體" pitchFamily="65" charset="-120"/>
                <a:ea typeface="標楷體" pitchFamily="65" charset="-120"/>
                <a:cs typeface="新細明體" pitchFamily="18" charset="-120"/>
              </a:rPr>
              <a:t>-</a:t>
            </a:r>
            <a:r>
              <a:rPr lang="zh-TW" altLang="en-US" sz="2800">
                <a:latin typeface="標楷體" pitchFamily="65" charset="-120"/>
                <a:ea typeface="標楷體" pitchFamily="65" charset="-120"/>
                <a:cs typeface="新細明體" pitchFamily="18" charset="-120"/>
              </a:rPr>
              <a:t>適用顧問協助引導評估與分析計畫。例如</a:t>
            </a:r>
            <a:r>
              <a:rPr lang="en-US" altLang="zh-TW" sz="2800">
                <a:latin typeface="標楷體" pitchFamily="65" charset="-120"/>
                <a:ea typeface="標楷體" pitchFamily="65" charset="-120"/>
                <a:cs typeface="新細明體" pitchFamily="18" charset="-120"/>
              </a:rPr>
              <a:t>SWOT</a:t>
            </a:r>
            <a:r>
              <a:rPr lang="zh-TW" altLang="en-US" sz="2800">
                <a:latin typeface="標楷體" pitchFamily="65" charset="-120"/>
                <a:ea typeface="標楷體" pitchFamily="65" charset="-120"/>
                <a:cs typeface="新細明體" pitchFamily="18" charset="-120"/>
              </a:rPr>
              <a:t>分析、流程表或作業分析、系統分析、順序分析、營運研究、</a:t>
            </a:r>
            <a:r>
              <a:rPr lang="en-US" altLang="zh-TW" sz="2800">
                <a:latin typeface="標楷體" pitchFamily="65" charset="-120"/>
                <a:ea typeface="標楷體" pitchFamily="65" charset="-120"/>
                <a:cs typeface="新細明體" pitchFamily="18" charset="-120"/>
              </a:rPr>
              <a:t>PESTLE</a:t>
            </a:r>
            <a:r>
              <a:rPr lang="zh-TW" altLang="en-US" sz="2800">
                <a:latin typeface="標楷體" pitchFamily="65" charset="-120"/>
                <a:ea typeface="標楷體" pitchFamily="65" charset="-120"/>
                <a:cs typeface="新細明體" pitchFamily="18" charset="-120"/>
              </a:rPr>
              <a:t>分析、情境分析、系統工程技術，較能精確辨識風險。</a:t>
            </a:r>
            <a:r>
              <a:rPr lang="zh-TW" altLang="en-US" sz="2800">
                <a:solidFill>
                  <a:srgbClr val="FF0000"/>
                </a:solidFill>
                <a:latin typeface="標楷體" pitchFamily="65" charset="-120"/>
                <a:ea typeface="標楷體" pitchFamily="65" charset="-120"/>
                <a:cs typeface="新細明體" pitchFamily="18" charset="-120"/>
              </a:rPr>
              <a:t>可參考國發會訂頒之「風險管理及危機處理作業手冊」</a:t>
            </a:r>
            <a:r>
              <a:rPr lang="zh-TW" altLang="en-US" sz="2800">
                <a:latin typeface="標楷體" pitchFamily="65" charset="-120"/>
                <a:ea typeface="標楷體" pitchFamily="65" charset="-120"/>
                <a:cs typeface="新細明體" pitchFamily="18" charset="-120"/>
              </a:rPr>
              <a:t>。</a:t>
            </a: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r>
              <a:rPr lang="zh-TW" altLang="en-US" sz="2800">
                <a:latin typeface="標楷體" pitchFamily="65" charset="-120"/>
                <a:ea typeface="標楷體" pitchFamily="65" charset="-120"/>
                <a:cs typeface="新細明體" pitchFamily="18" charset="-120"/>
              </a:rPr>
              <a:t>在執行風險辨識過程中沒有標準方法，而是依機關組織特性，選擇適當之方式。並利用創造性思考方式，融入相關經驗及資訊，考量相關利害者之影響後，才能做出完整之風險辨識。</a:t>
            </a: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zh-TW" altLang="en-US" sz="32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32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kumimoji="0" lang="zh-TW" altLang="en-US" sz="3200">
              <a:solidFill>
                <a:srgbClr val="0033CC"/>
              </a:solidFill>
              <a:latin typeface="標楷體" pitchFamily="65" charset="-120"/>
              <a:ea typeface="標楷體" pitchFamily="65" charset="-120"/>
              <a:cs typeface="新細明體" pitchFamily="18" charset="-120"/>
            </a:endParaRPr>
          </a:p>
          <a:p>
            <a:pPr lvl="1" eaLnBrk="1" hangingPunct="1">
              <a:lnSpc>
                <a:spcPct val="90000"/>
              </a:lnSpc>
              <a:spcBef>
                <a:spcPct val="10000"/>
              </a:spcBef>
              <a:buClr>
                <a:schemeClr val="accent1"/>
              </a:buClr>
              <a:buSzPct val="80000"/>
            </a:pPr>
            <a:endParaRPr kumimoji="0" lang="zh-TW" altLang="en-US" sz="2800">
              <a:latin typeface="標楷體" pitchFamily="65" charset="-120"/>
              <a:ea typeface="標楷體" pitchFamily="65" charset="-120"/>
              <a:cs typeface="新細明體" pitchFamily="18" charset="-120"/>
            </a:endParaRPr>
          </a:p>
        </p:txBody>
      </p:sp>
      <p:sp>
        <p:nvSpPr>
          <p:cNvPr id="6" name="圓角矩形 4"/>
          <p:cNvSpPr/>
          <p:nvPr/>
        </p:nvSpPr>
        <p:spPr>
          <a:xfrm>
            <a:off x="3202253" y="115889"/>
            <a:ext cx="3279643" cy="814387"/>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a:t>
            </a:r>
          </a:p>
        </p:txBody>
      </p:sp>
      <p:grpSp>
        <p:nvGrpSpPr>
          <p:cNvPr id="27652" name="群組 6"/>
          <p:cNvGrpSpPr>
            <a:grpSpLocks/>
          </p:cNvGrpSpPr>
          <p:nvPr/>
        </p:nvGrpSpPr>
        <p:grpSpPr bwMode="auto">
          <a:xfrm>
            <a:off x="2067190" y="115889"/>
            <a:ext cx="5771621" cy="865187"/>
            <a:chOff x="169943" y="-1796873"/>
            <a:chExt cx="5181398" cy="1320800"/>
          </a:xfrm>
        </p:grpSpPr>
        <p:sp>
          <p:nvSpPr>
            <p:cNvPr id="8" name="圓角矩形 7"/>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9" name="圓角矩形 4"/>
            <p:cNvSpPr/>
            <p:nvPr/>
          </p:nvSpPr>
          <p:spPr>
            <a:xfrm>
              <a:off x="934184" y="-1796873"/>
              <a:ext cx="3757903" cy="1243248"/>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風險辨識方法</a:t>
              </a:r>
            </a:p>
          </p:txBody>
        </p:sp>
      </p:grpSp>
      <p:sp>
        <p:nvSpPr>
          <p:cNvPr id="27653"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72AECD0-7615-46F4-9BD4-90DB1F51F76E}" type="slidenum">
              <a:rPr kumimoji="0" lang="zh-TW" altLang="en-US" smtClean="0">
                <a:solidFill>
                  <a:srgbClr val="FFFFFF"/>
                </a:solidFill>
              </a:rPr>
              <a:pPr eaLnBrk="1" hangingPunct="1"/>
              <a:t>59</a:t>
            </a:fld>
            <a:endParaRPr kumimoji="0" lang="en-US" altLang="zh-TW" smtClean="0">
              <a:solidFill>
                <a:srgbClr val="FFFFFF"/>
              </a:solidFill>
            </a:endParaRPr>
          </a:p>
        </p:txBody>
      </p:sp>
    </p:spTree>
    <p:extLst>
      <p:ext uri="{BB962C8B-B14F-4D97-AF65-F5344CB8AC3E}">
        <p14:creationId xmlns:p14="http://schemas.microsoft.com/office/powerpoint/2010/main" val="3795846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ChangeArrowheads="1"/>
          </p:cNvSpPr>
          <p:nvPr/>
        </p:nvSpPr>
        <p:spPr bwMode="auto">
          <a:xfrm>
            <a:off x="271727" y="1373188"/>
            <a:ext cx="9206045"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75" indent="-269875" eaLnBrk="0" hangingPunct="0">
              <a:defRPr kumimoji="1">
                <a:solidFill>
                  <a:schemeClr val="tx1"/>
                </a:solidFill>
                <a:latin typeface="Tahoma" pitchFamily="34" charset="0"/>
                <a:ea typeface="新細明體" pitchFamily="18" charset="-120"/>
              </a:defRPr>
            </a:lvl1pPr>
            <a:lvl2pPr marL="625475" indent="-176213"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zh-TW" altLang="en-US" sz="32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32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kumimoji="0" lang="zh-TW" altLang="en-US" sz="3200">
              <a:solidFill>
                <a:srgbClr val="0033CC"/>
              </a:solidFill>
              <a:latin typeface="標楷體" pitchFamily="65" charset="-120"/>
              <a:ea typeface="標楷體" pitchFamily="65" charset="-120"/>
              <a:cs typeface="新細明體" pitchFamily="18" charset="-120"/>
            </a:endParaRPr>
          </a:p>
          <a:p>
            <a:pPr lvl="1" eaLnBrk="1" hangingPunct="1">
              <a:lnSpc>
                <a:spcPct val="90000"/>
              </a:lnSpc>
              <a:spcBef>
                <a:spcPct val="10000"/>
              </a:spcBef>
              <a:buClr>
                <a:schemeClr val="accent1"/>
              </a:buClr>
              <a:buSzPct val="80000"/>
            </a:pPr>
            <a:endParaRPr kumimoji="0" lang="zh-TW" altLang="en-US" sz="2800">
              <a:latin typeface="標楷體" pitchFamily="65" charset="-120"/>
              <a:ea typeface="標楷體" pitchFamily="65" charset="-120"/>
              <a:cs typeface="新細明體" pitchFamily="18" charset="-120"/>
            </a:endParaRPr>
          </a:p>
        </p:txBody>
      </p:sp>
      <p:sp>
        <p:nvSpPr>
          <p:cNvPr id="6" name="圓角矩形 4"/>
          <p:cNvSpPr/>
          <p:nvPr/>
        </p:nvSpPr>
        <p:spPr>
          <a:xfrm>
            <a:off x="3202253" y="115889"/>
            <a:ext cx="3279643" cy="814387"/>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a:t>
            </a:r>
          </a:p>
        </p:txBody>
      </p:sp>
      <p:grpSp>
        <p:nvGrpSpPr>
          <p:cNvPr id="28676" name="群組 6"/>
          <p:cNvGrpSpPr>
            <a:grpSpLocks/>
          </p:cNvGrpSpPr>
          <p:nvPr/>
        </p:nvGrpSpPr>
        <p:grpSpPr bwMode="auto">
          <a:xfrm>
            <a:off x="2067190" y="115889"/>
            <a:ext cx="5771621" cy="865187"/>
            <a:chOff x="169943" y="-1796873"/>
            <a:chExt cx="5181398" cy="1320800"/>
          </a:xfrm>
        </p:grpSpPr>
        <p:sp>
          <p:nvSpPr>
            <p:cNvPr id="8" name="圓角矩形 7"/>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9" name="圓角矩形 4"/>
            <p:cNvSpPr/>
            <p:nvPr/>
          </p:nvSpPr>
          <p:spPr>
            <a:xfrm>
              <a:off x="934184" y="-1796873"/>
              <a:ext cx="3757903" cy="1243248"/>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風險辨識方法</a:t>
              </a:r>
            </a:p>
          </p:txBody>
        </p:sp>
      </p:grpSp>
      <p:sp>
        <p:nvSpPr>
          <p:cNvPr id="28677"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4CAD415D-A9EB-4C42-B746-AF2C2EA4D46F}" type="slidenum">
              <a:rPr kumimoji="0" lang="zh-TW" altLang="en-US" smtClean="0">
                <a:solidFill>
                  <a:srgbClr val="FFFFFF"/>
                </a:solidFill>
              </a:rPr>
              <a:pPr eaLnBrk="1" hangingPunct="1"/>
              <a:t>60</a:t>
            </a:fld>
            <a:endParaRPr kumimoji="0" lang="en-US" altLang="zh-TW" smtClean="0">
              <a:solidFill>
                <a:srgbClr val="FFFFFF"/>
              </a:solidFill>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29" y="1123951"/>
            <a:ext cx="7728744"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58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ChangeArrowheads="1"/>
          </p:cNvSpPr>
          <p:nvPr/>
        </p:nvSpPr>
        <p:spPr bwMode="auto">
          <a:xfrm>
            <a:off x="271727" y="1373188"/>
            <a:ext cx="9206045"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75" indent="-269875" eaLnBrk="0" hangingPunct="0">
              <a:defRPr kumimoji="1">
                <a:solidFill>
                  <a:schemeClr val="tx1"/>
                </a:solidFill>
                <a:latin typeface="Tahoma" pitchFamily="34" charset="0"/>
                <a:ea typeface="新細明體" pitchFamily="18" charset="-120"/>
              </a:defRPr>
            </a:lvl1pPr>
            <a:lvl2pPr marL="625475" indent="-176213"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lnSpc>
                <a:spcPct val="90000"/>
              </a:lnSpc>
              <a:spcBef>
                <a:spcPct val="10000"/>
              </a:spcBef>
              <a:buClr>
                <a:schemeClr val="accent1"/>
              </a:buClr>
              <a:buSzPct val="70000"/>
              <a:buFont typeface="Wingdings" pitchFamily="2" charset="2"/>
              <a:buChar char=""/>
            </a:pPr>
            <a:r>
              <a:rPr lang="zh-TW" altLang="en-US" sz="2800">
                <a:latin typeface="標楷體" pitchFamily="65" charset="-120"/>
                <a:ea typeface="標楷體" pitchFamily="65" charset="-120"/>
              </a:rPr>
              <a:t>潛在的風險必須依賴可靠的資料加以辨識。執行風險辨識時，應該先從機關或機關的歷史資料著手，並廣泛與利害相關者討論過去、目前與未來可能衍生的問題。</a:t>
            </a:r>
            <a:endParaRPr lang="en-US" altLang="zh-TW" sz="2800">
              <a:latin typeface="標楷體" pitchFamily="65" charset="-120"/>
              <a:ea typeface="標楷體" pitchFamily="65" charset="-120"/>
            </a:endParaRPr>
          </a:p>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endParaRPr>
          </a:p>
          <a:p>
            <a:pPr eaLnBrk="1" hangingPunct="1">
              <a:lnSpc>
                <a:spcPct val="90000"/>
              </a:lnSpc>
              <a:spcBef>
                <a:spcPct val="10000"/>
              </a:spcBef>
              <a:buClr>
                <a:schemeClr val="accent1"/>
              </a:buClr>
              <a:buSzPct val="70000"/>
              <a:buFont typeface="Wingdings" pitchFamily="2" charset="2"/>
              <a:buChar char=""/>
            </a:pPr>
            <a:r>
              <a:rPr lang="zh-TW" altLang="en-US" sz="2800">
                <a:latin typeface="標楷體" pitchFamily="65" charset="-120"/>
                <a:ea typeface="標楷體" pitchFamily="65" charset="-120"/>
              </a:rPr>
              <a:t>參與風險辨識的人員，應深入瞭解所評估風險之特性，而且在執行風險辨識時，可以利用</a:t>
            </a:r>
            <a:r>
              <a:rPr lang="zh-TW" altLang="en-US" sz="2800" b="1">
                <a:latin typeface="標楷體" pitchFamily="65" charset="-120"/>
                <a:ea typeface="標楷體" pitchFamily="65" charset="-120"/>
              </a:rPr>
              <a:t>創造性的思考方式</a:t>
            </a:r>
            <a:r>
              <a:rPr lang="zh-TW" altLang="en-US" sz="2800">
                <a:latin typeface="標楷體" pitchFamily="65" charset="-120"/>
                <a:ea typeface="標楷體" pitchFamily="65" charset="-120"/>
              </a:rPr>
              <a:t>進行，並</a:t>
            </a:r>
            <a:r>
              <a:rPr lang="zh-TW" altLang="en-US" sz="2800" b="1">
                <a:latin typeface="標楷體" pitchFamily="65" charset="-120"/>
                <a:ea typeface="標楷體" pitchFamily="65" charset="-120"/>
              </a:rPr>
              <a:t>適時融入相關經驗</a:t>
            </a:r>
            <a:r>
              <a:rPr lang="zh-TW" altLang="en-US" sz="2800">
                <a:latin typeface="標楷體" pitchFamily="65" charset="-120"/>
                <a:ea typeface="標楷體" pitchFamily="65" charset="-120"/>
              </a:rPr>
              <a:t>，小組成員應先整合各自的經驗，同時，整組參與的方式亦有助於人員在進行風險管理時產生高度的參與感，並考慮對不同利害相關者可能造成的影響。</a:t>
            </a:r>
            <a:endParaRPr lang="en-US" altLang="zh-TW" sz="2800">
              <a:latin typeface="標楷體" pitchFamily="65" charset="-120"/>
              <a:ea typeface="標楷體" pitchFamily="65" charset="-120"/>
            </a:endParaRPr>
          </a:p>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28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zh-TW" altLang="en-US" sz="32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lang="en-US" altLang="zh-TW" sz="3200">
              <a:latin typeface="標楷體" pitchFamily="65" charset="-120"/>
              <a:ea typeface="標楷體" pitchFamily="65" charset="-120"/>
              <a:cs typeface="新細明體" pitchFamily="18" charset="-120"/>
            </a:endParaRPr>
          </a:p>
          <a:p>
            <a:pPr eaLnBrk="1" hangingPunct="1">
              <a:lnSpc>
                <a:spcPct val="90000"/>
              </a:lnSpc>
              <a:spcBef>
                <a:spcPct val="10000"/>
              </a:spcBef>
              <a:buClr>
                <a:schemeClr val="accent1"/>
              </a:buClr>
              <a:buSzPct val="70000"/>
              <a:buFont typeface="Wingdings" pitchFamily="2" charset="2"/>
              <a:buChar char=""/>
            </a:pPr>
            <a:endParaRPr kumimoji="0" lang="zh-TW" altLang="en-US" sz="3200">
              <a:solidFill>
                <a:srgbClr val="0033CC"/>
              </a:solidFill>
              <a:latin typeface="標楷體" pitchFamily="65" charset="-120"/>
              <a:ea typeface="標楷體" pitchFamily="65" charset="-120"/>
              <a:cs typeface="新細明體" pitchFamily="18" charset="-120"/>
            </a:endParaRPr>
          </a:p>
          <a:p>
            <a:pPr lvl="1" eaLnBrk="1" hangingPunct="1">
              <a:lnSpc>
                <a:spcPct val="90000"/>
              </a:lnSpc>
              <a:spcBef>
                <a:spcPct val="10000"/>
              </a:spcBef>
              <a:buClr>
                <a:schemeClr val="accent1"/>
              </a:buClr>
              <a:buSzPct val="80000"/>
            </a:pPr>
            <a:endParaRPr kumimoji="0" lang="zh-TW" altLang="en-US" sz="2800">
              <a:latin typeface="標楷體" pitchFamily="65" charset="-120"/>
              <a:ea typeface="標楷體" pitchFamily="65" charset="-120"/>
              <a:cs typeface="新細明體" pitchFamily="18" charset="-120"/>
            </a:endParaRPr>
          </a:p>
        </p:txBody>
      </p:sp>
      <p:sp>
        <p:nvSpPr>
          <p:cNvPr id="6" name="圓角矩形 4"/>
          <p:cNvSpPr/>
          <p:nvPr/>
        </p:nvSpPr>
        <p:spPr>
          <a:xfrm>
            <a:off x="3202253" y="115889"/>
            <a:ext cx="3279643" cy="814387"/>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a:t>
            </a:r>
          </a:p>
        </p:txBody>
      </p:sp>
      <p:grpSp>
        <p:nvGrpSpPr>
          <p:cNvPr id="29700" name="群組 6"/>
          <p:cNvGrpSpPr>
            <a:grpSpLocks/>
          </p:cNvGrpSpPr>
          <p:nvPr/>
        </p:nvGrpSpPr>
        <p:grpSpPr bwMode="auto">
          <a:xfrm>
            <a:off x="2067190" y="115889"/>
            <a:ext cx="5771621" cy="865187"/>
            <a:chOff x="169943" y="-1796873"/>
            <a:chExt cx="5181398" cy="1320800"/>
          </a:xfrm>
        </p:grpSpPr>
        <p:sp>
          <p:nvSpPr>
            <p:cNvPr id="8" name="圓角矩形 7"/>
            <p:cNvSpPr/>
            <p:nvPr/>
          </p:nvSpPr>
          <p:spPr>
            <a:xfrm>
              <a:off x="169943" y="-1796873"/>
              <a:ext cx="5181398" cy="1320800"/>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9" name="圓角矩形 4"/>
            <p:cNvSpPr/>
            <p:nvPr/>
          </p:nvSpPr>
          <p:spPr>
            <a:xfrm>
              <a:off x="934184" y="-1796873"/>
              <a:ext cx="3757903" cy="1243248"/>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風險辨識方法</a:t>
              </a:r>
            </a:p>
          </p:txBody>
        </p:sp>
      </p:grpSp>
      <p:sp>
        <p:nvSpPr>
          <p:cNvPr id="29701"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53884A12-D3B2-4298-8FB8-F8B7881A698A}" type="slidenum">
              <a:rPr kumimoji="0" lang="zh-TW" altLang="en-US" smtClean="0">
                <a:solidFill>
                  <a:srgbClr val="FFFFFF"/>
                </a:solidFill>
              </a:rPr>
              <a:pPr eaLnBrk="1" hangingPunct="1"/>
              <a:t>61</a:t>
            </a:fld>
            <a:endParaRPr kumimoji="0" lang="en-US" altLang="zh-TW" smtClean="0">
              <a:solidFill>
                <a:srgbClr val="FFFFFF"/>
              </a:solidFill>
            </a:endParaRPr>
          </a:p>
        </p:txBody>
      </p:sp>
    </p:spTree>
    <p:extLst>
      <p:ext uri="{BB962C8B-B14F-4D97-AF65-F5344CB8AC3E}">
        <p14:creationId xmlns:p14="http://schemas.microsoft.com/office/powerpoint/2010/main" val="1695932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sz="quarter" idx="4294967295"/>
          </p:nvPr>
        </p:nvGraphicFramePr>
        <p:xfrm>
          <a:off x="740532" y="1124745"/>
          <a:ext cx="8034893"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圓角矩形 6"/>
          <p:cNvSpPr/>
          <p:nvPr/>
        </p:nvSpPr>
        <p:spPr bwMode="auto">
          <a:xfrm>
            <a:off x="2144581" y="115889"/>
            <a:ext cx="5460338" cy="720725"/>
          </a:xfrm>
          <a:prstGeom prst="roundRect">
            <a:avLst>
              <a:gd name="adj" fmla="val 10000"/>
            </a:avLst>
          </a:prstGeom>
          <a:solidFill>
            <a:srgbClr val="66FFFF"/>
          </a:solidFill>
        </p:spPr>
        <p:style>
          <a:lnRef idx="3">
            <a:schemeClr val="lt1"/>
          </a:lnRef>
          <a:fillRef idx="1">
            <a:schemeClr val="accent2"/>
          </a:fillRef>
          <a:effectRef idx="1">
            <a:schemeClr val="accent2"/>
          </a:effectRef>
          <a:fontRef idx="minor">
            <a:schemeClr val="lt1"/>
          </a:fontRef>
        </p:style>
      </p:sp>
      <p:sp>
        <p:nvSpPr>
          <p:cNvPr id="5" name="圓角矩形 4"/>
          <p:cNvSpPr/>
          <p:nvPr/>
        </p:nvSpPr>
        <p:spPr bwMode="auto">
          <a:xfrm>
            <a:off x="2691475" y="115889"/>
            <a:ext cx="4211769" cy="720725"/>
          </a:xfrm>
          <a:prstGeom prst="rect">
            <a:avLst/>
          </a:prstGeom>
        </p:spPr>
        <p:style>
          <a:lnRef idx="0">
            <a:scrgbClr r="0" g="0" b="0"/>
          </a:lnRef>
          <a:fillRef idx="0">
            <a:scrgbClr r="0" g="0" b="0"/>
          </a:fillRef>
          <a:effectRef idx="0">
            <a:scrgbClr r="0" g="0" b="0"/>
          </a:effectRef>
          <a:fontRef idx="minor">
            <a:schemeClr val="lt1"/>
          </a:fontRef>
        </p:style>
        <p:txBody>
          <a:bodyPr lIns="205740" tIns="205740" rIns="205740" bIns="205740" spcCol="1270" anchor="ctr"/>
          <a:lstStyle/>
          <a:p>
            <a:pPr defTabSz="2400300">
              <a:lnSpc>
                <a:spcPct val="90000"/>
              </a:lnSpc>
              <a:spcAft>
                <a:spcPct val="35000"/>
              </a:spcAft>
              <a:defRPr/>
            </a:pPr>
            <a:r>
              <a:rPr lang="zh-TW" altLang="en-US" sz="4400" dirty="0">
                <a:solidFill>
                  <a:srgbClr val="0033CC"/>
                </a:solidFill>
                <a:latin typeface="標楷體" pitchFamily="65" charset="-120"/>
                <a:ea typeface="標楷體" pitchFamily="65" charset="-120"/>
              </a:rPr>
              <a:t>風險辨識範例</a:t>
            </a:r>
          </a:p>
        </p:txBody>
      </p:sp>
      <p:sp>
        <p:nvSpPr>
          <p:cNvPr id="30725"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A01EAF4-C95F-483F-AA3A-D75843128E56}" type="slidenum">
              <a:rPr kumimoji="0" lang="zh-TW" altLang="en-US" smtClean="0">
                <a:solidFill>
                  <a:srgbClr val="FFFFFF"/>
                </a:solidFill>
              </a:rPr>
              <a:pPr eaLnBrk="1" hangingPunct="1"/>
              <a:t>62</a:t>
            </a:fld>
            <a:endParaRPr kumimoji="0" lang="en-US" altLang="zh-TW" smtClean="0">
              <a:solidFill>
                <a:srgbClr val="FFFFFF"/>
              </a:solidFill>
            </a:endParaRPr>
          </a:p>
        </p:txBody>
      </p:sp>
    </p:spTree>
    <p:extLst>
      <p:ext uri="{BB962C8B-B14F-4D97-AF65-F5344CB8AC3E}">
        <p14:creationId xmlns:p14="http://schemas.microsoft.com/office/powerpoint/2010/main" val="36270715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63</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smtClean="0">
                <a:solidFill>
                  <a:srgbClr val="000066"/>
                </a:solidFill>
                <a:ea typeface="標楷體" pitchFamily="65" charset="-120"/>
              </a:rPr>
              <a:t>風險分析</a:t>
            </a:r>
            <a:endParaRPr lang="zh-TW" altLang="en-US" sz="4800" dirty="0">
              <a:solidFill>
                <a:srgbClr val="000066"/>
              </a:solidFill>
              <a:ea typeface="標楷體" pitchFamily="65" charset="-120"/>
            </a:endParaRPr>
          </a:p>
        </p:txBody>
      </p:sp>
    </p:spTree>
    <p:extLst>
      <p:ext uri="{BB962C8B-B14F-4D97-AF65-F5344CB8AC3E}">
        <p14:creationId xmlns:p14="http://schemas.microsoft.com/office/powerpoint/2010/main" val="21108458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內容版面配置區 2"/>
          <p:cNvSpPr>
            <a:spLocks noGrp="1"/>
          </p:cNvSpPr>
          <p:nvPr>
            <p:ph sz="quarter" idx="4294967295"/>
          </p:nvPr>
        </p:nvSpPr>
        <p:spPr>
          <a:xfrm>
            <a:off x="0" y="1268414"/>
            <a:ext cx="9144133" cy="4891087"/>
          </a:xfrm>
        </p:spPr>
        <p:txBody>
          <a:bodyPr/>
          <a:lstStyle/>
          <a:p>
            <a:pPr eaLnBrk="1" hangingPunct="1"/>
            <a:r>
              <a:rPr lang="zh-TW" altLang="en-US" sz="3200" b="1" dirty="0" smtClean="0">
                <a:solidFill>
                  <a:srgbClr val="0000FF"/>
                </a:solidFill>
                <a:latin typeface="標楷體" pitchFamily="65" charset="-120"/>
                <a:ea typeface="標楷體" pitchFamily="65" charset="-120"/>
              </a:rPr>
              <a:t>意義：</a:t>
            </a:r>
            <a:r>
              <a:rPr lang="zh-TW" altLang="en-US" sz="3200" dirty="0" smtClean="0">
                <a:latin typeface="標楷體" pitchFamily="65" charset="-120"/>
                <a:ea typeface="標楷體" pitchFamily="65" charset="-120"/>
              </a:rPr>
              <a:t>在現有的控制方法下，系統性運用有</a:t>
            </a:r>
            <a:endParaRPr lang="en-US" altLang="zh-TW" sz="3200" dirty="0" smtClean="0">
              <a:latin typeface="標楷體" pitchFamily="65" charset="-120"/>
              <a:ea typeface="標楷體" pitchFamily="65" charset="-120"/>
            </a:endParaRPr>
          </a:p>
          <a:p>
            <a:pPr eaLnBrk="1" hangingPunct="1">
              <a:buFont typeface="Wingdings" pitchFamily="2" charset="2"/>
              <a:buNone/>
            </a:pPr>
            <a:r>
              <a:rPr lang="en-US" altLang="zh-TW" sz="32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效資訊，以判斷特定事件發生的可能　   </a:t>
            </a:r>
            <a:endParaRPr lang="en-US" altLang="zh-TW" sz="3200" dirty="0" smtClean="0">
              <a:latin typeface="標楷體" pitchFamily="65" charset="-120"/>
              <a:ea typeface="標楷體" pitchFamily="65" charset="-120"/>
            </a:endParaRPr>
          </a:p>
          <a:p>
            <a:pPr eaLnBrk="1" hangingPunct="1">
              <a:buFont typeface="Wingdings" pitchFamily="2" charset="2"/>
              <a:buNone/>
            </a:pPr>
            <a:r>
              <a:rPr lang="en-US" altLang="zh-TW" sz="32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性及其影響的嚴重程度。</a:t>
            </a:r>
            <a:endParaRPr lang="en-US" altLang="zh-TW" sz="3200" dirty="0" smtClean="0">
              <a:latin typeface="標楷體" pitchFamily="65" charset="-120"/>
              <a:ea typeface="標楷體" pitchFamily="65" charset="-120"/>
            </a:endParaRPr>
          </a:p>
          <a:p>
            <a:pPr eaLnBrk="1" hangingPunct="1"/>
            <a:r>
              <a:rPr lang="zh-TW" altLang="en-US" sz="3200" b="1" dirty="0" smtClean="0">
                <a:solidFill>
                  <a:srgbClr val="0000FF"/>
                </a:solidFill>
                <a:latin typeface="標楷體" pitchFamily="65" charset="-120"/>
                <a:ea typeface="標楷體" pitchFamily="65" charset="-120"/>
              </a:rPr>
              <a:t>目的：</a:t>
            </a:r>
            <a:r>
              <a:rPr lang="zh-TW" altLang="en-US" sz="3200" dirty="0" smtClean="0">
                <a:latin typeface="標楷體" pitchFamily="65" charset="-120"/>
                <a:ea typeface="標楷體" pitchFamily="65" charset="-120"/>
              </a:rPr>
              <a:t>將可接受風險與主要風險分開，並提 </a:t>
            </a:r>
            <a:endParaRPr lang="en-US" altLang="zh-TW" sz="3200" dirty="0" smtClean="0">
              <a:latin typeface="標楷體" pitchFamily="65" charset="-120"/>
              <a:ea typeface="標楷體" pitchFamily="65" charset="-120"/>
            </a:endParaRPr>
          </a:p>
          <a:p>
            <a:pPr eaLnBrk="1" hangingPunct="1">
              <a:buFont typeface="Wingdings" pitchFamily="2" charset="2"/>
              <a:buNone/>
            </a:pPr>
            <a:r>
              <a:rPr lang="en-US" altLang="zh-TW" sz="32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供風險評量所需的資料。</a:t>
            </a:r>
            <a:endParaRPr lang="en-US" altLang="zh-TW" sz="3200" dirty="0" smtClean="0">
              <a:latin typeface="標楷體" pitchFamily="65" charset="-120"/>
              <a:ea typeface="標楷體" pitchFamily="65" charset="-120"/>
            </a:endParaRPr>
          </a:p>
          <a:p>
            <a:pPr eaLnBrk="1" hangingPunct="1"/>
            <a:r>
              <a:rPr lang="zh-TW" altLang="en-US" sz="3200" dirty="0" smtClean="0">
                <a:latin typeface="標楷體" pitchFamily="65" charset="-120"/>
                <a:ea typeface="標楷體" pitchFamily="65" charset="-120"/>
              </a:rPr>
              <a:t>機關需評估每一事件之影響程度及發生機率，把兩者整合起來就會形成風險等級，利用風險等級區別出可以接受和重大的風險，同時依照不同等級列出控制風險之管理方法。</a:t>
            </a:r>
          </a:p>
          <a:p>
            <a:pPr eaLnBrk="1" hangingPunct="1"/>
            <a:endParaRPr lang="zh-TW" altLang="en-US" dirty="0" smtClean="0">
              <a:latin typeface="標楷體" pitchFamily="65" charset="-120"/>
              <a:ea typeface="標楷體" pitchFamily="65" charset="-120"/>
            </a:endParaRPr>
          </a:p>
        </p:txBody>
      </p:sp>
      <p:grpSp>
        <p:nvGrpSpPr>
          <p:cNvPr id="31747" name="群組 7"/>
          <p:cNvGrpSpPr>
            <a:grpSpLocks/>
          </p:cNvGrpSpPr>
          <p:nvPr/>
        </p:nvGrpSpPr>
        <p:grpSpPr bwMode="auto">
          <a:xfrm>
            <a:off x="2612364" y="115889"/>
            <a:ext cx="4213490" cy="909637"/>
            <a:chOff x="1360287" y="1551671"/>
            <a:chExt cx="4354684" cy="1320800"/>
          </a:xfrm>
          <a:solidFill>
            <a:schemeClr val="bg1"/>
          </a:solidFill>
        </p:grpSpPr>
        <p:sp>
          <p:nvSpPr>
            <p:cNvPr id="9" name="六邊形 8"/>
            <p:cNvSpPr/>
            <p:nvPr/>
          </p:nvSpPr>
          <p:spPr>
            <a:xfrm>
              <a:off x="1360287" y="1551671"/>
              <a:ext cx="4354684" cy="1320800"/>
            </a:xfrm>
            <a:prstGeom prst="hexagon">
              <a:avLst/>
            </a:prstGeom>
            <a:grpFill/>
          </p:spPr>
          <p:style>
            <a:lnRef idx="3">
              <a:schemeClr val="lt1"/>
            </a:lnRef>
            <a:fillRef idx="1">
              <a:schemeClr val="accent4"/>
            </a:fillRef>
            <a:effectRef idx="1">
              <a:schemeClr val="accent4"/>
            </a:effectRef>
            <a:fontRef idx="minor">
              <a:schemeClr val="lt1"/>
            </a:fontRef>
          </p:style>
        </p:sp>
        <p:sp>
          <p:nvSpPr>
            <p:cNvPr id="10" name="六邊形 4"/>
            <p:cNvSpPr/>
            <p:nvPr/>
          </p:nvSpPr>
          <p:spPr>
            <a:xfrm>
              <a:off x="2224114" y="1669228"/>
              <a:ext cx="2577262" cy="1014227"/>
            </a:xfrm>
            <a:prstGeom prst="rect">
              <a:avLst/>
            </a:prstGeom>
            <a:grp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風險分析</a:t>
              </a:r>
            </a:p>
          </p:txBody>
        </p:sp>
      </p:grpSp>
      <p:sp>
        <p:nvSpPr>
          <p:cNvPr id="31748"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6535734F-02FB-43AB-896B-C6E03521F487}" type="slidenum">
              <a:rPr kumimoji="0" lang="zh-TW" altLang="en-US" smtClean="0">
                <a:solidFill>
                  <a:srgbClr val="FFFFFF"/>
                </a:solidFill>
              </a:rPr>
              <a:pPr eaLnBrk="1" hangingPunct="1"/>
              <a:t>64</a:t>
            </a:fld>
            <a:endParaRPr kumimoji="0" lang="en-US" altLang="zh-TW" smtClean="0">
              <a:solidFill>
                <a:srgbClr val="FFFFFF"/>
              </a:solidFill>
            </a:endParaRPr>
          </a:p>
        </p:txBody>
      </p:sp>
    </p:spTree>
    <p:extLst>
      <p:ext uri="{BB962C8B-B14F-4D97-AF65-F5344CB8AC3E}">
        <p14:creationId xmlns:p14="http://schemas.microsoft.com/office/powerpoint/2010/main" val="15556528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內容版面配置區 2"/>
          <p:cNvSpPr>
            <a:spLocks noGrp="1"/>
          </p:cNvSpPr>
          <p:nvPr>
            <p:ph sz="quarter" idx="4294967295"/>
          </p:nvPr>
        </p:nvSpPr>
        <p:spPr>
          <a:xfrm>
            <a:off x="194337" y="1125538"/>
            <a:ext cx="9360826" cy="4889500"/>
          </a:xfrm>
        </p:spPr>
        <p:txBody>
          <a:bodyPr/>
          <a:lstStyle/>
          <a:p>
            <a:pPr eaLnBrk="1" hangingPunct="1"/>
            <a:r>
              <a:rPr lang="zh-TW" altLang="en-US" sz="3000" smtClean="0">
                <a:solidFill>
                  <a:srgbClr val="0000FF"/>
                </a:solidFill>
                <a:latin typeface="標楷體" pitchFamily="65" charset="-120"/>
                <a:ea typeface="標楷體" pitchFamily="65" charset="-120"/>
              </a:rPr>
              <a:t>蒐集資訊</a:t>
            </a:r>
            <a:r>
              <a:rPr lang="en-US" altLang="zh-TW" sz="3000" smtClean="0">
                <a:solidFill>
                  <a:srgbClr val="0000FF"/>
                </a:solidFill>
                <a:latin typeface="標楷體" pitchFamily="65" charset="-120"/>
                <a:ea typeface="標楷體" pitchFamily="65" charset="-120"/>
              </a:rPr>
              <a:t>-</a:t>
            </a:r>
            <a:r>
              <a:rPr lang="zh-TW" altLang="en-US" sz="3000" smtClean="0">
                <a:latin typeface="標楷體" pitchFamily="65" charset="-120"/>
                <a:ea typeface="標楷體" pitchFamily="65" charset="-120"/>
              </a:rPr>
              <a:t>紀錄經驗、國外的應用、出版文獻、調查與研究、專家判斷、模型應用、實驗及原型</a:t>
            </a:r>
            <a:endParaRPr lang="en-US" altLang="zh-TW" sz="3000" smtClean="0">
              <a:solidFill>
                <a:srgbClr val="0033CC"/>
              </a:solidFill>
              <a:latin typeface="標楷體" pitchFamily="65" charset="-120"/>
              <a:ea typeface="標楷體" pitchFamily="65" charset="-120"/>
            </a:endParaRPr>
          </a:p>
          <a:p>
            <a:pPr eaLnBrk="1" hangingPunct="1"/>
            <a:r>
              <a:rPr lang="zh-TW" altLang="en-US" sz="3000" smtClean="0">
                <a:solidFill>
                  <a:srgbClr val="0000FF"/>
                </a:solidFill>
                <a:latin typeface="標楷體" pitchFamily="65" charset="-120"/>
                <a:ea typeface="標楷體" pitchFamily="65" charset="-120"/>
              </a:rPr>
              <a:t>運用分析法</a:t>
            </a:r>
            <a:r>
              <a:rPr lang="en-US" altLang="zh-TW" sz="3000" smtClean="0">
                <a:solidFill>
                  <a:srgbClr val="0000FF"/>
                </a:solidFill>
                <a:latin typeface="標楷體" pitchFamily="65" charset="-120"/>
                <a:ea typeface="標楷體" pitchFamily="65" charset="-120"/>
              </a:rPr>
              <a:t>-</a:t>
            </a:r>
            <a:r>
              <a:rPr lang="zh-TW" altLang="en-US" sz="3000" smtClean="0">
                <a:latin typeface="標楷體" pitchFamily="65" charset="-120"/>
                <a:ea typeface="標楷體" pitchFamily="65" charset="-120"/>
              </a:rPr>
              <a:t>由於風險分析之深入程度，會隨所獲得之資訊及數據而有所不同，所以分析種類可分成</a:t>
            </a:r>
            <a:r>
              <a:rPr lang="zh-TW" altLang="en-US" sz="3000" b="1" smtClean="0">
                <a:latin typeface="標楷體" pitchFamily="65" charset="-120"/>
                <a:ea typeface="標楷體" pitchFamily="65" charset="-120"/>
              </a:rPr>
              <a:t>定性分析</a:t>
            </a:r>
            <a:r>
              <a:rPr lang="en-US" altLang="zh-TW" sz="3000" b="1" smtClean="0">
                <a:latin typeface="標楷體" pitchFamily="65" charset="-120"/>
                <a:ea typeface="標楷體" pitchFamily="65" charset="-120"/>
              </a:rPr>
              <a:t>(</a:t>
            </a:r>
            <a:r>
              <a:rPr lang="zh-TW" altLang="en-US" sz="3000" b="1" smtClean="0">
                <a:latin typeface="標楷體" pitchFamily="65" charset="-120"/>
                <a:ea typeface="標楷體" pitchFamily="65" charset="-120"/>
              </a:rPr>
              <a:t>質分析法</a:t>
            </a:r>
            <a:r>
              <a:rPr lang="en-US" altLang="zh-TW" sz="3000" b="1" smtClean="0">
                <a:latin typeface="標楷體" pitchFamily="65" charset="-120"/>
                <a:ea typeface="標楷體" pitchFamily="65" charset="-120"/>
              </a:rPr>
              <a:t>)</a:t>
            </a:r>
            <a:r>
              <a:rPr lang="zh-TW" altLang="en-US" sz="3000" smtClean="0">
                <a:latin typeface="標楷體" pitchFamily="65" charset="-120"/>
                <a:ea typeface="標楷體" pitchFamily="65" charset="-120"/>
              </a:rPr>
              <a:t>、</a:t>
            </a:r>
            <a:r>
              <a:rPr lang="zh-TW" altLang="en-US" sz="3000" b="1" smtClean="0">
                <a:latin typeface="標楷體" pitchFamily="65" charset="-120"/>
                <a:ea typeface="標楷體" pitchFamily="65" charset="-120"/>
              </a:rPr>
              <a:t>定量分析</a:t>
            </a:r>
            <a:r>
              <a:rPr lang="en-US" altLang="zh-TW" sz="3000" b="1" smtClean="0">
                <a:latin typeface="標楷體" pitchFamily="65" charset="-120"/>
                <a:ea typeface="標楷體" pitchFamily="65" charset="-120"/>
              </a:rPr>
              <a:t>(</a:t>
            </a:r>
            <a:r>
              <a:rPr lang="zh-TW" altLang="en-US" sz="3000" b="1" smtClean="0">
                <a:latin typeface="標楷體" pitchFamily="65" charset="-120"/>
                <a:ea typeface="標楷體" pitchFamily="65" charset="-120"/>
              </a:rPr>
              <a:t>量化分析</a:t>
            </a:r>
            <a:r>
              <a:rPr lang="en-US" altLang="zh-TW" sz="3000" b="1" smtClean="0">
                <a:latin typeface="標楷體" pitchFamily="65" charset="-120"/>
                <a:ea typeface="標楷體" pitchFamily="65" charset="-120"/>
              </a:rPr>
              <a:t>)</a:t>
            </a:r>
            <a:r>
              <a:rPr lang="zh-TW" altLang="en-US" sz="3000" smtClean="0">
                <a:latin typeface="標楷體" pitchFamily="65" charset="-120"/>
                <a:ea typeface="標楷體" pitchFamily="65" charset="-120"/>
              </a:rPr>
              <a:t>、及</a:t>
            </a:r>
            <a:r>
              <a:rPr lang="zh-TW" altLang="en-US" sz="3000" b="1" smtClean="0">
                <a:latin typeface="標楷體" pitchFamily="65" charset="-120"/>
                <a:ea typeface="標楷體" pitchFamily="65" charset="-120"/>
              </a:rPr>
              <a:t>半定量分析</a:t>
            </a:r>
            <a:r>
              <a:rPr lang="en-US" altLang="zh-TW" sz="3000" b="1" smtClean="0">
                <a:latin typeface="標楷體" pitchFamily="65" charset="-120"/>
                <a:ea typeface="標楷體" pitchFamily="65" charset="-120"/>
              </a:rPr>
              <a:t>(</a:t>
            </a:r>
            <a:r>
              <a:rPr lang="zh-TW" altLang="en-US" sz="3000" b="1" smtClean="0">
                <a:latin typeface="標楷體" pitchFamily="65" charset="-120"/>
                <a:ea typeface="標楷體" pitchFamily="65" charset="-120"/>
              </a:rPr>
              <a:t>質和量的分析</a:t>
            </a:r>
            <a:r>
              <a:rPr lang="en-US" altLang="zh-TW" sz="3000" b="1" smtClean="0">
                <a:latin typeface="標楷體" pitchFamily="65" charset="-120"/>
                <a:ea typeface="標楷體" pitchFamily="65" charset="-120"/>
              </a:rPr>
              <a:t>)</a:t>
            </a:r>
            <a:r>
              <a:rPr lang="zh-TW" altLang="en-US" sz="3000" smtClean="0">
                <a:latin typeface="標楷體" pitchFamily="65" charset="-120"/>
                <a:ea typeface="標楷體" pitchFamily="65" charset="-120"/>
              </a:rPr>
              <a:t>，若有足夠的預算和成本來處理風險，可導入專業機構來進行外部分析。</a:t>
            </a:r>
            <a:endParaRPr lang="en-US" altLang="zh-TW" sz="3000" smtClean="0">
              <a:solidFill>
                <a:srgbClr val="0033CC"/>
              </a:solidFill>
              <a:latin typeface="標楷體" pitchFamily="65" charset="-120"/>
              <a:ea typeface="標楷體" pitchFamily="65" charset="-120"/>
            </a:endParaRPr>
          </a:p>
          <a:p>
            <a:pPr eaLnBrk="1" hangingPunct="1"/>
            <a:r>
              <a:rPr lang="zh-TW" altLang="en-US" sz="3000" smtClean="0">
                <a:solidFill>
                  <a:srgbClr val="0000FF"/>
                </a:solidFill>
                <a:latin typeface="標楷體" pitchFamily="65" charset="-120"/>
                <a:ea typeface="標楷體" pitchFamily="65" charset="-120"/>
              </a:rPr>
              <a:t>畫出風險圖像</a:t>
            </a:r>
            <a:r>
              <a:rPr lang="en-US" altLang="zh-TW" sz="3000" smtClean="0">
                <a:solidFill>
                  <a:srgbClr val="0000FF"/>
                </a:solidFill>
                <a:latin typeface="標楷體" pitchFamily="65" charset="-120"/>
                <a:ea typeface="標楷體" pitchFamily="65" charset="-120"/>
              </a:rPr>
              <a:t>-</a:t>
            </a:r>
            <a:r>
              <a:rPr lang="zh-TW" altLang="en-US" sz="3000" smtClean="0">
                <a:latin typeface="標楷體" pitchFamily="65" charset="-120"/>
                <a:ea typeface="標楷體" pitchFamily="65" charset="-120"/>
              </a:rPr>
              <a:t>依分析資料結果畫出風險圖像，橫軸代表機率，縱軸代表影響程度。</a:t>
            </a:r>
          </a:p>
          <a:p>
            <a:pPr eaLnBrk="1" hangingPunct="1"/>
            <a:endParaRPr lang="zh-TW" altLang="en-US" smtClean="0">
              <a:latin typeface="標楷體" pitchFamily="65" charset="-120"/>
              <a:ea typeface="標楷體" pitchFamily="65" charset="-120"/>
            </a:endParaRPr>
          </a:p>
        </p:txBody>
      </p:sp>
      <p:grpSp>
        <p:nvGrpSpPr>
          <p:cNvPr id="32771" name="群組 7"/>
          <p:cNvGrpSpPr>
            <a:grpSpLocks/>
          </p:cNvGrpSpPr>
          <p:nvPr/>
        </p:nvGrpSpPr>
        <p:grpSpPr bwMode="auto">
          <a:xfrm>
            <a:off x="2067189" y="115889"/>
            <a:ext cx="6005513" cy="865187"/>
            <a:chOff x="1360287" y="1551671"/>
            <a:chExt cx="4354684" cy="1320800"/>
          </a:xfrm>
        </p:grpSpPr>
        <p:sp>
          <p:nvSpPr>
            <p:cNvPr id="9" name="六邊形 8"/>
            <p:cNvSpPr/>
            <p:nvPr/>
          </p:nvSpPr>
          <p:spPr>
            <a:xfrm>
              <a:off x="1360287" y="1551671"/>
              <a:ext cx="4354684" cy="1320800"/>
            </a:xfrm>
            <a:prstGeom prst="hexagon">
              <a:avLst/>
            </a:prstGeom>
            <a:solidFill>
              <a:schemeClr val="bg1"/>
            </a:solidFill>
          </p:spPr>
          <p:style>
            <a:lnRef idx="3">
              <a:schemeClr val="lt1"/>
            </a:lnRef>
            <a:fillRef idx="1">
              <a:schemeClr val="accent4"/>
            </a:fillRef>
            <a:effectRef idx="1">
              <a:schemeClr val="accent4"/>
            </a:effectRef>
            <a:fontRef idx="minor">
              <a:schemeClr val="lt1"/>
            </a:fontRef>
          </p:style>
        </p:sp>
        <p:sp>
          <p:nvSpPr>
            <p:cNvPr id="10" name="六邊形 4"/>
            <p:cNvSpPr/>
            <p:nvPr/>
          </p:nvSpPr>
          <p:spPr>
            <a:xfrm>
              <a:off x="2224490" y="1670421"/>
              <a:ext cx="2576397" cy="1013018"/>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風險分析步驟</a:t>
              </a:r>
            </a:p>
          </p:txBody>
        </p:sp>
      </p:grpSp>
      <p:sp>
        <p:nvSpPr>
          <p:cNvPr id="32772"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B68DAF04-8321-4076-AB8C-85D814EF71A4}" type="slidenum">
              <a:rPr kumimoji="0" lang="zh-TW" altLang="en-US" smtClean="0">
                <a:solidFill>
                  <a:srgbClr val="FFFFFF"/>
                </a:solidFill>
              </a:rPr>
              <a:pPr eaLnBrk="1" hangingPunct="1"/>
              <a:t>65</a:t>
            </a:fld>
            <a:endParaRPr kumimoji="0" lang="en-US" altLang="zh-TW" smtClean="0">
              <a:solidFill>
                <a:srgbClr val="FFFFFF"/>
              </a:solidFill>
            </a:endParaRPr>
          </a:p>
        </p:txBody>
      </p:sp>
    </p:spTree>
    <p:extLst>
      <p:ext uri="{BB962C8B-B14F-4D97-AF65-F5344CB8AC3E}">
        <p14:creationId xmlns:p14="http://schemas.microsoft.com/office/powerpoint/2010/main" val="2920885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內容版面配置區 2"/>
          <p:cNvSpPr>
            <a:spLocks noGrp="1"/>
          </p:cNvSpPr>
          <p:nvPr>
            <p:ph sz="quarter" idx="4294967295"/>
          </p:nvPr>
        </p:nvSpPr>
        <p:spPr>
          <a:xfrm>
            <a:off x="350837" y="1268414"/>
            <a:ext cx="9144133" cy="4891087"/>
          </a:xfrm>
        </p:spPr>
        <p:txBody>
          <a:bodyPr/>
          <a:lstStyle/>
          <a:p>
            <a:pPr eaLnBrk="1" hangingPunct="1"/>
            <a:r>
              <a:rPr lang="zh-TW" altLang="zh-TW" sz="3200" smtClean="0">
                <a:latin typeface="標楷體" pitchFamily="65" charset="-120"/>
                <a:ea typeface="標楷體" pitchFamily="65" charset="-120"/>
              </a:rPr>
              <a:t>考量機關業務特性，訂定適用於本機關</a:t>
            </a:r>
            <a:r>
              <a:rPr lang="zh-TW" altLang="en-US" sz="3200" smtClean="0">
                <a:latin typeface="標楷體" pitchFamily="65" charset="-120"/>
                <a:ea typeface="標楷體" pitchFamily="65" charset="-120"/>
              </a:rPr>
              <a:t>用以</a:t>
            </a:r>
            <a:r>
              <a:rPr lang="zh-TW" altLang="zh-TW" sz="3200" smtClean="0">
                <a:latin typeface="標楷體" pitchFamily="65" charset="-120"/>
                <a:ea typeface="標楷體" pitchFamily="65" charset="-120"/>
              </a:rPr>
              <a:t>衡量風險</a:t>
            </a:r>
            <a:r>
              <a:rPr lang="zh-TW" altLang="zh-TW" sz="3200" b="1" smtClean="0">
                <a:latin typeface="標楷體" pitchFamily="65" charset="-120"/>
                <a:ea typeface="標楷體" pitchFamily="65" charset="-120"/>
              </a:rPr>
              <a:t>影響程度</a:t>
            </a:r>
            <a:r>
              <a:rPr lang="zh-TW" altLang="zh-TW" sz="3200" smtClean="0">
                <a:latin typeface="標楷體" pitchFamily="65" charset="-120"/>
                <a:ea typeface="標楷體" pitchFamily="65" charset="-120"/>
              </a:rPr>
              <a:t>及</a:t>
            </a:r>
            <a:r>
              <a:rPr lang="zh-TW" altLang="zh-TW" sz="3200" b="1" smtClean="0">
                <a:latin typeface="標楷體" pitchFamily="65" charset="-120"/>
                <a:ea typeface="標楷體" pitchFamily="65" charset="-120"/>
              </a:rPr>
              <a:t>發生機率</a:t>
            </a:r>
            <a:r>
              <a:rPr lang="zh-TW" altLang="zh-TW" sz="3200" smtClean="0">
                <a:latin typeface="標楷體" pitchFamily="65" charset="-120"/>
                <a:ea typeface="標楷體" pitchFamily="65" charset="-120"/>
              </a:rPr>
              <a:t>之標準</a:t>
            </a:r>
            <a:endParaRPr lang="zh-TW" altLang="en-US" sz="3200" smtClean="0">
              <a:latin typeface="標楷體" pitchFamily="65" charset="-120"/>
              <a:ea typeface="標楷體" pitchFamily="65" charset="-120"/>
            </a:endParaRPr>
          </a:p>
          <a:p>
            <a:pPr eaLnBrk="1" hangingPunct="1"/>
            <a:r>
              <a:rPr lang="zh-TW" altLang="en-US" sz="3200" b="1" smtClean="0">
                <a:latin typeface="標楷體" pitchFamily="65" charset="-120"/>
                <a:ea typeface="標楷體" pitchFamily="65" charset="-120"/>
              </a:rPr>
              <a:t>風險</a:t>
            </a:r>
            <a:r>
              <a:rPr lang="en-US" altLang="zh-TW" sz="3200" b="1" smtClean="0">
                <a:latin typeface="標楷體" pitchFamily="65" charset="-120"/>
                <a:ea typeface="標楷體" pitchFamily="65" charset="-120"/>
              </a:rPr>
              <a:t>=</a:t>
            </a:r>
            <a:r>
              <a:rPr lang="zh-TW" altLang="en-US" sz="3200" b="1" smtClean="0">
                <a:latin typeface="標楷體" pitchFamily="65" charset="-120"/>
                <a:ea typeface="標楷體" pitchFamily="65" charset="-120"/>
              </a:rPr>
              <a:t>影響 </a:t>
            </a:r>
            <a:r>
              <a:rPr lang="en-US" altLang="zh-TW" sz="3200" b="1" smtClean="0">
                <a:latin typeface="標楷體" pitchFamily="65" charset="-120"/>
                <a:ea typeface="標楷體" pitchFamily="65" charset="-120"/>
              </a:rPr>
              <a:t>x </a:t>
            </a:r>
            <a:r>
              <a:rPr lang="zh-TW" altLang="en-US" sz="3200" b="1" smtClean="0">
                <a:latin typeface="標楷體" pitchFamily="65" charset="-120"/>
                <a:ea typeface="標楷體" pitchFamily="65" charset="-120"/>
              </a:rPr>
              <a:t>機率</a:t>
            </a:r>
          </a:p>
        </p:txBody>
      </p:sp>
      <p:graphicFrame>
        <p:nvGraphicFramePr>
          <p:cNvPr id="7" name="資料庫圖表 6"/>
          <p:cNvGraphicFramePr/>
          <p:nvPr/>
        </p:nvGraphicFramePr>
        <p:xfrm>
          <a:off x="1988671" y="3501008"/>
          <a:ext cx="6049067"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796" name="群組 7"/>
          <p:cNvGrpSpPr>
            <a:grpSpLocks/>
          </p:cNvGrpSpPr>
          <p:nvPr/>
        </p:nvGrpSpPr>
        <p:grpSpPr bwMode="auto">
          <a:xfrm>
            <a:off x="1833298" y="115889"/>
            <a:ext cx="6084623" cy="909637"/>
            <a:chOff x="1360287" y="1551671"/>
            <a:chExt cx="4354684" cy="1320800"/>
          </a:xfrm>
          <a:solidFill>
            <a:schemeClr val="bg1"/>
          </a:solidFill>
        </p:grpSpPr>
        <p:sp>
          <p:nvSpPr>
            <p:cNvPr id="9" name="六邊形 8"/>
            <p:cNvSpPr/>
            <p:nvPr/>
          </p:nvSpPr>
          <p:spPr>
            <a:xfrm>
              <a:off x="1360287" y="1551671"/>
              <a:ext cx="4354684" cy="1320800"/>
            </a:xfrm>
            <a:prstGeom prst="hexagon">
              <a:avLst/>
            </a:prstGeom>
            <a:grpFill/>
          </p:spPr>
          <p:style>
            <a:lnRef idx="3">
              <a:schemeClr val="lt1"/>
            </a:lnRef>
            <a:fillRef idx="1">
              <a:schemeClr val="accent4"/>
            </a:fillRef>
            <a:effectRef idx="1">
              <a:schemeClr val="accent4"/>
            </a:effectRef>
            <a:fontRef idx="minor">
              <a:schemeClr val="lt1"/>
            </a:fontRef>
          </p:style>
        </p:sp>
        <p:sp>
          <p:nvSpPr>
            <p:cNvPr id="10" name="六邊形 4"/>
            <p:cNvSpPr/>
            <p:nvPr/>
          </p:nvSpPr>
          <p:spPr>
            <a:xfrm>
              <a:off x="2224331" y="1669228"/>
              <a:ext cx="2577362" cy="1014227"/>
            </a:xfrm>
            <a:prstGeom prst="rect">
              <a:avLst/>
            </a:prstGeom>
            <a:grp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風險分析工具</a:t>
              </a:r>
            </a:p>
          </p:txBody>
        </p:sp>
      </p:grpSp>
      <p:sp>
        <p:nvSpPr>
          <p:cNvPr id="33797"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84FBD45-7F7D-41E9-9D90-069F5A28FF2D}" type="slidenum">
              <a:rPr kumimoji="0" lang="zh-TW" altLang="en-US" smtClean="0">
                <a:solidFill>
                  <a:srgbClr val="FFFFFF"/>
                </a:solidFill>
              </a:rPr>
              <a:pPr eaLnBrk="1" hangingPunct="1"/>
              <a:t>66</a:t>
            </a:fld>
            <a:endParaRPr kumimoji="0" lang="en-US" altLang="zh-TW" smtClean="0">
              <a:solidFill>
                <a:srgbClr val="FFFFFF"/>
              </a:solidFill>
            </a:endParaRPr>
          </a:p>
        </p:txBody>
      </p:sp>
    </p:spTree>
    <p:extLst>
      <p:ext uri="{BB962C8B-B14F-4D97-AF65-F5344CB8AC3E}">
        <p14:creationId xmlns:p14="http://schemas.microsoft.com/office/powerpoint/2010/main" val="12328891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52" name="Group 60"/>
          <p:cNvGraphicFramePr>
            <a:graphicFrameLocks noGrp="1"/>
          </p:cNvGraphicFramePr>
          <p:nvPr/>
        </p:nvGraphicFramePr>
        <p:xfrm>
          <a:off x="825500" y="1600200"/>
          <a:ext cx="7993591" cy="2014539"/>
        </p:xfrm>
        <a:graphic>
          <a:graphicData uri="http://schemas.openxmlformats.org/drawingml/2006/table">
            <a:tbl>
              <a:tblPr/>
              <a:tblGrid>
                <a:gridCol w="1133343"/>
                <a:gridCol w="1836737"/>
                <a:gridCol w="2349235"/>
                <a:gridCol w="2674276"/>
              </a:tblGrid>
              <a:tr h="55245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zh-TW" sz="1800" b="0" i="0" u="none" strike="noStrike" cap="none" normalizeH="0" baseline="0" dirty="0" smtClean="0">
                          <a:ln>
                            <a:noFill/>
                          </a:ln>
                          <a:solidFill>
                            <a:schemeClr val="tx1"/>
                          </a:solidFill>
                          <a:effectLst/>
                          <a:latin typeface="標楷體" pitchFamily="65" charset="-120"/>
                          <a:ea typeface="標楷體" pitchFamily="65" charset="-120"/>
                        </a:rPr>
                        <a:t> </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等級</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衝擊或後果</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形象</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目標達成</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8736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3 </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非常嚴重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機關</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形象受損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經費</a:t>
                      </a: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時間</a:t>
                      </a:r>
                      <a:r>
                        <a:rPr kumimoji="0" lang="zh-TW" altLang="en-US" sz="1800" b="1" i="0" u="none" strike="noStrike" cap="none" normalizeH="0" baseline="0" smtClean="0">
                          <a:ln>
                            <a:noFill/>
                          </a:ln>
                          <a:solidFill>
                            <a:schemeClr val="tx1"/>
                          </a:solidFill>
                          <a:effectLst/>
                          <a:latin typeface="標楷體" pitchFamily="65" charset="-120"/>
                          <a:ea typeface="標楷體" pitchFamily="65" charset="-120"/>
                        </a:rPr>
                        <a:t>大量</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增加</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2 </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嚴重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跨部門</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形象受損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經費</a:t>
                      </a: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時間</a:t>
                      </a:r>
                      <a:r>
                        <a:rPr kumimoji="0" lang="zh-TW" altLang="en-US" sz="1800" b="1" i="0" u="none" strike="noStrike" cap="none" normalizeH="0" baseline="0" smtClean="0">
                          <a:ln>
                            <a:noFill/>
                          </a:ln>
                          <a:solidFill>
                            <a:schemeClr val="tx1"/>
                          </a:solidFill>
                          <a:effectLst/>
                          <a:latin typeface="標楷體" pitchFamily="65" charset="-120"/>
                          <a:ea typeface="標楷體" pitchFamily="65" charset="-120"/>
                        </a:rPr>
                        <a:t>中度</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增加</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1 </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輕微</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部門</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形象受損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經費</a:t>
                      </a: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時間</a:t>
                      </a: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輕微</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增加</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1073150" y="4191001"/>
          <a:ext cx="7381346" cy="1655763"/>
        </p:xfrm>
        <a:graphic>
          <a:graphicData uri="http://schemas.openxmlformats.org/drawingml/2006/table">
            <a:tbl>
              <a:tblPr/>
              <a:tblGrid>
                <a:gridCol w="1491060"/>
                <a:gridCol w="2560769"/>
                <a:gridCol w="3329517"/>
              </a:tblGrid>
              <a:tr h="43815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等級</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可能性分類</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mn-cs"/>
                        </a:rPr>
                        <a:t>發生機率百分比</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0640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3</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幾乎確定</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cs typeface="+mn-cs"/>
                        </a:rPr>
                        <a:t>61-100%</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可能</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cs typeface="+mn-cs"/>
                        </a:rPr>
                        <a:t>41-60%</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rPr>
                        <a:t>1</a:t>
                      </a:r>
                      <a:endParaRPr kumimoji="0" lang="zh-TW"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幾乎不可能</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cs typeface="+mn-cs"/>
                        </a:rPr>
                        <a:t>0-40%</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67" name="矩形 6"/>
          <p:cNvSpPr>
            <a:spLocks noChangeArrowheads="1"/>
          </p:cNvSpPr>
          <p:nvPr/>
        </p:nvSpPr>
        <p:spPr bwMode="auto">
          <a:xfrm>
            <a:off x="3369072" y="112553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400" b="1">
                <a:latin typeface="標楷體" pitchFamily="65" charset="-120"/>
                <a:ea typeface="標楷體" pitchFamily="65" charset="-120"/>
              </a:rPr>
              <a:t>影響之敘述分類表</a:t>
            </a:r>
            <a:endParaRPr lang="zh-TW" altLang="en-US" sz="2400" b="1">
              <a:latin typeface="標楷體" pitchFamily="65" charset="-120"/>
              <a:ea typeface="標楷體" pitchFamily="65" charset="-120"/>
            </a:endParaRPr>
          </a:p>
        </p:txBody>
      </p:sp>
      <p:sp>
        <p:nvSpPr>
          <p:cNvPr id="34868" name="矩形 7"/>
          <p:cNvSpPr>
            <a:spLocks noChangeArrowheads="1"/>
          </p:cNvSpPr>
          <p:nvPr/>
        </p:nvSpPr>
        <p:spPr bwMode="auto">
          <a:xfrm>
            <a:off x="3296841" y="371633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400" b="1">
                <a:latin typeface="標楷體" pitchFamily="65" charset="-120"/>
                <a:ea typeface="標楷體" pitchFamily="65" charset="-120"/>
              </a:rPr>
              <a:t>機率之敘述分類表</a:t>
            </a:r>
            <a:endParaRPr lang="zh-TW" altLang="en-US" sz="2400" b="1">
              <a:latin typeface="標楷體" pitchFamily="65" charset="-120"/>
              <a:ea typeface="標楷體" pitchFamily="65" charset="-120"/>
            </a:endParaRPr>
          </a:p>
        </p:txBody>
      </p:sp>
      <p:sp>
        <p:nvSpPr>
          <p:cNvPr id="34869" name="圓角矩形圖說文字 9"/>
          <p:cNvSpPr>
            <a:spLocks noChangeArrowheads="1"/>
          </p:cNvSpPr>
          <p:nvPr/>
        </p:nvSpPr>
        <p:spPr bwMode="auto">
          <a:xfrm>
            <a:off x="8072702" y="1196976"/>
            <a:ext cx="1080029" cy="504825"/>
          </a:xfrm>
          <a:prstGeom prst="wedgeRoundRectCallout">
            <a:avLst>
              <a:gd name="adj1" fmla="val -24046"/>
              <a:gd name="adj2" fmla="val 15722"/>
              <a:gd name="adj3" fmla="val 16667"/>
            </a:avLst>
          </a:prstGeom>
          <a:solidFill>
            <a:schemeClr val="accent1"/>
          </a:solidFill>
          <a:ln w="25400" algn="ctr">
            <a:solidFill>
              <a:srgbClr val="BB6126"/>
            </a:solidFill>
            <a:miter lim="800000"/>
            <a:headEnd/>
            <a:tailEnd/>
          </a:ln>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a:solidFill>
                  <a:srgbClr val="FFFFFF"/>
                </a:solidFill>
                <a:latin typeface="標楷體" pitchFamily="65" charset="-120"/>
                <a:ea typeface="標楷體" pitchFamily="65" charset="-120"/>
              </a:rPr>
              <a:t>定性</a:t>
            </a:r>
          </a:p>
        </p:txBody>
      </p:sp>
      <p:sp>
        <p:nvSpPr>
          <p:cNvPr id="34870" name="圓角矩形圖說文字 10"/>
          <p:cNvSpPr>
            <a:spLocks noChangeArrowheads="1"/>
          </p:cNvSpPr>
          <p:nvPr/>
        </p:nvSpPr>
        <p:spPr bwMode="auto">
          <a:xfrm>
            <a:off x="7761420" y="3789364"/>
            <a:ext cx="1637242" cy="492125"/>
          </a:xfrm>
          <a:prstGeom prst="wedgeRoundRectCallout">
            <a:avLst>
              <a:gd name="adj1" fmla="val -21847"/>
              <a:gd name="adj2" fmla="val 25486"/>
              <a:gd name="adj3" fmla="val 16667"/>
            </a:avLst>
          </a:prstGeom>
          <a:solidFill>
            <a:schemeClr val="accent1"/>
          </a:solidFill>
          <a:ln w="25400" algn="ctr">
            <a:solidFill>
              <a:srgbClr val="BB6126"/>
            </a:solidFill>
            <a:miter lim="800000"/>
            <a:headEnd/>
            <a:tailEnd/>
          </a:ln>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a:solidFill>
                  <a:srgbClr val="FFFFFF"/>
                </a:solidFill>
                <a:latin typeface="標楷體" pitchFamily="65" charset="-120"/>
                <a:ea typeface="標楷體" pitchFamily="65" charset="-120"/>
              </a:rPr>
              <a:t>半定量</a:t>
            </a:r>
          </a:p>
        </p:txBody>
      </p:sp>
      <p:sp>
        <p:nvSpPr>
          <p:cNvPr id="34871" name="矩形 11"/>
          <p:cNvSpPr>
            <a:spLocks noChangeArrowheads="1"/>
          </p:cNvSpPr>
          <p:nvPr/>
        </p:nvSpPr>
        <p:spPr bwMode="auto">
          <a:xfrm>
            <a:off x="428229" y="6396038"/>
            <a:ext cx="904782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400" b="1">
                <a:latin typeface="標楷體" pitchFamily="65" charset="-120"/>
                <a:ea typeface="標楷體" pitchFamily="65" charset="-120"/>
              </a:rPr>
              <a:t>註：機關應依業務特性，自行擇用妥適的風險評量標準</a:t>
            </a:r>
            <a:endParaRPr lang="zh-TW" altLang="en-US" sz="2400" b="1">
              <a:latin typeface="Verdana" pitchFamily="34" charset="0"/>
            </a:endParaRPr>
          </a:p>
        </p:txBody>
      </p:sp>
      <p:grpSp>
        <p:nvGrpSpPr>
          <p:cNvPr id="34872" name="群組 7"/>
          <p:cNvGrpSpPr>
            <a:grpSpLocks/>
          </p:cNvGrpSpPr>
          <p:nvPr/>
        </p:nvGrpSpPr>
        <p:grpSpPr bwMode="auto">
          <a:xfrm>
            <a:off x="1833298" y="115889"/>
            <a:ext cx="6084623" cy="909637"/>
            <a:chOff x="1360287" y="1551671"/>
            <a:chExt cx="4354684" cy="1320800"/>
          </a:xfrm>
        </p:grpSpPr>
        <p:sp>
          <p:nvSpPr>
            <p:cNvPr id="13" name="六邊形 12"/>
            <p:cNvSpPr/>
            <p:nvPr/>
          </p:nvSpPr>
          <p:spPr>
            <a:xfrm>
              <a:off x="1360287" y="1551671"/>
              <a:ext cx="4354684" cy="1320800"/>
            </a:xfrm>
            <a:prstGeom prst="hexagon">
              <a:avLst/>
            </a:prstGeom>
            <a:solidFill>
              <a:schemeClr val="bg1"/>
            </a:solidFill>
          </p:spPr>
          <p:style>
            <a:lnRef idx="3">
              <a:schemeClr val="lt1"/>
            </a:lnRef>
            <a:fillRef idx="1">
              <a:schemeClr val="accent4"/>
            </a:fillRef>
            <a:effectRef idx="1">
              <a:schemeClr val="accent4"/>
            </a:effectRef>
            <a:fontRef idx="minor">
              <a:schemeClr val="lt1"/>
            </a:fontRef>
          </p:style>
        </p:sp>
        <p:sp>
          <p:nvSpPr>
            <p:cNvPr id="14" name="六邊形 4"/>
            <p:cNvSpPr/>
            <p:nvPr/>
          </p:nvSpPr>
          <p:spPr>
            <a:xfrm>
              <a:off x="2224331" y="1669228"/>
              <a:ext cx="2577362" cy="1014227"/>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風險分析工具</a:t>
              </a:r>
            </a:p>
          </p:txBody>
        </p:sp>
      </p:grpSp>
      <p:sp>
        <p:nvSpPr>
          <p:cNvPr id="34873" name="矩形 11"/>
          <p:cNvSpPr>
            <a:spLocks noChangeArrowheads="1"/>
          </p:cNvSpPr>
          <p:nvPr/>
        </p:nvSpPr>
        <p:spPr bwMode="auto">
          <a:xfrm>
            <a:off x="3783542" y="5876926"/>
            <a:ext cx="495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標楷體" pitchFamily="65" charset="-120"/>
                <a:ea typeface="標楷體" pitchFamily="65" charset="-120"/>
              </a:rPr>
              <a:t>資料來源：</a:t>
            </a:r>
            <a:r>
              <a:rPr lang="zh-TW" altLang="zh-TW">
                <a:latin typeface="標楷體" pitchFamily="65" charset="-120"/>
                <a:ea typeface="標楷體" pitchFamily="65" charset="-120"/>
              </a:rPr>
              <a:t>風險管理及危機處理作業手冊</a:t>
            </a:r>
            <a:r>
              <a:rPr lang="en-US" altLang="zh-TW"/>
              <a:t>(p33</a:t>
            </a:r>
            <a:r>
              <a:rPr lang="zh-TW" altLang="en-US">
                <a:latin typeface="標楷體" pitchFamily="65" charset="-120"/>
                <a:ea typeface="標楷體" pitchFamily="65" charset="-120"/>
              </a:rPr>
              <a:t>、</a:t>
            </a:r>
            <a:r>
              <a:rPr lang="en-US" altLang="zh-TW"/>
              <a:t>88</a:t>
            </a:r>
            <a:r>
              <a:rPr lang="en-US" altLang="zh-TW" sz="1400"/>
              <a:t>)</a:t>
            </a:r>
            <a:r>
              <a:rPr lang="en-US" altLang="zh-TW"/>
              <a:t> </a:t>
            </a:r>
            <a:endParaRPr kumimoji="0" lang="zh-TW" altLang="en-US"/>
          </a:p>
        </p:txBody>
      </p:sp>
      <p:sp>
        <p:nvSpPr>
          <p:cNvPr id="34874" name="投影片編號版面配置區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A8436511-D6DA-4FF3-9442-182B7C6846D4}" type="slidenum">
              <a:rPr kumimoji="0" lang="zh-TW" altLang="en-US" smtClean="0">
                <a:solidFill>
                  <a:srgbClr val="FFFFFF"/>
                </a:solidFill>
              </a:rPr>
              <a:pPr eaLnBrk="1" hangingPunct="1"/>
              <a:t>67</a:t>
            </a:fld>
            <a:endParaRPr kumimoji="0" lang="en-US" altLang="zh-TW" smtClean="0">
              <a:solidFill>
                <a:srgbClr val="FFFFFF"/>
              </a:solidFill>
            </a:endParaRPr>
          </a:p>
        </p:txBody>
      </p:sp>
    </p:spTree>
    <p:extLst>
      <p:ext uri="{BB962C8B-B14F-4D97-AF65-F5344CB8AC3E}">
        <p14:creationId xmlns:p14="http://schemas.microsoft.com/office/powerpoint/2010/main" val="17526576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77" name="Group 37"/>
          <p:cNvGraphicFramePr>
            <a:graphicFrameLocks noGrp="1"/>
          </p:cNvGraphicFramePr>
          <p:nvPr>
            <p:ph sz="quarter" idx="4294967295"/>
          </p:nvPr>
        </p:nvGraphicFramePr>
        <p:xfrm>
          <a:off x="0" y="1557338"/>
          <a:ext cx="8299714" cy="4940300"/>
        </p:xfrm>
        <a:graphic>
          <a:graphicData uri="http://schemas.openxmlformats.org/drawingml/2006/table">
            <a:tbl>
              <a:tblPr/>
              <a:tblGrid>
                <a:gridCol w="1991519"/>
                <a:gridCol w="2216812"/>
                <a:gridCol w="1994958"/>
                <a:gridCol w="2096425"/>
              </a:tblGrid>
              <a:tr h="558800">
                <a:tc>
                  <a:txBody>
                    <a:bodyPr/>
                    <a:lstStyle/>
                    <a:p>
                      <a:pPr marL="304800" marR="0" lvl="0" indent="0" algn="l"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影響程度</a:t>
                      </a:r>
                      <a:endPar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a:noFill/>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風險分布</a:t>
                      </a:r>
                      <a:endPar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1017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非常</a:t>
                      </a: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嚴重</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A1</a:t>
                      </a:r>
                      <a:r>
                        <a:rPr kumimoji="0" lang="zh-TW" altLang="en-US" sz="2400" b="0" i="0" u="none" strike="noStrike" cap="none" normalizeH="0" baseline="0" dirty="0" smtClean="0">
                          <a:ln>
                            <a:noFill/>
                          </a:ln>
                          <a:solidFill>
                            <a:schemeClr val="tx1"/>
                          </a:solidFill>
                          <a:effectLst/>
                          <a:latin typeface="標楷體" pitchFamily="65" charset="-120"/>
                          <a:ea typeface="標楷體" pitchFamily="65" charset="-120"/>
                        </a:rPr>
                        <a:t>、</a:t>
                      </a: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A2</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B1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7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嚴重</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E1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D1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E2</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763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輕微</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C1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725">
                <a:tc>
                  <a:txBody>
                    <a:bodyPr/>
                    <a:lstStyle/>
                    <a:p>
                      <a:pPr marL="304800" marR="0" lvl="0" indent="0" algn="l"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                                                                                          </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幾乎不可能</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可能</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幾乎確定</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35869" name="Text Box 1"/>
          <p:cNvSpPr txBox="1">
            <a:spLocks noChangeArrowheads="1"/>
          </p:cNvSpPr>
          <p:nvPr/>
        </p:nvSpPr>
        <p:spPr bwMode="auto">
          <a:xfrm>
            <a:off x="5030392" y="5949951"/>
            <a:ext cx="175074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400" b="1">
                <a:latin typeface="標楷體" pitchFamily="65" charset="-120"/>
                <a:ea typeface="標楷體" pitchFamily="65" charset="-120"/>
              </a:rPr>
              <a:t>發生機率</a:t>
            </a:r>
            <a:endParaRPr lang="zh-TW" altLang="en-US" sz="2400" b="1">
              <a:latin typeface="Arial" pitchFamily="34" charset="0"/>
            </a:endParaRPr>
          </a:p>
        </p:txBody>
      </p:sp>
      <p:grpSp>
        <p:nvGrpSpPr>
          <p:cNvPr id="35870" name="群組 7"/>
          <p:cNvGrpSpPr>
            <a:grpSpLocks/>
          </p:cNvGrpSpPr>
          <p:nvPr/>
        </p:nvGrpSpPr>
        <p:grpSpPr bwMode="auto">
          <a:xfrm>
            <a:off x="1833298" y="115889"/>
            <a:ext cx="6084623" cy="909637"/>
            <a:chOff x="1360287" y="1551671"/>
            <a:chExt cx="4354684" cy="1320800"/>
          </a:xfrm>
          <a:solidFill>
            <a:schemeClr val="bg1"/>
          </a:solidFill>
        </p:grpSpPr>
        <p:sp>
          <p:nvSpPr>
            <p:cNvPr id="7" name="六邊形 6"/>
            <p:cNvSpPr/>
            <p:nvPr/>
          </p:nvSpPr>
          <p:spPr>
            <a:xfrm>
              <a:off x="1360287" y="1551671"/>
              <a:ext cx="4354684" cy="1320800"/>
            </a:xfrm>
            <a:prstGeom prst="hexagon">
              <a:avLst/>
            </a:prstGeom>
            <a:grpFill/>
          </p:spPr>
          <p:style>
            <a:lnRef idx="3">
              <a:schemeClr val="lt1"/>
            </a:lnRef>
            <a:fillRef idx="1">
              <a:schemeClr val="accent4"/>
            </a:fillRef>
            <a:effectRef idx="1">
              <a:schemeClr val="accent4"/>
            </a:effectRef>
            <a:fontRef idx="minor">
              <a:schemeClr val="lt1"/>
            </a:fontRef>
          </p:style>
        </p:sp>
        <p:sp>
          <p:nvSpPr>
            <p:cNvPr id="8" name="六邊形 4"/>
            <p:cNvSpPr/>
            <p:nvPr/>
          </p:nvSpPr>
          <p:spPr>
            <a:xfrm>
              <a:off x="2224331" y="1669228"/>
              <a:ext cx="2577362" cy="1014227"/>
            </a:xfrm>
            <a:prstGeom prst="rect">
              <a:avLst/>
            </a:prstGeom>
            <a:grp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風險分析工具</a:t>
              </a:r>
            </a:p>
          </p:txBody>
        </p:sp>
      </p:grpSp>
      <p:sp>
        <p:nvSpPr>
          <p:cNvPr id="35871" name="矩形 6"/>
          <p:cNvSpPr>
            <a:spLocks noChangeArrowheads="1"/>
          </p:cNvSpPr>
          <p:nvPr/>
        </p:nvSpPr>
        <p:spPr bwMode="auto">
          <a:xfrm>
            <a:off x="4172215" y="105251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u="sng">
                <a:latin typeface="標楷體" pitchFamily="65" charset="-120"/>
                <a:ea typeface="標楷體" pitchFamily="65" charset="-120"/>
              </a:rPr>
              <a:t>風險圖像</a:t>
            </a:r>
          </a:p>
        </p:txBody>
      </p:sp>
      <p:sp>
        <p:nvSpPr>
          <p:cNvPr id="35872" name="矩形 8"/>
          <p:cNvSpPr>
            <a:spLocks noChangeArrowheads="1"/>
          </p:cNvSpPr>
          <p:nvPr/>
        </p:nvSpPr>
        <p:spPr bwMode="auto">
          <a:xfrm>
            <a:off x="3704432" y="6381750"/>
            <a:ext cx="57337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標楷體" pitchFamily="65" charset="-120"/>
                <a:ea typeface="標楷體" pitchFamily="65" charset="-120"/>
              </a:rPr>
              <a:t>資料來源：</a:t>
            </a:r>
            <a:r>
              <a:rPr lang="zh-TW" altLang="zh-TW">
                <a:latin typeface="標楷體" pitchFamily="65" charset="-120"/>
                <a:ea typeface="標楷體" pitchFamily="65" charset="-120"/>
              </a:rPr>
              <a:t>風險管理及危機處理作業手冊</a:t>
            </a:r>
            <a:r>
              <a:rPr lang="en-US" altLang="zh-TW"/>
              <a:t>(p34</a:t>
            </a:r>
            <a:r>
              <a:rPr lang="zh-TW" altLang="en-US">
                <a:latin typeface="標楷體" pitchFamily="65" charset="-120"/>
                <a:ea typeface="標楷體" pitchFamily="65" charset="-120"/>
              </a:rPr>
              <a:t>、</a:t>
            </a:r>
            <a:r>
              <a:rPr lang="en-US" altLang="zh-TW"/>
              <a:t>92</a:t>
            </a:r>
            <a:r>
              <a:rPr lang="en-US" altLang="zh-TW" sz="1400"/>
              <a:t>)</a:t>
            </a:r>
            <a:r>
              <a:rPr lang="en-US" altLang="zh-TW"/>
              <a:t> </a:t>
            </a:r>
            <a:endParaRPr kumimoji="0" lang="zh-TW" altLang="en-US"/>
          </a:p>
        </p:txBody>
      </p:sp>
      <p:sp>
        <p:nvSpPr>
          <p:cNvPr id="11" name="圓角矩形圖說文字 10"/>
          <p:cNvSpPr/>
          <p:nvPr/>
        </p:nvSpPr>
        <p:spPr>
          <a:xfrm>
            <a:off x="7059746" y="1125538"/>
            <a:ext cx="2418027" cy="836612"/>
          </a:xfrm>
          <a:prstGeom prst="wedgeRoundRectCallout">
            <a:avLst>
              <a:gd name="adj1" fmla="val -55598"/>
              <a:gd name="adj2" fmla="val 91090"/>
              <a:gd name="adj3" fmla="val 16667"/>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latin typeface="標楷體" pitchFamily="65" charset="-120"/>
                <a:ea typeface="標楷體" pitchFamily="65" charset="-120"/>
              </a:rPr>
              <a:t>A1</a:t>
            </a:r>
            <a:r>
              <a:rPr lang="zh-TW" altLang="en-US" dirty="0">
                <a:solidFill>
                  <a:schemeClr val="tx1"/>
                </a:solidFill>
                <a:latin typeface="標楷體" pitchFamily="65" charset="-120"/>
                <a:ea typeface="標楷體" pitchFamily="65" charset="-120"/>
              </a:rPr>
              <a:t>、</a:t>
            </a:r>
            <a:r>
              <a:rPr lang="en-US" altLang="zh-TW" dirty="0">
                <a:solidFill>
                  <a:schemeClr val="tx1"/>
                </a:solidFill>
                <a:latin typeface="標楷體" pitchFamily="65" charset="-120"/>
                <a:ea typeface="標楷體" pitchFamily="65" charset="-120"/>
              </a:rPr>
              <a:t>A2</a:t>
            </a:r>
            <a:r>
              <a:rPr lang="zh-TW" altLang="en-US" dirty="0">
                <a:solidFill>
                  <a:schemeClr val="tx1"/>
                </a:solidFill>
                <a:latin typeface="標楷體" pitchFamily="65" charset="-120"/>
                <a:ea typeface="標楷體" pitchFamily="65" charset="-120"/>
              </a:rPr>
              <a:t>等符號為主要風險項目代號</a:t>
            </a:r>
            <a:endParaRPr lang="en-US" dirty="0">
              <a:solidFill>
                <a:schemeClr val="tx1"/>
              </a:solidFill>
              <a:latin typeface="標楷體" pitchFamily="65" charset="-120"/>
              <a:ea typeface="標楷體" pitchFamily="65" charset="-120"/>
            </a:endParaRPr>
          </a:p>
        </p:txBody>
      </p:sp>
      <p:sp>
        <p:nvSpPr>
          <p:cNvPr id="35874" name="投影片編號版面配置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15CB967-11AA-49D9-A919-E19F54925F58}" type="slidenum">
              <a:rPr kumimoji="0" lang="zh-TW" altLang="en-US" smtClean="0">
                <a:solidFill>
                  <a:srgbClr val="FFFFFF"/>
                </a:solidFill>
              </a:rPr>
              <a:pPr eaLnBrk="1" hangingPunct="1"/>
              <a:t>68</a:t>
            </a:fld>
            <a:endParaRPr kumimoji="0" lang="en-US" altLang="zh-TW" smtClean="0">
              <a:solidFill>
                <a:srgbClr val="FFFFFF"/>
              </a:solidFill>
            </a:endParaRPr>
          </a:p>
        </p:txBody>
      </p:sp>
    </p:spTree>
    <p:extLst>
      <p:ext uri="{BB962C8B-B14F-4D97-AF65-F5344CB8AC3E}">
        <p14:creationId xmlns:p14="http://schemas.microsoft.com/office/powerpoint/2010/main" val="231923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07AD5B3-2C31-4040-B143-69731F64A963}" type="slidenum">
              <a:rPr kumimoji="0" lang="zh-TW" altLang="en-US" smtClean="0">
                <a:latin typeface="Times New Roman" pitchFamily="18" charset="0"/>
              </a:rPr>
              <a:pPr eaLnBrk="1" hangingPunct="1"/>
              <a:t>6</a:t>
            </a:fld>
            <a:endParaRPr kumimoji="0" lang="en-US" altLang="zh-TW" smtClean="0">
              <a:latin typeface="Times New Roman" pitchFamily="18" charset="0"/>
            </a:endParaRPr>
          </a:p>
        </p:txBody>
      </p:sp>
      <p:sp>
        <p:nvSpPr>
          <p:cNvPr id="6147" name="Rectangle 2"/>
          <p:cNvSpPr>
            <a:spLocks noGrp="1" noChangeArrowheads="1"/>
          </p:cNvSpPr>
          <p:nvPr>
            <p:ph type="title" idx="4294967295"/>
          </p:nvPr>
        </p:nvSpPr>
        <p:spPr>
          <a:xfrm>
            <a:off x="5655078" y="404664"/>
            <a:ext cx="4134459" cy="936625"/>
          </a:xfrm>
        </p:spPr>
        <p:txBody>
          <a:bodyPr/>
          <a:lstStyle/>
          <a:p>
            <a:pPr eaLnBrk="1" hangingPunct="1"/>
            <a:r>
              <a:rPr lang="zh-TW" altLang="en-US" sz="3600" dirty="0" smtClean="0">
                <a:ea typeface="標楷體" pitchFamily="65" charset="-120"/>
              </a:rPr>
              <a:t>幾則內控新聞</a:t>
            </a: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3860" y="1484784"/>
            <a:ext cx="4434752" cy="4330616"/>
          </a:xfrm>
          <a:prstGeom prst="rect">
            <a:avLst/>
          </a:prstGeom>
        </p:spPr>
      </p:pic>
      <p:pic>
        <p:nvPicPr>
          <p:cNvPr id="5" name="圖片 4"/>
          <p:cNvPicPr>
            <a:picLocks noChangeAspect="1"/>
          </p:cNvPicPr>
          <p:nvPr/>
        </p:nvPicPr>
        <p:blipFill rotWithShape="1">
          <a:blip r:embed="rId4">
            <a:extLst>
              <a:ext uri="{28A0092B-C50C-407E-A947-70E740481C1C}">
                <a14:useLocalDpi xmlns:a14="http://schemas.microsoft.com/office/drawing/2010/main" val="0"/>
              </a:ext>
            </a:extLst>
          </a:blip>
          <a:srcRect l="2292" r="3668"/>
          <a:stretch/>
        </p:blipFill>
        <p:spPr>
          <a:xfrm>
            <a:off x="194471" y="44625"/>
            <a:ext cx="5292066" cy="6705945"/>
          </a:xfrm>
          <a:prstGeom prst="rect">
            <a:avLst/>
          </a:prstGeom>
        </p:spPr>
      </p:pic>
      <p:cxnSp>
        <p:nvCxnSpPr>
          <p:cNvPr id="7" name="直線接點 6"/>
          <p:cNvCxnSpPr/>
          <p:nvPr/>
        </p:nvCxnSpPr>
        <p:spPr>
          <a:xfrm>
            <a:off x="3782870" y="2708920"/>
            <a:ext cx="162565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線接點 13"/>
          <p:cNvCxnSpPr/>
          <p:nvPr/>
        </p:nvCxnSpPr>
        <p:spPr>
          <a:xfrm>
            <a:off x="2075923" y="2974543"/>
            <a:ext cx="333260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線接點 15"/>
          <p:cNvCxnSpPr/>
          <p:nvPr/>
        </p:nvCxnSpPr>
        <p:spPr>
          <a:xfrm>
            <a:off x="2075922" y="3212976"/>
            <a:ext cx="287707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直線接點 16"/>
          <p:cNvCxnSpPr/>
          <p:nvPr/>
        </p:nvCxnSpPr>
        <p:spPr>
          <a:xfrm>
            <a:off x="2116567" y="5949280"/>
            <a:ext cx="333260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線接點 17"/>
          <p:cNvCxnSpPr/>
          <p:nvPr/>
        </p:nvCxnSpPr>
        <p:spPr>
          <a:xfrm>
            <a:off x="2075923" y="6233384"/>
            <a:ext cx="333260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直線接點 18"/>
          <p:cNvCxnSpPr/>
          <p:nvPr/>
        </p:nvCxnSpPr>
        <p:spPr>
          <a:xfrm>
            <a:off x="1988671" y="6453336"/>
            <a:ext cx="257428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直線接點 21"/>
          <p:cNvCxnSpPr/>
          <p:nvPr/>
        </p:nvCxnSpPr>
        <p:spPr>
          <a:xfrm>
            <a:off x="8619407" y="5373216"/>
            <a:ext cx="117013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直線接點 22"/>
          <p:cNvCxnSpPr/>
          <p:nvPr/>
        </p:nvCxnSpPr>
        <p:spPr>
          <a:xfrm>
            <a:off x="6981225" y="5517232"/>
            <a:ext cx="140415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7345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par>
                                <p:cTn id="13" presetID="1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ppt_x</p:attrName>
                                        </p:attrNameLst>
                                      </p:cBhvr>
                                      <p:tavLst>
                                        <p:tav tm="0">
                                          <p:val>
                                            <p:strVal val="#ppt_x-#ppt_w*1.125000"/>
                                          </p:val>
                                        </p:tav>
                                        <p:tav tm="100000">
                                          <p:val>
                                            <p:strVal val="#ppt_x"/>
                                          </p:val>
                                        </p:tav>
                                      </p:tavLst>
                                    </p:anim>
                                    <p:animEffect transition="in" filter="wipe(right)">
                                      <p:cBhvr>
                                        <p:cTn id="20" dur="500"/>
                                        <p:tgtEl>
                                          <p:spTgt spid="16"/>
                                        </p:tgtEl>
                                      </p:cBhvr>
                                    </p:animEffect>
                                  </p:childTnLst>
                                </p:cTn>
                              </p:par>
                              <p:par>
                                <p:cTn id="21" presetID="1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ppt_x</p:attrName>
                                        </p:attrNameLst>
                                      </p:cBhvr>
                                      <p:tavLst>
                                        <p:tav tm="0">
                                          <p:val>
                                            <p:strVal val="#ppt_x-#ppt_w*1.125000"/>
                                          </p:val>
                                        </p:tav>
                                        <p:tav tm="100000">
                                          <p:val>
                                            <p:strVal val="#ppt_x"/>
                                          </p:val>
                                        </p:tav>
                                      </p:tavLst>
                                    </p:anim>
                                    <p:animEffect transition="in" filter="wipe(right)">
                                      <p:cBhvr>
                                        <p:cTn id="24" dur="500"/>
                                        <p:tgtEl>
                                          <p:spTgt spid="17"/>
                                        </p:tgtEl>
                                      </p:cBhvr>
                                    </p:animEffect>
                                  </p:childTnLst>
                                </p:cTn>
                              </p:par>
                              <p:par>
                                <p:cTn id="25" presetID="12" presetClass="entr" presetSubtype="8"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ppt_x</p:attrName>
                                        </p:attrNameLst>
                                      </p:cBhvr>
                                      <p:tavLst>
                                        <p:tav tm="0">
                                          <p:val>
                                            <p:strVal val="#ppt_x-#ppt_w*1.125000"/>
                                          </p:val>
                                        </p:tav>
                                        <p:tav tm="100000">
                                          <p:val>
                                            <p:strVal val="#ppt_x"/>
                                          </p:val>
                                        </p:tav>
                                      </p:tavLst>
                                    </p:anim>
                                    <p:animEffect transition="in" filter="wipe(right)">
                                      <p:cBhvr>
                                        <p:cTn id="28" dur="500"/>
                                        <p:tgtEl>
                                          <p:spTgt spid="18"/>
                                        </p:tgtEl>
                                      </p:cBhvr>
                                    </p:animEffect>
                                  </p:childTnLst>
                                </p:cTn>
                              </p:par>
                              <p:par>
                                <p:cTn id="29" presetID="1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p:tgtEl>
                                          <p:spTgt spid="19"/>
                                        </p:tgtEl>
                                        <p:attrNameLst>
                                          <p:attrName>ppt_x</p:attrName>
                                        </p:attrNameLst>
                                      </p:cBhvr>
                                      <p:tavLst>
                                        <p:tav tm="0">
                                          <p:val>
                                            <p:strVal val="#ppt_x-#ppt_w*1.125000"/>
                                          </p:val>
                                        </p:tav>
                                        <p:tav tm="100000">
                                          <p:val>
                                            <p:strVal val="#ppt_x"/>
                                          </p:val>
                                        </p:tav>
                                      </p:tavLst>
                                    </p:anim>
                                    <p:animEffect transition="in" filter="wipe(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ppt_x</p:attrName>
                                        </p:attrNameLst>
                                      </p:cBhvr>
                                      <p:tavLst>
                                        <p:tav tm="0">
                                          <p:val>
                                            <p:strVal val="#ppt_x-#ppt_w*1.125000"/>
                                          </p:val>
                                        </p:tav>
                                        <p:tav tm="100000">
                                          <p:val>
                                            <p:strVal val="#ppt_x"/>
                                          </p:val>
                                        </p:tav>
                                      </p:tavLst>
                                    </p:anim>
                                    <p:animEffect transition="in" filter="wipe(right)">
                                      <p:cBhvr>
                                        <p:cTn id="43" dur="500"/>
                                        <p:tgtEl>
                                          <p:spTgt spid="22"/>
                                        </p:tgtEl>
                                      </p:cBhvr>
                                    </p:animEffect>
                                  </p:childTnLst>
                                </p:cTn>
                              </p:par>
                              <p:par>
                                <p:cTn id="44" presetID="1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p:tgtEl>
                                          <p:spTgt spid="23"/>
                                        </p:tgtEl>
                                        <p:attrNameLst>
                                          <p:attrName>ppt_x</p:attrName>
                                        </p:attrNameLst>
                                      </p:cBhvr>
                                      <p:tavLst>
                                        <p:tav tm="0">
                                          <p:val>
                                            <p:strVal val="#ppt_x-#ppt_w*1.125000"/>
                                          </p:val>
                                        </p:tav>
                                        <p:tav tm="100000">
                                          <p:val>
                                            <p:strVal val="#ppt_x"/>
                                          </p:val>
                                        </p:tav>
                                      </p:tavLst>
                                    </p:anim>
                                    <p:animEffect transition="in" filter="wipe(right)">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69</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smtClean="0">
                <a:solidFill>
                  <a:srgbClr val="000066"/>
                </a:solidFill>
                <a:ea typeface="標楷體" pitchFamily="65" charset="-120"/>
              </a:rPr>
              <a:t>風險評量</a:t>
            </a:r>
            <a:endParaRPr lang="zh-TW" altLang="en-US" sz="4800" dirty="0">
              <a:solidFill>
                <a:srgbClr val="000066"/>
              </a:solidFill>
              <a:ea typeface="標楷體" pitchFamily="65" charset="-120"/>
            </a:endParaRPr>
          </a:p>
        </p:txBody>
      </p:sp>
    </p:spTree>
    <p:extLst>
      <p:ext uri="{BB962C8B-B14F-4D97-AF65-F5344CB8AC3E}">
        <p14:creationId xmlns:p14="http://schemas.microsoft.com/office/powerpoint/2010/main" val="21108458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內容版面配置區 2"/>
          <p:cNvSpPr>
            <a:spLocks noGrp="1"/>
          </p:cNvSpPr>
          <p:nvPr>
            <p:ph sz="quarter" idx="4294967295"/>
          </p:nvPr>
        </p:nvSpPr>
        <p:spPr>
          <a:xfrm>
            <a:off x="0" y="1484314"/>
            <a:ext cx="9555163" cy="4891087"/>
          </a:xfrm>
        </p:spPr>
        <p:txBody>
          <a:bodyPr/>
          <a:lstStyle/>
          <a:p>
            <a:pPr eaLnBrk="1" hangingPunct="1"/>
            <a:r>
              <a:rPr lang="zh-TW" altLang="en-US" sz="2800" b="1" smtClean="0">
                <a:solidFill>
                  <a:srgbClr val="0000FF"/>
                </a:solidFill>
                <a:latin typeface="標楷體" pitchFamily="65" charset="-120"/>
                <a:ea typeface="標楷體" pitchFamily="65" charset="-120"/>
              </a:rPr>
              <a:t>意義：</a:t>
            </a:r>
            <a:r>
              <a:rPr lang="zh-TW" altLang="en-US" sz="2800" smtClean="0">
                <a:latin typeface="標楷體" pitchFamily="65" charset="-120"/>
                <a:ea typeface="標楷體" pitchFamily="65" charset="-120"/>
              </a:rPr>
              <a:t>用以決定風險管理先後順序之步驟，將</a:t>
            </a:r>
            <a:r>
              <a:rPr lang="zh-TW" altLang="en-US" sz="2800" b="1" smtClean="0">
                <a:latin typeface="標楷體" pitchFamily="65" charset="-120"/>
                <a:ea typeface="標楷體" pitchFamily="65" charset="-120"/>
              </a:rPr>
              <a:t>風險等 </a:t>
            </a:r>
            <a:endParaRPr lang="en-US" altLang="zh-TW" sz="2800" b="1" smtClean="0">
              <a:latin typeface="標楷體" pitchFamily="65" charset="-120"/>
              <a:ea typeface="標楷體" pitchFamily="65" charset="-120"/>
            </a:endParaRPr>
          </a:p>
          <a:p>
            <a:pPr eaLnBrk="1" hangingPunct="1">
              <a:buFont typeface="Wingdings" pitchFamily="2" charset="2"/>
              <a:buNone/>
            </a:pPr>
            <a:r>
              <a:rPr lang="en-US" altLang="zh-TW" sz="2800" b="1" smtClean="0">
                <a:latin typeface="標楷體" pitchFamily="65" charset="-120"/>
                <a:ea typeface="標楷體" pitchFamily="65" charset="-120"/>
              </a:rPr>
              <a:t>       </a:t>
            </a:r>
            <a:r>
              <a:rPr lang="zh-TW" altLang="en-US" sz="2800" b="1" smtClean="0">
                <a:latin typeface="標楷體" pitchFamily="65" charset="-120"/>
                <a:ea typeface="標楷體" pitchFamily="65" charset="-120"/>
              </a:rPr>
              <a:t>級</a:t>
            </a:r>
            <a:r>
              <a:rPr lang="en-US" altLang="zh-TW" sz="2800" b="1" smtClean="0">
                <a:latin typeface="標楷體" pitchFamily="65" charset="-120"/>
                <a:ea typeface="標楷體" pitchFamily="65" charset="-120"/>
              </a:rPr>
              <a:t>(</a:t>
            </a:r>
            <a:r>
              <a:rPr lang="zh-TW" altLang="en-US" sz="2800" b="1" smtClean="0">
                <a:latin typeface="標楷體" pitchFamily="65" charset="-120"/>
                <a:ea typeface="標楷體" pitchFamily="65" charset="-120"/>
              </a:rPr>
              <a:t>風險分析所得</a:t>
            </a:r>
            <a:r>
              <a:rPr lang="en-US" altLang="zh-TW" sz="2800" b="1" smtClean="0">
                <a:latin typeface="標楷體" pitchFamily="65" charset="-120"/>
                <a:ea typeface="標楷體" pitchFamily="65" charset="-120"/>
              </a:rPr>
              <a:t>)</a:t>
            </a:r>
            <a:r>
              <a:rPr lang="zh-TW" altLang="en-US" sz="2800" smtClean="0">
                <a:latin typeface="標楷體" pitchFamily="65" charset="-120"/>
                <a:ea typeface="標楷體" pitchFamily="65" charset="-120"/>
              </a:rPr>
              <a:t>與</a:t>
            </a:r>
            <a:r>
              <a:rPr lang="zh-TW" altLang="en-US" sz="2800" b="1" smtClean="0">
                <a:latin typeface="標楷體" pitchFamily="65" charset="-120"/>
                <a:ea typeface="標楷體" pitchFamily="65" charset="-120"/>
              </a:rPr>
              <a:t>機關現有風險評量基準</a:t>
            </a:r>
            <a:r>
              <a:rPr lang="zh-TW" altLang="en-US" sz="2800" smtClean="0">
                <a:latin typeface="標楷體" pitchFamily="65" charset="-120"/>
                <a:ea typeface="標楷體" pitchFamily="65" charset="-120"/>
              </a:rPr>
              <a:t>比 </a:t>
            </a:r>
            <a:endParaRPr lang="en-US" altLang="zh-TW" sz="2800" smtClean="0">
              <a:latin typeface="標楷體" pitchFamily="65" charset="-120"/>
              <a:ea typeface="標楷體" pitchFamily="65" charset="-120"/>
            </a:endParaRPr>
          </a:p>
          <a:p>
            <a:pPr eaLnBrk="1" hangingPunct="1">
              <a:buFont typeface="Wingdings" pitchFamily="2" charset="2"/>
              <a:buNone/>
            </a:pPr>
            <a:r>
              <a:rPr lang="en-US" altLang="zh-TW" sz="2800" smtClean="0">
                <a:latin typeface="標楷體" pitchFamily="65" charset="-120"/>
                <a:ea typeface="標楷體" pitchFamily="65" charset="-120"/>
              </a:rPr>
              <a:t>       </a:t>
            </a:r>
            <a:r>
              <a:rPr lang="zh-TW" altLang="en-US" sz="2800" smtClean="0">
                <a:latin typeface="標楷體" pitchFamily="65" charset="-120"/>
                <a:ea typeface="標楷體" pitchFamily="65" charset="-120"/>
              </a:rPr>
              <a:t>較，以決定需進一步優先處理之風險。</a:t>
            </a:r>
            <a:endParaRPr lang="en-US" altLang="zh-TW" sz="2800" smtClean="0">
              <a:latin typeface="標楷體" pitchFamily="65" charset="-120"/>
              <a:ea typeface="標楷體" pitchFamily="65" charset="-120"/>
            </a:endParaRPr>
          </a:p>
          <a:p>
            <a:pPr eaLnBrk="1" hangingPunct="1"/>
            <a:r>
              <a:rPr lang="zh-TW" altLang="en-US" sz="2800" b="1" smtClean="0">
                <a:solidFill>
                  <a:srgbClr val="0000FF"/>
                </a:solidFill>
                <a:latin typeface="標楷體" pitchFamily="65" charset="-120"/>
                <a:ea typeface="標楷體" pitchFamily="65" charset="-120"/>
              </a:rPr>
              <a:t>目的：</a:t>
            </a:r>
            <a:r>
              <a:rPr lang="zh-TW" altLang="en-US" sz="2800" smtClean="0">
                <a:latin typeface="標楷體" pitchFamily="65" charset="-120"/>
                <a:ea typeface="標楷體" pitchFamily="65" charset="-120"/>
              </a:rPr>
              <a:t>依據風險分析結果以判定需優先處理的風險。</a:t>
            </a:r>
            <a:endParaRPr lang="en-US" altLang="zh-TW" sz="2800" smtClean="0">
              <a:latin typeface="標楷體" pitchFamily="65" charset="-120"/>
              <a:ea typeface="標楷體" pitchFamily="65" charset="-120"/>
            </a:endParaRPr>
          </a:p>
          <a:p>
            <a:pPr eaLnBrk="1" hangingPunct="1"/>
            <a:r>
              <a:rPr lang="zh-TW" altLang="en-US" sz="2800" smtClean="0">
                <a:latin typeface="標楷體" pitchFamily="65" charset="-120"/>
                <a:ea typeface="標楷體" pitchFamily="65" charset="-120"/>
              </a:rPr>
              <a:t>所謂</a:t>
            </a:r>
            <a:r>
              <a:rPr lang="zh-TW" altLang="en-US" sz="2800" b="1" smtClean="0">
                <a:latin typeface="標楷體" pitchFamily="65" charset="-120"/>
                <a:ea typeface="標楷體" pitchFamily="65" charset="-120"/>
              </a:rPr>
              <a:t>風險評量基準</a:t>
            </a:r>
            <a:r>
              <a:rPr lang="zh-TW" altLang="en-US" sz="2800" smtClean="0">
                <a:latin typeface="標楷體" pitchFamily="65" charset="-120"/>
                <a:ea typeface="標楷體" pitchFamily="65" charset="-120"/>
              </a:rPr>
              <a:t>係由操作、技術、財務、法律、社會、人道及其他面向來決定可接受風險的程度。</a:t>
            </a:r>
            <a:endParaRPr lang="en-US" altLang="zh-TW" sz="2800" smtClean="0">
              <a:latin typeface="標楷體" pitchFamily="65" charset="-120"/>
              <a:ea typeface="標楷體" pitchFamily="65" charset="-120"/>
            </a:endParaRPr>
          </a:p>
          <a:p>
            <a:pPr eaLnBrk="1" hangingPunct="1"/>
            <a:r>
              <a:rPr lang="zh-TW" altLang="en-US" sz="2800" smtClean="0">
                <a:latin typeface="標楷體" pitchFamily="65" charset="-120"/>
                <a:ea typeface="標楷體" pitchFamily="65" charset="-120"/>
              </a:rPr>
              <a:t>依照評量的結果，機關應優先處理風險圖像上接受程度最小的風險，以及風險等級為高度以上者，先保留發生機率低及可接受的風險，並定期監督。</a:t>
            </a:r>
            <a:endParaRPr lang="en-US" altLang="zh-TW" sz="2800" smtClean="0">
              <a:latin typeface="標楷體" pitchFamily="65" charset="-120"/>
              <a:ea typeface="標楷體" pitchFamily="65" charset="-120"/>
            </a:endParaRPr>
          </a:p>
          <a:p>
            <a:pPr eaLnBrk="1" hangingPunct="1"/>
            <a:endParaRPr lang="en-US" altLang="zh-TW" sz="3200" b="1" smtClean="0"/>
          </a:p>
          <a:p>
            <a:pPr eaLnBrk="1" hangingPunct="1"/>
            <a:endParaRPr lang="en-US" altLang="zh-TW" sz="3200" smtClean="0">
              <a:latin typeface="標楷體" pitchFamily="65" charset="-120"/>
              <a:ea typeface="標楷體" pitchFamily="65" charset="-120"/>
            </a:endParaRPr>
          </a:p>
        </p:txBody>
      </p:sp>
      <p:grpSp>
        <p:nvGrpSpPr>
          <p:cNvPr id="36867" name="群組 5"/>
          <p:cNvGrpSpPr>
            <a:grpSpLocks/>
          </p:cNvGrpSpPr>
          <p:nvPr/>
        </p:nvGrpSpPr>
        <p:grpSpPr bwMode="auto">
          <a:xfrm>
            <a:off x="2612365" y="115889"/>
            <a:ext cx="5305557" cy="1152525"/>
            <a:chOff x="2373273" y="3081867"/>
            <a:chExt cx="4780776" cy="1320800"/>
          </a:xfrm>
          <a:solidFill>
            <a:schemeClr val="bg1"/>
          </a:solidFill>
        </p:grpSpPr>
        <p:sp>
          <p:nvSpPr>
            <p:cNvPr id="7" name="流程圖: 決策 6"/>
            <p:cNvSpPr/>
            <p:nvPr/>
          </p:nvSpPr>
          <p:spPr>
            <a:xfrm>
              <a:off x="2373273" y="3081867"/>
              <a:ext cx="4780776" cy="1320800"/>
            </a:xfrm>
            <a:prstGeom prst="flowChartDecision">
              <a:avLst/>
            </a:prstGeom>
            <a:grpFill/>
          </p:spPr>
          <p:style>
            <a:lnRef idx="3">
              <a:schemeClr val="lt1"/>
            </a:lnRef>
            <a:fillRef idx="1">
              <a:schemeClr val="accent2"/>
            </a:fillRef>
            <a:effectRef idx="1">
              <a:schemeClr val="accent2"/>
            </a:effectRef>
            <a:fontRef idx="minor">
              <a:schemeClr val="lt1"/>
            </a:fontRef>
          </p:style>
        </p:sp>
        <p:sp>
          <p:nvSpPr>
            <p:cNvPr id="8" name="流程圖: 決策 4"/>
            <p:cNvSpPr/>
            <p:nvPr/>
          </p:nvSpPr>
          <p:spPr>
            <a:xfrm>
              <a:off x="2412015" y="3120071"/>
              <a:ext cx="3606116" cy="1244390"/>
            </a:xfrm>
            <a:prstGeom prst="rect">
              <a:avLst/>
            </a:prstGeom>
            <a:no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dirty="0">
                  <a:latin typeface="標楷體" pitchFamily="65" charset="-120"/>
                  <a:ea typeface="標楷體" pitchFamily="65" charset="-120"/>
                </a:rPr>
                <a:t>     </a:t>
              </a:r>
              <a:r>
                <a:rPr lang="zh-TW" altLang="en-US" sz="3900" b="1" dirty="0">
                  <a:solidFill>
                    <a:srgbClr val="0000FF"/>
                  </a:solidFill>
                  <a:latin typeface="標楷體" pitchFamily="65" charset="-120"/>
                  <a:ea typeface="標楷體" pitchFamily="65" charset="-120"/>
                </a:rPr>
                <a:t>風險評量</a:t>
              </a:r>
            </a:p>
          </p:txBody>
        </p:sp>
      </p:grpSp>
      <p:sp>
        <p:nvSpPr>
          <p:cNvPr id="36868"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600DA3D-6DA7-47B3-95A3-BF0B8FCF89B2}" type="slidenum">
              <a:rPr kumimoji="0" lang="zh-TW" altLang="en-US" smtClean="0">
                <a:solidFill>
                  <a:srgbClr val="FFFFFF"/>
                </a:solidFill>
              </a:rPr>
              <a:pPr eaLnBrk="1" hangingPunct="1"/>
              <a:t>70</a:t>
            </a:fld>
            <a:endParaRPr kumimoji="0" lang="en-US" altLang="zh-TW" smtClean="0">
              <a:solidFill>
                <a:srgbClr val="FFFFFF"/>
              </a:solidFill>
            </a:endParaRPr>
          </a:p>
        </p:txBody>
      </p:sp>
    </p:spTree>
    <p:extLst>
      <p:ext uri="{BB962C8B-B14F-4D97-AF65-F5344CB8AC3E}">
        <p14:creationId xmlns:p14="http://schemas.microsoft.com/office/powerpoint/2010/main" val="13956141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內容版面配置區 3"/>
          <p:cNvSpPr>
            <a:spLocks noGrp="1"/>
          </p:cNvSpPr>
          <p:nvPr>
            <p:ph sz="quarter" idx="4294967295"/>
          </p:nvPr>
        </p:nvSpPr>
        <p:spPr>
          <a:xfrm>
            <a:off x="428229" y="908050"/>
            <a:ext cx="8987631" cy="1511300"/>
          </a:xfrm>
        </p:spPr>
        <p:txBody>
          <a:bodyPr/>
          <a:lstStyle/>
          <a:p>
            <a:pPr algn="just" eaLnBrk="1" hangingPunct="1">
              <a:buFont typeface="Wingdings" pitchFamily="2" charset="2"/>
              <a:buNone/>
            </a:pPr>
            <a:endParaRPr lang="zh-TW" altLang="en-US" dirty="0" smtClean="0"/>
          </a:p>
          <a:p>
            <a:pPr algn="just" eaLnBrk="1" hangingPunct="1"/>
            <a:r>
              <a:rPr lang="zh-TW" altLang="zh-TW" sz="2800" dirty="0" smtClean="0">
                <a:latin typeface="標楷體" pitchFamily="65" charset="-120"/>
                <a:ea typeface="標楷體" pitchFamily="65" charset="-120"/>
              </a:rPr>
              <a:t>經過風險分析</a:t>
            </a:r>
            <a:r>
              <a:rPr lang="zh-TW" altLang="en-US" sz="2800" dirty="0" smtClean="0">
                <a:latin typeface="標楷體" pitchFamily="65" charset="-120"/>
                <a:ea typeface="標楷體" pitchFamily="65" charset="-120"/>
              </a:rPr>
              <a:t>結果</a:t>
            </a:r>
            <a:r>
              <a:rPr lang="zh-TW" altLang="zh-TW" sz="2800" dirty="0" smtClean="0">
                <a:latin typeface="標楷體" pitchFamily="65" charset="-120"/>
                <a:ea typeface="標楷體" pitchFamily="65" charset="-120"/>
              </a:rPr>
              <a:t>，考量本機關人力、資源、組織環境等因素</a:t>
            </a:r>
            <a:r>
              <a:rPr lang="zh-TW" altLang="en-US" sz="2800" dirty="0" smtClean="0">
                <a:latin typeface="標楷體" pitchFamily="65" charset="-120"/>
                <a:ea typeface="標楷體" pitchFamily="65" charset="-120"/>
              </a:rPr>
              <a:t>，經本機關內部控制專案小組（或風險管理推動小組）召開會議研商後，將本年度可接受之風險值訂為</a:t>
            </a:r>
            <a:r>
              <a:rPr lang="en-US" altLang="zh-TW" sz="2800" dirty="0" smtClean="0">
                <a:latin typeface="標楷體" pitchFamily="65" charset="-120"/>
                <a:ea typeface="標楷體" pitchFamily="65" charset="-120"/>
              </a:rPr>
              <a:t>2</a:t>
            </a:r>
            <a:r>
              <a:rPr lang="zh-TW" altLang="en-US" sz="2800" dirty="0" smtClean="0">
                <a:latin typeface="標楷體" pitchFamily="65" charset="-120"/>
                <a:ea typeface="標楷體" pitchFamily="65" charset="-120"/>
              </a:rPr>
              <a:t>。</a:t>
            </a:r>
          </a:p>
          <a:p>
            <a:pPr algn="just" eaLnBrk="1" hangingPunct="1"/>
            <a:r>
              <a:rPr lang="zh-TW" altLang="en-US" sz="2800" dirty="0" smtClean="0">
                <a:latin typeface="標楷體" pitchFamily="65" charset="-120"/>
                <a:ea typeface="標楷體" pitchFamily="65" charset="-120"/>
              </a:rPr>
              <a:t>本機關可接受</a:t>
            </a:r>
            <a:r>
              <a:rPr lang="zh-TW" altLang="zh-TW" sz="2800" dirty="0" smtClean="0">
                <a:latin typeface="標楷體" pitchFamily="65" charset="-120"/>
                <a:ea typeface="標楷體" pitchFamily="65" charset="-120"/>
              </a:rPr>
              <a:t>風險範圍</a:t>
            </a:r>
            <a:r>
              <a:rPr lang="zh-TW" altLang="en-US" sz="2800" dirty="0" smtClean="0">
                <a:latin typeface="標楷體" pitchFamily="65" charset="-120"/>
                <a:ea typeface="標楷體" pitchFamily="65" charset="-120"/>
              </a:rPr>
              <a:t>：</a:t>
            </a:r>
          </a:p>
        </p:txBody>
      </p:sp>
      <p:sp>
        <p:nvSpPr>
          <p:cNvPr id="37891" name="內容版面配置區 3"/>
          <p:cNvSpPr txBox="1">
            <a:spLocks/>
          </p:cNvSpPr>
          <p:nvPr/>
        </p:nvSpPr>
        <p:spPr bwMode="auto">
          <a:xfrm>
            <a:off x="584730" y="5805488"/>
            <a:ext cx="8987631"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just">
              <a:spcBef>
                <a:spcPct val="20000"/>
              </a:spcBef>
              <a:buClr>
                <a:srgbClr val="CC0000"/>
              </a:buClr>
              <a:buSzPct val="75000"/>
              <a:buFont typeface="Wingdings" pitchFamily="2" charset="2"/>
              <a:buNone/>
            </a:pPr>
            <a:r>
              <a:rPr lang="zh-TW" altLang="zh-TW" sz="2400" b="1">
                <a:latin typeface="Times New Roman" pitchFamily="18" charset="0"/>
                <a:ea typeface="標楷體" pitchFamily="65" charset="-120"/>
              </a:rPr>
              <a:t>註：各機關應自行評估風險容忍範圍並適時檢討</a:t>
            </a:r>
          </a:p>
          <a:p>
            <a:pPr>
              <a:spcBef>
                <a:spcPct val="20000"/>
              </a:spcBef>
              <a:buClr>
                <a:srgbClr val="CC0000"/>
              </a:buClr>
              <a:buSzPct val="75000"/>
              <a:buFont typeface="Wingdings" pitchFamily="2" charset="2"/>
              <a:buChar char="p"/>
            </a:pPr>
            <a:endParaRPr lang="zh-TW" altLang="en-US" sz="2400">
              <a:latin typeface="Times New Roman" pitchFamily="18" charset="0"/>
              <a:ea typeface="標楷體" pitchFamily="65" charset="-120"/>
            </a:endParaRPr>
          </a:p>
        </p:txBody>
      </p:sp>
      <p:grpSp>
        <p:nvGrpSpPr>
          <p:cNvPr id="37892" name="Group 11"/>
          <p:cNvGrpSpPr>
            <a:grpSpLocks/>
          </p:cNvGrpSpPr>
          <p:nvPr/>
        </p:nvGrpSpPr>
        <p:grpSpPr bwMode="auto">
          <a:xfrm>
            <a:off x="1286404" y="3789364"/>
            <a:ext cx="7128537" cy="1800225"/>
            <a:chOff x="745" y="1842"/>
            <a:chExt cx="4145" cy="1134"/>
          </a:xfrm>
        </p:grpSpPr>
        <p:sp>
          <p:nvSpPr>
            <p:cNvPr id="9" name="左右大括弧 8"/>
            <p:cNvSpPr/>
            <p:nvPr/>
          </p:nvSpPr>
          <p:spPr>
            <a:xfrm>
              <a:off x="745" y="1842"/>
              <a:ext cx="4145" cy="499"/>
            </a:xfrm>
            <a:prstGeom prst="bracePair">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b="1"/>
            </a:p>
          </p:txBody>
        </p:sp>
        <p:sp>
          <p:nvSpPr>
            <p:cNvPr id="7" name="矩形 6"/>
            <p:cNvSpPr/>
            <p:nvPr/>
          </p:nvSpPr>
          <p:spPr>
            <a:xfrm>
              <a:off x="828" y="2496"/>
              <a:ext cx="3936" cy="44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lvl="1" algn="just">
                <a:buFont typeface="Wingdings" pitchFamily="2" charset="2"/>
                <a:buNone/>
                <a:defRPr/>
              </a:pPr>
              <a:r>
                <a:rPr lang="zh-TW" altLang="zh-TW" sz="2000" b="1">
                  <a:solidFill>
                    <a:srgbClr val="000000"/>
                  </a:solidFill>
                  <a:latin typeface="標楷體" pitchFamily="65" charset="-120"/>
                  <a:ea typeface="標楷體" pitchFamily="65" charset="-120"/>
                </a:rPr>
                <a:t>影響程度</a:t>
              </a:r>
              <a:r>
                <a:rPr lang="zh-TW" altLang="en-US" sz="2000" b="1">
                  <a:solidFill>
                    <a:srgbClr val="000000"/>
                  </a:solidFill>
                  <a:latin typeface="標楷體" pitchFamily="65" charset="-120"/>
                  <a:ea typeface="標楷體" pitchFamily="65" charset="-120"/>
                </a:rPr>
                <a:t>：</a:t>
              </a:r>
              <a:r>
                <a:rPr lang="zh-TW" altLang="zh-TW" sz="2000" b="1">
                  <a:solidFill>
                    <a:srgbClr val="000000"/>
                  </a:solidFill>
                  <a:latin typeface="標楷體" pitchFamily="65" charset="-120"/>
                  <a:ea typeface="標楷體" pitchFamily="65" charset="-120"/>
                </a:rPr>
                <a:t>「輕微</a:t>
              </a:r>
              <a:r>
                <a:rPr lang="en-US" altLang="zh-TW" sz="2000" b="1">
                  <a:solidFill>
                    <a:srgbClr val="000000"/>
                  </a:solidFill>
                  <a:latin typeface="標楷體" pitchFamily="65" charset="-120"/>
                  <a:ea typeface="標楷體" pitchFamily="65" charset="-120"/>
                </a:rPr>
                <a:t>(1)</a:t>
              </a:r>
              <a:r>
                <a:rPr lang="zh-TW" altLang="zh-TW" sz="2000" b="1">
                  <a:solidFill>
                    <a:srgbClr val="000000"/>
                  </a:solidFill>
                  <a:latin typeface="標楷體" pitchFamily="65" charset="-120"/>
                  <a:ea typeface="標楷體" pitchFamily="65" charset="-120"/>
                </a:rPr>
                <a:t>」</a:t>
              </a:r>
              <a:endParaRPr lang="zh-TW" altLang="en-US" sz="2000" b="1">
                <a:solidFill>
                  <a:srgbClr val="000000"/>
                </a:solidFill>
                <a:latin typeface="標楷體" pitchFamily="65" charset="-120"/>
                <a:ea typeface="標楷體" pitchFamily="65" charset="-120"/>
              </a:endParaRPr>
            </a:p>
            <a:p>
              <a:pPr lvl="1" algn="just">
                <a:buFont typeface="Wingdings" pitchFamily="2" charset="2"/>
                <a:buNone/>
                <a:defRPr/>
              </a:pPr>
              <a:r>
                <a:rPr lang="zh-TW" altLang="en-US" sz="2000" b="1">
                  <a:solidFill>
                    <a:srgbClr val="000000"/>
                  </a:solidFill>
                  <a:latin typeface="標楷體" pitchFamily="65" charset="-120"/>
                  <a:ea typeface="標楷體" pitchFamily="65" charset="-120"/>
                </a:rPr>
                <a:t>發生機率：</a:t>
              </a:r>
              <a:r>
                <a:rPr lang="zh-TW" altLang="zh-TW" sz="2000" b="1">
                  <a:solidFill>
                    <a:srgbClr val="000000"/>
                  </a:solidFill>
                  <a:latin typeface="標楷體" pitchFamily="65" charset="-120"/>
                  <a:ea typeface="標楷體" pitchFamily="65" charset="-120"/>
                </a:rPr>
                <a:t>「幾乎不可能</a:t>
              </a:r>
              <a:r>
                <a:rPr lang="en-US" altLang="zh-TW" sz="2000" b="1">
                  <a:solidFill>
                    <a:srgbClr val="000000"/>
                  </a:solidFill>
                  <a:latin typeface="標楷體" pitchFamily="65" charset="-120"/>
                  <a:ea typeface="標楷體" pitchFamily="65" charset="-120"/>
                </a:rPr>
                <a:t>(1)</a:t>
              </a:r>
              <a:r>
                <a:rPr lang="zh-TW" altLang="zh-TW" sz="2000" b="1">
                  <a:solidFill>
                    <a:srgbClr val="000000"/>
                  </a:solidFill>
                  <a:latin typeface="標楷體" pitchFamily="65" charset="-120"/>
                  <a:ea typeface="標楷體" pitchFamily="65" charset="-120"/>
                </a:rPr>
                <a:t>」</a:t>
              </a:r>
              <a:r>
                <a:rPr lang="zh-TW" altLang="en-US" sz="2000" b="1">
                  <a:solidFill>
                    <a:srgbClr val="000000"/>
                  </a:solidFill>
                  <a:latin typeface="標楷體" pitchFamily="65" charset="-120"/>
                  <a:ea typeface="標楷體" pitchFamily="65" charset="-120"/>
                </a:rPr>
                <a:t>或</a:t>
              </a:r>
              <a:r>
                <a:rPr lang="zh-TW" altLang="zh-TW" sz="2000" b="1">
                  <a:solidFill>
                    <a:srgbClr val="000000"/>
                  </a:solidFill>
                  <a:latin typeface="標楷體" pitchFamily="65" charset="-120"/>
                  <a:ea typeface="標楷體" pitchFamily="65" charset="-120"/>
                </a:rPr>
                <a:t>「可能</a:t>
              </a:r>
              <a:r>
                <a:rPr lang="en-US" altLang="zh-TW" sz="2000" b="1">
                  <a:solidFill>
                    <a:srgbClr val="000000"/>
                  </a:solidFill>
                  <a:latin typeface="標楷體" pitchFamily="65" charset="-120"/>
                  <a:ea typeface="標楷體" pitchFamily="65" charset="-120"/>
                </a:rPr>
                <a:t>(2)</a:t>
              </a:r>
              <a:r>
                <a:rPr lang="zh-TW" altLang="zh-TW" sz="2000" b="1">
                  <a:solidFill>
                    <a:srgbClr val="000000"/>
                  </a:solidFill>
                  <a:latin typeface="標楷體" pitchFamily="65" charset="-120"/>
                  <a:ea typeface="標楷體" pitchFamily="65" charset="-120"/>
                </a:rPr>
                <a:t>」</a:t>
              </a:r>
              <a:endParaRPr lang="zh-TW" altLang="en-US" sz="2000" b="1">
                <a:solidFill>
                  <a:srgbClr val="000000"/>
                </a:solidFill>
                <a:latin typeface="標楷體" pitchFamily="65" charset="-120"/>
                <a:ea typeface="標楷體" pitchFamily="65" charset="-120"/>
              </a:endParaRPr>
            </a:p>
          </p:txBody>
        </p:sp>
        <p:sp>
          <p:nvSpPr>
            <p:cNvPr id="8" name="矩形 7"/>
            <p:cNvSpPr/>
            <p:nvPr/>
          </p:nvSpPr>
          <p:spPr>
            <a:xfrm>
              <a:off x="816" y="1856"/>
              <a:ext cx="3936" cy="44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lvl="1" algn="just">
                <a:defRPr/>
              </a:pPr>
              <a:r>
                <a:rPr lang="zh-TW" altLang="zh-TW" sz="2000" b="1" dirty="0">
                  <a:solidFill>
                    <a:srgbClr val="000000"/>
                  </a:solidFill>
                  <a:latin typeface="標楷體" pitchFamily="65" charset="-120"/>
                  <a:ea typeface="標楷體" pitchFamily="65" charset="-120"/>
                </a:rPr>
                <a:t>影響程度</a:t>
              </a:r>
              <a:r>
                <a:rPr lang="zh-TW" altLang="en-US" sz="2000" b="1" dirty="0">
                  <a:solidFill>
                    <a:srgbClr val="000000"/>
                  </a:solidFill>
                  <a:latin typeface="標楷體" pitchFamily="65" charset="-120"/>
                  <a:ea typeface="標楷體" pitchFamily="65" charset="-120"/>
                </a:rPr>
                <a:t>：</a:t>
              </a:r>
              <a:r>
                <a:rPr lang="zh-TW" altLang="zh-TW" sz="2000" b="1" dirty="0">
                  <a:solidFill>
                    <a:srgbClr val="000000"/>
                  </a:solidFill>
                  <a:latin typeface="標楷體" pitchFamily="65" charset="-120"/>
                  <a:ea typeface="標楷體" pitchFamily="65" charset="-120"/>
                </a:rPr>
                <a:t>「輕微</a:t>
              </a:r>
              <a:r>
                <a:rPr lang="en-US" altLang="zh-TW" sz="2000" b="1" dirty="0">
                  <a:solidFill>
                    <a:srgbClr val="000000"/>
                  </a:solidFill>
                  <a:latin typeface="標楷體" pitchFamily="65" charset="-120"/>
                  <a:ea typeface="標楷體" pitchFamily="65" charset="-120"/>
                </a:rPr>
                <a:t>(1)</a:t>
              </a:r>
              <a:r>
                <a:rPr lang="zh-TW" altLang="zh-TW" sz="2000" b="1" dirty="0">
                  <a:solidFill>
                    <a:srgbClr val="000000"/>
                  </a:solidFill>
                  <a:latin typeface="標楷體" pitchFamily="65" charset="-120"/>
                  <a:ea typeface="標楷體" pitchFamily="65" charset="-120"/>
                </a:rPr>
                <a:t>」或「嚴重</a:t>
              </a:r>
              <a:r>
                <a:rPr lang="en-US" altLang="zh-TW" sz="2000" b="1" dirty="0">
                  <a:solidFill>
                    <a:srgbClr val="000000"/>
                  </a:solidFill>
                  <a:latin typeface="標楷體" pitchFamily="65" charset="-120"/>
                  <a:ea typeface="標楷體" pitchFamily="65" charset="-120"/>
                </a:rPr>
                <a:t>(2)</a:t>
              </a:r>
              <a:r>
                <a:rPr lang="zh-TW" altLang="zh-TW" sz="2000" b="1" dirty="0">
                  <a:solidFill>
                    <a:srgbClr val="000000"/>
                  </a:solidFill>
                  <a:latin typeface="標楷體" pitchFamily="65" charset="-120"/>
                  <a:ea typeface="標楷體" pitchFamily="65" charset="-120"/>
                </a:rPr>
                <a:t>」</a:t>
              </a:r>
              <a:endParaRPr lang="zh-TW" altLang="en-US" sz="2000" b="1" dirty="0">
                <a:solidFill>
                  <a:srgbClr val="000000"/>
                </a:solidFill>
                <a:latin typeface="標楷體" pitchFamily="65" charset="-120"/>
                <a:ea typeface="標楷體" pitchFamily="65" charset="-120"/>
              </a:endParaRPr>
            </a:p>
            <a:p>
              <a:pPr lvl="1" algn="just">
                <a:defRPr/>
              </a:pPr>
              <a:r>
                <a:rPr lang="zh-TW" altLang="en-US" sz="2000" b="1" dirty="0">
                  <a:solidFill>
                    <a:srgbClr val="000000"/>
                  </a:solidFill>
                  <a:latin typeface="標楷體" pitchFamily="65" charset="-120"/>
                  <a:ea typeface="標楷體" pitchFamily="65" charset="-120"/>
                </a:rPr>
                <a:t>發生機率：</a:t>
              </a:r>
              <a:r>
                <a:rPr lang="zh-TW" altLang="zh-TW" sz="2000" b="1" dirty="0">
                  <a:solidFill>
                    <a:srgbClr val="000000"/>
                  </a:solidFill>
                  <a:latin typeface="標楷體" pitchFamily="65" charset="-120"/>
                  <a:ea typeface="標楷體" pitchFamily="65" charset="-120"/>
                </a:rPr>
                <a:t>「幾乎不可能</a:t>
              </a:r>
              <a:r>
                <a:rPr lang="en-US" altLang="zh-TW" sz="2000" b="1" dirty="0">
                  <a:solidFill>
                    <a:srgbClr val="000000"/>
                  </a:solidFill>
                  <a:latin typeface="標楷體" pitchFamily="65" charset="-120"/>
                  <a:ea typeface="標楷體" pitchFamily="65" charset="-120"/>
                </a:rPr>
                <a:t>(1)</a:t>
              </a:r>
              <a:r>
                <a:rPr lang="zh-TW" altLang="zh-TW" sz="2000" b="1" dirty="0">
                  <a:solidFill>
                    <a:srgbClr val="000000"/>
                  </a:solidFill>
                  <a:latin typeface="標楷體" pitchFamily="65" charset="-120"/>
                  <a:ea typeface="標楷體" pitchFamily="65" charset="-120"/>
                </a:rPr>
                <a:t>」</a:t>
              </a:r>
              <a:endParaRPr lang="zh-TW" altLang="en-US" sz="2000" b="1" dirty="0">
                <a:solidFill>
                  <a:srgbClr val="000000"/>
                </a:solidFill>
                <a:latin typeface="標楷體" pitchFamily="65" charset="-120"/>
                <a:ea typeface="標楷體" pitchFamily="65" charset="-120"/>
              </a:endParaRPr>
            </a:p>
          </p:txBody>
        </p:sp>
        <p:sp>
          <p:nvSpPr>
            <p:cNvPr id="12" name="左右大括弧 11"/>
            <p:cNvSpPr/>
            <p:nvPr/>
          </p:nvSpPr>
          <p:spPr>
            <a:xfrm>
              <a:off x="745" y="2478"/>
              <a:ext cx="4145" cy="498"/>
            </a:xfrm>
            <a:prstGeom prst="bracePair">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b="1"/>
            </a:p>
          </p:txBody>
        </p:sp>
      </p:grpSp>
      <p:grpSp>
        <p:nvGrpSpPr>
          <p:cNvPr id="37893" name="群組 9"/>
          <p:cNvGrpSpPr>
            <a:grpSpLocks/>
          </p:cNvGrpSpPr>
          <p:nvPr/>
        </p:nvGrpSpPr>
        <p:grpSpPr bwMode="auto">
          <a:xfrm>
            <a:off x="1700874" y="115889"/>
            <a:ext cx="6996113" cy="1158875"/>
            <a:chOff x="2373273" y="3081867"/>
            <a:chExt cx="4780776" cy="1327764"/>
          </a:xfrm>
          <a:noFill/>
        </p:grpSpPr>
        <p:sp>
          <p:nvSpPr>
            <p:cNvPr id="11" name="流程圖: 決策 10"/>
            <p:cNvSpPr/>
            <p:nvPr/>
          </p:nvSpPr>
          <p:spPr>
            <a:xfrm>
              <a:off x="2373273" y="3081867"/>
              <a:ext cx="4780776" cy="1320489"/>
            </a:xfrm>
            <a:prstGeom prst="flowChartDecision">
              <a:avLst/>
            </a:prstGeom>
            <a:grpFill/>
          </p:spPr>
          <p:style>
            <a:lnRef idx="3">
              <a:schemeClr val="lt1"/>
            </a:lnRef>
            <a:fillRef idx="1">
              <a:schemeClr val="accent2"/>
            </a:fillRef>
            <a:effectRef idx="1">
              <a:schemeClr val="accent2"/>
            </a:effectRef>
            <a:fontRef idx="minor">
              <a:schemeClr val="lt1"/>
            </a:fontRef>
          </p:style>
        </p:sp>
        <p:sp>
          <p:nvSpPr>
            <p:cNvPr id="13" name="流程圖: 決策 4"/>
            <p:cNvSpPr/>
            <p:nvPr/>
          </p:nvSpPr>
          <p:spPr>
            <a:xfrm>
              <a:off x="2623593" y="3165534"/>
              <a:ext cx="3714856" cy="1244097"/>
            </a:xfrm>
            <a:prstGeom prst="rect">
              <a:avLst/>
            </a:prstGeom>
            <a:no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dirty="0">
                  <a:latin typeface="標楷體" pitchFamily="65" charset="-120"/>
                  <a:ea typeface="標楷體" pitchFamily="65" charset="-120"/>
                </a:rPr>
                <a:t>     </a:t>
              </a:r>
              <a:r>
                <a:rPr lang="zh-TW" altLang="en-US" sz="3900" b="1" dirty="0">
                  <a:solidFill>
                    <a:srgbClr val="0000FF"/>
                  </a:solidFill>
                  <a:latin typeface="標楷體" pitchFamily="65" charset="-120"/>
                  <a:ea typeface="標楷體" pitchFamily="65" charset="-120"/>
                </a:rPr>
                <a:t>風險評量工具</a:t>
              </a:r>
            </a:p>
          </p:txBody>
        </p:sp>
      </p:grpSp>
      <p:sp>
        <p:nvSpPr>
          <p:cNvPr id="37894" name="投影片編號版面配置區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FAE1F9CD-0511-42CB-94FB-D3BD1F7BB322}" type="slidenum">
              <a:rPr kumimoji="0" lang="zh-TW" altLang="en-US" smtClean="0">
                <a:solidFill>
                  <a:srgbClr val="FFFFFF"/>
                </a:solidFill>
              </a:rPr>
              <a:pPr eaLnBrk="1" hangingPunct="1"/>
              <a:t>71</a:t>
            </a:fld>
            <a:endParaRPr kumimoji="0" lang="en-US" altLang="zh-TW" smtClean="0">
              <a:solidFill>
                <a:srgbClr val="FFFFFF"/>
              </a:solidFill>
            </a:endParaRPr>
          </a:p>
        </p:txBody>
      </p:sp>
    </p:spTree>
    <p:extLst>
      <p:ext uri="{BB962C8B-B14F-4D97-AF65-F5344CB8AC3E}">
        <p14:creationId xmlns:p14="http://schemas.microsoft.com/office/powerpoint/2010/main" val="28432405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77" name="Group 37"/>
          <p:cNvGraphicFramePr>
            <a:graphicFrameLocks noGrp="1"/>
          </p:cNvGraphicFramePr>
          <p:nvPr>
            <p:ph sz="quarter" idx="4294967295"/>
          </p:nvPr>
        </p:nvGraphicFramePr>
        <p:xfrm>
          <a:off x="0" y="1557338"/>
          <a:ext cx="8299714" cy="4940300"/>
        </p:xfrm>
        <a:graphic>
          <a:graphicData uri="http://schemas.openxmlformats.org/drawingml/2006/table">
            <a:tbl>
              <a:tblPr/>
              <a:tblGrid>
                <a:gridCol w="1991519"/>
                <a:gridCol w="2216812"/>
                <a:gridCol w="1994958"/>
                <a:gridCol w="2096425"/>
              </a:tblGrid>
              <a:tr h="558800">
                <a:tc>
                  <a:txBody>
                    <a:bodyPr/>
                    <a:lstStyle/>
                    <a:p>
                      <a:pPr marL="304800" marR="0" lvl="0" indent="0" algn="l"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影響程度</a:t>
                      </a:r>
                      <a:endPar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a:noFill/>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風險分布</a:t>
                      </a:r>
                      <a:endPar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1017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非常</a:t>
                      </a: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嚴重</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高度</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6</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高度</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9</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極度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7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嚴重</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中度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4</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高度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6</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高度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763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輕微</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低度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中度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高度</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725">
                <a:tc>
                  <a:txBody>
                    <a:bodyPr/>
                    <a:lstStyle/>
                    <a:p>
                      <a:pPr marL="304800" marR="0" lvl="0" indent="0" algn="l"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                                                                                          </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幾乎不可能</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可能</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幾乎確定</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38941" name="Text Box 1"/>
          <p:cNvSpPr txBox="1">
            <a:spLocks noChangeArrowheads="1"/>
          </p:cNvSpPr>
          <p:nvPr/>
        </p:nvSpPr>
        <p:spPr bwMode="auto">
          <a:xfrm>
            <a:off x="5030392" y="5949951"/>
            <a:ext cx="175074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400" b="1">
                <a:latin typeface="標楷體" pitchFamily="65" charset="-120"/>
                <a:ea typeface="標楷體" pitchFamily="65" charset="-120"/>
              </a:rPr>
              <a:t>發生機率</a:t>
            </a:r>
            <a:endParaRPr lang="zh-TW" altLang="en-US" sz="2400" b="1">
              <a:latin typeface="Arial" pitchFamily="34" charset="0"/>
            </a:endParaRPr>
          </a:p>
        </p:txBody>
      </p:sp>
      <p:sp>
        <p:nvSpPr>
          <p:cNvPr id="38942" name="矩形 6"/>
          <p:cNvSpPr>
            <a:spLocks noChangeArrowheads="1"/>
          </p:cNvSpPr>
          <p:nvPr/>
        </p:nvSpPr>
        <p:spPr bwMode="auto">
          <a:xfrm>
            <a:off x="4172215" y="105251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u="sng">
                <a:latin typeface="標楷體" pitchFamily="65" charset="-120"/>
                <a:ea typeface="標楷體" pitchFamily="65" charset="-120"/>
              </a:rPr>
              <a:t>風險圖像</a:t>
            </a:r>
          </a:p>
        </p:txBody>
      </p:sp>
      <p:sp>
        <p:nvSpPr>
          <p:cNvPr id="38943" name="矩形 8"/>
          <p:cNvSpPr>
            <a:spLocks noChangeArrowheads="1"/>
          </p:cNvSpPr>
          <p:nvPr/>
        </p:nvSpPr>
        <p:spPr bwMode="auto">
          <a:xfrm>
            <a:off x="3704432" y="6381750"/>
            <a:ext cx="57337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標楷體" pitchFamily="65" charset="-120"/>
                <a:ea typeface="標楷體" pitchFamily="65" charset="-120"/>
              </a:rPr>
              <a:t>資料來源：</a:t>
            </a:r>
            <a:r>
              <a:rPr lang="zh-TW" altLang="zh-TW">
                <a:latin typeface="標楷體" pitchFamily="65" charset="-120"/>
                <a:ea typeface="標楷體" pitchFamily="65" charset="-120"/>
              </a:rPr>
              <a:t>風險管理及危機處理作業手冊</a:t>
            </a:r>
            <a:r>
              <a:rPr lang="en-US" altLang="zh-TW"/>
              <a:t>(p34</a:t>
            </a:r>
            <a:r>
              <a:rPr lang="zh-TW" altLang="en-US">
                <a:latin typeface="標楷體" pitchFamily="65" charset="-120"/>
                <a:ea typeface="標楷體" pitchFamily="65" charset="-120"/>
              </a:rPr>
              <a:t>、</a:t>
            </a:r>
            <a:r>
              <a:rPr lang="en-US" altLang="zh-TW"/>
              <a:t>92</a:t>
            </a:r>
            <a:r>
              <a:rPr lang="en-US" altLang="zh-TW" sz="1400"/>
              <a:t>)</a:t>
            </a:r>
            <a:r>
              <a:rPr lang="en-US" altLang="zh-TW"/>
              <a:t> </a:t>
            </a:r>
            <a:endParaRPr kumimoji="0" lang="zh-TW" altLang="en-US"/>
          </a:p>
        </p:txBody>
      </p:sp>
      <p:grpSp>
        <p:nvGrpSpPr>
          <p:cNvPr id="38944" name="群組 9"/>
          <p:cNvGrpSpPr>
            <a:grpSpLocks/>
          </p:cNvGrpSpPr>
          <p:nvPr/>
        </p:nvGrpSpPr>
        <p:grpSpPr bwMode="auto">
          <a:xfrm>
            <a:off x="1676797" y="1"/>
            <a:ext cx="6996113" cy="1158875"/>
            <a:chOff x="2373273" y="3081867"/>
            <a:chExt cx="4780776" cy="1327764"/>
          </a:xfrm>
          <a:noFill/>
        </p:grpSpPr>
        <p:sp>
          <p:nvSpPr>
            <p:cNvPr id="11" name="流程圖: 決策 10"/>
            <p:cNvSpPr/>
            <p:nvPr/>
          </p:nvSpPr>
          <p:spPr>
            <a:xfrm>
              <a:off x="2373273" y="3081867"/>
              <a:ext cx="4780776" cy="1320489"/>
            </a:xfrm>
            <a:prstGeom prst="flowChartDecision">
              <a:avLst/>
            </a:prstGeom>
            <a:grpFill/>
          </p:spPr>
          <p:style>
            <a:lnRef idx="3">
              <a:schemeClr val="lt1"/>
            </a:lnRef>
            <a:fillRef idx="1">
              <a:schemeClr val="accent2"/>
            </a:fillRef>
            <a:effectRef idx="1">
              <a:schemeClr val="accent2"/>
            </a:effectRef>
            <a:fontRef idx="minor">
              <a:schemeClr val="lt1"/>
            </a:fontRef>
          </p:style>
        </p:sp>
        <p:sp>
          <p:nvSpPr>
            <p:cNvPr id="12" name="流程圖: 決策 4"/>
            <p:cNvSpPr/>
            <p:nvPr/>
          </p:nvSpPr>
          <p:spPr>
            <a:xfrm>
              <a:off x="2623593" y="3165534"/>
              <a:ext cx="3714856" cy="1244097"/>
            </a:xfrm>
            <a:prstGeom prst="rect">
              <a:avLst/>
            </a:prstGeom>
            <a:grp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dirty="0">
                  <a:latin typeface="標楷體" pitchFamily="65" charset="-120"/>
                  <a:ea typeface="標楷體" pitchFamily="65" charset="-120"/>
                </a:rPr>
                <a:t>     </a:t>
              </a:r>
              <a:r>
                <a:rPr lang="zh-TW" altLang="en-US" sz="3900" b="1" dirty="0">
                  <a:solidFill>
                    <a:srgbClr val="0000FF"/>
                  </a:solidFill>
                  <a:latin typeface="標楷體" pitchFamily="65" charset="-120"/>
                  <a:ea typeface="標楷體" pitchFamily="65" charset="-120"/>
                </a:rPr>
                <a:t>風險評量工具</a:t>
              </a:r>
            </a:p>
          </p:txBody>
        </p:sp>
      </p:grpSp>
      <p:sp>
        <p:nvSpPr>
          <p:cNvPr id="38945" name="投影片編號版面配置區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0C4CA74-0C9D-4720-8656-AFA7ADC019A4}" type="slidenum">
              <a:rPr kumimoji="0" lang="zh-TW" altLang="en-US" smtClean="0">
                <a:solidFill>
                  <a:srgbClr val="FFFFFF"/>
                </a:solidFill>
              </a:rPr>
              <a:pPr eaLnBrk="1" hangingPunct="1"/>
              <a:t>72</a:t>
            </a:fld>
            <a:endParaRPr kumimoji="0" lang="en-US" altLang="zh-TW" smtClean="0">
              <a:solidFill>
                <a:srgbClr val="FFFFFF"/>
              </a:solidFill>
            </a:endParaRPr>
          </a:p>
        </p:txBody>
      </p:sp>
    </p:spTree>
    <p:extLst>
      <p:ext uri="{BB962C8B-B14F-4D97-AF65-F5344CB8AC3E}">
        <p14:creationId xmlns:p14="http://schemas.microsoft.com/office/powerpoint/2010/main" val="3434714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內容版面配置區 3"/>
          <p:cNvSpPr>
            <a:spLocks noGrp="1"/>
          </p:cNvSpPr>
          <p:nvPr>
            <p:ph sz="quarter" idx="4294967295"/>
          </p:nvPr>
        </p:nvSpPr>
        <p:spPr>
          <a:xfrm>
            <a:off x="0" y="1295400"/>
            <a:ext cx="9164770" cy="4114800"/>
          </a:xfrm>
        </p:spPr>
        <p:txBody>
          <a:bodyPr/>
          <a:lstStyle/>
          <a:p>
            <a:pPr algn="just" eaLnBrk="1" hangingPunct="1"/>
            <a:r>
              <a:rPr lang="zh-TW" altLang="zh-TW" smtClean="0">
                <a:latin typeface="標楷體" pitchFamily="65" charset="-120"/>
                <a:ea typeface="標楷體" pitchFamily="65" charset="-120"/>
              </a:rPr>
              <a:t>經</a:t>
            </a:r>
            <a:r>
              <a:rPr lang="zh-TW" altLang="en-US" smtClean="0">
                <a:latin typeface="標楷體" pitchFamily="65" charset="-120"/>
                <a:ea typeface="標楷體" pitchFamily="65" charset="-120"/>
              </a:rPr>
              <a:t>風險</a:t>
            </a:r>
            <a:r>
              <a:rPr lang="zh-TW" altLang="zh-TW" smtClean="0">
                <a:latin typeface="標楷體" pitchFamily="65" charset="-120"/>
                <a:ea typeface="標楷體" pitchFamily="65" charset="-120"/>
              </a:rPr>
              <a:t>評</a:t>
            </a:r>
            <a:r>
              <a:rPr lang="zh-TW" altLang="en-US" smtClean="0">
                <a:latin typeface="標楷體" pitchFamily="65" charset="-120"/>
                <a:ea typeface="標楷體" pitchFamily="65" charset="-120"/>
              </a:rPr>
              <a:t>量</a:t>
            </a:r>
            <a:r>
              <a:rPr lang="zh-TW" altLang="zh-TW" smtClean="0">
                <a:latin typeface="標楷體" pitchFamily="65" charset="-120"/>
                <a:ea typeface="標楷體" pitchFamily="65" charset="-120"/>
              </a:rPr>
              <a:t>後，主要風險項目</a:t>
            </a:r>
            <a:r>
              <a:rPr lang="en-US" altLang="zh-TW" smtClean="0">
                <a:latin typeface="標楷體" pitchFamily="65" charset="-120"/>
                <a:ea typeface="標楷體" pitchFamily="65" charset="-120"/>
              </a:rPr>
              <a:t>(</a:t>
            </a:r>
            <a:r>
              <a:rPr lang="zh-TW" altLang="en-US" smtClean="0">
                <a:latin typeface="標楷體" pitchFamily="65" charset="-120"/>
                <a:ea typeface="標楷體" pitchFamily="65" charset="-120"/>
              </a:rPr>
              <a:t>例如</a:t>
            </a:r>
            <a:r>
              <a:rPr lang="en-US" altLang="zh-TW" smtClean="0">
                <a:latin typeface="標楷體" pitchFamily="65" charset="-120"/>
                <a:ea typeface="標楷體" pitchFamily="65" charset="-120"/>
              </a:rPr>
              <a:t>A1)</a:t>
            </a:r>
            <a:r>
              <a:rPr lang="zh-TW" altLang="zh-TW" smtClean="0">
                <a:latin typeface="標楷體" pitchFamily="65" charset="-120"/>
                <a:ea typeface="標楷體" pitchFamily="65" charset="-120"/>
              </a:rPr>
              <a:t>其發生機率等級為</a:t>
            </a:r>
            <a:r>
              <a:rPr lang="en-US" altLang="zh-TW" smtClean="0">
                <a:latin typeface="標楷體" pitchFamily="65" charset="-120"/>
                <a:ea typeface="標楷體" pitchFamily="65" charset="-120"/>
              </a:rPr>
              <a:t>1</a:t>
            </a:r>
            <a:r>
              <a:rPr lang="zh-TW" altLang="zh-TW" smtClean="0">
                <a:latin typeface="標楷體" pitchFamily="65" charset="-120"/>
                <a:ea typeface="標楷體" pitchFamily="65" charset="-120"/>
              </a:rPr>
              <a:t>，影響程度</a:t>
            </a:r>
            <a:r>
              <a:rPr lang="zh-TW" altLang="en-US" smtClean="0">
                <a:latin typeface="標楷體" pitchFamily="65" charset="-120"/>
                <a:ea typeface="標楷體" pitchFamily="65" charset="-120"/>
              </a:rPr>
              <a:t>等級</a:t>
            </a:r>
            <a:r>
              <a:rPr lang="zh-TW" altLang="zh-TW" smtClean="0">
                <a:latin typeface="標楷體" pitchFamily="65" charset="-120"/>
                <a:ea typeface="標楷體" pitchFamily="65" charset="-120"/>
              </a:rPr>
              <a:t>為</a:t>
            </a:r>
            <a:r>
              <a:rPr lang="en-US" altLang="zh-TW" smtClean="0">
                <a:latin typeface="標楷體" pitchFamily="65" charset="-120"/>
                <a:ea typeface="標楷體" pitchFamily="65" charset="-120"/>
              </a:rPr>
              <a:t>3</a:t>
            </a:r>
            <a:r>
              <a:rPr lang="zh-TW" altLang="zh-TW" smtClean="0">
                <a:latin typeface="標楷體" pitchFamily="65" charset="-120"/>
                <a:ea typeface="標楷體" pitchFamily="65" charset="-120"/>
              </a:rPr>
              <a:t>，屬高度風險</a:t>
            </a:r>
            <a:r>
              <a:rPr lang="en-US" altLang="zh-TW" smtClean="0">
                <a:latin typeface="標楷體" pitchFamily="65" charset="-120"/>
                <a:ea typeface="標楷體" pitchFamily="65" charset="-120"/>
              </a:rPr>
              <a:t>(</a:t>
            </a:r>
            <a:r>
              <a:rPr lang="zh-TW" altLang="en-US" smtClean="0">
                <a:latin typeface="標楷體" pitchFamily="65" charset="-120"/>
                <a:ea typeface="標楷體" pitchFamily="65" charset="-120"/>
              </a:rPr>
              <a:t>如黃色區域</a:t>
            </a:r>
            <a:r>
              <a:rPr lang="en-US" altLang="zh-TW" smtClean="0">
                <a:latin typeface="標楷體" pitchFamily="65" charset="-120"/>
                <a:ea typeface="標楷體" pitchFamily="65" charset="-120"/>
              </a:rPr>
              <a:t>)</a:t>
            </a:r>
            <a:r>
              <a:rPr lang="zh-TW" altLang="zh-TW" smtClean="0">
                <a:latin typeface="標楷體" pitchFamily="65" charset="-120"/>
                <a:ea typeface="標楷體" pitchFamily="65" charset="-120"/>
              </a:rPr>
              <a:t>，超出可</a:t>
            </a:r>
            <a:r>
              <a:rPr lang="zh-TW" altLang="en-US" smtClean="0">
                <a:latin typeface="標楷體" pitchFamily="65" charset="-120"/>
                <a:ea typeface="標楷體" pitchFamily="65" charset="-120"/>
              </a:rPr>
              <a:t>接受</a:t>
            </a:r>
            <a:r>
              <a:rPr lang="zh-TW" altLang="zh-TW" smtClean="0">
                <a:latin typeface="標楷體" pitchFamily="65" charset="-120"/>
                <a:ea typeface="標楷體" pitchFamily="65" charset="-120"/>
              </a:rPr>
              <a:t>之風險範圍，應即進行風險處理，以降低風險</a:t>
            </a:r>
            <a:r>
              <a:rPr lang="zh-TW" altLang="en-US" smtClean="0">
                <a:latin typeface="標楷體" pitchFamily="65" charset="-120"/>
                <a:ea typeface="標楷體" pitchFamily="65" charset="-120"/>
              </a:rPr>
              <a:t>。</a:t>
            </a:r>
          </a:p>
        </p:txBody>
      </p:sp>
      <p:sp>
        <p:nvSpPr>
          <p:cNvPr id="39939" name="矩形 4"/>
          <p:cNvSpPr>
            <a:spLocks noChangeArrowheads="1"/>
          </p:cNvSpPr>
          <p:nvPr/>
        </p:nvSpPr>
        <p:spPr bwMode="auto">
          <a:xfrm>
            <a:off x="5654675" y="2997201"/>
            <a:ext cx="352901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000" b="1">
                <a:latin typeface="標楷體" pitchFamily="65" charset="-120"/>
                <a:ea typeface="標楷體" pitchFamily="65" charset="-120"/>
              </a:rPr>
              <a:t>註：各機關應依業務特性，自行擇用妥適的風險評量標準，並依風險容忍度，選定低度、中度、高度及極度危險風險之範圍，以利各機關適性、彈性地決定風險等級。</a:t>
            </a:r>
            <a:endParaRPr lang="zh-TW" altLang="en-US" sz="2000" b="1">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775627" y="3292476"/>
          <a:ext cx="1730109" cy="1584326"/>
        </p:xfrm>
        <a:graphic>
          <a:graphicData uri="http://schemas.openxmlformats.org/drawingml/2006/table">
            <a:tbl>
              <a:tblPr/>
              <a:tblGrid>
                <a:gridCol w="431667"/>
                <a:gridCol w="433387"/>
                <a:gridCol w="431668"/>
                <a:gridCol w="433387"/>
              </a:tblGrid>
              <a:tr h="3952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r>
              <a:tr h="3952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lin ang="8100000" scaled="1"/>
                    </a:gradFill>
                  </a:tcPr>
                </a:tc>
              </a:tr>
            </a:tbl>
          </a:graphicData>
        </a:graphic>
      </p:graphicFrame>
      <p:graphicFrame>
        <p:nvGraphicFramePr>
          <p:cNvPr id="7" name="表格 6"/>
          <p:cNvGraphicFramePr>
            <a:graphicFrameLocks noGrp="1"/>
          </p:cNvGraphicFramePr>
          <p:nvPr/>
        </p:nvGraphicFramePr>
        <p:xfrm>
          <a:off x="3296842" y="2895601"/>
          <a:ext cx="1728391" cy="1979614"/>
        </p:xfrm>
        <a:graphic>
          <a:graphicData uri="http://schemas.openxmlformats.org/drawingml/2006/table">
            <a:tbl>
              <a:tblPr/>
              <a:tblGrid>
                <a:gridCol w="345678"/>
                <a:gridCol w="343958"/>
                <a:gridCol w="347398"/>
                <a:gridCol w="345679"/>
                <a:gridCol w="345678"/>
              </a:tblGrid>
              <a:tr h="3952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r>
              <a:tr h="3952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r>
              <a:tr h="3952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a typeface="新細明體" pitchFamily="18" charset="-12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BD80"/>
                        </a:gs>
                        <a:gs pos="50000">
                          <a:srgbClr val="FFD4B3"/>
                        </a:gs>
                        <a:gs pos="100000">
                          <a:srgbClr val="FFE9DA"/>
                        </a:gs>
                      </a:gsLst>
                      <a:path path="rect">
                        <a:fillToRect l="100000" t="100000"/>
                      </a:path>
                    </a:gradFill>
                  </a:tcPr>
                </a:tc>
              </a:tr>
            </a:tbl>
          </a:graphicData>
        </a:graphic>
      </p:graphicFrame>
      <p:grpSp>
        <p:nvGrpSpPr>
          <p:cNvPr id="40005" name="群組 15"/>
          <p:cNvGrpSpPr>
            <a:grpSpLocks/>
          </p:cNvGrpSpPr>
          <p:nvPr/>
        </p:nvGrpSpPr>
        <p:grpSpPr bwMode="auto">
          <a:xfrm>
            <a:off x="343959" y="3652839"/>
            <a:ext cx="2087827" cy="1724025"/>
            <a:chOff x="128464" y="4365104"/>
            <a:chExt cx="2088232" cy="1725015"/>
          </a:xfrm>
        </p:grpSpPr>
        <p:sp>
          <p:nvSpPr>
            <p:cNvPr id="40013" name="文字方塊 9"/>
            <p:cNvSpPr txBox="1">
              <a:spLocks noChangeArrowheads="1"/>
            </p:cNvSpPr>
            <p:nvPr/>
          </p:nvSpPr>
          <p:spPr bwMode="auto">
            <a:xfrm>
              <a:off x="632461" y="5723196"/>
              <a:ext cx="1584235" cy="3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en-US" altLang="zh-TW" b="1">
                  <a:latin typeface="Verdana" pitchFamily="34" charset="0"/>
                </a:rPr>
                <a:t>4X4    </a:t>
              </a:r>
              <a:r>
                <a:rPr lang="zh-TW" altLang="en-US" b="1">
                  <a:latin typeface="標楷體" pitchFamily="65" charset="-120"/>
                  <a:ea typeface="標楷體" pitchFamily="65" charset="-120"/>
                </a:rPr>
                <a:t>機率  </a:t>
              </a:r>
            </a:p>
          </p:txBody>
        </p:sp>
        <p:sp>
          <p:nvSpPr>
            <p:cNvPr id="40014" name="文字方塊 12"/>
            <p:cNvSpPr txBox="1">
              <a:spLocks noChangeArrowheads="1"/>
            </p:cNvSpPr>
            <p:nvPr/>
          </p:nvSpPr>
          <p:spPr bwMode="auto">
            <a:xfrm>
              <a:off x="128464" y="4365104"/>
              <a:ext cx="216736" cy="64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b="1">
                  <a:latin typeface="標楷體" pitchFamily="65" charset="-120"/>
                  <a:ea typeface="標楷體" pitchFamily="65" charset="-120"/>
                </a:rPr>
                <a:t>影響</a:t>
              </a:r>
            </a:p>
          </p:txBody>
        </p:sp>
      </p:grpSp>
      <p:grpSp>
        <p:nvGrpSpPr>
          <p:cNvPr id="40006" name="群組 16"/>
          <p:cNvGrpSpPr>
            <a:grpSpLocks/>
          </p:cNvGrpSpPr>
          <p:nvPr/>
        </p:nvGrpSpPr>
        <p:grpSpPr bwMode="auto">
          <a:xfrm>
            <a:off x="2865173" y="3652838"/>
            <a:ext cx="2232290" cy="1733550"/>
            <a:chOff x="2504728" y="4365104"/>
            <a:chExt cx="2232248" cy="1734308"/>
          </a:xfrm>
        </p:grpSpPr>
        <p:sp>
          <p:nvSpPr>
            <p:cNvPr id="40011" name="文字方塊 10"/>
            <p:cNvSpPr txBox="1">
              <a:spLocks noChangeArrowheads="1"/>
            </p:cNvSpPr>
            <p:nvPr/>
          </p:nvSpPr>
          <p:spPr bwMode="auto">
            <a:xfrm>
              <a:off x="3008618" y="5732539"/>
              <a:ext cx="1728358" cy="36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en-US" altLang="zh-TW" b="1">
                  <a:latin typeface="Verdana" pitchFamily="34" charset="0"/>
                </a:rPr>
                <a:t>5X5     </a:t>
              </a:r>
              <a:r>
                <a:rPr lang="zh-TW" altLang="en-US" b="1">
                  <a:latin typeface="標楷體" pitchFamily="65" charset="-120"/>
                  <a:ea typeface="標楷體" pitchFamily="65" charset="-120"/>
                </a:rPr>
                <a:t>機率</a:t>
              </a:r>
            </a:p>
          </p:txBody>
        </p:sp>
        <p:sp>
          <p:nvSpPr>
            <p:cNvPr id="40012" name="文字方塊 13"/>
            <p:cNvSpPr txBox="1">
              <a:spLocks noChangeArrowheads="1"/>
            </p:cNvSpPr>
            <p:nvPr/>
          </p:nvSpPr>
          <p:spPr bwMode="auto">
            <a:xfrm>
              <a:off x="2504728" y="4365104"/>
              <a:ext cx="216690" cy="64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b="1">
                  <a:latin typeface="標楷體" pitchFamily="65" charset="-120"/>
                  <a:ea typeface="標楷體" pitchFamily="65" charset="-120"/>
                </a:rPr>
                <a:t>影響</a:t>
              </a:r>
            </a:p>
          </p:txBody>
        </p:sp>
      </p:grpSp>
      <p:grpSp>
        <p:nvGrpSpPr>
          <p:cNvPr id="40007" name="群組 9"/>
          <p:cNvGrpSpPr>
            <a:grpSpLocks/>
          </p:cNvGrpSpPr>
          <p:nvPr/>
        </p:nvGrpSpPr>
        <p:grpSpPr bwMode="auto">
          <a:xfrm>
            <a:off x="1700874" y="115889"/>
            <a:ext cx="6996113" cy="1158875"/>
            <a:chOff x="2373273" y="3081867"/>
            <a:chExt cx="4780776" cy="1327764"/>
          </a:xfrm>
          <a:noFill/>
        </p:grpSpPr>
        <p:sp>
          <p:nvSpPr>
            <p:cNvPr id="14" name="流程圖: 決策 13"/>
            <p:cNvSpPr/>
            <p:nvPr/>
          </p:nvSpPr>
          <p:spPr>
            <a:xfrm>
              <a:off x="2373273" y="3081867"/>
              <a:ext cx="4780776" cy="1320489"/>
            </a:xfrm>
            <a:prstGeom prst="flowChartDecision">
              <a:avLst/>
            </a:prstGeom>
            <a:grpFill/>
          </p:spPr>
          <p:style>
            <a:lnRef idx="3">
              <a:schemeClr val="lt1"/>
            </a:lnRef>
            <a:fillRef idx="1">
              <a:schemeClr val="accent2"/>
            </a:fillRef>
            <a:effectRef idx="1">
              <a:schemeClr val="accent2"/>
            </a:effectRef>
            <a:fontRef idx="minor">
              <a:schemeClr val="lt1"/>
            </a:fontRef>
          </p:style>
        </p:sp>
        <p:sp>
          <p:nvSpPr>
            <p:cNvPr id="15" name="流程圖: 決策 4"/>
            <p:cNvSpPr/>
            <p:nvPr/>
          </p:nvSpPr>
          <p:spPr>
            <a:xfrm>
              <a:off x="2623593" y="3165534"/>
              <a:ext cx="3714856" cy="1244097"/>
            </a:xfrm>
            <a:prstGeom prst="rect">
              <a:avLst/>
            </a:prstGeom>
            <a:grp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dirty="0">
                  <a:latin typeface="標楷體" pitchFamily="65" charset="-120"/>
                  <a:ea typeface="標楷體" pitchFamily="65" charset="-120"/>
                </a:rPr>
                <a:t>     </a:t>
              </a:r>
              <a:r>
                <a:rPr lang="zh-TW" altLang="en-US" sz="3900" b="1" dirty="0">
                  <a:solidFill>
                    <a:srgbClr val="0000FF"/>
                  </a:solidFill>
                  <a:latin typeface="標楷體" pitchFamily="65" charset="-120"/>
                  <a:ea typeface="標楷體" pitchFamily="65" charset="-120"/>
                </a:rPr>
                <a:t>風險評量工具</a:t>
              </a:r>
            </a:p>
          </p:txBody>
        </p:sp>
      </p:grpSp>
      <p:sp>
        <p:nvSpPr>
          <p:cNvPr id="40008" name="投影片編號版面配置區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20037CB-D412-46A3-AE61-64EEEABC9422}" type="slidenum">
              <a:rPr kumimoji="0" lang="zh-TW" altLang="en-US" smtClean="0">
                <a:solidFill>
                  <a:srgbClr val="FFFFFF"/>
                </a:solidFill>
              </a:rPr>
              <a:pPr eaLnBrk="1" hangingPunct="1"/>
              <a:t>73</a:t>
            </a:fld>
            <a:endParaRPr kumimoji="0" lang="en-US" altLang="zh-TW" smtClean="0">
              <a:solidFill>
                <a:srgbClr val="FFFFFF"/>
              </a:solidFill>
            </a:endParaRPr>
          </a:p>
        </p:txBody>
      </p:sp>
    </p:spTree>
    <p:extLst>
      <p:ext uri="{BB962C8B-B14F-4D97-AF65-F5344CB8AC3E}">
        <p14:creationId xmlns:p14="http://schemas.microsoft.com/office/powerpoint/2010/main" val="2939938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74</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smtClean="0">
                <a:solidFill>
                  <a:srgbClr val="000066"/>
                </a:solidFill>
                <a:ea typeface="標楷體" pitchFamily="65" charset="-120"/>
              </a:rPr>
              <a:t>風險處理</a:t>
            </a:r>
            <a:endParaRPr lang="zh-TW" altLang="en-US" sz="4800" dirty="0">
              <a:solidFill>
                <a:srgbClr val="000066"/>
              </a:solidFill>
              <a:ea typeface="標楷體" pitchFamily="65" charset="-120"/>
            </a:endParaRPr>
          </a:p>
        </p:txBody>
      </p:sp>
    </p:spTree>
    <p:extLst>
      <p:ext uri="{BB962C8B-B14F-4D97-AF65-F5344CB8AC3E}">
        <p14:creationId xmlns:p14="http://schemas.microsoft.com/office/powerpoint/2010/main" val="21108458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內容版面配置區 2"/>
          <p:cNvSpPr>
            <a:spLocks noGrp="1"/>
          </p:cNvSpPr>
          <p:nvPr>
            <p:ph sz="quarter" idx="4294967295"/>
          </p:nvPr>
        </p:nvSpPr>
        <p:spPr>
          <a:xfrm>
            <a:off x="0" y="1196975"/>
            <a:ext cx="9906000" cy="4891088"/>
          </a:xfrm>
        </p:spPr>
        <p:txBody>
          <a:bodyPr/>
          <a:lstStyle/>
          <a:p>
            <a:pPr eaLnBrk="1" hangingPunct="1"/>
            <a:r>
              <a:rPr lang="zh-TW" altLang="en-US" sz="2800" b="1" smtClean="0">
                <a:solidFill>
                  <a:srgbClr val="0000FF"/>
                </a:solidFill>
                <a:latin typeface="標楷體" pitchFamily="65" charset="-120"/>
                <a:ea typeface="標楷體" pitchFamily="65" charset="-120"/>
              </a:rPr>
              <a:t>風險處理四對策：</a:t>
            </a:r>
            <a:endParaRPr lang="en-US" altLang="zh-TW" sz="2800" b="1" smtClean="0">
              <a:solidFill>
                <a:srgbClr val="0000FF"/>
              </a:solidFill>
              <a:latin typeface="標楷體" pitchFamily="65" charset="-120"/>
              <a:ea typeface="標楷體" pitchFamily="65" charset="-120"/>
            </a:endParaRPr>
          </a:p>
          <a:p>
            <a:pPr lvl="1" eaLnBrk="1" hangingPunct="1"/>
            <a:r>
              <a:rPr lang="zh-TW" altLang="en-US" sz="2500" b="1" smtClean="0">
                <a:latin typeface="標楷體" pitchFamily="65" charset="-120"/>
                <a:ea typeface="標楷體" pitchFamily="65" charset="-120"/>
              </a:rPr>
              <a:t>風險規避</a:t>
            </a:r>
            <a:r>
              <a:rPr lang="en-US" altLang="zh-TW" sz="2500" b="1" smtClean="0">
                <a:latin typeface="標楷體" pitchFamily="65" charset="-120"/>
                <a:ea typeface="標楷體" pitchFamily="65" charset="-120"/>
              </a:rPr>
              <a:t>(risk avoidance)</a:t>
            </a:r>
            <a:r>
              <a:rPr lang="zh-TW" altLang="en-US" sz="2500" b="1" smtClean="0">
                <a:latin typeface="標楷體" pitchFamily="65" charset="-120"/>
                <a:ea typeface="標楷體" pitchFamily="65" charset="-120"/>
              </a:rPr>
              <a:t>－</a:t>
            </a:r>
            <a:endParaRPr lang="en-US" altLang="zh-TW" sz="2500" b="1" smtClean="0">
              <a:latin typeface="標楷體" pitchFamily="65" charset="-120"/>
              <a:ea typeface="標楷體" pitchFamily="65" charset="-120"/>
            </a:endParaRPr>
          </a:p>
          <a:p>
            <a:pPr lvl="2" eaLnBrk="1" hangingPunct="1"/>
            <a:r>
              <a:rPr lang="zh-TW" altLang="en-US" sz="2500" b="1" smtClean="0">
                <a:latin typeface="標楷體" pitchFamily="65" charset="-120"/>
                <a:ea typeface="標楷體" pitchFamily="65" charset="-120"/>
              </a:rPr>
              <a:t>決定不涉入或退出風險處境。</a:t>
            </a:r>
            <a:endParaRPr lang="en-US" altLang="zh-TW" sz="2200" b="1" smtClean="0">
              <a:latin typeface="標楷體" pitchFamily="65" charset="-120"/>
              <a:ea typeface="標楷體" pitchFamily="65" charset="-120"/>
            </a:endParaRPr>
          </a:p>
          <a:p>
            <a:pPr lvl="1" eaLnBrk="1" hangingPunct="1"/>
            <a:r>
              <a:rPr lang="zh-TW" altLang="en-US" sz="2500" b="1" smtClean="0">
                <a:solidFill>
                  <a:srgbClr val="FF0000"/>
                </a:solidFill>
                <a:latin typeface="標楷體" pitchFamily="65" charset="-120"/>
                <a:ea typeface="標楷體" pitchFamily="65" charset="-120"/>
              </a:rPr>
              <a:t>風險降低</a:t>
            </a:r>
            <a:r>
              <a:rPr lang="en-US" altLang="zh-TW" sz="2500" b="1" smtClean="0">
                <a:solidFill>
                  <a:srgbClr val="FF0000"/>
                </a:solidFill>
                <a:latin typeface="標楷體" pitchFamily="65" charset="-120"/>
                <a:ea typeface="標楷體" pitchFamily="65" charset="-120"/>
              </a:rPr>
              <a:t>(risk reduction)</a:t>
            </a:r>
            <a:r>
              <a:rPr lang="zh-TW" altLang="en-US" sz="2500" b="1" smtClean="0">
                <a:solidFill>
                  <a:srgbClr val="FF0000"/>
                </a:solidFill>
                <a:latin typeface="標楷體" pitchFamily="65" charset="-120"/>
                <a:ea typeface="標楷體" pitchFamily="65" charset="-120"/>
              </a:rPr>
              <a:t>－</a:t>
            </a:r>
            <a:endParaRPr lang="en-US" altLang="zh-TW" sz="2500" b="1" smtClean="0">
              <a:solidFill>
                <a:srgbClr val="FF0000"/>
              </a:solidFill>
              <a:latin typeface="標楷體" pitchFamily="65" charset="-120"/>
              <a:ea typeface="標楷體" pitchFamily="65" charset="-120"/>
            </a:endParaRPr>
          </a:p>
          <a:p>
            <a:pPr lvl="2" eaLnBrk="1" hangingPunct="1"/>
            <a:r>
              <a:rPr lang="zh-TW" altLang="en-US" sz="2500" b="1" smtClean="0">
                <a:solidFill>
                  <a:srgbClr val="FF0000"/>
                </a:solidFill>
                <a:latin typeface="標楷體" pitchFamily="65" charset="-120"/>
                <a:ea typeface="標楷體" pitchFamily="65" charset="-120"/>
              </a:rPr>
              <a:t>選擇使用適當技巧及管理原則、以降低風險或其發生機率。</a:t>
            </a:r>
            <a:endParaRPr lang="en-US" altLang="zh-TW" sz="2200" b="1" smtClean="0">
              <a:solidFill>
                <a:srgbClr val="FF0000"/>
              </a:solidFill>
              <a:latin typeface="標楷體" pitchFamily="65" charset="-120"/>
              <a:ea typeface="標楷體" pitchFamily="65" charset="-120"/>
            </a:endParaRPr>
          </a:p>
          <a:p>
            <a:pPr lvl="1" eaLnBrk="1" hangingPunct="1"/>
            <a:r>
              <a:rPr lang="zh-TW" altLang="en-US" sz="2500" b="1" smtClean="0">
                <a:latin typeface="標楷體" pitchFamily="65" charset="-120"/>
                <a:ea typeface="標楷體" pitchFamily="65" charset="-120"/>
              </a:rPr>
              <a:t>風險轉移</a:t>
            </a:r>
            <a:r>
              <a:rPr lang="en-US" altLang="zh-TW" sz="2500" b="1" smtClean="0">
                <a:latin typeface="標楷體" pitchFamily="65" charset="-120"/>
                <a:ea typeface="標楷體" pitchFamily="65" charset="-120"/>
              </a:rPr>
              <a:t>(risk transfer)</a:t>
            </a:r>
            <a:r>
              <a:rPr lang="zh-TW" altLang="en-US" sz="2500" b="1" smtClean="0">
                <a:latin typeface="標楷體" pitchFamily="65" charset="-120"/>
                <a:ea typeface="標楷體" pitchFamily="65" charset="-120"/>
              </a:rPr>
              <a:t>－</a:t>
            </a:r>
            <a:endParaRPr lang="en-US" altLang="zh-TW" sz="2500" b="1" smtClean="0">
              <a:latin typeface="標楷體" pitchFamily="65" charset="-120"/>
              <a:ea typeface="標楷體" pitchFamily="65" charset="-120"/>
            </a:endParaRPr>
          </a:p>
          <a:p>
            <a:pPr lvl="2" eaLnBrk="1" hangingPunct="1"/>
            <a:r>
              <a:rPr lang="zh-TW" altLang="en-US" sz="2500" b="1" smtClean="0">
                <a:latin typeface="標楷體" pitchFamily="65" charset="-120"/>
                <a:ea typeface="標楷體" pitchFamily="65" charset="-120"/>
              </a:rPr>
              <a:t>透過立法、合約、保險或其他方式將損失之責任及其成本轉移至其他團體。</a:t>
            </a:r>
            <a:endParaRPr lang="en-US" altLang="zh-TW" sz="2200" b="1" smtClean="0">
              <a:latin typeface="標楷體" pitchFamily="65" charset="-120"/>
              <a:ea typeface="標楷體" pitchFamily="65" charset="-120"/>
            </a:endParaRPr>
          </a:p>
          <a:p>
            <a:pPr lvl="1" eaLnBrk="1" hangingPunct="1"/>
            <a:r>
              <a:rPr lang="zh-TW" altLang="en-US" sz="2500" b="1" smtClean="0">
                <a:latin typeface="標楷體" pitchFamily="65" charset="-120"/>
                <a:ea typeface="標楷體" pitchFamily="65" charset="-120"/>
              </a:rPr>
              <a:t>風險保有</a:t>
            </a:r>
            <a:r>
              <a:rPr lang="en-US" altLang="zh-TW" sz="2500" b="1" smtClean="0">
                <a:latin typeface="標楷體" pitchFamily="65" charset="-120"/>
                <a:ea typeface="標楷體" pitchFamily="65" charset="-120"/>
              </a:rPr>
              <a:t>(risk retention)</a:t>
            </a:r>
            <a:r>
              <a:rPr lang="zh-TW" altLang="en-US" sz="2500" b="1" smtClean="0">
                <a:latin typeface="標楷體" pitchFamily="65" charset="-120"/>
                <a:ea typeface="標楷體" pitchFamily="65" charset="-120"/>
              </a:rPr>
              <a:t>－</a:t>
            </a:r>
            <a:endParaRPr lang="en-US" altLang="zh-TW" sz="2500" b="1" smtClean="0">
              <a:latin typeface="標楷體" pitchFamily="65" charset="-120"/>
              <a:ea typeface="標楷體" pitchFamily="65" charset="-120"/>
            </a:endParaRPr>
          </a:p>
          <a:p>
            <a:pPr lvl="2" eaLnBrk="1" hangingPunct="1"/>
            <a:r>
              <a:rPr lang="zh-TW" altLang="en-US" sz="2500" b="1" smtClean="0">
                <a:latin typeface="標楷體" pitchFamily="65" charset="-120"/>
                <a:ea typeface="標楷體" pitchFamily="65" charset="-120"/>
              </a:rPr>
              <a:t>特意或非特意承擔風險所造成之損失，或為組織之</a:t>
            </a:r>
          </a:p>
          <a:p>
            <a:pPr lvl="2" eaLnBrk="1" hangingPunct="1">
              <a:buFont typeface="Wingdings" pitchFamily="2" charset="2"/>
              <a:buNone/>
            </a:pPr>
            <a:r>
              <a:rPr lang="zh-TW" altLang="en-US" sz="2500" b="1" smtClean="0">
                <a:latin typeface="標楷體" pitchFamily="65" charset="-120"/>
                <a:ea typeface="標楷體" pitchFamily="65" charset="-120"/>
              </a:rPr>
              <a:t> 財物損失負責。</a:t>
            </a:r>
            <a:endParaRPr lang="en-US" altLang="zh-TW" sz="2200" b="1" smtClean="0">
              <a:latin typeface="標楷體" pitchFamily="65" charset="-120"/>
              <a:ea typeface="標楷體" pitchFamily="65" charset="-120"/>
            </a:endParaRPr>
          </a:p>
          <a:p>
            <a:pPr eaLnBrk="1" hangingPunct="1"/>
            <a:endParaRPr lang="en-US" altLang="zh-TW" sz="2800" smtClean="0">
              <a:latin typeface="標楷體" pitchFamily="65" charset="-120"/>
              <a:ea typeface="標楷體" pitchFamily="65" charset="-120"/>
            </a:endParaRPr>
          </a:p>
        </p:txBody>
      </p:sp>
      <p:sp>
        <p:nvSpPr>
          <p:cNvPr id="13" name="流程圖: 打孔紙帶 12"/>
          <p:cNvSpPr/>
          <p:nvPr/>
        </p:nvSpPr>
        <p:spPr>
          <a:xfrm>
            <a:off x="2925366" y="115889"/>
            <a:ext cx="3900488" cy="1081087"/>
          </a:xfrm>
          <a:prstGeom prst="flowChartPunchedTape">
            <a:avLst/>
          </a:prstGeom>
          <a:no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a:p>
        </p:txBody>
      </p:sp>
      <p:sp>
        <p:nvSpPr>
          <p:cNvPr id="14" name="圓角矩形 4"/>
          <p:cNvSpPr/>
          <p:nvPr/>
        </p:nvSpPr>
        <p:spPr>
          <a:xfrm>
            <a:off x="3627042" y="260351"/>
            <a:ext cx="2775744" cy="881063"/>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風險處理</a:t>
            </a:r>
          </a:p>
        </p:txBody>
      </p:sp>
      <p:sp>
        <p:nvSpPr>
          <p:cNvPr id="15" name="圓角矩形圖說文字 14"/>
          <p:cNvSpPr/>
          <p:nvPr/>
        </p:nvSpPr>
        <p:spPr>
          <a:xfrm>
            <a:off x="6512851" y="1341438"/>
            <a:ext cx="2846255" cy="1366837"/>
          </a:xfrm>
          <a:prstGeom prst="wedgeRoundRectCallout">
            <a:avLst>
              <a:gd name="adj1" fmla="val -86687"/>
              <a:gd name="adj2" fmla="val 88866"/>
              <a:gd name="adj3" fmla="val 16667"/>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dirty="0">
                <a:solidFill>
                  <a:schemeClr val="tx1"/>
                </a:solidFill>
                <a:latin typeface="標楷體" pitchFamily="65" charset="-120"/>
                <a:ea typeface="標楷體" pitchFamily="65" charset="-120"/>
              </a:rPr>
              <a:t>透過整合強化機關內部控制機制，以降低風險</a:t>
            </a:r>
            <a:endParaRPr lang="en-US" sz="2400" dirty="0">
              <a:solidFill>
                <a:schemeClr val="tx1"/>
              </a:solidFill>
              <a:latin typeface="標楷體" pitchFamily="65" charset="-120"/>
              <a:ea typeface="標楷體" pitchFamily="65" charset="-120"/>
            </a:endParaRPr>
          </a:p>
        </p:txBody>
      </p:sp>
      <p:sp>
        <p:nvSpPr>
          <p:cNvPr id="40966"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1400062-F484-4279-BFF0-CD8085660A8E}" type="slidenum">
              <a:rPr kumimoji="0" lang="zh-TW" altLang="en-US" smtClean="0">
                <a:solidFill>
                  <a:srgbClr val="FFFFFF"/>
                </a:solidFill>
              </a:rPr>
              <a:pPr eaLnBrk="1" hangingPunct="1"/>
              <a:t>75</a:t>
            </a:fld>
            <a:endParaRPr kumimoji="0" lang="en-US" altLang="zh-TW" smtClean="0">
              <a:solidFill>
                <a:srgbClr val="FFFFFF"/>
              </a:solidFill>
            </a:endParaRPr>
          </a:p>
        </p:txBody>
      </p:sp>
    </p:spTree>
    <p:extLst>
      <p:ext uri="{BB962C8B-B14F-4D97-AF65-F5344CB8AC3E}">
        <p14:creationId xmlns:p14="http://schemas.microsoft.com/office/powerpoint/2010/main" val="13961983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內容版面配置區 2"/>
          <p:cNvSpPr>
            <a:spLocks noGrp="1"/>
          </p:cNvSpPr>
          <p:nvPr>
            <p:ph sz="quarter" idx="4294967295"/>
          </p:nvPr>
        </p:nvSpPr>
        <p:spPr>
          <a:xfrm>
            <a:off x="0" y="1196976"/>
            <a:ext cx="9555163" cy="5256213"/>
          </a:xfrm>
        </p:spPr>
        <p:txBody>
          <a:bodyPr/>
          <a:lstStyle/>
          <a:p>
            <a:pPr eaLnBrk="1" hangingPunct="1"/>
            <a:r>
              <a:rPr lang="zh-TW" altLang="en-US" sz="3200" b="1" smtClean="0">
                <a:latin typeface="標楷體" pitchFamily="65" charset="-120"/>
                <a:ea typeface="標楷體" pitchFamily="65" charset="-120"/>
              </a:rPr>
              <a:t>風險規避－</a:t>
            </a:r>
            <a:endParaRPr lang="en-US" altLang="zh-TW" sz="3200" b="1"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採取不涉入可能產生風險的活動</a:t>
            </a:r>
            <a:r>
              <a:rPr lang="en-US" altLang="zh-TW" sz="2800" smtClean="0">
                <a:latin typeface="標楷體" pitchFamily="65" charset="-120"/>
                <a:ea typeface="標楷體" pitchFamily="65" charset="-120"/>
              </a:rPr>
              <a:t>(</a:t>
            </a:r>
            <a:r>
              <a:rPr lang="zh-TW" altLang="en-US" sz="2800" smtClean="0">
                <a:latin typeface="標楷體" pitchFamily="65" charset="-120"/>
                <a:ea typeface="標楷體" pitchFamily="65" charset="-120"/>
              </a:rPr>
              <a:t>在可行的情況下</a:t>
            </a:r>
            <a:r>
              <a:rPr lang="en-US" altLang="zh-TW" sz="2800" smtClean="0">
                <a:latin typeface="標楷體" pitchFamily="65" charset="-120"/>
                <a:ea typeface="標楷體" pitchFamily="65" charset="-120"/>
              </a:rPr>
              <a:t>)</a:t>
            </a:r>
            <a:r>
              <a:rPr lang="zh-TW" altLang="en-US" sz="2800" smtClean="0">
                <a:latin typeface="標楷體" pitchFamily="65" charset="-120"/>
                <a:ea typeface="標楷體" pitchFamily="65" charset="-120"/>
              </a:rPr>
              <a:t>，因為多數人都會有躲避風險的傾向</a:t>
            </a:r>
            <a:r>
              <a:rPr lang="en-US" altLang="zh-TW" sz="2800" smtClean="0">
                <a:latin typeface="標楷體" pitchFamily="65" charset="-120"/>
                <a:ea typeface="標楷體" pitchFamily="65" charset="-120"/>
              </a:rPr>
              <a:t>(</a:t>
            </a:r>
            <a:r>
              <a:rPr lang="zh-TW" altLang="en-US" sz="2800" smtClean="0">
                <a:latin typeface="標楷體" pitchFamily="65" charset="-120"/>
                <a:ea typeface="標楷體" pitchFamily="65" charset="-120"/>
              </a:rPr>
              <a:t>通常是受機關內部文化的影響</a:t>
            </a:r>
            <a:r>
              <a:rPr lang="en-US" altLang="zh-TW" sz="2800" smtClean="0">
                <a:latin typeface="標楷體" pitchFamily="65" charset="-120"/>
                <a:ea typeface="標楷體" pitchFamily="65" charset="-120"/>
              </a:rPr>
              <a:t>)</a:t>
            </a:r>
            <a:r>
              <a:rPr lang="zh-TW" altLang="en-US" sz="2800" smtClean="0">
                <a:latin typeface="標楷體" pitchFamily="65" charset="-120"/>
                <a:ea typeface="標楷體" pitchFamily="65" charset="-120"/>
              </a:rPr>
              <a:t>，所以有時候風險規避的採用不一定是適當的。</a:t>
            </a:r>
            <a:endParaRPr lang="en-US" altLang="zh-TW" sz="2800"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風險規避會造成不願面對風險或淡化處理風險所需要的成本；無法成功地處理風險；依賴其他團體來做重要的決定；延後機關必須要做的決定或在不考慮利益的情況下，選擇這個處理方法。</a:t>
            </a:r>
            <a:endParaRPr lang="en-US" altLang="zh-TW" sz="2800" smtClean="0">
              <a:latin typeface="標楷體" pitchFamily="65" charset="-120"/>
              <a:ea typeface="標楷體" pitchFamily="65" charset="-120"/>
            </a:endParaRPr>
          </a:p>
          <a:p>
            <a:pPr lvl="2" eaLnBrk="1" hangingPunct="1"/>
            <a:endParaRPr lang="en-US" altLang="zh-TW" sz="2200" b="1" smtClean="0">
              <a:latin typeface="標楷體" pitchFamily="65" charset="-120"/>
              <a:ea typeface="標楷體" pitchFamily="65" charset="-120"/>
            </a:endParaRPr>
          </a:p>
          <a:p>
            <a:pPr eaLnBrk="1" hangingPunct="1"/>
            <a:endParaRPr lang="en-US" altLang="zh-TW" sz="2800" smtClean="0">
              <a:latin typeface="標楷體" pitchFamily="65" charset="-120"/>
              <a:ea typeface="標楷體" pitchFamily="65" charset="-120"/>
            </a:endParaRPr>
          </a:p>
        </p:txBody>
      </p:sp>
      <p:sp>
        <p:nvSpPr>
          <p:cNvPr id="13" name="流程圖: 打孔紙帶 12"/>
          <p:cNvSpPr/>
          <p:nvPr/>
        </p:nvSpPr>
        <p:spPr>
          <a:xfrm>
            <a:off x="2925366" y="115889"/>
            <a:ext cx="3900488" cy="1081087"/>
          </a:xfrm>
          <a:prstGeom prst="flowChartPunchedTape">
            <a:avLst/>
          </a:prstGeom>
          <a:no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a:p>
        </p:txBody>
      </p:sp>
      <p:sp>
        <p:nvSpPr>
          <p:cNvPr id="14" name="圓角矩形 4"/>
          <p:cNvSpPr/>
          <p:nvPr/>
        </p:nvSpPr>
        <p:spPr>
          <a:xfrm>
            <a:off x="3627042" y="260351"/>
            <a:ext cx="2775744" cy="881063"/>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風險處理</a:t>
            </a:r>
          </a:p>
        </p:txBody>
      </p:sp>
      <p:sp>
        <p:nvSpPr>
          <p:cNvPr id="41989"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5D31EEDD-12D8-448F-A9EB-F1EA4748B4F4}" type="slidenum">
              <a:rPr kumimoji="0" lang="zh-TW" altLang="en-US" smtClean="0">
                <a:solidFill>
                  <a:srgbClr val="FFFFFF"/>
                </a:solidFill>
              </a:rPr>
              <a:pPr eaLnBrk="1" hangingPunct="1"/>
              <a:t>76</a:t>
            </a:fld>
            <a:endParaRPr kumimoji="0" lang="en-US" altLang="zh-TW" smtClean="0">
              <a:solidFill>
                <a:srgbClr val="FFFFFF"/>
              </a:solidFill>
            </a:endParaRPr>
          </a:p>
        </p:txBody>
      </p:sp>
    </p:spTree>
    <p:extLst>
      <p:ext uri="{BB962C8B-B14F-4D97-AF65-F5344CB8AC3E}">
        <p14:creationId xmlns:p14="http://schemas.microsoft.com/office/powerpoint/2010/main" val="9282093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內容版面配置區 2"/>
          <p:cNvSpPr>
            <a:spLocks noGrp="1"/>
          </p:cNvSpPr>
          <p:nvPr>
            <p:ph sz="quarter" idx="4294967295"/>
          </p:nvPr>
        </p:nvSpPr>
        <p:spPr>
          <a:xfrm>
            <a:off x="0" y="1601788"/>
            <a:ext cx="9555163" cy="5256212"/>
          </a:xfrm>
        </p:spPr>
        <p:txBody>
          <a:bodyPr/>
          <a:lstStyle/>
          <a:p>
            <a:pPr eaLnBrk="1" hangingPunct="1"/>
            <a:r>
              <a:rPr lang="zh-TW" altLang="en-US" sz="3200" b="1" smtClean="0">
                <a:latin typeface="標楷體" pitchFamily="65" charset="-120"/>
                <a:ea typeface="標楷體" pitchFamily="65" charset="-120"/>
              </a:rPr>
              <a:t>風險降低</a:t>
            </a:r>
            <a:r>
              <a:rPr lang="en-US" altLang="zh-TW" sz="3200" b="1" smtClean="0">
                <a:latin typeface="標楷體" pitchFamily="65" charset="-120"/>
                <a:ea typeface="標楷體" pitchFamily="65" charset="-120"/>
              </a:rPr>
              <a:t>(</a:t>
            </a:r>
            <a:r>
              <a:rPr lang="zh-TW" altLang="en-US" sz="3200" b="1" smtClean="0">
                <a:latin typeface="標楷體" pitchFamily="65" charset="-120"/>
                <a:ea typeface="標楷體" pitchFamily="65" charset="-120"/>
              </a:rPr>
              <a:t>減低發生的機率</a:t>
            </a:r>
            <a:r>
              <a:rPr lang="en-US" altLang="zh-TW" sz="3200" b="1" smtClean="0">
                <a:latin typeface="標楷體" pitchFamily="65" charset="-120"/>
                <a:ea typeface="標楷體" pitchFamily="65" charset="-120"/>
              </a:rPr>
              <a:t>)</a:t>
            </a:r>
            <a:r>
              <a:rPr lang="zh-TW" altLang="en-US" sz="3200" b="1" smtClean="0">
                <a:latin typeface="標楷體" pitchFamily="65" charset="-120"/>
                <a:ea typeface="標楷體" pitchFamily="65" charset="-120"/>
              </a:rPr>
              <a:t>－</a:t>
            </a:r>
            <a:endParaRPr lang="en-US" altLang="zh-TW" sz="3200" b="1"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其方式包括稽查及遵守計畫；正式檢討必要條件、明細事項、設計、工程和操作；檢查和過程控制；投資和有價證券的管理；計畫管理；預防管理；品質保證、管理和標準化；研究和開發、技術開發；規劃良好的訓練及其他計畫；監督；測試；機關的配置；技術控制等。</a:t>
            </a:r>
            <a:endParaRPr lang="en-US" altLang="zh-TW" sz="2800" smtClean="0">
              <a:latin typeface="標楷體" pitchFamily="65" charset="-120"/>
              <a:ea typeface="標楷體" pitchFamily="65" charset="-120"/>
            </a:endParaRPr>
          </a:p>
          <a:p>
            <a:pPr lvl="1"/>
            <a:endParaRPr lang="en-US" altLang="zh-TW" sz="2200" b="1" smtClean="0">
              <a:latin typeface="標楷體" pitchFamily="65" charset="-120"/>
              <a:ea typeface="標楷體" pitchFamily="65" charset="-120"/>
            </a:endParaRPr>
          </a:p>
          <a:p>
            <a:pPr eaLnBrk="1" hangingPunct="1"/>
            <a:endParaRPr lang="en-US" altLang="zh-TW" sz="2800" smtClean="0">
              <a:latin typeface="標楷體" pitchFamily="65" charset="-120"/>
              <a:ea typeface="標楷體" pitchFamily="65" charset="-120"/>
            </a:endParaRPr>
          </a:p>
        </p:txBody>
      </p:sp>
      <p:sp>
        <p:nvSpPr>
          <p:cNvPr id="13" name="流程圖: 打孔紙帶 12"/>
          <p:cNvSpPr/>
          <p:nvPr/>
        </p:nvSpPr>
        <p:spPr>
          <a:xfrm>
            <a:off x="2925366" y="115889"/>
            <a:ext cx="3900488" cy="1081087"/>
          </a:xfrm>
          <a:prstGeom prst="flowChartPunchedTape">
            <a:avLst/>
          </a:prstGeom>
          <a:no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a:p>
        </p:txBody>
      </p:sp>
      <p:sp>
        <p:nvSpPr>
          <p:cNvPr id="14" name="圓角矩形 4"/>
          <p:cNvSpPr/>
          <p:nvPr/>
        </p:nvSpPr>
        <p:spPr>
          <a:xfrm>
            <a:off x="3627042" y="260351"/>
            <a:ext cx="2775744" cy="881063"/>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風險處理</a:t>
            </a:r>
          </a:p>
        </p:txBody>
      </p:sp>
      <p:sp>
        <p:nvSpPr>
          <p:cNvPr id="43013"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98964091-2E85-4B4B-9AE4-3D3A179E12D7}" type="slidenum">
              <a:rPr kumimoji="0" lang="zh-TW" altLang="en-US" smtClean="0">
                <a:solidFill>
                  <a:srgbClr val="FFFFFF"/>
                </a:solidFill>
              </a:rPr>
              <a:pPr eaLnBrk="1" hangingPunct="1"/>
              <a:t>77</a:t>
            </a:fld>
            <a:endParaRPr kumimoji="0" lang="en-US" altLang="zh-TW" smtClean="0">
              <a:solidFill>
                <a:srgbClr val="FFFFFF"/>
              </a:solidFill>
            </a:endParaRPr>
          </a:p>
        </p:txBody>
      </p:sp>
    </p:spTree>
    <p:extLst>
      <p:ext uri="{BB962C8B-B14F-4D97-AF65-F5344CB8AC3E}">
        <p14:creationId xmlns:p14="http://schemas.microsoft.com/office/powerpoint/2010/main" val="39215627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內容版面配置區 2"/>
          <p:cNvSpPr>
            <a:spLocks noGrp="1"/>
          </p:cNvSpPr>
          <p:nvPr>
            <p:ph sz="quarter" idx="4294967295"/>
          </p:nvPr>
        </p:nvSpPr>
        <p:spPr>
          <a:xfrm>
            <a:off x="0" y="1601788"/>
            <a:ext cx="9555163" cy="5256212"/>
          </a:xfrm>
        </p:spPr>
        <p:txBody>
          <a:bodyPr/>
          <a:lstStyle/>
          <a:p>
            <a:pPr eaLnBrk="1" hangingPunct="1"/>
            <a:r>
              <a:rPr lang="zh-TW" altLang="en-US" sz="3200" b="1" smtClean="0">
                <a:latin typeface="標楷體" pitchFamily="65" charset="-120"/>
                <a:ea typeface="標楷體" pitchFamily="65" charset="-120"/>
              </a:rPr>
              <a:t>風險降低</a:t>
            </a:r>
            <a:r>
              <a:rPr lang="en-US" altLang="zh-TW" sz="3200" b="1" smtClean="0">
                <a:latin typeface="標楷體" pitchFamily="65" charset="-120"/>
                <a:ea typeface="標楷體" pitchFamily="65" charset="-120"/>
              </a:rPr>
              <a:t>(</a:t>
            </a:r>
            <a:r>
              <a:rPr lang="zh-TW" altLang="en-US" sz="3200" b="1" smtClean="0">
                <a:latin typeface="標楷體" pitchFamily="65" charset="-120"/>
                <a:ea typeface="標楷體" pitchFamily="65" charset="-120"/>
              </a:rPr>
              <a:t>減低影響與衝擊</a:t>
            </a:r>
            <a:r>
              <a:rPr lang="en-US" altLang="zh-TW" sz="3200" b="1" smtClean="0">
                <a:latin typeface="標楷體" pitchFamily="65" charset="-120"/>
                <a:ea typeface="標楷體" pitchFamily="65" charset="-120"/>
              </a:rPr>
              <a:t>)</a:t>
            </a:r>
            <a:r>
              <a:rPr lang="zh-TW" altLang="en-US" sz="3200" b="1" smtClean="0">
                <a:latin typeface="標楷體" pitchFamily="65" charset="-120"/>
                <a:ea typeface="標楷體" pitchFamily="65" charset="-120"/>
              </a:rPr>
              <a:t>－</a:t>
            </a:r>
            <a:endParaRPr lang="en-US" altLang="zh-TW" sz="3200" b="1"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其方式包括處理偶發事故的計畫；合約的要求；業務持續計畫；工程和結構的強化；控制貪污計畫；減少暴露於風險來源；有價證券的計畫；價格政策及控制；活動和資源的分離或重置；公眾關係；</a:t>
            </a:r>
            <a:r>
              <a:rPr lang="en-US" altLang="zh-TW" sz="2800" smtClean="0">
                <a:latin typeface="標楷體" pitchFamily="65" charset="-120"/>
                <a:ea typeface="標楷體" pitchFamily="65" charset="-120"/>
              </a:rPr>
              <a:t>	</a:t>
            </a:r>
            <a:r>
              <a:rPr lang="zh-TW" altLang="en-US" sz="2800" smtClean="0">
                <a:latin typeface="標楷體" pitchFamily="65" charset="-120"/>
                <a:ea typeface="標楷體" pitchFamily="65" charset="-120"/>
              </a:rPr>
              <a:t>基於道義責任所付的款項等。</a:t>
            </a:r>
            <a:endParaRPr lang="en-US" altLang="zh-TW" sz="2800" smtClean="0">
              <a:latin typeface="標楷體" pitchFamily="65" charset="-120"/>
              <a:ea typeface="標楷體" pitchFamily="65" charset="-120"/>
            </a:endParaRPr>
          </a:p>
          <a:p>
            <a:r>
              <a:rPr lang="zh-TW" altLang="en-US" sz="2800" smtClean="0">
                <a:solidFill>
                  <a:srgbClr val="FF0000"/>
                </a:solidFill>
                <a:latin typeface="標楷體" pitchFamily="65" charset="-120"/>
                <a:ea typeface="標楷體" pitchFamily="65" charset="-120"/>
              </a:rPr>
              <a:t>降低風險的影響及發生機率被稱為</a:t>
            </a:r>
            <a:r>
              <a:rPr lang="zh-TW" altLang="en-US" sz="2800" b="1" smtClean="0">
                <a:solidFill>
                  <a:srgbClr val="FF0000"/>
                </a:solidFill>
                <a:latin typeface="標楷體" pitchFamily="65" charset="-120"/>
                <a:ea typeface="標楷體" pitchFamily="65" charset="-120"/>
              </a:rPr>
              <a:t>風險控制</a:t>
            </a:r>
            <a:r>
              <a:rPr lang="zh-TW" altLang="en-US" sz="2800" smtClean="0">
                <a:solidFill>
                  <a:srgbClr val="FF0000"/>
                </a:solidFill>
                <a:latin typeface="標楷體" pitchFamily="65" charset="-120"/>
                <a:ea typeface="標楷體" pitchFamily="65" charset="-120"/>
              </a:rPr>
              <a:t>。風險控制包括找出相較於現有的控制方法，新的控制方法所可能帶來的相對利益。控制包括了有效的政策、程序或實際的改變。</a:t>
            </a:r>
            <a:endParaRPr lang="en-US" altLang="zh-TW" sz="2800" smtClean="0">
              <a:solidFill>
                <a:srgbClr val="FF0000"/>
              </a:solidFill>
              <a:latin typeface="標楷體" pitchFamily="65" charset="-120"/>
              <a:ea typeface="標楷體" pitchFamily="65" charset="-120"/>
            </a:endParaRPr>
          </a:p>
          <a:p>
            <a:endParaRPr lang="en-US" altLang="zh-TW" sz="3100" smtClean="0">
              <a:latin typeface="標楷體" pitchFamily="65" charset="-120"/>
              <a:ea typeface="標楷體" pitchFamily="65" charset="-120"/>
            </a:endParaRPr>
          </a:p>
          <a:p>
            <a:pPr lvl="1"/>
            <a:endParaRPr lang="en-US" altLang="zh-TW" sz="2800" smtClean="0">
              <a:latin typeface="標楷體" pitchFamily="65" charset="-120"/>
              <a:ea typeface="標楷體" pitchFamily="65" charset="-120"/>
            </a:endParaRPr>
          </a:p>
          <a:p>
            <a:pPr lvl="1"/>
            <a:endParaRPr lang="en-US" altLang="zh-TW" sz="2200" b="1" smtClean="0">
              <a:latin typeface="標楷體" pitchFamily="65" charset="-120"/>
              <a:ea typeface="標楷體" pitchFamily="65" charset="-120"/>
            </a:endParaRPr>
          </a:p>
          <a:p>
            <a:pPr eaLnBrk="1" hangingPunct="1"/>
            <a:endParaRPr lang="en-US" altLang="zh-TW" sz="2800" smtClean="0">
              <a:latin typeface="標楷體" pitchFamily="65" charset="-120"/>
              <a:ea typeface="標楷體" pitchFamily="65" charset="-120"/>
            </a:endParaRPr>
          </a:p>
        </p:txBody>
      </p:sp>
      <p:sp>
        <p:nvSpPr>
          <p:cNvPr id="13" name="流程圖: 打孔紙帶 12"/>
          <p:cNvSpPr/>
          <p:nvPr/>
        </p:nvSpPr>
        <p:spPr>
          <a:xfrm>
            <a:off x="2925366" y="115889"/>
            <a:ext cx="3900488" cy="1081087"/>
          </a:xfrm>
          <a:prstGeom prst="flowChartPunchedTape">
            <a:avLst/>
          </a:prstGeom>
          <a:no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a:p>
        </p:txBody>
      </p:sp>
      <p:sp>
        <p:nvSpPr>
          <p:cNvPr id="14" name="圓角矩形 4"/>
          <p:cNvSpPr/>
          <p:nvPr/>
        </p:nvSpPr>
        <p:spPr>
          <a:xfrm>
            <a:off x="3627042" y="260351"/>
            <a:ext cx="2775744" cy="881063"/>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風險處理</a:t>
            </a:r>
          </a:p>
        </p:txBody>
      </p:sp>
      <p:sp>
        <p:nvSpPr>
          <p:cNvPr id="44037"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5CB0C51-FD45-4EE9-AD3D-778A30E51384}" type="slidenum">
              <a:rPr kumimoji="0" lang="zh-TW" altLang="en-US" smtClean="0">
                <a:solidFill>
                  <a:srgbClr val="FFFFFF"/>
                </a:solidFill>
              </a:rPr>
              <a:pPr eaLnBrk="1" hangingPunct="1"/>
              <a:t>78</a:t>
            </a:fld>
            <a:endParaRPr kumimoji="0" lang="en-US" altLang="zh-TW" smtClean="0">
              <a:solidFill>
                <a:srgbClr val="FFFFFF"/>
              </a:solidFill>
            </a:endParaRPr>
          </a:p>
        </p:txBody>
      </p:sp>
    </p:spTree>
    <p:extLst>
      <p:ext uri="{BB962C8B-B14F-4D97-AF65-F5344CB8AC3E}">
        <p14:creationId xmlns:p14="http://schemas.microsoft.com/office/powerpoint/2010/main" val="1996370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7</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smtClean="0">
                <a:solidFill>
                  <a:srgbClr val="000066"/>
                </a:solidFill>
                <a:ea typeface="標楷體" pitchFamily="65" charset="-120"/>
              </a:rPr>
              <a:t>政府內部控制簡介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內容版面配置區 2"/>
          <p:cNvSpPr>
            <a:spLocks noGrp="1"/>
          </p:cNvSpPr>
          <p:nvPr>
            <p:ph sz="quarter" idx="4294967295"/>
          </p:nvPr>
        </p:nvSpPr>
        <p:spPr>
          <a:xfrm>
            <a:off x="0" y="1412876"/>
            <a:ext cx="9555163" cy="5256213"/>
          </a:xfrm>
        </p:spPr>
        <p:txBody>
          <a:bodyPr/>
          <a:lstStyle/>
          <a:p>
            <a:pPr eaLnBrk="1" hangingPunct="1"/>
            <a:r>
              <a:rPr lang="zh-TW" altLang="en-US" sz="3200" b="1" smtClean="0">
                <a:latin typeface="標楷體" pitchFamily="65" charset="-120"/>
                <a:ea typeface="標楷體" pitchFamily="65" charset="-120"/>
              </a:rPr>
              <a:t>風險轉嫁－</a:t>
            </a:r>
            <a:endParaRPr lang="en-US" altLang="zh-TW" sz="3200" b="1"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風險轉嫁指的是由其他的團體來承擔或分擔部份的風險，其方法包括契約的簽訂、保險和機關的結構，如合夥經營和共同投資。</a:t>
            </a:r>
            <a:endParaRPr lang="en-US" altLang="zh-TW" sz="2800"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將風險轉嫁給其他團體，或將風險轉移至其他地方，可以降低風險對機關的影響，但無法減低風險對整個社會所產生的所有影響。</a:t>
            </a:r>
            <a:endParaRPr lang="en-US" altLang="zh-TW" sz="2800" smtClean="0">
              <a:latin typeface="標楷體" pitchFamily="65" charset="-120"/>
              <a:ea typeface="標楷體" pitchFamily="65" charset="-120"/>
            </a:endParaRPr>
          </a:p>
          <a:p>
            <a:pPr lvl="1"/>
            <a:r>
              <a:rPr lang="zh-TW" altLang="en-US" sz="2800" smtClean="0">
                <a:latin typeface="標楷體" pitchFamily="65" charset="-120"/>
                <a:ea typeface="標楷體" pitchFamily="65" charset="-120"/>
              </a:rPr>
              <a:t>當風險全部或部分被轉移時，將風險轉嫁給其他團體的機關會遭遇新的風險，因為接受風險的團體可能無法有效地處理該風險。</a:t>
            </a:r>
            <a:endParaRPr lang="en-US" altLang="zh-TW" sz="2800" smtClean="0">
              <a:latin typeface="標楷體" pitchFamily="65" charset="-120"/>
              <a:ea typeface="標楷體" pitchFamily="65" charset="-120"/>
            </a:endParaRPr>
          </a:p>
          <a:p>
            <a:pPr lvl="1"/>
            <a:endParaRPr lang="en-US" altLang="zh-TW" sz="2800" smtClean="0">
              <a:latin typeface="標楷體" pitchFamily="65" charset="-120"/>
              <a:ea typeface="標楷體" pitchFamily="65" charset="-120"/>
            </a:endParaRPr>
          </a:p>
          <a:p>
            <a:pPr lvl="1"/>
            <a:endParaRPr lang="en-US" altLang="zh-TW" sz="2800" smtClean="0">
              <a:latin typeface="標楷體" pitchFamily="65" charset="-120"/>
              <a:ea typeface="標楷體" pitchFamily="65" charset="-120"/>
            </a:endParaRPr>
          </a:p>
          <a:p>
            <a:pPr lvl="1"/>
            <a:endParaRPr lang="en-US" altLang="zh-TW" sz="2200" b="1" smtClean="0">
              <a:latin typeface="標楷體" pitchFamily="65" charset="-120"/>
              <a:ea typeface="標楷體" pitchFamily="65" charset="-120"/>
            </a:endParaRPr>
          </a:p>
          <a:p>
            <a:pPr eaLnBrk="1" hangingPunct="1"/>
            <a:endParaRPr lang="en-US" altLang="zh-TW" sz="2800" smtClean="0">
              <a:latin typeface="標楷體" pitchFamily="65" charset="-120"/>
              <a:ea typeface="標楷體" pitchFamily="65" charset="-120"/>
            </a:endParaRPr>
          </a:p>
        </p:txBody>
      </p:sp>
      <p:sp>
        <p:nvSpPr>
          <p:cNvPr id="13" name="流程圖: 打孔紙帶 12"/>
          <p:cNvSpPr/>
          <p:nvPr/>
        </p:nvSpPr>
        <p:spPr>
          <a:xfrm>
            <a:off x="2925366" y="115889"/>
            <a:ext cx="3900488" cy="1081087"/>
          </a:xfrm>
          <a:prstGeom prst="flowChartPunchedTape">
            <a:avLst/>
          </a:prstGeom>
          <a:no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a:p>
        </p:txBody>
      </p:sp>
      <p:sp>
        <p:nvSpPr>
          <p:cNvPr id="14" name="圓角矩形 4"/>
          <p:cNvSpPr/>
          <p:nvPr/>
        </p:nvSpPr>
        <p:spPr>
          <a:xfrm>
            <a:off x="3627042" y="260351"/>
            <a:ext cx="2775744" cy="881063"/>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風險處理</a:t>
            </a:r>
          </a:p>
        </p:txBody>
      </p:sp>
      <p:sp>
        <p:nvSpPr>
          <p:cNvPr id="45061"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F6CA76C9-65BC-4272-9BB2-286C1EBC359E}" type="slidenum">
              <a:rPr kumimoji="0" lang="zh-TW" altLang="en-US" smtClean="0">
                <a:solidFill>
                  <a:srgbClr val="FFFFFF"/>
                </a:solidFill>
              </a:rPr>
              <a:pPr eaLnBrk="1" hangingPunct="1"/>
              <a:t>79</a:t>
            </a:fld>
            <a:endParaRPr kumimoji="0" lang="en-US" altLang="zh-TW" smtClean="0">
              <a:solidFill>
                <a:srgbClr val="FFFFFF"/>
              </a:solidFill>
            </a:endParaRPr>
          </a:p>
        </p:txBody>
      </p:sp>
    </p:spTree>
    <p:extLst>
      <p:ext uri="{BB962C8B-B14F-4D97-AF65-F5344CB8AC3E}">
        <p14:creationId xmlns:p14="http://schemas.microsoft.com/office/powerpoint/2010/main" val="34269846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內容版面配置區 2"/>
          <p:cNvSpPr>
            <a:spLocks noGrp="1"/>
          </p:cNvSpPr>
          <p:nvPr>
            <p:ph sz="quarter" idx="4294967295"/>
          </p:nvPr>
        </p:nvSpPr>
        <p:spPr>
          <a:xfrm>
            <a:off x="0" y="1601788"/>
            <a:ext cx="9555163" cy="5256212"/>
          </a:xfrm>
        </p:spPr>
        <p:txBody>
          <a:bodyPr/>
          <a:lstStyle/>
          <a:p>
            <a:pPr eaLnBrk="1" hangingPunct="1"/>
            <a:r>
              <a:rPr lang="zh-TW" altLang="en-US" sz="3200" b="1" smtClean="0">
                <a:latin typeface="標楷體" pitchFamily="65" charset="-120"/>
                <a:ea typeface="標楷體" pitchFamily="65" charset="-120"/>
              </a:rPr>
              <a:t>風險保有－</a:t>
            </a:r>
            <a:endParaRPr lang="en-US" altLang="zh-TW" sz="3200" b="1" smtClean="0">
              <a:latin typeface="標楷體" pitchFamily="65" charset="-120"/>
              <a:ea typeface="標楷體" pitchFamily="65" charset="-120"/>
            </a:endParaRPr>
          </a:p>
          <a:p>
            <a:pPr lvl="1"/>
            <a:r>
              <a:rPr lang="zh-TW" altLang="en-US" sz="3000" smtClean="0">
                <a:latin typeface="標楷體" pitchFamily="65" charset="-120"/>
                <a:ea typeface="標楷體" pitchFamily="65" charset="-120"/>
              </a:rPr>
              <a:t>在機關降低及轉嫁部分風險後，他們會保有剩餘的風險。機關應該訂定計畫來管理這些風險發生時的影響，包括處理風險時所需的經費來源與支應方式。當機關無法適時地發現並轉嫁風險，或應用其他的風險對策時，機關會因此而必須保有風險。</a:t>
            </a:r>
            <a:endParaRPr lang="en-US" altLang="zh-TW" sz="3000" smtClean="0">
              <a:latin typeface="標楷體" pitchFamily="65" charset="-120"/>
              <a:ea typeface="標楷體" pitchFamily="65" charset="-120"/>
            </a:endParaRPr>
          </a:p>
          <a:p>
            <a:pPr lvl="1"/>
            <a:endParaRPr lang="en-US" altLang="zh-TW" sz="2800" smtClean="0">
              <a:latin typeface="標楷體" pitchFamily="65" charset="-120"/>
              <a:ea typeface="標楷體" pitchFamily="65" charset="-120"/>
            </a:endParaRPr>
          </a:p>
          <a:p>
            <a:pPr lvl="1"/>
            <a:endParaRPr lang="en-US" altLang="zh-TW" sz="2800" smtClean="0">
              <a:latin typeface="標楷體" pitchFamily="65" charset="-120"/>
              <a:ea typeface="標楷體" pitchFamily="65" charset="-120"/>
            </a:endParaRPr>
          </a:p>
          <a:p>
            <a:pPr lvl="1"/>
            <a:endParaRPr lang="en-US" altLang="zh-TW" sz="2200" b="1" smtClean="0">
              <a:latin typeface="標楷體" pitchFamily="65" charset="-120"/>
              <a:ea typeface="標楷體" pitchFamily="65" charset="-120"/>
            </a:endParaRPr>
          </a:p>
          <a:p>
            <a:pPr eaLnBrk="1" hangingPunct="1"/>
            <a:endParaRPr lang="en-US" altLang="zh-TW" sz="2800" smtClean="0">
              <a:latin typeface="標楷體" pitchFamily="65" charset="-120"/>
              <a:ea typeface="標楷體" pitchFamily="65" charset="-120"/>
            </a:endParaRPr>
          </a:p>
        </p:txBody>
      </p:sp>
      <p:sp>
        <p:nvSpPr>
          <p:cNvPr id="13" name="流程圖: 打孔紙帶 12"/>
          <p:cNvSpPr/>
          <p:nvPr/>
        </p:nvSpPr>
        <p:spPr>
          <a:xfrm>
            <a:off x="2925366" y="115889"/>
            <a:ext cx="3900488" cy="1081087"/>
          </a:xfrm>
          <a:prstGeom prst="flowChartPunchedTape">
            <a:avLst/>
          </a:prstGeom>
          <a:no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a:p>
        </p:txBody>
      </p:sp>
      <p:sp>
        <p:nvSpPr>
          <p:cNvPr id="14" name="圓角矩形 4"/>
          <p:cNvSpPr/>
          <p:nvPr/>
        </p:nvSpPr>
        <p:spPr>
          <a:xfrm>
            <a:off x="3627042" y="260351"/>
            <a:ext cx="2775744" cy="881063"/>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風險處理</a:t>
            </a:r>
          </a:p>
        </p:txBody>
      </p:sp>
      <p:sp>
        <p:nvSpPr>
          <p:cNvPr id="46085"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84D6110-831A-44F4-B675-D90DB9ED7600}" type="slidenum">
              <a:rPr kumimoji="0" lang="zh-TW" altLang="en-US" smtClean="0">
                <a:solidFill>
                  <a:srgbClr val="FFFFFF"/>
                </a:solidFill>
              </a:rPr>
              <a:pPr eaLnBrk="1" hangingPunct="1"/>
              <a:t>80</a:t>
            </a:fld>
            <a:endParaRPr kumimoji="0" lang="en-US" altLang="zh-TW" smtClean="0">
              <a:solidFill>
                <a:srgbClr val="FFFFFF"/>
              </a:solidFill>
            </a:endParaRPr>
          </a:p>
        </p:txBody>
      </p:sp>
    </p:spTree>
    <p:extLst>
      <p:ext uri="{BB962C8B-B14F-4D97-AF65-F5344CB8AC3E}">
        <p14:creationId xmlns:p14="http://schemas.microsoft.com/office/powerpoint/2010/main" val="12917787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AutoShape 2"/>
          <p:cNvSpPr>
            <a:spLocks noChangeArrowheads="1"/>
          </p:cNvSpPr>
          <p:nvPr/>
        </p:nvSpPr>
        <p:spPr bwMode="auto">
          <a:xfrm>
            <a:off x="350838" y="2349501"/>
            <a:ext cx="9126935" cy="2663825"/>
          </a:xfrm>
          <a:prstGeom prst="ribbon2">
            <a:avLst>
              <a:gd name="adj1" fmla="val 12500"/>
              <a:gd name="adj2" fmla="val 50000"/>
            </a:avLst>
          </a:prstGeom>
          <a:solidFill>
            <a:srgbClr val="CCFFFF"/>
          </a:solidFill>
          <a:ln w="25400">
            <a:solidFill>
              <a:srgbClr val="000066"/>
            </a:solidFill>
            <a:round/>
            <a:headEnd/>
            <a:tailEnd/>
          </a:ln>
          <a:effectLst/>
        </p:spPr>
        <p:txBody>
          <a:bodyPr wrap="none" anchor="ctr"/>
          <a:lstStyle/>
          <a:p>
            <a:pPr algn="ctr" fontAlgn="auto">
              <a:spcBef>
                <a:spcPts val="0"/>
              </a:spcBef>
              <a:spcAft>
                <a:spcPts val="0"/>
              </a:spcAft>
              <a:defRPr/>
            </a:pPr>
            <a:endParaRPr kumimoji="0" lang="zh-TW" altLang="en-US" sz="6000" dirty="0">
              <a:solidFill>
                <a:srgbClr val="A50021"/>
              </a:solidFill>
              <a:effectLst>
                <a:outerShdw blurRad="38100" dist="38100" dir="2700000" algn="tl">
                  <a:srgbClr val="000000"/>
                </a:outerShdw>
              </a:effectLst>
              <a:latin typeface="Times New Roman"/>
              <a:ea typeface="標楷體" pitchFamily="65" charset="-120"/>
            </a:endParaRPr>
          </a:p>
        </p:txBody>
      </p:sp>
      <p:sp>
        <p:nvSpPr>
          <p:cNvPr id="47107" name="Rectangle 2"/>
          <p:cNvSpPr>
            <a:spLocks noChangeArrowheads="1"/>
          </p:cNvSpPr>
          <p:nvPr/>
        </p:nvSpPr>
        <p:spPr bwMode="auto">
          <a:xfrm>
            <a:off x="271728" y="2924176"/>
            <a:ext cx="937458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6000" b="1">
                <a:solidFill>
                  <a:srgbClr val="CC0066"/>
                </a:solidFill>
                <a:latin typeface="標楷體" pitchFamily="65" charset="-120"/>
                <a:ea typeface="標楷體" pitchFamily="65" charset="-120"/>
              </a:rPr>
              <a:t>風險評估</a:t>
            </a:r>
          </a:p>
          <a:p>
            <a:pPr algn="ctr" eaLnBrk="1" hangingPunct="1"/>
            <a:r>
              <a:rPr lang="zh-TW" altLang="en-US" sz="6000" b="1">
                <a:solidFill>
                  <a:srgbClr val="CC0066"/>
                </a:solidFill>
                <a:latin typeface="標楷體" pitchFamily="65" charset="-120"/>
                <a:ea typeface="標楷體" pitchFamily="65" charset="-120"/>
              </a:rPr>
              <a:t>範例說明</a:t>
            </a:r>
          </a:p>
        </p:txBody>
      </p:sp>
      <p:sp>
        <p:nvSpPr>
          <p:cNvPr id="4710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7025507F-51F1-4244-9216-AFCB4322DDCC}" type="slidenum">
              <a:rPr kumimoji="0" lang="zh-TW" altLang="en-US" smtClean="0">
                <a:solidFill>
                  <a:srgbClr val="FFFFFF"/>
                </a:solidFill>
              </a:rPr>
              <a:pPr eaLnBrk="1" hangingPunct="1"/>
              <a:t>81</a:t>
            </a:fld>
            <a:endParaRPr kumimoji="0" lang="en-US" altLang="zh-TW" smtClean="0">
              <a:solidFill>
                <a:srgbClr val="FFFFFF"/>
              </a:solidFill>
            </a:endParaRPr>
          </a:p>
        </p:txBody>
      </p:sp>
    </p:spTree>
    <p:extLst>
      <p:ext uri="{BB962C8B-B14F-4D97-AF65-F5344CB8AC3E}">
        <p14:creationId xmlns:p14="http://schemas.microsoft.com/office/powerpoint/2010/main" val="1521500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1"/>
            <a:ext cx="9751219"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4000" b="1">
                <a:solidFill>
                  <a:srgbClr val="CC0066"/>
                </a:solidFill>
                <a:latin typeface="Arial" panose="020B0604020202020204" pitchFamily="34" charset="0"/>
                <a:ea typeface="標楷體" pitchFamily="65" charset="-120"/>
                <a:cs typeface="Arial" panose="020B0604020202020204" pitchFamily="34" charset="0"/>
              </a:rPr>
              <a:t>內部控制制度風險評估範例</a:t>
            </a:r>
            <a:r>
              <a:rPr lang="en-US" altLang="zh-TW" sz="2800" b="1">
                <a:solidFill>
                  <a:srgbClr val="CC0066"/>
                </a:solidFill>
                <a:latin typeface="Arial" panose="020B0604020202020204" pitchFamily="34" charset="0"/>
                <a:ea typeface="標楷體" pitchFamily="65" charset="-120"/>
                <a:cs typeface="Arial" panose="020B0604020202020204" pitchFamily="34" charset="0"/>
              </a:rPr>
              <a:t>(1/2)</a:t>
            </a:r>
            <a:r>
              <a:rPr lang="zh-TW" altLang="en-US" sz="2800" b="1">
                <a:solidFill>
                  <a:srgbClr val="CC0066"/>
                </a:solidFill>
                <a:latin typeface="Arial" panose="020B0604020202020204" pitchFamily="34" charset="0"/>
                <a:ea typeface="標楷體" pitchFamily="65" charset="-120"/>
                <a:cs typeface="Arial" panose="020B0604020202020204" pitchFamily="34" charset="0"/>
              </a:rPr>
              <a:t> </a:t>
            </a:r>
            <a:br>
              <a:rPr lang="zh-TW" altLang="en-US" sz="2800" b="1">
                <a:solidFill>
                  <a:srgbClr val="CC0066"/>
                </a:solidFill>
                <a:latin typeface="Arial" panose="020B0604020202020204" pitchFamily="34" charset="0"/>
                <a:ea typeface="標楷體" pitchFamily="65" charset="-120"/>
                <a:cs typeface="Arial" panose="020B0604020202020204" pitchFamily="34" charset="0"/>
              </a:rPr>
            </a:br>
            <a:endParaRPr lang="zh-TW" altLang="en-US" sz="2800" b="1">
              <a:solidFill>
                <a:srgbClr val="CC0066"/>
              </a:solidFill>
              <a:latin typeface="Arial" panose="020B0604020202020204" pitchFamily="34" charset="0"/>
              <a:ea typeface="標楷體" pitchFamily="65" charset="-120"/>
              <a:cs typeface="Arial" panose="020B0604020202020204" pitchFamily="34" charset="0"/>
            </a:endParaRPr>
          </a:p>
        </p:txBody>
      </p:sp>
      <p:sp>
        <p:nvSpPr>
          <p:cNvPr id="5" name="Rectangle 7"/>
          <p:cNvSpPr txBox="1">
            <a:spLocks noChangeArrowheads="1"/>
          </p:cNvSpPr>
          <p:nvPr/>
        </p:nvSpPr>
        <p:spPr bwMode="auto">
          <a:xfrm>
            <a:off x="0" y="836613"/>
            <a:ext cx="9398662" cy="5484812"/>
          </a:xfrm>
          <a:prstGeom prst="rect">
            <a:avLst/>
          </a:prstGeom>
          <a:noFill/>
          <a:ln w="9525">
            <a:noFill/>
            <a:miter lim="800000"/>
            <a:headEnd/>
            <a:tailEnd/>
          </a:ln>
        </p:spPr>
        <p:txBody>
          <a:bodyPr>
            <a:normAutofit/>
          </a:bodyPr>
          <a:lstStyle/>
          <a:p>
            <a:pPr marL="269875" indent="-269875" fontAlgn="auto">
              <a:spcBef>
                <a:spcPct val="10000"/>
              </a:spcBef>
              <a:spcAft>
                <a:spcPts val="0"/>
              </a:spcAft>
              <a:buClr>
                <a:schemeClr val="accent1"/>
              </a:buClr>
              <a:buSzPct val="70000"/>
              <a:buFont typeface="Wingdings"/>
              <a:buChar char=""/>
              <a:defRPr/>
            </a:pPr>
            <a:r>
              <a:rPr kumimoji="0" lang="zh-TW" altLang="en-US" sz="3000" dirty="0">
                <a:effectLst>
                  <a:outerShdw blurRad="38100" dist="38100" dir="2700000" algn="tl">
                    <a:srgbClr val="C0C0C0"/>
                  </a:outerShdw>
                </a:effectLst>
                <a:cs typeface="Arial" panose="020B0604020202020204" pitchFamily="34" charset="0"/>
              </a:rPr>
              <a:t>依行政院內部控制推動及督導小組</a:t>
            </a:r>
            <a:r>
              <a:rPr kumimoji="0" lang="en-US" altLang="zh-TW" sz="3000" dirty="0">
                <a:effectLst>
                  <a:outerShdw blurRad="38100" dist="38100" dir="2700000" algn="tl">
                    <a:srgbClr val="C0C0C0"/>
                  </a:outerShdw>
                </a:effectLst>
                <a:cs typeface="Arial" panose="020B0604020202020204" pitchFamily="34" charset="0"/>
              </a:rPr>
              <a:t>(</a:t>
            </a:r>
            <a:r>
              <a:rPr kumimoji="0" lang="zh-TW" altLang="en-US" sz="3000" dirty="0">
                <a:effectLst>
                  <a:outerShdw blurRad="38100" dist="38100" dir="2700000" algn="tl">
                    <a:srgbClr val="C0C0C0"/>
                  </a:outerShdw>
                </a:effectLst>
                <a:cs typeface="Arial" panose="020B0604020202020204" pitchFamily="34" charset="0"/>
              </a:rPr>
              <a:t>以下簡稱內控小組</a:t>
            </a:r>
            <a:r>
              <a:rPr kumimoji="0" lang="en-US" altLang="zh-TW" sz="3000" dirty="0">
                <a:effectLst>
                  <a:outerShdw blurRad="38100" dist="38100" dir="2700000" algn="tl">
                    <a:srgbClr val="C0C0C0"/>
                  </a:outerShdw>
                </a:effectLst>
                <a:cs typeface="Arial" panose="020B0604020202020204" pitchFamily="34" charset="0"/>
              </a:rPr>
              <a:t>)</a:t>
            </a:r>
            <a:r>
              <a:rPr kumimoji="0" lang="zh-TW" altLang="en-US" sz="3000" dirty="0">
                <a:effectLst>
                  <a:outerShdw blurRad="38100" dist="38100" dir="2700000" algn="tl">
                    <a:srgbClr val="C0C0C0"/>
                  </a:outerShdw>
                </a:effectLst>
                <a:cs typeface="Arial" panose="020B0604020202020204" pitchFamily="34" charset="0"/>
              </a:rPr>
              <a:t>第</a:t>
            </a:r>
            <a:r>
              <a:rPr kumimoji="0" lang="en-US" altLang="zh-TW" sz="3000" dirty="0">
                <a:effectLst>
                  <a:outerShdw blurRad="38100" dist="38100" dir="2700000" algn="tl">
                    <a:srgbClr val="C0C0C0"/>
                  </a:outerShdw>
                </a:effectLst>
                <a:cs typeface="Arial" panose="020B0604020202020204" pitchFamily="34" charset="0"/>
              </a:rPr>
              <a:t>14</a:t>
            </a:r>
            <a:r>
              <a:rPr kumimoji="0" lang="zh-TW" altLang="en-US" sz="3000" dirty="0">
                <a:effectLst>
                  <a:outerShdw blurRad="38100" dist="38100" dir="2700000" algn="tl">
                    <a:srgbClr val="C0C0C0"/>
                  </a:outerShdw>
                </a:effectLst>
                <a:cs typeface="Arial" panose="020B0604020202020204" pitchFamily="34" charset="0"/>
              </a:rPr>
              <a:t>次委員會議決定，</a:t>
            </a:r>
            <a:r>
              <a:rPr kumimoji="0" lang="zh-TW" altLang="en-US" sz="3000" b="1" dirty="0">
                <a:effectLst>
                  <a:outerShdw blurRad="38100" dist="38100" dir="2700000" algn="tl">
                    <a:srgbClr val="C0C0C0"/>
                  </a:outerShdw>
                </a:effectLst>
                <a:cs typeface="Arial" panose="020B0604020202020204" pitchFamily="34" charset="0"/>
              </a:rPr>
              <a:t>主計總處</a:t>
            </a:r>
            <a:r>
              <a:rPr kumimoji="0" lang="zh-TW" altLang="en-US" sz="3000" dirty="0">
                <a:effectLst>
                  <a:outerShdw blurRad="38100" dist="38100" dir="2700000" algn="tl">
                    <a:srgbClr val="C0C0C0"/>
                  </a:outerShdw>
                </a:effectLst>
                <a:cs typeface="Arial" panose="020B0604020202020204" pitchFamily="34" charset="0"/>
              </a:rPr>
              <a:t>於本</a:t>
            </a:r>
            <a:r>
              <a:rPr kumimoji="0" lang="en-US" altLang="zh-TW" sz="3000" dirty="0">
                <a:effectLst>
                  <a:outerShdw blurRad="38100" dist="38100" dir="2700000" algn="tl">
                    <a:srgbClr val="C0C0C0"/>
                  </a:outerShdw>
                </a:effectLst>
                <a:cs typeface="Arial" panose="020B0604020202020204" pitchFamily="34" charset="0"/>
              </a:rPr>
              <a:t>(102)</a:t>
            </a:r>
            <a:r>
              <a:rPr kumimoji="0" lang="zh-TW" altLang="en-US" sz="3000" dirty="0">
                <a:effectLst>
                  <a:outerShdw blurRad="38100" dist="38100" dir="2700000" algn="tl">
                    <a:srgbClr val="C0C0C0"/>
                  </a:outerShdw>
                </a:effectLst>
                <a:cs typeface="Arial" panose="020B0604020202020204" pitchFamily="34" charset="0"/>
              </a:rPr>
              <a:t>年</a:t>
            </a:r>
            <a:r>
              <a:rPr kumimoji="0" lang="en-US" altLang="zh-TW" sz="3000" dirty="0">
                <a:effectLst>
                  <a:outerShdw blurRad="38100" dist="38100" dir="2700000" algn="tl">
                    <a:srgbClr val="C0C0C0"/>
                  </a:outerShdw>
                </a:effectLst>
                <a:cs typeface="Arial" panose="020B0604020202020204" pitchFamily="34" charset="0"/>
              </a:rPr>
              <a:t>4</a:t>
            </a:r>
            <a:r>
              <a:rPr kumimoji="0" lang="zh-TW" altLang="en-US" sz="3000" dirty="0">
                <a:effectLst>
                  <a:outerShdw blurRad="38100" dist="38100" dir="2700000" algn="tl">
                    <a:srgbClr val="C0C0C0"/>
                  </a:outerShdw>
                </a:effectLst>
                <a:cs typeface="Arial" panose="020B0604020202020204" pitchFamily="34" charset="0"/>
              </a:rPr>
              <a:t>月</a:t>
            </a:r>
            <a:r>
              <a:rPr kumimoji="0" lang="en-US" altLang="zh-TW" sz="3000" dirty="0">
                <a:effectLst>
                  <a:outerShdw blurRad="38100" dist="38100" dir="2700000" algn="tl">
                    <a:srgbClr val="C0C0C0"/>
                  </a:outerShdw>
                </a:effectLst>
                <a:cs typeface="Arial" panose="020B0604020202020204" pitchFamily="34" charset="0"/>
              </a:rPr>
              <a:t>24</a:t>
            </a:r>
            <a:r>
              <a:rPr kumimoji="0" lang="zh-TW" altLang="en-US" sz="3000" dirty="0">
                <a:effectLst>
                  <a:outerShdw blurRad="38100" dist="38100" dir="2700000" algn="tl">
                    <a:srgbClr val="C0C0C0"/>
                  </a:outerShdw>
                </a:effectLst>
                <a:cs typeface="Arial" panose="020B0604020202020204" pitchFamily="34" charset="0"/>
              </a:rPr>
              <a:t>日會同</a:t>
            </a:r>
            <a:r>
              <a:rPr kumimoji="0" lang="zh-TW" altLang="en-US" sz="3000" b="1" dirty="0">
                <a:effectLst>
                  <a:outerShdw blurRad="38100" dist="38100" dir="2700000" algn="tl">
                    <a:srgbClr val="C0C0C0"/>
                  </a:outerShdw>
                </a:effectLst>
                <a:cs typeface="Arial" panose="020B0604020202020204" pitchFamily="34" charset="0"/>
              </a:rPr>
              <a:t>財政部</a:t>
            </a:r>
            <a:r>
              <a:rPr kumimoji="0" lang="zh-TW" altLang="en-US" sz="3000" dirty="0">
                <a:effectLst>
                  <a:outerShdw blurRad="38100" dist="38100" dir="2700000" algn="tl">
                    <a:srgbClr val="C0C0C0"/>
                  </a:outerShdw>
                </a:effectLst>
                <a:cs typeface="Arial" panose="020B0604020202020204" pitchFamily="34" charset="0"/>
              </a:rPr>
              <a:t>、</a:t>
            </a:r>
            <a:r>
              <a:rPr kumimoji="0" lang="zh-TW" altLang="en-US" sz="3000" b="1" dirty="0">
                <a:effectLst>
                  <a:outerShdw blurRad="38100" dist="38100" dir="2700000" algn="tl">
                    <a:srgbClr val="C0C0C0"/>
                  </a:outerShdw>
                </a:effectLst>
                <a:cs typeface="Arial" panose="020B0604020202020204" pitchFamily="34" charset="0"/>
              </a:rPr>
              <a:t>國發會</a:t>
            </a:r>
            <a:r>
              <a:rPr kumimoji="0" lang="zh-TW" altLang="en-US" sz="3000" dirty="0">
                <a:effectLst>
                  <a:outerShdw blurRad="38100" dist="38100" dir="2700000" algn="tl">
                    <a:srgbClr val="C0C0C0"/>
                  </a:outerShdw>
                </a:effectLst>
                <a:cs typeface="Arial" panose="020B0604020202020204" pitchFamily="34" charset="0"/>
              </a:rPr>
              <a:t>、</a:t>
            </a:r>
            <a:r>
              <a:rPr kumimoji="0" lang="zh-TW" altLang="en-US" sz="3000" b="1" dirty="0">
                <a:effectLst>
                  <a:outerShdw blurRad="38100" dist="38100" dir="2700000" algn="tl">
                    <a:srgbClr val="C0C0C0"/>
                  </a:outerShdw>
                </a:effectLst>
                <a:cs typeface="Arial" panose="020B0604020202020204" pitchFamily="34" charset="0"/>
              </a:rPr>
              <a:t>人事行政總處</a:t>
            </a:r>
            <a:r>
              <a:rPr kumimoji="0" lang="zh-TW" altLang="en-US" sz="3000" dirty="0">
                <a:effectLst>
                  <a:outerShdw blurRad="38100" dist="38100" dir="2700000" algn="tl">
                    <a:srgbClr val="C0C0C0"/>
                  </a:outerShdw>
                </a:effectLst>
                <a:cs typeface="Arial" panose="020B0604020202020204" pitchFamily="34" charset="0"/>
              </a:rPr>
              <a:t>及</a:t>
            </a:r>
            <a:r>
              <a:rPr kumimoji="0" lang="zh-TW" altLang="en-US" sz="3000" b="1" dirty="0">
                <a:effectLst>
                  <a:outerShdw blurRad="38100" dist="38100" dir="2700000" algn="tl">
                    <a:srgbClr val="C0C0C0"/>
                  </a:outerShdw>
                </a:effectLst>
                <a:cs typeface="Arial" panose="020B0604020202020204" pitchFamily="34" charset="0"/>
              </a:rPr>
              <a:t>工程會</a:t>
            </a:r>
            <a:r>
              <a:rPr kumimoji="0" lang="zh-TW" altLang="en-US" sz="3000" dirty="0">
                <a:effectLst>
                  <a:outerShdw blurRad="38100" dist="38100" dir="2700000" algn="tl">
                    <a:srgbClr val="C0C0C0"/>
                  </a:outerShdw>
                </a:effectLst>
                <a:cs typeface="Arial" panose="020B0604020202020204" pitchFamily="34" charset="0"/>
              </a:rPr>
              <a:t>赴教育部體育署進行內部控制制度運作情形實地訪查。</a:t>
            </a:r>
            <a:endParaRPr kumimoji="0" lang="en-US" altLang="zh-TW" sz="3000" dirty="0">
              <a:effectLst>
                <a:outerShdw blurRad="38100" dist="38100" dir="2700000" algn="tl">
                  <a:srgbClr val="C0C0C0"/>
                </a:outerShdw>
              </a:effectLst>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kumimoji="0" lang="en-US" altLang="zh-TW" sz="3000" dirty="0">
              <a:effectLst>
                <a:outerShdw blurRad="38100" dist="38100" dir="2700000" algn="tl">
                  <a:srgbClr val="C0C0C0"/>
                </a:outerShdw>
              </a:effectLst>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r>
              <a:rPr kumimoji="0" lang="zh-TW" altLang="en-US" sz="3000" dirty="0">
                <a:effectLst>
                  <a:outerShdw blurRad="38100" dist="38100" dir="2700000" algn="tl">
                    <a:srgbClr val="C0C0C0"/>
                  </a:outerShdw>
                </a:effectLst>
                <a:cs typeface="Arial" panose="020B0604020202020204" pitchFamily="34" charset="0"/>
              </a:rPr>
              <a:t>依行政院內控小組第</a:t>
            </a:r>
            <a:r>
              <a:rPr kumimoji="0" lang="en-US" altLang="zh-TW" sz="3000" dirty="0">
                <a:effectLst>
                  <a:outerShdw blurRad="38100" dist="38100" dir="2700000" algn="tl">
                    <a:srgbClr val="C0C0C0"/>
                  </a:outerShdw>
                </a:effectLst>
                <a:cs typeface="Arial" panose="020B0604020202020204" pitchFamily="34" charset="0"/>
              </a:rPr>
              <a:t>16</a:t>
            </a:r>
            <a:r>
              <a:rPr kumimoji="0" lang="zh-TW" altLang="en-US" sz="3000" dirty="0">
                <a:effectLst>
                  <a:outerShdw blurRad="38100" dist="38100" dir="2700000" algn="tl">
                    <a:srgbClr val="C0C0C0"/>
                  </a:outerShdw>
                </a:effectLst>
                <a:cs typeface="Arial" panose="020B0604020202020204" pitchFamily="34" charset="0"/>
              </a:rPr>
              <a:t>次委員會議決定，</a:t>
            </a:r>
            <a:r>
              <a:rPr kumimoji="0" lang="zh-TW" altLang="en-US" sz="3000" b="1" dirty="0">
                <a:effectLst>
                  <a:outerShdw blurRad="38100" dist="38100" dir="2700000" algn="tl">
                    <a:srgbClr val="C0C0C0"/>
                  </a:outerShdw>
                </a:effectLst>
                <a:cs typeface="Arial" panose="020B0604020202020204" pitchFamily="34" charset="0"/>
              </a:rPr>
              <a:t>為協助各機關辨識主要風險項目，以選定相關業務項目納入內部控制制度設計</a:t>
            </a:r>
            <a:r>
              <a:rPr kumimoji="0" lang="zh-TW" altLang="en-US" sz="3000" dirty="0">
                <a:effectLst>
                  <a:outerShdw blurRad="38100" dist="38100" dir="2700000" algn="tl">
                    <a:srgbClr val="C0C0C0"/>
                  </a:outerShdw>
                </a:effectLst>
                <a:cs typeface="Arial" panose="020B0604020202020204" pitchFamily="34" charset="0"/>
              </a:rPr>
              <a:t>，請主計總處將體育署內部控制制度風險評估部分分行各主管機關轉知所屬參考。</a:t>
            </a:r>
            <a:r>
              <a:rPr kumimoji="0" lang="zh-TW" altLang="en-US" sz="3000" dirty="0">
                <a:cs typeface="Arial" panose="020B0604020202020204" pitchFamily="34" charset="0"/>
              </a:rPr>
              <a:t> </a:t>
            </a:r>
          </a:p>
          <a:p>
            <a:pPr marL="625475" lvl="1" indent="-176213" fontAlgn="auto">
              <a:spcBef>
                <a:spcPct val="20000"/>
              </a:spcBef>
              <a:spcAft>
                <a:spcPts val="0"/>
              </a:spcAft>
              <a:buClr>
                <a:schemeClr val="accent1"/>
              </a:buClr>
              <a:buSzPct val="80000"/>
              <a:defRPr/>
            </a:pPr>
            <a:endParaRPr kumimoji="0" lang="zh-TW" altLang="en-US" sz="2800" dirty="0">
              <a:cs typeface="Arial" panose="020B0604020202020204" pitchFamily="34" charset="0"/>
            </a:endParaRPr>
          </a:p>
        </p:txBody>
      </p:sp>
      <p:sp>
        <p:nvSpPr>
          <p:cNvPr id="4813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CEB5888B-B6CC-475C-9FCA-010FA5EEF9BF}" type="slidenum">
              <a:rPr kumimoji="0" lang="zh-TW" altLang="en-US" smtClean="0">
                <a:solidFill>
                  <a:srgbClr val="FFFFFF"/>
                </a:solidFill>
                <a:latin typeface="Arial" panose="020B0604020202020204" pitchFamily="34" charset="0"/>
                <a:cs typeface="Arial" panose="020B0604020202020204" pitchFamily="34" charset="0"/>
              </a:rPr>
              <a:pPr eaLnBrk="1" hangingPunct="1"/>
              <a:t>82</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26311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476251"/>
            <a:ext cx="9751219"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4000" b="1">
                <a:solidFill>
                  <a:srgbClr val="CC0066"/>
                </a:solidFill>
                <a:latin typeface="Arial" panose="020B0604020202020204" pitchFamily="34" charset="0"/>
                <a:ea typeface="標楷體" pitchFamily="65" charset="-120"/>
                <a:cs typeface="Arial" panose="020B0604020202020204" pitchFamily="34" charset="0"/>
              </a:rPr>
              <a:t>內部控制制度風險評估範例</a:t>
            </a:r>
            <a:r>
              <a:rPr lang="en-US" altLang="zh-TW" sz="2800" b="1">
                <a:solidFill>
                  <a:srgbClr val="CC0066"/>
                </a:solidFill>
                <a:latin typeface="Arial" panose="020B0604020202020204" pitchFamily="34" charset="0"/>
                <a:ea typeface="標楷體" pitchFamily="65" charset="-120"/>
                <a:cs typeface="Arial" panose="020B0604020202020204" pitchFamily="34" charset="0"/>
              </a:rPr>
              <a:t>(2/2)</a:t>
            </a:r>
            <a:r>
              <a:rPr lang="zh-TW" altLang="en-US" sz="2800" b="1">
                <a:solidFill>
                  <a:srgbClr val="CC0066"/>
                </a:solidFill>
                <a:latin typeface="Arial" panose="020B0604020202020204" pitchFamily="34" charset="0"/>
                <a:ea typeface="標楷體" pitchFamily="65" charset="-120"/>
                <a:cs typeface="Arial" panose="020B0604020202020204" pitchFamily="34" charset="0"/>
              </a:rPr>
              <a:t> </a:t>
            </a:r>
            <a:br>
              <a:rPr lang="zh-TW" altLang="en-US" sz="2800" b="1">
                <a:solidFill>
                  <a:srgbClr val="CC0066"/>
                </a:solidFill>
                <a:latin typeface="Arial" panose="020B0604020202020204" pitchFamily="34" charset="0"/>
                <a:ea typeface="標楷體" pitchFamily="65" charset="-120"/>
                <a:cs typeface="Arial" panose="020B0604020202020204" pitchFamily="34" charset="0"/>
              </a:rPr>
            </a:br>
            <a:r>
              <a:rPr lang="zh-TW" altLang="en-US" sz="4000" b="1">
                <a:solidFill>
                  <a:srgbClr val="CC0066"/>
                </a:solidFill>
                <a:latin typeface="Arial" panose="020B0604020202020204" pitchFamily="34" charset="0"/>
                <a:ea typeface="標楷體" pitchFamily="65" charset="-120"/>
                <a:cs typeface="Arial" panose="020B0604020202020204" pitchFamily="34" charset="0"/>
              </a:rPr>
              <a:t> </a:t>
            </a:r>
            <a:br>
              <a:rPr lang="zh-TW" altLang="en-US" sz="4000" b="1">
                <a:solidFill>
                  <a:srgbClr val="CC0066"/>
                </a:solidFill>
                <a:latin typeface="Arial" panose="020B0604020202020204" pitchFamily="34" charset="0"/>
                <a:ea typeface="標楷體" pitchFamily="65" charset="-120"/>
                <a:cs typeface="Arial" panose="020B0604020202020204" pitchFamily="34" charset="0"/>
              </a:rPr>
            </a:br>
            <a:endParaRPr lang="zh-TW" altLang="en-US" sz="4000" b="1">
              <a:solidFill>
                <a:srgbClr val="CC0066"/>
              </a:solidFill>
              <a:latin typeface="Arial" panose="020B0604020202020204" pitchFamily="34" charset="0"/>
              <a:ea typeface="標楷體" pitchFamily="65" charset="-120"/>
              <a:cs typeface="Arial" panose="020B0604020202020204" pitchFamily="34" charset="0"/>
            </a:endParaRPr>
          </a:p>
        </p:txBody>
      </p:sp>
      <p:sp>
        <p:nvSpPr>
          <p:cNvPr id="5" name="Rectangle 7"/>
          <p:cNvSpPr txBox="1">
            <a:spLocks noChangeArrowheads="1"/>
          </p:cNvSpPr>
          <p:nvPr/>
        </p:nvSpPr>
        <p:spPr bwMode="auto">
          <a:xfrm>
            <a:off x="0" y="908051"/>
            <a:ext cx="9164770" cy="5484813"/>
          </a:xfrm>
          <a:prstGeom prst="rect">
            <a:avLst/>
          </a:prstGeom>
          <a:noFill/>
          <a:ln w="9525">
            <a:noFill/>
            <a:miter lim="800000"/>
            <a:headEnd/>
            <a:tailEnd/>
          </a:ln>
        </p:spPr>
        <p:txBody>
          <a:bodyPr>
            <a:normAutofit lnSpcReduction="10000"/>
          </a:bodyPr>
          <a:lstStyle/>
          <a:p>
            <a:pPr marL="269875" indent="-269875" fontAlgn="auto">
              <a:spcBef>
                <a:spcPct val="10000"/>
              </a:spcBef>
              <a:spcAft>
                <a:spcPts val="0"/>
              </a:spcAft>
              <a:buClr>
                <a:schemeClr val="accent1"/>
              </a:buClr>
              <a:buSzPct val="70000"/>
              <a:buFont typeface="Wingdings"/>
              <a:buChar char=""/>
              <a:defRPr/>
            </a:pPr>
            <a:r>
              <a:rPr kumimoji="0" lang="zh-TW" altLang="en-US" sz="3000" dirty="0">
                <a:cs typeface="Arial" panose="020B0604020202020204" pitchFamily="34" charset="0"/>
              </a:rPr>
              <a:t>主計總處爰於本年</a:t>
            </a:r>
            <a:r>
              <a:rPr kumimoji="0" lang="en-US" altLang="zh-TW" sz="3000" dirty="0">
                <a:cs typeface="Arial" panose="020B0604020202020204" pitchFamily="34" charset="0"/>
              </a:rPr>
              <a:t>7</a:t>
            </a:r>
            <a:r>
              <a:rPr kumimoji="0" lang="zh-TW" altLang="en-US" sz="3000" dirty="0">
                <a:cs typeface="Arial" panose="020B0604020202020204" pitchFamily="34" charset="0"/>
              </a:rPr>
              <a:t>月</a:t>
            </a:r>
            <a:r>
              <a:rPr kumimoji="0" lang="en-US" altLang="zh-TW" sz="3000" dirty="0">
                <a:cs typeface="Arial" panose="020B0604020202020204" pitchFamily="34" charset="0"/>
              </a:rPr>
              <a:t>30</a:t>
            </a:r>
            <a:r>
              <a:rPr kumimoji="0" lang="zh-TW" altLang="en-US" sz="3000" dirty="0">
                <a:cs typeface="Arial" panose="020B0604020202020204" pitchFamily="34" charset="0"/>
              </a:rPr>
              <a:t>日以院授主綜規字第</a:t>
            </a:r>
            <a:r>
              <a:rPr kumimoji="0" lang="en-US" altLang="zh-TW" sz="3000" dirty="0">
                <a:cs typeface="Arial" panose="020B0604020202020204" pitchFamily="34" charset="0"/>
              </a:rPr>
              <a:t>1020600351</a:t>
            </a:r>
            <a:r>
              <a:rPr kumimoji="0" lang="zh-TW" altLang="en-US" sz="3000" dirty="0">
                <a:cs typeface="Arial" panose="020B0604020202020204" pitchFamily="34" charset="0"/>
              </a:rPr>
              <a:t>號函，分行教育部體育署內部控制制度風險評估範例</a:t>
            </a:r>
            <a:r>
              <a:rPr kumimoji="0" lang="en-US" altLang="zh-TW" sz="3000" dirty="0">
                <a:cs typeface="Arial" panose="020B0604020202020204" pitchFamily="34" charset="0"/>
              </a:rPr>
              <a:t>1</a:t>
            </a:r>
            <a:r>
              <a:rPr kumimoji="0" lang="zh-TW" altLang="en-US" sz="3000" dirty="0">
                <a:cs typeface="Arial" panose="020B0604020202020204" pitchFamily="34" charset="0"/>
              </a:rPr>
              <a:t>份。</a:t>
            </a:r>
            <a:endParaRPr kumimoji="0" lang="en-US" altLang="zh-TW" sz="3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kumimoji="0" lang="en-US" altLang="zh-TW" sz="3000" dirty="0">
              <a:effectLst>
                <a:outerShdw blurRad="38100" dist="38100" dir="2700000" algn="tl">
                  <a:srgbClr val="C0C0C0"/>
                </a:outerShdw>
              </a:effectLst>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r>
              <a:rPr kumimoji="0" lang="zh-TW" altLang="en-US" sz="3000" dirty="0">
                <a:cs typeface="Arial" panose="020B0604020202020204" pitchFamily="34" charset="0"/>
              </a:rPr>
              <a:t>請各</a:t>
            </a:r>
            <a:r>
              <a:rPr lang="zh-TW" altLang="en-US" sz="3000" dirty="0">
                <a:cs typeface="Arial" panose="020B0604020202020204" pitchFamily="34" charset="0"/>
              </a:rPr>
              <a:t>機關確實依該範例所揭示之步驟、程序及表件辦理風險評估，以設計出合宜有效之內部控制制度，並留存相關表件</a:t>
            </a:r>
            <a:r>
              <a:rPr lang="zh-TW" altLang="en-US" sz="3000" b="1" dirty="0">
                <a:cs typeface="Arial" panose="020B0604020202020204" pitchFamily="34" charset="0"/>
              </a:rPr>
              <a:t>以利後續滾動檢討</a:t>
            </a:r>
            <a:r>
              <a:rPr lang="zh-TW" altLang="en-US" sz="3000" dirty="0">
                <a:cs typeface="Arial" panose="020B0604020202020204" pitchFamily="34" charset="0"/>
              </a:rPr>
              <a:t>。</a:t>
            </a:r>
            <a:endParaRPr lang="en-US" altLang="zh-TW" sz="3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lang="en-US" altLang="zh-TW" sz="3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r>
              <a:rPr lang="zh-TW" altLang="en-US" sz="3000" dirty="0">
                <a:cs typeface="Arial" panose="020B0604020202020204" pitchFamily="34" charset="0"/>
              </a:rPr>
              <a:t>其中</a:t>
            </a:r>
            <a:r>
              <a:rPr lang="zh-TW" altLang="en-US" sz="3000" b="1" dirty="0">
                <a:solidFill>
                  <a:srgbClr val="0000FF"/>
                </a:solidFill>
                <a:cs typeface="Arial" panose="020B0604020202020204" pitchFamily="34" charset="0"/>
              </a:rPr>
              <a:t>附錄</a:t>
            </a:r>
            <a:r>
              <a:rPr lang="en-US" altLang="zh-TW" sz="3000" b="1" dirty="0">
                <a:solidFill>
                  <a:srgbClr val="0000FF"/>
                </a:solidFill>
                <a:cs typeface="Arial" panose="020B0604020202020204" pitchFamily="34" charset="0"/>
              </a:rPr>
              <a:t>1</a:t>
            </a:r>
            <a:r>
              <a:rPr lang="zh-TW" altLang="en-US" sz="3000" b="1" dirty="0">
                <a:solidFill>
                  <a:srgbClr val="0000FF"/>
                </a:solidFill>
                <a:cs typeface="Arial" panose="020B0604020202020204" pitchFamily="34" charset="0"/>
              </a:rPr>
              <a:t>「內部控制制度風險登錄表」</a:t>
            </a:r>
            <a:r>
              <a:rPr lang="zh-TW" altLang="en-US" sz="3000" dirty="0">
                <a:cs typeface="Arial" panose="020B0604020202020204" pitchFamily="34" charset="0"/>
              </a:rPr>
              <a:t>及</a:t>
            </a:r>
            <a:r>
              <a:rPr lang="zh-TW" altLang="en-US" sz="3000" b="1" dirty="0">
                <a:solidFill>
                  <a:srgbClr val="0000FF"/>
                </a:solidFill>
                <a:cs typeface="Arial" panose="020B0604020202020204" pitchFamily="34" charset="0"/>
              </a:rPr>
              <a:t>附錄</a:t>
            </a:r>
            <a:r>
              <a:rPr lang="en-US" altLang="zh-TW" sz="3000" b="1" dirty="0">
                <a:solidFill>
                  <a:srgbClr val="0000FF"/>
                </a:solidFill>
                <a:cs typeface="Arial" panose="020B0604020202020204" pitchFamily="34" charset="0"/>
              </a:rPr>
              <a:t>2</a:t>
            </a:r>
            <a:r>
              <a:rPr lang="zh-TW" altLang="en-US" sz="3000" b="1" dirty="0">
                <a:solidFill>
                  <a:srgbClr val="0000FF"/>
                </a:solidFill>
                <a:cs typeface="Arial" panose="020B0604020202020204" pitchFamily="34" charset="0"/>
              </a:rPr>
              <a:t>「內部控制制度風險分析表」</a:t>
            </a:r>
            <a:r>
              <a:rPr lang="zh-TW" altLang="en-US" sz="3000" dirty="0">
                <a:cs typeface="Arial" panose="020B0604020202020204" pitchFamily="34" charset="0"/>
              </a:rPr>
              <a:t>係記錄風險評估過程之重要底稿，至</a:t>
            </a:r>
            <a:r>
              <a:rPr lang="zh-TW" altLang="en-US" sz="3200" dirty="0">
                <a:cs typeface="Arial" panose="020B0604020202020204" pitchFamily="34" charset="0"/>
              </a:rPr>
              <a:t>是否納入機關內部控制制度，</a:t>
            </a:r>
            <a:r>
              <a:rPr lang="zh-TW" altLang="en-US" sz="3200" b="1" dirty="0">
                <a:cs typeface="Arial" panose="020B0604020202020204" pitchFamily="34" charset="0"/>
              </a:rPr>
              <a:t>原則尊重各機關之決定。</a:t>
            </a:r>
            <a:endParaRPr kumimoji="0" lang="en-US" altLang="zh-TW" sz="3000" dirty="0">
              <a:effectLst>
                <a:outerShdw blurRad="38100" dist="38100" dir="2700000" algn="tl">
                  <a:srgbClr val="C0C0C0"/>
                </a:outerShdw>
              </a:effectLst>
              <a:cs typeface="Arial" panose="020B0604020202020204" pitchFamily="34" charset="0"/>
            </a:endParaRPr>
          </a:p>
          <a:p>
            <a:pPr marL="625475" lvl="1" indent="-176213" fontAlgn="auto">
              <a:spcBef>
                <a:spcPct val="20000"/>
              </a:spcBef>
              <a:spcAft>
                <a:spcPts val="0"/>
              </a:spcAft>
              <a:buClr>
                <a:schemeClr val="accent1"/>
              </a:buClr>
              <a:buSzPct val="80000"/>
              <a:defRPr/>
            </a:pPr>
            <a:endParaRPr kumimoji="0" lang="zh-TW" altLang="en-US" sz="2800" dirty="0">
              <a:cs typeface="Arial" panose="020B0604020202020204" pitchFamily="34" charset="0"/>
            </a:endParaRPr>
          </a:p>
        </p:txBody>
      </p:sp>
      <p:sp>
        <p:nvSpPr>
          <p:cNvPr id="4915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7037F86-0A20-4864-89C6-6C39AE97C0CB}" type="slidenum">
              <a:rPr kumimoji="0" lang="zh-TW" altLang="en-US" smtClean="0">
                <a:solidFill>
                  <a:srgbClr val="FFFFFF"/>
                </a:solidFill>
                <a:latin typeface="Arial" panose="020B0604020202020204" pitchFamily="34" charset="0"/>
                <a:cs typeface="Arial" panose="020B0604020202020204" pitchFamily="34" charset="0"/>
              </a:rPr>
              <a:pPr eaLnBrk="1" hangingPunct="1"/>
              <a:t>83</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638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graphicFrame>
        <p:nvGraphicFramePr>
          <p:cNvPr id="586757" name="Group 5"/>
          <p:cNvGraphicFramePr>
            <a:graphicFrameLocks noGrp="1"/>
          </p:cNvGraphicFramePr>
          <p:nvPr>
            <p:extLst>
              <p:ext uri="{D42A27DB-BD31-4B8C-83A1-F6EECF244321}">
                <p14:modId xmlns:p14="http://schemas.microsoft.com/office/powerpoint/2010/main" val="261259286"/>
              </p:ext>
            </p:extLst>
          </p:nvPr>
        </p:nvGraphicFramePr>
        <p:xfrm>
          <a:off x="194338" y="765176"/>
          <a:ext cx="9283437" cy="1097202"/>
        </p:xfrm>
        <a:graphic>
          <a:graphicData uri="http://schemas.openxmlformats.org/drawingml/2006/table">
            <a:tbl>
              <a:tblPr/>
              <a:tblGrid>
                <a:gridCol w="1700145"/>
                <a:gridCol w="2126459"/>
                <a:gridCol w="2126460"/>
                <a:gridCol w="2126459"/>
                <a:gridCol w="1203914"/>
              </a:tblGrid>
              <a:tr h="365654">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主要風險項目</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風險情境及影響</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風險處理</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r>
              <a:tr h="365654">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現有措施</a:t>
                      </a:r>
                      <a:endParaRPr kumimoji="1" lang="zh-TW" altLang="en-US" sz="1800" b="0" i="0" u="none" strike="noStrike" cap="none" normalizeH="0" baseline="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新增對策</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負責單位</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365654">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201" name="Rectangle 2"/>
          <p:cNvSpPr>
            <a:spLocks noChangeArrowheads="1"/>
          </p:cNvSpPr>
          <p:nvPr/>
        </p:nvSpPr>
        <p:spPr bwMode="auto">
          <a:xfrm>
            <a:off x="0" y="1"/>
            <a:ext cx="9751219"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4000" b="1">
                <a:solidFill>
                  <a:srgbClr val="CC0066"/>
                </a:solidFill>
                <a:latin typeface="Arial" panose="020B0604020202020204" pitchFamily="34" charset="0"/>
                <a:ea typeface="標楷體" pitchFamily="65" charset="-120"/>
                <a:cs typeface="Arial" panose="020B0604020202020204" pitchFamily="34" charset="0"/>
              </a:rPr>
              <a:t>內部控制制度風險登錄表填寫說明</a:t>
            </a:r>
            <a:r>
              <a:rPr lang="en-US" altLang="zh-TW" sz="2800" b="1">
                <a:solidFill>
                  <a:srgbClr val="CC0066"/>
                </a:solidFill>
                <a:latin typeface="Arial" panose="020B0604020202020204" pitchFamily="34" charset="0"/>
                <a:ea typeface="標楷體" pitchFamily="65" charset="-120"/>
                <a:cs typeface="Arial" panose="020B0604020202020204" pitchFamily="34" charset="0"/>
              </a:rPr>
              <a:t>(1/2)</a:t>
            </a:r>
            <a:r>
              <a:rPr lang="zh-TW" altLang="en-US" sz="2800" b="1">
                <a:solidFill>
                  <a:srgbClr val="CC0066"/>
                </a:solidFill>
                <a:latin typeface="Arial" panose="020B0604020202020204" pitchFamily="34" charset="0"/>
                <a:ea typeface="標楷體" pitchFamily="65" charset="-120"/>
                <a:cs typeface="Arial" panose="020B0604020202020204" pitchFamily="34" charset="0"/>
              </a:rPr>
              <a:t> </a:t>
            </a:r>
            <a:br>
              <a:rPr lang="zh-TW" altLang="en-US" sz="2800" b="1">
                <a:solidFill>
                  <a:srgbClr val="CC0066"/>
                </a:solidFill>
                <a:latin typeface="Arial" panose="020B0604020202020204" pitchFamily="34" charset="0"/>
                <a:ea typeface="標楷體" pitchFamily="65" charset="-120"/>
                <a:cs typeface="Arial" panose="020B0604020202020204" pitchFamily="34" charset="0"/>
              </a:rPr>
            </a:br>
            <a:endParaRPr lang="zh-TW" altLang="en-US" sz="2800" b="1">
              <a:solidFill>
                <a:srgbClr val="CC0066"/>
              </a:solidFill>
              <a:latin typeface="Arial" panose="020B0604020202020204" pitchFamily="34" charset="0"/>
              <a:ea typeface="標楷體" pitchFamily="65" charset="-120"/>
              <a:cs typeface="Arial" panose="020B0604020202020204" pitchFamily="34" charset="0"/>
            </a:endParaRPr>
          </a:p>
        </p:txBody>
      </p:sp>
      <p:sp>
        <p:nvSpPr>
          <p:cNvPr id="8" name="Rectangle 7"/>
          <p:cNvSpPr txBox="1">
            <a:spLocks noChangeArrowheads="1"/>
          </p:cNvSpPr>
          <p:nvPr/>
        </p:nvSpPr>
        <p:spPr bwMode="auto">
          <a:xfrm>
            <a:off x="350838" y="2636838"/>
            <a:ext cx="8893043" cy="3456458"/>
          </a:xfrm>
          <a:prstGeom prst="rect">
            <a:avLst/>
          </a:prstGeom>
          <a:noFill/>
          <a:ln w="9525">
            <a:noFill/>
            <a:miter lim="800000"/>
            <a:headEnd/>
            <a:tailEnd/>
          </a:ln>
        </p:spPr>
        <p:txBody>
          <a:bodyPr>
            <a:normAutofit/>
          </a:bodyPr>
          <a:lstStyle/>
          <a:p>
            <a:pPr>
              <a:defRPr/>
            </a:pPr>
            <a:r>
              <a:rPr kumimoji="0" lang="en-US" altLang="zh-TW" sz="2400" dirty="0">
                <a:effectLst>
                  <a:outerShdw blurRad="38100" dist="38100" dir="2700000" algn="tl">
                    <a:srgbClr val="C0C0C0"/>
                  </a:outerShdw>
                </a:effectLst>
                <a:cs typeface="Arial" panose="020B0604020202020204" pitchFamily="34" charset="0"/>
              </a:rPr>
              <a:t>(</a:t>
            </a:r>
            <a:r>
              <a:rPr kumimoji="0" lang="zh-TW" altLang="en-US" sz="2400" dirty="0">
                <a:effectLst>
                  <a:outerShdw blurRad="38100" dist="38100" dir="2700000" algn="tl">
                    <a:srgbClr val="C0C0C0"/>
                  </a:outerShdw>
                </a:effectLst>
                <a:cs typeface="Arial" panose="020B0604020202020204" pitchFamily="34" charset="0"/>
              </a:rPr>
              <a:t>一</a:t>
            </a:r>
            <a:r>
              <a:rPr kumimoji="0" lang="en-US" altLang="zh-TW" sz="2400" dirty="0">
                <a:effectLst>
                  <a:outerShdw blurRad="38100" dist="38100" dir="2700000" algn="tl">
                    <a:srgbClr val="C0C0C0"/>
                  </a:outerShdw>
                </a:effectLst>
                <a:cs typeface="Arial" panose="020B0604020202020204" pitchFamily="34" charset="0"/>
              </a:rPr>
              <a:t>)</a:t>
            </a:r>
            <a:r>
              <a:rPr kumimoji="0" lang="zh-TW" altLang="en-US" sz="2400" dirty="0">
                <a:effectLst>
                  <a:outerShdw blurRad="38100" dist="38100" dir="2700000" algn="tl">
                    <a:srgbClr val="C0C0C0"/>
                  </a:outerShdw>
                </a:effectLst>
                <a:cs typeface="Arial" panose="020B0604020202020204" pitchFamily="34" charset="0"/>
              </a:rPr>
              <a:t>主</a:t>
            </a:r>
            <a:r>
              <a:rPr lang="zh-TW" altLang="en-US" sz="2400" b="1" dirty="0">
                <a:cs typeface="Arial" panose="020B0604020202020204" pitchFamily="34" charset="0"/>
              </a:rPr>
              <a:t>要風險項目：</a:t>
            </a:r>
            <a:r>
              <a:rPr lang="zh-TW" altLang="en-US" sz="2400" dirty="0">
                <a:cs typeface="Arial" panose="020B0604020202020204" pitchFamily="34" charset="0"/>
              </a:rPr>
              <a:t>指影響貴機關內部控制制度整體層級與</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作業層級目標不能達成之高度風險</a:t>
            </a:r>
            <a:r>
              <a:rPr lang="en-US" sz="2400" dirty="0">
                <a:cs typeface="Arial" panose="020B0604020202020204" pitchFamily="34" charset="0"/>
              </a:rPr>
              <a:t>(</a:t>
            </a:r>
            <a:r>
              <a:rPr lang="zh-TW" altLang="en-US" sz="2400" dirty="0">
                <a:cs typeface="Arial" panose="020B0604020202020204" pitchFamily="34" charset="0"/>
              </a:rPr>
              <a:t>請</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依機關特性及業務需求自行評估</a:t>
            </a:r>
            <a:r>
              <a:rPr lang="en-US" sz="2400" dirty="0">
                <a:cs typeface="Arial" panose="020B0604020202020204" pitchFamily="34" charset="0"/>
              </a:rPr>
              <a:t>)</a:t>
            </a:r>
            <a:r>
              <a:rPr lang="zh-TW" altLang="en-US" sz="2400" dirty="0">
                <a:cs typeface="Arial" panose="020B0604020202020204" pitchFamily="34" charset="0"/>
              </a:rPr>
              <a:t>，應 </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考量</a:t>
            </a:r>
            <a:r>
              <a:rPr lang="zh-TW" altLang="en-US" sz="2400" b="1" dirty="0">
                <a:solidFill>
                  <a:srgbClr val="0000FF"/>
                </a:solidFill>
                <a:cs typeface="Arial" panose="020B0604020202020204" pitchFamily="34" charset="0"/>
              </a:rPr>
              <a:t>施政計畫、立法院質詢案、監察院</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糾正</a:t>
            </a:r>
            <a:r>
              <a:rPr lang="en-US" sz="2400" b="1" dirty="0">
                <a:solidFill>
                  <a:srgbClr val="0000FF"/>
                </a:solidFill>
                <a:cs typeface="Arial" panose="020B0604020202020204" pitchFamily="34" charset="0"/>
              </a:rPr>
              <a:t>(</a:t>
            </a:r>
            <a:r>
              <a:rPr lang="zh-TW" altLang="en-US" sz="2400" b="1" dirty="0">
                <a:solidFill>
                  <a:srgbClr val="0000FF"/>
                </a:solidFill>
                <a:cs typeface="Arial" panose="020B0604020202020204" pitchFamily="34" charset="0"/>
              </a:rPr>
              <a:t>舉</a:t>
            </a:r>
            <a:r>
              <a:rPr lang="en-US" sz="2400" b="1" dirty="0">
                <a:solidFill>
                  <a:srgbClr val="0000FF"/>
                </a:solidFill>
                <a:cs typeface="Arial" panose="020B0604020202020204" pitchFamily="34" charset="0"/>
              </a:rPr>
              <a:t>)</a:t>
            </a:r>
            <a:r>
              <a:rPr lang="zh-TW" altLang="en-US" sz="2400" b="1" dirty="0">
                <a:solidFill>
                  <a:srgbClr val="0000FF"/>
                </a:solidFill>
                <a:cs typeface="Arial" panose="020B0604020202020204" pitchFamily="34" charset="0"/>
              </a:rPr>
              <a:t>、彈劾案、審計部建議及輿情 </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反應</a:t>
            </a:r>
            <a:r>
              <a:rPr lang="zh-TW" altLang="en-US" sz="2400" dirty="0">
                <a:cs typeface="Arial" panose="020B0604020202020204" pitchFamily="34" charset="0"/>
              </a:rPr>
              <a:t>等風險來源，辨識主要風險項目。</a:t>
            </a:r>
            <a:endParaRPr lang="en-US" altLang="zh-TW" sz="2400" dirty="0">
              <a:cs typeface="Arial" panose="020B0604020202020204" pitchFamily="34" charset="0"/>
            </a:endParaRPr>
          </a:p>
          <a:p>
            <a:pPr>
              <a:defRPr/>
            </a:pPr>
            <a:endParaRPr lang="en-US" altLang="zh-TW" sz="2400" dirty="0">
              <a:cs typeface="Arial" panose="020B0604020202020204" pitchFamily="34" charset="0"/>
            </a:endParaRPr>
          </a:p>
          <a:p>
            <a:pPr>
              <a:defRPr/>
            </a:pPr>
            <a:r>
              <a:rPr lang="en-US" altLang="zh-TW" sz="2400" dirty="0">
                <a:cs typeface="Arial" panose="020B0604020202020204" pitchFamily="34" charset="0"/>
              </a:rPr>
              <a:t>(</a:t>
            </a:r>
            <a:r>
              <a:rPr lang="zh-TW" altLang="en-US" sz="2400" dirty="0">
                <a:cs typeface="Arial" panose="020B0604020202020204" pitchFamily="34" charset="0"/>
              </a:rPr>
              <a:t>二</a:t>
            </a:r>
            <a:r>
              <a:rPr lang="en-US" altLang="zh-TW" sz="2400" dirty="0">
                <a:cs typeface="Arial" panose="020B0604020202020204" pitchFamily="34" charset="0"/>
              </a:rPr>
              <a:t>)</a:t>
            </a:r>
            <a:r>
              <a:rPr lang="zh-TW" altLang="en-US" sz="2400" b="1" dirty="0">
                <a:cs typeface="Arial" panose="020B0604020202020204" pitchFamily="34" charset="0"/>
              </a:rPr>
              <a:t>風險情境及影響：</a:t>
            </a:r>
            <a:r>
              <a:rPr lang="zh-TW" altLang="en-US" sz="2400" dirty="0">
                <a:cs typeface="Arial" panose="020B0604020202020204" pitchFamily="34" charset="0"/>
              </a:rPr>
              <a:t>請具體描述該風險發生之可能後果，</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即該風險對貴機關之衝擊及影響。</a:t>
            </a:r>
            <a:endParaRPr lang="en-US" altLang="zh-TW" sz="2400" dirty="0">
              <a:cs typeface="Arial" panose="020B0604020202020204" pitchFamily="34" charset="0"/>
            </a:endParaRPr>
          </a:p>
          <a:p>
            <a:pPr>
              <a:defRPr/>
            </a:pPr>
            <a:endParaRPr lang="zh-TW" altLang="en-US" sz="2000" dirty="0">
              <a:cs typeface="Arial" panose="020B0604020202020204" pitchFamily="34" charset="0"/>
            </a:endParaRPr>
          </a:p>
          <a:p>
            <a:pPr>
              <a:defRPr/>
            </a:pPr>
            <a:endParaRPr lang="zh-TW" altLang="en-US" sz="2000" dirty="0">
              <a:cs typeface="Arial" panose="020B0604020202020204" pitchFamily="34" charset="0"/>
            </a:endParaRPr>
          </a:p>
          <a:p>
            <a:pPr>
              <a:defRPr/>
            </a:pPr>
            <a:endParaRPr lang="zh-TW" altLang="en-US" sz="2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kumimoji="0" lang="zh-TW" altLang="en-US" sz="2000" dirty="0">
              <a:cs typeface="Arial" panose="020B0604020202020204" pitchFamily="34" charset="0"/>
            </a:endParaRPr>
          </a:p>
        </p:txBody>
      </p:sp>
      <p:sp>
        <p:nvSpPr>
          <p:cNvPr id="50203" name="矩形 11"/>
          <p:cNvSpPr>
            <a:spLocks noChangeArrowheads="1"/>
          </p:cNvSpPr>
          <p:nvPr/>
        </p:nvSpPr>
        <p:spPr bwMode="auto">
          <a:xfrm>
            <a:off x="4251325" y="1989138"/>
            <a:ext cx="518689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Arial" panose="020B0604020202020204" pitchFamily="34" charset="0"/>
                <a:ea typeface="標楷體" pitchFamily="65" charset="-120"/>
                <a:cs typeface="Arial" panose="020B0604020202020204" pitchFamily="34" charset="0"/>
              </a:rPr>
              <a:t>資料來源：</a:t>
            </a:r>
            <a:r>
              <a:rPr lang="zh-TW" altLang="zh-TW">
                <a:latin typeface="Arial" panose="020B0604020202020204" pitchFamily="34" charset="0"/>
                <a:ea typeface="標楷體" pitchFamily="65" charset="-120"/>
                <a:cs typeface="Arial" panose="020B0604020202020204" pitchFamily="34" charset="0"/>
              </a:rPr>
              <a:t>風險管理及危機處理作業手冊</a:t>
            </a:r>
            <a:r>
              <a:rPr lang="en-US" altLang="zh-TW">
                <a:latin typeface="Arial" panose="020B0604020202020204" pitchFamily="34" charset="0"/>
                <a:cs typeface="Arial" panose="020B0604020202020204" pitchFamily="34" charset="0"/>
              </a:rPr>
              <a:t>(p22</a:t>
            </a:r>
            <a:r>
              <a:rPr lang="en-US" altLang="zh-TW" sz="1400">
                <a:latin typeface="Arial" panose="020B0604020202020204" pitchFamily="34" charset="0"/>
                <a:cs typeface="Arial" panose="020B0604020202020204" pitchFamily="34" charset="0"/>
              </a:rPr>
              <a:t>)</a:t>
            </a:r>
            <a:r>
              <a:rPr lang="en-US" altLang="zh-TW">
                <a:latin typeface="Arial" panose="020B0604020202020204" pitchFamily="34" charset="0"/>
                <a:cs typeface="Arial" panose="020B0604020202020204" pitchFamily="34" charset="0"/>
              </a:rPr>
              <a:t> </a:t>
            </a:r>
            <a:endParaRPr kumimoji="0" lang="zh-TW" altLang="en-US">
              <a:latin typeface="Arial" panose="020B0604020202020204" pitchFamily="34" charset="0"/>
              <a:cs typeface="Arial" panose="020B0604020202020204" pitchFamily="34" charset="0"/>
            </a:endParaRPr>
          </a:p>
        </p:txBody>
      </p:sp>
      <p:sp>
        <p:nvSpPr>
          <p:cNvPr id="50204"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3C8421-B548-4A7B-AD21-758DF4091B81}" type="slidenum">
              <a:rPr kumimoji="0" lang="zh-TW" altLang="en-US" smtClean="0">
                <a:solidFill>
                  <a:srgbClr val="FFFFFF"/>
                </a:solidFill>
                <a:latin typeface="Arial" panose="020B0604020202020204" pitchFamily="34" charset="0"/>
                <a:cs typeface="Arial" panose="020B0604020202020204" pitchFamily="34" charset="0"/>
              </a:rPr>
              <a:pPr eaLnBrk="1" hangingPunct="1"/>
              <a:t>84</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7717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graphicFrame>
        <p:nvGraphicFramePr>
          <p:cNvPr id="586757" name="Group 5"/>
          <p:cNvGraphicFramePr>
            <a:graphicFrameLocks noGrp="1"/>
          </p:cNvGraphicFramePr>
          <p:nvPr>
            <p:extLst>
              <p:ext uri="{D42A27DB-BD31-4B8C-83A1-F6EECF244321}">
                <p14:modId xmlns:p14="http://schemas.microsoft.com/office/powerpoint/2010/main" val="2251672561"/>
              </p:ext>
            </p:extLst>
          </p:nvPr>
        </p:nvGraphicFramePr>
        <p:xfrm>
          <a:off x="194338" y="765176"/>
          <a:ext cx="9283437" cy="1097202"/>
        </p:xfrm>
        <a:graphic>
          <a:graphicData uri="http://schemas.openxmlformats.org/drawingml/2006/table">
            <a:tbl>
              <a:tblPr/>
              <a:tblGrid>
                <a:gridCol w="1700145"/>
                <a:gridCol w="2126459"/>
                <a:gridCol w="2126460"/>
                <a:gridCol w="2126459"/>
                <a:gridCol w="1203914"/>
              </a:tblGrid>
              <a:tr h="365654">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主要風險項目</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風險情境及影響</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風險處理</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r>
              <a:tr h="365654">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現有措施</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新增對策</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負責單位</a:t>
                      </a:r>
                      <a:endParaRPr kumimoji="1" lang="zh-TW" altLang="en-US"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365654">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25" name="Rectangle 2"/>
          <p:cNvSpPr>
            <a:spLocks noChangeArrowheads="1"/>
          </p:cNvSpPr>
          <p:nvPr/>
        </p:nvSpPr>
        <p:spPr bwMode="auto">
          <a:xfrm>
            <a:off x="0" y="333376"/>
            <a:ext cx="9751219"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8156575" algn="l"/>
              </a:tabLst>
              <a:defRPr kumimoji="1">
                <a:solidFill>
                  <a:schemeClr val="tx1"/>
                </a:solidFill>
                <a:latin typeface="Tahoma" pitchFamily="34" charset="0"/>
                <a:ea typeface="新細明體" pitchFamily="18" charset="-120"/>
              </a:defRPr>
            </a:lvl1pPr>
            <a:lvl2pPr marL="742950" indent="-285750" eaLnBrk="0" hangingPunct="0">
              <a:tabLst>
                <a:tab pos="8156575" algn="l"/>
              </a:tabLst>
              <a:defRPr kumimoji="1">
                <a:solidFill>
                  <a:schemeClr val="tx1"/>
                </a:solidFill>
                <a:latin typeface="Tahoma" pitchFamily="34" charset="0"/>
                <a:ea typeface="新細明體" pitchFamily="18" charset="-120"/>
              </a:defRPr>
            </a:lvl2pPr>
            <a:lvl3pPr marL="1143000" indent="-228600" eaLnBrk="0" hangingPunct="0">
              <a:tabLst>
                <a:tab pos="8156575" algn="l"/>
              </a:tabLst>
              <a:defRPr kumimoji="1">
                <a:solidFill>
                  <a:schemeClr val="tx1"/>
                </a:solidFill>
                <a:latin typeface="Tahoma" pitchFamily="34" charset="0"/>
                <a:ea typeface="新細明體" pitchFamily="18" charset="-120"/>
              </a:defRPr>
            </a:lvl3pPr>
            <a:lvl4pPr marL="1600200" indent="-228600" eaLnBrk="0" hangingPunct="0">
              <a:tabLst>
                <a:tab pos="8156575" algn="l"/>
              </a:tabLst>
              <a:defRPr kumimoji="1">
                <a:solidFill>
                  <a:schemeClr val="tx1"/>
                </a:solidFill>
                <a:latin typeface="Tahoma" pitchFamily="34" charset="0"/>
                <a:ea typeface="新細明體" pitchFamily="18" charset="-120"/>
              </a:defRPr>
            </a:lvl4pPr>
            <a:lvl5pPr marL="2057400" indent="-228600" eaLnBrk="0" hangingPunct="0">
              <a:tabLst>
                <a:tab pos="8156575" algn="l"/>
              </a:tabLst>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tabLst>
                <a:tab pos="8156575" algn="l"/>
              </a:tabLs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tabLst>
                <a:tab pos="8156575" algn="l"/>
              </a:tabLs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tabLst>
                <a:tab pos="8156575" algn="l"/>
              </a:tabLs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tabLst>
                <a:tab pos="8156575" algn="l"/>
              </a:tabLst>
              <a:defRPr kumimoji="1">
                <a:solidFill>
                  <a:schemeClr val="tx1"/>
                </a:solidFill>
                <a:latin typeface="Tahoma" pitchFamily="34" charset="0"/>
                <a:ea typeface="新細明體" pitchFamily="18" charset="-120"/>
              </a:defRPr>
            </a:lvl9pPr>
          </a:lstStyle>
          <a:p>
            <a:pPr algn="ctr" eaLnBrk="1" hangingPunct="1"/>
            <a:r>
              <a:rPr lang="zh-TW" altLang="en-US" sz="4000" b="1">
                <a:solidFill>
                  <a:srgbClr val="CC0066"/>
                </a:solidFill>
                <a:latin typeface="Arial" panose="020B0604020202020204" pitchFamily="34" charset="0"/>
                <a:ea typeface="標楷體" pitchFamily="65" charset="-120"/>
                <a:cs typeface="Arial" panose="020B0604020202020204" pitchFamily="34" charset="0"/>
              </a:rPr>
              <a:t>內部控制制度風險登錄表填寫說明</a:t>
            </a:r>
            <a:r>
              <a:rPr lang="en-US" altLang="zh-TW" sz="2800" b="1">
                <a:solidFill>
                  <a:srgbClr val="CC0066"/>
                </a:solidFill>
                <a:latin typeface="Arial" panose="020B0604020202020204" pitchFamily="34" charset="0"/>
                <a:ea typeface="標楷體" pitchFamily="65" charset="-120"/>
                <a:cs typeface="Arial" panose="020B0604020202020204" pitchFamily="34" charset="0"/>
              </a:rPr>
              <a:t>(2/2)</a:t>
            </a:r>
            <a:r>
              <a:rPr lang="zh-TW" altLang="en-US" sz="2800" b="1">
                <a:solidFill>
                  <a:srgbClr val="CC0066"/>
                </a:solidFill>
                <a:latin typeface="Arial" panose="020B0604020202020204" pitchFamily="34" charset="0"/>
                <a:ea typeface="標楷體" pitchFamily="65" charset="-120"/>
                <a:cs typeface="Arial" panose="020B0604020202020204" pitchFamily="34" charset="0"/>
              </a:rPr>
              <a:t> </a:t>
            </a:r>
            <a:br>
              <a:rPr lang="zh-TW" altLang="en-US" sz="2800" b="1">
                <a:solidFill>
                  <a:srgbClr val="CC0066"/>
                </a:solidFill>
                <a:latin typeface="Arial" panose="020B0604020202020204" pitchFamily="34" charset="0"/>
                <a:ea typeface="標楷體" pitchFamily="65" charset="-120"/>
                <a:cs typeface="Arial" panose="020B0604020202020204" pitchFamily="34" charset="0"/>
              </a:rPr>
            </a:br>
            <a:r>
              <a:rPr lang="zh-TW" altLang="en-US" sz="4000" b="1">
                <a:solidFill>
                  <a:srgbClr val="CC0066"/>
                </a:solidFill>
                <a:latin typeface="Arial" panose="020B0604020202020204" pitchFamily="34" charset="0"/>
                <a:ea typeface="標楷體" pitchFamily="65" charset="-120"/>
                <a:cs typeface="Arial" panose="020B0604020202020204" pitchFamily="34" charset="0"/>
              </a:rPr>
              <a:t> </a:t>
            </a:r>
            <a:br>
              <a:rPr lang="zh-TW" altLang="en-US" sz="4000" b="1">
                <a:solidFill>
                  <a:srgbClr val="CC0066"/>
                </a:solidFill>
                <a:latin typeface="Arial" panose="020B0604020202020204" pitchFamily="34" charset="0"/>
                <a:ea typeface="標楷體" pitchFamily="65" charset="-120"/>
                <a:cs typeface="Arial" panose="020B0604020202020204" pitchFamily="34" charset="0"/>
              </a:rPr>
            </a:br>
            <a:endParaRPr lang="zh-TW" altLang="en-US" sz="4000" b="1">
              <a:solidFill>
                <a:srgbClr val="CC0066"/>
              </a:solidFill>
              <a:latin typeface="Arial" panose="020B0604020202020204" pitchFamily="34" charset="0"/>
              <a:ea typeface="標楷體" pitchFamily="65" charset="-120"/>
              <a:cs typeface="Arial" panose="020B0604020202020204" pitchFamily="34" charset="0"/>
            </a:endParaRPr>
          </a:p>
        </p:txBody>
      </p:sp>
      <p:sp>
        <p:nvSpPr>
          <p:cNvPr id="8" name="Rectangle 7"/>
          <p:cNvSpPr txBox="1">
            <a:spLocks noChangeArrowheads="1"/>
          </p:cNvSpPr>
          <p:nvPr/>
        </p:nvSpPr>
        <p:spPr bwMode="auto">
          <a:xfrm>
            <a:off x="1" y="2133601"/>
            <a:ext cx="9126935" cy="4247727"/>
          </a:xfrm>
          <a:prstGeom prst="rect">
            <a:avLst/>
          </a:prstGeom>
          <a:noFill/>
          <a:ln w="9525">
            <a:noFill/>
            <a:miter lim="800000"/>
            <a:headEnd/>
            <a:tailEnd/>
          </a:ln>
        </p:spPr>
        <p:txBody>
          <a:bodyPr>
            <a:normAutofit lnSpcReduction="10000"/>
          </a:bodyPr>
          <a:lstStyle/>
          <a:p>
            <a:pPr>
              <a:defRPr/>
            </a:pPr>
            <a:r>
              <a:rPr lang="en-US" altLang="zh-TW" sz="2400" dirty="0">
                <a:cs typeface="Arial" panose="020B0604020202020204" pitchFamily="34" charset="0"/>
              </a:rPr>
              <a:t>(</a:t>
            </a:r>
            <a:r>
              <a:rPr lang="zh-TW" altLang="en-US" sz="2400" dirty="0">
                <a:cs typeface="Arial" panose="020B0604020202020204" pitchFamily="34" charset="0"/>
              </a:rPr>
              <a:t>三</a:t>
            </a:r>
            <a:r>
              <a:rPr lang="en-US" altLang="zh-TW" sz="2400" dirty="0">
                <a:cs typeface="Arial" panose="020B0604020202020204" pitchFamily="34" charset="0"/>
              </a:rPr>
              <a:t>)</a:t>
            </a:r>
            <a:r>
              <a:rPr lang="zh-TW" altLang="en-US" sz="2400" b="1" dirty="0">
                <a:cs typeface="Arial" panose="020B0604020202020204" pitchFamily="34" charset="0"/>
              </a:rPr>
              <a:t>風險處理</a:t>
            </a:r>
            <a:endParaRPr lang="en-US" altLang="zh-TW" sz="2400" b="1" dirty="0">
              <a:cs typeface="Arial" panose="020B0604020202020204" pitchFamily="34" charset="0"/>
            </a:endParaRPr>
          </a:p>
          <a:p>
            <a:pPr>
              <a:defRPr/>
            </a:pPr>
            <a:r>
              <a:rPr lang="en-US" altLang="zh-TW" sz="2400" b="1" dirty="0">
                <a:cs typeface="Arial" panose="020B0604020202020204" pitchFamily="34" charset="0"/>
              </a:rPr>
              <a:t>   1</a:t>
            </a:r>
            <a:r>
              <a:rPr lang="zh-TW" altLang="en-US" sz="2400" b="1" dirty="0">
                <a:cs typeface="Arial" panose="020B0604020202020204" pitchFamily="34" charset="0"/>
              </a:rPr>
              <a:t>、現有措施：</a:t>
            </a:r>
            <a:r>
              <a:rPr lang="zh-TW" altLang="en-US" sz="2400" dirty="0">
                <a:cs typeface="Arial" panose="020B0604020202020204" pitchFamily="34" charset="0"/>
              </a:rPr>
              <a:t>請具體摘要描述貴機關針對該風險已採取</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之預防控制或處理措施，亦得運用現有行</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動方案、辦法及要點等具體作法或規定</a:t>
            </a:r>
            <a:r>
              <a:rPr lang="en-US" sz="2400" dirty="0">
                <a:cs typeface="Arial" panose="020B0604020202020204" pitchFamily="34" charset="0"/>
              </a:rPr>
              <a:t>(</a:t>
            </a:r>
          </a:p>
          <a:p>
            <a:pPr>
              <a:defRPr/>
            </a:pPr>
            <a:r>
              <a:rPr lang="en-US" altLang="zh-TW" sz="2400" dirty="0">
                <a:cs typeface="Arial" panose="020B0604020202020204" pitchFamily="34" charset="0"/>
              </a:rPr>
              <a:t>                </a:t>
            </a:r>
            <a:r>
              <a:rPr lang="zh-TW" altLang="en-US" sz="2400" dirty="0">
                <a:cs typeface="Arial" panose="020B0604020202020204" pitchFamily="34" charset="0"/>
              </a:rPr>
              <a:t>如人員教育訓練計畫及緊急應變措施等</a:t>
            </a:r>
            <a:r>
              <a:rPr lang="en-US" sz="2400" dirty="0">
                <a:cs typeface="Arial" panose="020B0604020202020204" pitchFamily="34" charset="0"/>
              </a:rPr>
              <a:t>)</a:t>
            </a:r>
            <a:r>
              <a:rPr lang="zh-TW" altLang="en-US" sz="2400" dirty="0">
                <a:cs typeface="Arial" panose="020B0604020202020204" pitchFamily="34" charset="0"/>
              </a:rPr>
              <a:t>。</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en-US" altLang="zh-TW" sz="2400" b="1" dirty="0">
                <a:cs typeface="Arial" panose="020B0604020202020204" pitchFamily="34" charset="0"/>
              </a:rPr>
              <a:t>2</a:t>
            </a:r>
            <a:r>
              <a:rPr lang="zh-TW" altLang="en-US" sz="2400" b="1" dirty="0">
                <a:cs typeface="Arial" panose="020B0604020202020204" pitchFamily="34" charset="0"/>
              </a:rPr>
              <a:t>、新增對策：</a:t>
            </a:r>
            <a:r>
              <a:rPr lang="zh-TW" altLang="en-US" sz="2400" b="1" dirty="0">
                <a:solidFill>
                  <a:srgbClr val="0000FF"/>
                </a:solidFill>
                <a:cs typeface="Arial" panose="020B0604020202020204" pitchFamily="34" charset="0"/>
              </a:rPr>
              <a:t>指一年內應進一步採取控制或處理該風險 </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之措施，倘該風險經評量後屬機關不可容</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忍之風險，則上開措施之關鍵程序（如驗</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證、查核、盤點等），應納入相關作業項</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目程序說明表之控制重點欄位予以敘明。</a:t>
            </a:r>
            <a:endParaRPr lang="en-US" altLang="zh-TW" sz="2400" b="1" dirty="0">
              <a:solidFill>
                <a:srgbClr val="0000FF"/>
              </a:solidFill>
              <a:cs typeface="Arial" panose="020B0604020202020204" pitchFamily="34" charset="0"/>
            </a:endParaRPr>
          </a:p>
          <a:p>
            <a:pPr>
              <a:defRPr/>
            </a:pPr>
            <a:r>
              <a:rPr lang="en-US" altLang="zh-TW" sz="2400" b="1" dirty="0">
                <a:solidFill>
                  <a:srgbClr val="0000FF"/>
                </a:solidFill>
                <a:cs typeface="Arial" panose="020B0604020202020204" pitchFamily="34" charset="0"/>
              </a:rPr>
              <a:t>                </a:t>
            </a:r>
            <a:r>
              <a:rPr lang="zh-TW" altLang="en-US" sz="2400" b="1" dirty="0">
                <a:solidFill>
                  <a:srgbClr val="0000FF"/>
                </a:solidFill>
                <a:cs typeface="Arial" panose="020B0604020202020204" pitchFamily="34" charset="0"/>
              </a:rPr>
              <a:t>本欄位內容應逐年滾動檢討。</a:t>
            </a:r>
            <a:endParaRPr lang="en-US" altLang="zh-TW" sz="2400" b="1" dirty="0">
              <a:solidFill>
                <a:srgbClr val="0000FF"/>
              </a:solidFill>
              <a:cs typeface="Arial" panose="020B0604020202020204" pitchFamily="34" charset="0"/>
            </a:endParaRPr>
          </a:p>
          <a:p>
            <a:pPr>
              <a:defRPr/>
            </a:pPr>
            <a:r>
              <a:rPr lang="en-US" altLang="zh-TW" sz="2400" b="1" dirty="0">
                <a:cs typeface="Arial" panose="020B0604020202020204" pitchFamily="34" charset="0"/>
              </a:rPr>
              <a:t>   3</a:t>
            </a:r>
            <a:r>
              <a:rPr lang="zh-TW" altLang="en-US" sz="2400" b="1" dirty="0">
                <a:cs typeface="Arial" panose="020B0604020202020204" pitchFamily="34" charset="0"/>
              </a:rPr>
              <a:t>、負責單位：</a:t>
            </a:r>
            <a:r>
              <a:rPr lang="zh-TW" altLang="en-US" sz="2400" dirty="0">
                <a:cs typeface="Arial" panose="020B0604020202020204" pitchFamily="34" charset="0"/>
              </a:rPr>
              <a:t>指貴機關內主要負責處理該風險業務之單位</a:t>
            </a:r>
            <a:r>
              <a:rPr lang="zh-TW" altLang="en-US" sz="2400" dirty="0" smtClean="0">
                <a:cs typeface="Arial" panose="020B0604020202020204" pitchFamily="34" charset="0"/>
              </a:rPr>
              <a:t>。</a:t>
            </a:r>
            <a:endParaRPr lang="zh-TW" altLang="en-US" sz="2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kumimoji="0" lang="zh-TW" altLang="en-US" sz="2000" dirty="0">
              <a:cs typeface="Arial" panose="020B0604020202020204" pitchFamily="34" charset="0"/>
            </a:endParaRPr>
          </a:p>
        </p:txBody>
      </p:sp>
      <p:sp>
        <p:nvSpPr>
          <p:cNvPr id="51227" name="矩形 11"/>
          <p:cNvSpPr>
            <a:spLocks noChangeArrowheads="1"/>
          </p:cNvSpPr>
          <p:nvPr/>
        </p:nvSpPr>
        <p:spPr bwMode="auto">
          <a:xfrm>
            <a:off x="4251325" y="1916114"/>
            <a:ext cx="518689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Arial" panose="020B0604020202020204" pitchFamily="34" charset="0"/>
                <a:ea typeface="標楷體" pitchFamily="65" charset="-120"/>
                <a:cs typeface="Arial" panose="020B0604020202020204" pitchFamily="34" charset="0"/>
              </a:rPr>
              <a:t>資料來源：</a:t>
            </a:r>
            <a:r>
              <a:rPr lang="zh-TW" altLang="zh-TW">
                <a:latin typeface="Arial" panose="020B0604020202020204" pitchFamily="34" charset="0"/>
                <a:ea typeface="標楷體" pitchFamily="65" charset="-120"/>
                <a:cs typeface="Arial" panose="020B0604020202020204" pitchFamily="34" charset="0"/>
              </a:rPr>
              <a:t>風險管理及危機處理作業手冊</a:t>
            </a:r>
            <a:r>
              <a:rPr lang="en-US" altLang="zh-TW">
                <a:latin typeface="Arial" panose="020B0604020202020204" pitchFamily="34" charset="0"/>
                <a:cs typeface="Arial" panose="020B0604020202020204" pitchFamily="34" charset="0"/>
              </a:rPr>
              <a:t>(p22</a:t>
            </a:r>
            <a:r>
              <a:rPr lang="en-US" altLang="zh-TW" sz="1400">
                <a:latin typeface="Arial" panose="020B0604020202020204" pitchFamily="34" charset="0"/>
                <a:cs typeface="Arial" panose="020B0604020202020204" pitchFamily="34" charset="0"/>
              </a:rPr>
              <a:t>)</a:t>
            </a:r>
            <a:r>
              <a:rPr lang="en-US" altLang="zh-TW">
                <a:latin typeface="Arial" panose="020B0604020202020204" pitchFamily="34" charset="0"/>
                <a:cs typeface="Arial" panose="020B0604020202020204" pitchFamily="34" charset="0"/>
              </a:rPr>
              <a:t> </a:t>
            </a:r>
            <a:endParaRPr kumimoji="0" lang="zh-TW" altLang="en-US">
              <a:latin typeface="Arial" panose="020B0604020202020204" pitchFamily="34" charset="0"/>
              <a:cs typeface="Arial" panose="020B0604020202020204" pitchFamily="34" charset="0"/>
            </a:endParaRPr>
          </a:p>
        </p:txBody>
      </p:sp>
      <p:sp>
        <p:nvSpPr>
          <p:cNvPr id="51228"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0693048-89AB-442A-BE8B-9A8CBABF0624}" type="slidenum">
              <a:rPr kumimoji="0" lang="zh-TW" altLang="en-US" smtClean="0">
                <a:solidFill>
                  <a:srgbClr val="FFFFFF"/>
                </a:solidFill>
                <a:latin typeface="Arial" panose="020B0604020202020204" pitchFamily="34" charset="0"/>
                <a:cs typeface="Arial" panose="020B0604020202020204" pitchFamily="34" charset="0"/>
              </a:rPr>
              <a:pPr eaLnBrk="1" hangingPunct="1"/>
              <a:t>85</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6472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graphicFrame>
        <p:nvGraphicFramePr>
          <p:cNvPr id="585802" name="Group 74"/>
          <p:cNvGraphicFramePr>
            <a:graphicFrameLocks noGrp="1"/>
          </p:cNvGraphicFramePr>
          <p:nvPr>
            <p:extLst>
              <p:ext uri="{D42A27DB-BD31-4B8C-83A1-F6EECF244321}">
                <p14:modId xmlns:p14="http://schemas.microsoft.com/office/powerpoint/2010/main" val="2517720066"/>
              </p:ext>
            </p:extLst>
          </p:nvPr>
        </p:nvGraphicFramePr>
        <p:xfrm>
          <a:off x="194337" y="765176"/>
          <a:ext cx="9144134" cy="1832017"/>
        </p:xfrm>
        <a:graphic>
          <a:graphicData uri="http://schemas.openxmlformats.org/drawingml/2006/table">
            <a:tbl>
              <a:tblPr/>
              <a:tblGrid>
                <a:gridCol w="1295003"/>
                <a:gridCol w="792825"/>
                <a:gridCol w="840978"/>
                <a:gridCol w="1030156"/>
                <a:gridCol w="2548731"/>
                <a:gridCol w="758428"/>
                <a:gridCol w="870215"/>
                <a:gridCol w="1007798"/>
              </a:tblGrid>
              <a:tr h="430138">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風險項目或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風險發生情境</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風險本質評估</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現有控制機制</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殘餘風險</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106661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(L)</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en-US"/>
                    </a:p>
                  </a:txBody>
                  <a:tcPr/>
                </a:tc>
              </a:tr>
              <a:tr h="335222">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2260" name="Rectangle 2"/>
          <p:cNvSpPr>
            <a:spLocks noChangeArrowheads="1"/>
          </p:cNvSpPr>
          <p:nvPr/>
        </p:nvSpPr>
        <p:spPr bwMode="auto">
          <a:xfrm>
            <a:off x="0" y="1"/>
            <a:ext cx="9751219"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4000" b="1">
                <a:solidFill>
                  <a:srgbClr val="CC0066"/>
                </a:solidFill>
                <a:latin typeface="Arial" panose="020B0604020202020204" pitchFamily="34" charset="0"/>
                <a:ea typeface="標楷體" pitchFamily="65" charset="-120"/>
                <a:cs typeface="Arial" panose="020B0604020202020204" pitchFamily="34" charset="0"/>
              </a:rPr>
              <a:t>內部控制制度風險分析表填寫說明</a:t>
            </a:r>
            <a:r>
              <a:rPr lang="en-US" altLang="zh-TW" sz="2800" b="1">
                <a:solidFill>
                  <a:srgbClr val="CC0066"/>
                </a:solidFill>
                <a:latin typeface="Arial" panose="020B0604020202020204" pitchFamily="34" charset="0"/>
                <a:ea typeface="標楷體" pitchFamily="65" charset="-120"/>
                <a:cs typeface="Arial" panose="020B0604020202020204" pitchFamily="34" charset="0"/>
              </a:rPr>
              <a:t>(1/2)</a:t>
            </a:r>
            <a:r>
              <a:rPr lang="zh-TW" altLang="en-US" sz="2800" b="1">
                <a:solidFill>
                  <a:srgbClr val="CC0066"/>
                </a:solidFill>
                <a:latin typeface="Arial" panose="020B0604020202020204" pitchFamily="34" charset="0"/>
                <a:ea typeface="標楷體" pitchFamily="65" charset="-120"/>
                <a:cs typeface="Arial" panose="020B0604020202020204" pitchFamily="34" charset="0"/>
              </a:rPr>
              <a:t> </a:t>
            </a:r>
            <a:br>
              <a:rPr lang="zh-TW" altLang="en-US" sz="2800" b="1">
                <a:solidFill>
                  <a:srgbClr val="CC0066"/>
                </a:solidFill>
                <a:latin typeface="Arial" panose="020B0604020202020204" pitchFamily="34" charset="0"/>
                <a:ea typeface="標楷體" pitchFamily="65" charset="-120"/>
                <a:cs typeface="Arial" panose="020B0604020202020204" pitchFamily="34" charset="0"/>
              </a:rPr>
            </a:br>
            <a:endParaRPr lang="zh-TW" altLang="en-US" sz="2800" b="1">
              <a:solidFill>
                <a:srgbClr val="CC0066"/>
              </a:solidFill>
              <a:latin typeface="Arial" panose="020B0604020202020204" pitchFamily="34" charset="0"/>
              <a:ea typeface="標楷體" pitchFamily="65" charset="-120"/>
              <a:cs typeface="Arial" panose="020B0604020202020204" pitchFamily="34" charset="0"/>
            </a:endParaRPr>
          </a:p>
        </p:txBody>
      </p:sp>
      <p:sp>
        <p:nvSpPr>
          <p:cNvPr id="9" name="Rectangle 7"/>
          <p:cNvSpPr txBox="1">
            <a:spLocks noChangeArrowheads="1"/>
          </p:cNvSpPr>
          <p:nvPr/>
        </p:nvSpPr>
        <p:spPr bwMode="auto">
          <a:xfrm>
            <a:off x="271728" y="3213101"/>
            <a:ext cx="8893043" cy="3096219"/>
          </a:xfrm>
          <a:prstGeom prst="rect">
            <a:avLst/>
          </a:prstGeom>
          <a:noFill/>
          <a:ln w="9525">
            <a:noFill/>
            <a:miter lim="800000"/>
            <a:headEnd/>
            <a:tailEnd/>
          </a:ln>
        </p:spPr>
        <p:txBody>
          <a:bodyPr>
            <a:normAutofit/>
          </a:bodyPr>
          <a:lstStyle/>
          <a:p>
            <a:pPr>
              <a:defRPr/>
            </a:pPr>
            <a:r>
              <a:rPr kumimoji="0" lang="en-US" altLang="zh-TW" sz="2400" dirty="0">
                <a:effectLst>
                  <a:outerShdw blurRad="38100" dist="38100" dir="2700000" algn="tl">
                    <a:srgbClr val="C0C0C0"/>
                  </a:outerShdw>
                </a:effectLst>
                <a:cs typeface="Arial" panose="020B0604020202020204" pitchFamily="34" charset="0"/>
              </a:rPr>
              <a:t>(</a:t>
            </a:r>
            <a:r>
              <a:rPr kumimoji="0" lang="zh-TW" altLang="en-US" sz="2400" dirty="0">
                <a:effectLst>
                  <a:outerShdw blurRad="38100" dist="38100" dir="2700000" algn="tl">
                    <a:srgbClr val="C0C0C0"/>
                  </a:outerShdw>
                </a:effectLst>
                <a:cs typeface="Arial" panose="020B0604020202020204" pitchFamily="34" charset="0"/>
              </a:rPr>
              <a:t>一</a:t>
            </a:r>
            <a:r>
              <a:rPr kumimoji="0" lang="en-US" altLang="zh-TW" sz="2400" dirty="0">
                <a:effectLst>
                  <a:outerShdw blurRad="38100" dist="38100" dir="2700000" algn="tl">
                    <a:srgbClr val="C0C0C0"/>
                  </a:outerShdw>
                </a:effectLst>
                <a:cs typeface="Arial" panose="020B0604020202020204" pitchFamily="34" charset="0"/>
              </a:rPr>
              <a:t>)</a:t>
            </a:r>
            <a:r>
              <a:rPr lang="zh-TW" altLang="en-US" sz="2400" b="1" dirty="0">
                <a:cs typeface="Arial" panose="020B0604020202020204" pitchFamily="34" charset="0"/>
              </a:rPr>
              <a:t>風險項目或風險發生情境：</a:t>
            </a:r>
            <a:r>
              <a:rPr lang="zh-TW" altLang="en-US" sz="2400" dirty="0">
                <a:cs typeface="Arial" panose="020B0604020202020204" pitchFamily="34" charset="0"/>
              </a:rPr>
              <a:t>同風險登錄表之「主要風險 </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項目」或「風險情境及影響</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」欄位內容。</a:t>
            </a:r>
          </a:p>
          <a:p>
            <a:pPr>
              <a:defRPr/>
            </a:pPr>
            <a:r>
              <a:rPr lang="en-US" sz="2400" dirty="0">
                <a:cs typeface="Arial" panose="020B0604020202020204" pitchFamily="34" charset="0"/>
              </a:rPr>
              <a:t>(</a:t>
            </a:r>
            <a:r>
              <a:rPr lang="zh-TW" altLang="en-US" sz="2400" dirty="0">
                <a:cs typeface="Arial" panose="020B0604020202020204" pitchFamily="34" charset="0"/>
              </a:rPr>
              <a:t>二</a:t>
            </a:r>
            <a:r>
              <a:rPr lang="en-US" sz="2400" dirty="0">
                <a:cs typeface="Arial" panose="020B0604020202020204" pitchFamily="34" charset="0"/>
              </a:rPr>
              <a:t>)</a:t>
            </a:r>
            <a:r>
              <a:rPr lang="zh-TW" altLang="en-US" sz="2400" b="1" dirty="0">
                <a:cs typeface="Arial" panose="020B0604020202020204" pitchFamily="34" charset="0"/>
              </a:rPr>
              <a:t>風險本質評估</a:t>
            </a:r>
            <a:endParaRPr lang="zh-TW" altLang="en-US" sz="2400" dirty="0">
              <a:cs typeface="Arial" panose="020B0604020202020204" pitchFamily="34" charset="0"/>
            </a:endParaRPr>
          </a:p>
          <a:p>
            <a:pPr>
              <a:defRPr/>
            </a:pPr>
            <a:r>
              <a:rPr lang="en-US" sz="2400" dirty="0">
                <a:cs typeface="Arial" panose="020B0604020202020204" pitchFamily="34" charset="0"/>
              </a:rPr>
              <a:t>    1</a:t>
            </a:r>
            <a:r>
              <a:rPr lang="zh-TW" altLang="en-US" sz="2400" dirty="0">
                <a:cs typeface="Arial" panose="020B0604020202020204" pitchFamily="34" charset="0"/>
              </a:rPr>
              <a:t>、可能性</a:t>
            </a:r>
            <a:r>
              <a:rPr lang="en-US" sz="2400" dirty="0">
                <a:cs typeface="Arial" panose="020B0604020202020204" pitchFamily="34" charset="0"/>
              </a:rPr>
              <a:t>(L)</a:t>
            </a:r>
            <a:r>
              <a:rPr lang="zh-TW" altLang="en-US" sz="2400" dirty="0">
                <a:cs typeface="Arial" panose="020B0604020202020204" pitchFamily="34" charset="0"/>
              </a:rPr>
              <a:t>：請依貴機關「機率之敘述分類表」填列</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該風險項目發生機率等級。</a:t>
            </a:r>
          </a:p>
          <a:p>
            <a:pPr>
              <a:defRPr/>
            </a:pPr>
            <a:r>
              <a:rPr lang="en-US" sz="2400" dirty="0">
                <a:cs typeface="Arial" panose="020B0604020202020204" pitchFamily="34" charset="0"/>
              </a:rPr>
              <a:t>    2</a:t>
            </a:r>
            <a:r>
              <a:rPr lang="zh-TW" altLang="en-US" sz="2400" dirty="0">
                <a:cs typeface="Arial" panose="020B0604020202020204" pitchFamily="34" charset="0"/>
              </a:rPr>
              <a:t>、衝擊或後果</a:t>
            </a:r>
            <a:r>
              <a:rPr lang="en-US" sz="2400" dirty="0">
                <a:cs typeface="Arial" panose="020B0604020202020204" pitchFamily="34" charset="0"/>
              </a:rPr>
              <a:t>(I)</a:t>
            </a:r>
            <a:r>
              <a:rPr lang="zh-TW" altLang="en-US" sz="2400" dirty="0">
                <a:cs typeface="Arial" panose="020B0604020202020204" pitchFamily="34" charset="0"/>
              </a:rPr>
              <a:t>：請依貴機關「影響之敘述分類表」</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填列該風險項目影響程度等級。</a:t>
            </a:r>
            <a:endParaRPr lang="en-US" altLang="zh-TW" sz="2400" dirty="0">
              <a:cs typeface="Arial" panose="020B0604020202020204" pitchFamily="34" charset="0"/>
            </a:endParaRPr>
          </a:p>
          <a:p>
            <a:pPr>
              <a:defRPr/>
            </a:pPr>
            <a:endParaRPr lang="zh-TW" altLang="en-US" sz="2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kumimoji="0" lang="zh-TW" altLang="en-US" sz="2000" dirty="0">
              <a:cs typeface="Arial" panose="020B0604020202020204" pitchFamily="34" charset="0"/>
            </a:endParaRPr>
          </a:p>
        </p:txBody>
      </p:sp>
      <p:sp>
        <p:nvSpPr>
          <p:cNvPr id="52262" name="矩形 11"/>
          <p:cNvSpPr>
            <a:spLocks noChangeArrowheads="1"/>
          </p:cNvSpPr>
          <p:nvPr/>
        </p:nvSpPr>
        <p:spPr bwMode="auto">
          <a:xfrm>
            <a:off x="4328716" y="2636839"/>
            <a:ext cx="518689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Arial" panose="020B0604020202020204" pitchFamily="34" charset="0"/>
                <a:ea typeface="標楷體" pitchFamily="65" charset="-120"/>
                <a:cs typeface="Arial" panose="020B0604020202020204" pitchFamily="34" charset="0"/>
              </a:rPr>
              <a:t>資料來源：</a:t>
            </a:r>
            <a:r>
              <a:rPr lang="zh-TW" altLang="zh-TW">
                <a:latin typeface="Arial" panose="020B0604020202020204" pitchFamily="34" charset="0"/>
                <a:ea typeface="標楷體" pitchFamily="65" charset="-120"/>
                <a:cs typeface="Arial" panose="020B0604020202020204" pitchFamily="34" charset="0"/>
              </a:rPr>
              <a:t>風險管理及危機處理作業手冊</a:t>
            </a:r>
            <a:r>
              <a:rPr lang="en-US" altLang="zh-TW">
                <a:latin typeface="Arial" panose="020B0604020202020204" pitchFamily="34" charset="0"/>
                <a:cs typeface="Arial" panose="020B0604020202020204" pitchFamily="34" charset="0"/>
              </a:rPr>
              <a:t>(p90</a:t>
            </a:r>
            <a:r>
              <a:rPr lang="en-US" altLang="zh-TW" sz="1400">
                <a:latin typeface="Arial" panose="020B0604020202020204" pitchFamily="34" charset="0"/>
                <a:cs typeface="Arial" panose="020B0604020202020204" pitchFamily="34" charset="0"/>
              </a:rPr>
              <a:t>)</a:t>
            </a:r>
            <a:r>
              <a:rPr lang="en-US" altLang="zh-TW">
                <a:latin typeface="Arial" panose="020B0604020202020204" pitchFamily="34" charset="0"/>
                <a:cs typeface="Arial" panose="020B0604020202020204" pitchFamily="34" charset="0"/>
              </a:rPr>
              <a:t> </a:t>
            </a:r>
            <a:endParaRPr kumimoji="0" lang="zh-TW" altLang="en-US">
              <a:latin typeface="Arial" panose="020B0604020202020204" pitchFamily="34" charset="0"/>
              <a:cs typeface="Arial" panose="020B0604020202020204" pitchFamily="34" charset="0"/>
            </a:endParaRPr>
          </a:p>
        </p:txBody>
      </p:sp>
      <p:sp>
        <p:nvSpPr>
          <p:cNvPr id="52263"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75B2FD8-7F96-4B43-8196-727DB107F090}" type="slidenum">
              <a:rPr kumimoji="0" lang="zh-TW" altLang="en-US" smtClean="0">
                <a:solidFill>
                  <a:srgbClr val="FFFFFF"/>
                </a:solidFill>
                <a:latin typeface="Arial" panose="020B0604020202020204" pitchFamily="34" charset="0"/>
                <a:cs typeface="Arial" panose="020B0604020202020204" pitchFamily="34" charset="0"/>
              </a:rPr>
              <a:pPr eaLnBrk="1" hangingPunct="1"/>
              <a:t>86</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7342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graphicFrame>
        <p:nvGraphicFramePr>
          <p:cNvPr id="585802" name="Group 74"/>
          <p:cNvGraphicFramePr>
            <a:graphicFrameLocks noGrp="1"/>
          </p:cNvGraphicFramePr>
          <p:nvPr>
            <p:extLst>
              <p:ext uri="{D42A27DB-BD31-4B8C-83A1-F6EECF244321}">
                <p14:modId xmlns:p14="http://schemas.microsoft.com/office/powerpoint/2010/main" val="2853997162"/>
              </p:ext>
            </p:extLst>
          </p:nvPr>
        </p:nvGraphicFramePr>
        <p:xfrm>
          <a:off x="194337" y="765176"/>
          <a:ext cx="9144134" cy="1832017"/>
        </p:xfrm>
        <a:graphic>
          <a:graphicData uri="http://schemas.openxmlformats.org/drawingml/2006/table">
            <a:tbl>
              <a:tblPr/>
              <a:tblGrid>
                <a:gridCol w="1295003"/>
                <a:gridCol w="792825"/>
                <a:gridCol w="840978"/>
                <a:gridCol w="1030156"/>
                <a:gridCol w="2548731"/>
                <a:gridCol w="758428"/>
                <a:gridCol w="870215"/>
                <a:gridCol w="1007798"/>
              </a:tblGrid>
              <a:tr h="430138">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風險項目或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風險發生情境</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風險本質評估</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現有控制機制</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殘餘風險</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106661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1"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(I)</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en-US"/>
                    </a:p>
                  </a:txBody>
                  <a:tcPr/>
                </a:tc>
              </a:tr>
              <a:tr h="335222">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a:t>
                      </a:r>
                    </a:p>
                  </a:txBody>
                  <a:tcPr marL="99060" marR="99060"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84" name="Rectangle 2"/>
          <p:cNvSpPr>
            <a:spLocks noChangeArrowheads="1"/>
          </p:cNvSpPr>
          <p:nvPr/>
        </p:nvSpPr>
        <p:spPr bwMode="auto">
          <a:xfrm>
            <a:off x="0" y="1"/>
            <a:ext cx="9751219"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4000" b="1">
                <a:solidFill>
                  <a:srgbClr val="CC0066"/>
                </a:solidFill>
                <a:latin typeface="Arial" panose="020B0604020202020204" pitchFamily="34" charset="0"/>
                <a:ea typeface="標楷體" pitchFamily="65" charset="-120"/>
                <a:cs typeface="Arial" panose="020B0604020202020204" pitchFamily="34" charset="0"/>
              </a:rPr>
              <a:t>內部控制制度風險分析表填寫說明</a:t>
            </a:r>
            <a:r>
              <a:rPr lang="en-US" altLang="zh-TW" sz="2800" b="1">
                <a:solidFill>
                  <a:srgbClr val="CC0066"/>
                </a:solidFill>
                <a:latin typeface="Arial" panose="020B0604020202020204" pitchFamily="34" charset="0"/>
                <a:ea typeface="標楷體" pitchFamily="65" charset="-120"/>
                <a:cs typeface="Arial" panose="020B0604020202020204" pitchFamily="34" charset="0"/>
              </a:rPr>
              <a:t>(2/2)</a:t>
            </a:r>
            <a:r>
              <a:rPr lang="zh-TW" altLang="en-US" sz="2800" b="1">
                <a:solidFill>
                  <a:srgbClr val="CC0066"/>
                </a:solidFill>
                <a:latin typeface="Arial" panose="020B0604020202020204" pitchFamily="34" charset="0"/>
                <a:ea typeface="標楷體" pitchFamily="65" charset="-120"/>
                <a:cs typeface="Arial" panose="020B0604020202020204" pitchFamily="34" charset="0"/>
              </a:rPr>
              <a:t> </a:t>
            </a:r>
            <a:br>
              <a:rPr lang="zh-TW" altLang="en-US" sz="2800" b="1">
                <a:solidFill>
                  <a:srgbClr val="CC0066"/>
                </a:solidFill>
                <a:latin typeface="Arial" panose="020B0604020202020204" pitchFamily="34" charset="0"/>
                <a:ea typeface="標楷體" pitchFamily="65" charset="-120"/>
                <a:cs typeface="Arial" panose="020B0604020202020204" pitchFamily="34" charset="0"/>
              </a:rPr>
            </a:br>
            <a:endParaRPr lang="zh-TW" altLang="en-US" sz="2800" b="1">
              <a:solidFill>
                <a:srgbClr val="CC0066"/>
              </a:solidFill>
              <a:latin typeface="Arial" panose="020B0604020202020204" pitchFamily="34" charset="0"/>
              <a:ea typeface="標楷體" pitchFamily="65" charset="-120"/>
              <a:cs typeface="Arial" panose="020B0604020202020204" pitchFamily="34" charset="0"/>
            </a:endParaRPr>
          </a:p>
        </p:txBody>
      </p:sp>
      <p:sp>
        <p:nvSpPr>
          <p:cNvPr id="9" name="Rectangle 7"/>
          <p:cNvSpPr txBox="1">
            <a:spLocks noChangeArrowheads="1"/>
          </p:cNvSpPr>
          <p:nvPr/>
        </p:nvSpPr>
        <p:spPr bwMode="auto">
          <a:xfrm>
            <a:off x="380438" y="3285008"/>
            <a:ext cx="8893042" cy="3096320"/>
          </a:xfrm>
          <a:prstGeom prst="rect">
            <a:avLst/>
          </a:prstGeom>
          <a:noFill/>
          <a:ln w="9525">
            <a:noFill/>
            <a:miter lim="800000"/>
            <a:headEnd/>
            <a:tailEnd/>
          </a:ln>
        </p:spPr>
        <p:txBody>
          <a:bodyPr>
            <a:normAutofit lnSpcReduction="10000"/>
          </a:bodyPr>
          <a:lstStyle/>
          <a:p>
            <a:pPr>
              <a:defRPr/>
            </a:pPr>
            <a:r>
              <a:rPr lang="en-US" sz="2400" dirty="0">
                <a:cs typeface="Arial" panose="020B0604020202020204" pitchFamily="34" charset="0"/>
              </a:rPr>
              <a:t>(</a:t>
            </a:r>
            <a:r>
              <a:rPr lang="zh-TW" altLang="en-US" sz="2400" dirty="0">
                <a:cs typeface="Arial" panose="020B0604020202020204" pitchFamily="34" charset="0"/>
              </a:rPr>
              <a:t>三</a:t>
            </a:r>
            <a:r>
              <a:rPr lang="en-US" sz="2400" dirty="0">
                <a:cs typeface="Arial" panose="020B0604020202020204" pitchFamily="34" charset="0"/>
              </a:rPr>
              <a:t>)</a:t>
            </a:r>
            <a:r>
              <a:rPr lang="zh-TW" altLang="en-US" sz="2400" b="1" dirty="0">
                <a:cs typeface="Arial" panose="020B0604020202020204" pitchFamily="34" charset="0"/>
              </a:rPr>
              <a:t>現有控制機制：</a:t>
            </a:r>
            <a:r>
              <a:rPr lang="zh-TW" altLang="en-US" sz="2400" dirty="0">
                <a:cs typeface="Arial" panose="020B0604020202020204" pitchFamily="34" charset="0"/>
              </a:rPr>
              <a:t>同風險登錄表之「現有措施」欄位內容。</a:t>
            </a:r>
          </a:p>
          <a:p>
            <a:pPr>
              <a:defRPr/>
            </a:pPr>
            <a:r>
              <a:rPr lang="en-US" sz="2400" dirty="0">
                <a:cs typeface="Arial" panose="020B0604020202020204" pitchFamily="34" charset="0"/>
              </a:rPr>
              <a:t>(</a:t>
            </a:r>
            <a:r>
              <a:rPr lang="zh-TW" altLang="en-US" sz="2400" dirty="0">
                <a:cs typeface="Arial" panose="020B0604020202020204" pitchFamily="34" charset="0"/>
              </a:rPr>
              <a:t>四</a:t>
            </a:r>
            <a:r>
              <a:rPr lang="en-US" sz="2400" dirty="0">
                <a:cs typeface="Arial" panose="020B0604020202020204" pitchFamily="34" charset="0"/>
              </a:rPr>
              <a:t>)</a:t>
            </a:r>
            <a:r>
              <a:rPr lang="zh-TW" altLang="en-US" sz="2400" b="1" dirty="0">
                <a:cs typeface="Arial" panose="020B0604020202020204" pitchFamily="34" charset="0"/>
              </a:rPr>
              <a:t>殘餘風險</a:t>
            </a:r>
            <a:endParaRPr lang="zh-TW" altLang="en-US" sz="2400" dirty="0">
              <a:cs typeface="Arial" panose="020B0604020202020204" pitchFamily="34" charset="0"/>
            </a:endParaRPr>
          </a:p>
          <a:p>
            <a:pPr>
              <a:defRPr/>
            </a:pPr>
            <a:r>
              <a:rPr lang="en-US" sz="2400" dirty="0">
                <a:cs typeface="Arial" panose="020B0604020202020204" pitchFamily="34" charset="0"/>
              </a:rPr>
              <a:t>     1</a:t>
            </a:r>
            <a:r>
              <a:rPr lang="zh-TW" altLang="en-US" sz="2400" dirty="0">
                <a:cs typeface="Arial" panose="020B0604020202020204" pitchFamily="34" charset="0"/>
              </a:rPr>
              <a:t>、可能性</a:t>
            </a:r>
            <a:r>
              <a:rPr lang="en-US" sz="2400" dirty="0">
                <a:cs typeface="Arial" panose="020B0604020202020204" pitchFamily="34" charset="0"/>
              </a:rPr>
              <a:t>(L)</a:t>
            </a:r>
            <a:r>
              <a:rPr lang="zh-TW" altLang="en-US" sz="2400" dirty="0">
                <a:cs typeface="Arial" panose="020B0604020202020204" pitchFamily="34" charset="0"/>
              </a:rPr>
              <a:t>：經現有控制機制減低風險後，請依貴 </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機關「機率之敘述分類表」填列該風</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險項目殘餘風險發生機率等級。</a:t>
            </a:r>
          </a:p>
          <a:p>
            <a:pPr>
              <a:defRPr/>
            </a:pPr>
            <a:r>
              <a:rPr lang="en-US" sz="2400" dirty="0">
                <a:cs typeface="Arial" panose="020B0604020202020204" pitchFamily="34" charset="0"/>
              </a:rPr>
              <a:t>     2</a:t>
            </a:r>
            <a:r>
              <a:rPr lang="zh-TW" altLang="en-US" sz="2400" dirty="0">
                <a:cs typeface="Arial" panose="020B0604020202020204" pitchFamily="34" charset="0"/>
              </a:rPr>
              <a:t>、衝擊或後果</a:t>
            </a:r>
            <a:r>
              <a:rPr lang="en-US" sz="2400" dirty="0">
                <a:cs typeface="Arial" panose="020B0604020202020204" pitchFamily="34" charset="0"/>
              </a:rPr>
              <a:t>(I)</a:t>
            </a:r>
            <a:r>
              <a:rPr lang="zh-TW" altLang="en-US" sz="2400" dirty="0">
                <a:cs typeface="Arial" panose="020B0604020202020204" pitchFamily="34" charset="0"/>
              </a:rPr>
              <a:t>：經現有控制機制減低風險後，請</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依貴機關「影響之敘述分類表」</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填列該風險項目殘餘風險影響程</a:t>
            </a:r>
            <a:endParaRPr lang="en-US" altLang="zh-TW" sz="2400" dirty="0">
              <a:cs typeface="Arial" panose="020B0604020202020204" pitchFamily="34" charset="0"/>
            </a:endParaRPr>
          </a:p>
          <a:p>
            <a:pPr>
              <a:defRPr/>
            </a:pPr>
            <a:r>
              <a:rPr lang="en-US" altLang="zh-TW" sz="2400" dirty="0">
                <a:cs typeface="Arial" panose="020B0604020202020204" pitchFamily="34" charset="0"/>
              </a:rPr>
              <a:t>                       </a:t>
            </a:r>
            <a:r>
              <a:rPr lang="zh-TW" altLang="en-US" sz="2400" dirty="0">
                <a:cs typeface="Arial" panose="020B0604020202020204" pitchFamily="34" charset="0"/>
              </a:rPr>
              <a:t>度等級。</a:t>
            </a:r>
          </a:p>
          <a:p>
            <a:pPr>
              <a:defRPr/>
            </a:pPr>
            <a:endParaRPr lang="zh-TW" altLang="en-US" sz="2000" dirty="0">
              <a:cs typeface="Arial" panose="020B0604020202020204" pitchFamily="34" charset="0"/>
            </a:endParaRPr>
          </a:p>
          <a:p>
            <a:pPr>
              <a:defRPr/>
            </a:pPr>
            <a:endParaRPr lang="zh-TW" altLang="en-US" sz="2000" dirty="0">
              <a:cs typeface="Arial" panose="020B0604020202020204" pitchFamily="34" charset="0"/>
            </a:endParaRPr>
          </a:p>
          <a:p>
            <a:pPr marL="269875" indent="-269875" fontAlgn="auto">
              <a:spcBef>
                <a:spcPct val="10000"/>
              </a:spcBef>
              <a:spcAft>
                <a:spcPts val="0"/>
              </a:spcAft>
              <a:buClr>
                <a:schemeClr val="accent1"/>
              </a:buClr>
              <a:buSzPct val="70000"/>
              <a:buFont typeface="Wingdings"/>
              <a:buChar char=""/>
              <a:defRPr/>
            </a:pPr>
            <a:endParaRPr kumimoji="0" lang="zh-TW" altLang="en-US" sz="2000" dirty="0">
              <a:cs typeface="Arial" panose="020B0604020202020204" pitchFamily="34" charset="0"/>
            </a:endParaRPr>
          </a:p>
        </p:txBody>
      </p:sp>
      <p:sp>
        <p:nvSpPr>
          <p:cNvPr id="53286" name="矩形 11"/>
          <p:cNvSpPr>
            <a:spLocks noChangeArrowheads="1"/>
          </p:cNvSpPr>
          <p:nvPr/>
        </p:nvSpPr>
        <p:spPr bwMode="auto">
          <a:xfrm>
            <a:off x="4328716" y="2636839"/>
            <a:ext cx="518689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Arial" panose="020B0604020202020204" pitchFamily="34" charset="0"/>
                <a:ea typeface="標楷體" pitchFamily="65" charset="-120"/>
                <a:cs typeface="Arial" panose="020B0604020202020204" pitchFamily="34" charset="0"/>
              </a:rPr>
              <a:t>資料來源：</a:t>
            </a:r>
            <a:r>
              <a:rPr lang="zh-TW" altLang="zh-TW">
                <a:latin typeface="Arial" panose="020B0604020202020204" pitchFamily="34" charset="0"/>
                <a:ea typeface="標楷體" pitchFamily="65" charset="-120"/>
                <a:cs typeface="Arial" panose="020B0604020202020204" pitchFamily="34" charset="0"/>
              </a:rPr>
              <a:t>風險管理及危機處理作業手冊</a:t>
            </a:r>
            <a:r>
              <a:rPr lang="en-US" altLang="zh-TW">
                <a:latin typeface="Arial" panose="020B0604020202020204" pitchFamily="34" charset="0"/>
                <a:cs typeface="Arial" panose="020B0604020202020204" pitchFamily="34" charset="0"/>
              </a:rPr>
              <a:t>(p90</a:t>
            </a:r>
            <a:r>
              <a:rPr lang="en-US" altLang="zh-TW" sz="1400">
                <a:latin typeface="Arial" panose="020B0604020202020204" pitchFamily="34" charset="0"/>
                <a:cs typeface="Arial" panose="020B0604020202020204" pitchFamily="34" charset="0"/>
              </a:rPr>
              <a:t>)</a:t>
            </a:r>
            <a:r>
              <a:rPr lang="en-US" altLang="zh-TW">
                <a:latin typeface="Arial" panose="020B0604020202020204" pitchFamily="34" charset="0"/>
                <a:cs typeface="Arial" panose="020B0604020202020204" pitchFamily="34" charset="0"/>
              </a:rPr>
              <a:t> </a:t>
            </a:r>
            <a:endParaRPr kumimoji="0" lang="zh-TW" altLang="en-US">
              <a:latin typeface="Arial" panose="020B0604020202020204" pitchFamily="34" charset="0"/>
              <a:cs typeface="Arial" panose="020B0604020202020204" pitchFamily="34" charset="0"/>
            </a:endParaRPr>
          </a:p>
        </p:txBody>
      </p:sp>
      <p:sp>
        <p:nvSpPr>
          <p:cNvPr id="53287"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5991FA3-6D95-426E-9375-096754810D48}" type="slidenum">
              <a:rPr kumimoji="0" lang="zh-TW" altLang="en-US" smtClean="0">
                <a:solidFill>
                  <a:srgbClr val="FFFFFF"/>
                </a:solidFill>
                <a:latin typeface="Arial" panose="020B0604020202020204" pitchFamily="34" charset="0"/>
                <a:cs typeface="Arial" panose="020B0604020202020204" pitchFamily="34" charset="0"/>
              </a:rPr>
              <a:pPr eaLnBrk="1" hangingPunct="1"/>
              <a:t>87</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85878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AutoShape 2"/>
          <p:cNvSpPr>
            <a:spLocks noChangeArrowheads="1"/>
          </p:cNvSpPr>
          <p:nvPr/>
        </p:nvSpPr>
        <p:spPr bwMode="auto">
          <a:xfrm>
            <a:off x="350838" y="2349501"/>
            <a:ext cx="9126935" cy="2663825"/>
          </a:xfrm>
          <a:prstGeom prst="ribbon2">
            <a:avLst>
              <a:gd name="adj1" fmla="val 12500"/>
              <a:gd name="adj2" fmla="val 50000"/>
            </a:avLst>
          </a:prstGeom>
          <a:solidFill>
            <a:srgbClr val="CCFFFF"/>
          </a:solidFill>
          <a:ln w="25400">
            <a:solidFill>
              <a:srgbClr val="000066"/>
            </a:solidFill>
            <a:round/>
            <a:headEnd/>
            <a:tailEnd/>
          </a:ln>
          <a:effectLst/>
        </p:spPr>
        <p:txBody>
          <a:bodyPr wrap="none" anchor="ctr"/>
          <a:lstStyle/>
          <a:p>
            <a:pPr algn="ctr" fontAlgn="auto">
              <a:spcBef>
                <a:spcPts val="0"/>
              </a:spcBef>
              <a:spcAft>
                <a:spcPts val="0"/>
              </a:spcAft>
              <a:defRPr/>
            </a:pPr>
            <a:endParaRPr kumimoji="0" lang="zh-TW" altLang="en-US" sz="6000" dirty="0">
              <a:solidFill>
                <a:srgbClr val="A50021"/>
              </a:solidFill>
              <a:effectLst>
                <a:outerShdw blurRad="38100" dist="38100" dir="2700000" algn="tl">
                  <a:srgbClr val="000000"/>
                </a:outerShdw>
              </a:effectLst>
              <a:latin typeface="Times New Roman"/>
              <a:ea typeface="標楷體" pitchFamily="65" charset="-120"/>
            </a:endParaRPr>
          </a:p>
        </p:txBody>
      </p:sp>
      <p:sp>
        <p:nvSpPr>
          <p:cNvPr id="54275" name="Rectangle 2"/>
          <p:cNvSpPr>
            <a:spLocks noChangeArrowheads="1"/>
          </p:cNvSpPr>
          <p:nvPr/>
        </p:nvSpPr>
        <p:spPr bwMode="auto">
          <a:xfrm>
            <a:off x="271728" y="2924176"/>
            <a:ext cx="937458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6000" b="1">
                <a:solidFill>
                  <a:srgbClr val="CC0066"/>
                </a:solidFill>
                <a:latin typeface="標楷體" pitchFamily="65" charset="-120"/>
                <a:ea typeface="標楷體" pitchFamily="65" charset="-120"/>
              </a:rPr>
              <a:t>風險評估</a:t>
            </a:r>
          </a:p>
          <a:p>
            <a:pPr algn="ctr" eaLnBrk="1" hangingPunct="1"/>
            <a:r>
              <a:rPr lang="zh-TW" altLang="en-US" sz="6000" b="1">
                <a:solidFill>
                  <a:srgbClr val="CC0066"/>
                </a:solidFill>
                <a:latin typeface="標楷體" pitchFamily="65" charset="-120"/>
                <a:ea typeface="標楷體" pitchFamily="65" charset="-120"/>
              </a:rPr>
              <a:t>案例分享</a:t>
            </a:r>
          </a:p>
        </p:txBody>
      </p:sp>
      <p:sp>
        <p:nvSpPr>
          <p:cNvPr id="5427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F7A8F627-87C9-4A85-8C7C-0F5FC2AD8C55}" type="slidenum">
              <a:rPr kumimoji="0" lang="zh-TW" altLang="en-US" smtClean="0">
                <a:solidFill>
                  <a:srgbClr val="FFFFFF"/>
                </a:solidFill>
              </a:rPr>
              <a:pPr eaLnBrk="1" hangingPunct="1"/>
              <a:t>88</a:t>
            </a:fld>
            <a:endParaRPr kumimoji="0" lang="en-US" altLang="zh-TW" smtClean="0">
              <a:solidFill>
                <a:srgbClr val="FFFFFF"/>
              </a:solidFill>
            </a:endParaRPr>
          </a:p>
        </p:txBody>
      </p:sp>
    </p:spTree>
    <p:extLst>
      <p:ext uri="{BB962C8B-B14F-4D97-AF65-F5344CB8AC3E}">
        <p14:creationId xmlns:p14="http://schemas.microsoft.com/office/powerpoint/2010/main" val="418449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投影片編號版面配置區 3"/>
          <p:cNvSpPr txBox="1">
            <a:spLocks noGrp="1"/>
          </p:cNvSpPr>
          <p:nvPr/>
        </p:nvSpPr>
        <p:spPr bwMode="auto">
          <a:xfrm>
            <a:off x="7594600" y="6237288"/>
            <a:ext cx="2311400" cy="457200"/>
          </a:xfrm>
          <a:prstGeom prst="rect">
            <a:avLst/>
          </a:prstGeom>
          <a:noFill/>
          <a:ln>
            <a:miter lim="800000"/>
            <a:headEnd/>
            <a:tailEnd/>
          </a:ln>
        </p:spPr>
        <p:txBody>
          <a:bodyPr/>
          <a:lstStyle/>
          <a:p>
            <a:pPr algn="r">
              <a:defRPr/>
            </a:pPr>
            <a:fld id="{15221A00-783B-4C5C-9AD1-937BC620FF20}" type="slidenum">
              <a:rPr kumimoji="0" lang="zh-TW" altLang="en-US" sz="1000">
                <a:solidFill>
                  <a:srgbClr val="000000"/>
                </a:solidFill>
                <a:latin typeface="+mn-lt"/>
                <a:ea typeface="+mn-ea"/>
              </a:rPr>
              <a:pPr algn="r">
                <a:defRPr/>
              </a:pPr>
              <a:t>8</a:t>
            </a:fld>
            <a:endParaRPr kumimoji="0" lang="en-US" altLang="zh-TW" sz="1000" dirty="0">
              <a:solidFill>
                <a:srgbClr val="000000"/>
              </a:solidFill>
              <a:latin typeface="+mn-lt"/>
              <a:ea typeface="+mn-ea"/>
            </a:endParaRPr>
          </a:p>
        </p:txBody>
      </p:sp>
      <p:sp>
        <p:nvSpPr>
          <p:cNvPr id="19" name="圓角矩形 18"/>
          <p:cNvSpPr/>
          <p:nvPr/>
        </p:nvSpPr>
        <p:spPr>
          <a:xfrm>
            <a:off x="80357" y="1166277"/>
            <a:ext cx="843844" cy="5471010"/>
          </a:xfrm>
          <a:prstGeom prst="roundRect">
            <a:avLst>
              <a:gd name="adj" fmla="val 28877"/>
            </a:avLst>
          </a:prstGeom>
          <a:gradFill flip="none" rotWithShape="1">
            <a:gsLst>
              <a:gs pos="0">
                <a:srgbClr val="EA157A"/>
              </a:gs>
              <a:gs pos="50000">
                <a:srgbClr val="EA157A">
                  <a:lumMod val="20000"/>
                  <a:lumOff val="80000"/>
                </a:srgbClr>
              </a:gs>
              <a:gs pos="100000">
                <a:srgbClr val="EA157A"/>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sz="2000" b="1">
                <a:solidFill>
                  <a:srgbClr val="000000"/>
                </a:solidFill>
                <a:latin typeface="微軟正黑體" pitchFamily="34" charset="-120"/>
                <a:ea typeface="微軟正黑體" pitchFamily="34" charset="-120"/>
              </a:rPr>
              <a:t>行政院內部控制推動及督導小組設置要點</a:t>
            </a:r>
          </a:p>
        </p:txBody>
      </p:sp>
      <p:grpSp>
        <p:nvGrpSpPr>
          <p:cNvPr id="20" name="圓角矩形 19"/>
          <p:cNvGrpSpPr>
            <a:grpSpLocks/>
          </p:cNvGrpSpPr>
          <p:nvPr/>
        </p:nvGrpSpPr>
        <p:grpSpPr bwMode="auto">
          <a:xfrm>
            <a:off x="1136650" y="2060575"/>
            <a:ext cx="1944688" cy="3384550"/>
            <a:chOff x="1359" y="1955"/>
            <a:chExt cx="1298" cy="1205"/>
          </a:xfrm>
        </p:grpSpPr>
        <p:pic>
          <p:nvPicPr>
            <p:cNvPr id="183304" name="圓角矩形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 y="1955"/>
              <a:ext cx="1298" cy="1205"/>
            </a:xfrm>
            <a:prstGeom prst="rect">
              <a:avLst/>
            </a:prstGeom>
            <a:noFill/>
            <a:extLst>
              <a:ext uri="{909E8E84-426E-40DD-AFC4-6F175D3DCCD1}">
                <a14:hiddenFill xmlns:a14="http://schemas.microsoft.com/office/drawing/2010/main">
                  <a:solidFill>
                    <a:srgbClr val="FFFFFF"/>
                  </a:solidFill>
                </a14:hiddenFill>
              </a:ext>
            </a:extLst>
          </p:spPr>
        </p:pic>
        <p:sp>
          <p:nvSpPr>
            <p:cNvPr id="183305" name="Text Box 9"/>
            <p:cNvSpPr txBox="1">
              <a:spLocks noChangeArrowheads="1"/>
            </p:cNvSpPr>
            <p:nvPr/>
          </p:nvSpPr>
          <p:spPr bwMode="auto">
            <a:xfrm>
              <a:off x="1492" y="2074"/>
              <a:ext cx="1033"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sz="2800" b="1">
                  <a:solidFill>
                    <a:srgbClr val="000000"/>
                  </a:solidFill>
                  <a:latin typeface="微軟正黑體" pitchFamily="34" charset="-120"/>
                  <a:ea typeface="微軟正黑體" pitchFamily="34" charset="-120"/>
                </a:rPr>
                <a:t>強化內部控制實施方案</a:t>
              </a:r>
            </a:p>
            <a:p>
              <a:pPr algn="ctr" eaLnBrk="1" hangingPunct="1">
                <a:spcBef>
                  <a:spcPts val="600"/>
                </a:spcBef>
              </a:pPr>
              <a:r>
                <a:rPr kumimoji="0" lang="zh-TW" altLang="en-US" sz="1800">
                  <a:solidFill>
                    <a:srgbClr val="000000"/>
                  </a:solidFill>
                  <a:latin typeface="微軟正黑體" pitchFamily="34" charset="-120"/>
                  <a:ea typeface="微軟正黑體" pitchFamily="34" charset="-120"/>
                </a:rPr>
                <a:t>行政院推動內部控制之原則性規範</a:t>
              </a:r>
            </a:p>
          </p:txBody>
        </p:sp>
      </p:grpSp>
      <p:sp>
        <p:nvSpPr>
          <p:cNvPr id="21" name="圓角矩形 20"/>
          <p:cNvSpPr/>
          <p:nvPr/>
        </p:nvSpPr>
        <p:spPr>
          <a:xfrm>
            <a:off x="3093051" y="1241094"/>
            <a:ext cx="3219475" cy="1681368"/>
          </a:xfrm>
          <a:prstGeom prst="roundRect">
            <a:avLst>
              <a:gd name="adj" fmla="val 28877"/>
            </a:avLst>
          </a:prstGeom>
          <a:gradFill flip="none" rotWithShape="1">
            <a:gsLst>
              <a:gs pos="0">
                <a:srgbClr val="AE78D6"/>
              </a:gs>
              <a:gs pos="50000">
                <a:srgbClr val="CFAFE7"/>
              </a:gs>
              <a:gs pos="100000">
                <a:srgbClr val="AE78D6"/>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b="1">
                <a:solidFill>
                  <a:srgbClr val="000000"/>
                </a:solidFill>
                <a:latin typeface="微軟正黑體" pitchFamily="34" charset="-120"/>
                <a:ea typeface="微軟正黑體" pitchFamily="34" charset="-120"/>
              </a:rPr>
              <a:t>政府內部控制制度設計原則</a:t>
            </a:r>
            <a:endParaRPr kumimoji="0" lang="en-US" altLang="zh-TW" b="1">
              <a:solidFill>
                <a:srgbClr val="000000"/>
              </a:solidFill>
              <a:latin typeface="微軟正黑體" pitchFamily="34" charset="-120"/>
              <a:ea typeface="微軟正黑體" pitchFamily="34" charset="-120"/>
            </a:endParaRPr>
          </a:p>
          <a:p>
            <a:pPr algn="ctr" eaLnBrk="1" hangingPunct="1"/>
            <a:r>
              <a:rPr kumimoji="0" lang="en-US" altLang="zh-TW" sz="1800" b="1">
                <a:solidFill>
                  <a:srgbClr val="000000"/>
                </a:solidFill>
                <a:latin typeface="微軟正黑體" pitchFamily="34" charset="-120"/>
                <a:ea typeface="微軟正黑體" pitchFamily="34" charset="-120"/>
              </a:rPr>
              <a:t>(</a:t>
            </a:r>
            <a:r>
              <a:rPr kumimoji="0" lang="zh-TW" altLang="en-US" sz="1800" b="1">
                <a:solidFill>
                  <a:srgbClr val="000000"/>
                </a:solidFill>
                <a:latin typeface="微軟正黑體" pitchFamily="34" charset="-120"/>
                <a:ea typeface="微軟正黑體" pitchFamily="34" charset="-120"/>
              </a:rPr>
              <a:t>含</a:t>
            </a:r>
            <a:r>
              <a:rPr kumimoji="0" lang="zh-TW" altLang="en-US" sz="1800" b="1">
                <a:solidFill>
                  <a:srgbClr val="000000"/>
                </a:solidFill>
                <a:latin typeface="微軟正黑體" pitchFamily="34" charset="-120"/>
                <a:ea typeface="微軟正黑體" pitchFamily="34" charset="-120"/>
                <a:cs typeface="華康中圓體"/>
              </a:rPr>
              <a:t>政府內部控制觀念架構</a:t>
            </a:r>
            <a:r>
              <a:rPr kumimoji="0" lang="en-US" altLang="zh-TW" sz="1800" b="1">
                <a:solidFill>
                  <a:srgbClr val="000000"/>
                </a:solidFill>
                <a:latin typeface="微軟正黑體" pitchFamily="34" charset="-120"/>
                <a:ea typeface="微軟正黑體" pitchFamily="34" charset="-120"/>
                <a:cs typeface="華康中圓體"/>
              </a:rPr>
              <a:t>)</a:t>
            </a:r>
            <a:endParaRPr kumimoji="0" lang="en-US" altLang="zh-TW" sz="1800" b="1">
              <a:solidFill>
                <a:srgbClr val="000000"/>
              </a:solidFill>
              <a:latin typeface="微軟正黑體" pitchFamily="34" charset="-120"/>
              <a:ea typeface="微軟正黑體" pitchFamily="34" charset="-120"/>
            </a:endParaRPr>
          </a:p>
          <a:p>
            <a:pPr algn="ctr" eaLnBrk="1" hangingPunct="1"/>
            <a:r>
              <a:rPr kumimoji="0" lang="zh-TW" altLang="en-US" sz="1400">
                <a:solidFill>
                  <a:srgbClr val="000000"/>
                </a:solidFill>
                <a:latin typeface="微軟正黑體" pitchFamily="34" charset="-120"/>
                <a:ea typeface="微軟正黑體" pitchFamily="34" charset="-120"/>
              </a:rPr>
              <a:t>各機關設計內部控制制度之依據</a:t>
            </a:r>
          </a:p>
        </p:txBody>
      </p:sp>
      <p:sp>
        <p:nvSpPr>
          <p:cNvPr id="22" name="圓角矩形 21"/>
          <p:cNvSpPr/>
          <p:nvPr/>
        </p:nvSpPr>
        <p:spPr>
          <a:xfrm>
            <a:off x="6404293" y="1233250"/>
            <a:ext cx="3422387" cy="1619017"/>
          </a:xfrm>
          <a:prstGeom prst="roundRect">
            <a:avLst>
              <a:gd name="adj" fmla="val 28877"/>
            </a:avLst>
          </a:prstGeom>
          <a:gradFill flip="none" rotWithShape="1">
            <a:gsLst>
              <a:gs pos="0">
                <a:srgbClr val="AE78D6"/>
              </a:gs>
              <a:gs pos="50000">
                <a:srgbClr val="CFAFE7"/>
              </a:gs>
              <a:gs pos="100000">
                <a:srgbClr val="AE78D6"/>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b="1">
                <a:solidFill>
                  <a:srgbClr val="000000"/>
                </a:solidFill>
                <a:latin typeface="微軟正黑體" pitchFamily="34" charset="-120"/>
                <a:ea typeface="微軟正黑體" pitchFamily="34" charset="-120"/>
              </a:rPr>
              <a:t>政府內部控制監督</a:t>
            </a:r>
          </a:p>
          <a:p>
            <a:pPr algn="ctr" eaLnBrk="1" hangingPunct="1"/>
            <a:r>
              <a:rPr kumimoji="0" lang="zh-TW" altLang="en-US" b="1">
                <a:solidFill>
                  <a:srgbClr val="000000"/>
                </a:solidFill>
                <a:latin typeface="微軟正黑體" pitchFamily="34" charset="-120"/>
                <a:ea typeface="微軟正黑體" pitchFamily="34" charset="-120"/>
              </a:rPr>
              <a:t>作業要點</a:t>
            </a:r>
            <a:endParaRPr kumimoji="0" lang="en-US" altLang="zh-TW" b="1">
              <a:solidFill>
                <a:srgbClr val="000000"/>
              </a:solidFill>
              <a:latin typeface="微軟正黑體" pitchFamily="34" charset="-120"/>
              <a:ea typeface="微軟正黑體" pitchFamily="34" charset="-120"/>
            </a:endParaRPr>
          </a:p>
          <a:p>
            <a:pPr algn="ctr" eaLnBrk="1" hangingPunct="1">
              <a:spcBef>
                <a:spcPts val="600"/>
              </a:spcBef>
            </a:pPr>
            <a:r>
              <a:rPr kumimoji="0" lang="zh-TW" altLang="en-US" sz="1800">
                <a:solidFill>
                  <a:srgbClr val="000000"/>
                </a:solidFill>
                <a:latin typeface="微軟正黑體" pitchFamily="34" charset="-120"/>
                <a:ea typeface="微軟正黑體" pitchFamily="34" charset="-120"/>
              </a:rPr>
              <a:t>各機關辦理自行評估及內部稽核之依據</a:t>
            </a:r>
          </a:p>
        </p:txBody>
      </p:sp>
      <p:sp>
        <p:nvSpPr>
          <p:cNvPr id="23" name="圓角矩形 22"/>
          <p:cNvSpPr/>
          <p:nvPr/>
        </p:nvSpPr>
        <p:spPr>
          <a:xfrm>
            <a:off x="3164287" y="3034526"/>
            <a:ext cx="3151523" cy="1685805"/>
          </a:xfrm>
          <a:prstGeom prst="roundRect">
            <a:avLst>
              <a:gd name="adj" fmla="val 28877"/>
            </a:avLst>
          </a:prstGeom>
          <a:gradFill flip="none" rotWithShape="1">
            <a:gsLst>
              <a:gs pos="0">
                <a:srgbClr val="AE78D6"/>
              </a:gs>
              <a:gs pos="50000">
                <a:srgbClr val="CFAFE7"/>
              </a:gs>
              <a:gs pos="100000">
                <a:srgbClr val="AE78D6"/>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sz="2200" b="1">
                <a:solidFill>
                  <a:srgbClr val="000000"/>
                </a:solidFill>
                <a:latin typeface="微軟正黑體" pitchFamily="34" charset="-120"/>
                <a:ea typeface="微軟正黑體" pitchFamily="34" charset="-120"/>
              </a:rPr>
              <a:t>內部控制制度共通性作業範例製作原則</a:t>
            </a:r>
          </a:p>
          <a:p>
            <a:pPr algn="ctr" eaLnBrk="1" hangingPunct="1"/>
            <a:r>
              <a:rPr kumimoji="0" lang="zh-TW" altLang="en-US" sz="1400">
                <a:solidFill>
                  <a:srgbClr val="000000"/>
                </a:solidFill>
                <a:latin typeface="微軟正黑體" pitchFamily="34" charset="-120"/>
                <a:ea typeface="微軟正黑體" pitchFamily="34" charset="-120"/>
              </a:rPr>
              <a:t>各權責機關研訂內部控制制度共通性作業範例之依據</a:t>
            </a:r>
          </a:p>
        </p:txBody>
      </p:sp>
      <p:sp>
        <p:nvSpPr>
          <p:cNvPr id="24" name="圓角矩形 23"/>
          <p:cNvSpPr/>
          <p:nvPr/>
        </p:nvSpPr>
        <p:spPr>
          <a:xfrm>
            <a:off x="6423339" y="2964990"/>
            <a:ext cx="3404384" cy="1843385"/>
          </a:xfrm>
          <a:prstGeom prst="roundRect">
            <a:avLst>
              <a:gd name="adj" fmla="val 28877"/>
            </a:avLst>
          </a:prstGeom>
          <a:gradFill flip="none" rotWithShape="1">
            <a:gsLst>
              <a:gs pos="0">
                <a:srgbClr val="AE78D6"/>
              </a:gs>
              <a:gs pos="50000">
                <a:srgbClr val="CFAFE7"/>
              </a:gs>
              <a:gs pos="100000">
                <a:srgbClr val="AE78D6"/>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sz="2200" b="1">
                <a:solidFill>
                  <a:srgbClr val="000000"/>
                </a:solidFill>
                <a:latin typeface="微軟正黑體" pitchFamily="34" charset="-120"/>
                <a:ea typeface="微軟正黑體" pitchFamily="34" charset="-120"/>
              </a:rPr>
              <a:t>內部控制制度共通性作業範例跨職能整合應行注意事項</a:t>
            </a:r>
          </a:p>
          <a:p>
            <a:pPr algn="ctr" eaLnBrk="1" hangingPunct="1">
              <a:spcBef>
                <a:spcPts val="600"/>
              </a:spcBef>
            </a:pPr>
            <a:r>
              <a:rPr kumimoji="0" lang="zh-TW" altLang="en-US" sz="1600">
                <a:solidFill>
                  <a:srgbClr val="000000"/>
                </a:solidFill>
                <a:latin typeface="微軟正黑體" pitchFamily="34" charset="-120"/>
                <a:ea typeface="微軟正黑體" pitchFamily="34" charset="-120"/>
              </a:rPr>
              <a:t>研訂內部控制制度共通性作業跨職能整合範例之依據</a:t>
            </a:r>
          </a:p>
        </p:txBody>
      </p:sp>
      <p:sp>
        <p:nvSpPr>
          <p:cNvPr id="25" name="圓角矩形 24"/>
          <p:cNvSpPr/>
          <p:nvPr/>
        </p:nvSpPr>
        <p:spPr>
          <a:xfrm>
            <a:off x="3230626" y="4837474"/>
            <a:ext cx="3037086" cy="1675661"/>
          </a:xfrm>
          <a:prstGeom prst="roundRect">
            <a:avLst>
              <a:gd name="adj" fmla="val 28877"/>
            </a:avLst>
          </a:prstGeom>
          <a:gradFill flip="none" rotWithShape="1">
            <a:gsLst>
              <a:gs pos="0">
                <a:srgbClr val="AE78D6"/>
              </a:gs>
              <a:gs pos="50000">
                <a:srgbClr val="CFAFE7"/>
              </a:gs>
              <a:gs pos="100000">
                <a:srgbClr val="AE78D6"/>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sz="2000" b="1">
                <a:solidFill>
                  <a:srgbClr val="000000"/>
                </a:solidFill>
                <a:latin typeface="微軟正黑體" pitchFamily="34" charset="-120"/>
                <a:ea typeface="微軟正黑體" pitchFamily="34" charset="-120"/>
              </a:rPr>
              <a:t>強化內部控制實施方案</a:t>
            </a:r>
            <a:r>
              <a:rPr kumimoji="0" lang="en-US" altLang="zh-TW" sz="2000" b="1">
                <a:solidFill>
                  <a:srgbClr val="000000"/>
                </a:solidFill>
                <a:latin typeface="微軟正黑體" pitchFamily="34" charset="-120"/>
                <a:ea typeface="微軟正黑體" pitchFamily="34" charset="-120"/>
              </a:rPr>
              <a:t>100</a:t>
            </a:r>
            <a:r>
              <a:rPr kumimoji="0" lang="zh-TW" altLang="en-US" sz="2000" b="1">
                <a:solidFill>
                  <a:srgbClr val="000000"/>
                </a:solidFill>
                <a:latin typeface="微軟正黑體" pitchFamily="34" charset="-120"/>
                <a:ea typeface="微軟正黑體" pitchFamily="34" charset="-120"/>
              </a:rPr>
              <a:t>至</a:t>
            </a:r>
            <a:r>
              <a:rPr kumimoji="0" lang="en-US" altLang="zh-TW" sz="2000" b="1">
                <a:solidFill>
                  <a:srgbClr val="000000"/>
                </a:solidFill>
                <a:latin typeface="微軟正黑體" pitchFamily="34" charset="-120"/>
                <a:ea typeface="微軟正黑體" pitchFamily="34" charset="-120"/>
              </a:rPr>
              <a:t>104</a:t>
            </a:r>
            <a:r>
              <a:rPr kumimoji="0" lang="zh-TW" altLang="en-US" sz="2000" b="1">
                <a:solidFill>
                  <a:srgbClr val="000000"/>
                </a:solidFill>
                <a:latin typeface="微軟正黑體" pitchFamily="34" charset="-120"/>
                <a:ea typeface="微軟正黑體" pitchFamily="34" charset="-120"/>
              </a:rPr>
              <a:t>年度重點工作</a:t>
            </a:r>
          </a:p>
          <a:p>
            <a:pPr algn="ctr" eaLnBrk="1" hangingPunct="1">
              <a:spcBef>
                <a:spcPts val="600"/>
              </a:spcBef>
            </a:pPr>
            <a:r>
              <a:rPr kumimoji="0" lang="zh-TW" altLang="en-US" sz="1600">
                <a:solidFill>
                  <a:srgbClr val="000000"/>
                </a:solidFill>
                <a:latin typeface="微軟正黑體" pitchFamily="34" charset="-120"/>
                <a:ea typeface="微軟正黑體" pitchFamily="34" charset="-120"/>
              </a:rPr>
              <a:t>各機關辦理內部控制年度工作指引</a:t>
            </a:r>
          </a:p>
        </p:txBody>
      </p:sp>
      <p:sp>
        <p:nvSpPr>
          <p:cNvPr id="26" name="燕尾形向右箭號 25"/>
          <p:cNvSpPr/>
          <p:nvPr/>
        </p:nvSpPr>
        <p:spPr>
          <a:xfrm>
            <a:off x="962454" y="3615460"/>
            <a:ext cx="424461" cy="679219"/>
          </a:xfrm>
          <a:prstGeom prst="notchedRightArrow">
            <a:avLst>
              <a:gd name="adj1" fmla="val 33465"/>
              <a:gd name="adj2" fmla="val 41733"/>
            </a:avLst>
          </a:prstGeom>
          <a:gradFill rotWithShape="1">
            <a:gsLst>
              <a:gs pos="0">
                <a:srgbClr val="0070C0"/>
              </a:gs>
              <a:gs pos="80000">
                <a:srgbClr val="007DDA"/>
              </a:gs>
              <a:gs pos="100000">
                <a:srgbClr val="00ADD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endParaRPr kumimoji="0" lang="zh-TW" altLang="en-US">
              <a:solidFill>
                <a:srgbClr val="FFFFFF"/>
              </a:solidFill>
              <a:latin typeface="Arial" pitchFamily="34" charset="0"/>
            </a:endParaRPr>
          </a:p>
        </p:txBody>
      </p:sp>
      <p:grpSp>
        <p:nvGrpSpPr>
          <p:cNvPr id="183324" name="群組 27"/>
          <p:cNvGrpSpPr>
            <a:grpSpLocks/>
          </p:cNvGrpSpPr>
          <p:nvPr/>
        </p:nvGrpSpPr>
        <p:grpSpPr bwMode="auto">
          <a:xfrm>
            <a:off x="6345238" y="4848225"/>
            <a:ext cx="3576637" cy="1749425"/>
            <a:chOff x="6528802" y="4898419"/>
            <a:chExt cx="2269150" cy="1851979"/>
          </a:xfrm>
        </p:grpSpPr>
        <p:sp>
          <p:nvSpPr>
            <p:cNvPr id="29" name="圓角矩形 28"/>
            <p:cNvSpPr/>
            <p:nvPr/>
          </p:nvSpPr>
          <p:spPr>
            <a:xfrm>
              <a:off x="6588224" y="4941168"/>
              <a:ext cx="2160240" cy="1728192"/>
            </a:xfrm>
            <a:prstGeom prst="roundRect">
              <a:avLst>
                <a:gd name="adj" fmla="val 28877"/>
              </a:avLst>
            </a:prstGeom>
            <a:gradFill flip="none" rotWithShape="1">
              <a:gsLst>
                <a:gs pos="0">
                  <a:srgbClr val="AE78D6"/>
                </a:gs>
                <a:gs pos="50000">
                  <a:srgbClr val="CFAFE7"/>
                </a:gs>
                <a:gs pos="100000">
                  <a:srgbClr val="AE78D6"/>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endParaRPr kumimoji="0" lang="zh-TW" altLang="en-US" sz="1800">
                <a:solidFill>
                  <a:srgbClr val="000000"/>
                </a:solidFill>
                <a:latin typeface="微軟正黑體" pitchFamily="34" charset="-120"/>
                <a:ea typeface="微軟正黑體" pitchFamily="34" charset="-120"/>
              </a:endParaRPr>
            </a:p>
          </p:txBody>
        </p:sp>
        <p:sp>
          <p:nvSpPr>
            <p:cNvPr id="30" name="文字方塊 29"/>
            <p:cNvSpPr txBox="1"/>
            <p:nvPr/>
          </p:nvSpPr>
          <p:spPr>
            <a:xfrm>
              <a:off x="6659734" y="5190837"/>
              <a:ext cx="2017358" cy="1210004"/>
            </a:xfrm>
            <a:prstGeom prst="rect">
              <a:avLst/>
            </a:prstGeom>
            <a:noFill/>
          </p:spPr>
          <p:txBody>
            <a:bodyPr>
              <a:spAutoFit/>
            </a:bodyP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r>
                <a:rPr kumimoji="0" lang="zh-TW" altLang="en-US" b="1">
                  <a:solidFill>
                    <a:srgbClr val="000000"/>
                  </a:solidFill>
                  <a:latin typeface="微軟正黑體" pitchFamily="34" charset="-120"/>
                  <a:ea typeface="微軟正黑體" pitchFamily="34" charset="-120"/>
                </a:rPr>
                <a:t>政府內部控制考評及獎勵要點</a:t>
              </a:r>
            </a:p>
            <a:p>
              <a:pPr algn="ctr" eaLnBrk="1" hangingPunct="1">
                <a:spcBef>
                  <a:spcPts val="600"/>
                </a:spcBef>
              </a:pPr>
              <a:r>
                <a:rPr kumimoji="0" lang="zh-TW" altLang="en-US" sz="1600">
                  <a:solidFill>
                    <a:srgbClr val="000000"/>
                  </a:solidFill>
                  <a:latin typeface="微軟正黑體" pitchFamily="34" charset="-120"/>
                  <a:ea typeface="微軟正黑體" pitchFamily="34" charset="-120"/>
                </a:rPr>
                <a:t>考核各機關內部控制之辦理情形</a:t>
              </a:r>
              <a:endParaRPr kumimoji="0" lang="zh-TW" altLang="en-US" sz="1600">
                <a:solidFill>
                  <a:srgbClr val="000000"/>
                </a:solidFill>
              </a:endParaRPr>
            </a:p>
          </p:txBody>
        </p:sp>
      </p:grpSp>
      <p:sp>
        <p:nvSpPr>
          <p:cNvPr id="17" name="燕尾形向右箭號 16"/>
          <p:cNvSpPr/>
          <p:nvPr/>
        </p:nvSpPr>
        <p:spPr>
          <a:xfrm>
            <a:off x="2825740" y="3615460"/>
            <a:ext cx="367241" cy="679219"/>
          </a:xfrm>
          <a:prstGeom prst="notchedRightArrow">
            <a:avLst>
              <a:gd name="adj1" fmla="val 33465"/>
              <a:gd name="adj2" fmla="val 41733"/>
            </a:avLst>
          </a:prstGeom>
          <a:gradFill rotWithShape="1">
            <a:gsLst>
              <a:gs pos="0">
                <a:srgbClr val="0070C0"/>
              </a:gs>
              <a:gs pos="80000">
                <a:srgbClr val="007DDA"/>
              </a:gs>
              <a:gs pos="100000">
                <a:srgbClr val="00ADD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algn="ctr" eaLnBrk="1" hangingPunct="1"/>
            <a:endParaRPr kumimoji="0" lang="zh-TW" altLang="en-US">
              <a:solidFill>
                <a:srgbClr val="FFFFFF"/>
              </a:solidFill>
              <a:latin typeface="Arial" pitchFamily="34" charset="0"/>
            </a:endParaRPr>
          </a:p>
        </p:txBody>
      </p:sp>
      <p:sp>
        <p:nvSpPr>
          <p:cNvPr id="183332" name="Rectangle 2"/>
          <p:cNvSpPr>
            <a:spLocks noChangeArrowheads="1"/>
          </p:cNvSpPr>
          <p:nvPr/>
        </p:nvSpPr>
        <p:spPr bwMode="auto">
          <a:xfrm>
            <a:off x="415925" y="115888"/>
            <a:ext cx="89154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sz="3200" b="1" dirty="0">
                <a:solidFill>
                  <a:srgbClr val="CC0066"/>
                </a:solidFill>
                <a:latin typeface="標楷體" pitchFamily="65" charset="-120"/>
                <a:ea typeface="標楷體" pitchFamily="65" charset="-120"/>
              </a:rPr>
              <a:t>政府內部控制相關規範 </a:t>
            </a:r>
            <a:endParaRPr lang="en-US" altLang="zh-TW" sz="3200" b="1" dirty="0">
              <a:solidFill>
                <a:srgbClr val="CC0066"/>
              </a:solidFill>
              <a:latin typeface="標楷體" pitchFamily="65" charset="-120"/>
              <a:ea typeface="標楷體" pitchFamily="65" charset="-120"/>
            </a:endParaRPr>
          </a:p>
        </p:txBody>
      </p:sp>
      <p:cxnSp>
        <p:nvCxnSpPr>
          <p:cNvPr id="6" name="直線接點 5"/>
          <p:cNvCxnSpPr/>
          <p:nvPr/>
        </p:nvCxnSpPr>
        <p:spPr bwMode="auto">
          <a:xfrm>
            <a:off x="776288" y="908050"/>
            <a:ext cx="8280400"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277136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16946" y="0"/>
            <a:ext cx="3510095" cy="433388"/>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fontScale="90000"/>
          </a:bodyPr>
          <a:lstStyle/>
          <a:p>
            <a:pPr eaLnBrk="1" hangingPunct="1">
              <a:defRPr/>
            </a:pP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案例</a:t>
            </a:r>
            <a:r>
              <a:rPr lang="en-US" altLang="zh-TW" sz="2800" dirty="0" smtClean="0">
                <a:solidFill>
                  <a:srgbClr val="000000"/>
                </a:solidFill>
                <a:latin typeface="Arial" panose="020B0604020202020204" pitchFamily="34" charset="0"/>
                <a:ea typeface="標楷體" pitchFamily="65" charset="-120"/>
                <a:cs typeface="Arial" panose="020B0604020202020204" pitchFamily="34" charset="0"/>
              </a:rPr>
              <a:t>1</a:t>
            </a: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：教育部體育署</a:t>
            </a:r>
          </a:p>
        </p:txBody>
      </p:sp>
      <p:sp>
        <p:nvSpPr>
          <p:cNvPr id="55299"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138211604"/>
              </p:ext>
            </p:extLst>
          </p:nvPr>
        </p:nvGraphicFramePr>
        <p:xfrm>
          <a:off x="271727" y="842964"/>
          <a:ext cx="8970433" cy="6015037"/>
        </p:xfrm>
        <a:graphic>
          <a:graphicData uri="http://schemas.openxmlformats.org/drawingml/2006/table">
            <a:tbl>
              <a:tblPr/>
              <a:tblGrid>
                <a:gridCol w="716448"/>
                <a:gridCol w="1121913"/>
                <a:gridCol w="1515800"/>
                <a:gridCol w="1087510"/>
                <a:gridCol w="1132190"/>
                <a:gridCol w="1480557"/>
                <a:gridCol w="1916015"/>
              </a:tblGrid>
              <a:tr h="360162">
                <a:tc>
                  <a:txBody>
                    <a:bodyPr/>
                    <a:lstStyle/>
                    <a:p>
                      <a:pPr algn="ctr">
                        <a:spcAft>
                          <a:spcPts val="0"/>
                        </a:spcAft>
                      </a:pPr>
                      <a:r>
                        <a:rPr lang="zh-TW" sz="1600" b="1" kern="100" dirty="0">
                          <a:solidFill>
                            <a:srgbClr val="000000"/>
                          </a:solidFill>
                          <a:latin typeface="Times New Roman"/>
                          <a:ea typeface="標楷體"/>
                        </a:rPr>
                        <a:t>等級</a:t>
                      </a:r>
                      <a:endParaRPr lang="zh-TW" sz="1600" kern="100" dirty="0">
                        <a:latin typeface="Times New Roman"/>
                        <a:ea typeface="新細明體"/>
                      </a:endParaRPr>
                    </a:p>
                  </a:txBody>
                  <a:tcPr marL="12588" marR="12588"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zh-TW" sz="1600" b="1" kern="100" dirty="0">
                          <a:solidFill>
                            <a:srgbClr val="000000"/>
                          </a:solidFill>
                          <a:latin typeface="Times New Roman"/>
                          <a:ea typeface="標楷體"/>
                        </a:rPr>
                        <a:t>衝擊</a:t>
                      </a:r>
                      <a:r>
                        <a:rPr lang="en-US" sz="1600" b="1" kern="100" dirty="0">
                          <a:solidFill>
                            <a:srgbClr val="000000"/>
                          </a:solidFill>
                          <a:latin typeface="Times New Roman"/>
                          <a:ea typeface="標楷體"/>
                        </a:rPr>
                        <a:t>/</a:t>
                      </a:r>
                      <a:r>
                        <a:rPr lang="zh-TW" sz="1600" b="1" kern="100" dirty="0">
                          <a:solidFill>
                            <a:srgbClr val="000000"/>
                          </a:solidFill>
                          <a:latin typeface="Times New Roman"/>
                          <a:ea typeface="標楷體"/>
                        </a:rPr>
                        <a:t>後果</a:t>
                      </a:r>
                      <a:endParaRPr lang="zh-TW" sz="16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zh-TW" sz="1600" b="1" kern="100" dirty="0">
                          <a:solidFill>
                            <a:srgbClr val="000000"/>
                          </a:solidFill>
                          <a:latin typeface="Times New Roman"/>
                          <a:ea typeface="標楷體"/>
                        </a:rPr>
                        <a:t>財務損失</a:t>
                      </a:r>
                      <a:endParaRPr lang="zh-TW" sz="16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zh-TW" sz="1600" b="1" kern="100" dirty="0">
                          <a:solidFill>
                            <a:srgbClr val="000000"/>
                          </a:solidFill>
                          <a:latin typeface="Times New Roman"/>
                          <a:ea typeface="標楷體"/>
                        </a:rPr>
                        <a:t>人員</a:t>
                      </a:r>
                      <a:endParaRPr lang="zh-TW" sz="16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zh-TW" sz="1600" b="1" kern="100" dirty="0">
                          <a:solidFill>
                            <a:srgbClr val="000000"/>
                          </a:solidFill>
                          <a:latin typeface="Times New Roman"/>
                          <a:ea typeface="標楷體"/>
                        </a:rPr>
                        <a:t>形象</a:t>
                      </a:r>
                      <a:endParaRPr lang="zh-TW" sz="16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zh-TW" sz="1600" b="1" kern="100" dirty="0">
                          <a:solidFill>
                            <a:srgbClr val="000000"/>
                          </a:solidFill>
                          <a:latin typeface="Times New Roman"/>
                          <a:ea typeface="標楷體"/>
                        </a:rPr>
                        <a:t>目標達成</a:t>
                      </a:r>
                      <a:endParaRPr lang="zh-TW" sz="16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zh-TW" sz="1600" b="1" kern="100" dirty="0">
                          <a:solidFill>
                            <a:srgbClr val="000000"/>
                          </a:solidFill>
                          <a:latin typeface="Times New Roman"/>
                          <a:ea typeface="標楷體"/>
                        </a:rPr>
                        <a:t>營運環境</a:t>
                      </a:r>
                      <a:endParaRPr lang="zh-TW" sz="16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r>
              <a:tr h="2133733">
                <a:tc>
                  <a:txBody>
                    <a:bodyPr/>
                    <a:lstStyle/>
                    <a:p>
                      <a:pPr algn="ctr">
                        <a:spcAft>
                          <a:spcPts val="0"/>
                        </a:spcAft>
                      </a:pPr>
                      <a:r>
                        <a:rPr lang="en-US" sz="1400" kern="100" dirty="0">
                          <a:solidFill>
                            <a:srgbClr val="000000"/>
                          </a:solidFill>
                          <a:latin typeface="Times New Roman"/>
                          <a:ea typeface="標楷體"/>
                        </a:rPr>
                        <a:t>3</a:t>
                      </a:r>
                      <a:endParaRPr lang="zh-TW" sz="1400" kern="100" dirty="0">
                        <a:latin typeface="Times New Roman"/>
                        <a:ea typeface="新細明體"/>
                      </a:endParaRPr>
                    </a:p>
                  </a:txBody>
                  <a:tcPr marL="12588" marR="1258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TW" sz="1400" kern="100" dirty="0">
                          <a:solidFill>
                            <a:srgbClr val="000000"/>
                          </a:solidFill>
                          <a:latin typeface="Times New Roman"/>
                          <a:ea typeface="標楷體"/>
                        </a:rPr>
                        <a:t>非常嚴重</a:t>
                      </a:r>
                      <a:endParaRPr lang="zh-TW" sz="1400" kern="100" dirty="0">
                        <a:latin typeface="Times New Roman"/>
                        <a:ea typeface="新細明體"/>
                      </a:endParaRPr>
                    </a:p>
                  </a:txBody>
                  <a:tcPr marL="12588" marR="12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運動彩券年度實際發行盈餘較預定目標短少達</a:t>
                      </a:r>
                      <a:r>
                        <a:rPr lang="en-US" sz="1400" kern="100" dirty="0" smtClean="0">
                          <a:solidFill>
                            <a:srgbClr val="000000"/>
                          </a:solidFill>
                          <a:latin typeface="Times New Roman"/>
                          <a:ea typeface="標楷體"/>
                        </a:rPr>
                        <a:t>1</a:t>
                      </a:r>
                      <a:r>
                        <a:rPr lang="zh-TW" sz="1400" kern="100" dirty="0" smtClean="0">
                          <a:solidFill>
                            <a:srgbClr val="000000"/>
                          </a:solidFill>
                          <a:latin typeface="Times New Roman"/>
                          <a:ea typeface="標楷體"/>
                        </a:rPr>
                        <a:t>億</a:t>
                      </a:r>
                      <a:r>
                        <a:rPr lang="zh-TW" sz="1400" kern="100" dirty="0">
                          <a:solidFill>
                            <a:srgbClr val="000000"/>
                          </a:solidFill>
                          <a:latin typeface="Times New Roman"/>
                          <a:ea typeface="標楷體"/>
                        </a:rPr>
                        <a:t>元以上</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a:t>
                      </a:r>
                      <a:r>
                        <a:rPr lang="zh-TW" sz="1400" kern="100" dirty="0">
                          <a:solidFill>
                            <a:srgbClr val="000000"/>
                          </a:solidFill>
                          <a:latin typeface="Times New Roman"/>
                          <a:ea typeface="標楷體"/>
                        </a:rPr>
                        <a:t>其他案件金額</a:t>
                      </a:r>
                      <a:r>
                        <a:rPr lang="en-US" sz="1400" kern="100" dirty="0">
                          <a:solidFill>
                            <a:srgbClr val="000000"/>
                          </a:solidFill>
                          <a:latin typeface="Times New Roman"/>
                          <a:ea typeface="標楷體"/>
                        </a:rPr>
                        <a:t>5</a:t>
                      </a:r>
                      <a:r>
                        <a:rPr lang="zh-TW" sz="1400" kern="100" dirty="0">
                          <a:solidFill>
                            <a:srgbClr val="000000"/>
                          </a:solidFill>
                          <a:latin typeface="Times New Roman"/>
                          <a:ea typeface="標楷體"/>
                        </a:rPr>
                        <a:t>千萬元以上</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人員死亡</a:t>
                      </a:r>
                      <a:r>
                        <a:rPr lang="en-US" sz="1400" kern="100" dirty="0">
                          <a:solidFill>
                            <a:srgbClr val="000000"/>
                          </a:solidFill>
                          <a:latin typeface="Times New Roman"/>
                          <a:ea typeface="標楷體"/>
                        </a:rPr>
                        <a:t> (</a:t>
                      </a:r>
                      <a:r>
                        <a:rPr lang="zh-TW" sz="1400" kern="100" dirty="0">
                          <a:solidFill>
                            <a:srgbClr val="000000"/>
                          </a:solidFill>
                          <a:latin typeface="Times New Roman"/>
                          <a:ea typeface="標楷體"/>
                        </a:rPr>
                        <a:t>含運動參與者、觀賞者或工作人員</a:t>
                      </a:r>
                      <a:r>
                        <a:rPr lang="en-US" sz="1400" kern="100" dirty="0">
                          <a:solidFill>
                            <a:srgbClr val="000000"/>
                          </a:solidFill>
                          <a:latin typeface="Times New Roman"/>
                          <a:ea typeface="標楷體"/>
                        </a:rPr>
                        <a:t>)</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2.2</a:t>
                      </a:r>
                      <a:r>
                        <a:rPr lang="zh-TW" sz="1400" kern="100" dirty="0">
                          <a:solidFill>
                            <a:srgbClr val="000000"/>
                          </a:solidFill>
                          <a:latin typeface="Times New Roman"/>
                          <a:ea typeface="標楷體"/>
                        </a:rPr>
                        <a:t>名以上職棒球員或教練打假球遭約談及偵辦</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TW" sz="1400" kern="100" dirty="0">
                          <a:solidFill>
                            <a:srgbClr val="000000"/>
                          </a:solidFill>
                          <a:latin typeface="Times New Roman"/>
                          <a:ea typeface="標楷體"/>
                        </a:rPr>
                        <a:t>媒體廣泛持續負面報導，造成本署政策難以推動，嚴重損及本署聲譽</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18415" algn="just">
                        <a:spcAft>
                          <a:spcPts val="0"/>
                        </a:spcAft>
                      </a:pPr>
                      <a:r>
                        <a:rPr lang="zh-TW" sz="1400" kern="100" dirty="0">
                          <a:solidFill>
                            <a:srgbClr val="000000"/>
                          </a:solidFill>
                          <a:latin typeface="Times New Roman"/>
                          <a:ea typeface="標楷體"/>
                        </a:rPr>
                        <a:t>國際綜合性運動會預估獎牌數未達</a:t>
                      </a:r>
                      <a:r>
                        <a:rPr lang="en-US" sz="1400" kern="100" dirty="0">
                          <a:solidFill>
                            <a:srgbClr val="000000"/>
                          </a:solidFill>
                          <a:latin typeface="Times New Roman"/>
                          <a:ea typeface="標楷體"/>
                        </a:rPr>
                        <a:t>60%</a:t>
                      </a:r>
                      <a:r>
                        <a:rPr lang="zh-TW" sz="1400" kern="100" dirty="0">
                          <a:solidFill>
                            <a:srgbClr val="000000"/>
                          </a:solidFill>
                          <a:latin typeface="Times New Roman"/>
                          <a:ea typeface="標楷體"/>
                        </a:rPr>
                        <a:t>者</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補助地方政府興建運動設施預算執行率未達</a:t>
                      </a:r>
                      <a:r>
                        <a:rPr lang="en-US" sz="1400" kern="100" dirty="0">
                          <a:solidFill>
                            <a:srgbClr val="000000"/>
                          </a:solidFill>
                          <a:latin typeface="Times New Roman"/>
                          <a:ea typeface="標楷體"/>
                        </a:rPr>
                        <a:t>70%</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a:t>
                      </a:r>
                      <a:r>
                        <a:rPr lang="zh-TW" sz="1400" kern="0" dirty="0">
                          <a:solidFill>
                            <a:srgbClr val="000000"/>
                          </a:solidFill>
                          <a:latin typeface="Times New Roman"/>
                          <a:ea typeface="標楷體"/>
                        </a:rPr>
                        <a:t>興整建國家運動園區工程進度落後</a:t>
                      </a:r>
                      <a:r>
                        <a:rPr lang="en-US" sz="1400" kern="100" dirty="0">
                          <a:solidFill>
                            <a:srgbClr val="000000"/>
                          </a:solidFill>
                          <a:latin typeface="Times New Roman"/>
                          <a:ea typeface="標楷體"/>
                        </a:rPr>
                        <a:t>50%</a:t>
                      </a:r>
                      <a:r>
                        <a:rPr lang="zh-TW" sz="1400" kern="100" dirty="0">
                          <a:solidFill>
                            <a:srgbClr val="000000"/>
                          </a:solidFill>
                          <a:latin typeface="Times New Roman"/>
                          <a:ea typeface="標楷體"/>
                        </a:rPr>
                        <a:t>以上</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3.</a:t>
                      </a:r>
                      <a:r>
                        <a:rPr lang="zh-TW" sz="1400" kern="100" dirty="0">
                          <a:solidFill>
                            <a:srgbClr val="000000"/>
                          </a:solidFill>
                          <a:latin typeface="Times New Roman"/>
                          <a:ea typeface="標楷體"/>
                        </a:rPr>
                        <a:t>學校游泳池有</a:t>
                      </a:r>
                      <a:r>
                        <a:rPr lang="en-US" sz="1400" kern="100" dirty="0">
                          <a:solidFill>
                            <a:srgbClr val="000000"/>
                          </a:solidFill>
                          <a:latin typeface="Times New Roman"/>
                          <a:ea typeface="標楷體"/>
                        </a:rPr>
                        <a:t>3</a:t>
                      </a:r>
                      <a:r>
                        <a:rPr lang="zh-TW" sz="1400" kern="100" dirty="0">
                          <a:solidFill>
                            <a:srgbClr val="000000"/>
                          </a:solidFill>
                          <a:latin typeface="Times New Roman"/>
                          <a:ea typeface="標楷體"/>
                        </a:rPr>
                        <a:t>校以上閒置</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4.</a:t>
                      </a:r>
                      <a:r>
                        <a:rPr lang="en-US" sz="1400" kern="0" dirty="0">
                          <a:solidFill>
                            <a:srgbClr val="000000"/>
                          </a:solidFill>
                          <a:latin typeface="Times New Roman"/>
                          <a:ea typeface="標楷體"/>
                        </a:rPr>
                        <a:t>1</a:t>
                      </a:r>
                      <a:r>
                        <a:rPr lang="zh-TW" sz="1400" kern="0" dirty="0">
                          <a:solidFill>
                            <a:srgbClr val="000000"/>
                          </a:solidFill>
                          <a:latin typeface="Times New Roman"/>
                          <a:ea typeface="標楷體"/>
                        </a:rPr>
                        <a:t>支職棒球團受打假球影響解散</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33733">
                <a:tc>
                  <a:txBody>
                    <a:bodyPr/>
                    <a:lstStyle/>
                    <a:p>
                      <a:pPr algn="ctr">
                        <a:spcAft>
                          <a:spcPts val="0"/>
                        </a:spcAft>
                      </a:pPr>
                      <a:r>
                        <a:rPr lang="en-US" sz="1400" kern="100" dirty="0">
                          <a:solidFill>
                            <a:srgbClr val="000000"/>
                          </a:solidFill>
                          <a:latin typeface="Times New Roman"/>
                          <a:ea typeface="標楷體"/>
                        </a:rPr>
                        <a:t>2</a:t>
                      </a:r>
                      <a:endParaRPr lang="zh-TW" sz="1400" kern="100" dirty="0">
                        <a:latin typeface="Times New Roman"/>
                        <a:ea typeface="新細明體"/>
                      </a:endParaRPr>
                    </a:p>
                  </a:txBody>
                  <a:tcPr marL="12588" marR="1258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TW" sz="1400" kern="100" dirty="0">
                          <a:solidFill>
                            <a:srgbClr val="000000"/>
                          </a:solidFill>
                          <a:latin typeface="Times New Roman"/>
                          <a:ea typeface="標楷體"/>
                        </a:rPr>
                        <a:t>嚴重</a:t>
                      </a:r>
                      <a:endParaRPr lang="zh-TW" sz="1400" kern="100" dirty="0">
                        <a:latin typeface="Times New Roman"/>
                        <a:ea typeface="新細明體"/>
                      </a:endParaRPr>
                    </a:p>
                  </a:txBody>
                  <a:tcPr marL="12588" marR="12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26365" indent="-94615" algn="just">
                        <a:spcAft>
                          <a:spcPts val="0"/>
                        </a:spcAft>
                      </a:pPr>
                      <a:r>
                        <a:rPr lang="en-US" sz="1400" kern="100">
                          <a:solidFill>
                            <a:srgbClr val="000000"/>
                          </a:solidFill>
                          <a:latin typeface="Times New Roman"/>
                          <a:ea typeface="標楷體"/>
                        </a:rPr>
                        <a:t>1.</a:t>
                      </a:r>
                      <a:r>
                        <a:rPr lang="zh-TW" sz="1400" kern="100">
                          <a:solidFill>
                            <a:srgbClr val="000000"/>
                          </a:solidFill>
                          <a:latin typeface="Times New Roman"/>
                          <a:ea typeface="標楷體"/>
                        </a:rPr>
                        <a:t>運動彩券年度實際發行盈餘較預定目標短少</a:t>
                      </a:r>
                      <a:r>
                        <a:rPr lang="en-US" sz="1400" kern="100">
                          <a:solidFill>
                            <a:srgbClr val="000000"/>
                          </a:solidFill>
                          <a:latin typeface="Times New Roman"/>
                          <a:ea typeface="標楷體"/>
                        </a:rPr>
                        <a:t>2</a:t>
                      </a:r>
                      <a:r>
                        <a:rPr lang="zh-TW" sz="1400" kern="100">
                          <a:solidFill>
                            <a:srgbClr val="000000"/>
                          </a:solidFill>
                          <a:latin typeface="Times New Roman"/>
                          <a:ea typeface="標楷體"/>
                        </a:rPr>
                        <a:t>千萬元以上，未達</a:t>
                      </a:r>
                      <a:r>
                        <a:rPr lang="en-US" sz="1400" kern="100">
                          <a:solidFill>
                            <a:srgbClr val="000000"/>
                          </a:solidFill>
                          <a:latin typeface="Times New Roman"/>
                          <a:ea typeface="標楷體"/>
                        </a:rPr>
                        <a:t>1</a:t>
                      </a:r>
                      <a:r>
                        <a:rPr lang="zh-TW" sz="1400" kern="100">
                          <a:solidFill>
                            <a:srgbClr val="000000"/>
                          </a:solidFill>
                          <a:latin typeface="Times New Roman"/>
                          <a:ea typeface="標楷體"/>
                        </a:rPr>
                        <a:t>億元</a:t>
                      </a:r>
                      <a:endParaRPr lang="zh-TW" sz="1400" kern="100">
                        <a:latin typeface="Times New Roman"/>
                        <a:ea typeface="新細明體"/>
                      </a:endParaRPr>
                    </a:p>
                    <a:p>
                      <a:pPr marL="94615" indent="-94615" algn="just">
                        <a:spcAft>
                          <a:spcPts val="0"/>
                        </a:spcAft>
                      </a:pPr>
                      <a:r>
                        <a:rPr lang="en-US" sz="1400" kern="100">
                          <a:solidFill>
                            <a:srgbClr val="000000"/>
                          </a:solidFill>
                          <a:latin typeface="Times New Roman"/>
                          <a:ea typeface="標楷體"/>
                        </a:rPr>
                        <a:t>2.</a:t>
                      </a:r>
                      <a:r>
                        <a:rPr lang="zh-TW" sz="1400" kern="100">
                          <a:solidFill>
                            <a:srgbClr val="000000"/>
                          </a:solidFill>
                          <a:latin typeface="Times New Roman"/>
                          <a:ea typeface="標楷體"/>
                        </a:rPr>
                        <a:t>其他案件金額</a:t>
                      </a:r>
                      <a:r>
                        <a:rPr lang="en-US" sz="1400" kern="100">
                          <a:solidFill>
                            <a:srgbClr val="000000"/>
                          </a:solidFill>
                          <a:latin typeface="Times New Roman"/>
                          <a:ea typeface="標楷體"/>
                        </a:rPr>
                        <a:t>1</a:t>
                      </a:r>
                      <a:r>
                        <a:rPr lang="zh-TW" sz="1400" kern="100">
                          <a:solidFill>
                            <a:srgbClr val="000000"/>
                          </a:solidFill>
                          <a:latin typeface="Times New Roman"/>
                          <a:ea typeface="標楷體"/>
                        </a:rPr>
                        <a:t>千萬元以上，</a:t>
                      </a:r>
                      <a:r>
                        <a:rPr lang="en-US" sz="1400" kern="100">
                          <a:solidFill>
                            <a:srgbClr val="000000"/>
                          </a:solidFill>
                          <a:latin typeface="Times New Roman"/>
                          <a:ea typeface="標楷體"/>
                        </a:rPr>
                        <a:t>5</a:t>
                      </a:r>
                      <a:r>
                        <a:rPr lang="zh-TW" sz="1400" kern="100">
                          <a:solidFill>
                            <a:srgbClr val="000000"/>
                          </a:solidFill>
                          <a:latin typeface="Times New Roman"/>
                          <a:ea typeface="標楷體"/>
                        </a:rPr>
                        <a:t>千萬元以下</a:t>
                      </a:r>
                      <a:endParaRPr lang="zh-TW" sz="1400" kern="10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人員重傷</a:t>
                      </a:r>
                      <a:r>
                        <a:rPr lang="en-US" sz="1400" kern="100" dirty="0">
                          <a:solidFill>
                            <a:srgbClr val="000000"/>
                          </a:solidFill>
                          <a:latin typeface="Times New Roman"/>
                          <a:ea typeface="標楷體"/>
                        </a:rPr>
                        <a:t> (</a:t>
                      </a:r>
                      <a:r>
                        <a:rPr lang="zh-TW" sz="1400" kern="100" dirty="0">
                          <a:solidFill>
                            <a:srgbClr val="000000"/>
                          </a:solidFill>
                          <a:latin typeface="Times New Roman"/>
                          <a:ea typeface="標楷體"/>
                        </a:rPr>
                        <a:t>含運動參與者、觀賞者或工作人員</a:t>
                      </a:r>
                      <a:r>
                        <a:rPr lang="en-US" sz="1400" kern="100" dirty="0">
                          <a:solidFill>
                            <a:srgbClr val="000000"/>
                          </a:solidFill>
                          <a:latin typeface="Times New Roman"/>
                          <a:ea typeface="標楷體"/>
                        </a:rPr>
                        <a:t>)</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2.1</a:t>
                      </a:r>
                      <a:r>
                        <a:rPr lang="zh-TW" sz="1400" kern="100" dirty="0">
                          <a:solidFill>
                            <a:srgbClr val="000000"/>
                          </a:solidFill>
                          <a:latin typeface="Times New Roman"/>
                          <a:ea typeface="標楷體"/>
                        </a:rPr>
                        <a:t>名職棒球員或教練打假球遭約談及偵辦</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TW" sz="1400" kern="100" dirty="0">
                          <a:solidFill>
                            <a:srgbClr val="000000"/>
                          </a:solidFill>
                          <a:latin typeface="Times New Roman"/>
                          <a:ea typeface="標楷體"/>
                        </a:rPr>
                        <a:t>主要媒體負面報導引發輿論討論，損及本署聲譽</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TW" sz="1400" kern="100" dirty="0">
                          <a:solidFill>
                            <a:srgbClr val="000000"/>
                          </a:solidFill>
                          <a:latin typeface="Times New Roman"/>
                          <a:ea typeface="標楷體"/>
                        </a:rPr>
                        <a:t>國際綜合性運動會預估獎牌數達成度在</a:t>
                      </a:r>
                      <a:r>
                        <a:rPr lang="en-US" sz="1400" kern="100" dirty="0">
                          <a:solidFill>
                            <a:srgbClr val="000000"/>
                          </a:solidFill>
                          <a:latin typeface="Times New Roman"/>
                          <a:ea typeface="標楷體"/>
                        </a:rPr>
                        <a:t>60%</a:t>
                      </a:r>
                      <a:r>
                        <a:rPr lang="zh-TW" sz="1400" kern="100" dirty="0">
                          <a:solidFill>
                            <a:srgbClr val="000000"/>
                          </a:solidFill>
                          <a:latin typeface="Times New Roman"/>
                          <a:ea typeface="標楷體"/>
                        </a:rPr>
                        <a:t>以上，未達</a:t>
                      </a:r>
                      <a:r>
                        <a:rPr lang="en-US" sz="1400" kern="100" dirty="0">
                          <a:solidFill>
                            <a:srgbClr val="000000"/>
                          </a:solidFill>
                          <a:latin typeface="Times New Roman"/>
                          <a:ea typeface="標楷體"/>
                        </a:rPr>
                        <a:t>70%</a:t>
                      </a:r>
                      <a:r>
                        <a:rPr lang="zh-TW" sz="1400" kern="100" dirty="0">
                          <a:solidFill>
                            <a:srgbClr val="000000"/>
                          </a:solidFill>
                          <a:latin typeface="Times New Roman"/>
                          <a:ea typeface="標楷體"/>
                        </a:rPr>
                        <a:t>者</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補助地方政府興建運動設施預算執行率在</a:t>
                      </a:r>
                      <a:r>
                        <a:rPr lang="en-US" sz="1400" kern="100" dirty="0">
                          <a:solidFill>
                            <a:srgbClr val="000000"/>
                          </a:solidFill>
                          <a:latin typeface="Times New Roman"/>
                          <a:ea typeface="標楷體"/>
                        </a:rPr>
                        <a:t>70%</a:t>
                      </a:r>
                      <a:r>
                        <a:rPr lang="zh-TW" sz="1400" kern="100" dirty="0">
                          <a:solidFill>
                            <a:srgbClr val="000000"/>
                          </a:solidFill>
                          <a:latin typeface="Times New Roman"/>
                          <a:ea typeface="標楷體"/>
                        </a:rPr>
                        <a:t>以上未達</a:t>
                      </a:r>
                      <a:r>
                        <a:rPr lang="en-US" sz="1400" kern="100" dirty="0">
                          <a:solidFill>
                            <a:srgbClr val="000000"/>
                          </a:solidFill>
                          <a:latin typeface="Times New Roman"/>
                          <a:ea typeface="標楷體"/>
                        </a:rPr>
                        <a:t>90%</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a:t>
                      </a:r>
                      <a:r>
                        <a:rPr lang="zh-TW" sz="1400" kern="0" dirty="0">
                          <a:solidFill>
                            <a:srgbClr val="000000"/>
                          </a:solidFill>
                          <a:latin typeface="Times New Roman"/>
                          <a:ea typeface="標楷體"/>
                        </a:rPr>
                        <a:t>興整建國家運動園區工程進度落後</a:t>
                      </a:r>
                      <a:r>
                        <a:rPr lang="en-US" sz="1400" kern="100" dirty="0">
                          <a:solidFill>
                            <a:srgbClr val="000000"/>
                          </a:solidFill>
                          <a:latin typeface="Times New Roman"/>
                          <a:ea typeface="標楷體"/>
                        </a:rPr>
                        <a:t>30%</a:t>
                      </a:r>
                      <a:r>
                        <a:rPr lang="zh-TW" sz="1400" kern="100" dirty="0">
                          <a:solidFill>
                            <a:srgbClr val="000000"/>
                          </a:solidFill>
                          <a:latin typeface="Times New Roman"/>
                          <a:ea typeface="標楷體"/>
                        </a:rPr>
                        <a:t>以上未達</a:t>
                      </a:r>
                      <a:r>
                        <a:rPr lang="en-US" sz="1400" kern="100" dirty="0">
                          <a:solidFill>
                            <a:srgbClr val="000000"/>
                          </a:solidFill>
                          <a:latin typeface="Times New Roman"/>
                          <a:ea typeface="標楷體"/>
                        </a:rPr>
                        <a:t>50%</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3.</a:t>
                      </a:r>
                      <a:r>
                        <a:rPr lang="zh-TW" sz="1400" kern="100" dirty="0">
                          <a:solidFill>
                            <a:srgbClr val="000000"/>
                          </a:solidFill>
                          <a:latin typeface="Times New Roman"/>
                          <a:ea typeface="標楷體"/>
                        </a:rPr>
                        <a:t>學校游泳池有</a:t>
                      </a: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至</a:t>
                      </a:r>
                      <a:r>
                        <a:rPr lang="en-US" sz="1400" kern="100" dirty="0">
                          <a:solidFill>
                            <a:srgbClr val="000000"/>
                          </a:solidFill>
                          <a:latin typeface="Times New Roman"/>
                          <a:ea typeface="標楷體"/>
                        </a:rPr>
                        <a:t>2</a:t>
                      </a:r>
                      <a:r>
                        <a:rPr lang="zh-TW" sz="1400" kern="100" dirty="0">
                          <a:solidFill>
                            <a:srgbClr val="000000"/>
                          </a:solidFill>
                          <a:latin typeface="Times New Roman"/>
                          <a:ea typeface="標楷體"/>
                        </a:rPr>
                        <a:t>校閒置</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87409">
                <a:tc>
                  <a:txBody>
                    <a:bodyPr/>
                    <a:lstStyle/>
                    <a:p>
                      <a:pPr algn="ctr">
                        <a:spcAft>
                          <a:spcPts val="0"/>
                        </a:spcAft>
                      </a:pPr>
                      <a:r>
                        <a:rPr lang="en-US" sz="1400" kern="100">
                          <a:solidFill>
                            <a:srgbClr val="000000"/>
                          </a:solidFill>
                          <a:latin typeface="Times New Roman"/>
                          <a:ea typeface="標楷體"/>
                        </a:rPr>
                        <a:t>1</a:t>
                      </a:r>
                      <a:endParaRPr lang="zh-TW" sz="1400" kern="100">
                        <a:latin typeface="Times New Roman"/>
                        <a:ea typeface="新細明體"/>
                      </a:endParaRPr>
                    </a:p>
                  </a:txBody>
                  <a:tcPr marL="12588" marR="1258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TW" sz="1400" kern="100" dirty="0">
                          <a:solidFill>
                            <a:srgbClr val="000000"/>
                          </a:solidFill>
                          <a:latin typeface="Times New Roman"/>
                          <a:ea typeface="標楷體"/>
                        </a:rPr>
                        <a:t>輕微</a:t>
                      </a:r>
                      <a:endParaRPr lang="zh-TW" sz="1400" kern="100" dirty="0">
                        <a:latin typeface="Times New Roman"/>
                        <a:ea typeface="新細明體"/>
                      </a:endParaRPr>
                    </a:p>
                  </a:txBody>
                  <a:tcPr marL="12588" marR="12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運動彩券年度實際發行盈餘較預定目標短少未達</a:t>
                      </a:r>
                      <a:r>
                        <a:rPr lang="en-US" sz="1400" kern="100" dirty="0">
                          <a:solidFill>
                            <a:srgbClr val="000000"/>
                          </a:solidFill>
                          <a:latin typeface="Times New Roman"/>
                          <a:ea typeface="標楷體"/>
                        </a:rPr>
                        <a:t>2</a:t>
                      </a:r>
                      <a:r>
                        <a:rPr lang="zh-TW" sz="1400" kern="100" dirty="0">
                          <a:solidFill>
                            <a:srgbClr val="000000"/>
                          </a:solidFill>
                          <a:latin typeface="Times New Roman"/>
                          <a:ea typeface="標楷體"/>
                        </a:rPr>
                        <a:t>千萬元</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a:t>
                      </a:r>
                      <a:r>
                        <a:rPr lang="zh-TW" sz="1400" kern="100" dirty="0">
                          <a:solidFill>
                            <a:srgbClr val="000000"/>
                          </a:solidFill>
                          <a:latin typeface="Times New Roman"/>
                          <a:ea typeface="標楷體"/>
                        </a:rPr>
                        <a:t>其他案件金額</a:t>
                      </a: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千萬元以下</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10795" indent="-10795" algn="just">
                        <a:spcAft>
                          <a:spcPts val="0"/>
                        </a:spcAft>
                      </a:pPr>
                      <a:r>
                        <a:rPr lang="zh-TW" sz="1400" kern="100">
                          <a:solidFill>
                            <a:srgbClr val="000000"/>
                          </a:solidFill>
                          <a:latin typeface="Times New Roman"/>
                          <a:ea typeface="標楷體"/>
                        </a:rPr>
                        <a:t>人員輕傷</a:t>
                      </a:r>
                      <a:r>
                        <a:rPr lang="en-US" sz="1400" kern="100">
                          <a:solidFill>
                            <a:srgbClr val="000000"/>
                          </a:solidFill>
                          <a:latin typeface="Times New Roman"/>
                          <a:ea typeface="標楷體"/>
                        </a:rPr>
                        <a:t> (</a:t>
                      </a:r>
                      <a:r>
                        <a:rPr lang="zh-TW" sz="1400" kern="100">
                          <a:solidFill>
                            <a:srgbClr val="000000"/>
                          </a:solidFill>
                          <a:latin typeface="Times New Roman"/>
                          <a:ea typeface="標楷體"/>
                        </a:rPr>
                        <a:t>含運動參與者、觀賞者或工作人員</a:t>
                      </a:r>
                      <a:r>
                        <a:rPr lang="en-US" sz="1400" kern="100">
                          <a:solidFill>
                            <a:srgbClr val="000000"/>
                          </a:solidFill>
                          <a:latin typeface="Times New Roman"/>
                          <a:ea typeface="標楷體"/>
                        </a:rPr>
                        <a:t>)</a:t>
                      </a:r>
                      <a:endParaRPr lang="zh-TW" sz="1400" kern="10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zh-TW" sz="1400" kern="100">
                          <a:solidFill>
                            <a:srgbClr val="000000"/>
                          </a:solidFill>
                          <a:latin typeface="Times New Roman"/>
                          <a:ea typeface="標楷體"/>
                        </a:rPr>
                        <a:t>單一或特定媒體刻意負面報導，影響本署聲譽</a:t>
                      </a:r>
                      <a:endParaRPr lang="zh-TW" sz="1400" kern="10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TW" sz="1400" kern="100">
                          <a:solidFill>
                            <a:srgbClr val="000000"/>
                          </a:solidFill>
                          <a:latin typeface="Times New Roman"/>
                          <a:ea typeface="標楷體"/>
                        </a:rPr>
                        <a:t>國際綜合性運動會預估獎牌數達成度在</a:t>
                      </a:r>
                      <a:r>
                        <a:rPr lang="en-US" sz="1400" kern="100">
                          <a:solidFill>
                            <a:srgbClr val="000000"/>
                          </a:solidFill>
                          <a:latin typeface="Times New Roman"/>
                          <a:ea typeface="標楷體"/>
                        </a:rPr>
                        <a:t>70%</a:t>
                      </a:r>
                      <a:r>
                        <a:rPr lang="zh-TW" sz="1400" kern="100">
                          <a:solidFill>
                            <a:srgbClr val="000000"/>
                          </a:solidFill>
                          <a:latin typeface="Times New Roman"/>
                          <a:ea typeface="標楷體"/>
                        </a:rPr>
                        <a:t>以上，未達</a:t>
                      </a:r>
                      <a:r>
                        <a:rPr lang="en-US" sz="1400" kern="100">
                          <a:solidFill>
                            <a:srgbClr val="000000"/>
                          </a:solidFill>
                          <a:latin typeface="Times New Roman"/>
                          <a:ea typeface="標楷體"/>
                        </a:rPr>
                        <a:t>80%</a:t>
                      </a:r>
                      <a:r>
                        <a:rPr lang="zh-TW" sz="1400" kern="100">
                          <a:solidFill>
                            <a:srgbClr val="000000"/>
                          </a:solidFill>
                          <a:latin typeface="Times New Roman"/>
                          <a:ea typeface="標楷體"/>
                        </a:rPr>
                        <a:t>者</a:t>
                      </a:r>
                      <a:endParaRPr lang="zh-TW" sz="1400" kern="10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94615" indent="-94615" algn="just">
                        <a:spcAft>
                          <a:spcPts val="0"/>
                        </a:spcAft>
                      </a:pPr>
                      <a:r>
                        <a:rPr lang="en-US" sz="1400" kern="100" dirty="0">
                          <a:solidFill>
                            <a:srgbClr val="000000"/>
                          </a:solidFill>
                          <a:latin typeface="Times New Roman"/>
                          <a:ea typeface="標楷體"/>
                        </a:rPr>
                        <a:t>1.</a:t>
                      </a:r>
                      <a:r>
                        <a:rPr lang="zh-TW" sz="1400" kern="100" dirty="0">
                          <a:solidFill>
                            <a:srgbClr val="000000"/>
                          </a:solidFill>
                          <a:latin typeface="Times New Roman"/>
                          <a:ea typeface="標楷體"/>
                        </a:rPr>
                        <a:t>補助地方政府興建運動設施預算執行率在</a:t>
                      </a:r>
                      <a:r>
                        <a:rPr lang="en-US" sz="1400" kern="100" dirty="0">
                          <a:solidFill>
                            <a:srgbClr val="000000"/>
                          </a:solidFill>
                          <a:latin typeface="Times New Roman"/>
                          <a:ea typeface="標楷體"/>
                        </a:rPr>
                        <a:t>90%</a:t>
                      </a:r>
                      <a:r>
                        <a:rPr lang="zh-TW" sz="1400" kern="100" dirty="0">
                          <a:solidFill>
                            <a:srgbClr val="000000"/>
                          </a:solidFill>
                          <a:latin typeface="Times New Roman"/>
                          <a:ea typeface="標楷體"/>
                        </a:rPr>
                        <a:t>以上未達</a:t>
                      </a:r>
                      <a:r>
                        <a:rPr lang="en-US" sz="1400" kern="100" dirty="0">
                          <a:solidFill>
                            <a:srgbClr val="000000"/>
                          </a:solidFill>
                          <a:latin typeface="Times New Roman"/>
                          <a:ea typeface="標楷體"/>
                        </a:rPr>
                        <a:t>93%</a:t>
                      </a:r>
                      <a:endParaRPr lang="zh-TW" sz="1400" kern="100" dirty="0">
                        <a:latin typeface="Times New Roman"/>
                        <a:ea typeface="新細明體"/>
                      </a:endParaRPr>
                    </a:p>
                    <a:p>
                      <a:pPr marL="94615" indent="-94615" algn="just">
                        <a:spcAft>
                          <a:spcPts val="0"/>
                        </a:spcAft>
                      </a:pPr>
                      <a:r>
                        <a:rPr lang="en-US" sz="1400" kern="100" dirty="0">
                          <a:solidFill>
                            <a:srgbClr val="000000"/>
                          </a:solidFill>
                          <a:latin typeface="Times New Roman"/>
                          <a:ea typeface="標楷體"/>
                        </a:rPr>
                        <a:t>2.</a:t>
                      </a:r>
                      <a:r>
                        <a:rPr lang="zh-TW" sz="1400" kern="0" dirty="0">
                          <a:solidFill>
                            <a:srgbClr val="000000"/>
                          </a:solidFill>
                          <a:latin typeface="Times New Roman"/>
                          <a:ea typeface="標楷體"/>
                        </a:rPr>
                        <a:t>興整建國家運動園區工程進度落後</a:t>
                      </a:r>
                      <a:r>
                        <a:rPr lang="en-US" sz="1400" kern="100" dirty="0">
                          <a:solidFill>
                            <a:srgbClr val="000000"/>
                          </a:solidFill>
                          <a:latin typeface="Times New Roman"/>
                          <a:ea typeface="標楷體"/>
                        </a:rPr>
                        <a:t>10%</a:t>
                      </a:r>
                      <a:r>
                        <a:rPr lang="zh-TW" sz="1400" kern="100" dirty="0">
                          <a:solidFill>
                            <a:srgbClr val="000000"/>
                          </a:solidFill>
                          <a:latin typeface="Times New Roman"/>
                          <a:ea typeface="標楷體"/>
                        </a:rPr>
                        <a:t>以上未達</a:t>
                      </a:r>
                      <a:r>
                        <a:rPr lang="en-US" sz="1400" kern="100" dirty="0">
                          <a:solidFill>
                            <a:srgbClr val="000000"/>
                          </a:solidFill>
                          <a:latin typeface="Times New Roman"/>
                          <a:ea typeface="標楷體"/>
                        </a:rPr>
                        <a:t>30%</a:t>
                      </a:r>
                      <a:endParaRPr lang="zh-TW" sz="1400" kern="100" dirty="0">
                        <a:latin typeface="Times New Roman"/>
                        <a:ea typeface="新細明體"/>
                      </a:endParaRPr>
                    </a:p>
                  </a:txBody>
                  <a:tcPr marL="12588" marR="12588"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sp>
        <p:nvSpPr>
          <p:cNvPr id="49204" name="Rectangle 52"/>
          <p:cNvSpPr>
            <a:spLocks noChangeArrowheads="1"/>
          </p:cNvSpPr>
          <p:nvPr/>
        </p:nvSpPr>
        <p:spPr bwMode="auto">
          <a:xfrm>
            <a:off x="3011652" y="333703"/>
            <a:ext cx="39549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cs typeface="Arial" panose="020B0604020202020204" pitchFamily="34" charset="0"/>
              </a:rPr>
              <a:t>表</a:t>
            </a:r>
            <a:r>
              <a:rPr lang="en-US" altLang="zh-TW" sz="2800" b="1" dirty="0">
                <a:solidFill>
                  <a:srgbClr val="000000"/>
                </a:solidFill>
                <a:cs typeface="Arial" panose="020B0604020202020204" pitchFamily="34" charset="0"/>
              </a:rPr>
              <a:t>1</a:t>
            </a:r>
            <a:r>
              <a:rPr lang="zh-TW" altLang="en-US" sz="2800" b="1" dirty="0">
                <a:solidFill>
                  <a:srgbClr val="000000"/>
                </a:solidFill>
                <a:cs typeface="Arial" panose="020B0604020202020204" pitchFamily="34" charset="0"/>
              </a:rPr>
              <a:t>：影響之敘述分類表</a:t>
            </a:r>
            <a:endParaRPr lang="zh-TW" altLang="en-US" sz="2800" dirty="0">
              <a:cs typeface="Arial" panose="020B0604020202020204" pitchFamily="34" charset="0"/>
            </a:endParaRPr>
          </a:p>
        </p:txBody>
      </p:sp>
      <p:sp>
        <p:nvSpPr>
          <p:cNvPr id="55343"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91E8732-2964-44A9-A796-A6223DAB9950}" type="slidenum">
              <a:rPr kumimoji="0" lang="zh-TW" altLang="en-US" smtClean="0">
                <a:solidFill>
                  <a:srgbClr val="FFFFFF"/>
                </a:solidFill>
                <a:latin typeface="Arial" panose="020B0604020202020204" pitchFamily="34" charset="0"/>
                <a:cs typeface="Arial" panose="020B0604020202020204" pitchFamily="34" charset="0"/>
              </a:rPr>
              <a:pPr eaLnBrk="1" hangingPunct="1"/>
              <a:t>89</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1130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8" y="115888"/>
            <a:ext cx="3510094" cy="531812"/>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fontScale="90000"/>
          </a:bodyPr>
          <a:lstStyle/>
          <a:p>
            <a:pPr eaLnBrk="1" hangingPunct="1">
              <a:defRPr/>
            </a:pP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案例</a:t>
            </a:r>
            <a:r>
              <a:rPr lang="en-US" altLang="zh-TW" sz="2800" dirty="0" smtClean="0">
                <a:solidFill>
                  <a:srgbClr val="000000"/>
                </a:solidFill>
                <a:latin typeface="Arial" panose="020B0604020202020204" pitchFamily="34" charset="0"/>
                <a:ea typeface="標楷體" pitchFamily="65" charset="-120"/>
                <a:cs typeface="Arial" panose="020B0604020202020204" pitchFamily="34" charset="0"/>
              </a:rPr>
              <a:t>1</a:t>
            </a: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：教育部體育署</a:t>
            </a:r>
          </a:p>
        </p:txBody>
      </p:sp>
      <p:sp>
        <p:nvSpPr>
          <p:cNvPr id="56323"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sp>
        <p:nvSpPr>
          <p:cNvPr id="49204" name="Rectangle 52"/>
          <p:cNvSpPr>
            <a:spLocks noChangeArrowheads="1"/>
          </p:cNvSpPr>
          <p:nvPr/>
        </p:nvSpPr>
        <p:spPr bwMode="auto">
          <a:xfrm>
            <a:off x="3011652" y="836941"/>
            <a:ext cx="39549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cs typeface="Arial" panose="020B0604020202020204" pitchFamily="34" charset="0"/>
              </a:rPr>
              <a:t>表</a:t>
            </a:r>
            <a:r>
              <a:rPr lang="en-US" altLang="zh-TW" sz="2800" b="1" dirty="0">
                <a:solidFill>
                  <a:srgbClr val="000000"/>
                </a:solidFill>
                <a:cs typeface="Arial" panose="020B0604020202020204" pitchFamily="34" charset="0"/>
              </a:rPr>
              <a:t>2</a:t>
            </a:r>
            <a:r>
              <a:rPr lang="zh-TW" altLang="en-US" sz="2800" b="1" dirty="0">
                <a:solidFill>
                  <a:srgbClr val="000000"/>
                </a:solidFill>
                <a:cs typeface="Arial" panose="020B0604020202020204" pitchFamily="34" charset="0"/>
              </a:rPr>
              <a:t>：機率之敘述分類表</a:t>
            </a:r>
            <a:endParaRPr lang="zh-TW" altLang="en-US" sz="2800" dirty="0">
              <a:cs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65489612"/>
              </p:ext>
            </p:extLst>
          </p:nvPr>
        </p:nvGraphicFramePr>
        <p:xfrm>
          <a:off x="584729" y="1412876"/>
          <a:ext cx="8502649" cy="4176712"/>
        </p:xfrm>
        <a:graphic>
          <a:graphicData uri="http://schemas.openxmlformats.org/drawingml/2006/table">
            <a:tbl>
              <a:tblPr/>
              <a:tblGrid>
                <a:gridCol w="2150578"/>
                <a:gridCol w="2150578"/>
                <a:gridCol w="4201493"/>
              </a:tblGrid>
              <a:tr h="956522">
                <a:tc>
                  <a:txBody>
                    <a:bodyPr/>
                    <a:lstStyle/>
                    <a:p>
                      <a:pPr algn="ctr">
                        <a:lnSpc>
                          <a:spcPts val="2100"/>
                        </a:lnSpc>
                        <a:spcAft>
                          <a:spcPts val="0"/>
                        </a:spcAft>
                      </a:pPr>
                      <a:r>
                        <a:rPr lang="zh-TW" sz="2800" b="1" kern="100" dirty="0">
                          <a:solidFill>
                            <a:srgbClr val="000000"/>
                          </a:solidFill>
                          <a:latin typeface="Times New Roman"/>
                          <a:ea typeface="標楷體"/>
                        </a:rPr>
                        <a:t>等級</a:t>
                      </a:r>
                      <a:endParaRPr lang="zh-TW" sz="2800" kern="100" dirty="0">
                        <a:latin typeface="Times New Roman"/>
                        <a:ea typeface="新細明體"/>
                      </a:endParaRPr>
                    </a:p>
                  </a:txBody>
                  <a:tcPr marL="16933" marR="1693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lnSpc>
                          <a:spcPts val="2100"/>
                        </a:lnSpc>
                        <a:spcAft>
                          <a:spcPts val="0"/>
                        </a:spcAft>
                      </a:pPr>
                      <a:r>
                        <a:rPr lang="zh-TW" sz="2800" b="1" kern="100" dirty="0">
                          <a:solidFill>
                            <a:srgbClr val="000000"/>
                          </a:solidFill>
                          <a:latin typeface="Times New Roman"/>
                          <a:ea typeface="標楷體"/>
                        </a:rPr>
                        <a:t>可能性分類</a:t>
                      </a:r>
                      <a:endParaRPr lang="zh-TW" sz="2800" kern="100" dirty="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algn="ctr">
                        <a:lnSpc>
                          <a:spcPts val="2100"/>
                        </a:lnSpc>
                        <a:spcAft>
                          <a:spcPts val="0"/>
                        </a:spcAft>
                      </a:pPr>
                      <a:r>
                        <a:rPr lang="zh-TW" sz="2800" b="1" kern="100" dirty="0">
                          <a:solidFill>
                            <a:srgbClr val="000000"/>
                          </a:solidFill>
                          <a:latin typeface="Times New Roman"/>
                          <a:ea typeface="標楷體"/>
                        </a:rPr>
                        <a:t>詳細的描述</a:t>
                      </a:r>
                      <a:endParaRPr lang="zh-TW" sz="2800" kern="100" dirty="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r>
              <a:tr h="1131834">
                <a:tc>
                  <a:txBody>
                    <a:bodyPr/>
                    <a:lstStyle/>
                    <a:p>
                      <a:pPr algn="ctr">
                        <a:lnSpc>
                          <a:spcPts val="2100"/>
                        </a:lnSpc>
                        <a:spcAft>
                          <a:spcPts val="0"/>
                        </a:spcAft>
                      </a:pPr>
                      <a:r>
                        <a:rPr lang="en-US" sz="2800" kern="100">
                          <a:solidFill>
                            <a:srgbClr val="000000"/>
                          </a:solidFill>
                          <a:latin typeface="Times New Roman"/>
                          <a:ea typeface="標楷體"/>
                        </a:rPr>
                        <a:t>3</a:t>
                      </a:r>
                      <a:endParaRPr lang="zh-TW" sz="2800" kern="100">
                        <a:latin typeface="Times New Roman"/>
                        <a:ea typeface="新細明體"/>
                      </a:endParaRPr>
                    </a:p>
                  </a:txBody>
                  <a:tcPr marL="16933" marR="1693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zh-TW" sz="2800" kern="100">
                          <a:solidFill>
                            <a:srgbClr val="000000"/>
                          </a:solidFill>
                          <a:latin typeface="Times New Roman"/>
                          <a:ea typeface="標楷體"/>
                        </a:rPr>
                        <a:t>幾乎確定</a:t>
                      </a:r>
                      <a:endParaRPr lang="zh-TW" sz="2800" kern="10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2100"/>
                        </a:lnSpc>
                        <a:spcAft>
                          <a:spcPts val="0"/>
                        </a:spcAft>
                      </a:pPr>
                      <a:r>
                        <a:rPr lang="zh-TW" sz="2800" kern="100" dirty="0">
                          <a:solidFill>
                            <a:srgbClr val="000000"/>
                          </a:solidFill>
                          <a:latin typeface="Times New Roman"/>
                          <a:ea typeface="標楷體"/>
                        </a:rPr>
                        <a:t>在大部分的情況下會發生或</a:t>
                      </a:r>
                      <a:r>
                        <a:rPr lang="en-US" sz="2800" kern="100" dirty="0">
                          <a:solidFill>
                            <a:srgbClr val="000000"/>
                          </a:solidFill>
                          <a:latin typeface="Times New Roman"/>
                          <a:ea typeface="標楷體"/>
                        </a:rPr>
                        <a:t>2</a:t>
                      </a:r>
                      <a:r>
                        <a:rPr lang="zh-TW" sz="2800" kern="100" dirty="0">
                          <a:solidFill>
                            <a:srgbClr val="000000"/>
                          </a:solidFill>
                          <a:latin typeface="Times New Roman"/>
                          <a:ea typeface="標楷體"/>
                        </a:rPr>
                        <a:t>年內非常可能發生</a:t>
                      </a:r>
                      <a:endParaRPr lang="zh-TW" sz="2800" kern="100" dirty="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6522">
                <a:tc>
                  <a:txBody>
                    <a:bodyPr/>
                    <a:lstStyle/>
                    <a:p>
                      <a:pPr algn="ctr">
                        <a:lnSpc>
                          <a:spcPts val="2100"/>
                        </a:lnSpc>
                        <a:spcAft>
                          <a:spcPts val="0"/>
                        </a:spcAft>
                      </a:pPr>
                      <a:r>
                        <a:rPr lang="en-US" sz="2800" kern="100">
                          <a:solidFill>
                            <a:srgbClr val="000000"/>
                          </a:solidFill>
                          <a:latin typeface="Times New Roman"/>
                          <a:ea typeface="標楷體"/>
                        </a:rPr>
                        <a:t>2</a:t>
                      </a:r>
                      <a:endParaRPr lang="zh-TW" sz="2800" kern="100">
                        <a:latin typeface="Times New Roman"/>
                        <a:ea typeface="新細明體"/>
                      </a:endParaRPr>
                    </a:p>
                  </a:txBody>
                  <a:tcPr marL="16933" marR="1693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zh-TW" sz="2800" kern="100">
                          <a:solidFill>
                            <a:srgbClr val="000000"/>
                          </a:solidFill>
                          <a:latin typeface="Times New Roman"/>
                          <a:ea typeface="標楷體"/>
                        </a:rPr>
                        <a:t>可能</a:t>
                      </a:r>
                      <a:endParaRPr lang="zh-TW" sz="2800" kern="10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2100"/>
                        </a:lnSpc>
                        <a:spcAft>
                          <a:spcPts val="0"/>
                        </a:spcAft>
                      </a:pPr>
                      <a:r>
                        <a:rPr lang="zh-TW" sz="2800" kern="100" dirty="0">
                          <a:solidFill>
                            <a:srgbClr val="000000"/>
                          </a:solidFill>
                          <a:latin typeface="Times New Roman"/>
                          <a:ea typeface="標楷體"/>
                        </a:rPr>
                        <a:t>有些情況下會發生或</a:t>
                      </a:r>
                      <a:r>
                        <a:rPr lang="en-US" sz="2800" kern="100" dirty="0">
                          <a:solidFill>
                            <a:srgbClr val="000000"/>
                          </a:solidFill>
                          <a:latin typeface="Times New Roman"/>
                          <a:ea typeface="標楷體"/>
                        </a:rPr>
                        <a:t>2</a:t>
                      </a:r>
                      <a:r>
                        <a:rPr lang="zh-TW" sz="2800" kern="100" dirty="0">
                          <a:solidFill>
                            <a:srgbClr val="000000"/>
                          </a:solidFill>
                          <a:latin typeface="Times New Roman"/>
                          <a:ea typeface="標楷體"/>
                        </a:rPr>
                        <a:t>年內可能發生</a:t>
                      </a:r>
                      <a:endParaRPr lang="zh-TW" sz="2800" kern="100" dirty="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1834">
                <a:tc>
                  <a:txBody>
                    <a:bodyPr/>
                    <a:lstStyle/>
                    <a:p>
                      <a:pPr algn="ctr">
                        <a:lnSpc>
                          <a:spcPts val="2100"/>
                        </a:lnSpc>
                        <a:spcAft>
                          <a:spcPts val="0"/>
                        </a:spcAft>
                      </a:pPr>
                      <a:r>
                        <a:rPr lang="en-US" sz="2800" kern="100">
                          <a:solidFill>
                            <a:srgbClr val="000000"/>
                          </a:solidFill>
                          <a:latin typeface="Times New Roman"/>
                          <a:ea typeface="標楷體"/>
                        </a:rPr>
                        <a:t>1</a:t>
                      </a:r>
                      <a:endParaRPr lang="zh-TW" sz="2800" kern="100">
                        <a:latin typeface="Times New Roman"/>
                        <a:ea typeface="新細明體"/>
                      </a:endParaRPr>
                    </a:p>
                  </a:txBody>
                  <a:tcPr marL="16933" marR="1693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zh-TW" sz="2800" kern="100" dirty="0">
                          <a:solidFill>
                            <a:srgbClr val="000000"/>
                          </a:solidFill>
                          <a:latin typeface="Times New Roman"/>
                          <a:ea typeface="標楷體"/>
                        </a:rPr>
                        <a:t>幾乎不可能</a:t>
                      </a:r>
                      <a:endParaRPr lang="zh-TW" sz="2800" kern="100" dirty="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ts val="2100"/>
                        </a:lnSpc>
                        <a:spcAft>
                          <a:spcPts val="0"/>
                        </a:spcAft>
                      </a:pPr>
                      <a:r>
                        <a:rPr lang="zh-TW" sz="2800" kern="100" dirty="0">
                          <a:solidFill>
                            <a:srgbClr val="000000"/>
                          </a:solidFill>
                          <a:latin typeface="Times New Roman"/>
                          <a:ea typeface="標楷體"/>
                        </a:rPr>
                        <a:t>只會在特殊的情況下發生或</a:t>
                      </a:r>
                      <a:r>
                        <a:rPr lang="en-US" sz="2800" kern="100" dirty="0">
                          <a:solidFill>
                            <a:srgbClr val="000000"/>
                          </a:solidFill>
                          <a:latin typeface="Times New Roman"/>
                          <a:ea typeface="標楷體"/>
                        </a:rPr>
                        <a:t>2</a:t>
                      </a:r>
                      <a:r>
                        <a:rPr lang="zh-TW" sz="2800" kern="100" dirty="0">
                          <a:solidFill>
                            <a:srgbClr val="000000"/>
                          </a:solidFill>
                          <a:latin typeface="Times New Roman"/>
                          <a:ea typeface="標楷體"/>
                        </a:rPr>
                        <a:t>年內不太可能發生</a:t>
                      </a:r>
                      <a:endParaRPr lang="zh-TW" sz="2800" kern="100" dirty="0">
                        <a:latin typeface="Times New Roman"/>
                        <a:ea typeface="新細明體"/>
                      </a:endParaRPr>
                    </a:p>
                  </a:txBody>
                  <a:tcPr marL="16933" marR="1693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6347"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ADAE542-34AA-47FE-8B6C-10DC14813FF8}" type="slidenum">
              <a:rPr kumimoji="0" lang="zh-TW" altLang="en-US" smtClean="0">
                <a:solidFill>
                  <a:srgbClr val="FFFFFF"/>
                </a:solidFill>
                <a:latin typeface="Arial" panose="020B0604020202020204" pitchFamily="34" charset="0"/>
                <a:cs typeface="Arial" panose="020B0604020202020204" pitchFamily="34" charset="0"/>
              </a:rPr>
              <a:pPr eaLnBrk="1" hangingPunct="1"/>
              <a:t>90</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9153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589205" cy="531812"/>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a:bodyPr>
          <a:lstStyle/>
          <a:p>
            <a:pPr eaLnBrk="1" hangingPunct="1">
              <a:defRPr/>
            </a:pP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案例</a:t>
            </a:r>
            <a:r>
              <a:rPr lang="en-US" altLang="zh-TW" sz="2800" dirty="0" smtClean="0">
                <a:solidFill>
                  <a:srgbClr val="000000"/>
                </a:solidFill>
                <a:latin typeface="Arial" panose="020B0604020202020204" pitchFamily="34" charset="0"/>
                <a:ea typeface="標楷體" pitchFamily="65" charset="-120"/>
                <a:cs typeface="Arial" panose="020B0604020202020204" pitchFamily="34" charset="0"/>
              </a:rPr>
              <a:t>1</a:t>
            </a: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：教育部體育署</a:t>
            </a:r>
          </a:p>
        </p:txBody>
      </p:sp>
      <p:sp>
        <p:nvSpPr>
          <p:cNvPr id="57347"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graphicFrame>
        <p:nvGraphicFramePr>
          <p:cNvPr id="7" name="Group 5"/>
          <p:cNvGraphicFramePr>
            <a:graphicFrameLocks noGrp="1"/>
          </p:cNvGraphicFramePr>
          <p:nvPr>
            <p:extLst>
              <p:ext uri="{D42A27DB-BD31-4B8C-83A1-F6EECF244321}">
                <p14:modId xmlns:p14="http://schemas.microsoft.com/office/powerpoint/2010/main" val="1527838456"/>
              </p:ext>
            </p:extLst>
          </p:nvPr>
        </p:nvGraphicFramePr>
        <p:xfrm>
          <a:off x="77392" y="2060576"/>
          <a:ext cx="9322991" cy="2651650"/>
        </p:xfrm>
        <a:graphic>
          <a:graphicData uri="http://schemas.openxmlformats.org/drawingml/2006/table">
            <a:tbl>
              <a:tblPr/>
              <a:tblGrid>
                <a:gridCol w="1686637"/>
                <a:gridCol w="1966793"/>
                <a:gridCol w="2314556"/>
                <a:gridCol w="2218397"/>
                <a:gridCol w="1136608"/>
              </a:tblGrid>
              <a:tr h="365672">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主要風險項目</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風險情境及影響</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風險處理</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r>
              <a:tr h="639927">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現有措施</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新增對策</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負責</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單位</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365672">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181">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kern="1200" dirty="0" smtClean="0">
                          <a:solidFill>
                            <a:schemeClr val="tx1"/>
                          </a:solidFill>
                          <a:latin typeface="標楷體" pitchFamily="65" charset="-120"/>
                          <a:ea typeface="標楷體" pitchFamily="65" charset="-120"/>
                          <a:cs typeface="+mn-cs"/>
                        </a:rPr>
                        <a:t>運動彩券盈餘收入延遲</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lvl="0"/>
                      <a:r>
                        <a:rPr kumimoji="0" lang="zh-TW" altLang="en-US" sz="1800" kern="1200" dirty="0" smtClean="0">
                          <a:solidFill>
                            <a:schemeClr val="tx1"/>
                          </a:solidFill>
                          <a:latin typeface="標楷體" pitchFamily="65" charset="-120"/>
                          <a:ea typeface="標楷體" pitchFamily="65" charset="-120"/>
                          <a:cs typeface="+mn-cs"/>
                        </a:rPr>
                        <a:t>經營業報告未及備查造成盈餘收入遲延</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kern="1200" dirty="0" smtClean="0">
                          <a:solidFill>
                            <a:schemeClr val="tx1"/>
                          </a:solidFill>
                          <a:latin typeface="標楷體" pitchFamily="65" charset="-120"/>
                          <a:ea typeface="標楷體" pitchFamily="65" charset="-120"/>
                          <a:cs typeface="+mn-cs"/>
                        </a:rPr>
                        <a:t>按月備查營業報告</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lvl="0"/>
                      <a:r>
                        <a:rPr kumimoji="0" lang="zh-TW" altLang="en-US" sz="1800" b="1" kern="1200" dirty="0" smtClean="0">
                          <a:solidFill>
                            <a:schemeClr val="tx1"/>
                          </a:solidFill>
                          <a:latin typeface="標楷體" pitchFamily="65" charset="-120"/>
                          <a:ea typeface="標楷體" pitchFamily="65" charset="-120"/>
                          <a:cs typeface="+mn-cs"/>
                        </a:rPr>
                        <a:t>委託專業機構查核</a:t>
                      </a:r>
                      <a:endParaRPr kumimoji="1" lang="en-US" altLang="zh-TW"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kern="1200" dirty="0" smtClean="0">
                          <a:solidFill>
                            <a:schemeClr val="tx1"/>
                          </a:solidFill>
                          <a:latin typeface="標楷體" pitchFamily="65" charset="-120"/>
                          <a:ea typeface="標楷體" pitchFamily="65" charset="-120"/>
                          <a:cs typeface="+mn-cs"/>
                        </a:rPr>
                        <a:t>綜合規劃組</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72">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52"/>
          <p:cNvSpPr>
            <a:spLocks noChangeArrowheads="1"/>
          </p:cNvSpPr>
          <p:nvPr/>
        </p:nvSpPr>
        <p:spPr bwMode="auto">
          <a:xfrm>
            <a:off x="2291786" y="1340973"/>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cs typeface="Arial" panose="020B0604020202020204" pitchFamily="34" charset="0"/>
              </a:rPr>
              <a:t>附錄</a:t>
            </a:r>
            <a:r>
              <a:rPr lang="en-US" altLang="zh-TW" sz="2800" b="1" dirty="0">
                <a:solidFill>
                  <a:srgbClr val="000000"/>
                </a:solidFill>
                <a:cs typeface="Arial" panose="020B0604020202020204" pitchFamily="34" charset="0"/>
              </a:rPr>
              <a:t>1</a:t>
            </a:r>
            <a:r>
              <a:rPr lang="zh-TW" altLang="en-US" sz="2800" b="1" dirty="0">
                <a:solidFill>
                  <a:srgbClr val="000000"/>
                </a:solidFill>
                <a:cs typeface="Arial" panose="020B0604020202020204" pitchFamily="34" charset="0"/>
              </a:rPr>
              <a:t>：內部控制制度風險登錄表</a:t>
            </a:r>
            <a:endParaRPr lang="zh-TW" altLang="en-US" sz="2800" dirty="0">
              <a:cs typeface="Arial" panose="020B0604020202020204" pitchFamily="34" charset="0"/>
            </a:endParaRPr>
          </a:p>
        </p:txBody>
      </p:sp>
      <p:sp>
        <p:nvSpPr>
          <p:cNvPr id="57383"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AC1DA516-1F98-464B-99E8-6E18F7BB64B9}" type="slidenum">
              <a:rPr kumimoji="0" lang="zh-TW" altLang="en-US" smtClean="0">
                <a:solidFill>
                  <a:srgbClr val="FFFFFF"/>
                </a:solidFill>
                <a:latin typeface="Arial" panose="020B0604020202020204" pitchFamily="34" charset="0"/>
                <a:cs typeface="Arial" panose="020B0604020202020204" pitchFamily="34" charset="0"/>
              </a:rPr>
              <a:pPr eaLnBrk="1" hangingPunct="1"/>
              <a:t>91</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35594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589205" cy="531812"/>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a:bodyPr>
          <a:lstStyle/>
          <a:p>
            <a:pPr eaLnBrk="1" hangingPunct="1">
              <a:defRPr/>
            </a:pP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案例</a:t>
            </a:r>
            <a:r>
              <a:rPr lang="en-US" altLang="zh-TW" sz="2800" dirty="0" smtClean="0">
                <a:solidFill>
                  <a:srgbClr val="000000"/>
                </a:solidFill>
                <a:latin typeface="Arial" panose="020B0604020202020204" pitchFamily="34" charset="0"/>
                <a:ea typeface="標楷體" pitchFamily="65" charset="-120"/>
                <a:cs typeface="Arial" panose="020B0604020202020204" pitchFamily="34" charset="0"/>
              </a:rPr>
              <a:t>1</a:t>
            </a: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：教育部體育署</a:t>
            </a:r>
          </a:p>
        </p:txBody>
      </p:sp>
      <p:sp>
        <p:nvSpPr>
          <p:cNvPr id="58371"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sp>
        <p:nvSpPr>
          <p:cNvPr id="8" name="Rectangle 52"/>
          <p:cNvSpPr>
            <a:spLocks noChangeArrowheads="1"/>
          </p:cNvSpPr>
          <p:nvPr/>
        </p:nvSpPr>
        <p:spPr bwMode="auto">
          <a:xfrm>
            <a:off x="2369178" y="908378"/>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cs typeface="Arial" panose="020B0604020202020204" pitchFamily="34" charset="0"/>
              </a:rPr>
              <a:t>附錄</a:t>
            </a:r>
            <a:r>
              <a:rPr lang="en-US" altLang="zh-TW" sz="2800" b="1" dirty="0">
                <a:solidFill>
                  <a:srgbClr val="000000"/>
                </a:solidFill>
                <a:cs typeface="Arial" panose="020B0604020202020204" pitchFamily="34" charset="0"/>
              </a:rPr>
              <a:t>2</a:t>
            </a:r>
            <a:r>
              <a:rPr lang="zh-TW" altLang="en-US" sz="2800" b="1" dirty="0">
                <a:solidFill>
                  <a:srgbClr val="000000"/>
                </a:solidFill>
                <a:cs typeface="Arial" panose="020B0604020202020204" pitchFamily="34" charset="0"/>
              </a:rPr>
              <a:t>：內部控制制度風險分析表</a:t>
            </a:r>
            <a:endParaRPr lang="zh-TW" altLang="en-US" sz="2800" dirty="0">
              <a:cs typeface="Arial" panose="020B0604020202020204" pitchFamily="34" charset="0"/>
            </a:endParaRPr>
          </a:p>
        </p:txBody>
      </p:sp>
      <p:graphicFrame>
        <p:nvGraphicFramePr>
          <p:cNvPr id="6" name="Group 74"/>
          <p:cNvGraphicFramePr>
            <a:graphicFrameLocks noGrp="1"/>
          </p:cNvGraphicFramePr>
          <p:nvPr>
            <p:extLst>
              <p:ext uri="{D42A27DB-BD31-4B8C-83A1-F6EECF244321}">
                <p14:modId xmlns:p14="http://schemas.microsoft.com/office/powerpoint/2010/main" val="3579659951"/>
              </p:ext>
            </p:extLst>
          </p:nvPr>
        </p:nvGraphicFramePr>
        <p:xfrm>
          <a:off x="271727" y="1628776"/>
          <a:ext cx="9144134" cy="3028951"/>
        </p:xfrm>
        <a:graphic>
          <a:graphicData uri="http://schemas.openxmlformats.org/drawingml/2006/table">
            <a:tbl>
              <a:tblPr/>
              <a:tblGrid>
                <a:gridCol w="1295004"/>
                <a:gridCol w="792823"/>
                <a:gridCol w="840979"/>
                <a:gridCol w="1030155"/>
                <a:gridCol w="2548731"/>
                <a:gridCol w="758429"/>
                <a:gridCol w="870215"/>
                <a:gridCol w="1007798"/>
              </a:tblGrid>
              <a:tr h="430213">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風險項目或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風險發生情境</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風險本質評估</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現有控制機制</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殘餘風險</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TW" altLang="en-US"/>
                    </a:p>
                  </a:txBody>
                  <a:tcPr/>
                </a:tc>
                <a:tc rowSpan="2">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風險等級</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(R)= (L)x(I)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69938">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c vMerge="1">
                  <a:txBody>
                    <a:bodyPr/>
                    <a:lstStyle/>
                    <a:p>
                      <a:endParaRPr lang="zh-TW" altLang="en-US"/>
                    </a:p>
                  </a:txBody>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可能性</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(L)</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衝擊或</a:t>
                      </a: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後果</a:t>
                      </a: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(I)</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TW" altLang="en-US"/>
                    </a:p>
                  </a:txBody>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0775">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運動彩券盈餘收入延遲</a:t>
                      </a: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2</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3</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6</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
                          <a:schemeClr val="accent1"/>
                        </a:buClr>
                        <a:buSzPct val="70000"/>
                        <a:buFontTx/>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按月備查營業報告</a:t>
                      </a:r>
                      <a:endParaRPr kumimoji="1" lang="zh-TW" altLang="en-US"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1</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3</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3</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itchFamily="2" charset="2"/>
                        <a:defRPr sz="2000">
                          <a:solidFill>
                            <a:schemeClr val="tx1"/>
                          </a:solidFill>
                          <a:latin typeface="Century Schoolbook" pitchFamily="18" charset="0"/>
                          <a:ea typeface="新細明體" pitchFamily="18" charset="-120"/>
                        </a:defRPr>
                      </a:lvl1pPr>
                      <a:lvl2pPr marL="742950" indent="-285750" eaLnBrk="0" hangingPunct="0">
                        <a:spcBef>
                          <a:spcPct val="20000"/>
                        </a:spcBef>
                        <a:buClr>
                          <a:schemeClr val="accent1"/>
                        </a:buClr>
                        <a:buSzPct val="80000"/>
                        <a:buFont typeface="Wingdings 2" pitchFamily="18" charset="2"/>
                        <a:defRPr sz="1900">
                          <a:solidFill>
                            <a:schemeClr val="tx1"/>
                          </a:solidFill>
                          <a:latin typeface="Century Schoolbook" pitchFamily="18" charset="0"/>
                          <a:ea typeface="新細明體" pitchFamily="18" charset="-120"/>
                        </a:defRPr>
                      </a:lvl2pPr>
                      <a:lvl3pPr marL="1143000" indent="-228600" eaLnBrk="0" hangingPunct="0">
                        <a:spcBef>
                          <a:spcPct val="20000"/>
                        </a:spcBef>
                        <a:buClr>
                          <a:srgbClr val="E0752F"/>
                        </a:buClr>
                        <a:buSzPct val="60000"/>
                        <a:buFont typeface="Wingdings" pitchFamily="2" charset="2"/>
                        <a:defRPr sz="1600">
                          <a:solidFill>
                            <a:schemeClr val="tx1"/>
                          </a:solidFill>
                          <a:latin typeface="Century Schoolbook" pitchFamily="18" charset="0"/>
                          <a:ea typeface="新細明體" pitchFamily="18" charset="-120"/>
                        </a:defRPr>
                      </a:lvl3pPr>
                      <a:lvl4pPr marL="1600200" indent="-228600" eaLnBrk="0" hangingPunct="0">
                        <a:spcBef>
                          <a:spcPct val="20000"/>
                        </a:spcBef>
                        <a:buClr>
                          <a:srgbClr val="FEC3AE"/>
                        </a:buClr>
                        <a:buSzPct val="60000"/>
                        <a:buFont typeface="Wingdings" pitchFamily="2" charset="2"/>
                        <a:defRPr sz="1600">
                          <a:solidFill>
                            <a:schemeClr val="tx1"/>
                          </a:solidFill>
                          <a:latin typeface="Century Schoolbook" pitchFamily="18" charset="0"/>
                          <a:ea typeface="新細明體" pitchFamily="18" charset="-120"/>
                        </a:defRPr>
                      </a:lvl4pPr>
                      <a:lvl5pPr marL="2057400" indent="-228600" eaLnBrk="0" hangingPunct="0">
                        <a:spcBef>
                          <a:spcPct val="20000"/>
                        </a:spcBef>
                        <a:buClr>
                          <a:srgbClr val="BDCAE9"/>
                        </a:buClr>
                        <a:buSzPct val="68000"/>
                        <a:buFont typeface="Wingdings 2" pitchFamily="18" charset="2"/>
                        <a:defRPr sz="1400">
                          <a:solidFill>
                            <a:schemeClr val="tx1"/>
                          </a:solidFill>
                          <a:latin typeface="Century Schoolbook" pitchFamily="18" charset="0"/>
                          <a:ea typeface="新細明體" pitchFamily="18" charset="-120"/>
                        </a:defRPr>
                      </a:lvl5pPr>
                      <a:lvl6pPr marL="25146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6pPr>
                      <a:lvl7pPr marL="29718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7pPr>
                      <a:lvl8pPr marL="34290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8pPr>
                      <a:lvl9pPr marL="3886200" indent="-228600" eaLnBrk="0" fontAlgn="base" hangingPunct="0">
                        <a:spcBef>
                          <a:spcPct val="20000"/>
                        </a:spcBef>
                        <a:spcAft>
                          <a:spcPct val="0"/>
                        </a:spcAft>
                        <a:buClr>
                          <a:srgbClr val="BDCAE9"/>
                        </a:buClr>
                        <a:buSzPct val="68000"/>
                        <a:buFont typeface="Wingdings 2" pitchFamily="18" charset="2"/>
                        <a:defRPr sz="1400">
                          <a:solidFill>
                            <a:schemeClr val="tx1"/>
                          </a:solidFill>
                          <a:latin typeface="Century Schoolbook" pitchFamily="18"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Verdana" pitchFamily="34" charset="0"/>
                          <a:ea typeface="新細明體" pitchFamily="18" charset="-120"/>
                          <a:cs typeface="Times New Roman" pitchFamily="18" charset="0"/>
                        </a:rPr>
                        <a:t>…</a:t>
                      </a:r>
                      <a:endParaRPr kumimoji="1" lang="en-US" altLang="zh-TW" sz="1600" b="0" i="0" u="none" strike="noStrike" cap="none" normalizeH="0" baseline="0" smtClean="0">
                        <a:ln>
                          <a:noFill/>
                        </a:ln>
                        <a:solidFill>
                          <a:schemeClr val="tx1"/>
                        </a:solidFill>
                        <a:effectLst/>
                        <a:latin typeface="Verdana" pitchFamily="34" charset="0"/>
                        <a:ea typeface="新細明體" pitchFamily="18" charset="-12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424"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C027D48-94AF-4407-BA46-267B7593D21A}" type="slidenum">
              <a:rPr kumimoji="0" lang="zh-TW" altLang="en-US" smtClean="0">
                <a:solidFill>
                  <a:srgbClr val="FFFFFF"/>
                </a:solidFill>
                <a:latin typeface="Arial" panose="020B0604020202020204" pitchFamily="34" charset="0"/>
                <a:cs typeface="Arial" panose="020B0604020202020204" pitchFamily="34" charset="0"/>
              </a:rPr>
              <a:pPr eaLnBrk="1" hangingPunct="1"/>
              <a:t>92</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4380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589205" cy="531812"/>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a:bodyPr>
          <a:lstStyle/>
          <a:p>
            <a:pPr eaLnBrk="1" hangingPunct="1">
              <a:defRPr/>
            </a:pP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案例</a:t>
            </a:r>
            <a:r>
              <a:rPr lang="en-US" altLang="zh-TW" sz="2800" dirty="0" smtClean="0">
                <a:solidFill>
                  <a:srgbClr val="000000"/>
                </a:solidFill>
                <a:latin typeface="Arial" panose="020B0604020202020204" pitchFamily="34" charset="0"/>
                <a:ea typeface="標楷體" pitchFamily="65" charset="-120"/>
                <a:cs typeface="Arial" panose="020B0604020202020204" pitchFamily="34" charset="0"/>
              </a:rPr>
              <a:t>1</a:t>
            </a: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：教育部體育署</a:t>
            </a:r>
          </a:p>
        </p:txBody>
      </p:sp>
      <p:sp>
        <p:nvSpPr>
          <p:cNvPr id="59395"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sp>
        <p:nvSpPr>
          <p:cNvPr id="8" name="Rectangle 52"/>
          <p:cNvSpPr>
            <a:spLocks noChangeArrowheads="1"/>
          </p:cNvSpPr>
          <p:nvPr/>
        </p:nvSpPr>
        <p:spPr bwMode="auto">
          <a:xfrm>
            <a:off x="2792561" y="764709"/>
            <a:ext cx="4314001"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cs typeface="Arial" panose="020B0604020202020204" pitchFamily="34" charset="0"/>
              </a:rPr>
              <a:t>表</a:t>
            </a:r>
            <a:r>
              <a:rPr lang="en-US" altLang="zh-TW" sz="2800" b="1" dirty="0">
                <a:solidFill>
                  <a:srgbClr val="000000"/>
                </a:solidFill>
                <a:cs typeface="Arial" panose="020B0604020202020204" pitchFamily="34" charset="0"/>
              </a:rPr>
              <a:t>3</a:t>
            </a:r>
            <a:r>
              <a:rPr lang="zh-TW" altLang="en-US" sz="2800" b="1" dirty="0">
                <a:solidFill>
                  <a:srgbClr val="000000"/>
                </a:solidFill>
                <a:cs typeface="Arial" panose="020B0604020202020204" pitchFamily="34" charset="0"/>
              </a:rPr>
              <a:t>：主要風險項目彙總表</a:t>
            </a:r>
            <a:endParaRPr lang="zh-TW" altLang="en-US" sz="2800" dirty="0">
              <a:cs typeface="Arial" panose="020B0604020202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257615081"/>
              </p:ext>
            </p:extLst>
          </p:nvPr>
        </p:nvGraphicFramePr>
        <p:xfrm>
          <a:off x="194338" y="1341438"/>
          <a:ext cx="9517326" cy="4386261"/>
        </p:xfrm>
        <a:graphic>
          <a:graphicData uri="http://schemas.openxmlformats.org/drawingml/2006/table">
            <a:tbl>
              <a:tblPr/>
              <a:tblGrid>
                <a:gridCol w="1362870"/>
                <a:gridCol w="2709982"/>
                <a:gridCol w="2722237"/>
                <a:gridCol w="2722237"/>
              </a:tblGrid>
              <a:tr h="406400">
                <a:tc>
                  <a:txBody>
                    <a:bodyPr/>
                    <a:lstStyle/>
                    <a:p>
                      <a:pPr marL="304800" algn="ctr">
                        <a:lnSpc>
                          <a:spcPts val="1600"/>
                        </a:lnSpc>
                        <a:spcAft>
                          <a:spcPts val="0"/>
                        </a:spcAft>
                      </a:pPr>
                      <a:r>
                        <a:rPr lang="zh-TW" sz="2000" b="1" kern="100" dirty="0">
                          <a:solidFill>
                            <a:srgbClr val="000000"/>
                          </a:solidFill>
                          <a:latin typeface="Times New Roman"/>
                          <a:ea typeface="標楷體"/>
                        </a:rPr>
                        <a:t>單</a:t>
                      </a:r>
                      <a:r>
                        <a:rPr lang="zh-TW" sz="2000" b="1" kern="100" dirty="0" smtClean="0">
                          <a:solidFill>
                            <a:srgbClr val="000000"/>
                          </a:solidFill>
                          <a:latin typeface="Times New Roman"/>
                          <a:ea typeface="標楷體"/>
                        </a:rPr>
                        <a:t>位</a:t>
                      </a:r>
                      <a:endParaRPr lang="en-US" altLang="zh-TW" sz="2000" b="1" kern="100" dirty="0" smtClean="0">
                        <a:solidFill>
                          <a:srgbClr val="000000"/>
                        </a:solidFill>
                        <a:latin typeface="Times New Roman"/>
                        <a:ea typeface="標楷體"/>
                      </a:endParaRPr>
                    </a:p>
                    <a:p>
                      <a:pPr marL="304800" algn="ctr">
                        <a:lnSpc>
                          <a:spcPts val="1600"/>
                        </a:lnSpc>
                        <a:spcAft>
                          <a:spcPts val="0"/>
                        </a:spcAft>
                      </a:pPr>
                      <a:r>
                        <a:rPr lang="zh-TW" sz="2000" b="1" kern="100" dirty="0" smtClean="0">
                          <a:solidFill>
                            <a:srgbClr val="000000"/>
                          </a:solidFill>
                          <a:latin typeface="Times New Roman"/>
                          <a:ea typeface="標楷體"/>
                        </a:rPr>
                        <a:t>名</a:t>
                      </a:r>
                      <a:r>
                        <a:rPr lang="zh-TW" sz="2000" b="1" kern="100" dirty="0">
                          <a:solidFill>
                            <a:srgbClr val="000000"/>
                          </a:solidFill>
                          <a:latin typeface="Times New Roman"/>
                          <a:ea typeface="標楷體"/>
                        </a:rPr>
                        <a:t>稱</a:t>
                      </a:r>
                      <a:endParaRPr lang="zh-TW" sz="2000" kern="100" dirty="0">
                        <a:latin typeface="Times New Roman"/>
                        <a:ea typeface="新細明體"/>
                      </a:endParaRPr>
                    </a:p>
                  </a:txBody>
                  <a:tcPr marL="65598" marR="6559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dirty="0">
                          <a:solidFill>
                            <a:srgbClr val="000000"/>
                          </a:solidFill>
                          <a:latin typeface="Times New Roman"/>
                          <a:ea typeface="標楷體"/>
                        </a:rPr>
                        <a:t>風險代號</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a:solidFill>
                            <a:srgbClr val="000000"/>
                          </a:solidFill>
                          <a:latin typeface="Times New Roman"/>
                          <a:ea typeface="標楷體"/>
                        </a:rPr>
                        <a:t>主要風險項目</a:t>
                      </a:r>
                      <a:endParaRPr lang="zh-TW" sz="2000" kern="10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c>
                  <a:txBody>
                    <a:bodyPr/>
                    <a:lstStyle/>
                    <a:p>
                      <a:pPr marL="304800" algn="ctr">
                        <a:lnSpc>
                          <a:spcPts val="1600"/>
                        </a:lnSpc>
                        <a:spcAft>
                          <a:spcPts val="0"/>
                        </a:spcAft>
                      </a:pPr>
                      <a:r>
                        <a:rPr lang="zh-TW" sz="2000" b="1" kern="100" dirty="0">
                          <a:solidFill>
                            <a:srgbClr val="000000"/>
                          </a:solidFill>
                          <a:latin typeface="Times New Roman"/>
                          <a:ea typeface="標楷體"/>
                        </a:rPr>
                        <a:t>控制作業項目代號</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99"/>
                    </a:solidFill>
                  </a:tcPr>
                </a:tc>
              </a:tr>
              <a:tr h="561710">
                <a:tc rowSpan="3">
                  <a:txBody>
                    <a:bodyPr/>
                    <a:lstStyle/>
                    <a:p>
                      <a:pPr marL="304800" algn="ctr">
                        <a:lnSpc>
                          <a:spcPts val="1600"/>
                        </a:lnSpc>
                        <a:spcAft>
                          <a:spcPts val="0"/>
                        </a:spcAft>
                      </a:pPr>
                      <a:r>
                        <a:rPr lang="zh-TW" sz="2000" kern="100" dirty="0">
                          <a:solidFill>
                            <a:srgbClr val="000000"/>
                          </a:solidFill>
                          <a:latin typeface="Times New Roman"/>
                          <a:ea typeface="標楷體"/>
                        </a:rPr>
                        <a:t>綜合規劃組</a:t>
                      </a:r>
                      <a:endParaRPr lang="zh-TW" sz="2000" kern="100" dirty="0">
                        <a:latin typeface="Times New Roman"/>
                        <a:ea typeface="新細明體"/>
                      </a:endParaRPr>
                    </a:p>
                  </a:txBody>
                  <a:tcPr marL="65598" marR="6559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sz="2000" kern="100" dirty="0">
                          <a:solidFill>
                            <a:srgbClr val="000000"/>
                          </a:solidFill>
                          <a:latin typeface="Times New Roman"/>
                          <a:ea typeface="標楷體"/>
                        </a:rPr>
                        <a:t>A1</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74">
                <a:tc vMerge="1">
                  <a:txBody>
                    <a:bodyPr/>
                    <a:lstStyle/>
                    <a:p>
                      <a:endParaRPr lang="en-US"/>
                    </a:p>
                  </a:txBody>
                  <a:tcPr/>
                </a:tc>
                <a:tc>
                  <a:txBody>
                    <a:bodyPr/>
                    <a:lstStyle/>
                    <a:p>
                      <a:pPr marL="304800" algn="ctr">
                        <a:lnSpc>
                          <a:spcPts val="1600"/>
                        </a:lnSpc>
                        <a:spcAft>
                          <a:spcPts val="0"/>
                        </a:spcAft>
                      </a:pPr>
                      <a:r>
                        <a:rPr lang="en-US" sz="2000" kern="100" dirty="0">
                          <a:solidFill>
                            <a:srgbClr val="000000"/>
                          </a:solidFill>
                          <a:latin typeface="Times New Roman"/>
                          <a:ea typeface="標楷體"/>
                        </a:rPr>
                        <a:t>A2</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latin typeface="Times New Roman"/>
                          <a:ea typeface="新細明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9599">
                <a:tc vMerge="1">
                  <a:txBody>
                    <a:bodyPr/>
                    <a:lstStyle/>
                    <a:p>
                      <a:endParaRPr lang="en-US"/>
                    </a:p>
                  </a:txBody>
                  <a:tcPr/>
                </a:tc>
                <a:tc>
                  <a:txBody>
                    <a:bodyPr/>
                    <a:lstStyle/>
                    <a:p>
                      <a:pPr marL="304800" algn="ctr">
                        <a:lnSpc>
                          <a:spcPts val="1600"/>
                        </a:lnSpc>
                        <a:spcAft>
                          <a:spcPts val="0"/>
                        </a:spcAft>
                      </a:pPr>
                      <a:r>
                        <a:rPr lang="en-US" sz="2000" b="1" kern="100" dirty="0">
                          <a:solidFill>
                            <a:schemeClr val="tx1"/>
                          </a:solidFill>
                          <a:latin typeface="Times New Roman"/>
                          <a:ea typeface="標楷體"/>
                        </a:rPr>
                        <a:t>A3</a:t>
                      </a:r>
                      <a:endParaRPr lang="zh-TW" sz="2000" b="1" kern="100" dirty="0">
                        <a:solidFill>
                          <a:schemeClr val="tx1"/>
                        </a:solidFill>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zh-TW" sz="2000" b="1" kern="100" dirty="0">
                          <a:solidFill>
                            <a:schemeClr val="tx1"/>
                          </a:solidFill>
                          <a:latin typeface="Times New Roman"/>
                          <a:ea typeface="標楷體"/>
                        </a:rPr>
                        <a:t>運動彩券盈餘收</a:t>
                      </a:r>
                      <a:r>
                        <a:rPr lang="zh-TW" sz="2000" b="1" kern="100" dirty="0" smtClean="0">
                          <a:solidFill>
                            <a:schemeClr val="tx1"/>
                          </a:solidFill>
                          <a:latin typeface="Times New Roman"/>
                          <a:ea typeface="標楷體"/>
                        </a:rPr>
                        <a:t>入</a:t>
                      </a:r>
                      <a:endParaRPr lang="en-US" altLang="zh-TW" sz="2000" b="1" kern="100" dirty="0" smtClean="0">
                        <a:solidFill>
                          <a:schemeClr val="tx1"/>
                        </a:solidFill>
                        <a:latin typeface="Times New Roman"/>
                        <a:ea typeface="標楷體"/>
                      </a:endParaRPr>
                    </a:p>
                    <a:p>
                      <a:pPr algn="just">
                        <a:lnSpc>
                          <a:spcPts val="1600"/>
                        </a:lnSpc>
                        <a:spcAft>
                          <a:spcPts val="0"/>
                        </a:spcAft>
                      </a:pPr>
                      <a:r>
                        <a:rPr lang="zh-TW" sz="2000" b="1" kern="100" dirty="0" smtClean="0">
                          <a:solidFill>
                            <a:schemeClr val="tx1"/>
                          </a:solidFill>
                          <a:latin typeface="Times New Roman"/>
                          <a:ea typeface="標楷體"/>
                        </a:rPr>
                        <a:t>延</a:t>
                      </a:r>
                      <a:r>
                        <a:rPr lang="zh-TW" sz="2000" b="1" kern="100" dirty="0">
                          <a:solidFill>
                            <a:schemeClr val="tx1"/>
                          </a:solidFill>
                          <a:latin typeface="Times New Roman"/>
                          <a:ea typeface="標楷體"/>
                        </a:rPr>
                        <a:t>遲</a:t>
                      </a:r>
                      <a:endParaRPr lang="zh-TW" sz="2000" b="1" kern="100" dirty="0">
                        <a:solidFill>
                          <a:schemeClr val="tx1"/>
                        </a:solidFill>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l">
                        <a:lnSpc>
                          <a:spcPts val="1600"/>
                        </a:lnSpc>
                        <a:spcAft>
                          <a:spcPts val="0"/>
                        </a:spcAft>
                      </a:pPr>
                      <a:r>
                        <a:rPr lang="zh-TW" sz="2000" b="1" kern="100" dirty="0" smtClean="0">
                          <a:solidFill>
                            <a:schemeClr val="tx1"/>
                          </a:solidFill>
                          <a:latin typeface="Times New Roman"/>
                          <a:ea typeface="標楷體"/>
                        </a:rPr>
                        <a:t>綜（三）</a:t>
                      </a:r>
                      <a:r>
                        <a:rPr lang="en-US" sz="2000" b="1" kern="100" dirty="0" smtClean="0">
                          <a:solidFill>
                            <a:schemeClr val="tx1"/>
                          </a:solidFill>
                          <a:latin typeface="Times New Roman"/>
                          <a:ea typeface="標楷體"/>
                        </a:rPr>
                        <a:t>02</a:t>
                      </a:r>
                      <a:r>
                        <a:rPr lang="zh-TW" sz="2000" b="1" kern="100" dirty="0" smtClean="0">
                          <a:solidFill>
                            <a:schemeClr val="tx1"/>
                          </a:solidFill>
                          <a:latin typeface="Times New Roman"/>
                          <a:ea typeface="標楷體"/>
                        </a:rPr>
                        <a:t>－運動彩券業務財務管理作業</a:t>
                      </a:r>
                      <a:endParaRPr lang="zh-TW" sz="2000" b="1" kern="100" dirty="0">
                        <a:solidFill>
                          <a:schemeClr val="tx1"/>
                        </a:solidFill>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61710">
                <a:tc rowSpan="2">
                  <a:txBody>
                    <a:bodyPr/>
                    <a:lstStyle/>
                    <a:p>
                      <a:pPr marL="304800" algn="ctr">
                        <a:lnSpc>
                          <a:spcPts val="1600"/>
                        </a:lnSpc>
                        <a:spcAft>
                          <a:spcPts val="0"/>
                        </a:spcAft>
                      </a:pPr>
                      <a:r>
                        <a:rPr lang="zh-TW" sz="2000" kern="100" dirty="0">
                          <a:solidFill>
                            <a:srgbClr val="000000"/>
                          </a:solidFill>
                          <a:latin typeface="Times New Roman"/>
                          <a:ea typeface="標楷體"/>
                        </a:rPr>
                        <a:t>學校體育組</a:t>
                      </a:r>
                      <a:endParaRPr lang="zh-TW" sz="2000" kern="100" dirty="0">
                        <a:latin typeface="Times New Roman"/>
                        <a:ea typeface="新細明體"/>
                      </a:endParaRPr>
                    </a:p>
                  </a:txBody>
                  <a:tcPr marL="65598" marR="6559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sz="2000" kern="100" dirty="0" smtClean="0">
                          <a:solidFill>
                            <a:srgbClr val="000000"/>
                          </a:solidFill>
                          <a:latin typeface="Times New Roman"/>
                          <a:ea typeface="標楷體"/>
                        </a:rPr>
                        <a:t>B1</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36184">
                <a:tc vMerge="1">
                  <a:txBody>
                    <a:bodyPr/>
                    <a:lstStyle/>
                    <a:p>
                      <a:endParaRPr lang="en-US"/>
                    </a:p>
                  </a:txBody>
                  <a:tcPr/>
                </a:tc>
                <a:tc>
                  <a:txBody>
                    <a:bodyPr/>
                    <a:lstStyle/>
                    <a:p>
                      <a:pPr marL="304800" algn="ctr">
                        <a:lnSpc>
                          <a:spcPts val="1600"/>
                        </a:lnSpc>
                        <a:spcAft>
                          <a:spcPts val="0"/>
                        </a:spcAft>
                      </a:pPr>
                      <a:r>
                        <a:rPr lang="en-US" sz="2000" kern="100" dirty="0" smtClean="0">
                          <a:solidFill>
                            <a:srgbClr val="000000"/>
                          </a:solidFill>
                          <a:latin typeface="Times New Roman"/>
                          <a:ea typeface="標楷體"/>
                        </a:rPr>
                        <a:t>B2</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b="0" kern="100" dirty="0" smtClean="0">
                          <a:solidFill>
                            <a:srgbClr val="000000"/>
                          </a:solidFill>
                          <a:latin typeface="Times New Roman"/>
                          <a:ea typeface="標楷體"/>
                        </a:rPr>
                        <a:t>…</a:t>
                      </a:r>
                      <a:endParaRPr lang="zh-TW" sz="2000" b="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36184">
                <a:tc>
                  <a:txBody>
                    <a:bodyPr/>
                    <a:lstStyle/>
                    <a:p>
                      <a:pPr marL="304800" algn="ctr">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8" marR="6559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04800" algn="ctr">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600"/>
                        </a:lnSpc>
                        <a:spcAft>
                          <a:spcPts val="0"/>
                        </a:spcAft>
                      </a:pPr>
                      <a:r>
                        <a:rPr lang="en-US" altLang="zh-TW" sz="2000" kern="100" dirty="0" smtClean="0">
                          <a:latin typeface="Times New Roman"/>
                          <a:ea typeface="新細明體"/>
                        </a:rPr>
                        <a:t>…</a:t>
                      </a:r>
                      <a:endParaRPr lang="zh-TW" sz="2000" kern="100" dirty="0">
                        <a:latin typeface="Times New Roman"/>
                        <a:ea typeface="新細明體"/>
                      </a:endParaRPr>
                    </a:p>
                  </a:txBody>
                  <a:tcPr marL="65598" marR="6559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59436"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0A1660A-B354-4081-973E-383361B9BDEB}" type="slidenum">
              <a:rPr kumimoji="0" lang="zh-TW" altLang="en-US" smtClean="0">
                <a:solidFill>
                  <a:srgbClr val="FFFFFF"/>
                </a:solidFill>
                <a:latin typeface="Arial" panose="020B0604020202020204" pitchFamily="34" charset="0"/>
                <a:cs typeface="Arial" panose="020B0604020202020204" pitchFamily="34" charset="0"/>
              </a:rPr>
              <a:pPr eaLnBrk="1" hangingPunct="1"/>
              <a:t>93</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7341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7" y="115888"/>
            <a:ext cx="3666596" cy="531812"/>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a:bodyPr>
          <a:lstStyle/>
          <a:p>
            <a:pPr eaLnBrk="1" hangingPunct="1">
              <a:defRPr/>
            </a:pP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案例</a:t>
            </a:r>
            <a:r>
              <a:rPr lang="en-US" altLang="zh-TW" sz="2800" dirty="0" smtClean="0">
                <a:solidFill>
                  <a:srgbClr val="000000"/>
                </a:solidFill>
                <a:latin typeface="Arial" panose="020B0604020202020204" pitchFamily="34" charset="0"/>
                <a:ea typeface="標楷體" pitchFamily="65" charset="-120"/>
                <a:cs typeface="Arial" panose="020B0604020202020204" pitchFamily="34" charset="0"/>
              </a:rPr>
              <a:t>1</a:t>
            </a:r>
            <a:r>
              <a:rPr lang="zh-TW" altLang="en-US" sz="2800" dirty="0" smtClean="0">
                <a:solidFill>
                  <a:srgbClr val="000000"/>
                </a:solidFill>
                <a:latin typeface="Arial" panose="020B0604020202020204" pitchFamily="34" charset="0"/>
                <a:ea typeface="標楷體" pitchFamily="65" charset="-120"/>
                <a:cs typeface="Arial" panose="020B0604020202020204" pitchFamily="34" charset="0"/>
              </a:rPr>
              <a:t>：教育部體育署</a:t>
            </a:r>
          </a:p>
        </p:txBody>
      </p:sp>
      <p:sp>
        <p:nvSpPr>
          <p:cNvPr id="60419"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Arial" panose="020B0604020202020204" pitchFamily="34" charset="0"/>
              <a:ea typeface="標楷體" pitchFamily="65" charset="-120"/>
              <a:cs typeface="Arial" panose="020B0604020202020204" pitchFamily="34" charset="0"/>
            </a:endParaRPr>
          </a:p>
        </p:txBody>
      </p:sp>
      <p:sp>
        <p:nvSpPr>
          <p:cNvPr id="8" name="Rectangle 52"/>
          <p:cNvSpPr>
            <a:spLocks noChangeArrowheads="1"/>
          </p:cNvSpPr>
          <p:nvPr/>
        </p:nvSpPr>
        <p:spPr bwMode="auto">
          <a:xfrm>
            <a:off x="3690243" y="764709"/>
            <a:ext cx="2518638"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cs typeface="Arial" panose="020B0604020202020204" pitchFamily="34" charset="0"/>
              </a:rPr>
              <a:t>圖</a:t>
            </a:r>
            <a:r>
              <a:rPr lang="en-US" altLang="zh-TW" sz="2800" b="1" dirty="0">
                <a:solidFill>
                  <a:srgbClr val="000000"/>
                </a:solidFill>
                <a:cs typeface="Arial" panose="020B0604020202020204" pitchFamily="34" charset="0"/>
              </a:rPr>
              <a:t>1</a:t>
            </a:r>
            <a:r>
              <a:rPr lang="zh-TW" altLang="en-US" sz="2800" b="1" dirty="0">
                <a:solidFill>
                  <a:srgbClr val="000000"/>
                </a:solidFill>
                <a:cs typeface="Arial" panose="020B0604020202020204" pitchFamily="34" charset="0"/>
              </a:rPr>
              <a:t>：風險圖像</a:t>
            </a:r>
            <a:endParaRPr lang="zh-TW" altLang="en-US" sz="2800" dirty="0">
              <a:cs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175041534"/>
              </p:ext>
            </p:extLst>
          </p:nvPr>
        </p:nvGraphicFramePr>
        <p:xfrm>
          <a:off x="428229" y="1341438"/>
          <a:ext cx="8347869" cy="4824412"/>
        </p:xfrm>
        <a:graphic>
          <a:graphicData uri="http://schemas.openxmlformats.org/drawingml/2006/table">
            <a:tbl>
              <a:tblPr/>
              <a:tblGrid>
                <a:gridCol w="2086967"/>
                <a:gridCol w="2213402"/>
                <a:gridCol w="2102971"/>
                <a:gridCol w="1944529"/>
              </a:tblGrid>
              <a:tr h="367814">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rPr>
                        <a:t>影響程度</a:t>
                      </a:r>
                      <a:endParaRPr kumimoji="0" lang="zh-TW" sz="1800" b="0" i="0" u="none" strike="noStrike" cap="none" normalizeH="0" baseline="0" dirty="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rPr>
                        <a:t>風險分布</a:t>
                      </a:r>
                      <a:endParaRPr kumimoji="0" 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1223089">
                <a:tc>
                  <a:txBody>
                    <a:bodyPr/>
                    <a:lstStyle/>
                    <a:p>
                      <a:pPr marL="30480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rPr>
                        <a:t>非常嚴重</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(3)</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新細明體" pitchFamily="18" charset="-120"/>
                        </a:rPr>
                        <a:t>A2、</a:t>
                      </a:r>
                      <a:r>
                        <a:rPr kumimoji="0" lang="en-US" sz="2800" b="1" i="0" u="none" strike="noStrike" cap="none" normalizeH="0" baseline="0" dirty="0" smtClean="0">
                          <a:ln>
                            <a:noFill/>
                          </a:ln>
                          <a:solidFill>
                            <a:schemeClr val="tx1"/>
                          </a:solidFill>
                          <a:effectLst/>
                          <a:latin typeface="Times New Roman" pitchFamily="18" charset="0"/>
                          <a:ea typeface="新細明體" pitchFamily="18" charset="-120"/>
                        </a:rPr>
                        <a:t>A3</a:t>
                      </a:r>
                      <a:r>
                        <a:rPr kumimoji="0" lang="en-US" sz="1800" b="0" i="0" u="none" strike="noStrike" cap="none" normalizeH="0" baseline="0" dirty="0" smtClean="0">
                          <a:ln>
                            <a:noFill/>
                          </a:ln>
                          <a:solidFill>
                            <a:srgbClr val="000000"/>
                          </a:solidFill>
                          <a:effectLst/>
                          <a:latin typeface="Times New Roman" pitchFamily="18" charset="0"/>
                          <a:ea typeface="新細明體" pitchFamily="18" charset="-120"/>
                        </a:rPr>
                        <a:t>、E1、J1、L1</a:t>
                      </a:r>
                      <a:endParaRPr kumimoji="0" lang="en-US" altLang="zh-TW" sz="1800" b="0" i="0" u="none" strike="noStrike" cap="none" normalizeH="0" baseline="0" dirty="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69875" marR="0" lvl="0" indent="-269875"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新細明體" pitchFamily="18" charset="-120"/>
                        </a:rPr>
                        <a:t>D3</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64450">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嚴重</a:t>
                      </a:r>
                      <a:r>
                        <a:rPr kumimoji="0" lang="en-US"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(2)</a:t>
                      </a:r>
                      <a:endParaRPr kumimoji="0" lang="en-US" altLang="zh-TW" sz="1800" b="0" i="0" u="none" strike="noStrike" cap="none" normalizeH="0" baseline="0" smtClean="0">
                        <a:ln>
                          <a:noFill/>
                        </a:ln>
                        <a:solidFill>
                          <a:schemeClr val="tx1"/>
                        </a:solidFill>
                        <a:effectLst/>
                        <a:latin typeface="華康中楷體" charset="-120"/>
                        <a:ea typeface="標楷體" pitchFamily="65" charset="-120"/>
                        <a:cs typeface="Times New Roman" pitchFamily="18" charset="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rPr>
                        <a:t>G1</a:t>
                      </a:r>
                      <a:r>
                        <a:rPr kumimoji="0" lang="zh-TW" sz="1800" b="0" i="0" u="none" strike="noStrike" cap="none" normalizeH="0" baseline="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smtClean="0">
                          <a:ln>
                            <a:noFill/>
                          </a:ln>
                          <a:solidFill>
                            <a:srgbClr val="000000"/>
                          </a:solidFill>
                          <a:effectLst/>
                          <a:latin typeface="Times New Roman" pitchFamily="18" charset="0"/>
                          <a:ea typeface="標楷體" pitchFamily="65" charset="-120"/>
                        </a:rPr>
                        <a:t>H1</a:t>
                      </a:r>
                      <a:r>
                        <a:rPr kumimoji="0" lang="zh-TW" sz="1800" b="0" i="0" u="none" strike="noStrike" cap="none" normalizeH="0" baseline="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smtClean="0">
                          <a:ln>
                            <a:noFill/>
                          </a:ln>
                          <a:solidFill>
                            <a:srgbClr val="000000"/>
                          </a:solidFill>
                          <a:effectLst/>
                          <a:latin typeface="Times New Roman" pitchFamily="18" charset="0"/>
                          <a:ea typeface="標楷體" pitchFamily="65" charset="-120"/>
                        </a:rPr>
                        <a:t>I1</a:t>
                      </a:r>
                      <a:r>
                        <a:rPr kumimoji="0" lang="zh-TW" sz="1800" b="0" i="0" u="none" strike="noStrike" cap="none" normalizeH="0" baseline="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smtClean="0">
                          <a:ln>
                            <a:noFill/>
                          </a:ln>
                          <a:solidFill>
                            <a:srgbClr val="000000"/>
                          </a:solidFill>
                          <a:effectLst/>
                          <a:latin typeface="Times New Roman" pitchFamily="18" charset="0"/>
                          <a:ea typeface="標楷體" pitchFamily="65" charset="-120"/>
                        </a:rPr>
                        <a:t>J2</a:t>
                      </a:r>
                      <a:r>
                        <a:rPr kumimoji="0" lang="zh-TW" sz="1800" b="0" i="0" u="none" strike="noStrike" cap="none" normalizeH="0" baseline="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smtClean="0">
                          <a:ln>
                            <a:noFill/>
                          </a:ln>
                          <a:solidFill>
                            <a:srgbClr val="000000"/>
                          </a:solidFill>
                          <a:effectLst/>
                          <a:latin typeface="Times New Roman" pitchFamily="18" charset="0"/>
                          <a:ea typeface="標楷體" pitchFamily="65" charset="-120"/>
                        </a:rPr>
                        <a:t>K1</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A1</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新細明體" pitchFamily="18" charset="-120"/>
                        </a:rPr>
                        <a:t>B1</a:t>
                      </a:r>
                      <a:r>
                        <a:rPr kumimoji="0" lang="zh-TW" sz="1800" b="0" i="0" u="none" strike="noStrike" cap="none" normalizeH="0" baseline="0" dirty="0" smtClean="0">
                          <a:ln>
                            <a:noFill/>
                          </a:ln>
                          <a:solidFill>
                            <a:srgbClr val="000000"/>
                          </a:solidFill>
                          <a:effectLst/>
                          <a:latin typeface="Times New Roman" pitchFamily="18" charset="0"/>
                          <a:ea typeface="新細明體" pitchFamily="18" charset="-120"/>
                        </a:rPr>
                        <a:t>、</a:t>
                      </a:r>
                      <a:r>
                        <a:rPr kumimoji="0" lang="en-US" sz="1800" b="0" i="0" u="none" strike="noStrike" cap="none" normalizeH="0" baseline="0" dirty="0" smtClean="0">
                          <a:ln>
                            <a:noFill/>
                          </a:ln>
                          <a:solidFill>
                            <a:srgbClr val="000000"/>
                          </a:solidFill>
                          <a:effectLst/>
                          <a:latin typeface="Times New Roman" pitchFamily="18" charset="0"/>
                          <a:ea typeface="新細明體" pitchFamily="18" charset="-120"/>
                        </a:rPr>
                        <a:t>B2</a:t>
                      </a:r>
                      <a:r>
                        <a:rPr kumimoji="0" lang="zh-TW" sz="1800" b="0" i="0" u="none" strike="noStrike" cap="none" normalizeH="0" baseline="0" dirty="0" smtClean="0">
                          <a:ln>
                            <a:noFill/>
                          </a:ln>
                          <a:solidFill>
                            <a:srgbClr val="000000"/>
                          </a:solidFill>
                          <a:effectLst/>
                          <a:latin typeface="Times New Roman" pitchFamily="18" charset="0"/>
                          <a:ea typeface="新細明體" pitchFamily="18"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B3</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C1</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C2</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C3</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D1</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D2</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E2</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F1</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G2</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G3</a:t>
                      </a: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rPr>
                        <a:t>、</a:t>
                      </a:r>
                      <a:r>
                        <a:rPr kumimoji="0" lang="en-US" sz="1800" b="0" i="0" u="none" strike="noStrike" cap="none" normalizeH="0" baseline="0" dirty="0" smtClean="0">
                          <a:ln>
                            <a:noFill/>
                          </a:ln>
                          <a:solidFill>
                            <a:srgbClr val="000000"/>
                          </a:solidFill>
                          <a:effectLst/>
                          <a:latin typeface="Times New Roman" pitchFamily="18" charset="0"/>
                          <a:ea typeface="標楷體" pitchFamily="65" charset="-120"/>
                        </a:rPr>
                        <a:t>G4</a:t>
                      </a:r>
                      <a:endParaRPr kumimoji="0" lang="en-US" altLang="zh-TW" sz="1800" b="0" i="0" u="none" strike="noStrike" cap="none" normalizeH="0" baseline="0" dirty="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rPr>
                        <a:t>F2</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31060">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輕微</a:t>
                      </a:r>
                      <a:r>
                        <a:rPr kumimoji="0" lang="en-US"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a:t>
                      </a:r>
                      <a:endParaRPr kumimoji="0" lang="en-US" altLang="zh-TW" sz="1800" b="0" i="0" u="none" strike="noStrike" cap="none" normalizeH="0" baseline="0" smtClean="0">
                        <a:ln>
                          <a:noFill/>
                        </a:ln>
                        <a:solidFill>
                          <a:schemeClr val="tx1"/>
                        </a:solidFill>
                        <a:effectLst/>
                        <a:latin typeface="華康中楷體" charset="-120"/>
                        <a:ea typeface="標楷體" pitchFamily="65" charset="-120"/>
                        <a:cs typeface="Times New Roman" pitchFamily="18" charset="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62865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8261">
                <a:tc rowSpan="2">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rPr>
                        <a:t>幾乎不可能</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(1)</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rPr>
                        <a:t>可能</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(2)</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rPr>
                        <a:t>幾乎確定</a:t>
                      </a:r>
                      <a:r>
                        <a:rPr kumimoji="0" lang="en-US" sz="1800" b="1" i="0" u="none" strike="noStrike" cap="none" normalizeH="0" baseline="0" smtClean="0">
                          <a:ln>
                            <a:noFill/>
                          </a:ln>
                          <a:solidFill>
                            <a:srgbClr val="000000"/>
                          </a:solidFill>
                          <a:effectLst/>
                          <a:latin typeface="Times New Roman" pitchFamily="18" charset="0"/>
                          <a:ea typeface="標楷體" pitchFamily="65" charset="-120"/>
                        </a:rPr>
                        <a:t>(3)</a:t>
                      </a:r>
                      <a:endPar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9738">
                <a:tc vMerge="1">
                  <a:txBody>
                    <a:bodyPr/>
                    <a:lstStyle/>
                    <a:p>
                      <a:endParaRPr lang="en-US"/>
                    </a:p>
                  </a:txBody>
                  <a:tcPr/>
                </a:tc>
                <a:tc gridSpan="3">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rPr>
                        <a:t>發生機率</a:t>
                      </a:r>
                      <a:endParaRPr kumimoji="0" lang="zh-TW" sz="1800" b="0" i="0" u="none" strike="noStrike" cap="none" normalizeH="0" baseline="0" dirty="0" smtClean="0">
                        <a:ln>
                          <a:noFill/>
                        </a:ln>
                        <a:solidFill>
                          <a:schemeClr val="tx1"/>
                        </a:solidFill>
                        <a:effectLst/>
                        <a:latin typeface="Times New Roman" pitchFamily="18" charset="0"/>
                        <a:ea typeface="新細明體" pitchFamily="18" charset="-120"/>
                      </a:endParaRPr>
                    </a:p>
                  </a:txBody>
                  <a:tcPr marL="19263" marR="19263" marT="0" marB="0"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bl>
          </a:graphicData>
        </a:graphic>
      </p:graphicFrame>
      <p:sp>
        <p:nvSpPr>
          <p:cNvPr id="60455"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D076DF2-4418-4493-9118-9B6A6DD5BF3F}" type="slidenum">
              <a:rPr kumimoji="0" lang="zh-TW" altLang="en-US" smtClean="0">
                <a:solidFill>
                  <a:srgbClr val="FFFFFF"/>
                </a:solidFill>
                <a:latin typeface="Arial" panose="020B0604020202020204" pitchFamily="34" charset="0"/>
                <a:cs typeface="Arial" panose="020B0604020202020204" pitchFamily="34" charset="0"/>
              </a:rPr>
              <a:pPr eaLnBrk="1" hangingPunct="1"/>
              <a:t>94</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0599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16946" y="0"/>
            <a:ext cx="3510095" cy="433388"/>
          </a:xfrm>
          <a:solidFill>
            <a:srgbClr val="CCECFF"/>
          </a:solidFill>
        </p:spPr>
        <p:style>
          <a:lnRef idx="2">
            <a:schemeClr val="accent6"/>
          </a:lnRef>
          <a:fillRef idx="1">
            <a:schemeClr val="lt1"/>
          </a:fillRef>
          <a:effectRef idx="0">
            <a:schemeClr val="accent6"/>
          </a:effectRef>
          <a:fontRef idx="minor">
            <a:schemeClr val="dk1"/>
          </a:fontRef>
        </p:style>
        <p:txBody>
          <a:bodyPr anchor="ctr">
            <a:normAutofit fontScale="90000"/>
          </a:bodyPr>
          <a:lstStyle/>
          <a:p>
            <a:pPr eaLnBrk="1" hangingPunct="1">
              <a:defRPr/>
            </a:pPr>
            <a:r>
              <a:rPr lang="zh-TW" altLang="en-US" sz="2800" dirty="0" smtClean="0">
                <a:solidFill>
                  <a:srgbClr val="000000"/>
                </a:solidFill>
                <a:latin typeface="Times New Roman" pitchFamily="18" charset="0"/>
                <a:ea typeface="標楷體" pitchFamily="65" charset="-120"/>
              </a:rPr>
              <a:t>案例</a:t>
            </a:r>
            <a:r>
              <a:rPr lang="en-US" altLang="zh-TW" sz="2800" dirty="0" smtClean="0">
                <a:solidFill>
                  <a:srgbClr val="000000"/>
                </a:solidFill>
                <a:latin typeface="Times New Roman" pitchFamily="18" charset="0"/>
                <a:ea typeface="標楷體" pitchFamily="65" charset="-120"/>
              </a:rPr>
              <a:t>1</a:t>
            </a:r>
            <a:r>
              <a:rPr lang="zh-TW" altLang="en-US" sz="2800" dirty="0" smtClean="0">
                <a:solidFill>
                  <a:srgbClr val="000000"/>
                </a:solidFill>
                <a:latin typeface="Times New Roman" pitchFamily="18" charset="0"/>
                <a:ea typeface="標楷體" pitchFamily="65" charset="-120"/>
              </a:rPr>
              <a:t>：教育部體育署</a:t>
            </a:r>
          </a:p>
        </p:txBody>
      </p:sp>
      <p:sp>
        <p:nvSpPr>
          <p:cNvPr id="61443"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graphicFrame>
        <p:nvGraphicFramePr>
          <p:cNvPr id="7" name="表格 6"/>
          <p:cNvGraphicFramePr>
            <a:graphicFrameLocks noGrp="1"/>
          </p:cNvGraphicFramePr>
          <p:nvPr/>
        </p:nvGraphicFramePr>
        <p:xfrm>
          <a:off x="116946" y="762000"/>
          <a:ext cx="9789055" cy="6096000"/>
        </p:xfrm>
        <a:graphic>
          <a:graphicData uri="http://schemas.openxmlformats.org/drawingml/2006/table">
            <a:tbl>
              <a:tblPr/>
              <a:tblGrid>
                <a:gridCol w="1241990"/>
                <a:gridCol w="8547065"/>
              </a:tblGrid>
              <a:tr h="104205">
                <a:tc>
                  <a:txBody>
                    <a:bodyPr/>
                    <a:lstStyle/>
                    <a:p>
                      <a:pPr algn="ctr">
                        <a:lnSpc>
                          <a:spcPts val="2000"/>
                        </a:lnSpc>
                        <a:spcAft>
                          <a:spcPts val="0"/>
                        </a:spcAft>
                      </a:pPr>
                      <a:r>
                        <a:rPr lang="zh-TW" sz="1300" b="1" kern="100" dirty="0">
                          <a:solidFill>
                            <a:srgbClr val="000000"/>
                          </a:solidFill>
                          <a:latin typeface="Times New Roman"/>
                          <a:ea typeface="標楷體"/>
                        </a:rPr>
                        <a:t>項目編號</a:t>
                      </a:r>
                      <a:endParaRPr lang="zh-TW" sz="1300" kern="100" dirty="0">
                        <a:latin typeface="Times New Roman"/>
                        <a:ea typeface="新細明體"/>
                      </a:endParaRPr>
                    </a:p>
                  </a:txBody>
                  <a:tcPr marL="7902" marR="790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nSpc>
                          <a:spcPts val="2000"/>
                        </a:lnSpc>
                        <a:spcAft>
                          <a:spcPts val="0"/>
                        </a:spcAft>
                      </a:pPr>
                      <a:r>
                        <a:rPr lang="zh-TW" sz="1300" kern="100">
                          <a:solidFill>
                            <a:srgbClr val="000000"/>
                          </a:solidFill>
                          <a:latin typeface="Times New Roman"/>
                          <a:ea typeface="標楷體"/>
                        </a:rPr>
                        <a:t>綜</a:t>
                      </a:r>
                      <a:r>
                        <a:rPr lang="en-US" sz="1300" kern="100">
                          <a:solidFill>
                            <a:srgbClr val="000000"/>
                          </a:solidFill>
                          <a:latin typeface="Times New Roman"/>
                          <a:ea typeface="標楷體"/>
                        </a:rPr>
                        <a:t>(</a:t>
                      </a:r>
                      <a:r>
                        <a:rPr lang="zh-TW" sz="1300" kern="100">
                          <a:solidFill>
                            <a:srgbClr val="000000"/>
                          </a:solidFill>
                          <a:latin typeface="Times New Roman"/>
                          <a:ea typeface="標楷體"/>
                        </a:rPr>
                        <a:t>三</a:t>
                      </a:r>
                      <a:r>
                        <a:rPr lang="en-US" sz="1300" kern="100">
                          <a:solidFill>
                            <a:srgbClr val="000000"/>
                          </a:solidFill>
                          <a:latin typeface="Times New Roman"/>
                          <a:ea typeface="標楷體"/>
                        </a:rPr>
                        <a:t>)</a:t>
                      </a:r>
                      <a:r>
                        <a:rPr lang="zh-TW" sz="1300" kern="100">
                          <a:solidFill>
                            <a:srgbClr val="000000"/>
                          </a:solidFill>
                          <a:latin typeface="Times New Roman"/>
                          <a:ea typeface="標楷體"/>
                        </a:rPr>
                        <a:t>－</a:t>
                      </a:r>
                      <a:r>
                        <a:rPr lang="en-US" sz="1300" kern="100">
                          <a:solidFill>
                            <a:srgbClr val="000000"/>
                          </a:solidFill>
                          <a:latin typeface="Times New Roman"/>
                          <a:ea typeface="標楷體"/>
                        </a:rPr>
                        <a:t>02</a:t>
                      </a:r>
                      <a:endParaRPr lang="zh-TW" sz="1300" kern="100">
                        <a:latin typeface="Times New Roman"/>
                        <a:ea typeface="新細明體"/>
                      </a:endParaRPr>
                    </a:p>
                  </a:txBody>
                  <a:tcPr marL="7902" marR="790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04205">
                <a:tc>
                  <a:txBody>
                    <a:bodyPr/>
                    <a:lstStyle/>
                    <a:p>
                      <a:pPr algn="ctr">
                        <a:lnSpc>
                          <a:spcPts val="2000"/>
                        </a:lnSpc>
                        <a:spcAft>
                          <a:spcPts val="0"/>
                        </a:spcAft>
                      </a:pPr>
                      <a:r>
                        <a:rPr lang="zh-TW" sz="1300" b="1" kern="100" dirty="0">
                          <a:solidFill>
                            <a:srgbClr val="000000"/>
                          </a:solidFill>
                          <a:latin typeface="Times New Roman"/>
                          <a:ea typeface="標楷體"/>
                        </a:rPr>
                        <a:t>項目名稱</a:t>
                      </a:r>
                      <a:endParaRPr lang="zh-TW" sz="1300" kern="100" dirty="0">
                        <a:latin typeface="Times New Roman"/>
                        <a:ea typeface="新細明體"/>
                      </a:endParaRPr>
                    </a:p>
                  </a:txBody>
                  <a:tcPr marL="7902" marR="790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nSpc>
                          <a:spcPts val="2000"/>
                        </a:lnSpc>
                        <a:spcAft>
                          <a:spcPts val="0"/>
                        </a:spcAft>
                      </a:pPr>
                      <a:r>
                        <a:rPr lang="zh-TW" sz="1300" b="1" kern="100" dirty="0">
                          <a:solidFill>
                            <a:srgbClr val="000000"/>
                          </a:solidFill>
                          <a:latin typeface="Times New Roman"/>
                          <a:ea typeface="標楷體"/>
                        </a:rPr>
                        <a:t>運動彩券業務財務管理作業</a:t>
                      </a:r>
                      <a:endParaRPr lang="zh-TW" sz="1300" b="1" kern="100" dirty="0">
                        <a:latin typeface="Times New Roman"/>
                        <a:ea typeface="新細明體"/>
                      </a:endParaRPr>
                    </a:p>
                  </a:txBody>
                  <a:tcPr marL="7902" marR="790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04205">
                <a:tc>
                  <a:txBody>
                    <a:bodyPr/>
                    <a:lstStyle/>
                    <a:p>
                      <a:pPr algn="ctr">
                        <a:lnSpc>
                          <a:spcPts val="2000"/>
                        </a:lnSpc>
                        <a:spcAft>
                          <a:spcPts val="0"/>
                        </a:spcAft>
                      </a:pPr>
                      <a:r>
                        <a:rPr lang="zh-TW" sz="1300" b="1" kern="100" dirty="0">
                          <a:solidFill>
                            <a:srgbClr val="000000"/>
                          </a:solidFill>
                          <a:latin typeface="Times New Roman"/>
                          <a:ea typeface="標楷體"/>
                        </a:rPr>
                        <a:t>承辦單位</a:t>
                      </a:r>
                      <a:endParaRPr lang="zh-TW" sz="1300" kern="100" dirty="0">
                        <a:latin typeface="Times New Roman"/>
                        <a:ea typeface="新細明體"/>
                      </a:endParaRPr>
                    </a:p>
                  </a:txBody>
                  <a:tcPr marL="7902" marR="790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nSpc>
                          <a:spcPts val="2000"/>
                        </a:lnSpc>
                        <a:spcAft>
                          <a:spcPts val="0"/>
                        </a:spcAft>
                      </a:pPr>
                      <a:r>
                        <a:rPr lang="zh-TW" sz="1300" kern="100" dirty="0">
                          <a:solidFill>
                            <a:srgbClr val="000000"/>
                          </a:solidFill>
                          <a:latin typeface="Times New Roman"/>
                          <a:ea typeface="標楷體"/>
                        </a:rPr>
                        <a:t>運動彩券及基金</a:t>
                      </a:r>
                      <a:r>
                        <a:rPr lang="zh-TW" sz="1300" kern="100" dirty="0" smtClean="0">
                          <a:solidFill>
                            <a:srgbClr val="000000"/>
                          </a:solidFill>
                          <a:latin typeface="Times New Roman"/>
                          <a:ea typeface="標楷體"/>
                        </a:rPr>
                        <a:t>科</a:t>
                      </a:r>
                      <a:endParaRPr lang="zh-TW" sz="1300" kern="100" dirty="0">
                        <a:latin typeface="Times New Roman"/>
                        <a:ea typeface="新細明體"/>
                      </a:endParaRPr>
                    </a:p>
                  </a:txBody>
                  <a:tcPr marL="7902" marR="790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396718">
                <a:tc>
                  <a:txBody>
                    <a:bodyPr/>
                    <a:lstStyle/>
                    <a:p>
                      <a:pPr algn="ctr">
                        <a:lnSpc>
                          <a:spcPts val="2000"/>
                        </a:lnSpc>
                        <a:spcAft>
                          <a:spcPts val="0"/>
                        </a:spcAft>
                      </a:pPr>
                      <a:r>
                        <a:rPr lang="zh-TW" sz="1300" b="1" kern="100" dirty="0">
                          <a:solidFill>
                            <a:srgbClr val="000000"/>
                          </a:solidFill>
                          <a:latin typeface="Times New Roman"/>
                          <a:ea typeface="標楷體"/>
                        </a:rPr>
                        <a:t>作業程序說明</a:t>
                      </a:r>
                      <a:endParaRPr lang="zh-TW" sz="1300" kern="100" dirty="0">
                        <a:latin typeface="Times New Roman"/>
                        <a:ea typeface="新細明體"/>
                      </a:endParaRPr>
                    </a:p>
                  </a:txBody>
                  <a:tcPr marL="7902" marR="790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355600" indent="-355600" algn="just">
                        <a:lnSpc>
                          <a:spcPts val="2000"/>
                        </a:lnSpc>
                        <a:spcAft>
                          <a:spcPts val="0"/>
                        </a:spcAft>
                      </a:pPr>
                      <a:r>
                        <a:rPr lang="zh-TW" sz="1300" kern="100" dirty="0">
                          <a:solidFill>
                            <a:srgbClr val="000000"/>
                          </a:solidFill>
                          <a:latin typeface="Times New Roman"/>
                          <a:ea typeface="標楷體"/>
                        </a:rPr>
                        <a:t>一、第二屆運動彩券發行機構發行運動彩券期限為</a:t>
                      </a:r>
                      <a:r>
                        <a:rPr lang="en-US" sz="1300" kern="100" dirty="0">
                          <a:solidFill>
                            <a:srgbClr val="000000"/>
                          </a:solidFill>
                          <a:latin typeface="Times New Roman"/>
                          <a:ea typeface="標楷體"/>
                        </a:rPr>
                        <a:t>103</a:t>
                      </a:r>
                      <a:r>
                        <a:rPr lang="zh-TW" sz="1300" kern="100" dirty="0">
                          <a:solidFill>
                            <a:srgbClr val="000000"/>
                          </a:solidFill>
                          <a:latin typeface="Times New Roman"/>
                          <a:ea typeface="標楷體"/>
                        </a:rPr>
                        <a:t>年</a:t>
                      </a:r>
                      <a:r>
                        <a:rPr lang="en-US" sz="1300" kern="100" dirty="0">
                          <a:solidFill>
                            <a:srgbClr val="000000"/>
                          </a:solidFill>
                          <a:latin typeface="Times New Roman"/>
                          <a:ea typeface="標楷體"/>
                        </a:rPr>
                        <a:t>1</a:t>
                      </a:r>
                      <a:r>
                        <a:rPr lang="zh-TW" sz="1300" kern="100" dirty="0">
                          <a:solidFill>
                            <a:srgbClr val="000000"/>
                          </a:solidFill>
                          <a:latin typeface="Times New Roman"/>
                          <a:ea typeface="標楷體"/>
                        </a:rPr>
                        <a:t>月</a:t>
                      </a:r>
                      <a:r>
                        <a:rPr lang="en-US" sz="1300" kern="100" dirty="0">
                          <a:solidFill>
                            <a:srgbClr val="000000"/>
                          </a:solidFill>
                          <a:latin typeface="Times New Roman"/>
                          <a:ea typeface="標楷體"/>
                        </a:rPr>
                        <a:t>1</a:t>
                      </a:r>
                      <a:r>
                        <a:rPr lang="zh-TW" sz="1300" kern="100" dirty="0">
                          <a:solidFill>
                            <a:srgbClr val="000000"/>
                          </a:solidFill>
                          <a:latin typeface="Times New Roman"/>
                          <a:ea typeface="標楷體"/>
                        </a:rPr>
                        <a:t>日起，至</a:t>
                      </a:r>
                      <a:r>
                        <a:rPr lang="en-US" sz="1300" kern="100" dirty="0">
                          <a:solidFill>
                            <a:srgbClr val="000000"/>
                          </a:solidFill>
                          <a:latin typeface="Times New Roman"/>
                          <a:ea typeface="標楷體"/>
                        </a:rPr>
                        <a:t>112</a:t>
                      </a:r>
                      <a:r>
                        <a:rPr lang="zh-TW" sz="1300" kern="100" dirty="0">
                          <a:solidFill>
                            <a:srgbClr val="000000"/>
                          </a:solidFill>
                          <a:latin typeface="Times New Roman"/>
                          <a:ea typeface="標楷體"/>
                        </a:rPr>
                        <a:t>年</a:t>
                      </a:r>
                      <a:r>
                        <a:rPr lang="en-US" sz="1300" kern="100" dirty="0">
                          <a:solidFill>
                            <a:srgbClr val="000000"/>
                          </a:solidFill>
                          <a:latin typeface="Times New Roman"/>
                          <a:ea typeface="標楷體"/>
                        </a:rPr>
                        <a:t>12</a:t>
                      </a:r>
                      <a:r>
                        <a:rPr lang="zh-TW" sz="1300" kern="100" dirty="0">
                          <a:solidFill>
                            <a:srgbClr val="000000"/>
                          </a:solidFill>
                          <a:latin typeface="Times New Roman"/>
                          <a:ea typeface="標楷體"/>
                        </a:rPr>
                        <a:t>月</a:t>
                      </a:r>
                      <a:r>
                        <a:rPr lang="en-US" sz="1300" kern="100" dirty="0">
                          <a:solidFill>
                            <a:srgbClr val="000000"/>
                          </a:solidFill>
                          <a:latin typeface="Times New Roman"/>
                          <a:ea typeface="標楷體"/>
                        </a:rPr>
                        <a:t>31</a:t>
                      </a:r>
                      <a:r>
                        <a:rPr lang="zh-TW" sz="1300" kern="100" dirty="0">
                          <a:solidFill>
                            <a:srgbClr val="000000"/>
                          </a:solidFill>
                          <a:latin typeface="Times New Roman"/>
                          <a:ea typeface="標楷體"/>
                        </a:rPr>
                        <a:t>日止，發行年限為</a:t>
                      </a:r>
                      <a:r>
                        <a:rPr lang="en-US" sz="1300" kern="100" dirty="0">
                          <a:solidFill>
                            <a:srgbClr val="000000"/>
                          </a:solidFill>
                          <a:latin typeface="Times New Roman"/>
                          <a:ea typeface="標楷體"/>
                        </a:rPr>
                        <a:t>10</a:t>
                      </a:r>
                      <a:r>
                        <a:rPr lang="zh-TW" sz="1300" kern="100" dirty="0">
                          <a:solidFill>
                            <a:srgbClr val="000000"/>
                          </a:solidFill>
                          <a:latin typeface="Times New Roman"/>
                          <a:ea typeface="標楷體"/>
                        </a:rPr>
                        <a:t>年。</a:t>
                      </a:r>
                      <a:endParaRPr lang="zh-TW" sz="1300" kern="100" dirty="0">
                        <a:latin typeface="Times New Roman"/>
                        <a:ea typeface="新細明體"/>
                      </a:endParaRPr>
                    </a:p>
                    <a:p>
                      <a:pPr marL="355600" indent="-355600" algn="just">
                        <a:lnSpc>
                          <a:spcPts val="2000"/>
                        </a:lnSpc>
                        <a:spcAft>
                          <a:spcPts val="0"/>
                        </a:spcAft>
                      </a:pPr>
                      <a:r>
                        <a:rPr lang="zh-TW" sz="1300" kern="100" dirty="0">
                          <a:solidFill>
                            <a:srgbClr val="000000"/>
                          </a:solidFill>
                          <a:latin typeface="Times New Roman"/>
                          <a:ea typeface="標楷體"/>
                        </a:rPr>
                        <a:t>二、運動彩券年度銷售目標至少新臺幣</a:t>
                      </a:r>
                      <a:r>
                        <a:rPr lang="en-US" sz="1300" kern="100" dirty="0">
                          <a:solidFill>
                            <a:srgbClr val="000000"/>
                          </a:solidFill>
                          <a:latin typeface="Times New Roman"/>
                          <a:ea typeface="標楷體"/>
                        </a:rPr>
                        <a:t>130 </a:t>
                      </a:r>
                      <a:r>
                        <a:rPr lang="zh-TW" sz="1300" kern="100" dirty="0">
                          <a:solidFill>
                            <a:srgbClr val="000000"/>
                          </a:solidFill>
                          <a:latin typeface="Times New Roman"/>
                          <a:ea typeface="標楷體"/>
                        </a:rPr>
                        <a:t>億元。發行機構提報年度發行計畫中之規劃盈餘，第</a:t>
                      </a:r>
                      <a:r>
                        <a:rPr lang="en-US" sz="1300" kern="100" dirty="0">
                          <a:solidFill>
                            <a:srgbClr val="000000"/>
                          </a:solidFill>
                          <a:latin typeface="Times New Roman"/>
                          <a:ea typeface="標楷體"/>
                        </a:rPr>
                        <a:t>1 </a:t>
                      </a:r>
                      <a:r>
                        <a:rPr lang="zh-TW" sz="1300" kern="100" dirty="0">
                          <a:solidFill>
                            <a:srgbClr val="000000"/>
                          </a:solidFill>
                          <a:latin typeface="Times New Roman"/>
                          <a:ea typeface="標楷體"/>
                        </a:rPr>
                        <a:t>年應依參與遴選時企劃書所載數額定之；第</a:t>
                      </a:r>
                      <a:r>
                        <a:rPr lang="en-US" sz="1300" kern="100" dirty="0">
                          <a:solidFill>
                            <a:srgbClr val="000000"/>
                          </a:solidFill>
                          <a:latin typeface="Times New Roman"/>
                          <a:ea typeface="標楷體"/>
                        </a:rPr>
                        <a:t>2 </a:t>
                      </a:r>
                      <a:r>
                        <a:rPr lang="zh-TW" sz="1300" kern="100" dirty="0">
                          <a:solidFill>
                            <a:srgbClr val="000000"/>
                          </a:solidFill>
                          <a:latin typeface="Times New Roman"/>
                          <a:ea typeface="標楷體"/>
                        </a:rPr>
                        <a:t>年以後，考量市場景氣之變化，得依參與遴選時企劃書中各該年度預計盈餘上下</a:t>
                      </a:r>
                      <a:r>
                        <a:rPr lang="en-US" sz="1300" kern="100" dirty="0">
                          <a:solidFill>
                            <a:srgbClr val="000000"/>
                          </a:solidFill>
                          <a:latin typeface="Times New Roman"/>
                          <a:ea typeface="標楷體"/>
                        </a:rPr>
                        <a:t>10%</a:t>
                      </a:r>
                      <a:r>
                        <a:rPr lang="zh-TW" sz="1300" kern="100" dirty="0">
                          <a:solidFill>
                            <a:srgbClr val="000000"/>
                          </a:solidFill>
                          <a:latin typeface="Times New Roman"/>
                          <a:ea typeface="標楷體"/>
                        </a:rPr>
                        <a:t>內報經主管機關核准後調整。每年運動彩券盈餘除有不可抗力因素，並經主管機關核定者外，應達發行機構財務規劃盈餘</a:t>
                      </a:r>
                      <a:r>
                        <a:rPr lang="en-US" sz="1300" kern="100" dirty="0">
                          <a:solidFill>
                            <a:srgbClr val="000000"/>
                          </a:solidFill>
                          <a:latin typeface="Times New Roman"/>
                          <a:ea typeface="標楷體"/>
                        </a:rPr>
                        <a:t>80%</a:t>
                      </a:r>
                      <a:r>
                        <a:rPr lang="zh-TW" sz="1300" kern="100" dirty="0">
                          <a:solidFill>
                            <a:srgbClr val="000000"/>
                          </a:solidFill>
                          <a:latin typeface="Times New Roman"/>
                          <a:ea typeface="標楷體"/>
                        </a:rPr>
                        <a:t>，如未達成，發行機構應於次年</a:t>
                      </a:r>
                      <a:r>
                        <a:rPr lang="en-US" sz="1300" kern="100" dirty="0">
                          <a:solidFill>
                            <a:srgbClr val="000000"/>
                          </a:solidFill>
                          <a:latin typeface="Times New Roman"/>
                          <a:ea typeface="標楷體"/>
                        </a:rPr>
                        <a:t>3 </a:t>
                      </a:r>
                      <a:r>
                        <a:rPr lang="zh-TW" sz="1300" kern="100" dirty="0">
                          <a:solidFill>
                            <a:srgbClr val="000000"/>
                          </a:solidFill>
                          <a:latin typeface="Times New Roman"/>
                          <a:ea typeface="標楷體"/>
                        </a:rPr>
                        <a:t>月</a:t>
                      </a:r>
                      <a:r>
                        <a:rPr lang="en-US" sz="1300" kern="100" dirty="0">
                          <a:solidFill>
                            <a:srgbClr val="000000"/>
                          </a:solidFill>
                          <a:latin typeface="Times New Roman"/>
                          <a:ea typeface="標楷體"/>
                        </a:rPr>
                        <a:t>31 </a:t>
                      </a:r>
                      <a:r>
                        <a:rPr lang="zh-TW" sz="1300" kern="100" dirty="0">
                          <a:solidFill>
                            <a:srgbClr val="000000"/>
                          </a:solidFill>
                          <a:latin typeface="Times New Roman"/>
                          <a:ea typeface="標楷體"/>
                        </a:rPr>
                        <a:t>日前補足之。</a:t>
                      </a:r>
                      <a:endParaRPr lang="zh-TW" sz="1300" kern="100" dirty="0">
                        <a:latin typeface="Times New Roman"/>
                        <a:ea typeface="新細明體"/>
                      </a:endParaRPr>
                    </a:p>
                    <a:p>
                      <a:pPr marL="355600" indent="-355600" algn="just">
                        <a:lnSpc>
                          <a:spcPts val="2000"/>
                        </a:lnSpc>
                        <a:spcAft>
                          <a:spcPts val="0"/>
                        </a:spcAft>
                      </a:pPr>
                      <a:r>
                        <a:rPr lang="zh-TW" sz="1300" kern="100" dirty="0">
                          <a:solidFill>
                            <a:srgbClr val="000000"/>
                          </a:solidFill>
                          <a:latin typeface="Times New Roman"/>
                          <a:ea typeface="標楷體"/>
                        </a:rPr>
                        <a:t>三、依運動彩券發行條例第</a:t>
                      </a:r>
                      <a:r>
                        <a:rPr lang="en-US" sz="1300" kern="100" dirty="0">
                          <a:solidFill>
                            <a:srgbClr val="000000"/>
                          </a:solidFill>
                          <a:latin typeface="Times New Roman"/>
                          <a:ea typeface="標楷體"/>
                        </a:rPr>
                        <a:t>6 </a:t>
                      </a:r>
                      <a:r>
                        <a:rPr lang="zh-TW" sz="1300" kern="100" dirty="0">
                          <a:solidFill>
                            <a:srgbClr val="000000"/>
                          </a:solidFill>
                          <a:latin typeface="Times New Roman"/>
                          <a:ea typeface="標楷體"/>
                        </a:rPr>
                        <a:t>條規定，運動彩券年度獎金支出不得超過各該年度售出彩券總金額</a:t>
                      </a:r>
                      <a:r>
                        <a:rPr lang="en-US" sz="1300" kern="100" dirty="0">
                          <a:solidFill>
                            <a:srgbClr val="000000"/>
                          </a:solidFill>
                          <a:latin typeface="Times New Roman"/>
                          <a:ea typeface="標楷體"/>
                        </a:rPr>
                        <a:t>78%</a:t>
                      </a:r>
                      <a:r>
                        <a:rPr lang="zh-TW" sz="1300" kern="100" dirty="0" smtClean="0">
                          <a:solidFill>
                            <a:srgbClr val="000000"/>
                          </a:solidFill>
                          <a:latin typeface="Times New Roman"/>
                          <a:ea typeface="標楷體"/>
                        </a:rPr>
                        <a:t>。</a:t>
                      </a:r>
                      <a:endParaRPr lang="zh-TW" sz="1300" kern="100" dirty="0">
                        <a:latin typeface="Times New Roman"/>
                        <a:ea typeface="新細明體"/>
                      </a:endParaRPr>
                    </a:p>
                    <a:p>
                      <a:pPr marL="355600" indent="-355600" algn="just">
                        <a:lnSpc>
                          <a:spcPts val="2000"/>
                        </a:lnSpc>
                        <a:spcAft>
                          <a:spcPts val="0"/>
                        </a:spcAft>
                      </a:pPr>
                      <a:r>
                        <a:rPr lang="zh-TW" sz="1300" kern="100" dirty="0">
                          <a:solidFill>
                            <a:srgbClr val="000000"/>
                          </a:solidFill>
                          <a:latin typeface="Times New Roman"/>
                          <a:ea typeface="標楷體"/>
                        </a:rPr>
                        <a:t>四、發行機構應於每月終了，將運動彩券發行情形作成營業報告書，併同損益表、獎金支出情形、盈餘分配表及銷管費用明細表，於次月十五日前報請主管機關備查。</a:t>
                      </a:r>
                      <a:endParaRPr lang="zh-TW" sz="1300" kern="100" dirty="0">
                        <a:latin typeface="Times New Roman"/>
                        <a:ea typeface="新細明體"/>
                      </a:endParaRPr>
                    </a:p>
                    <a:p>
                      <a:pPr marL="355600" indent="-355600" algn="just">
                        <a:lnSpc>
                          <a:spcPts val="2000"/>
                        </a:lnSpc>
                        <a:spcAft>
                          <a:spcPts val="0"/>
                        </a:spcAft>
                      </a:pPr>
                      <a:r>
                        <a:rPr lang="zh-TW" sz="1300" kern="100" dirty="0">
                          <a:solidFill>
                            <a:srgbClr val="000000"/>
                          </a:solidFill>
                          <a:latin typeface="Times New Roman"/>
                          <a:ea typeface="標楷體"/>
                        </a:rPr>
                        <a:t>五、發行機構每年度應委任會計師（事務所），針對發行機構及受委託機構辦理運動彩券發行財務報表（含各月份營業報告書）、內部控制及內部稽核制度查核簽證，將該簽證報告函送主管機關備查，並依運動彩券發行條例第</a:t>
                      </a:r>
                      <a:r>
                        <a:rPr lang="en-US" sz="1300" kern="100" dirty="0">
                          <a:solidFill>
                            <a:srgbClr val="000000"/>
                          </a:solidFill>
                          <a:latin typeface="Times New Roman"/>
                          <a:ea typeface="標楷體"/>
                        </a:rPr>
                        <a:t>20 </a:t>
                      </a:r>
                      <a:r>
                        <a:rPr lang="zh-TW" sz="1300" kern="100" dirty="0">
                          <a:solidFill>
                            <a:srgbClr val="000000"/>
                          </a:solidFill>
                          <a:latin typeface="Times New Roman"/>
                          <a:ea typeface="標楷體"/>
                        </a:rPr>
                        <a:t>條規定，配合主管機關辦理各項查核及要求事項。</a:t>
                      </a:r>
                      <a:endParaRPr lang="zh-TW" sz="1300" kern="100" dirty="0">
                        <a:latin typeface="Times New Roman"/>
                        <a:ea typeface="新細明體"/>
                      </a:endParaRPr>
                    </a:p>
                    <a:p>
                      <a:pPr marL="355600" indent="-355600" algn="just">
                        <a:lnSpc>
                          <a:spcPts val="2000"/>
                        </a:lnSpc>
                        <a:spcAft>
                          <a:spcPts val="0"/>
                        </a:spcAft>
                      </a:pPr>
                      <a:r>
                        <a:rPr lang="zh-TW" sz="1300" kern="100" dirty="0">
                          <a:solidFill>
                            <a:srgbClr val="000000"/>
                          </a:solidFill>
                          <a:latin typeface="Times New Roman"/>
                          <a:ea typeface="標楷體"/>
                        </a:rPr>
                        <a:t>六、發行機構每半年應提具內部控制及內部稽核制度自行查核評估報告報主管機關備查。</a:t>
                      </a:r>
                      <a:endParaRPr lang="zh-TW" sz="1300" kern="100" dirty="0">
                        <a:latin typeface="Times New Roman"/>
                        <a:ea typeface="新細明體"/>
                      </a:endParaRPr>
                    </a:p>
                  </a:txBody>
                  <a:tcPr marL="7902" marR="790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146256">
                <a:tc>
                  <a:txBody>
                    <a:bodyPr/>
                    <a:lstStyle/>
                    <a:p>
                      <a:pPr algn="ctr">
                        <a:lnSpc>
                          <a:spcPts val="2000"/>
                        </a:lnSpc>
                        <a:spcAft>
                          <a:spcPts val="0"/>
                        </a:spcAft>
                      </a:pPr>
                      <a:r>
                        <a:rPr lang="zh-TW" sz="1300" b="1" kern="100">
                          <a:solidFill>
                            <a:srgbClr val="000000"/>
                          </a:solidFill>
                          <a:latin typeface="Times New Roman"/>
                          <a:ea typeface="標楷體"/>
                        </a:rPr>
                        <a:t>控制重點</a:t>
                      </a:r>
                      <a:endParaRPr lang="zh-TW" sz="1300" kern="100">
                        <a:latin typeface="Times New Roman"/>
                        <a:ea typeface="新細明體"/>
                      </a:endParaRPr>
                    </a:p>
                  </a:txBody>
                  <a:tcPr marL="7902" marR="790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351790" indent="-351790" algn="just">
                        <a:lnSpc>
                          <a:spcPts val="2000"/>
                        </a:lnSpc>
                        <a:spcAft>
                          <a:spcPts val="0"/>
                        </a:spcAft>
                      </a:pPr>
                      <a:r>
                        <a:rPr lang="zh-TW" sz="1300" kern="100" dirty="0">
                          <a:solidFill>
                            <a:srgbClr val="000000"/>
                          </a:solidFill>
                          <a:latin typeface="Times New Roman"/>
                          <a:ea typeface="標楷體"/>
                        </a:rPr>
                        <a:t>一、依據第二屆運動彩券發行期限，教育部監督與輔導運動彩券財務管理。</a:t>
                      </a:r>
                      <a:endParaRPr lang="zh-TW" sz="1300" kern="100" dirty="0">
                        <a:latin typeface="Times New Roman"/>
                        <a:ea typeface="新細明體"/>
                      </a:endParaRPr>
                    </a:p>
                    <a:p>
                      <a:pPr marL="351790" indent="-351790" algn="just">
                        <a:lnSpc>
                          <a:spcPts val="2000"/>
                        </a:lnSpc>
                        <a:spcAft>
                          <a:spcPts val="0"/>
                        </a:spcAft>
                      </a:pPr>
                      <a:r>
                        <a:rPr lang="zh-TW" sz="1300" kern="100" dirty="0">
                          <a:solidFill>
                            <a:srgbClr val="000000"/>
                          </a:solidFill>
                          <a:latin typeface="Times New Roman"/>
                          <a:ea typeface="標楷體"/>
                        </a:rPr>
                        <a:t>二、檢視各年度發行機構發行計畫及年終營業報告，檢視有無符合當初發行企劃書之財務規劃，若未財務規劃盈餘</a:t>
                      </a:r>
                      <a:r>
                        <a:rPr lang="en-US" sz="1300" kern="100" dirty="0">
                          <a:solidFill>
                            <a:srgbClr val="000000"/>
                          </a:solidFill>
                          <a:latin typeface="Times New Roman"/>
                          <a:ea typeface="標楷體"/>
                        </a:rPr>
                        <a:t>80%</a:t>
                      </a:r>
                      <a:r>
                        <a:rPr lang="zh-TW" sz="1300" kern="100" dirty="0">
                          <a:solidFill>
                            <a:srgbClr val="000000"/>
                          </a:solidFill>
                          <a:latin typeface="Times New Roman"/>
                          <a:ea typeface="標楷體"/>
                        </a:rPr>
                        <a:t>，要求發行機構於次年</a:t>
                      </a:r>
                      <a:r>
                        <a:rPr lang="en-US" sz="1300" kern="100" dirty="0">
                          <a:solidFill>
                            <a:srgbClr val="000000"/>
                          </a:solidFill>
                          <a:latin typeface="Times New Roman"/>
                          <a:ea typeface="標楷體"/>
                        </a:rPr>
                        <a:t>3</a:t>
                      </a:r>
                      <a:r>
                        <a:rPr lang="zh-TW" sz="1300" kern="100" dirty="0">
                          <a:solidFill>
                            <a:srgbClr val="000000"/>
                          </a:solidFill>
                          <a:latin typeface="Times New Roman"/>
                          <a:ea typeface="標楷體"/>
                        </a:rPr>
                        <a:t>月</a:t>
                      </a:r>
                      <a:r>
                        <a:rPr lang="en-US" sz="1300" kern="100" dirty="0">
                          <a:solidFill>
                            <a:srgbClr val="000000"/>
                          </a:solidFill>
                          <a:latin typeface="Times New Roman"/>
                          <a:ea typeface="標楷體"/>
                        </a:rPr>
                        <a:t>31</a:t>
                      </a:r>
                      <a:r>
                        <a:rPr lang="zh-TW" sz="1300" kern="100" dirty="0">
                          <a:solidFill>
                            <a:srgbClr val="000000"/>
                          </a:solidFill>
                          <a:latin typeface="Times New Roman"/>
                          <a:ea typeface="標楷體"/>
                        </a:rPr>
                        <a:t>日前補足</a:t>
                      </a:r>
                      <a:r>
                        <a:rPr lang="zh-TW" sz="1300" b="1" kern="100" dirty="0">
                          <a:solidFill>
                            <a:srgbClr val="000000"/>
                          </a:solidFill>
                          <a:latin typeface="Times New Roman"/>
                          <a:ea typeface="標楷體"/>
                        </a:rPr>
                        <a:t>。</a:t>
                      </a:r>
                      <a:endParaRPr lang="zh-TW" sz="1300" kern="100" dirty="0">
                        <a:latin typeface="Times New Roman"/>
                        <a:ea typeface="新細明體"/>
                      </a:endParaRPr>
                    </a:p>
                    <a:p>
                      <a:pPr marL="351790" indent="-351790" algn="just">
                        <a:lnSpc>
                          <a:spcPts val="2000"/>
                        </a:lnSpc>
                        <a:spcAft>
                          <a:spcPts val="0"/>
                        </a:spcAft>
                      </a:pPr>
                      <a:r>
                        <a:rPr lang="zh-TW" sz="1300" kern="100" dirty="0">
                          <a:solidFill>
                            <a:srgbClr val="000000"/>
                          </a:solidFill>
                          <a:latin typeface="Times New Roman"/>
                          <a:ea typeface="標楷體"/>
                        </a:rPr>
                        <a:t>三、教育部須檢視發行機構每月營業報告、年度營業報告，統計年度運動彩金總支出有無符合</a:t>
                      </a:r>
                      <a:r>
                        <a:rPr lang="en-US" sz="1300" kern="100" dirty="0">
                          <a:solidFill>
                            <a:srgbClr val="000000"/>
                          </a:solidFill>
                          <a:latin typeface="Times New Roman"/>
                          <a:ea typeface="標楷體"/>
                        </a:rPr>
                        <a:t>78%</a:t>
                      </a:r>
                      <a:r>
                        <a:rPr lang="zh-TW" sz="1300" kern="100" dirty="0">
                          <a:solidFill>
                            <a:srgbClr val="000000"/>
                          </a:solidFill>
                          <a:latin typeface="Times New Roman"/>
                          <a:ea typeface="標楷體"/>
                        </a:rPr>
                        <a:t>售出彩金總金額，若未符合時要求發行機構補正。</a:t>
                      </a:r>
                      <a:endParaRPr lang="zh-TW" sz="1300" kern="100" dirty="0">
                        <a:latin typeface="Times New Roman"/>
                        <a:ea typeface="新細明體"/>
                      </a:endParaRPr>
                    </a:p>
                    <a:p>
                      <a:pPr marL="351790" indent="-351790" algn="just">
                        <a:lnSpc>
                          <a:spcPts val="2000"/>
                        </a:lnSpc>
                        <a:spcAft>
                          <a:spcPts val="0"/>
                        </a:spcAft>
                      </a:pPr>
                      <a:r>
                        <a:rPr lang="zh-TW" sz="1300" b="1" kern="100" dirty="0">
                          <a:solidFill>
                            <a:srgbClr val="0000FF"/>
                          </a:solidFill>
                          <a:latin typeface="Times New Roman"/>
                          <a:ea typeface="標楷體"/>
                        </a:rPr>
                        <a:t>四、發行機構及受委託機構財務報表、內部控制及內部稽核查核簽證，需由委任獨立會計師</a:t>
                      </a:r>
                      <a:r>
                        <a:rPr lang="en-US" sz="1300" b="1" kern="100" dirty="0">
                          <a:solidFill>
                            <a:srgbClr val="0000FF"/>
                          </a:solidFill>
                          <a:latin typeface="Times New Roman"/>
                          <a:ea typeface="標楷體"/>
                        </a:rPr>
                        <a:t>(</a:t>
                      </a:r>
                      <a:r>
                        <a:rPr lang="zh-TW" sz="1300" b="1" kern="100" dirty="0">
                          <a:solidFill>
                            <a:srgbClr val="0000FF"/>
                          </a:solidFill>
                          <a:latin typeface="Times New Roman"/>
                          <a:ea typeface="標楷體"/>
                        </a:rPr>
                        <a:t>事務所</a:t>
                      </a:r>
                      <a:r>
                        <a:rPr lang="en-US" sz="1300" b="1" kern="100" dirty="0">
                          <a:solidFill>
                            <a:srgbClr val="0000FF"/>
                          </a:solidFill>
                          <a:latin typeface="Times New Roman"/>
                          <a:ea typeface="標楷體"/>
                        </a:rPr>
                        <a:t>)</a:t>
                      </a:r>
                      <a:r>
                        <a:rPr lang="zh-TW" sz="1300" b="1" kern="100" dirty="0">
                          <a:solidFill>
                            <a:srgbClr val="0000FF"/>
                          </a:solidFill>
                          <a:latin typeface="Times New Roman"/>
                          <a:ea typeface="標楷體"/>
                        </a:rPr>
                        <a:t>辦理，送主管機關審查。主管機關委託會計師</a:t>
                      </a:r>
                      <a:r>
                        <a:rPr lang="en-US" sz="1300" b="1" kern="100" dirty="0">
                          <a:solidFill>
                            <a:srgbClr val="0000FF"/>
                          </a:solidFill>
                          <a:latin typeface="Times New Roman"/>
                          <a:ea typeface="標楷體"/>
                        </a:rPr>
                        <a:t>(</a:t>
                      </a:r>
                      <a:r>
                        <a:rPr lang="zh-TW" sz="1300" b="1" kern="100" dirty="0">
                          <a:solidFill>
                            <a:srgbClr val="0000FF"/>
                          </a:solidFill>
                          <a:latin typeface="Times New Roman"/>
                          <a:ea typeface="標楷體"/>
                        </a:rPr>
                        <a:t>事務所</a:t>
                      </a:r>
                      <a:r>
                        <a:rPr lang="en-US" sz="1300" b="1" kern="100" dirty="0">
                          <a:solidFill>
                            <a:srgbClr val="0000FF"/>
                          </a:solidFill>
                          <a:latin typeface="Times New Roman"/>
                          <a:ea typeface="標楷體"/>
                        </a:rPr>
                        <a:t>)</a:t>
                      </a:r>
                      <a:r>
                        <a:rPr lang="zh-TW" sz="1300" b="1" kern="100" dirty="0">
                          <a:solidFill>
                            <a:srgbClr val="0000FF"/>
                          </a:solidFill>
                          <a:latin typeface="Times New Roman"/>
                          <a:ea typeface="標楷體"/>
                        </a:rPr>
                        <a:t>辦理前述事項查核作業。</a:t>
                      </a:r>
                      <a:endParaRPr lang="zh-TW" sz="1300" b="1" kern="100" dirty="0">
                        <a:solidFill>
                          <a:srgbClr val="0000FF"/>
                        </a:solidFill>
                        <a:latin typeface="Times New Roman"/>
                        <a:ea typeface="新細明體"/>
                      </a:endParaRPr>
                    </a:p>
                  </a:txBody>
                  <a:tcPr marL="7902" marR="790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8410">
                <a:tc>
                  <a:txBody>
                    <a:bodyPr/>
                    <a:lstStyle/>
                    <a:p>
                      <a:pPr algn="ctr">
                        <a:lnSpc>
                          <a:spcPts val="2000"/>
                        </a:lnSpc>
                        <a:spcAft>
                          <a:spcPts val="0"/>
                        </a:spcAft>
                      </a:pPr>
                      <a:r>
                        <a:rPr lang="zh-TW" sz="1300" b="1" kern="100">
                          <a:solidFill>
                            <a:srgbClr val="000000"/>
                          </a:solidFill>
                          <a:latin typeface="Times New Roman"/>
                          <a:ea typeface="標楷體"/>
                        </a:rPr>
                        <a:t>法令依據</a:t>
                      </a:r>
                      <a:endParaRPr lang="zh-TW" sz="1300" kern="100">
                        <a:latin typeface="Times New Roman"/>
                        <a:ea typeface="新細明體"/>
                      </a:endParaRPr>
                    </a:p>
                  </a:txBody>
                  <a:tcPr marL="7902" marR="790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just">
                        <a:lnSpc>
                          <a:spcPts val="2000"/>
                        </a:lnSpc>
                        <a:spcAft>
                          <a:spcPts val="0"/>
                        </a:spcAft>
                      </a:pPr>
                      <a:r>
                        <a:rPr lang="zh-TW" sz="1300" kern="100" dirty="0">
                          <a:solidFill>
                            <a:srgbClr val="000000"/>
                          </a:solidFill>
                          <a:latin typeface="Times New Roman"/>
                          <a:ea typeface="標楷體"/>
                        </a:rPr>
                        <a:t>一、運動彩券發行條例。</a:t>
                      </a:r>
                      <a:endParaRPr lang="zh-TW" sz="1300" kern="100" dirty="0">
                        <a:latin typeface="Times New Roman"/>
                        <a:ea typeface="新細明體"/>
                      </a:endParaRPr>
                    </a:p>
                    <a:p>
                      <a:pPr algn="just">
                        <a:lnSpc>
                          <a:spcPts val="2000"/>
                        </a:lnSpc>
                        <a:spcAft>
                          <a:spcPts val="0"/>
                        </a:spcAft>
                      </a:pPr>
                      <a:r>
                        <a:rPr lang="zh-TW" sz="1300" kern="100" dirty="0">
                          <a:solidFill>
                            <a:srgbClr val="000000"/>
                          </a:solidFill>
                          <a:latin typeface="Times New Roman"/>
                          <a:ea typeface="標楷體"/>
                        </a:rPr>
                        <a:t>二、運動彩券管理辦法。</a:t>
                      </a:r>
                      <a:endParaRPr lang="zh-TW" sz="1300" kern="100" dirty="0">
                        <a:latin typeface="Times New Roman"/>
                        <a:ea typeface="新細明體"/>
                      </a:endParaRPr>
                    </a:p>
                  </a:txBody>
                  <a:tcPr marL="7902" marR="790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Rectangle 52"/>
          <p:cNvSpPr>
            <a:spLocks noChangeArrowheads="1"/>
          </p:cNvSpPr>
          <p:nvPr/>
        </p:nvSpPr>
        <p:spPr bwMode="auto">
          <a:xfrm>
            <a:off x="2773435" y="333188"/>
            <a:ext cx="5724644" cy="89255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400" b="1" dirty="0">
                <a:latin typeface="標楷體" pitchFamily="65" charset="-120"/>
                <a:ea typeface="標楷體" pitchFamily="65" charset="-120"/>
              </a:rPr>
              <a:t>教育部體育署綜合規劃組作業程序說明表</a:t>
            </a:r>
            <a:endParaRPr lang="zh-TW" altLang="en-US" sz="2400" dirty="0">
              <a:latin typeface="標楷體" pitchFamily="65" charset="-120"/>
              <a:ea typeface="標楷體" pitchFamily="65" charset="-120"/>
            </a:endParaRPr>
          </a:p>
          <a:p>
            <a:pPr algn="ctr" eaLnBrk="0" hangingPunct="0">
              <a:defRPr/>
            </a:pPr>
            <a:endParaRPr lang="zh-TW" altLang="en-US" sz="2800" dirty="0">
              <a:latin typeface="標楷體" pitchFamily="65" charset="-120"/>
              <a:ea typeface="標楷體" pitchFamily="65" charset="-120"/>
            </a:endParaRPr>
          </a:p>
        </p:txBody>
      </p:sp>
    </p:spTree>
    <p:extLst>
      <p:ext uri="{BB962C8B-B14F-4D97-AF65-F5344CB8AC3E}">
        <p14:creationId xmlns:p14="http://schemas.microsoft.com/office/powerpoint/2010/main" val="20646901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8" y="115888"/>
            <a:ext cx="2808419" cy="531812"/>
          </a:xfr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0000"/>
          </a:bodyPr>
          <a:lstStyle/>
          <a:p>
            <a:pPr eaLnBrk="1" hangingPunct="1">
              <a:defRPr/>
            </a:pPr>
            <a:r>
              <a:rPr lang="zh-TW" altLang="en-US" sz="2800" dirty="0" smtClean="0">
                <a:solidFill>
                  <a:srgbClr val="000000"/>
                </a:solidFill>
                <a:latin typeface="Times New Roman" pitchFamily="18" charset="0"/>
                <a:ea typeface="標楷體" pitchFamily="65" charset="-120"/>
              </a:rPr>
              <a:t>案例</a:t>
            </a:r>
            <a:r>
              <a:rPr lang="en-US" altLang="zh-TW" sz="2800" dirty="0" smtClean="0">
                <a:solidFill>
                  <a:srgbClr val="000000"/>
                </a:solidFill>
                <a:latin typeface="Times New Roman" pitchFamily="18" charset="0"/>
                <a:ea typeface="標楷體" pitchFamily="65" charset="-120"/>
              </a:rPr>
              <a:t>2</a:t>
            </a:r>
            <a:r>
              <a:rPr lang="zh-TW" altLang="en-US" sz="2800" dirty="0" smtClean="0">
                <a:solidFill>
                  <a:srgbClr val="000000"/>
                </a:solidFill>
                <a:latin typeface="Times New Roman" pitchFamily="18" charset="0"/>
                <a:ea typeface="標楷體" pitchFamily="65" charset="-120"/>
              </a:rPr>
              <a:t>：主計總處</a:t>
            </a:r>
          </a:p>
        </p:txBody>
      </p:sp>
      <p:sp>
        <p:nvSpPr>
          <p:cNvPr id="62467"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49204" name="Rectangle 52"/>
          <p:cNvSpPr>
            <a:spLocks noChangeArrowheads="1"/>
          </p:cNvSpPr>
          <p:nvPr/>
        </p:nvSpPr>
        <p:spPr bwMode="auto">
          <a:xfrm>
            <a:off x="3245543" y="260678"/>
            <a:ext cx="39549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：影響之敘述分類表</a:t>
            </a:r>
            <a:endParaRPr lang="zh-TW" altLang="en-US" sz="2800" dirty="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194337" y="908051"/>
          <a:ext cx="9126934" cy="4752975"/>
        </p:xfrm>
        <a:graphic>
          <a:graphicData uri="http://schemas.openxmlformats.org/drawingml/2006/table">
            <a:tbl>
              <a:tblPr/>
              <a:tblGrid>
                <a:gridCol w="913209"/>
                <a:gridCol w="1597687"/>
                <a:gridCol w="2204773"/>
                <a:gridCol w="2292482"/>
                <a:gridCol w="2118783"/>
              </a:tblGrid>
              <a:tr h="507186">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等級</a:t>
                      </a:r>
                      <a:endParaRPr kumimoji="0" lang="en-US" alt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a:t>
                      </a:r>
                      <a:r>
                        <a:rPr kumimoji="0" lang="en-US"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I</a:t>
                      </a:r>
                      <a:r>
                        <a:rPr kumimoji="0" lang="zh-TW" sz="1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衝擊或後果</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機關形象</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資訊揭露</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目標達成</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r>
              <a:tr h="1135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非常嚴重</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主計業務經媒體廣泛持續負面報導，嚴重損及主計專業形象及本總處聲譽</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主計業務預（估）測或編製或發布資訊內容有非常嚴重錯誤或差異</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政策或計畫目標大部分未能達成，遭受外界質疑程度非常嚴重</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4198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2</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嚴重</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主計業務經主要媒體負面報導引發輿論討論，損及主計專業形象及本總處聲譽</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主計業務預（估）測或編製或發布資訊內容有嚴重錯誤或差異</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政策或計畫目標部分未能達成，遭受外界質疑程度嚴重</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9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輕微</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主計業務經單一或特定媒體刻意負面報導，影響主計專業形象及本總處聲譽</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主計業務預（估）測或編製或發布資訊內容僅有些微錯誤或差異</a:t>
                      </a:r>
                      <a:endParaRPr kumimoji="0" 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5875" algn="just" defTabSz="914400" rtl="0" eaLnBrk="1" fontAlgn="base" latinLnBrk="0" hangingPunct="1">
                        <a:lnSpc>
                          <a:spcPct val="10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政策或計畫目標少部分未能達成，遭受外界質疑程度輕微</a:t>
                      </a:r>
                      <a:endParaRPr kumimoji="0" lang="en-US" sz="18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2501"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A54CBC4D-714C-43B7-BD58-7F8C7AE350F7}" type="slidenum">
              <a:rPr kumimoji="0" lang="zh-TW" altLang="en-US" smtClean="0">
                <a:solidFill>
                  <a:srgbClr val="FFFFFF"/>
                </a:solidFill>
              </a:rPr>
              <a:pPr eaLnBrk="1" hangingPunct="1"/>
              <a:t>96</a:t>
            </a:fld>
            <a:endParaRPr kumimoji="0" lang="en-US" altLang="zh-TW" smtClean="0">
              <a:solidFill>
                <a:srgbClr val="FFFFFF"/>
              </a:solidFill>
            </a:endParaRPr>
          </a:p>
        </p:txBody>
      </p:sp>
    </p:spTree>
    <p:extLst>
      <p:ext uri="{BB962C8B-B14F-4D97-AF65-F5344CB8AC3E}">
        <p14:creationId xmlns:p14="http://schemas.microsoft.com/office/powerpoint/2010/main" val="27152173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4338" y="115888"/>
            <a:ext cx="2808419" cy="531812"/>
          </a:xfr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0000"/>
          </a:bodyPr>
          <a:lstStyle/>
          <a:p>
            <a:pPr eaLnBrk="1" hangingPunct="1">
              <a:defRPr/>
            </a:pPr>
            <a:r>
              <a:rPr lang="zh-TW" altLang="en-US" sz="2800" dirty="0" smtClean="0">
                <a:solidFill>
                  <a:srgbClr val="000000"/>
                </a:solidFill>
                <a:latin typeface="Times New Roman" pitchFamily="18" charset="0"/>
                <a:ea typeface="標楷體" pitchFamily="65" charset="-120"/>
              </a:rPr>
              <a:t>案例</a:t>
            </a:r>
            <a:r>
              <a:rPr lang="en-US" altLang="zh-TW" sz="2800" dirty="0" smtClean="0">
                <a:solidFill>
                  <a:srgbClr val="000000"/>
                </a:solidFill>
                <a:latin typeface="Times New Roman" pitchFamily="18" charset="0"/>
                <a:ea typeface="標楷體" pitchFamily="65" charset="-120"/>
              </a:rPr>
              <a:t>2</a:t>
            </a:r>
            <a:r>
              <a:rPr lang="zh-TW" altLang="en-US" sz="2800" dirty="0" smtClean="0">
                <a:solidFill>
                  <a:srgbClr val="000000"/>
                </a:solidFill>
                <a:latin typeface="Times New Roman" pitchFamily="18" charset="0"/>
                <a:ea typeface="標楷體" pitchFamily="65" charset="-120"/>
              </a:rPr>
              <a:t>：主計總處</a:t>
            </a:r>
          </a:p>
        </p:txBody>
      </p:sp>
      <p:sp>
        <p:nvSpPr>
          <p:cNvPr id="63491"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49204" name="Rectangle 52"/>
          <p:cNvSpPr>
            <a:spLocks noChangeArrowheads="1"/>
          </p:cNvSpPr>
          <p:nvPr/>
        </p:nvSpPr>
        <p:spPr bwMode="auto">
          <a:xfrm>
            <a:off x="3011652" y="836941"/>
            <a:ext cx="39549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sz="2800" b="1" dirty="0">
                <a:solidFill>
                  <a:srgbClr val="000000"/>
                </a:solidFill>
                <a:latin typeface="標楷體" pitchFamily="65" charset="-120"/>
                <a:ea typeface="標楷體" pitchFamily="65" charset="-120"/>
                <a:cs typeface="Times New Roman" pitchFamily="18" charset="0"/>
              </a:rPr>
              <a:t>表</a:t>
            </a:r>
            <a:r>
              <a:rPr lang="en-US" altLang="zh-TW" sz="2800" b="1" dirty="0">
                <a:solidFill>
                  <a:srgbClr val="000000"/>
                </a:solidFill>
                <a:latin typeface="標楷體" pitchFamily="65" charset="-120"/>
                <a:ea typeface="標楷體" pitchFamily="65" charset="-120"/>
                <a:cs typeface="Times New Roman" pitchFamily="18" charset="0"/>
              </a:rPr>
              <a:t>2</a:t>
            </a:r>
            <a:r>
              <a:rPr lang="zh-TW" altLang="en-US" sz="2800" b="1" dirty="0">
                <a:solidFill>
                  <a:srgbClr val="000000"/>
                </a:solidFill>
                <a:latin typeface="標楷體" pitchFamily="65" charset="-120"/>
                <a:ea typeface="標楷體" pitchFamily="65" charset="-120"/>
                <a:cs typeface="Times New Roman" pitchFamily="18" charset="0"/>
              </a:rPr>
              <a:t>：機率之敘述分類表</a:t>
            </a:r>
            <a:endParaRPr lang="zh-TW" altLang="en-US" sz="2800" dirty="0">
              <a:latin typeface="標楷體" pitchFamily="65" charset="-120"/>
              <a:ea typeface="標楷體" pitchFamily="65" charset="-120"/>
            </a:endParaRPr>
          </a:p>
        </p:txBody>
      </p:sp>
      <p:graphicFrame>
        <p:nvGraphicFramePr>
          <p:cNvPr id="7" name="表格 6"/>
          <p:cNvGraphicFramePr>
            <a:graphicFrameLocks noGrp="1"/>
          </p:cNvGraphicFramePr>
          <p:nvPr/>
        </p:nvGraphicFramePr>
        <p:xfrm>
          <a:off x="662120" y="1412875"/>
          <a:ext cx="8425259" cy="3989388"/>
        </p:xfrm>
        <a:graphic>
          <a:graphicData uri="http://schemas.openxmlformats.org/drawingml/2006/table">
            <a:tbl>
              <a:tblPr/>
              <a:tblGrid>
                <a:gridCol w="1957123"/>
                <a:gridCol w="1970881"/>
                <a:gridCol w="4497255"/>
              </a:tblGrid>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等級（</a:t>
                      </a:r>
                      <a:r>
                        <a:rPr kumimoji="0" 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L</a:t>
                      </a:r>
                      <a:r>
                        <a:rPr kumimoji="0" 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可能性分類</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詳細的描述</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74"/>
                    </a:solidFill>
                  </a:tcPr>
                </a:tc>
              </a:tr>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3</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幾乎確定</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在大部分的情況下會發生</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2</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可能</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有些情況下會發生</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39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a:t>
                      </a:r>
                      <a:endParaRPr kumimoji="0" lang="en-US" sz="2800" b="0" i="0" u="none" strike="noStrike" cap="none" normalizeH="0" baseline="0" smtClean="0">
                        <a:ln>
                          <a:noFill/>
                        </a:ln>
                        <a:solidFill>
                          <a:schemeClr val="tx1"/>
                        </a:solidFill>
                        <a:effectLst/>
                        <a:latin typeface="Calibri" pitchFamily="34" charset="0"/>
                        <a:ea typeface="標楷體" pitchFamily="65" charset="-120"/>
                        <a:cs typeface="Times New Roman" pitchFamily="18" charset="0"/>
                      </a:endParaRPr>
                    </a:p>
                  </a:txBody>
                  <a:tcPr marL="19262" marR="19262"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幾乎不可能</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2800" b="0"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只會在特殊的情況下發生</a:t>
                      </a:r>
                      <a:endParaRPr kumimoji="0" lang="en-US" sz="2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19262" marR="19262"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3515"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0E2A8A7-2138-4B0F-B1B1-8C6854EA48F9}" type="slidenum">
              <a:rPr kumimoji="0" lang="zh-TW" altLang="en-US" smtClean="0">
                <a:solidFill>
                  <a:srgbClr val="FFFFFF"/>
                </a:solidFill>
              </a:rPr>
              <a:pPr eaLnBrk="1" hangingPunct="1"/>
              <a:t>97</a:t>
            </a:fld>
            <a:endParaRPr kumimoji="0" lang="en-US" altLang="zh-TW" smtClean="0">
              <a:solidFill>
                <a:srgbClr val="FFFFFF"/>
              </a:solidFill>
            </a:endParaRPr>
          </a:p>
        </p:txBody>
      </p:sp>
    </p:spTree>
    <p:extLst>
      <p:ext uri="{BB962C8B-B14F-4D97-AF65-F5344CB8AC3E}">
        <p14:creationId xmlns:p14="http://schemas.microsoft.com/office/powerpoint/2010/main" val="83608807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graphicFrame>
        <p:nvGraphicFramePr>
          <p:cNvPr id="7" name="Group 5"/>
          <p:cNvGraphicFramePr>
            <a:graphicFrameLocks noGrp="1"/>
          </p:cNvGraphicFramePr>
          <p:nvPr/>
        </p:nvGraphicFramePr>
        <p:xfrm>
          <a:off x="194338" y="1412876"/>
          <a:ext cx="9322989" cy="4297467"/>
        </p:xfrm>
        <a:graphic>
          <a:graphicData uri="http://schemas.openxmlformats.org/drawingml/2006/table">
            <a:tbl>
              <a:tblPr/>
              <a:tblGrid>
                <a:gridCol w="1872422"/>
                <a:gridCol w="2028312"/>
                <a:gridCol w="2160337"/>
                <a:gridCol w="2125310"/>
                <a:gridCol w="1136608"/>
              </a:tblGrid>
              <a:tr h="365733">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主要風險項目</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風險情境及影響</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風險處理</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r>
              <a:tr h="640033">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現有措施</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新增對策</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負責</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單位</a:t>
                      </a:r>
                      <a:endPar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36573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560131">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en-US" sz="1800" b="0" kern="1200" dirty="0" smtClean="0">
                          <a:solidFill>
                            <a:schemeClr val="tx1"/>
                          </a:solidFill>
                          <a:latin typeface="標楷體" pitchFamily="65" charset="-120"/>
                          <a:ea typeface="標楷體" pitchFamily="65" charset="-120"/>
                          <a:cs typeface="+mn-cs"/>
                        </a:rPr>
                        <a:t>Q1.</a:t>
                      </a:r>
                      <a:r>
                        <a:rPr kumimoji="0" lang="zh-TW" altLang="en-US" sz="1800" b="0" kern="1200" dirty="0" smtClean="0">
                          <a:solidFill>
                            <a:schemeClr val="tx1"/>
                          </a:solidFill>
                          <a:latin typeface="標楷體" pitchFamily="65" charset="-120"/>
                          <a:ea typeface="標楷體" pitchFamily="65" charset="-120"/>
                          <a:cs typeface="+mn-cs"/>
                        </a:rPr>
                        <a:t>中央政府總決算收支估測未如預期平衡</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lvl="0"/>
                      <a:r>
                        <a:rPr kumimoji="0" lang="zh-TW" altLang="en-US" sz="1800" kern="1200" dirty="0" smtClean="0">
                          <a:solidFill>
                            <a:schemeClr val="tx1"/>
                          </a:solidFill>
                          <a:latin typeface="標楷體" pitchFamily="65" charset="-120"/>
                          <a:ea typeface="標楷體" pitchFamily="65" charset="-120"/>
                          <a:cs typeface="+mn-cs"/>
                        </a:rPr>
                        <a:t>未適時因應歲入短收，並研擬因應措施，致中央政府總決算收支不平衡。</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kern="1200" dirty="0" smtClean="0">
                          <a:solidFill>
                            <a:schemeClr val="tx1"/>
                          </a:solidFill>
                          <a:latin typeface="標楷體" pitchFamily="65" charset="-120"/>
                          <a:ea typeface="標楷體" pitchFamily="65" charset="-120"/>
                          <a:cs typeface="+mn-cs"/>
                        </a:rPr>
                        <a:t>研判可能產生總決算收支不平衡時，應即以本總處書函請各機關及基金等辦理全年度收支執行估測，並配合研擬開源節流等因應措施</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lvl="0"/>
                      <a:r>
                        <a:rPr kumimoji="0" lang="zh-TW" altLang="en-US" sz="1800" kern="1200" dirty="0" smtClean="0">
                          <a:solidFill>
                            <a:schemeClr val="tx1"/>
                          </a:solidFill>
                          <a:latin typeface="標楷體" pitchFamily="65" charset="-120"/>
                          <a:ea typeface="標楷體" pitchFamily="65" charset="-120"/>
                          <a:cs typeface="+mn-cs"/>
                        </a:rPr>
                        <a:t>依據中央政府總決算收支估測及研擬因應措施控制作業流程及內控機制，加強執行控制作業。</a:t>
                      </a:r>
                      <a:endParaRPr kumimoji="1" lang="en-US" altLang="zh-TW" sz="1800" b="1"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0" lang="zh-TW" altLang="en-US" sz="1800" kern="1200" dirty="0" smtClean="0">
                          <a:solidFill>
                            <a:schemeClr val="tx1"/>
                          </a:solidFill>
                          <a:latin typeface="標楷體" pitchFamily="65" charset="-120"/>
                          <a:ea typeface="標楷體" pitchFamily="65" charset="-120"/>
                          <a:cs typeface="+mn-cs"/>
                        </a:rPr>
                        <a:t>會計決算處</a:t>
                      </a:r>
                      <a:endParaRPr kumimoji="1" lang="en-US"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3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pPr>
                      <a:r>
                        <a:rPr kumimoji="1" lang="en-US" altLang="zh-TW" sz="1800" b="0" i="0" u="none" strike="noStrike" cap="none" normalizeH="0" baseline="0" dirty="0" smtClean="0">
                          <a:ln>
                            <a:noFill/>
                          </a:ln>
                          <a:solidFill>
                            <a:schemeClr val="tx1"/>
                          </a:solidFill>
                          <a:effectLst/>
                          <a:latin typeface="Verdana"/>
                          <a:ea typeface="新細明體" pitchFamily="18" charset="-120"/>
                          <a:cs typeface="Times New Roman" pitchFamily="18" charset="0"/>
                        </a:rPr>
                        <a:t>…</a:t>
                      </a:r>
                      <a:endParaRPr kumimoji="1" lang="en-US" altLang="zh-TW" sz="1800" b="0" i="0" u="none" strike="noStrike" cap="none" normalizeH="0" baseline="0" dirty="0" smtClean="0">
                        <a:ln>
                          <a:noFill/>
                        </a:ln>
                        <a:solidFill>
                          <a:schemeClr val="tx1"/>
                        </a:solidFill>
                        <a:effectLst/>
                        <a:latin typeface="Verdana" pitchFamily="34" charset="0"/>
                        <a:ea typeface="新細明體" pitchFamily="18" charset="-120"/>
                      </a:endParaRPr>
                    </a:p>
                  </a:txBody>
                  <a:tcPr marL="99064" marR="99064"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52"/>
          <p:cNvSpPr>
            <a:spLocks noChangeArrowheads="1"/>
          </p:cNvSpPr>
          <p:nvPr/>
        </p:nvSpPr>
        <p:spPr bwMode="auto">
          <a:xfrm>
            <a:off x="2291786" y="764709"/>
            <a:ext cx="539121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eaLnBrk="0" hangingPunct="0">
              <a:defRPr/>
            </a:pPr>
            <a:r>
              <a:rPr lang="zh-TW" altLang="en-US" sz="2800" b="1" dirty="0">
                <a:solidFill>
                  <a:srgbClr val="000000"/>
                </a:solidFill>
                <a:latin typeface="標楷體" pitchFamily="65" charset="-120"/>
                <a:ea typeface="標楷體" pitchFamily="65" charset="-120"/>
                <a:cs typeface="Times New Roman" pitchFamily="18" charset="0"/>
              </a:rPr>
              <a:t>附錄</a:t>
            </a:r>
            <a:r>
              <a:rPr lang="en-US" altLang="zh-TW" sz="2800" b="1" dirty="0">
                <a:solidFill>
                  <a:srgbClr val="000000"/>
                </a:solidFill>
                <a:latin typeface="標楷體" pitchFamily="65" charset="-120"/>
                <a:ea typeface="標楷體" pitchFamily="65" charset="-120"/>
                <a:cs typeface="Times New Roman" pitchFamily="18" charset="0"/>
              </a:rPr>
              <a:t>1</a:t>
            </a:r>
            <a:r>
              <a:rPr lang="zh-TW" altLang="en-US" sz="2800" b="1" dirty="0">
                <a:solidFill>
                  <a:srgbClr val="000000"/>
                </a:solidFill>
                <a:latin typeface="標楷體" pitchFamily="65" charset="-120"/>
                <a:ea typeface="標楷體" pitchFamily="65" charset="-120"/>
                <a:cs typeface="Times New Roman" pitchFamily="18" charset="0"/>
              </a:rPr>
              <a:t>：內部控制制度風險登錄表</a:t>
            </a:r>
            <a:endParaRPr lang="zh-TW" altLang="en-US" sz="2800" dirty="0">
              <a:latin typeface="標楷體" pitchFamily="65" charset="-120"/>
              <a:ea typeface="標楷體" pitchFamily="65" charset="-120"/>
            </a:endParaRPr>
          </a:p>
        </p:txBody>
      </p:sp>
      <p:sp>
        <p:nvSpPr>
          <p:cNvPr id="6" name="標題 1"/>
          <p:cNvSpPr txBox="1">
            <a:spLocks/>
          </p:cNvSpPr>
          <p:nvPr/>
        </p:nvSpPr>
        <p:spPr>
          <a:xfrm>
            <a:off x="194338" y="115888"/>
            <a:ext cx="2808419" cy="531812"/>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anchor="ctr">
            <a:normAutofit fontScale="97500"/>
          </a:bodyPr>
          <a:lstStyle/>
          <a:p>
            <a:pPr>
              <a:defRPr/>
            </a:pPr>
            <a:r>
              <a:rPr kumimoji="0" lang="zh-TW" altLang="en-US" sz="2800" cap="small" dirty="0">
                <a:solidFill>
                  <a:srgbClr val="000000"/>
                </a:solidFill>
                <a:latin typeface="Times New Roman" pitchFamily="18" charset="0"/>
                <a:ea typeface="標楷體" pitchFamily="65" charset="-120"/>
              </a:rPr>
              <a:t>案例</a:t>
            </a:r>
            <a:r>
              <a:rPr kumimoji="0" lang="en-US" altLang="zh-TW" sz="2800" cap="small" dirty="0">
                <a:solidFill>
                  <a:srgbClr val="000000"/>
                </a:solidFill>
                <a:latin typeface="Times New Roman" pitchFamily="18" charset="0"/>
                <a:ea typeface="標楷體" pitchFamily="65" charset="-120"/>
              </a:rPr>
              <a:t>2</a:t>
            </a:r>
            <a:r>
              <a:rPr kumimoji="0" lang="zh-TW" altLang="en-US" sz="2800" cap="small" dirty="0">
                <a:solidFill>
                  <a:srgbClr val="000000"/>
                </a:solidFill>
                <a:latin typeface="Times New Roman" pitchFamily="18" charset="0"/>
                <a:ea typeface="標楷體" pitchFamily="65" charset="-120"/>
              </a:rPr>
              <a:t>：主計總處</a:t>
            </a:r>
          </a:p>
        </p:txBody>
      </p:sp>
      <p:sp>
        <p:nvSpPr>
          <p:cNvPr id="64551" name="投影片編號版面配置區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7B7268E-E377-4A92-A0AA-BB4F410E55B3}" type="slidenum">
              <a:rPr kumimoji="0" lang="zh-TW" altLang="en-US" smtClean="0">
                <a:solidFill>
                  <a:srgbClr val="FFFFFF"/>
                </a:solidFill>
              </a:rPr>
              <a:pPr eaLnBrk="1" hangingPunct="1"/>
              <a:t>98</a:t>
            </a:fld>
            <a:endParaRPr kumimoji="0" lang="en-US" altLang="zh-TW" smtClean="0">
              <a:solidFill>
                <a:srgbClr val="FFFFFF"/>
              </a:solidFill>
            </a:endParaRPr>
          </a:p>
        </p:txBody>
      </p:sp>
    </p:spTree>
    <p:extLst>
      <p:ext uri="{BB962C8B-B14F-4D97-AF65-F5344CB8AC3E}">
        <p14:creationId xmlns:p14="http://schemas.microsoft.com/office/powerpoint/2010/main" val="756412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Level">
  <a:themeElements>
    <a:clrScheme name="自訂 1">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000000"/>
      </a:hlink>
      <a:folHlink>
        <a:srgbClr val="999966"/>
      </a:folHlink>
    </a:clrScheme>
    <a:fontScheme name="2_Level">
      <a:majorFont>
        <a:latin typeface="標楷體"/>
        <a:ea typeface=""/>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sz="1800" b="0" i="0" u="none" strike="noStrike" cap="none" normalizeH="0" baseline="0" smtClean="0">
            <a:ln>
              <a:noFill/>
            </a:ln>
            <a:solidFill>
              <a:schemeClr val="tx1"/>
            </a:solidFill>
            <a:effectLst/>
            <a:latin typeface="Verdan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sz="1800" b="0" i="0" u="none" strike="noStrike" cap="none" normalizeH="0" baseline="0" smtClean="0">
            <a:ln>
              <a:noFill/>
            </a:ln>
            <a:solidFill>
              <a:schemeClr val="tx1"/>
            </a:solidFill>
            <a:effectLst/>
            <a:latin typeface="Verdana" pitchFamily="34" charset="0"/>
            <a:ea typeface="新細明體" pitchFamily="18" charset="-12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Level">
  <a:themeElements>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000000"/>
      </a:hlink>
      <a:folHlink>
        <a:srgbClr val="999966"/>
      </a:folHlink>
    </a:clrScheme>
    <a:fontScheme name="4_Level">
      <a:majorFont>
        <a:latin typeface="標楷體"/>
        <a:ea typeface="新細明體"/>
        <a:cs typeface=""/>
      </a:majorFont>
      <a:minorFont>
        <a:latin typeface="Times New Roman"/>
        <a:ea typeface="標楷體"/>
        <a:cs typeface="標楷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4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4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4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4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4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4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4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37843</TotalTime>
  <Words>14762</Words>
  <Application>Microsoft Office PowerPoint</Application>
  <PresentationFormat>A4 紙張 (210x297 公釐)</PresentationFormat>
  <Paragraphs>1865</Paragraphs>
  <Slides>117</Slides>
  <Notes>34</Notes>
  <HiddenSlides>0</HiddenSlides>
  <MMClips>0</MMClips>
  <ScaleCrop>false</ScaleCrop>
  <HeadingPairs>
    <vt:vector size="4" baseType="variant">
      <vt:variant>
        <vt:lpstr>佈景主題</vt:lpstr>
      </vt:variant>
      <vt:variant>
        <vt:i4>2</vt:i4>
      </vt:variant>
      <vt:variant>
        <vt:lpstr>投影片標題</vt:lpstr>
      </vt:variant>
      <vt:variant>
        <vt:i4>117</vt:i4>
      </vt:variant>
    </vt:vector>
  </HeadingPairs>
  <TitlesOfParts>
    <vt:vector size="119" baseType="lpstr">
      <vt:lpstr>2_Level</vt:lpstr>
      <vt:lpstr>4_Level</vt:lpstr>
      <vt:lpstr>政府內控之風險評估簡介</vt:lpstr>
      <vt:lpstr>課程綱要</vt:lpstr>
      <vt:lpstr>漫談內部控制</vt:lpstr>
      <vt:lpstr>好好開車的條件</vt:lpstr>
      <vt:lpstr>好好開車的條件</vt:lpstr>
      <vt:lpstr>幾個內控案例</vt:lpstr>
      <vt:lpstr>幾則內控新聞</vt:lpstr>
      <vt:lpstr>政府內部控制簡介</vt:lpstr>
      <vt:lpstr>PowerPoint 簡報</vt:lpstr>
      <vt:lpstr>PowerPoint 簡報</vt:lpstr>
      <vt:lpstr>政府內部控制的目標及要素</vt:lpstr>
      <vt:lpstr>內部控制與風險管理之關係(1/2) ─2004年COSO「企業風險管理─整合架構」</vt:lpstr>
      <vt:lpstr>PowerPoint 簡報</vt:lpstr>
      <vt:lpstr>PowerPoint 簡報</vt:lpstr>
      <vt:lpstr>PowerPoint 簡報</vt:lpstr>
      <vt:lpstr>PowerPoint 簡報</vt:lpstr>
      <vt:lpstr>PowerPoint 簡報</vt:lpstr>
      <vt:lpstr>風險管理國際標準簡介</vt:lpstr>
      <vt:lpstr>風險管理之專屬國際標準</vt:lpstr>
      <vt:lpstr>風險管理在其他國際標準的應用</vt:lpstr>
      <vt:lpstr>風險管理之專屬國際標準</vt:lpstr>
      <vt:lpstr>ISO Guide 73 風險管理-詞彙-標準使用指導綱要 </vt:lpstr>
      <vt:lpstr>ISO Guide 37簡介</vt:lpstr>
      <vt:lpstr>ISO Guide 73之重要詞彙簡介 </vt:lpstr>
      <vt:lpstr>ISO Guide 73之重要詞彙簡介 </vt:lpstr>
      <vt:lpstr>ISO Guide 73之重要詞彙簡介 </vt:lpstr>
      <vt:lpstr>風險與各術語間的關係 </vt:lpstr>
      <vt:lpstr>風險管理與各術語間的關係 </vt:lpstr>
      <vt:lpstr>ISO 31000 風險管理-原則與實施指引 </vt:lpstr>
      <vt:lpstr>ISO 31000簡介</vt:lpstr>
      <vt:lpstr>ISO 31000對風險的定義</vt:lpstr>
      <vt:lpstr>ISO 31000之11項原理</vt:lpstr>
      <vt:lpstr>ISO 31000之11項原理</vt:lpstr>
      <vt:lpstr>PowerPoint 簡報</vt:lpstr>
      <vt:lpstr>ISO 31000風險管理架構</vt:lpstr>
      <vt:lpstr>ISO 31010 風險管理-風險評估技術 </vt:lpstr>
      <vt:lpstr>IEC ISO 31010簡介</vt:lpstr>
      <vt:lpstr>IEC ISO 31010內容</vt:lpstr>
      <vt:lpstr>IEC ISO 31010附錄之風險評估技術</vt:lpstr>
      <vt:lpstr>PowerPoint 簡報</vt:lpstr>
      <vt:lpstr>PowerPoint 簡報</vt:lpstr>
      <vt:lpstr>政府內控關於風險管理之要求</vt:lpstr>
      <vt:lpstr>主要依據法規</vt:lpstr>
      <vt:lpstr>辦理風險評估</vt:lpstr>
      <vt:lpstr>1.確認目標及決定風險容忍度 </vt:lpstr>
      <vt:lpstr>2.風險辨識</vt:lpstr>
      <vt:lpstr>3.風險分析</vt:lpstr>
      <vt:lpstr>4.風險評量</vt:lpstr>
      <vt:lpstr>5.風險滾推</vt:lpstr>
      <vt:lpstr>風險評估架構與步驟</vt:lpstr>
      <vt:lpstr>政府內部控制五大要素—風險評估</vt:lpstr>
      <vt:lpstr>PowerPoint 簡報</vt:lpstr>
      <vt:lpstr>PowerPoint 簡報</vt:lpstr>
      <vt:lpstr>風險辨識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風險分析</vt:lpstr>
      <vt:lpstr>PowerPoint 簡報</vt:lpstr>
      <vt:lpstr>PowerPoint 簡報</vt:lpstr>
      <vt:lpstr>PowerPoint 簡報</vt:lpstr>
      <vt:lpstr>PowerPoint 簡報</vt:lpstr>
      <vt:lpstr>PowerPoint 簡報</vt:lpstr>
      <vt:lpstr>風險評量</vt:lpstr>
      <vt:lpstr>PowerPoint 簡報</vt:lpstr>
      <vt:lpstr>PowerPoint 簡報</vt:lpstr>
      <vt:lpstr>PowerPoint 簡報</vt:lpstr>
      <vt:lpstr>PowerPoint 簡報</vt:lpstr>
      <vt:lpstr>風險處理</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案例1：教育部體育署</vt:lpstr>
      <vt:lpstr>案例1：教育部體育署</vt:lpstr>
      <vt:lpstr>案例1：教育部體育署</vt:lpstr>
      <vt:lpstr>案例1：教育部體育署</vt:lpstr>
      <vt:lpstr>案例1：教育部體育署</vt:lpstr>
      <vt:lpstr>案例1：教育部體育署</vt:lpstr>
      <vt:lpstr>案例1：教育部體育署</vt:lpstr>
      <vt:lpstr>案例2：主計總處</vt:lpstr>
      <vt:lpstr>案例2：主計總處</vt:lpstr>
      <vt:lpstr>PowerPoint 簡報</vt:lpstr>
      <vt:lpstr>PowerPoint 簡報</vt:lpstr>
      <vt:lpstr>PowerPoint 簡報</vt:lpstr>
      <vt:lpstr>PowerPoint 簡報</vt:lpstr>
      <vt:lpstr>PowerPoint 簡報</vt:lpstr>
      <vt:lpstr>案例3：鐵工局中工處</vt:lpstr>
      <vt:lpstr>案例3：鐵工局中工處</vt:lpstr>
      <vt:lpstr>PowerPoint 簡報</vt:lpstr>
      <vt:lpstr>PowerPoint 簡報</vt:lpstr>
      <vt:lpstr>PowerPoint 簡報</vt:lpstr>
      <vt:lpstr>PowerPoint 簡報</vt:lpstr>
      <vt:lpstr>PowerPoint 簡報</vt:lpstr>
      <vt:lpstr>案例4：關務署基隆關</vt:lpstr>
      <vt:lpstr>案例4：關務署基隆關</vt:lpstr>
      <vt:lpstr>案例4：關務署基隆關</vt:lpstr>
      <vt:lpstr>案例4：關務署基隆關</vt:lpstr>
      <vt:lpstr>PowerPoint 簡報</vt:lpstr>
      <vt:lpstr>PowerPoint 簡報</vt:lpstr>
      <vt:lpstr>敬請批評指教</vt:lpstr>
    </vt:vector>
  </TitlesOfParts>
  <Company>dgbas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fis</dc:creator>
  <cp:lastModifiedBy>Aaronsir</cp:lastModifiedBy>
  <cp:revision>2717</cp:revision>
  <dcterms:created xsi:type="dcterms:W3CDTF">2005-08-30T06:41:26Z</dcterms:created>
  <dcterms:modified xsi:type="dcterms:W3CDTF">2017-08-13T17:46:21Z</dcterms:modified>
</cp:coreProperties>
</file>