
<file path=[Content_Types].xml><?xml version="1.0" encoding="utf-8"?>
<Types xmlns="http://schemas.openxmlformats.org/package/2006/content-types">
  <Default Extension="png" ContentType="image/png"/>
  <Default Extension="bin" ContentType="audio/unknown"/>
  <Default Extension="jpeg" ContentType="image/jpeg"/>
  <Default Extension="wmf" ContentType="image/x-w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45" r:id="rId1"/>
  </p:sldMasterIdLst>
  <p:notesMasterIdLst>
    <p:notesMasterId r:id="rId104"/>
  </p:notesMasterIdLst>
  <p:handoutMasterIdLst>
    <p:handoutMasterId r:id="rId105"/>
  </p:handoutMasterIdLst>
  <p:sldIdLst>
    <p:sldId id="1388" r:id="rId2"/>
    <p:sldId id="1390" r:id="rId3"/>
    <p:sldId id="1823" r:id="rId4"/>
    <p:sldId id="1809" r:id="rId5"/>
    <p:sldId id="1810" r:id="rId6"/>
    <p:sldId id="1811" r:id="rId7"/>
    <p:sldId id="1824" r:id="rId8"/>
    <p:sldId id="1825" r:id="rId9"/>
    <p:sldId id="1826" r:id="rId10"/>
    <p:sldId id="1827" r:id="rId11"/>
    <p:sldId id="1394" r:id="rId12"/>
    <p:sldId id="1818" r:id="rId13"/>
    <p:sldId id="1688" r:id="rId14"/>
    <p:sldId id="1689" r:id="rId15"/>
    <p:sldId id="1690" r:id="rId16"/>
    <p:sldId id="1836" r:id="rId17"/>
    <p:sldId id="1398" r:id="rId18"/>
    <p:sldId id="1399" r:id="rId19"/>
    <p:sldId id="1400" r:id="rId20"/>
    <p:sldId id="1401" r:id="rId21"/>
    <p:sldId id="1402" r:id="rId22"/>
    <p:sldId id="1938" r:id="rId23"/>
    <p:sldId id="1939" r:id="rId24"/>
    <p:sldId id="1941" r:id="rId25"/>
    <p:sldId id="1712" r:id="rId26"/>
    <p:sldId id="1411" r:id="rId27"/>
    <p:sldId id="1804" r:id="rId28"/>
    <p:sldId id="1884" r:id="rId29"/>
    <p:sldId id="1885" r:id="rId30"/>
    <p:sldId id="1886" r:id="rId31"/>
    <p:sldId id="1887" r:id="rId32"/>
    <p:sldId id="1949" r:id="rId33"/>
    <p:sldId id="1950" r:id="rId34"/>
    <p:sldId id="1888" r:id="rId35"/>
    <p:sldId id="1948" r:id="rId36"/>
    <p:sldId id="1889" r:id="rId37"/>
    <p:sldId id="1946" r:id="rId38"/>
    <p:sldId id="1890" r:id="rId39"/>
    <p:sldId id="1947" r:id="rId40"/>
    <p:sldId id="1891" r:id="rId41"/>
    <p:sldId id="1933" r:id="rId42"/>
    <p:sldId id="1945" r:id="rId43"/>
    <p:sldId id="1936" r:id="rId44"/>
    <p:sldId id="1413" r:id="rId45"/>
    <p:sldId id="1716" r:id="rId46"/>
    <p:sldId id="1717" r:id="rId47"/>
    <p:sldId id="1721" r:id="rId48"/>
    <p:sldId id="1723" r:id="rId49"/>
    <p:sldId id="1951" r:id="rId50"/>
    <p:sldId id="1725" r:id="rId51"/>
    <p:sldId id="1724" r:id="rId52"/>
    <p:sldId id="1726" r:id="rId53"/>
    <p:sldId id="1727" r:id="rId54"/>
    <p:sldId id="1533" r:id="rId55"/>
    <p:sldId id="1534" r:id="rId56"/>
    <p:sldId id="1536" r:id="rId57"/>
    <p:sldId id="1537" r:id="rId58"/>
    <p:sldId id="1538" r:id="rId59"/>
    <p:sldId id="1539" r:id="rId60"/>
    <p:sldId id="1540" r:id="rId61"/>
    <p:sldId id="1541" r:id="rId62"/>
    <p:sldId id="1542" r:id="rId63"/>
    <p:sldId id="1805" r:id="rId64"/>
    <p:sldId id="1557" r:id="rId65"/>
    <p:sldId id="1841" r:id="rId66"/>
    <p:sldId id="1842" r:id="rId67"/>
    <p:sldId id="1843" r:id="rId68"/>
    <p:sldId id="1844" r:id="rId69"/>
    <p:sldId id="1845" r:id="rId70"/>
    <p:sldId id="1846" r:id="rId71"/>
    <p:sldId id="1847" r:id="rId72"/>
    <p:sldId id="1848" r:id="rId73"/>
    <p:sldId id="1849" r:id="rId74"/>
    <p:sldId id="1850" r:id="rId75"/>
    <p:sldId id="1851" r:id="rId76"/>
    <p:sldId id="1814" r:id="rId77"/>
    <p:sldId id="1591" r:id="rId78"/>
    <p:sldId id="1852" r:id="rId79"/>
    <p:sldId id="1853" r:id="rId80"/>
    <p:sldId id="1854" r:id="rId81"/>
    <p:sldId id="1855" r:id="rId82"/>
    <p:sldId id="1856" r:id="rId83"/>
    <p:sldId id="1857" r:id="rId84"/>
    <p:sldId id="1858" r:id="rId85"/>
    <p:sldId id="1859" r:id="rId86"/>
    <p:sldId id="1860" r:id="rId87"/>
    <p:sldId id="1861" r:id="rId88"/>
    <p:sldId id="1862" r:id="rId89"/>
    <p:sldId id="1863" r:id="rId90"/>
    <p:sldId id="1865" r:id="rId91"/>
    <p:sldId id="1872" r:id="rId92"/>
    <p:sldId id="1873" r:id="rId93"/>
    <p:sldId id="1874" r:id="rId94"/>
    <p:sldId id="1875" r:id="rId95"/>
    <p:sldId id="1876" r:id="rId96"/>
    <p:sldId id="1877" r:id="rId97"/>
    <p:sldId id="1878" r:id="rId98"/>
    <p:sldId id="1879" r:id="rId99"/>
    <p:sldId id="1880" r:id="rId100"/>
    <p:sldId id="1881" r:id="rId101"/>
    <p:sldId id="1882" r:id="rId102"/>
    <p:sldId id="1813" r:id="rId103"/>
  </p:sldIdLst>
  <p:sldSz cx="9906000" cy="6858000" type="A4"/>
  <p:notesSz cx="6797675" cy="9874250"/>
  <p:defaultTextStyle>
    <a:defPPr>
      <a:defRPr lang="zh-TW"/>
    </a:defPPr>
    <a:lvl1pPr algn="l" rtl="0" fontAlgn="base">
      <a:spcBef>
        <a:spcPct val="0"/>
      </a:spcBef>
      <a:spcAft>
        <a:spcPct val="0"/>
      </a:spcAft>
      <a:defRPr kumimoji="1" kern="1200">
        <a:solidFill>
          <a:schemeClr val="tx1"/>
        </a:solidFill>
        <a:latin typeface="Arial" pitchFamily="34" charset="0"/>
        <a:ea typeface="標楷體" pitchFamily="65" charset="-120"/>
        <a:cs typeface="+mn-cs"/>
      </a:defRPr>
    </a:lvl1pPr>
    <a:lvl2pPr marL="457200" algn="l" rtl="0" fontAlgn="base">
      <a:spcBef>
        <a:spcPct val="0"/>
      </a:spcBef>
      <a:spcAft>
        <a:spcPct val="0"/>
      </a:spcAft>
      <a:defRPr kumimoji="1" kern="1200">
        <a:solidFill>
          <a:schemeClr val="tx1"/>
        </a:solidFill>
        <a:latin typeface="Arial" pitchFamily="34" charset="0"/>
        <a:ea typeface="標楷體" pitchFamily="65" charset="-120"/>
        <a:cs typeface="+mn-cs"/>
      </a:defRPr>
    </a:lvl2pPr>
    <a:lvl3pPr marL="914400" algn="l" rtl="0" fontAlgn="base">
      <a:spcBef>
        <a:spcPct val="0"/>
      </a:spcBef>
      <a:spcAft>
        <a:spcPct val="0"/>
      </a:spcAft>
      <a:defRPr kumimoji="1" kern="1200">
        <a:solidFill>
          <a:schemeClr val="tx1"/>
        </a:solidFill>
        <a:latin typeface="Arial" pitchFamily="34" charset="0"/>
        <a:ea typeface="標楷體" pitchFamily="65" charset="-120"/>
        <a:cs typeface="+mn-cs"/>
      </a:defRPr>
    </a:lvl3pPr>
    <a:lvl4pPr marL="1371600" algn="l" rtl="0" fontAlgn="base">
      <a:spcBef>
        <a:spcPct val="0"/>
      </a:spcBef>
      <a:spcAft>
        <a:spcPct val="0"/>
      </a:spcAft>
      <a:defRPr kumimoji="1" kern="1200">
        <a:solidFill>
          <a:schemeClr val="tx1"/>
        </a:solidFill>
        <a:latin typeface="Arial" pitchFamily="34" charset="0"/>
        <a:ea typeface="標楷體" pitchFamily="65" charset="-120"/>
        <a:cs typeface="+mn-cs"/>
      </a:defRPr>
    </a:lvl4pPr>
    <a:lvl5pPr marL="1828800" algn="l" rtl="0" fontAlgn="base">
      <a:spcBef>
        <a:spcPct val="0"/>
      </a:spcBef>
      <a:spcAft>
        <a:spcPct val="0"/>
      </a:spcAft>
      <a:defRPr kumimoji="1" kern="1200">
        <a:solidFill>
          <a:schemeClr val="tx1"/>
        </a:solidFill>
        <a:latin typeface="Arial" pitchFamily="34" charset="0"/>
        <a:ea typeface="標楷體" pitchFamily="65" charset="-120"/>
        <a:cs typeface="+mn-cs"/>
      </a:defRPr>
    </a:lvl5pPr>
    <a:lvl6pPr marL="2286000" algn="l" defTabSz="914400" rtl="0" eaLnBrk="1" latinLnBrk="0" hangingPunct="1">
      <a:defRPr kumimoji="1" kern="1200">
        <a:solidFill>
          <a:schemeClr val="tx1"/>
        </a:solidFill>
        <a:latin typeface="Arial" pitchFamily="34" charset="0"/>
        <a:ea typeface="標楷體" pitchFamily="65" charset="-120"/>
        <a:cs typeface="+mn-cs"/>
      </a:defRPr>
    </a:lvl6pPr>
    <a:lvl7pPr marL="2743200" algn="l" defTabSz="914400" rtl="0" eaLnBrk="1" latinLnBrk="0" hangingPunct="1">
      <a:defRPr kumimoji="1" kern="1200">
        <a:solidFill>
          <a:schemeClr val="tx1"/>
        </a:solidFill>
        <a:latin typeface="Arial" pitchFamily="34" charset="0"/>
        <a:ea typeface="標楷體" pitchFamily="65" charset="-120"/>
        <a:cs typeface="+mn-cs"/>
      </a:defRPr>
    </a:lvl7pPr>
    <a:lvl8pPr marL="3200400" algn="l" defTabSz="914400" rtl="0" eaLnBrk="1" latinLnBrk="0" hangingPunct="1">
      <a:defRPr kumimoji="1" kern="1200">
        <a:solidFill>
          <a:schemeClr val="tx1"/>
        </a:solidFill>
        <a:latin typeface="Arial" pitchFamily="34" charset="0"/>
        <a:ea typeface="標楷體" pitchFamily="65" charset="-120"/>
        <a:cs typeface="+mn-cs"/>
      </a:defRPr>
    </a:lvl8pPr>
    <a:lvl9pPr marL="3657600" algn="l" defTabSz="914400" rtl="0" eaLnBrk="1" latinLnBrk="0" hangingPunct="1">
      <a:defRPr kumimoji="1" kern="1200">
        <a:solidFill>
          <a:schemeClr val="tx1"/>
        </a:solidFill>
        <a:latin typeface="Arial" pitchFamily="34" charset="0"/>
        <a:ea typeface="標楷體" pitchFamily="65"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99CCFF"/>
    <a:srgbClr val="CC99FF"/>
    <a:srgbClr val="6699FF"/>
    <a:srgbClr val="000099"/>
    <a:srgbClr val="FFFF66"/>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90" y="-37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6" d="100"/>
          <a:sy n="46" d="100"/>
        </p:scale>
        <p:origin x="-2788" y="-68"/>
      </p:cViewPr>
      <p:guideLst>
        <p:guide orient="horz" pos="3110"/>
        <p:guide pos="214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9C896D-C2E2-4CDB-A310-3C11166CD5C8}" type="doc">
      <dgm:prSet loTypeId="urn:microsoft.com/office/officeart/2005/8/layout/hierarchy4" loCatId="list" qsTypeId="urn:microsoft.com/office/officeart/2005/8/quickstyle/simple1#3" qsCatId="simple" csTypeId="urn:microsoft.com/office/officeart/2005/8/colors/accent6_3" csCatId="accent6" phldr="1"/>
      <dgm:spPr/>
      <dgm:t>
        <a:bodyPr/>
        <a:lstStyle/>
        <a:p>
          <a:endParaRPr lang="zh-TW" altLang="en-US"/>
        </a:p>
      </dgm:t>
    </dgm:pt>
    <dgm:pt modelId="{BB383249-7FAE-4A85-A960-38FEE879F351}">
      <dgm:prSet phldrT="[文字]"/>
      <dgm:spPr>
        <a:solidFill>
          <a:schemeClr val="accent6">
            <a:lumMod val="75000"/>
          </a:schemeClr>
        </a:solidFill>
      </dgm:spPr>
      <dgm:t>
        <a:bodyPr/>
        <a:lstStyle/>
        <a:p>
          <a:r>
            <a:rPr lang="zh-TW" altLang="en-US" dirty="0" smtClean="0"/>
            <a:t>業務項目</a:t>
          </a:r>
          <a:endParaRPr lang="zh-TW" altLang="en-US" dirty="0"/>
        </a:p>
      </dgm:t>
    </dgm:pt>
    <dgm:pt modelId="{04223C27-EEEA-4FF1-A31F-7CA65B7C4B71}" type="parTrans" cxnId="{CE15A02D-096E-4699-BE38-964B02221DAD}">
      <dgm:prSet/>
      <dgm:spPr/>
      <dgm:t>
        <a:bodyPr/>
        <a:lstStyle/>
        <a:p>
          <a:endParaRPr lang="zh-TW" altLang="en-US"/>
        </a:p>
      </dgm:t>
    </dgm:pt>
    <dgm:pt modelId="{2A3A1456-E80A-401A-B310-5242C4FE4C12}" type="sibTrans" cxnId="{CE15A02D-096E-4699-BE38-964B02221DAD}">
      <dgm:prSet/>
      <dgm:spPr/>
      <dgm:t>
        <a:bodyPr/>
        <a:lstStyle/>
        <a:p>
          <a:endParaRPr lang="zh-TW" altLang="en-US"/>
        </a:p>
      </dgm:t>
    </dgm:pt>
    <dgm:pt modelId="{25F7BA00-4A9A-4FD5-B646-9E209CA47FCA}">
      <dgm:prSet phldrT="[文字]"/>
      <dgm:spPr/>
      <dgm:t>
        <a:bodyPr/>
        <a:lstStyle/>
        <a:p>
          <a:r>
            <a:rPr lang="zh-TW" altLang="en-US" dirty="0" smtClean="0"/>
            <a:t>作業類別</a:t>
          </a:r>
          <a:endParaRPr lang="zh-TW" altLang="en-US" dirty="0"/>
        </a:p>
      </dgm:t>
    </dgm:pt>
    <dgm:pt modelId="{D9F9AB8A-ED00-4CEE-863F-DF649FC6155B}" type="parTrans" cxnId="{82B27258-172C-407F-A4C4-0D5734BF8101}">
      <dgm:prSet/>
      <dgm:spPr/>
      <dgm:t>
        <a:bodyPr/>
        <a:lstStyle/>
        <a:p>
          <a:endParaRPr lang="zh-TW" altLang="en-US"/>
        </a:p>
      </dgm:t>
    </dgm:pt>
    <dgm:pt modelId="{B6B5A374-C898-4739-946E-EB26D47AC086}" type="sibTrans" cxnId="{82B27258-172C-407F-A4C4-0D5734BF8101}">
      <dgm:prSet/>
      <dgm:spPr/>
      <dgm:t>
        <a:bodyPr/>
        <a:lstStyle/>
        <a:p>
          <a:endParaRPr lang="zh-TW" altLang="en-US"/>
        </a:p>
      </dgm:t>
    </dgm:pt>
    <dgm:pt modelId="{C24EE243-140A-41AF-A608-952FFC773E2E}">
      <dgm:prSet phldrT="[文字]"/>
      <dgm:spPr/>
      <dgm:t>
        <a:bodyPr/>
        <a:lstStyle/>
        <a:p>
          <a:r>
            <a:rPr lang="zh-TW" altLang="en-US" dirty="0" smtClean="0"/>
            <a:t>作業項目</a:t>
          </a:r>
          <a:endParaRPr lang="zh-TW" altLang="en-US" dirty="0"/>
        </a:p>
      </dgm:t>
    </dgm:pt>
    <dgm:pt modelId="{93E4FF12-4F54-418C-993D-F0E9F85BD72D}" type="parTrans" cxnId="{249593AC-E224-4DFA-B27C-E53EE8813F79}">
      <dgm:prSet/>
      <dgm:spPr/>
      <dgm:t>
        <a:bodyPr/>
        <a:lstStyle/>
        <a:p>
          <a:endParaRPr lang="zh-TW" altLang="en-US"/>
        </a:p>
      </dgm:t>
    </dgm:pt>
    <dgm:pt modelId="{ECAAADD1-727E-4DC2-BBFC-D4DADD884024}" type="sibTrans" cxnId="{249593AC-E224-4DFA-B27C-E53EE8813F79}">
      <dgm:prSet/>
      <dgm:spPr/>
      <dgm:t>
        <a:bodyPr/>
        <a:lstStyle/>
        <a:p>
          <a:endParaRPr lang="zh-TW" altLang="en-US"/>
        </a:p>
      </dgm:t>
    </dgm:pt>
    <dgm:pt modelId="{1E8458B5-BE23-434A-99F7-F1A39323D64F}">
      <dgm:prSet phldrT="[文字]"/>
      <dgm:spPr/>
      <dgm:t>
        <a:bodyPr/>
        <a:lstStyle/>
        <a:p>
          <a:r>
            <a:rPr lang="zh-TW" altLang="en-US" dirty="0" smtClean="0"/>
            <a:t>作業項目</a:t>
          </a:r>
          <a:endParaRPr lang="zh-TW" altLang="en-US" dirty="0"/>
        </a:p>
      </dgm:t>
    </dgm:pt>
    <dgm:pt modelId="{605297DC-3750-429C-9CDB-2CCB603C360F}" type="parTrans" cxnId="{D0F0C07E-01AD-4654-9CAC-FFA362A3E0D4}">
      <dgm:prSet/>
      <dgm:spPr/>
      <dgm:t>
        <a:bodyPr/>
        <a:lstStyle/>
        <a:p>
          <a:endParaRPr lang="zh-TW" altLang="en-US"/>
        </a:p>
      </dgm:t>
    </dgm:pt>
    <dgm:pt modelId="{0281DF53-5DC2-4A87-BC6C-85FB5E5BD6FD}" type="sibTrans" cxnId="{D0F0C07E-01AD-4654-9CAC-FFA362A3E0D4}">
      <dgm:prSet/>
      <dgm:spPr/>
      <dgm:t>
        <a:bodyPr/>
        <a:lstStyle/>
        <a:p>
          <a:endParaRPr lang="zh-TW" altLang="en-US"/>
        </a:p>
      </dgm:t>
    </dgm:pt>
    <dgm:pt modelId="{07A5A65B-BAA0-4EAD-8BA1-A16A8288149D}">
      <dgm:prSet phldrT="[文字]"/>
      <dgm:spPr/>
      <dgm:t>
        <a:bodyPr/>
        <a:lstStyle/>
        <a:p>
          <a:r>
            <a:rPr lang="zh-TW" altLang="en-US" dirty="0" smtClean="0"/>
            <a:t>作業類別</a:t>
          </a:r>
          <a:endParaRPr lang="zh-TW" altLang="en-US" dirty="0"/>
        </a:p>
      </dgm:t>
    </dgm:pt>
    <dgm:pt modelId="{F6F8899F-B7CD-486B-AE28-5B54272A3CEB}" type="parTrans" cxnId="{8FB6983A-8D00-4E19-A63A-FC3C5C4DBDCA}">
      <dgm:prSet/>
      <dgm:spPr/>
      <dgm:t>
        <a:bodyPr/>
        <a:lstStyle/>
        <a:p>
          <a:endParaRPr lang="zh-TW" altLang="en-US"/>
        </a:p>
      </dgm:t>
    </dgm:pt>
    <dgm:pt modelId="{5A873A15-5020-4A58-9412-415993D79E10}" type="sibTrans" cxnId="{8FB6983A-8D00-4E19-A63A-FC3C5C4DBDCA}">
      <dgm:prSet/>
      <dgm:spPr/>
      <dgm:t>
        <a:bodyPr/>
        <a:lstStyle/>
        <a:p>
          <a:endParaRPr lang="zh-TW" altLang="en-US"/>
        </a:p>
      </dgm:t>
    </dgm:pt>
    <dgm:pt modelId="{8CB48676-47CD-42C5-BA4B-9977BBFC22AE}">
      <dgm:prSet phldrT="[文字]"/>
      <dgm:spPr/>
      <dgm:t>
        <a:bodyPr/>
        <a:lstStyle/>
        <a:p>
          <a:r>
            <a:rPr lang="zh-TW" altLang="en-US" dirty="0" smtClean="0"/>
            <a:t>作業項目</a:t>
          </a:r>
          <a:endParaRPr lang="zh-TW" altLang="en-US" dirty="0"/>
        </a:p>
      </dgm:t>
    </dgm:pt>
    <dgm:pt modelId="{F9C15980-6D5C-447A-9699-6C1120B270EC}" type="parTrans" cxnId="{4E679AA9-2B65-40E5-84E8-BA047388D75D}">
      <dgm:prSet/>
      <dgm:spPr/>
      <dgm:t>
        <a:bodyPr/>
        <a:lstStyle/>
        <a:p>
          <a:endParaRPr lang="zh-TW" altLang="en-US"/>
        </a:p>
      </dgm:t>
    </dgm:pt>
    <dgm:pt modelId="{3C620421-4CE3-4147-8D3D-64EAB4318620}" type="sibTrans" cxnId="{4E679AA9-2B65-40E5-84E8-BA047388D75D}">
      <dgm:prSet/>
      <dgm:spPr/>
      <dgm:t>
        <a:bodyPr/>
        <a:lstStyle/>
        <a:p>
          <a:endParaRPr lang="zh-TW" altLang="en-US"/>
        </a:p>
      </dgm:t>
    </dgm:pt>
    <dgm:pt modelId="{3FAD9152-A2B9-4CB6-9EBC-434CEEA3C56F}">
      <dgm:prSet phldrT="[文字]"/>
      <dgm:spPr/>
      <dgm:t>
        <a:bodyPr/>
        <a:lstStyle/>
        <a:p>
          <a:r>
            <a:rPr lang="zh-TW" altLang="en-US" dirty="0" smtClean="0"/>
            <a:t>作業項目</a:t>
          </a:r>
          <a:endParaRPr lang="zh-TW" altLang="en-US" dirty="0"/>
        </a:p>
      </dgm:t>
    </dgm:pt>
    <dgm:pt modelId="{18639F9B-DFFF-45CA-A24F-3A3CE9EEA0E2}" type="parTrans" cxnId="{A55735E7-BD5E-47E7-A3C2-5A6595D3D440}">
      <dgm:prSet/>
      <dgm:spPr/>
      <dgm:t>
        <a:bodyPr/>
        <a:lstStyle/>
        <a:p>
          <a:endParaRPr lang="zh-TW" altLang="en-US"/>
        </a:p>
      </dgm:t>
    </dgm:pt>
    <dgm:pt modelId="{67F0E3F3-DFE4-4444-8CDE-9A535ECF1E86}" type="sibTrans" cxnId="{A55735E7-BD5E-47E7-A3C2-5A6595D3D440}">
      <dgm:prSet/>
      <dgm:spPr/>
      <dgm:t>
        <a:bodyPr/>
        <a:lstStyle/>
        <a:p>
          <a:endParaRPr lang="zh-TW" altLang="en-US"/>
        </a:p>
      </dgm:t>
    </dgm:pt>
    <dgm:pt modelId="{82F8895F-1BA0-4E38-B235-2F6C494AA7C6}" type="pres">
      <dgm:prSet presAssocID="{249C896D-C2E2-4CDB-A310-3C11166CD5C8}" presName="Name0" presStyleCnt="0">
        <dgm:presLayoutVars>
          <dgm:chPref val="1"/>
          <dgm:dir/>
          <dgm:animOne val="branch"/>
          <dgm:animLvl val="lvl"/>
          <dgm:resizeHandles/>
        </dgm:presLayoutVars>
      </dgm:prSet>
      <dgm:spPr/>
      <dgm:t>
        <a:bodyPr/>
        <a:lstStyle/>
        <a:p>
          <a:endParaRPr lang="zh-TW" altLang="en-US"/>
        </a:p>
      </dgm:t>
    </dgm:pt>
    <dgm:pt modelId="{2999EF1C-7FBD-4F3B-8F51-4CECDBCBAFC2}" type="pres">
      <dgm:prSet presAssocID="{BB383249-7FAE-4A85-A960-38FEE879F351}" presName="vertOne" presStyleCnt="0"/>
      <dgm:spPr/>
    </dgm:pt>
    <dgm:pt modelId="{342FFA10-6046-4CE4-ACEB-2264C761C903}" type="pres">
      <dgm:prSet presAssocID="{BB383249-7FAE-4A85-A960-38FEE879F351}" presName="txOne" presStyleLbl="node0" presStyleIdx="0" presStyleCnt="1" custLinFactNeighborX="10175" custLinFactNeighborY="-2506">
        <dgm:presLayoutVars>
          <dgm:chPref val="3"/>
        </dgm:presLayoutVars>
      </dgm:prSet>
      <dgm:spPr/>
      <dgm:t>
        <a:bodyPr/>
        <a:lstStyle/>
        <a:p>
          <a:endParaRPr lang="zh-TW" altLang="en-US"/>
        </a:p>
      </dgm:t>
    </dgm:pt>
    <dgm:pt modelId="{BAD73AC4-4D62-4765-A26D-D66911B1F02B}" type="pres">
      <dgm:prSet presAssocID="{BB383249-7FAE-4A85-A960-38FEE879F351}" presName="parTransOne" presStyleCnt="0"/>
      <dgm:spPr/>
    </dgm:pt>
    <dgm:pt modelId="{E805946F-E82A-40FA-AFBE-367A43DD9216}" type="pres">
      <dgm:prSet presAssocID="{BB383249-7FAE-4A85-A960-38FEE879F351}" presName="horzOne" presStyleCnt="0"/>
      <dgm:spPr/>
    </dgm:pt>
    <dgm:pt modelId="{BBB30FFF-B28E-462A-89B8-48EF29CF2C80}" type="pres">
      <dgm:prSet presAssocID="{25F7BA00-4A9A-4FD5-B646-9E209CA47FCA}" presName="vertTwo" presStyleCnt="0"/>
      <dgm:spPr/>
    </dgm:pt>
    <dgm:pt modelId="{7B8AAF6A-CD8F-4AA3-BF5F-E83A465E97A7}" type="pres">
      <dgm:prSet presAssocID="{25F7BA00-4A9A-4FD5-B646-9E209CA47FCA}" presName="txTwo" presStyleLbl="node2" presStyleIdx="0" presStyleCnt="2">
        <dgm:presLayoutVars>
          <dgm:chPref val="3"/>
        </dgm:presLayoutVars>
      </dgm:prSet>
      <dgm:spPr/>
      <dgm:t>
        <a:bodyPr/>
        <a:lstStyle/>
        <a:p>
          <a:endParaRPr lang="zh-TW" altLang="en-US"/>
        </a:p>
      </dgm:t>
    </dgm:pt>
    <dgm:pt modelId="{62ED6293-75CC-4600-BF2E-5FC3871BE673}" type="pres">
      <dgm:prSet presAssocID="{25F7BA00-4A9A-4FD5-B646-9E209CA47FCA}" presName="parTransTwo" presStyleCnt="0"/>
      <dgm:spPr/>
    </dgm:pt>
    <dgm:pt modelId="{42D1FAC8-138C-4F46-B13A-11C2075DAFBA}" type="pres">
      <dgm:prSet presAssocID="{25F7BA00-4A9A-4FD5-B646-9E209CA47FCA}" presName="horzTwo" presStyleCnt="0"/>
      <dgm:spPr/>
    </dgm:pt>
    <dgm:pt modelId="{B9B3545E-55D1-4850-B872-65E0E38DC022}" type="pres">
      <dgm:prSet presAssocID="{C24EE243-140A-41AF-A608-952FFC773E2E}" presName="vertThree" presStyleCnt="0"/>
      <dgm:spPr/>
    </dgm:pt>
    <dgm:pt modelId="{35429C76-93A9-4F55-8100-7A0BBA7AB2C6}" type="pres">
      <dgm:prSet presAssocID="{C24EE243-140A-41AF-A608-952FFC773E2E}" presName="txThree" presStyleLbl="node3" presStyleIdx="0" presStyleCnt="4">
        <dgm:presLayoutVars>
          <dgm:chPref val="3"/>
        </dgm:presLayoutVars>
      </dgm:prSet>
      <dgm:spPr/>
      <dgm:t>
        <a:bodyPr/>
        <a:lstStyle/>
        <a:p>
          <a:endParaRPr lang="zh-TW" altLang="en-US"/>
        </a:p>
      </dgm:t>
    </dgm:pt>
    <dgm:pt modelId="{8E4A308C-9C46-4ECC-B7A2-8D9392AFF615}" type="pres">
      <dgm:prSet presAssocID="{C24EE243-140A-41AF-A608-952FFC773E2E}" presName="horzThree" presStyleCnt="0"/>
      <dgm:spPr/>
    </dgm:pt>
    <dgm:pt modelId="{5CFC85DA-7202-4E0C-99C0-0C9FE9C3E8A1}" type="pres">
      <dgm:prSet presAssocID="{ECAAADD1-727E-4DC2-BBFC-D4DADD884024}" presName="sibSpaceThree" presStyleCnt="0"/>
      <dgm:spPr/>
    </dgm:pt>
    <dgm:pt modelId="{5615A9C7-9B6B-4C9B-840E-8F6A99F98FB1}" type="pres">
      <dgm:prSet presAssocID="{1E8458B5-BE23-434A-99F7-F1A39323D64F}" presName="vertThree" presStyleCnt="0"/>
      <dgm:spPr/>
    </dgm:pt>
    <dgm:pt modelId="{69089621-8A0A-46A9-A767-188FAB5ADA9F}" type="pres">
      <dgm:prSet presAssocID="{1E8458B5-BE23-434A-99F7-F1A39323D64F}" presName="txThree" presStyleLbl="node3" presStyleIdx="1" presStyleCnt="4">
        <dgm:presLayoutVars>
          <dgm:chPref val="3"/>
        </dgm:presLayoutVars>
      </dgm:prSet>
      <dgm:spPr/>
      <dgm:t>
        <a:bodyPr/>
        <a:lstStyle/>
        <a:p>
          <a:endParaRPr lang="zh-TW" altLang="en-US"/>
        </a:p>
      </dgm:t>
    </dgm:pt>
    <dgm:pt modelId="{BD8CDB06-E09C-42A3-993D-51DB83E0894E}" type="pres">
      <dgm:prSet presAssocID="{1E8458B5-BE23-434A-99F7-F1A39323D64F}" presName="horzThree" presStyleCnt="0"/>
      <dgm:spPr/>
    </dgm:pt>
    <dgm:pt modelId="{73CBF681-A081-47BD-B856-60203CB3697B}" type="pres">
      <dgm:prSet presAssocID="{B6B5A374-C898-4739-946E-EB26D47AC086}" presName="sibSpaceTwo" presStyleCnt="0"/>
      <dgm:spPr/>
    </dgm:pt>
    <dgm:pt modelId="{9810013A-7A68-4DFC-94C8-D4129CE6565D}" type="pres">
      <dgm:prSet presAssocID="{07A5A65B-BAA0-4EAD-8BA1-A16A8288149D}" presName="vertTwo" presStyleCnt="0"/>
      <dgm:spPr/>
    </dgm:pt>
    <dgm:pt modelId="{FC3413F0-EE6F-475A-9166-9E9D61073802}" type="pres">
      <dgm:prSet presAssocID="{07A5A65B-BAA0-4EAD-8BA1-A16A8288149D}" presName="txTwo" presStyleLbl="node2" presStyleIdx="1" presStyleCnt="2">
        <dgm:presLayoutVars>
          <dgm:chPref val="3"/>
        </dgm:presLayoutVars>
      </dgm:prSet>
      <dgm:spPr/>
      <dgm:t>
        <a:bodyPr/>
        <a:lstStyle/>
        <a:p>
          <a:endParaRPr lang="zh-TW" altLang="en-US"/>
        </a:p>
      </dgm:t>
    </dgm:pt>
    <dgm:pt modelId="{1ACC2EBE-EC89-400A-B61C-F673874768F7}" type="pres">
      <dgm:prSet presAssocID="{07A5A65B-BAA0-4EAD-8BA1-A16A8288149D}" presName="parTransTwo" presStyleCnt="0"/>
      <dgm:spPr/>
    </dgm:pt>
    <dgm:pt modelId="{52E35EDF-12C4-4A23-8974-E517917CD1C1}" type="pres">
      <dgm:prSet presAssocID="{07A5A65B-BAA0-4EAD-8BA1-A16A8288149D}" presName="horzTwo" presStyleCnt="0"/>
      <dgm:spPr/>
    </dgm:pt>
    <dgm:pt modelId="{78E65A18-BA73-4CE8-822C-0280431D6FB6}" type="pres">
      <dgm:prSet presAssocID="{8CB48676-47CD-42C5-BA4B-9977BBFC22AE}" presName="vertThree" presStyleCnt="0"/>
      <dgm:spPr/>
    </dgm:pt>
    <dgm:pt modelId="{3617FFBD-C102-404C-A3F1-8E0A9A4F4778}" type="pres">
      <dgm:prSet presAssocID="{8CB48676-47CD-42C5-BA4B-9977BBFC22AE}" presName="txThree" presStyleLbl="node3" presStyleIdx="2" presStyleCnt="4">
        <dgm:presLayoutVars>
          <dgm:chPref val="3"/>
        </dgm:presLayoutVars>
      </dgm:prSet>
      <dgm:spPr/>
      <dgm:t>
        <a:bodyPr/>
        <a:lstStyle/>
        <a:p>
          <a:endParaRPr lang="zh-TW" altLang="en-US"/>
        </a:p>
      </dgm:t>
    </dgm:pt>
    <dgm:pt modelId="{7D2EECDC-C5B9-4F9C-93E9-514E4613DAA2}" type="pres">
      <dgm:prSet presAssocID="{8CB48676-47CD-42C5-BA4B-9977BBFC22AE}" presName="horzThree" presStyleCnt="0"/>
      <dgm:spPr/>
    </dgm:pt>
    <dgm:pt modelId="{4AE47619-C67A-4D1A-8BB1-9E6AB95E901F}" type="pres">
      <dgm:prSet presAssocID="{3C620421-4CE3-4147-8D3D-64EAB4318620}" presName="sibSpaceThree" presStyleCnt="0"/>
      <dgm:spPr/>
    </dgm:pt>
    <dgm:pt modelId="{FFBC6F47-FE78-49F6-9E83-372A1E8B3397}" type="pres">
      <dgm:prSet presAssocID="{3FAD9152-A2B9-4CB6-9EBC-434CEEA3C56F}" presName="vertThree" presStyleCnt="0"/>
      <dgm:spPr/>
    </dgm:pt>
    <dgm:pt modelId="{1FA9E877-E498-485D-8D48-D7767A4B82A2}" type="pres">
      <dgm:prSet presAssocID="{3FAD9152-A2B9-4CB6-9EBC-434CEEA3C56F}" presName="txThree" presStyleLbl="node3" presStyleIdx="3" presStyleCnt="4">
        <dgm:presLayoutVars>
          <dgm:chPref val="3"/>
        </dgm:presLayoutVars>
      </dgm:prSet>
      <dgm:spPr/>
      <dgm:t>
        <a:bodyPr/>
        <a:lstStyle/>
        <a:p>
          <a:endParaRPr lang="zh-TW" altLang="en-US"/>
        </a:p>
      </dgm:t>
    </dgm:pt>
    <dgm:pt modelId="{DCF705B9-30A9-4AC6-B0CF-FF04D3E4ED2D}" type="pres">
      <dgm:prSet presAssocID="{3FAD9152-A2B9-4CB6-9EBC-434CEEA3C56F}" presName="horzThree" presStyleCnt="0"/>
      <dgm:spPr/>
    </dgm:pt>
  </dgm:ptLst>
  <dgm:cxnLst>
    <dgm:cxn modelId="{82B27258-172C-407F-A4C4-0D5734BF8101}" srcId="{BB383249-7FAE-4A85-A960-38FEE879F351}" destId="{25F7BA00-4A9A-4FD5-B646-9E209CA47FCA}" srcOrd="0" destOrd="0" parTransId="{D9F9AB8A-ED00-4CEE-863F-DF649FC6155B}" sibTransId="{B6B5A374-C898-4739-946E-EB26D47AC086}"/>
    <dgm:cxn modelId="{D0F0C07E-01AD-4654-9CAC-FFA362A3E0D4}" srcId="{25F7BA00-4A9A-4FD5-B646-9E209CA47FCA}" destId="{1E8458B5-BE23-434A-99F7-F1A39323D64F}" srcOrd="1" destOrd="0" parTransId="{605297DC-3750-429C-9CDB-2CCB603C360F}" sibTransId="{0281DF53-5DC2-4A87-BC6C-85FB5E5BD6FD}"/>
    <dgm:cxn modelId="{249593AC-E224-4DFA-B27C-E53EE8813F79}" srcId="{25F7BA00-4A9A-4FD5-B646-9E209CA47FCA}" destId="{C24EE243-140A-41AF-A608-952FFC773E2E}" srcOrd="0" destOrd="0" parTransId="{93E4FF12-4F54-418C-993D-F0E9F85BD72D}" sibTransId="{ECAAADD1-727E-4DC2-BBFC-D4DADD884024}"/>
    <dgm:cxn modelId="{9B89D589-ABAF-45DE-8270-CF5333FFC841}" type="presOf" srcId="{C24EE243-140A-41AF-A608-952FFC773E2E}" destId="{35429C76-93A9-4F55-8100-7A0BBA7AB2C6}" srcOrd="0" destOrd="0" presId="urn:microsoft.com/office/officeart/2005/8/layout/hierarchy4"/>
    <dgm:cxn modelId="{8FB6983A-8D00-4E19-A63A-FC3C5C4DBDCA}" srcId="{BB383249-7FAE-4A85-A960-38FEE879F351}" destId="{07A5A65B-BAA0-4EAD-8BA1-A16A8288149D}" srcOrd="1" destOrd="0" parTransId="{F6F8899F-B7CD-486B-AE28-5B54272A3CEB}" sibTransId="{5A873A15-5020-4A58-9412-415993D79E10}"/>
    <dgm:cxn modelId="{9C995971-64D1-4CB6-B7D4-C4960859779D}" type="presOf" srcId="{1E8458B5-BE23-434A-99F7-F1A39323D64F}" destId="{69089621-8A0A-46A9-A767-188FAB5ADA9F}" srcOrd="0" destOrd="0" presId="urn:microsoft.com/office/officeart/2005/8/layout/hierarchy4"/>
    <dgm:cxn modelId="{439D538C-E9A0-4CD1-AE34-14FF3B44FFEF}" type="presOf" srcId="{BB383249-7FAE-4A85-A960-38FEE879F351}" destId="{342FFA10-6046-4CE4-ACEB-2264C761C903}" srcOrd="0" destOrd="0" presId="urn:microsoft.com/office/officeart/2005/8/layout/hierarchy4"/>
    <dgm:cxn modelId="{0DE46BBB-50CD-4BCA-9BBF-13D67B5945E2}" type="presOf" srcId="{07A5A65B-BAA0-4EAD-8BA1-A16A8288149D}" destId="{FC3413F0-EE6F-475A-9166-9E9D61073802}" srcOrd="0" destOrd="0" presId="urn:microsoft.com/office/officeart/2005/8/layout/hierarchy4"/>
    <dgm:cxn modelId="{CE15A02D-096E-4699-BE38-964B02221DAD}" srcId="{249C896D-C2E2-4CDB-A310-3C11166CD5C8}" destId="{BB383249-7FAE-4A85-A960-38FEE879F351}" srcOrd="0" destOrd="0" parTransId="{04223C27-EEEA-4FF1-A31F-7CA65B7C4B71}" sibTransId="{2A3A1456-E80A-401A-B310-5242C4FE4C12}"/>
    <dgm:cxn modelId="{4E679AA9-2B65-40E5-84E8-BA047388D75D}" srcId="{07A5A65B-BAA0-4EAD-8BA1-A16A8288149D}" destId="{8CB48676-47CD-42C5-BA4B-9977BBFC22AE}" srcOrd="0" destOrd="0" parTransId="{F9C15980-6D5C-447A-9699-6C1120B270EC}" sibTransId="{3C620421-4CE3-4147-8D3D-64EAB4318620}"/>
    <dgm:cxn modelId="{2C1F6F11-5783-400E-83B9-38B65E90A9F9}" type="presOf" srcId="{8CB48676-47CD-42C5-BA4B-9977BBFC22AE}" destId="{3617FFBD-C102-404C-A3F1-8E0A9A4F4778}" srcOrd="0" destOrd="0" presId="urn:microsoft.com/office/officeart/2005/8/layout/hierarchy4"/>
    <dgm:cxn modelId="{A55735E7-BD5E-47E7-A3C2-5A6595D3D440}" srcId="{07A5A65B-BAA0-4EAD-8BA1-A16A8288149D}" destId="{3FAD9152-A2B9-4CB6-9EBC-434CEEA3C56F}" srcOrd="1" destOrd="0" parTransId="{18639F9B-DFFF-45CA-A24F-3A3CE9EEA0E2}" sibTransId="{67F0E3F3-DFE4-4444-8CDE-9A535ECF1E86}"/>
    <dgm:cxn modelId="{61F8FC6D-CCAB-4445-9ED4-382CCCF7C891}" type="presOf" srcId="{25F7BA00-4A9A-4FD5-B646-9E209CA47FCA}" destId="{7B8AAF6A-CD8F-4AA3-BF5F-E83A465E97A7}" srcOrd="0" destOrd="0" presId="urn:microsoft.com/office/officeart/2005/8/layout/hierarchy4"/>
    <dgm:cxn modelId="{3FD8600E-13E9-4D2B-BAE4-CC9D237CD2F9}" type="presOf" srcId="{3FAD9152-A2B9-4CB6-9EBC-434CEEA3C56F}" destId="{1FA9E877-E498-485D-8D48-D7767A4B82A2}" srcOrd="0" destOrd="0" presId="urn:microsoft.com/office/officeart/2005/8/layout/hierarchy4"/>
    <dgm:cxn modelId="{57DE5D9D-8012-4216-B307-DDE6D0CFE12C}" type="presOf" srcId="{249C896D-C2E2-4CDB-A310-3C11166CD5C8}" destId="{82F8895F-1BA0-4E38-B235-2F6C494AA7C6}" srcOrd="0" destOrd="0" presId="urn:microsoft.com/office/officeart/2005/8/layout/hierarchy4"/>
    <dgm:cxn modelId="{13F1F7DC-C1AC-44DE-B39A-E047C5280895}" type="presParOf" srcId="{82F8895F-1BA0-4E38-B235-2F6C494AA7C6}" destId="{2999EF1C-7FBD-4F3B-8F51-4CECDBCBAFC2}" srcOrd="0" destOrd="0" presId="urn:microsoft.com/office/officeart/2005/8/layout/hierarchy4"/>
    <dgm:cxn modelId="{5BE2E220-A309-44EA-A006-E8B41E494EC3}" type="presParOf" srcId="{2999EF1C-7FBD-4F3B-8F51-4CECDBCBAFC2}" destId="{342FFA10-6046-4CE4-ACEB-2264C761C903}" srcOrd="0" destOrd="0" presId="urn:microsoft.com/office/officeart/2005/8/layout/hierarchy4"/>
    <dgm:cxn modelId="{ED876DBD-DCEC-497C-8BE6-5AEE82038781}" type="presParOf" srcId="{2999EF1C-7FBD-4F3B-8F51-4CECDBCBAFC2}" destId="{BAD73AC4-4D62-4765-A26D-D66911B1F02B}" srcOrd="1" destOrd="0" presId="urn:microsoft.com/office/officeart/2005/8/layout/hierarchy4"/>
    <dgm:cxn modelId="{889AF1A7-3F4E-43E4-9FFD-909CB25B4746}" type="presParOf" srcId="{2999EF1C-7FBD-4F3B-8F51-4CECDBCBAFC2}" destId="{E805946F-E82A-40FA-AFBE-367A43DD9216}" srcOrd="2" destOrd="0" presId="urn:microsoft.com/office/officeart/2005/8/layout/hierarchy4"/>
    <dgm:cxn modelId="{81C92F70-DA69-496B-B14F-C631D8D32BAD}" type="presParOf" srcId="{E805946F-E82A-40FA-AFBE-367A43DD9216}" destId="{BBB30FFF-B28E-462A-89B8-48EF29CF2C80}" srcOrd="0" destOrd="0" presId="urn:microsoft.com/office/officeart/2005/8/layout/hierarchy4"/>
    <dgm:cxn modelId="{7A58AAA6-3F6B-4D8C-B35C-635D49E187E9}" type="presParOf" srcId="{BBB30FFF-B28E-462A-89B8-48EF29CF2C80}" destId="{7B8AAF6A-CD8F-4AA3-BF5F-E83A465E97A7}" srcOrd="0" destOrd="0" presId="urn:microsoft.com/office/officeart/2005/8/layout/hierarchy4"/>
    <dgm:cxn modelId="{FFE68DF0-6C9E-450B-A6EF-C9576FF583FF}" type="presParOf" srcId="{BBB30FFF-B28E-462A-89B8-48EF29CF2C80}" destId="{62ED6293-75CC-4600-BF2E-5FC3871BE673}" srcOrd="1" destOrd="0" presId="urn:microsoft.com/office/officeart/2005/8/layout/hierarchy4"/>
    <dgm:cxn modelId="{7134BEE0-5EB9-403B-B46C-C81AC9C3467B}" type="presParOf" srcId="{BBB30FFF-B28E-462A-89B8-48EF29CF2C80}" destId="{42D1FAC8-138C-4F46-B13A-11C2075DAFBA}" srcOrd="2" destOrd="0" presId="urn:microsoft.com/office/officeart/2005/8/layout/hierarchy4"/>
    <dgm:cxn modelId="{EB17A57F-680C-496D-860D-3107D86C87FD}" type="presParOf" srcId="{42D1FAC8-138C-4F46-B13A-11C2075DAFBA}" destId="{B9B3545E-55D1-4850-B872-65E0E38DC022}" srcOrd="0" destOrd="0" presId="urn:microsoft.com/office/officeart/2005/8/layout/hierarchy4"/>
    <dgm:cxn modelId="{4DDCE822-50D2-491C-B615-E4384423D38E}" type="presParOf" srcId="{B9B3545E-55D1-4850-B872-65E0E38DC022}" destId="{35429C76-93A9-4F55-8100-7A0BBA7AB2C6}" srcOrd="0" destOrd="0" presId="urn:microsoft.com/office/officeart/2005/8/layout/hierarchy4"/>
    <dgm:cxn modelId="{B16017BF-3362-4008-88DD-84D501FDB948}" type="presParOf" srcId="{B9B3545E-55D1-4850-B872-65E0E38DC022}" destId="{8E4A308C-9C46-4ECC-B7A2-8D9392AFF615}" srcOrd="1" destOrd="0" presId="urn:microsoft.com/office/officeart/2005/8/layout/hierarchy4"/>
    <dgm:cxn modelId="{5E7FCF06-F33F-403E-9BD7-094F24D3E055}" type="presParOf" srcId="{42D1FAC8-138C-4F46-B13A-11C2075DAFBA}" destId="{5CFC85DA-7202-4E0C-99C0-0C9FE9C3E8A1}" srcOrd="1" destOrd="0" presId="urn:microsoft.com/office/officeart/2005/8/layout/hierarchy4"/>
    <dgm:cxn modelId="{FC1B4744-6829-4771-8B45-B4FA17F36EFB}" type="presParOf" srcId="{42D1FAC8-138C-4F46-B13A-11C2075DAFBA}" destId="{5615A9C7-9B6B-4C9B-840E-8F6A99F98FB1}" srcOrd="2" destOrd="0" presId="urn:microsoft.com/office/officeart/2005/8/layout/hierarchy4"/>
    <dgm:cxn modelId="{052B3B46-10D2-4DA3-9747-981D6F9B260E}" type="presParOf" srcId="{5615A9C7-9B6B-4C9B-840E-8F6A99F98FB1}" destId="{69089621-8A0A-46A9-A767-188FAB5ADA9F}" srcOrd="0" destOrd="0" presId="urn:microsoft.com/office/officeart/2005/8/layout/hierarchy4"/>
    <dgm:cxn modelId="{EFBAFD51-C1C0-49C4-AE37-11FE11A31FA0}" type="presParOf" srcId="{5615A9C7-9B6B-4C9B-840E-8F6A99F98FB1}" destId="{BD8CDB06-E09C-42A3-993D-51DB83E0894E}" srcOrd="1" destOrd="0" presId="urn:microsoft.com/office/officeart/2005/8/layout/hierarchy4"/>
    <dgm:cxn modelId="{9AD42082-66FC-453D-B0DD-645393597242}" type="presParOf" srcId="{E805946F-E82A-40FA-AFBE-367A43DD9216}" destId="{73CBF681-A081-47BD-B856-60203CB3697B}" srcOrd="1" destOrd="0" presId="urn:microsoft.com/office/officeart/2005/8/layout/hierarchy4"/>
    <dgm:cxn modelId="{83E002F4-64E9-46BF-BFCA-C155F329ABB1}" type="presParOf" srcId="{E805946F-E82A-40FA-AFBE-367A43DD9216}" destId="{9810013A-7A68-4DFC-94C8-D4129CE6565D}" srcOrd="2" destOrd="0" presId="urn:microsoft.com/office/officeart/2005/8/layout/hierarchy4"/>
    <dgm:cxn modelId="{FE71A4A8-2369-465D-AC87-4B197C643596}" type="presParOf" srcId="{9810013A-7A68-4DFC-94C8-D4129CE6565D}" destId="{FC3413F0-EE6F-475A-9166-9E9D61073802}" srcOrd="0" destOrd="0" presId="urn:microsoft.com/office/officeart/2005/8/layout/hierarchy4"/>
    <dgm:cxn modelId="{A0F763EA-7F79-4973-A897-AFAC9879B7DA}" type="presParOf" srcId="{9810013A-7A68-4DFC-94C8-D4129CE6565D}" destId="{1ACC2EBE-EC89-400A-B61C-F673874768F7}" srcOrd="1" destOrd="0" presId="urn:microsoft.com/office/officeart/2005/8/layout/hierarchy4"/>
    <dgm:cxn modelId="{8839E61C-56EF-48AD-A331-D0D7F47D8FA3}" type="presParOf" srcId="{9810013A-7A68-4DFC-94C8-D4129CE6565D}" destId="{52E35EDF-12C4-4A23-8974-E517917CD1C1}" srcOrd="2" destOrd="0" presId="urn:microsoft.com/office/officeart/2005/8/layout/hierarchy4"/>
    <dgm:cxn modelId="{AC3D6D19-5604-4627-9188-1E88A3594DC9}" type="presParOf" srcId="{52E35EDF-12C4-4A23-8974-E517917CD1C1}" destId="{78E65A18-BA73-4CE8-822C-0280431D6FB6}" srcOrd="0" destOrd="0" presId="urn:microsoft.com/office/officeart/2005/8/layout/hierarchy4"/>
    <dgm:cxn modelId="{639FA199-CB53-467F-BA0C-694ED6575837}" type="presParOf" srcId="{78E65A18-BA73-4CE8-822C-0280431D6FB6}" destId="{3617FFBD-C102-404C-A3F1-8E0A9A4F4778}" srcOrd="0" destOrd="0" presId="urn:microsoft.com/office/officeart/2005/8/layout/hierarchy4"/>
    <dgm:cxn modelId="{92A74574-6A03-405E-9F1B-217F6F83F706}" type="presParOf" srcId="{78E65A18-BA73-4CE8-822C-0280431D6FB6}" destId="{7D2EECDC-C5B9-4F9C-93E9-514E4613DAA2}" srcOrd="1" destOrd="0" presId="urn:microsoft.com/office/officeart/2005/8/layout/hierarchy4"/>
    <dgm:cxn modelId="{B373790C-B53E-4A10-948D-0951B93DF095}" type="presParOf" srcId="{52E35EDF-12C4-4A23-8974-E517917CD1C1}" destId="{4AE47619-C67A-4D1A-8BB1-9E6AB95E901F}" srcOrd="1" destOrd="0" presId="urn:microsoft.com/office/officeart/2005/8/layout/hierarchy4"/>
    <dgm:cxn modelId="{ABE9927A-1B0A-4E4D-8719-2A8AAC198E25}" type="presParOf" srcId="{52E35EDF-12C4-4A23-8974-E517917CD1C1}" destId="{FFBC6F47-FE78-49F6-9E83-372A1E8B3397}" srcOrd="2" destOrd="0" presId="urn:microsoft.com/office/officeart/2005/8/layout/hierarchy4"/>
    <dgm:cxn modelId="{14A6272A-397D-4BE2-AEDE-0D1F7D1C2393}" type="presParOf" srcId="{FFBC6F47-FE78-49F6-9E83-372A1E8B3397}" destId="{1FA9E877-E498-485D-8D48-D7767A4B82A2}" srcOrd="0" destOrd="0" presId="urn:microsoft.com/office/officeart/2005/8/layout/hierarchy4"/>
    <dgm:cxn modelId="{3A5458CC-54BD-4442-A4A2-9993E7D1E10D}" type="presParOf" srcId="{FFBC6F47-FE78-49F6-9E83-372A1E8B3397}" destId="{DCF705B9-30A9-4AC6-B0CF-FF04D3E4ED2D}"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F5F066-BEF0-4635-BE0D-729B793107F9}" type="doc">
      <dgm:prSet loTypeId="urn:microsoft.com/office/officeart/2005/8/layout/cycle4#1" loCatId="cycle" qsTypeId="urn:microsoft.com/office/officeart/2005/8/quickstyle/simple1" qsCatId="simple" csTypeId="urn:microsoft.com/office/officeart/2005/8/colors/accent1_2" csCatId="accent1" phldr="1"/>
      <dgm:spPr/>
      <dgm:t>
        <a:bodyPr/>
        <a:lstStyle/>
        <a:p>
          <a:endParaRPr lang="en-US"/>
        </a:p>
      </dgm:t>
    </dgm:pt>
    <dgm:pt modelId="{80B6F35F-8B22-4B65-BFE8-E2BDBE939F70}">
      <dgm:prSet phldrT="[文字]"/>
      <dgm:spPr>
        <a:solidFill>
          <a:srgbClr val="BAE18F"/>
        </a:solidFill>
        <a:effectLst>
          <a:outerShdw blurRad="50800" dist="38100" dir="2700000" algn="tl" rotWithShape="0">
            <a:prstClr val="black">
              <a:alpha val="40000"/>
            </a:prstClr>
          </a:outerShdw>
        </a:effectLst>
      </dgm:spPr>
      <dgm:t>
        <a:bodyPr/>
        <a:lstStyle/>
        <a:p>
          <a:r>
            <a:rPr lang="zh-TW" altLang="en-US" b="1" dirty="0" smtClean="0">
              <a:solidFill>
                <a:srgbClr val="000099"/>
              </a:solidFill>
              <a:effectLst>
                <a:outerShdw blurRad="38100" dist="38100" dir="2700000" algn="tl">
                  <a:srgbClr val="000000">
                    <a:alpha val="43137"/>
                  </a:srgbClr>
                </a:outerShdw>
              </a:effectLst>
              <a:latin typeface="Times New Roman" pitchFamily="18" charset="0"/>
              <a:ea typeface="標楷體" pitchFamily="65" charset="-120"/>
            </a:rPr>
            <a:t>績效考核</a:t>
          </a:r>
          <a:endParaRPr lang="en-US" dirty="0">
            <a:solidFill>
              <a:srgbClr val="000099"/>
            </a:solidFill>
            <a:effectLst>
              <a:outerShdw blurRad="38100" dist="38100" dir="2700000" algn="tl">
                <a:srgbClr val="000000">
                  <a:alpha val="43137"/>
                </a:srgbClr>
              </a:outerShdw>
            </a:effectLst>
          </a:endParaRPr>
        </a:p>
      </dgm:t>
    </dgm:pt>
    <dgm:pt modelId="{5E6FCBC4-78C2-4E49-9CD2-54AF566237AD}" type="parTrans" cxnId="{0D5E17DF-6698-47F1-BC02-DFEE86551149}">
      <dgm:prSet/>
      <dgm:spPr/>
      <dgm:t>
        <a:bodyPr/>
        <a:lstStyle/>
        <a:p>
          <a:endParaRPr lang="en-US"/>
        </a:p>
      </dgm:t>
    </dgm:pt>
    <dgm:pt modelId="{34CA2EB3-534C-49C6-8D35-792928D57C78}" type="sibTrans" cxnId="{0D5E17DF-6698-47F1-BC02-DFEE86551149}">
      <dgm:prSet/>
      <dgm:spPr/>
      <dgm:t>
        <a:bodyPr/>
        <a:lstStyle/>
        <a:p>
          <a:endParaRPr lang="en-US"/>
        </a:p>
      </dgm:t>
    </dgm:pt>
    <dgm:pt modelId="{3C89DB9E-78AE-40BC-9B1A-4FDD95CB3B07}">
      <dgm:prSet phldrT="[文字]"/>
      <dgm:spPr>
        <a:effectLst>
          <a:outerShdw blurRad="50800" dist="38100" dir="2700000" algn="tl" rotWithShape="0">
            <a:prstClr val="black">
              <a:alpha val="40000"/>
            </a:prstClr>
          </a:outerShdw>
        </a:effectLst>
      </dgm:spPr>
      <dgm:t>
        <a:bodyPr/>
        <a:lstStyle/>
        <a:p>
          <a:r>
            <a:rPr lang="zh-TW" altLang="en-US" b="1" dirty="0" smtClean="0">
              <a:solidFill>
                <a:srgbClr val="C00000"/>
              </a:solidFill>
              <a:effectLst>
                <a:outerShdw blurRad="38100" dist="38100" dir="2700000" algn="tl">
                  <a:srgbClr val="000000">
                    <a:alpha val="43137"/>
                  </a:srgbClr>
                </a:outerShdw>
              </a:effectLst>
              <a:latin typeface="Times New Roman" pitchFamily="18" charset="0"/>
              <a:ea typeface="標楷體" pitchFamily="65" charset="-120"/>
            </a:rPr>
            <a:t>職能分工</a:t>
          </a:r>
          <a:endParaRPr lang="en-US" altLang="en-US" b="1" dirty="0">
            <a:solidFill>
              <a:srgbClr val="C00000"/>
            </a:solidFill>
            <a:effectLst>
              <a:outerShdw blurRad="38100" dist="38100" dir="2700000" algn="tl">
                <a:srgbClr val="000000">
                  <a:alpha val="43137"/>
                </a:srgbClr>
              </a:outerShdw>
            </a:effectLst>
            <a:latin typeface="Times New Roman" pitchFamily="18" charset="0"/>
            <a:ea typeface="標楷體" pitchFamily="65" charset="-120"/>
          </a:endParaRPr>
        </a:p>
      </dgm:t>
    </dgm:pt>
    <dgm:pt modelId="{5E203267-8263-45C5-B252-5C08EB360408}" type="parTrans" cxnId="{45B48EB8-BEBD-4BE6-ABE8-FD825FC4A500}">
      <dgm:prSet/>
      <dgm:spPr/>
      <dgm:t>
        <a:bodyPr/>
        <a:lstStyle/>
        <a:p>
          <a:endParaRPr lang="en-US"/>
        </a:p>
      </dgm:t>
    </dgm:pt>
    <dgm:pt modelId="{07445C9F-B50D-482A-B79A-BB57D2906B48}" type="sibTrans" cxnId="{45B48EB8-BEBD-4BE6-ABE8-FD825FC4A500}">
      <dgm:prSet/>
      <dgm:spPr/>
      <dgm:t>
        <a:bodyPr/>
        <a:lstStyle/>
        <a:p>
          <a:endParaRPr lang="en-US"/>
        </a:p>
      </dgm:t>
    </dgm:pt>
    <dgm:pt modelId="{7B5F84CA-C915-47D5-B492-09E15588B44D}">
      <dgm:prSet phldrT="[文字]"/>
      <dgm:spPr>
        <a:solidFill>
          <a:srgbClr val="BAE18F"/>
        </a:solidFill>
        <a:effectLst>
          <a:outerShdw blurRad="50800" dist="38100" dir="2700000" algn="tl" rotWithShape="0">
            <a:prstClr val="black">
              <a:alpha val="40000"/>
            </a:prstClr>
          </a:outerShdw>
        </a:effectLst>
      </dgm:spPr>
      <dgm:t>
        <a:bodyPr/>
        <a:lstStyle/>
        <a:p>
          <a:r>
            <a:rPr lang="zh-TW" altLang="en-US" b="1" dirty="0" smtClean="0">
              <a:solidFill>
                <a:srgbClr val="000099"/>
              </a:solidFill>
              <a:effectLst>
                <a:outerShdw blurRad="38100" dist="38100" dir="2700000" algn="tl">
                  <a:srgbClr val="000000">
                    <a:alpha val="43137"/>
                  </a:srgbClr>
                </a:outerShdw>
              </a:effectLst>
              <a:latin typeface="Times New Roman" pitchFamily="18" charset="0"/>
              <a:ea typeface="標楷體" pitchFamily="65" charset="-120"/>
            </a:rPr>
            <a:t>驗證核對</a:t>
          </a:r>
          <a:endParaRPr lang="en-US" altLang="en-US" b="1" dirty="0">
            <a:solidFill>
              <a:srgbClr val="000099"/>
            </a:solidFill>
            <a:effectLst>
              <a:outerShdw blurRad="38100" dist="38100" dir="2700000" algn="tl">
                <a:srgbClr val="000000">
                  <a:alpha val="43137"/>
                </a:srgbClr>
              </a:outerShdw>
            </a:effectLst>
            <a:latin typeface="Times New Roman" pitchFamily="18" charset="0"/>
            <a:ea typeface="標楷體" pitchFamily="65" charset="-120"/>
          </a:endParaRPr>
        </a:p>
      </dgm:t>
    </dgm:pt>
    <dgm:pt modelId="{A8B62362-0F9C-4E3B-83B9-E8A6689939A8}" type="parTrans" cxnId="{F428003F-5D44-4509-BCFF-67809493E530}">
      <dgm:prSet/>
      <dgm:spPr/>
      <dgm:t>
        <a:bodyPr/>
        <a:lstStyle/>
        <a:p>
          <a:endParaRPr lang="en-US"/>
        </a:p>
      </dgm:t>
    </dgm:pt>
    <dgm:pt modelId="{17CB9559-F32A-434E-8AC4-E2C37D169C96}" type="sibTrans" cxnId="{F428003F-5D44-4509-BCFF-67809493E530}">
      <dgm:prSet/>
      <dgm:spPr/>
      <dgm:t>
        <a:bodyPr/>
        <a:lstStyle/>
        <a:p>
          <a:endParaRPr lang="en-US"/>
        </a:p>
      </dgm:t>
    </dgm:pt>
    <dgm:pt modelId="{E5EC8907-90CD-43BD-BF02-9956CC8D91A9}">
      <dgm:prSet phldrT="[文字]"/>
      <dgm:spPr>
        <a:effectLst>
          <a:outerShdw blurRad="50800" dist="38100" dir="2700000" algn="tl" rotWithShape="0">
            <a:prstClr val="black">
              <a:alpha val="40000"/>
            </a:prstClr>
          </a:outerShdw>
        </a:effectLst>
      </dgm:spPr>
      <dgm:t>
        <a:bodyPr/>
        <a:lstStyle/>
        <a:p>
          <a:r>
            <a:rPr lang="zh-TW" altLang="en-US" b="1" dirty="0" smtClean="0">
              <a:solidFill>
                <a:srgbClr val="C00000"/>
              </a:solidFill>
              <a:effectLst>
                <a:outerShdw blurRad="38100" dist="38100" dir="2700000" algn="tl">
                  <a:srgbClr val="000000">
                    <a:alpha val="43137"/>
                  </a:srgbClr>
                </a:outerShdw>
              </a:effectLst>
              <a:latin typeface="Times New Roman" pitchFamily="18" charset="0"/>
              <a:ea typeface="標楷體" pitchFamily="65" charset="-120"/>
            </a:rPr>
            <a:t>實體控制</a:t>
          </a:r>
          <a:endParaRPr lang="en-US" altLang="en-US" b="1" dirty="0">
            <a:solidFill>
              <a:srgbClr val="C00000"/>
            </a:solidFill>
            <a:effectLst>
              <a:outerShdw blurRad="38100" dist="38100" dir="2700000" algn="tl">
                <a:srgbClr val="000000">
                  <a:alpha val="43137"/>
                </a:srgbClr>
              </a:outerShdw>
            </a:effectLst>
            <a:latin typeface="Times New Roman" pitchFamily="18" charset="0"/>
            <a:ea typeface="標楷體" pitchFamily="65" charset="-120"/>
          </a:endParaRPr>
        </a:p>
      </dgm:t>
    </dgm:pt>
    <dgm:pt modelId="{3F127820-9E30-4EE0-AA15-D6C49BD81BB9}" type="parTrans" cxnId="{6AE45803-A169-4A02-B525-F712239C3F27}">
      <dgm:prSet/>
      <dgm:spPr/>
      <dgm:t>
        <a:bodyPr/>
        <a:lstStyle/>
        <a:p>
          <a:endParaRPr lang="en-US"/>
        </a:p>
      </dgm:t>
    </dgm:pt>
    <dgm:pt modelId="{DC7DB431-974F-4C38-A767-FA40D1B983D4}" type="sibTrans" cxnId="{6AE45803-A169-4A02-B525-F712239C3F27}">
      <dgm:prSet/>
      <dgm:spPr/>
      <dgm:t>
        <a:bodyPr/>
        <a:lstStyle/>
        <a:p>
          <a:endParaRPr lang="en-US"/>
        </a:p>
      </dgm:t>
    </dgm:pt>
    <dgm:pt modelId="{B9F78DEF-F3C9-4C83-9042-72CA112770A3}" type="pres">
      <dgm:prSet presAssocID="{C6F5F066-BEF0-4635-BE0D-729B793107F9}" presName="cycleMatrixDiagram" presStyleCnt="0">
        <dgm:presLayoutVars>
          <dgm:chMax val="1"/>
          <dgm:dir/>
          <dgm:animLvl val="lvl"/>
          <dgm:resizeHandles val="exact"/>
        </dgm:presLayoutVars>
      </dgm:prSet>
      <dgm:spPr/>
      <dgm:t>
        <a:bodyPr/>
        <a:lstStyle/>
        <a:p>
          <a:endParaRPr lang="en-US"/>
        </a:p>
      </dgm:t>
    </dgm:pt>
    <dgm:pt modelId="{D5D20A25-3BBE-4FB0-BD15-32A6F5827763}" type="pres">
      <dgm:prSet presAssocID="{C6F5F066-BEF0-4635-BE0D-729B793107F9}" presName="children" presStyleCnt="0"/>
      <dgm:spPr/>
    </dgm:pt>
    <dgm:pt modelId="{7321DA04-39D0-40D2-9EEA-0FC0AB31C64C}" type="pres">
      <dgm:prSet presAssocID="{C6F5F066-BEF0-4635-BE0D-729B793107F9}" presName="childPlaceholder" presStyleCnt="0"/>
      <dgm:spPr/>
    </dgm:pt>
    <dgm:pt modelId="{9E73B7B0-E14F-443B-AA7E-7508E8F9F659}" type="pres">
      <dgm:prSet presAssocID="{C6F5F066-BEF0-4635-BE0D-729B793107F9}" presName="circle" presStyleCnt="0"/>
      <dgm:spPr/>
    </dgm:pt>
    <dgm:pt modelId="{3509F54C-B4D7-48D2-ABA5-AC4253A3C12A}" type="pres">
      <dgm:prSet presAssocID="{C6F5F066-BEF0-4635-BE0D-729B793107F9}" presName="quadrant1" presStyleLbl="node1" presStyleIdx="0" presStyleCnt="4">
        <dgm:presLayoutVars>
          <dgm:chMax val="1"/>
          <dgm:bulletEnabled val="1"/>
        </dgm:presLayoutVars>
      </dgm:prSet>
      <dgm:spPr/>
      <dgm:t>
        <a:bodyPr/>
        <a:lstStyle/>
        <a:p>
          <a:endParaRPr lang="en-US"/>
        </a:p>
      </dgm:t>
    </dgm:pt>
    <dgm:pt modelId="{E3457A57-E8E6-4CED-BFA0-D13984AF0986}" type="pres">
      <dgm:prSet presAssocID="{C6F5F066-BEF0-4635-BE0D-729B793107F9}" presName="quadrant2" presStyleLbl="node1" presStyleIdx="1" presStyleCnt="4">
        <dgm:presLayoutVars>
          <dgm:chMax val="1"/>
          <dgm:bulletEnabled val="1"/>
        </dgm:presLayoutVars>
      </dgm:prSet>
      <dgm:spPr/>
      <dgm:t>
        <a:bodyPr/>
        <a:lstStyle/>
        <a:p>
          <a:endParaRPr lang="en-US"/>
        </a:p>
      </dgm:t>
    </dgm:pt>
    <dgm:pt modelId="{2E48F7D1-F93A-47E1-B792-DE38CE48015C}" type="pres">
      <dgm:prSet presAssocID="{C6F5F066-BEF0-4635-BE0D-729B793107F9}" presName="quadrant3" presStyleLbl="node1" presStyleIdx="2" presStyleCnt="4">
        <dgm:presLayoutVars>
          <dgm:chMax val="1"/>
          <dgm:bulletEnabled val="1"/>
        </dgm:presLayoutVars>
      </dgm:prSet>
      <dgm:spPr/>
      <dgm:t>
        <a:bodyPr/>
        <a:lstStyle/>
        <a:p>
          <a:endParaRPr lang="en-US"/>
        </a:p>
      </dgm:t>
    </dgm:pt>
    <dgm:pt modelId="{7F838EB9-8CD9-43D8-9C8B-7C87D70BAFCE}" type="pres">
      <dgm:prSet presAssocID="{C6F5F066-BEF0-4635-BE0D-729B793107F9}" presName="quadrant4" presStyleLbl="node1" presStyleIdx="3" presStyleCnt="4">
        <dgm:presLayoutVars>
          <dgm:chMax val="1"/>
          <dgm:bulletEnabled val="1"/>
        </dgm:presLayoutVars>
      </dgm:prSet>
      <dgm:spPr/>
      <dgm:t>
        <a:bodyPr/>
        <a:lstStyle/>
        <a:p>
          <a:endParaRPr lang="en-US"/>
        </a:p>
      </dgm:t>
    </dgm:pt>
    <dgm:pt modelId="{8E7015C3-CEEA-4EBA-9519-284858D1263D}" type="pres">
      <dgm:prSet presAssocID="{C6F5F066-BEF0-4635-BE0D-729B793107F9}" presName="quadrantPlaceholder" presStyleCnt="0"/>
      <dgm:spPr/>
    </dgm:pt>
    <dgm:pt modelId="{1DFBAF08-EA41-465F-8201-D1AC0F599409}" type="pres">
      <dgm:prSet presAssocID="{C6F5F066-BEF0-4635-BE0D-729B793107F9}" presName="center1" presStyleLbl="fgShp" presStyleIdx="0" presStyleCnt="2"/>
      <dgm:spPr/>
    </dgm:pt>
    <dgm:pt modelId="{F412149A-6004-454C-A77F-4447CD50E28B}" type="pres">
      <dgm:prSet presAssocID="{C6F5F066-BEF0-4635-BE0D-729B793107F9}" presName="center2" presStyleLbl="fgShp" presStyleIdx="1" presStyleCnt="2"/>
      <dgm:spPr/>
    </dgm:pt>
  </dgm:ptLst>
  <dgm:cxnLst>
    <dgm:cxn modelId="{6B647FB0-A151-41DF-90F6-2D8EABB736C8}" type="presOf" srcId="{7B5F84CA-C915-47D5-B492-09E15588B44D}" destId="{2E48F7D1-F93A-47E1-B792-DE38CE48015C}" srcOrd="0" destOrd="0" presId="urn:microsoft.com/office/officeart/2005/8/layout/cycle4#1"/>
    <dgm:cxn modelId="{6AE45803-A169-4A02-B525-F712239C3F27}" srcId="{C6F5F066-BEF0-4635-BE0D-729B793107F9}" destId="{E5EC8907-90CD-43BD-BF02-9956CC8D91A9}" srcOrd="3" destOrd="0" parTransId="{3F127820-9E30-4EE0-AA15-D6C49BD81BB9}" sibTransId="{DC7DB431-974F-4C38-A767-FA40D1B983D4}"/>
    <dgm:cxn modelId="{45B48EB8-BEBD-4BE6-ABE8-FD825FC4A500}" srcId="{C6F5F066-BEF0-4635-BE0D-729B793107F9}" destId="{3C89DB9E-78AE-40BC-9B1A-4FDD95CB3B07}" srcOrd="1" destOrd="0" parTransId="{5E203267-8263-45C5-B252-5C08EB360408}" sibTransId="{07445C9F-B50D-482A-B79A-BB57D2906B48}"/>
    <dgm:cxn modelId="{0D5E17DF-6698-47F1-BC02-DFEE86551149}" srcId="{C6F5F066-BEF0-4635-BE0D-729B793107F9}" destId="{80B6F35F-8B22-4B65-BFE8-E2BDBE939F70}" srcOrd="0" destOrd="0" parTransId="{5E6FCBC4-78C2-4E49-9CD2-54AF566237AD}" sibTransId="{34CA2EB3-534C-49C6-8D35-792928D57C78}"/>
    <dgm:cxn modelId="{5B542B92-BEFE-4D17-86C6-C02A18E14139}" type="presOf" srcId="{3C89DB9E-78AE-40BC-9B1A-4FDD95CB3B07}" destId="{E3457A57-E8E6-4CED-BFA0-D13984AF0986}" srcOrd="0" destOrd="0" presId="urn:microsoft.com/office/officeart/2005/8/layout/cycle4#1"/>
    <dgm:cxn modelId="{44AE21A3-86DC-4D41-8465-33DAB3A85C8E}" type="presOf" srcId="{C6F5F066-BEF0-4635-BE0D-729B793107F9}" destId="{B9F78DEF-F3C9-4C83-9042-72CA112770A3}" srcOrd="0" destOrd="0" presId="urn:microsoft.com/office/officeart/2005/8/layout/cycle4#1"/>
    <dgm:cxn modelId="{4A76B00E-C9A1-4518-B775-7F3C079846E0}" type="presOf" srcId="{80B6F35F-8B22-4B65-BFE8-E2BDBE939F70}" destId="{3509F54C-B4D7-48D2-ABA5-AC4253A3C12A}" srcOrd="0" destOrd="0" presId="urn:microsoft.com/office/officeart/2005/8/layout/cycle4#1"/>
    <dgm:cxn modelId="{F428003F-5D44-4509-BCFF-67809493E530}" srcId="{C6F5F066-BEF0-4635-BE0D-729B793107F9}" destId="{7B5F84CA-C915-47D5-B492-09E15588B44D}" srcOrd="2" destOrd="0" parTransId="{A8B62362-0F9C-4E3B-83B9-E8A6689939A8}" sibTransId="{17CB9559-F32A-434E-8AC4-E2C37D169C96}"/>
    <dgm:cxn modelId="{C9202CD5-BC6F-44EB-8E48-588C06C04321}" type="presOf" srcId="{E5EC8907-90CD-43BD-BF02-9956CC8D91A9}" destId="{7F838EB9-8CD9-43D8-9C8B-7C87D70BAFCE}" srcOrd="0" destOrd="0" presId="urn:microsoft.com/office/officeart/2005/8/layout/cycle4#1"/>
    <dgm:cxn modelId="{D3A3144C-CA8A-4A2B-9C19-2B0054D111F0}" type="presParOf" srcId="{B9F78DEF-F3C9-4C83-9042-72CA112770A3}" destId="{D5D20A25-3BBE-4FB0-BD15-32A6F5827763}" srcOrd="0" destOrd="0" presId="urn:microsoft.com/office/officeart/2005/8/layout/cycle4#1"/>
    <dgm:cxn modelId="{F1E594C3-3947-4566-8A34-4D8A69730FCC}" type="presParOf" srcId="{D5D20A25-3BBE-4FB0-BD15-32A6F5827763}" destId="{7321DA04-39D0-40D2-9EEA-0FC0AB31C64C}" srcOrd="0" destOrd="0" presId="urn:microsoft.com/office/officeart/2005/8/layout/cycle4#1"/>
    <dgm:cxn modelId="{ACE89176-8647-47C5-A94A-28221855EA64}" type="presParOf" srcId="{B9F78DEF-F3C9-4C83-9042-72CA112770A3}" destId="{9E73B7B0-E14F-443B-AA7E-7508E8F9F659}" srcOrd="1" destOrd="0" presId="urn:microsoft.com/office/officeart/2005/8/layout/cycle4#1"/>
    <dgm:cxn modelId="{000E5A2E-A1F8-4C81-A740-FA04DB3D1249}" type="presParOf" srcId="{9E73B7B0-E14F-443B-AA7E-7508E8F9F659}" destId="{3509F54C-B4D7-48D2-ABA5-AC4253A3C12A}" srcOrd="0" destOrd="0" presId="urn:microsoft.com/office/officeart/2005/8/layout/cycle4#1"/>
    <dgm:cxn modelId="{DD7BCDFE-9606-4DDD-8EEC-46CD24088C85}" type="presParOf" srcId="{9E73B7B0-E14F-443B-AA7E-7508E8F9F659}" destId="{E3457A57-E8E6-4CED-BFA0-D13984AF0986}" srcOrd="1" destOrd="0" presId="urn:microsoft.com/office/officeart/2005/8/layout/cycle4#1"/>
    <dgm:cxn modelId="{24FF0E97-3B02-4BB0-A377-3CBDD3645977}" type="presParOf" srcId="{9E73B7B0-E14F-443B-AA7E-7508E8F9F659}" destId="{2E48F7D1-F93A-47E1-B792-DE38CE48015C}" srcOrd="2" destOrd="0" presId="urn:microsoft.com/office/officeart/2005/8/layout/cycle4#1"/>
    <dgm:cxn modelId="{B1B816BB-133D-4A52-988F-5F23965FA6FC}" type="presParOf" srcId="{9E73B7B0-E14F-443B-AA7E-7508E8F9F659}" destId="{7F838EB9-8CD9-43D8-9C8B-7C87D70BAFCE}" srcOrd="3" destOrd="0" presId="urn:microsoft.com/office/officeart/2005/8/layout/cycle4#1"/>
    <dgm:cxn modelId="{526E1521-1D2B-4038-8549-424EA011F079}" type="presParOf" srcId="{9E73B7B0-E14F-443B-AA7E-7508E8F9F659}" destId="{8E7015C3-CEEA-4EBA-9519-284858D1263D}" srcOrd="4" destOrd="0" presId="urn:microsoft.com/office/officeart/2005/8/layout/cycle4#1"/>
    <dgm:cxn modelId="{31DC8C6A-3809-4D23-8550-8F7051FA2F0F}" type="presParOf" srcId="{B9F78DEF-F3C9-4C83-9042-72CA112770A3}" destId="{1DFBAF08-EA41-465F-8201-D1AC0F599409}" srcOrd="2" destOrd="0" presId="urn:microsoft.com/office/officeart/2005/8/layout/cycle4#1"/>
    <dgm:cxn modelId="{0427F16F-6722-4287-BA34-668FA5CA131A}" type="presParOf" srcId="{B9F78DEF-F3C9-4C83-9042-72CA112770A3}" destId="{F412149A-6004-454C-A77F-4447CD50E28B}" srcOrd="3" destOrd="0" presId="urn:microsoft.com/office/officeart/2005/8/layout/cycle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2FFA10-6046-4CE4-ACEB-2264C761C903}">
      <dsp:nvSpPr>
        <dsp:cNvPr id="0" name=""/>
        <dsp:cNvSpPr/>
      </dsp:nvSpPr>
      <dsp:spPr>
        <a:xfrm>
          <a:off x="2795" y="0"/>
          <a:ext cx="3783418" cy="1168785"/>
        </a:xfrm>
        <a:prstGeom prst="roundRect">
          <a:avLst>
            <a:gd name="adj" fmla="val 10000"/>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zh-TW" altLang="en-US" sz="4800" kern="1200" dirty="0" smtClean="0"/>
            <a:t>業務項目</a:t>
          </a:r>
          <a:endParaRPr lang="zh-TW" altLang="en-US" sz="4800" kern="1200" dirty="0"/>
        </a:p>
      </dsp:txBody>
      <dsp:txXfrm>
        <a:off x="37028" y="34233"/>
        <a:ext cx="3714952" cy="1100319"/>
      </dsp:txXfrm>
    </dsp:sp>
    <dsp:sp modelId="{7B8AAF6A-CD8F-4AA3-BF5F-E83A465E97A7}">
      <dsp:nvSpPr>
        <dsp:cNvPr id="0" name=""/>
        <dsp:cNvSpPr/>
      </dsp:nvSpPr>
      <dsp:spPr>
        <a:xfrm>
          <a:off x="1397" y="1237276"/>
          <a:ext cx="1853584" cy="1168785"/>
        </a:xfrm>
        <a:prstGeom prst="roundRect">
          <a:avLst>
            <a:gd name="adj" fmla="val 10000"/>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TW" altLang="en-US" sz="3000" kern="1200" dirty="0" smtClean="0"/>
            <a:t>作業類別</a:t>
          </a:r>
          <a:endParaRPr lang="zh-TW" altLang="en-US" sz="3000" kern="1200" dirty="0"/>
        </a:p>
      </dsp:txBody>
      <dsp:txXfrm>
        <a:off x="35630" y="1271509"/>
        <a:ext cx="1785118" cy="1100319"/>
      </dsp:txXfrm>
    </dsp:sp>
    <dsp:sp modelId="{35429C76-93A9-4F55-8100-7A0BBA7AB2C6}">
      <dsp:nvSpPr>
        <dsp:cNvPr id="0" name=""/>
        <dsp:cNvSpPr/>
      </dsp:nvSpPr>
      <dsp:spPr>
        <a:xfrm>
          <a:off x="1397" y="2474080"/>
          <a:ext cx="907730" cy="1168785"/>
        </a:xfrm>
        <a:prstGeom prst="roundRect">
          <a:avLst>
            <a:gd name="adj" fmla="val 10000"/>
          </a:avLst>
        </a:prstGeom>
        <a:solidFill>
          <a:schemeClr val="accent6">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TW" altLang="en-US" sz="2500" kern="1200" dirty="0" smtClean="0"/>
            <a:t>作業項目</a:t>
          </a:r>
          <a:endParaRPr lang="zh-TW" altLang="en-US" sz="2500" kern="1200" dirty="0"/>
        </a:p>
      </dsp:txBody>
      <dsp:txXfrm>
        <a:off x="27984" y="2500667"/>
        <a:ext cx="854556" cy="1115611"/>
      </dsp:txXfrm>
    </dsp:sp>
    <dsp:sp modelId="{69089621-8A0A-46A9-A767-188FAB5ADA9F}">
      <dsp:nvSpPr>
        <dsp:cNvPr id="0" name=""/>
        <dsp:cNvSpPr/>
      </dsp:nvSpPr>
      <dsp:spPr>
        <a:xfrm>
          <a:off x="947252" y="2474080"/>
          <a:ext cx="907730" cy="1168785"/>
        </a:xfrm>
        <a:prstGeom prst="roundRect">
          <a:avLst>
            <a:gd name="adj" fmla="val 10000"/>
          </a:avLst>
        </a:prstGeom>
        <a:solidFill>
          <a:schemeClr val="accent6">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TW" altLang="en-US" sz="2500" kern="1200" dirty="0" smtClean="0"/>
            <a:t>作業項目</a:t>
          </a:r>
          <a:endParaRPr lang="zh-TW" altLang="en-US" sz="2500" kern="1200" dirty="0"/>
        </a:p>
      </dsp:txBody>
      <dsp:txXfrm>
        <a:off x="973839" y="2500667"/>
        <a:ext cx="854556" cy="1115611"/>
      </dsp:txXfrm>
    </dsp:sp>
    <dsp:sp modelId="{FC3413F0-EE6F-475A-9166-9E9D61073802}">
      <dsp:nvSpPr>
        <dsp:cNvPr id="0" name=""/>
        <dsp:cNvSpPr/>
      </dsp:nvSpPr>
      <dsp:spPr>
        <a:xfrm>
          <a:off x="1931231" y="1237276"/>
          <a:ext cx="1853584" cy="1168785"/>
        </a:xfrm>
        <a:prstGeom prst="roundRect">
          <a:avLst>
            <a:gd name="adj" fmla="val 10000"/>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TW" altLang="en-US" sz="3000" kern="1200" dirty="0" smtClean="0"/>
            <a:t>作業類別</a:t>
          </a:r>
          <a:endParaRPr lang="zh-TW" altLang="en-US" sz="3000" kern="1200" dirty="0"/>
        </a:p>
      </dsp:txBody>
      <dsp:txXfrm>
        <a:off x="1965464" y="1271509"/>
        <a:ext cx="1785118" cy="1100319"/>
      </dsp:txXfrm>
    </dsp:sp>
    <dsp:sp modelId="{3617FFBD-C102-404C-A3F1-8E0A9A4F4778}">
      <dsp:nvSpPr>
        <dsp:cNvPr id="0" name=""/>
        <dsp:cNvSpPr/>
      </dsp:nvSpPr>
      <dsp:spPr>
        <a:xfrm>
          <a:off x="1931231" y="2474080"/>
          <a:ext cx="907730" cy="1168785"/>
        </a:xfrm>
        <a:prstGeom prst="roundRect">
          <a:avLst>
            <a:gd name="adj" fmla="val 10000"/>
          </a:avLst>
        </a:prstGeom>
        <a:solidFill>
          <a:schemeClr val="accent6">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TW" altLang="en-US" sz="2500" kern="1200" dirty="0" smtClean="0"/>
            <a:t>作業項目</a:t>
          </a:r>
          <a:endParaRPr lang="zh-TW" altLang="en-US" sz="2500" kern="1200" dirty="0"/>
        </a:p>
      </dsp:txBody>
      <dsp:txXfrm>
        <a:off x="1957818" y="2500667"/>
        <a:ext cx="854556" cy="1115611"/>
      </dsp:txXfrm>
    </dsp:sp>
    <dsp:sp modelId="{1FA9E877-E498-485D-8D48-D7767A4B82A2}">
      <dsp:nvSpPr>
        <dsp:cNvPr id="0" name=""/>
        <dsp:cNvSpPr/>
      </dsp:nvSpPr>
      <dsp:spPr>
        <a:xfrm>
          <a:off x="2877086" y="2474080"/>
          <a:ext cx="907730" cy="1168785"/>
        </a:xfrm>
        <a:prstGeom prst="roundRect">
          <a:avLst>
            <a:gd name="adj" fmla="val 10000"/>
          </a:avLst>
        </a:prstGeom>
        <a:solidFill>
          <a:schemeClr val="accent6">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TW" altLang="en-US" sz="2500" kern="1200" dirty="0" smtClean="0"/>
            <a:t>作業項目</a:t>
          </a:r>
          <a:endParaRPr lang="zh-TW" altLang="en-US" sz="2500" kern="1200" dirty="0"/>
        </a:p>
      </dsp:txBody>
      <dsp:txXfrm>
        <a:off x="2903673" y="2500667"/>
        <a:ext cx="854556" cy="1115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9F54C-B4D7-48D2-ABA5-AC4253A3C12A}">
      <dsp:nvSpPr>
        <dsp:cNvPr id="0" name=""/>
        <dsp:cNvSpPr/>
      </dsp:nvSpPr>
      <dsp:spPr>
        <a:xfrm>
          <a:off x="2827353" y="283768"/>
          <a:ext cx="2155646" cy="2155646"/>
        </a:xfrm>
        <a:prstGeom prst="pieWedge">
          <a:avLst/>
        </a:prstGeom>
        <a:solidFill>
          <a:srgbClr val="BAE18F"/>
        </a:solidFill>
        <a:ln w="254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zh-TW" altLang="en-US" sz="3400" b="1" kern="1200" dirty="0" smtClean="0">
              <a:solidFill>
                <a:srgbClr val="000099"/>
              </a:solidFill>
              <a:effectLst>
                <a:outerShdw blurRad="38100" dist="38100" dir="2700000" algn="tl">
                  <a:srgbClr val="000000">
                    <a:alpha val="43137"/>
                  </a:srgbClr>
                </a:outerShdw>
              </a:effectLst>
              <a:latin typeface="Times New Roman" pitchFamily="18" charset="0"/>
              <a:ea typeface="標楷體" pitchFamily="65" charset="-120"/>
            </a:rPr>
            <a:t>績效考核</a:t>
          </a:r>
          <a:endParaRPr lang="en-US" sz="3400" kern="1200" dirty="0">
            <a:solidFill>
              <a:srgbClr val="000099"/>
            </a:solidFill>
            <a:effectLst>
              <a:outerShdw blurRad="38100" dist="38100" dir="2700000" algn="tl">
                <a:srgbClr val="000000">
                  <a:alpha val="43137"/>
                </a:srgbClr>
              </a:outerShdw>
            </a:effectLst>
          </a:endParaRPr>
        </a:p>
      </dsp:txBody>
      <dsp:txXfrm>
        <a:off x="3458727" y="915142"/>
        <a:ext cx="1524272" cy="1524272"/>
      </dsp:txXfrm>
    </dsp:sp>
    <dsp:sp modelId="{E3457A57-E8E6-4CED-BFA0-D13984AF0986}">
      <dsp:nvSpPr>
        <dsp:cNvPr id="0" name=""/>
        <dsp:cNvSpPr/>
      </dsp:nvSpPr>
      <dsp:spPr>
        <a:xfrm rot="5400000">
          <a:off x="5082568" y="283768"/>
          <a:ext cx="2155646" cy="2155646"/>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zh-TW" altLang="en-US" sz="3400" b="1" kern="1200" dirty="0" smtClean="0">
              <a:solidFill>
                <a:srgbClr val="C00000"/>
              </a:solidFill>
              <a:effectLst>
                <a:outerShdw blurRad="38100" dist="38100" dir="2700000" algn="tl">
                  <a:srgbClr val="000000">
                    <a:alpha val="43137"/>
                  </a:srgbClr>
                </a:outerShdw>
              </a:effectLst>
              <a:latin typeface="Times New Roman" pitchFamily="18" charset="0"/>
              <a:ea typeface="標楷體" pitchFamily="65" charset="-120"/>
            </a:rPr>
            <a:t>職能分工</a:t>
          </a:r>
          <a:endParaRPr lang="en-US" altLang="en-US" sz="3400" b="1" kern="1200" dirty="0">
            <a:solidFill>
              <a:srgbClr val="C00000"/>
            </a:solidFill>
            <a:effectLst>
              <a:outerShdw blurRad="38100" dist="38100" dir="2700000" algn="tl">
                <a:srgbClr val="000000">
                  <a:alpha val="43137"/>
                </a:srgbClr>
              </a:outerShdw>
            </a:effectLst>
            <a:latin typeface="Times New Roman" pitchFamily="18" charset="0"/>
            <a:ea typeface="標楷體" pitchFamily="65" charset="-120"/>
          </a:endParaRPr>
        </a:p>
      </dsp:txBody>
      <dsp:txXfrm rot="-5400000">
        <a:off x="5082568" y="915142"/>
        <a:ext cx="1524272" cy="1524272"/>
      </dsp:txXfrm>
    </dsp:sp>
    <dsp:sp modelId="{2E48F7D1-F93A-47E1-B792-DE38CE48015C}">
      <dsp:nvSpPr>
        <dsp:cNvPr id="0" name=""/>
        <dsp:cNvSpPr/>
      </dsp:nvSpPr>
      <dsp:spPr>
        <a:xfrm rot="10800000">
          <a:off x="5082568" y="2538983"/>
          <a:ext cx="2155646" cy="2155646"/>
        </a:xfrm>
        <a:prstGeom prst="pieWedge">
          <a:avLst/>
        </a:prstGeom>
        <a:solidFill>
          <a:srgbClr val="BAE18F"/>
        </a:solidFill>
        <a:ln w="254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zh-TW" altLang="en-US" sz="3400" b="1" kern="1200" dirty="0" smtClean="0">
              <a:solidFill>
                <a:srgbClr val="000099"/>
              </a:solidFill>
              <a:effectLst>
                <a:outerShdw blurRad="38100" dist="38100" dir="2700000" algn="tl">
                  <a:srgbClr val="000000">
                    <a:alpha val="43137"/>
                  </a:srgbClr>
                </a:outerShdw>
              </a:effectLst>
              <a:latin typeface="Times New Roman" pitchFamily="18" charset="0"/>
              <a:ea typeface="標楷體" pitchFamily="65" charset="-120"/>
            </a:rPr>
            <a:t>驗證核對</a:t>
          </a:r>
          <a:endParaRPr lang="en-US" altLang="en-US" sz="3400" b="1" kern="1200" dirty="0">
            <a:solidFill>
              <a:srgbClr val="000099"/>
            </a:solidFill>
            <a:effectLst>
              <a:outerShdw blurRad="38100" dist="38100" dir="2700000" algn="tl">
                <a:srgbClr val="000000">
                  <a:alpha val="43137"/>
                </a:srgbClr>
              </a:outerShdw>
            </a:effectLst>
            <a:latin typeface="Times New Roman" pitchFamily="18" charset="0"/>
            <a:ea typeface="標楷體" pitchFamily="65" charset="-120"/>
          </a:endParaRPr>
        </a:p>
      </dsp:txBody>
      <dsp:txXfrm rot="10800000">
        <a:off x="5082568" y="2538983"/>
        <a:ext cx="1524272" cy="1524272"/>
      </dsp:txXfrm>
    </dsp:sp>
    <dsp:sp modelId="{7F838EB9-8CD9-43D8-9C8B-7C87D70BAFCE}">
      <dsp:nvSpPr>
        <dsp:cNvPr id="0" name=""/>
        <dsp:cNvSpPr/>
      </dsp:nvSpPr>
      <dsp:spPr>
        <a:xfrm rot="16200000">
          <a:off x="2827353" y="2538983"/>
          <a:ext cx="2155646" cy="2155646"/>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zh-TW" altLang="en-US" sz="3400" b="1" kern="1200" dirty="0" smtClean="0">
              <a:solidFill>
                <a:srgbClr val="C00000"/>
              </a:solidFill>
              <a:effectLst>
                <a:outerShdw blurRad="38100" dist="38100" dir="2700000" algn="tl">
                  <a:srgbClr val="000000">
                    <a:alpha val="43137"/>
                  </a:srgbClr>
                </a:outerShdw>
              </a:effectLst>
              <a:latin typeface="Times New Roman" pitchFamily="18" charset="0"/>
              <a:ea typeface="標楷體" pitchFamily="65" charset="-120"/>
            </a:rPr>
            <a:t>實體控制</a:t>
          </a:r>
          <a:endParaRPr lang="en-US" altLang="en-US" sz="3400" b="1" kern="1200" dirty="0">
            <a:solidFill>
              <a:srgbClr val="C00000"/>
            </a:solidFill>
            <a:effectLst>
              <a:outerShdw blurRad="38100" dist="38100" dir="2700000" algn="tl">
                <a:srgbClr val="000000">
                  <a:alpha val="43137"/>
                </a:srgbClr>
              </a:outerShdw>
            </a:effectLst>
            <a:latin typeface="Times New Roman" pitchFamily="18" charset="0"/>
            <a:ea typeface="標楷體" pitchFamily="65" charset="-120"/>
          </a:endParaRPr>
        </a:p>
      </dsp:txBody>
      <dsp:txXfrm rot="5400000">
        <a:off x="3458727" y="2538983"/>
        <a:ext cx="1524272" cy="1524272"/>
      </dsp:txXfrm>
    </dsp:sp>
    <dsp:sp modelId="{1DFBAF08-EA41-465F-8201-D1AC0F599409}">
      <dsp:nvSpPr>
        <dsp:cNvPr id="0" name=""/>
        <dsp:cNvSpPr/>
      </dsp:nvSpPr>
      <dsp:spPr>
        <a:xfrm>
          <a:off x="4660649" y="2041143"/>
          <a:ext cx="744270" cy="647191"/>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12149A-6004-454C-A77F-4447CD50E28B}">
      <dsp:nvSpPr>
        <dsp:cNvPr id="0" name=""/>
        <dsp:cNvSpPr/>
      </dsp:nvSpPr>
      <dsp:spPr>
        <a:xfrm rot="10800000">
          <a:off x="4660649" y="2290063"/>
          <a:ext cx="744270" cy="647191"/>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bwMode="auto">
          <a:xfrm>
            <a:off x="0" y="0"/>
            <a:ext cx="2946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vert="horz" wrap="square" lIns="92121" tIns="46059" rIns="92121" bIns="46059" numCol="1" anchor="t" anchorCtr="0" compatLnSpc="1">
            <a:prstTxWarp prst="textNoShape">
              <a:avLst/>
            </a:prstTxWarp>
          </a:bodyPr>
          <a:lstStyle>
            <a:lvl1pPr algn="l" defTabSz="920552">
              <a:defRPr sz="1200">
                <a:latin typeface="Arial" pitchFamily="34" charset="0"/>
                <a:ea typeface="新細明體" pitchFamily="18" charset="-120"/>
                <a:cs typeface="+mn-cs"/>
              </a:defRPr>
            </a:lvl1pPr>
          </a:lstStyle>
          <a:p>
            <a:pPr>
              <a:defRPr/>
            </a:pPr>
            <a:endParaRPr lang="en-US" altLang="zh-TW"/>
          </a:p>
        </p:txBody>
      </p:sp>
      <p:sp>
        <p:nvSpPr>
          <p:cNvPr id="145411" name="Rectangle 3"/>
          <p:cNvSpPr>
            <a:spLocks noGrp="1" noChangeArrowheads="1"/>
          </p:cNvSpPr>
          <p:nvPr>
            <p:ph type="dt" sz="quarter" idx="1"/>
          </p:nvPr>
        </p:nvSpPr>
        <p:spPr bwMode="auto">
          <a:xfrm>
            <a:off x="3849688" y="0"/>
            <a:ext cx="2946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vert="horz" wrap="square" lIns="92121" tIns="46059" rIns="92121" bIns="46059" numCol="1" anchor="t" anchorCtr="0" compatLnSpc="1">
            <a:prstTxWarp prst="textNoShape">
              <a:avLst/>
            </a:prstTxWarp>
          </a:bodyPr>
          <a:lstStyle>
            <a:lvl1pPr algn="r" defTabSz="920552">
              <a:defRPr sz="1200">
                <a:latin typeface="Arial" pitchFamily="34" charset="0"/>
                <a:ea typeface="新細明體" pitchFamily="18" charset="-120"/>
                <a:cs typeface="+mn-cs"/>
              </a:defRPr>
            </a:lvl1pPr>
          </a:lstStyle>
          <a:p>
            <a:pPr>
              <a:defRPr/>
            </a:pPr>
            <a:endParaRPr lang="en-US" altLang="zh-TW"/>
          </a:p>
        </p:txBody>
      </p:sp>
      <p:sp>
        <p:nvSpPr>
          <p:cNvPr id="145412" name="Rectangle 4"/>
          <p:cNvSpPr>
            <a:spLocks noGrp="1" noChangeArrowheads="1"/>
          </p:cNvSpPr>
          <p:nvPr>
            <p:ph type="ftr" sz="quarter" idx="2"/>
          </p:nvPr>
        </p:nvSpPr>
        <p:spPr bwMode="auto">
          <a:xfrm>
            <a:off x="0" y="9378950"/>
            <a:ext cx="2946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vert="horz" wrap="square" lIns="92121" tIns="46059" rIns="92121" bIns="46059" numCol="1" anchor="b" anchorCtr="0" compatLnSpc="1">
            <a:prstTxWarp prst="textNoShape">
              <a:avLst/>
            </a:prstTxWarp>
          </a:bodyPr>
          <a:lstStyle>
            <a:lvl1pPr algn="l" defTabSz="920552">
              <a:defRPr sz="1200">
                <a:latin typeface="Arial" pitchFamily="34" charset="0"/>
                <a:ea typeface="新細明體" pitchFamily="18" charset="-120"/>
                <a:cs typeface="+mn-cs"/>
              </a:defRPr>
            </a:lvl1pPr>
          </a:lstStyle>
          <a:p>
            <a:pPr>
              <a:defRPr/>
            </a:pPr>
            <a:endParaRPr lang="en-US" altLang="zh-TW"/>
          </a:p>
        </p:txBody>
      </p:sp>
    </p:spTree>
    <p:extLst>
      <p:ext uri="{BB962C8B-B14F-4D97-AF65-F5344CB8AC3E}">
        <p14:creationId xmlns:p14="http://schemas.microsoft.com/office/powerpoint/2010/main" val="34596052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9794" name="Rectangle 2"/>
          <p:cNvSpPr>
            <a:spLocks noGrp="1" noChangeArrowheads="1"/>
          </p:cNvSpPr>
          <p:nvPr>
            <p:ph type="hdr" sz="quarter"/>
          </p:nvPr>
        </p:nvSpPr>
        <p:spPr bwMode="auto">
          <a:xfrm>
            <a:off x="0" y="0"/>
            <a:ext cx="29448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vert="horz" wrap="square" lIns="91324" tIns="45662" rIns="91324" bIns="45662" numCol="1" anchor="t" anchorCtr="0" compatLnSpc="1">
            <a:prstTxWarp prst="textNoShape">
              <a:avLst/>
            </a:prstTxWarp>
          </a:bodyPr>
          <a:lstStyle>
            <a:lvl1pPr algn="l" defTabSz="912616">
              <a:defRPr sz="1200">
                <a:latin typeface="Arial" pitchFamily="34" charset="0"/>
                <a:ea typeface="新細明體" pitchFamily="18" charset="-120"/>
                <a:cs typeface="+mn-cs"/>
              </a:defRPr>
            </a:lvl1pPr>
          </a:lstStyle>
          <a:p>
            <a:pPr>
              <a:defRPr/>
            </a:pPr>
            <a:endParaRPr lang="en-US" altLang="zh-TW"/>
          </a:p>
        </p:txBody>
      </p:sp>
      <p:sp>
        <p:nvSpPr>
          <p:cNvPr id="289795" name="Rectangle 3"/>
          <p:cNvSpPr>
            <a:spLocks noGrp="1" noChangeArrowheads="1"/>
          </p:cNvSpPr>
          <p:nvPr>
            <p:ph type="dt" idx="1"/>
          </p:nvPr>
        </p:nvSpPr>
        <p:spPr bwMode="auto">
          <a:xfrm>
            <a:off x="3851275" y="0"/>
            <a:ext cx="29448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vert="horz" wrap="square" lIns="91324" tIns="45662" rIns="91324" bIns="45662" numCol="1" anchor="t" anchorCtr="0" compatLnSpc="1">
            <a:prstTxWarp prst="textNoShape">
              <a:avLst/>
            </a:prstTxWarp>
          </a:bodyPr>
          <a:lstStyle>
            <a:lvl1pPr algn="r" defTabSz="912616">
              <a:defRPr sz="1200">
                <a:latin typeface="Arial" pitchFamily="34" charset="0"/>
                <a:ea typeface="新細明體" pitchFamily="18" charset="-120"/>
                <a:cs typeface="+mn-cs"/>
              </a:defRPr>
            </a:lvl1pPr>
          </a:lstStyle>
          <a:p>
            <a:pPr>
              <a:defRPr/>
            </a:pPr>
            <a:endParaRPr lang="en-US" altLang="zh-TW"/>
          </a:p>
        </p:txBody>
      </p:sp>
      <p:sp>
        <p:nvSpPr>
          <p:cNvPr id="131076" name="Rectangle 4"/>
          <p:cNvSpPr>
            <a:spLocks noGrp="1" noRot="1" noChangeAspect="1" noChangeArrowheads="1" noTextEdit="1"/>
          </p:cNvSpPr>
          <p:nvPr>
            <p:ph type="sldImg" idx="2"/>
          </p:nvPr>
        </p:nvSpPr>
        <p:spPr bwMode="auto">
          <a:xfrm>
            <a:off x="725488" y="739775"/>
            <a:ext cx="5346700"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9797" name="Rectangle 5"/>
          <p:cNvSpPr>
            <a:spLocks noGrp="1" noChangeArrowheads="1"/>
          </p:cNvSpPr>
          <p:nvPr>
            <p:ph type="body" sz="quarter" idx="3"/>
          </p:nvPr>
        </p:nvSpPr>
        <p:spPr bwMode="auto">
          <a:xfrm>
            <a:off x="679450" y="4689475"/>
            <a:ext cx="5438775"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vert="horz" wrap="square" lIns="91324" tIns="45662" rIns="91324" bIns="45662"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289798" name="Rectangle 6"/>
          <p:cNvSpPr>
            <a:spLocks noGrp="1" noChangeArrowheads="1"/>
          </p:cNvSpPr>
          <p:nvPr>
            <p:ph type="ftr" sz="quarter" idx="4"/>
          </p:nvPr>
        </p:nvSpPr>
        <p:spPr bwMode="auto">
          <a:xfrm>
            <a:off x="0" y="9378950"/>
            <a:ext cx="29448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vert="horz" wrap="square" lIns="91324" tIns="45662" rIns="91324" bIns="45662" numCol="1" anchor="b" anchorCtr="0" compatLnSpc="1">
            <a:prstTxWarp prst="textNoShape">
              <a:avLst/>
            </a:prstTxWarp>
          </a:bodyPr>
          <a:lstStyle>
            <a:lvl1pPr algn="l" defTabSz="912616">
              <a:defRPr sz="1200">
                <a:latin typeface="Arial" pitchFamily="34" charset="0"/>
                <a:ea typeface="新細明體" pitchFamily="18" charset="-120"/>
                <a:cs typeface="+mn-cs"/>
              </a:defRPr>
            </a:lvl1pPr>
          </a:lstStyle>
          <a:p>
            <a:pPr>
              <a:defRPr/>
            </a:pPr>
            <a:endParaRPr lang="en-US" altLang="zh-TW"/>
          </a:p>
        </p:txBody>
      </p:sp>
      <p:sp>
        <p:nvSpPr>
          <p:cNvPr id="289799" name="Rectangle 7"/>
          <p:cNvSpPr>
            <a:spLocks noGrp="1" noChangeArrowheads="1"/>
          </p:cNvSpPr>
          <p:nvPr>
            <p:ph type="sldNum" sz="quarter" idx="5"/>
          </p:nvPr>
        </p:nvSpPr>
        <p:spPr bwMode="auto">
          <a:xfrm>
            <a:off x="3851275" y="9378950"/>
            <a:ext cx="29448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vert="horz" wrap="square" lIns="91324" tIns="45662" rIns="91324" bIns="45662" numCol="1" anchor="b" anchorCtr="0" compatLnSpc="1">
            <a:prstTxWarp prst="textNoShape">
              <a:avLst/>
            </a:prstTxWarp>
          </a:bodyPr>
          <a:lstStyle>
            <a:lvl1pPr algn="r" defTabSz="911225">
              <a:defRPr sz="1200">
                <a:ea typeface="新細明體" pitchFamily="18" charset="-120"/>
              </a:defRPr>
            </a:lvl1pPr>
          </a:lstStyle>
          <a:p>
            <a:pPr>
              <a:defRPr/>
            </a:pPr>
            <a:fld id="{469FA8FD-C2C9-4281-9C68-473B122CD0D5}" type="slidenum">
              <a:rPr lang="en-US" altLang="zh-TW"/>
              <a:pPr>
                <a:defRPr/>
              </a:pPr>
              <a:t>‹#›</a:t>
            </a:fld>
            <a:endParaRPr lang="en-US" altLang="zh-TW"/>
          </a:p>
        </p:txBody>
      </p:sp>
    </p:spTree>
    <p:extLst>
      <p:ext uri="{BB962C8B-B14F-4D97-AF65-F5344CB8AC3E}">
        <p14:creationId xmlns:p14="http://schemas.microsoft.com/office/powerpoint/2010/main" val="309289241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新細明體" charset="0"/>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727075" y="741363"/>
            <a:ext cx="5345113" cy="3702050"/>
          </a:xfrm>
          <a:ln/>
        </p:spPr>
      </p:sp>
      <p:sp>
        <p:nvSpPr>
          <p:cNvPr id="132099" name="Rectangle 3"/>
          <p:cNvSpPr>
            <a:spLocks noGrp="1" noChangeArrowheads="1"/>
          </p:cNvSpPr>
          <p:nvPr>
            <p:ph type="body" idx="1"/>
          </p:nvPr>
        </p:nvSpPr>
        <p:spPr>
          <a:xfrm>
            <a:off x="679450" y="4691063"/>
            <a:ext cx="5438775" cy="4443412"/>
          </a:xfrm>
          <a:noFill/>
        </p:spPr>
        <p:txBody>
          <a:bodyPr/>
          <a:lstStyle/>
          <a:p>
            <a:endParaRPr lang="zh-TW" alt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p:spPr>
        <p:txBody>
          <a:bodyPr/>
          <a:lstStyle/>
          <a:p>
            <a:endParaRPr lang="zh-TW" alt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投影片圖像版面配置區 1"/>
          <p:cNvSpPr>
            <a:spLocks noGrp="1" noRot="1" noChangeAspect="1" noTextEdit="1"/>
          </p:cNvSpPr>
          <p:nvPr>
            <p:ph type="sldImg"/>
          </p:nvPr>
        </p:nvSpPr>
        <p:spPr>
          <a:ln/>
        </p:spPr>
      </p:sp>
      <p:sp>
        <p:nvSpPr>
          <p:cNvPr id="137219" name="備忘稿版面配置區 2"/>
          <p:cNvSpPr>
            <a:spLocks noGrp="1"/>
          </p:cNvSpPr>
          <p:nvPr>
            <p:ph type="body" idx="1"/>
          </p:nvPr>
        </p:nvSpPr>
        <p:spPr>
          <a:noFill/>
        </p:spPr>
        <p:txBody>
          <a:bodyPr/>
          <a:lstStyle/>
          <a:p>
            <a:endParaRPr lang="zh-TW" altLang="en-US" smtClean="0">
              <a:latin typeface="Arial" pitchFamily="34" charset="0"/>
            </a:endParaRPr>
          </a:p>
        </p:txBody>
      </p:sp>
      <p:sp>
        <p:nvSpPr>
          <p:cNvPr id="137220" name="投影片編號版面配置區 3"/>
          <p:cNvSpPr txBox="1">
            <a:spLocks noGrp="1"/>
          </p:cNvSpPr>
          <p:nvPr/>
        </p:nvSpPr>
        <p:spPr bwMode="auto">
          <a:xfrm>
            <a:off x="3851275" y="9378950"/>
            <a:ext cx="29448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24" tIns="45662" rIns="91324" bIns="45662" anchor="b"/>
          <a:lstStyle>
            <a:lvl1pPr defTabSz="911225" eaLnBrk="0" hangingPunct="0">
              <a:defRPr kumimoji="1">
                <a:solidFill>
                  <a:schemeClr val="tx1"/>
                </a:solidFill>
                <a:latin typeface="Arial" pitchFamily="34" charset="0"/>
                <a:ea typeface="標楷體" pitchFamily="65" charset="-120"/>
              </a:defRPr>
            </a:lvl1pPr>
            <a:lvl2pPr marL="742950" indent="-285750" defTabSz="911225" eaLnBrk="0" hangingPunct="0">
              <a:defRPr kumimoji="1">
                <a:solidFill>
                  <a:schemeClr val="tx1"/>
                </a:solidFill>
                <a:latin typeface="Arial" pitchFamily="34" charset="0"/>
                <a:ea typeface="標楷體" pitchFamily="65" charset="-120"/>
              </a:defRPr>
            </a:lvl2pPr>
            <a:lvl3pPr marL="1143000" indent="-228600" defTabSz="911225" eaLnBrk="0" hangingPunct="0">
              <a:defRPr kumimoji="1">
                <a:solidFill>
                  <a:schemeClr val="tx1"/>
                </a:solidFill>
                <a:latin typeface="Arial" pitchFamily="34" charset="0"/>
                <a:ea typeface="標楷體" pitchFamily="65" charset="-120"/>
              </a:defRPr>
            </a:lvl3pPr>
            <a:lvl4pPr marL="1600200" indent="-228600" defTabSz="911225" eaLnBrk="0" hangingPunct="0">
              <a:defRPr kumimoji="1">
                <a:solidFill>
                  <a:schemeClr val="tx1"/>
                </a:solidFill>
                <a:latin typeface="Arial" pitchFamily="34" charset="0"/>
                <a:ea typeface="標楷體" pitchFamily="65" charset="-120"/>
              </a:defRPr>
            </a:lvl4pPr>
            <a:lvl5pPr marL="2057400" indent="-228600" defTabSz="911225" eaLnBrk="0" hangingPunct="0">
              <a:defRPr kumimoji="1">
                <a:solidFill>
                  <a:schemeClr val="tx1"/>
                </a:solidFill>
                <a:latin typeface="Arial" pitchFamily="34" charset="0"/>
                <a:ea typeface="標楷體" pitchFamily="65" charset="-120"/>
              </a:defRPr>
            </a:lvl5pPr>
            <a:lvl6pPr marL="2514600" indent="-228600" defTabSz="911225"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defTabSz="911225"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defTabSz="911225"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defTabSz="911225"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D76F9260-FEAD-4332-9D49-DC0AA5377710}" type="slidenum">
              <a:rPr lang="en-US" altLang="zh-TW" sz="1200">
                <a:ea typeface="新細明體" pitchFamily="18" charset="-120"/>
              </a:rPr>
              <a:pPr algn="r" eaLnBrk="1" hangingPunct="1"/>
              <a:t>15</a:t>
            </a:fld>
            <a:endParaRPr lang="en-US" altLang="zh-TW" sz="1200">
              <a:ea typeface="新細明體" pitchFamily="18" charset="-12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xfrm>
            <a:off x="728663" y="741363"/>
            <a:ext cx="5343525" cy="3700462"/>
          </a:xfrm>
          <a:ln/>
        </p:spPr>
      </p:sp>
      <p:sp>
        <p:nvSpPr>
          <p:cNvPr id="140291" name="Rectangle 3"/>
          <p:cNvSpPr>
            <a:spLocks noGrp="1" noChangeArrowheads="1"/>
          </p:cNvSpPr>
          <p:nvPr>
            <p:ph type="body" idx="1"/>
          </p:nvPr>
        </p:nvSpPr>
        <p:spPr>
          <a:xfrm>
            <a:off x="679450" y="4691063"/>
            <a:ext cx="5438775" cy="4443412"/>
          </a:xfrm>
          <a:noFill/>
        </p:spPr>
        <p:txBody>
          <a:bodyPr lIns="91302" tIns="45652" rIns="91302" bIns="45652"/>
          <a:lstStyle/>
          <a:p>
            <a:pPr lvl="1">
              <a:buClr>
                <a:srgbClr val="00FF00"/>
              </a:buClr>
              <a:buFont typeface="Wingdings" pitchFamily="2" charset="2"/>
              <a:buNone/>
            </a:pPr>
            <a:endParaRPr lang="zh-TW" altLang="en-US" b="1" smtClean="0">
              <a:solidFill>
                <a:srgbClr val="FFFF00"/>
              </a:solidFill>
              <a:latin typeface="Arial" pitchFamily="34" charset="0"/>
              <a:ea typeface="標楷體" pitchFamily="65" charset="-12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728663" y="741363"/>
            <a:ext cx="5343525" cy="3700462"/>
          </a:xfrm>
          <a:ln/>
        </p:spPr>
      </p:sp>
      <p:sp>
        <p:nvSpPr>
          <p:cNvPr id="141315" name="Rectangle 3"/>
          <p:cNvSpPr>
            <a:spLocks noGrp="1" noChangeArrowheads="1"/>
          </p:cNvSpPr>
          <p:nvPr>
            <p:ph type="body" idx="1"/>
          </p:nvPr>
        </p:nvSpPr>
        <p:spPr>
          <a:xfrm>
            <a:off x="679450" y="4691063"/>
            <a:ext cx="5438775" cy="4443412"/>
          </a:xfrm>
          <a:noFill/>
        </p:spPr>
        <p:txBody>
          <a:bodyPr lIns="91302" tIns="45652" rIns="91302" bIns="45652"/>
          <a:lstStyle/>
          <a:p>
            <a:endParaRPr lang="zh-TW" altLang="en-US" smtClean="0">
              <a:latin typeface="Book Antiqua" pitchFamily="18" charset="0"/>
              <a:ea typeface="標楷體" pitchFamily="65" charset="-12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xfrm>
            <a:off x="679450" y="4687888"/>
            <a:ext cx="5438775" cy="4446587"/>
          </a:xfrm>
          <a:noFill/>
        </p:spPr>
        <p:txBody>
          <a:bodyPr lIns="91693" tIns="45848" rIns="91693" bIns="45848"/>
          <a:lstStyle/>
          <a:p>
            <a:endParaRPr lang="zh-TW" altLang="en-US" smtClean="0">
              <a:latin typeface="標楷體" pitchFamily="65" charset="-12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725488" y="739775"/>
            <a:ext cx="5346700" cy="3702050"/>
          </a:xfrm>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84" tIns="45792" rIns="91584" bIns="45792"/>
          <a:lstStyle/>
          <a:p>
            <a:pPr lvl="1" eaLnBrk="1" hangingPunct="1">
              <a:buClr>
                <a:srgbClr val="00FF00"/>
              </a:buClr>
              <a:buFont typeface="Wingdings" pitchFamily="2" charset="2"/>
              <a:buNone/>
            </a:pPr>
            <a:endParaRPr lang="zh-TW" altLang="en-US" b="1" smtClean="0">
              <a:solidFill>
                <a:srgbClr val="FFFF00"/>
              </a:solidFill>
              <a:ea typeface="標楷體" pitchFamily="65" charset="-12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725488" y="739775"/>
            <a:ext cx="5346700" cy="3702050"/>
          </a:xfrm>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84" tIns="45792" rIns="91584" bIns="45792"/>
          <a:lstStyle/>
          <a:p>
            <a:pPr lvl="1" eaLnBrk="1" hangingPunct="1">
              <a:buClr>
                <a:srgbClr val="00FF00"/>
              </a:buClr>
              <a:buFont typeface="Wingdings" pitchFamily="2" charset="2"/>
              <a:buNone/>
            </a:pPr>
            <a:endParaRPr lang="zh-TW" altLang="en-US" b="1" smtClean="0">
              <a:solidFill>
                <a:srgbClr val="FFFF00"/>
              </a:solidFill>
              <a:ea typeface="標楷體" pitchFamily="65" charset="-12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725488" y="739775"/>
            <a:ext cx="5346700" cy="3702050"/>
          </a:xfrm>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84" tIns="45792" rIns="91584" bIns="45792"/>
          <a:lstStyle/>
          <a:p>
            <a:pPr lvl="1" eaLnBrk="1" hangingPunct="1">
              <a:buClr>
                <a:srgbClr val="00FF00"/>
              </a:buClr>
              <a:buFont typeface="Wingdings" pitchFamily="2" charset="2"/>
              <a:buNone/>
            </a:pPr>
            <a:endParaRPr lang="zh-TW" altLang="en-US" b="1" smtClean="0">
              <a:solidFill>
                <a:srgbClr val="FFFF00"/>
              </a:solidFill>
              <a:ea typeface="標楷體" pitchFamily="65" charset="-12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725488" y="739775"/>
            <a:ext cx="5346700" cy="3702050"/>
          </a:xfrm>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84" tIns="45792" rIns="91584" bIns="45792"/>
          <a:lstStyle/>
          <a:p>
            <a:pPr lvl="1" eaLnBrk="1" hangingPunct="1">
              <a:buClr>
                <a:srgbClr val="00FF00"/>
              </a:buClr>
              <a:buFont typeface="Wingdings" pitchFamily="2" charset="2"/>
              <a:buNone/>
            </a:pPr>
            <a:endParaRPr lang="zh-TW" altLang="en-US" b="1" smtClean="0">
              <a:solidFill>
                <a:srgbClr val="FFFF00"/>
              </a:solidFill>
              <a:ea typeface="標楷體" pitchFamily="65" charset="-12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725488" y="739775"/>
            <a:ext cx="5346700" cy="3702050"/>
          </a:xfrm>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84" tIns="45792" rIns="91584" bIns="45792"/>
          <a:lstStyle/>
          <a:p>
            <a:pPr lvl="1" eaLnBrk="1" hangingPunct="1">
              <a:buClr>
                <a:srgbClr val="00FF00"/>
              </a:buClr>
              <a:buFont typeface="Wingdings" pitchFamily="2" charset="2"/>
              <a:buNone/>
            </a:pPr>
            <a:endParaRPr lang="zh-TW" altLang="en-US" b="1" smtClean="0">
              <a:solidFill>
                <a:srgbClr val="FFFF00"/>
              </a:solidFill>
              <a:ea typeface="標楷體" pitchFamily="65" charset="-12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標楷體" pitchFamily="65" charset="-120"/>
              </a:defRPr>
            </a:lvl1pPr>
            <a:lvl2pPr marL="742950" indent="-285750" eaLnBrk="0" hangingPunct="0">
              <a:defRPr kumimoji="1" sz="2400">
                <a:solidFill>
                  <a:schemeClr val="tx1"/>
                </a:solidFill>
                <a:latin typeface="Times New Roman" pitchFamily="18" charset="0"/>
                <a:ea typeface="標楷體" pitchFamily="65" charset="-120"/>
              </a:defRPr>
            </a:lvl2pPr>
            <a:lvl3pPr marL="1143000" indent="-228600" eaLnBrk="0" hangingPunct="0">
              <a:defRPr kumimoji="1" sz="2400">
                <a:solidFill>
                  <a:schemeClr val="tx1"/>
                </a:solidFill>
                <a:latin typeface="Times New Roman" pitchFamily="18" charset="0"/>
                <a:ea typeface="標楷體" pitchFamily="65" charset="-120"/>
              </a:defRPr>
            </a:lvl3pPr>
            <a:lvl4pPr marL="1600200" indent="-228600" eaLnBrk="0" hangingPunct="0">
              <a:defRPr kumimoji="1" sz="2400">
                <a:solidFill>
                  <a:schemeClr val="tx1"/>
                </a:solidFill>
                <a:latin typeface="Times New Roman" pitchFamily="18" charset="0"/>
                <a:ea typeface="標楷體" pitchFamily="65" charset="-120"/>
              </a:defRPr>
            </a:lvl4pPr>
            <a:lvl5pPr marL="2057400" indent="-228600" eaLnBrk="0" hangingPunct="0">
              <a:defRPr kumimoji="1" sz="2400">
                <a:solidFill>
                  <a:schemeClr val="tx1"/>
                </a:solidFill>
                <a:latin typeface="Times New Roman" pitchFamily="18" charset="0"/>
                <a:ea typeface="標楷體" pitchFamily="65"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9pPr>
          </a:lstStyle>
          <a:p>
            <a:pPr eaLnBrk="1" hangingPunct="1"/>
            <a:fld id="{3BE5EE1B-04B6-4928-A0BC-716A771520F7}" type="slidenum">
              <a:rPr lang="en-US" altLang="zh-TW" sz="1200" smtClean="0"/>
              <a:pPr eaLnBrk="1" hangingPunct="1"/>
              <a:t>3</a:t>
            </a:fld>
            <a:endParaRPr lang="en-US" altLang="zh-TW" sz="1200"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725488" y="739775"/>
            <a:ext cx="5346700" cy="3702050"/>
          </a:xfrm>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84" tIns="45792" rIns="91584" bIns="45792"/>
          <a:lstStyle/>
          <a:p>
            <a:pPr lvl="1" eaLnBrk="1" hangingPunct="1">
              <a:buClr>
                <a:srgbClr val="00FF00"/>
              </a:buClr>
              <a:buFont typeface="Wingdings" pitchFamily="2" charset="2"/>
              <a:buNone/>
            </a:pPr>
            <a:endParaRPr lang="zh-TW" altLang="en-US" b="1" smtClean="0">
              <a:solidFill>
                <a:srgbClr val="FFFF00"/>
              </a:solidFill>
              <a:ea typeface="標楷體" pitchFamily="65" charset="-12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725488" y="739775"/>
            <a:ext cx="5346700" cy="3702050"/>
          </a:xfrm>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84" tIns="45792" rIns="91584" bIns="45792"/>
          <a:lstStyle/>
          <a:p>
            <a:pPr lvl="1" eaLnBrk="1" hangingPunct="1">
              <a:buClr>
                <a:srgbClr val="00FF00"/>
              </a:buClr>
              <a:buFont typeface="Wingdings" pitchFamily="2" charset="2"/>
              <a:buNone/>
            </a:pPr>
            <a:endParaRPr lang="zh-TW" altLang="en-US" b="1" smtClean="0">
              <a:solidFill>
                <a:srgbClr val="FFFF00"/>
              </a:solidFill>
              <a:ea typeface="標楷體" pitchFamily="65" charset="-12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187" eaLnBrk="0" hangingPunct="0">
              <a:defRPr kumimoji="1">
                <a:solidFill>
                  <a:schemeClr val="tx1"/>
                </a:solidFill>
                <a:latin typeface="Tahoma" pitchFamily="34" charset="0"/>
                <a:ea typeface="新細明體" pitchFamily="18" charset="-120"/>
              </a:defRPr>
            </a:lvl1pPr>
            <a:lvl2pPr marL="739607" indent="-284464" defTabSz="918187" eaLnBrk="0" hangingPunct="0">
              <a:defRPr kumimoji="1">
                <a:solidFill>
                  <a:schemeClr val="tx1"/>
                </a:solidFill>
                <a:latin typeface="Tahoma" pitchFamily="34" charset="0"/>
                <a:ea typeface="新細明體" pitchFamily="18" charset="-120"/>
              </a:defRPr>
            </a:lvl2pPr>
            <a:lvl3pPr marL="1137857" indent="-227571" defTabSz="918187" eaLnBrk="0" hangingPunct="0">
              <a:defRPr kumimoji="1">
                <a:solidFill>
                  <a:schemeClr val="tx1"/>
                </a:solidFill>
                <a:latin typeface="Tahoma" pitchFamily="34" charset="0"/>
                <a:ea typeface="新細明體" pitchFamily="18" charset="-120"/>
              </a:defRPr>
            </a:lvl3pPr>
            <a:lvl4pPr marL="1592999" indent="-227571" defTabSz="918187" eaLnBrk="0" hangingPunct="0">
              <a:defRPr kumimoji="1">
                <a:solidFill>
                  <a:schemeClr val="tx1"/>
                </a:solidFill>
                <a:latin typeface="Tahoma" pitchFamily="34" charset="0"/>
                <a:ea typeface="新細明體" pitchFamily="18" charset="-120"/>
              </a:defRPr>
            </a:lvl4pPr>
            <a:lvl5pPr marL="2048142" indent="-227571" defTabSz="918187" eaLnBrk="0" hangingPunct="0">
              <a:defRPr kumimoji="1">
                <a:solidFill>
                  <a:schemeClr val="tx1"/>
                </a:solidFill>
                <a:latin typeface="Tahoma" pitchFamily="34" charset="0"/>
                <a:ea typeface="新細明體" pitchFamily="18" charset="-120"/>
              </a:defRPr>
            </a:lvl5pPr>
            <a:lvl6pPr marL="2503284"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58427"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13570"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68712"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03A01AB5-1096-4C65-819D-5B254C5A7413}" type="slidenum">
              <a:rPr lang="en-US" altLang="zh-TW" smtClean="0">
                <a:latin typeface="Times New Roman" pitchFamily="18" charset="0"/>
              </a:rPr>
              <a:pPr eaLnBrk="1" hangingPunct="1"/>
              <a:t>42</a:t>
            </a:fld>
            <a:endParaRPr lang="en-US" altLang="zh-TW" smtClean="0">
              <a:latin typeface="Times New Roman" pitchFamily="18" charset="0"/>
            </a:endParaRPr>
          </a:p>
        </p:txBody>
      </p:sp>
      <p:sp>
        <p:nvSpPr>
          <p:cNvPr id="158723" name="Rectangle 2"/>
          <p:cNvSpPr>
            <a:spLocks noGrp="1" noRot="1" noChangeAspect="1" noChangeArrowheads="1" noTextEdit="1"/>
          </p:cNvSpPr>
          <p:nvPr>
            <p:ph type="sldImg"/>
          </p:nvPr>
        </p:nvSpPr>
        <p:spPr>
          <a:xfrm>
            <a:off x="731838" y="739775"/>
            <a:ext cx="5346700" cy="3703638"/>
          </a:xfrm>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Notes Placeholder 2"/>
          <p:cNvSpPr>
            <a:spLocks noGrp="1"/>
          </p:cNvSpPr>
          <p:nvPr>
            <p:ph type="body" idx="1"/>
          </p:nvPr>
        </p:nvSpPr>
        <p:spPr>
          <a:xfrm>
            <a:off x="679450" y="4687888"/>
            <a:ext cx="5438775" cy="4446587"/>
          </a:xfrm>
          <a:noFill/>
        </p:spPr>
        <p:txBody>
          <a:bodyPr lIns="91704" tIns="45853" rIns="91704" bIns="45853"/>
          <a:lstStyle/>
          <a:p>
            <a:pPr>
              <a:lnSpc>
                <a:spcPct val="80000"/>
              </a:lnSpc>
            </a:pPr>
            <a:r>
              <a:rPr lang="en-US" altLang="zh-TW" sz="400" b="1" smtClean="0">
                <a:latin typeface="Arial" pitchFamily="34" charset="0"/>
              </a:rPr>
              <a:t>Transparent 3-D steps with labels</a:t>
            </a:r>
          </a:p>
          <a:p>
            <a:pPr>
              <a:lnSpc>
                <a:spcPct val="80000"/>
              </a:lnSpc>
            </a:pPr>
            <a:r>
              <a:rPr lang="en-US" altLang="zh-TW" sz="400" smtClean="0">
                <a:latin typeface="Arial" pitchFamily="34" charset="0"/>
              </a:rPr>
              <a:t>(Advanced)</a:t>
            </a:r>
          </a:p>
          <a:p>
            <a:pPr>
              <a:lnSpc>
                <a:spcPct val="80000"/>
              </a:lnSpc>
            </a:pPr>
            <a:endParaRPr lang="en-US" altLang="zh-TW" sz="400" smtClean="0">
              <a:latin typeface="Arial" pitchFamily="34" charset="0"/>
            </a:endParaRPr>
          </a:p>
          <a:p>
            <a:pPr>
              <a:lnSpc>
                <a:spcPct val="80000"/>
              </a:lnSpc>
            </a:pPr>
            <a:endParaRPr lang="en-US" altLang="zh-TW" sz="400" smtClean="0">
              <a:latin typeface="Arial" pitchFamily="34" charset="0"/>
            </a:endParaRPr>
          </a:p>
          <a:p>
            <a:pPr eaLnBrk="1" hangingPunct="1">
              <a:lnSpc>
                <a:spcPct val="70000"/>
              </a:lnSpc>
              <a:spcBef>
                <a:spcPct val="0"/>
              </a:spcBef>
              <a:spcAft>
                <a:spcPts val="600"/>
              </a:spcAft>
            </a:pPr>
            <a:r>
              <a:rPr lang="en-US" altLang="zh-TW" sz="300" smtClean="0">
                <a:latin typeface="Arial" pitchFamily="34" charset="0"/>
              </a:rPr>
              <a:t>To reproduce the bottom rectangle shape with text effects on this slide, do the following:</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Slides</a:t>
            </a:r>
            <a:r>
              <a:rPr lang="en-US" altLang="zh-TW" sz="300" smtClean="0">
                <a:latin typeface="Arial" pitchFamily="34" charset="0"/>
              </a:rPr>
              <a:t> group, click </a:t>
            </a:r>
            <a:r>
              <a:rPr lang="en-US" altLang="zh-TW" sz="300" b="1" smtClean="0">
                <a:latin typeface="Arial" pitchFamily="34" charset="0"/>
              </a:rPr>
              <a:t>Layout</a:t>
            </a:r>
            <a:r>
              <a:rPr lang="en-US" altLang="zh-TW" sz="300" smtClean="0">
                <a:latin typeface="Arial" pitchFamily="34" charset="0"/>
              </a:rPr>
              <a:t>, and then click </a:t>
            </a:r>
            <a:r>
              <a:rPr lang="en-US" altLang="zh-TW" sz="300" b="1" smtClean="0">
                <a:latin typeface="Arial" pitchFamily="34" charset="0"/>
              </a:rPr>
              <a:t>Blank</a:t>
            </a:r>
            <a:r>
              <a:rPr lang="en-US" altLang="zh-TW" sz="300" smtClean="0">
                <a:latin typeface="Arial" pitchFamily="34" charset="0"/>
              </a:rPr>
              <a:t>.</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t>
            </a:r>
            <a:r>
              <a:rPr lang="en-US" altLang="zh-TW" sz="300" b="1" smtClean="0">
                <a:latin typeface="Arial" pitchFamily="34" charset="0"/>
              </a:rPr>
              <a:t>More</a:t>
            </a:r>
            <a:r>
              <a:rPr lang="en-US" altLang="zh-TW" sz="300" smtClean="0">
                <a:latin typeface="Arial" pitchFamily="34" charset="0"/>
              </a:rPr>
              <a:t> arrow on the </a:t>
            </a:r>
            <a:r>
              <a:rPr lang="en-US" altLang="zh-TW" sz="300" b="1" smtClean="0">
                <a:latin typeface="Arial" pitchFamily="34" charset="0"/>
              </a:rPr>
              <a:t>Shapes </a:t>
            </a:r>
            <a:r>
              <a:rPr lang="en-US" altLang="zh-TW" sz="300" smtClean="0">
                <a:latin typeface="Arial" pitchFamily="34" charset="0"/>
              </a:rPr>
              <a:t>gallery, and then under </a:t>
            </a:r>
            <a:r>
              <a:rPr lang="en-US" altLang="zh-TW" sz="300" b="1" smtClean="0">
                <a:latin typeface="Arial" pitchFamily="34" charset="0"/>
              </a:rPr>
              <a:t>Rectangles</a:t>
            </a:r>
            <a:r>
              <a:rPr lang="en-US" altLang="zh-TW" sz="300" smtClean="0">
                <a:latin typeface="Arial" pitchFamily="34" charset="0"/>
              </a:rPr>
              <a:t>, click </a:t>
            </a:r>
            <a:r>
              <a:rPr lang="en-US" altLang="zh-TW" sz="300" b="1" smtClean="0">
                <a:latin typeface="Arial" pitchFamily="34" charset="0"/>
              </a:rPr>
              <a:t>Rectangle </a:t>
            </a:r>
            <a:r>
              <a:rPr lang="en-US" altLang="zh-TW" sz="300" smtClean="0">
                <a:latin typeface="Arial" pitchFamily="34" charset="0"/>
              </a:rPr>
              <a:t>(first option from the left). On the slide, drag to draw a rectangle.</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Under </a:t>
            </a:r>
            <a:r>
              <a:rPr lang="en-US" altLang="zh-TW" sz="300" b="1" smtClean="0">
                <a:latin typeface="Arial" pitchFamily="34" charset="0"/>
              </a:rPr>
              <a:t>Drawing Tools</a:t>
            </a:r>
            <a:r>
              <a:rPr lang="en-US" altLang="zh-TW" sz="300" smtClean="0">
                <a:latin typeface="Arial" pitchFamily="34" charset="0"/>
              </a:rPr>
              <a:t>, on the </a:t>
            </a:r>
            <a:r>
              <a:rPr lang="en-US" altLang="zh-TW" sz="300" b="1" smtClean="0">
                <a:latin typeface="Arial" pitchFamily="34" charset="0"/>
              </a:rPr>
              <a:t>Format</a:t>
            </a:r>
            <a:r>
              <a:rPr lang="en-US" altLang="zh-TW" sz="300" smtClean="0">
                <a:latin typeface="Arial" pitchFamily="34" charset="0"/>
              </a:rPr>
              <a:t> tab, in the </a:t>
            </a:r>
            <a:r>
              <a:rPr lang="en-US" altLang="zh-TW" sz="300" b="1" smtClean="0">
                <a:latin typeface="Arial" pitchFamily="34" charset="0"/>
              </a:rPr>
              <a:t>Size</a:t>
            </a:r>
            <a:r>
              <a:rPr lang="en-US" altLang="zh-TW" sz="300" smtClean="0">
                <a:latin typeface="Arial" pitchFamily="34" charset="0"/>
              </a:rPr>
              <a:t> group, do the following:</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Shape Height</a:t>
            </a:r>
            <a:r>
              <a:rPr lang="en-US" altLang="zh-TW" sz="300" smtClean="0">
                <a:latin typeface="Arial" pitchFamily="34" charset="0"/>
              </a:rPr>
              <a:t> box, enter </a:t>
            </a:r>
            <a:r>
              <a:rPr lang="en-US" altLang="zh-TW" sz="300" b="1" smtClean="0">
                <a:latin typeface="Arial" pitchFamily="34" charset="0"/>
              </a:rPr>
              <a:t>1.5”</a:t>
            </a:r>
            <a:r>
              <a:rPr lang="en-US" altLang="zh-TW" sz="300" smtClean="0">
                <a:latin typeface="Arial" pitchFamily="34" charset="0"/>
              </a:rPr>
              <a:t>.</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Shape Width</a:t>
            </a:r>
            <a:r>
              <a:rPr lang="en-US" altLang="zh-TW" sz="300" smtClean="0">
                <a:latin typeface="Arial" pitchFamily="34" charset="0"/>
              </a:rPr>
              <a:t> box, enter </a:t>
            </a:r>
            <a:r>
              <a:rPr lang="en-US" altLang="zh-TW" sz="300" b="1" smtClean="0">
                <a:latin typeface="Arial" pitchFamily="34" charset="0"/>
              </a:rPr>
              <a:t>3”</a:t>
            </a:r>
            <a:r>
              <a:rPr lang="en-US" altLang="zh-TW" sz="300" smtClean="0">
                <a:latin typeface="Arial" pitchFamily="34" charset="0"/>
              </a:rPr>
              <a:t>.</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bottom right corner of the </a:t>
            </a:r>
            <a:r>
              <a:rPr lang="en-US" altLang="zh-TW" sz="300" b="1" smtClean="0">
                <a:latin typeface="Arial" pitchFamily="34" charset="0"/>
              </a:rPr>
              <a:t>Drawing</a:t>
            </a:r>
            <a:r>
              <a:rPr lang="en-US" altLang="zh-TW" sz="300" smtClean="0">
                <a:latin typeface="Arial" pitchFamily="34" charset="0"/>
              </a:rPr>
              <a:t> group, click the </a:t>
            </a:r>
            <a:r>
              <a:rPr lang="en-US" altLang="zh-TW" sz="300" b="1" smtClean="0">
                <a:latin typeface="Arial" pitchFamily="34" charset="0"/>
              </a:rPr>
              <a:t>Format Shape </a:t>
            </a:r>
            <a:r>
              <a:rPr lang="en-US" altLang="zh-TW" sz="300" smtClean="0">
                <a:latin typeface="Arial" pitchFamily="34" charset="0"/>
              </a:rPr>
              <a:t>dialog box launcher. In the </a:t>
            </a:r>
            <a:r>
              <a:rPr lang="en-US" altLang="zh-TW" sz="300" b="1" smtClean="0">
                <a:latin typeface="Arial" pitchFamily="34" charset="0"/>
              </a:rPr>
              <a:t>Format Shape </a:t>
            </a:r>
            <a:r>
              <a:rPr lang="en-US" altLang="zh-TW" sz="300" smtClean="0">
                <a:latin typeface="Arial" pitchFamily="34" charset="0"/>
              </a:rPr>
              <a:t>dialog box, click </a:t>
            </a:r>
            <a:r>
              <a:rPr lang="en-US" altLang="zh-TW" sz="300" b="1" smtClean="0">
                <a:latin typeface="Arial" pitchFamily="34" charset="0"/>
              </a:rPr>
              <a:t>Fill </a:t>
            </a:r>
            <a:r>
              <a:rPr lang="en-US" altLang="zh-TW" sz="300" smtClean="0">
                <a:latin typeface="Arial" pitchFamily="34" charset="0"/>
              </a:rPr>
              <a:t>in the left pane, and then do the following in the right pane:</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Select </a:t>
            </a:r>
            <a:r>
              <a:rPr lang="en-US" altLang="zh-TW" sz="300" b="1" smtClean="0">
                <a:latin typeface="Arial" pitchFamily="34" charset="0"/>
              </a:rPr>
              <a:t>Solid fill</a:t>
            </a:r>
            <a:r>
              <a:rPr lang="en-US" altLang="zh-TW" sz="300" smtClean="0">
                <a:latin typeface="Arial" pitchFamily="34" charset="0"/>
              </a:rPr>
              <a:t>. </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Click the button next to </a:t>
            </a:r>
            <a:r>
              <a:rPr lang="en-US" altLang="zh-TW" sz="300" b="1" smtClean="0">
                <a:latin typeface="Arial" pitchFamily="34" charset="0"/>
              </a:rPr>
              <a:t>Color</a:t>
            </a:r>
            <a:r>
              <a:rPr lang="en-US" altLang="zh-TW" sz="300" smtClean="0">
                <a:latin typeface="Arial" pitchFamily="34" charset="0"/>
              </a:rPr>
              <a:t>, and then under </a:t>
            </a:r>
            <a:r>
              <a:rPr lang="en-US" altLang="zh-TW" sz="300" b="1" smtClean="0">
                <a:latin typeface="Arial" pitchFamily="34" charset="0"/>
              </a:rPr>
              <a:t>Theme Colors </a:t>
            </a:r>
            <a:r>
              <a:rPr lang="en-US" altLang="zh-TW" sz="300" smtClean="0">
                <a:latin typeface="Arial" pitchFamily="34" charset="0"/>
              </a:rPr>
              <a:t>click </a:t>
            </a:r>
            <a:r>
              <a:rPr lang="en-US" altLang="zh-TW" sz="300" b="1" smtClean="0">
                <a:latin typeface="Arial" pitchFamily="34" charset="0"/>
              </a:rPr>
              <a:t>White, Background 1 </a:t>
            </a:r>
            <a:r>
              <a:rPr lang="en-US" altLang="zh-TW" sz="300" smtClean="0">
                <a:latin typeface="Arial" pitchFamily="34" charset="0"/>
              </a:rPr>
              <a:t>(first row, first option from the left). </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Transparency</a:t>
            </a:r>
            <a:r>
              <a:rPr lang="en-US" altLang="zh-TW" sz="300" smtClean="0">
                <a:latin typeface="Arial" pitchFamily="34" charset="0"/>
              </a:rPr>
              <a:t> box, enter </a:t>
            </a:r>
            <a:r>
              <a:rPr lang="en-US" altLang="zh-TW" sz="300" b="1" smtClean="0">
                <a:latin typeface="Arial" pitchFamily="34" charset="0"/>
              </a:rPr>
              <a:t>0%</a:t>
            </a:r>
            <a:r>
              <a:rPr lang="en-US" altLang="zh-TW" sz="300" smtClean="0">
                <a:latin typeface="Arial" pitchFamily="34" charset="0"/>
              </a:rPr>
              <a:t>. </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 Also in the </a:t>
            </a:r>
            <a:r>
              <a:rPr lang="en-US" altLang="zh-TW" sz="300" b="1" smtClean="0">
                <a:latin typeface="Arial" pitchFamily="34" charset="0"/>
              </a:rPr>
              <a:t>Format Shape </a:t>
            </a:r>
            <a:r>
              <a:rPr lang="en-US" altLang="zh-TW" sz="300" smtClean="0">
                <a:latin typeface="Arial" pitchFamily="34" charset="0"/>
              </a:rPr>
              <a:t>dialog box, click </a:t>
            </a:r>
            <a:r>
              <a:rPr lang="en-US" altLang="zh-TW" sz="300" b="1" smtClean="0">
                <a:latin typeface="Arial" pitchFamily="34" charset="0"/>
              </a:rPr>
              <a:t>Line Color </a:t>
            </a:r>
            <a:r>
              <a:rPr lang="en-US" altLang="zh-TW" sz="300" smtClean="0">
                <a:latin typeface="Arial" pitchFamily="34" charset="0"/>
              </a:rPr>
              <a:t>in the left pane, and then select </a:t>
            </a:r>
            <a:r>
              <a:rPr lang="en-US" altLang="zh-TW" sz="300" b="1" smtClean="0">
                <a:latin typeface="Arial" pitchFamily="34" charset="0"/>
              </a:rPr>
              <a:t>No line</a:t>
            </a:r>
            <a:r>
              <a:rPr lang="en-US" altLang="zh-TW" sz="300" smtClean="0">
                <a:latin typeface="Arial" pitchFamily="34" charset="0"/>
              </a:rPr>
              <a:t> in the right pane. </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Also in the </a:t>
            </a:r>
            <a:r>
              <a:rPr lang="en-US" altLang="zh-TW" sz="300" b="1" smtClean="0">
                <a:latin typeface="Arial" pitchFamily="34" charset="0"/>
              </a:rPr>
              <a:t>Format Shape </a:t>
            </a:r>
            <a:r>
              <a:rPr lang="en-US" altLang="zh-TW" sz="300" smtClean="0">
                <a:latin typeface="Arial" pitchFamily="34" charset="0"/>
              </a:rPr>
              <a:t>dialog box, click </a:t>
            </a:r>
            <a:r>
              <a:rPr lang="en-US" altLang="zh-TW" sz="300" b="1" smtClean="0">
                <a:latin typeface="Arial" pitchFamily="34" charset="0"/>
              </a:rPr>
              <a:t>3-D Rotation </a:t>
            </a:r>
            <a:r>
              <a:rPr lang="en-US" altLang="zh-TW" sz="300" smtClean="0">
                <a:latin typeface="Arial" pitchFamily="34" charset="0"/>
              </a:rPr>
              <a:t>in the left pane. In the right pane, click the button next to </a:t>
            </a:r>
            <a:r>
              <a:rPr lang="en-US" altLang="zh-TW" sz="300" b="1" smtClean="0">
                <a:latin typeface="Arial" pitchFamily="34" charset="0"/>
              </a:rPr>
              <a:t>Presets</a:t>
            </a:r>
            <a:r>
              <a:rPr lang="en-US" altLang="zh-TW" sz="300" smtClean="0">
                <a:latin typeface="Arial" pitchFamily="34" charset="0"/>
              </a:rPr>
              <a:t>, and then under </a:t>
            </a:r>
            <a:r>
              <a:rPr lang="en-US" altLang="zh-TW" sz="300" b="1" smtClean="0">
                <a:latin typeface="Arial" pitchFamily="34" charset="0"/>
              </a:rPr>
              <a:t>Parallel</a:t>
            </a:r>
            <a:r>
              <a:rPr lang="en-US" altLang="zh-TW" sz="300" smtClean="0">
                <a:latin typeface="Arial" pitchFamily="34" charset="0"/>
              </a:rPr>
              <a:t> click </a:t>
            </a:r>
            <a:r>
              <a:rPr lang="en-US" altLang="zh-TW" sz="300" b="1" smtClean="0">
                <a:latin typeface="Arial" pitchFamily="34" charset="0"/>
              </a:rPr>
              <a:t>Off Axis 2 Top </a:t>
            </a:r>
            <a:r>
              <a:rPr lang="en-US" altLang="zh-TW" sz="300" smtClean="0">
                <a:latin typeface="Arial" pitchFamily="34" charset="0"/>
              </a:rPr>
              <a:t>(third row, second option from the left). </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Also in the </a:t>
            </a:r>
            <a:r>
              <a:rPr lang="en-US" altLang="zh-TW" sz="300" b="1" smtClean="0">
                <a:latin typeface="Arial" pitchFamily="34" charset="0"/>
              </a:rPr>
              <a:t>Format Shape </a:t>
            </a:r>
            <a:r>
              <a:rPr lang="en-US" altLang="zh-TW" sz="300" smtClean="0">
                <a:latin typeface="Arial" pitchFamily="34" charset="0"/>
              </a:rPr>
              <a:t>dialog box, click </a:t>
            </a:r>
            <a:r>
              <a:rPr lang="en-US" altLang="zh-TW" sz="300" b="1" smtClean="0">
                <a:latin typeface="Arial" pitchFamily="34" charset="0"/>
              </a:rPr>
              <a:t>3-D Format </a:t>
            </a:r>
            <a:r>
              <a:rPr lang="en-US" altLang="zh-TW" sz="300" smtClean="0">
                <a:latin typeface="Arial" pitchFamily="34" charset="0"/>
              </a:rPr>
              <a:t>in the left pane, and then do the following in the right pane:</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Under </a:t>
            </a:r>
            <a:r>
              <a:rPr lang="en-US" altLang="zh-TW" sz="300" b="1" smtClean="0">
                <a:latin typeface="Arial" pitchFamily="34" charset="0"/>
              </a:rPr>
              <a:t>Bevel</a:t>
            </a:r>
            <a:r>
              <a:rPr lang="en-US" altLang="zh-TW" sz="300" smtClean="0">
                <a:latin typeface="Arial" pitchFamily="34" charset="0"/>
              </a:rPr>
              <a:t>, click the button next to </a:t>
            </a:r>
            <a:r>
              <a:rPr lang="en-US" altLang="zh-TW" sz="300" b="1" smtClean="0">
                <a:latin typeface="Arial" pitchFamily="34" charset="0"/>
              </a:rPr>
              <a:t>Top</a:t>
            </a:r>
            <a:r>
              <a:rPr lang="en-US" altLang="zh-TW" sz="300" smtClean="0">
                <a:latin typeface="Arial" pitchFamily="34" charset="0"/>
              </a:rPr>
              <a:t>, and then under </a:t>
            </a:r>
            <a:r>
              <a:rPr lang="en-US" altLang="zh-TW" sz="300" b="1" smtClean="0">
                <a:latin typeface="Arial" pitchFamily="34" charset="0"/>
              </a:rPr>
              <a:t>Bevel</a:t>
            </a:r>
            <a:r>
              <a:rPr lang="en-US" altLang="zh-TW" sz="300" smtClean="0">
                <a:latin typeface="Arial" pitchFamily="34" charset="0"/>
              </a:rPr>
              <a:t> click </a:t>
            </a:r>
            <a:r>
              <a:rPr lang="en-US" altLang="zh-TW" sz="300" b="1" smtClean="0">
                <a:latin typeface="Arial" pitchFamily="34" charset="0"/>
              </a:rPr>
              <a:t>Circle</a:t>
            </a:r>
            <a:r>
              <a:rPr lang="en-US" altLang="zh-TW" sz="300" smtClean="0">
                <a:latin typeface="Arial" pitchFamily="34" charset="0"/>
              </a:rPr>
              <a:t> (first row, first option from the left). Next to </a:t>
            </a:r>
            <a:r>
              <a:rPr lang="en-US" altLang="zh-TW" sz="300" b="1" smtClean="0">
                <a:latin typeface="Arial" pitchFamily="34" charset="0"/>
              </a:rPr>
              <a:t>Top</a:t>
            </a:r>
            <a:r>
              <a:rPr lang="en-US" altLang="zh-TW" sz="300" smtClean="0">
                <a:latin typeface="Arial" pitchFamily="34" charset="0"/>
              </a:rPr>
              <a:t>, in the </a:t>
            </a:r>
            <a:r>
              <a:rPr lang="en-US" altLang="zh-TW" sz="300" b="1" smtClean="0">
                <a:latin typeface="Arial" pitchFamily="34" charset="0"/>
              </a:rPr>
              <a:t>Width</a:t>
            </a:r>
            <a:r>
              <a:rPr lang="en-US" altLang="zh-TW" sz="300" smtClean="0">
                <a:latin typeface="Arial" pitchFamily="34" charset="0"/>
              </a:rPr>
              <a:t> box, enter </a:t>
            </a:r>
            <a:r>
              <a:rPr lang="en-US" altLang="zh-TW" sz="300" b="1" smtClean="0">
                <a:latin typeface="Arial" pitchFamily="34" charset="0"/>
              </a:rPr>
              <a:t>7 pt</a:t>
            </a:r>
            <a:r>
              <a:rPr lang="en-US" altLang="zh-TW" sz="300" smtClean="0">
                <a:latin typeface="Arial" pitchFamily="34" charset="0"/>
              </a:rPr>
              <a:t>, and in the </a:t>
            </a:r>
            <a:r>
              <a:rPr lang="en-US" altLang="zh-TW" sz="300" b="1" smtClean="0">
                <a:latin typeface="Arial" pitchFamily="34" charset="0"/>
              </a:rPr>
              <a:t>Height </a:t>
            </a:r>
            <a:r>
              <a:rPr lang="en-US" altLang="zh-TW" sz="300" smtClean="0">
                <a:latin typeface="Arial" pitchFamily="34" charset="0"/>
              </a:rPr>
              <a:t>box,</a:t>
            </a:r>
            <a:r>
              <a:rPr lang="en-US" altLang="zh-TW" sz="300" b="1" smtClean="0">
                <a:latin typeface="Arial" pitchFamily="34" charset="0"/>
              </a:rPr>
              <a:t> </a:t>
            </a:r>
            <a:r>
              <a:rPr lang="en-US" altLang="zh-TW" sz="300" smtClean="0">
                <a:latin typeface="Arial" pitchFamily="34" charset="0"/>
              </a:rPr>
              <a:t>enter </a:t>
            </a:r>
            <a:r>
              <a:rPr lang="en-US" altLang="zh-TW" sz="300" b="1" smtClean="0">
                <a:latin typeface="Arial" pitchFamily="34" charset="0"/>
              </a:rPr>
              <a:t>7 pt</a:t>
            </a:r>
            <a:r>
              <a:rPr lang="en-US" altLang="zh-TW" sz="300" smtClean="0">
                <a:latin typeface="Arial" pitchFamily="34" charset="0"/>
              </a:rPr>
              <a:t>. </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Under </a:t>
            </a:r>
            <a:r>
              <a:rPr lang="en-US" altLang="zh-TW" sz="300" b="1" smtClean="0">
                <a:latin typeface="Arial" pitchFamily="34" charset="0"/>
              </a:rPr>
              <a:t>Depth</a:t>
            </a:r>
            <a:r>
              <a:rPr lang="en-US" altLang="zh-TW" sz="300" smtClean="0">
                <a:latin typeface="Arial" pitchFamily="34" charset="0"/>
              </a:rPr>
              <a:t>, click the button next to </a:t>
            </a:r>
            <a:r>
              <a:rPr lang="en-US" altLang="zh-TW" sz="300" b="1" smtClean="0">
                <a:latin typeface="Arial" pitchFamily="34" charset="0"/>
              </a:rPr>
              <a:t>Color</a:t>
            </a:r>
            <a:r>
              <a:rPr lang="en-US" altLang="zh-TW" sz="300" smtClean="0">
                <a:latin typeface="Arial" pitchFamily="34" charset="0"/>
              </a:rPr>
              <a:t>, and then under </a:t>
            </a:r>
            <a:r>
              <a:rPr lang="en-US" altLang="zh-TW" sz="300" b="1" smtClean="0">
                <a:latin typeface="Arial" pitchFamily="34" charset="0"/>
              </a:rPr>
              <a:t>Theme Colors </a:t>
            </a:r>
            <a:r>
              <a:rPr lang="en-US" altLang="zh-TW" sz="300" smtClean="0">
                <a:latin typeface="Arial" pitchFamily="34" charset="0"/>
              </a:rPr>
              <a:t>click </a:t>
            </a:r>
            <a:r>
              <a:rPr lang="en-US" altLang="zh-TW" sz="300" b="1" smtClean="0">
                <a:latin typeface="Arial" pitchFamily="34" charset="0"/>
              </a:rPr>
              <a:t>White, Background 1</a:t>
            </a:r>
            <a:r>
              <a:rPr lang="en-US" altLang="zh-TW" sz="300" smtClean="0">
                <a:latin typeface="Arial" pitchFamily="34" charset="0"/>
              </a:rPr>
              <a:t> (first row, first option from the left). In the </a:t>
            </a:r>
            <a:r>
              <a:rPr lang="en-US" altLang="zh-TW" sz="300" b="1" smtClean="0">
                <a:latin typeface="Arial" pitchFamily="34" charset="0"/>
              </a:rPr>
              <a:t>Depth</a:t>
            </a:r>
            <a:r>
              <a:rPr lang="en-US" altLang="zh-TW" sz="300" smtClean="0">
                <a:latin typeface="Arial" pitchFamily="34" charset="0"/>
              </a:rPr>
              <a:t> box, enter </a:t>
            </a:r>
            <a:r>
              <a:rPr lang="en-US" altLang="zh-TW" sz="300" b="1" smtClean="0">
                <a:latin typeface="Arial" pitchFamily="34" charset="0"/>
              </a:rPr>
              <a:t>40 pt</a:t>
            </a:r>
            <a:r>
              <a:rPr lang="en-US" altLang="zh-TW" sz="300" smtClean="0">
                <a:latin typeface="Arial" pitchFamily="34" charset="0"/>
              </a:rPr>
              <a:t>. </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Under </a:t>
            </a:r>
            <a:r>
              <a:rPr lang="en-US" altLang="zh-TW" sz="300" b="1" smtClean="0">
                <a:latin typeface="Arial" pitchFamily="34" charset="0"/>
              </a:rPr>
              <a:t>Surface</a:t>
            </a:r>
            <a:r>
              <a:rPr lang="en-US" altLang="zh-TW" sz="300" smtClean="0">
                <a:latin typeface="Arial" pitchFamily="34" charset="0"/>
              </a:rPr>
              <a:t>, click the button next to </a:t>
            </a:r>
            <a:r>
              <a:rPr lang="en-US" altLang="zh-TW" sz="300" b="1" smtClean="0">
                <a:latin typeface="Arial" pitchFamily="34" charset="0"/>
              </a:rPr>
              <a:t>Material</a:t>
            </a:r>
            <a:r>
              <a:rPr lang="en-US" altLang="zh-TW" sz="300" smtClean="0">
                <a:latin typeface="Arial" pitchFamily="34" charset="0"/>
              </a:rPr>
              <a:t>, and then under </a:t>
            </a:r>
            <a:r>
              <a:rPr lang="en-US" altLang="zh-TW" sz="300" b="1" smtClean="0">
                <a:latin typeface="Arial" pitchFamily="34" charset="0"/>
              </a:rPr>
              <a:t>Translucent</a:t>
            </a:r>
            <a:r>
              <a:rPr lang="en-US" altLang="zh-TW" sz="300" smtClean="0">
                <a:latin typeface="Arial" pitchFamily="34" charset="0"/>
              </a:rPr>
              <a:t> click </a:t>
            </a:r>
            <a:r>
              <a:rPr lang="en-US" altLang="zh-TW" sz="300" b="1" smtClean="0">
                <a:latin typeface="Arial" pitchFamily="34" charset="0"/>
              </a:rPr>
              <a:t>Clear</a:t>
            </a:r>
            <a:r>
              <a:rPr lang="en-US" altLang="zh-TW" sz="300" smtClean="0">
                <a:latin typeface="Arial" pitchFamily="34" charset="0"/>
              </a:rPr>
              <a:t> (third option from the left). Click the button next to </a:t>
            </a:r>
            <a:r>
              <a:rPr lang="en-US" altLang="zh-TW" sz="300" b="1" smtClean="0">
                <a:latin typeface="Arial" pitchFamily="34" charset="0"/>
              </a:rPr>
              <a:t>Lighting</a:t>
            </a:r>
            <a:r>
              <a:rPr lang="en-US" altLang="zh-TW" sz="300" smtClean="0">
                <a:latin typeface="Arial" pitchFamily="34" charset="0"/>
              </a:rPr>
              <a:t>, and then under </a:t>
            </a:r>
            <a:r>
              <a:rPr lang="en-US" altLang="zh-TW" sz="300" b="1" smtClean="0">
                <a:latin typeface="Arial" pitchFamily="34" charset="0"/>
              </a:rPr>
              <a:t>Special</a:t>
            </a:r>
            <a:r>
              <a:rPr lang="en-US" altLang="zh-TW" sz="300" smtClean="0">
                <a:latin typeface="Arial" pitchFamily="34" charset="0"/>
              </a:rPr>
              <a:t> click </a:t>
            </a:r>
            <a:r>
              <a:rPr lang="en-US" altLang="zh-TW" sz="300" b="1" smtClean="0">
                <a:latin typeface="Arial" pitchFamily="34" charset="0"/>
              </a:rPr>
              <a:t>Two Point </a:t>
            </a:r>
            <a:r>
              <a:rPr lang="en-US" altLang="zh-TW" sz="300" smtClean="0">
                <a:latin typeface="Arial" pitchFamily="34" charset="0"/>
              </a:rPr>
              <a:t>(second option from the left). In the </a:t>
            </a:r>
            <a:r>
              <a:rPr lang="en-US" altLang="zh-TW" sz="300" b="1" smtClean="0">
                <a:latin typeface="Arial" pitchFamily="34" charset="0"/>
              </a:rPr>
              <a:t>Angle box</a:t>
            </a:r>
            <a:r>
              <a:rPr lang="en-US" altLang="zh-TW" sz="300" smtClean="0">
                <a:latin typeface="Arial" pitchFamily="34" charset="0"/>
              </a:rPr>
              <a:t>, enter </a:t>
            </a:r>
            <a:r>
              <a:rPr lang="en-US" altLang="zh-TW" sz="300" b="1" smtClean="0">
                <a:latin typeface="Arial" pitchFamily="34" charset="0"/>
              </a:rPr>
              <a:t>70°</a:t>
            </a:r>
            <a:r>
              <a:rPr lang="en-US" altLang="zh-TW" sz="300" smtClean="0">
                <a:latin typeface="Arial" pitchFamily="34" charset="0"/>
              </a:rPr>
              <a:t>.</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Insert</a:t>
            </a:r>
            <a:r>
              <a:rPr lang="en-US" altLang="zh-TW" sz="300" smtClean="0">
                <a:latin typeface="Arial" pitchFamily="34" charset="0"/>
              </a:rPr>
              <a:t> tab, in the </a:t>
            </a:r>
            <a:r>
              <a:rPr lang="en-US" altLang="zh-TW" sz="300" b="1" smtClean="0">
                <a:latin typeface="Arial" pitchFamily="34" charset="0"/>
              </a:rPr>
              <a:t>Text</a:t>
            </a:r>
            <a:r>
              <a:rPr lang="en-US" altLang="zh-TW" sz="300" smtClean="0">
                <a:latin typeface="Arial" pitchFamily="34" charset="0"/>
              </a:rPr>
              <a:t> group, click </a:t>
            </a:r>
            <a:r>
              <a:rPr lang="en-US" altLang="zh-TW" sz="300" b="1" smtClean="0">
                <a:latin typeface="Arial" pitchFamily="34" charset="0"/>
              </a:rPr>
              <a:t>Text Box</a:t>
            </a:r>
            <a:r>
              <a:rPr lang="en-US" altLang="zh-TW" sz="300" smtClean="0">
                <a:latin typeface="Arial" pitchFamily="34" charset="0"/>
              </a:rPr>
              <a:t>, and then on the slide, drag to draw the text box.</a:t>
            </a:r>
          </a:p>
          <a:p>
            <a:pPr eaLnBrk="1" hangingPunct="1">
              <a:lnSpc>
                <a:spcPct val="80000"/>
              </a:lnSpc>
              <a:spcBef>
                <a:spcPct val="0"/>
              </a:spcBef>
              <a:buFont typeface="Calibri" pitchFamily="34" charset="0"/>
              <a:buAutoNum type="arabicPeriod"/>
            </a:pPr>
            <a:r>
              <a:rPr lang="en-US" altLang="zh-TW" sz="300" smtClean="0">
                <a:latin typeface="Arial" pitchFamily="34" charset="0"/>
              </a:rPr>
              <a:t>Enter text in the text box, select the text, and then 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Font</a:t>
            </a:r>
            <a:r>
              <a:rPr lang="en-US" altLang="zh-TW" sz="300" smtClean="0">
                <a:latin typeface="Arial" pitchFamily="34" charset="0"/>
              </a:rPr>
              <a:t> group, select </a:t>
            </a:r>
            <a:r>
              <a:rPr lang="en-US" altLang="zh-TW" sz="300" b="1" smtClean="0">
                <a:latin typeface="Arial" pitchFamily="34" charset="0"/>
              </a:rPr>
              <a:t>TW Cen MT Condensed </a:t>
            </a:r>
            <a:r>
              <a:rPr lang="en-US" altLang="zh-TW" sz="300" smtClean="0">
                <a:latin typeface="Arial" pitchFamily="34" charset="0"/>
              </a:rPr>
              <a:t>from the </a:t>
            </a:r>
            <a:r>
              <a:rPr lang="en-US" altLang="zh-TW" sz="300" b="1" smtClean="0">
                <a:latin typeface="Arial" pitchFamily="34" charset="0"/>
              </a:rPr>
              <a:t>Font</a:t>
            </a:r>
            <a:r>
              <a:rPr lang="en-US" altLang="zh-TW" sz="300" smtClean="0">
                <a:latin typeface="Arial" pitchFamily="34" charset="0"/>
              </a:rPr>
              <a:t> list and then select </a:t>
            </a:r>
            <a:r>
              <a:rPr lang="en-US" altLang="zh-TW" sz="300" b="1" smtClean="0">
                <a:latin typeface="Arial" pitchFamily="34" charset="0"/>
              </a:rPr>
              <a:t>36</a:t>
            </a:r>
            <a:r>
              <a:rPr lang="en-US" altLang="zh-TW" sz="300" smtClean="0">
                <a:latin typeface="Arial" pitchFamily="34" charset="0"/>
              </a:rPr>
              <a:t> from the </a:t>
            </a:r>
            <a:r>
              <a:rPr lang="en-US" altLang="zh-TW" sz="300" b="1" smtClean="0">
                <a:latin typeface="Arial" pitchFamily="34" charset="0"/>
              </a:rPr>
              <a:t>Font Size </a:t>
            </a:r>
            <a:r>
              <a:rPr lang="en-US" altLang="zh-TW" sz="300" smtClean="0">
                <a:latin typeface="Arial" pitchFamily="34" charset="0"/>
              </a:rPr>
              <a:t>list.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Paragraph</a:t>
            </a:r>
            <a:r>
              <a:rPr lang="en-US" altLang="zh-TW" sz="300" smtClean="0">
                <a:latin typeface="Arial" pitchFamily="34" charset="0"/>
              </a:rPr>
              <a:t> group, click </a:t>
            </a:r>
            <a:r>
              <a:rPr lang="en-US" altLang="zh-TW" sz="300" b="1" smtClean="0">
                <a:latin typeface="Arial" pitchFamily="34" charset="0"/>
              </a:rPr>
              <a:t>Align Text Right</a:t>
            </a:r>
            <a:r>
              <a:rPr lang="en-US" altLang="zh-TW" sz="300" smtClean="0">
                <a:latin typeface="Arial" pitchFamily="34" charset="0"/>
              </a:rPr>
              <a:t> to align the text right on the slide.</a:t>
            </a:r>
          </a:p>
          <a:p>
            <a:pPr eaLnBrk="1" hangingPunct="1">
              <a:lnSpc>
                <a:spcPct val="80000"/>
              </a:lnSpc>
              <a:spcBef>
                <a:spcPct val="0"/>
              </a:spcBef>
              <a:buFont typeface="Calibri" pitchFamily="34" charset="0"/>
              <a:buAutoNum type="arabicPeriod"/>
            </a:pPr>
            <a:r>
              <a:rPr lang="en-US" altLang="zh-TW" sz="300" smtClean="0">
                <a:latin typeface="Arial" pitchFamily="34" charset="0"/>
              </a:rPr>
              <a:t>Drag the text box and position it over the rectangle.</a:t>
            </a:r>
          </a:p>
          <a:p>
            <a:pPr eaLnBrk="1" hangingPunct="1">
              <a:lnSpc>
                <a:spcPct val="80000"/>
              </a:lnSpc>
              <a:spcBef>
                <a:spcPct val="0"/>
              </a:spcBef>
              <a:buFont typeface="Calibri" pitchFamily="34" charset="0"/>
              <a:buAutoNum type="arabicPeriod"/>
            </a:pPr>
            <a:r>
              <a:rPr lang="en-US" altLang="zh-TW" sz="300" smtClean="0">
                <a:latin typeface="Arial" pitchFamily="34" charset="0"/>
              </a:rPr>
              <a:t>Under </a:t>
            </a:r>
            <a:r>
              <a:rPr lang="en-US" altLang="zh-TW" sz="300" b="1" smtClean="0">
                <a:latin typeface="Arial" pitchFamily="34" charset="0"/>
              </a:rPr>
              <a:t>Drawing Tools</a:t>
            </a:r>
            <a:r>
              <a:rPr lang="en-US" altLang="zh-TW" sz="300" smtClean="0">
                <a:latin typeface="Arial" pitchFamily="34" charset="0"/>
              </a:rPr>
              <a:t>, on the </a:t>
            </a:r>
            <a:r>
              <a:rPr lang="en-US" altLang="zh-TW" sz="300" b="1" smtClean="0">
                <a:latin typeface="Arial" pitchFamily="34" charset="0"/>
              </a:rPr>
              <a:t>Format</a:t>
            </a:r>
            <a:r>
              <a:rPr lang="en-US" altLang="zh-TW" sz="300" smtClean="0">
                <a:latin typeface="Arial" pitchFamily="34" charset="0"/>
              </a:rPr>
              <a:t> tab, in the </a:t>
            </a:r>
            <a:r>
              <a:rPr lang="en-US" altLang="zh-TW" sz="300" b="1" smtClean="0">
                <a:latin typeface="Arial" pitchFamily="34" charset="0"/>
              </a:rPr>
              <a:t>WordArt Styles </a:t>
            </a:r>
            <a:r>
              <a:rPr lang="en-US" altLang="zh-TW" sz="300" smtClean="0">
                <a:latin typeface="Arial" pitchFamily="34" charset="0"/>
              </a:rPr>
              <a:t>group, click the arrow next to </a:t>
            </a:r>
            <a:r>
              <a:rPr lang="en-US" altLang="zh-TW" sz="300" b="1" smtClean="0">
                <a:latin typeface="Arial" pitchFamily="34" charset="0"/>
              </a:rPr>
              <a:t>Text Fill</a:t>
            </a:r>
            <a:r>
              <a:rPr lang="en-US" altLang="zh-TW" sz="300" smtClean="0">
                <a:latin typeface="Arial" pitchFamily="34" charset="0"/>
              </a:rPr>
              <a:t>, and then under </a:t>
            </a:r>
            <a:r>
              <a:rPr lang="en-US" altLang="zh-TW" sz="300" b="1" smtClean="0">
                <a:latin typeface="Arial" pitchFamily="34" charset="0"/>
              </a:rPr>
              <a:t>Theme Colors </a:t>
            </a:r>
            <a:r>
              <a:rPr lang="en-US" altLang="zh-TW" sz="300" smtClean="0">
                <a:latin typeface="Arial" pitchFamily="34" charset="0"/>
              </a:rPr>
              <a:t>click </a:t>
            </a:r>
            <a:r>
              <a:rPr lang="en-US" altLang="zh-TW" sz="300" b="1" smtClean="0">
                <a:latin typeface="Arial" pitchFamily="34" charset="0"/>
              </a:rPr>
              <a:t>White, Background 1 </a:t>
            </a:r>
            <a:r>
              <a:rPr lang="en-US" altLang="zh-TW" sz="300" smtClean="0">
                <a:latin typeface="Arial" pitchFamily="34" charset="0"/>
              </a:rPr>
              <a:t>(first row, first option from the left).</a:t>
            </a:r>
          </a:p>
          <a:p>
            <a:pPr eaLnBrk="1" hangingPunct="1">
              <a:lnSpc>
                <a:spcPct val="80000"/>
              </a:lnSpc>
              <a:spcBef>
                <a:spcPct val="0"/>
              </a:spcBef>
              <a:buFont typeface="Calibri" pitchFamily="34" charset="0"/>
              <a:buAutoNum type="arabicPeriod"/>
            </a:pPr>
            <a:r>
              <a:rPr lang="en-US" altLang="zh-TW" sz="300" smtClean="0">
                <a:latin typeface="Arial" pitchFamily="34" charset="0"/>
              </a:rPr>
              <a:t>Select the text box. Under </a:t>
            </a:r>
            <a:r>
              <a:rPr lang="en-US" altLang="zh-TW" sz="300" b="1" smtClean="0">
                <a:latin typeface="Arial" pitchFamily="34" charset="0"/>
              </a:rPr>
              <a:t>Drawing Tools</a:t>
            </a:r>
            <a:r>
              <a:rPr lang="en-US" altLang="zh-TW" sz="300" smtClean="0">
                <a:latin typeface="Arial" pitchFamily="34" charset="0"/>
              </a:rPr>
              <a:t>, on the </a:t>
            </a:r>
            <a:r>
              <a:rPr lang="en-US" altLang="zh-TW" sz="300" b="1" smtClean="0">
                <a:latin typeface="Arial" pitchFamily="34" charset="0"/>
              </a:rPr>
              <a:t>Format</a:t>
            </a:r>
            <a:r>
              <a:rPr lang="en-US" altLang="zh-TW" sz="300" smtClean="0">
                <a:latin typeface="Arial" pitchFamily="34" charset="0"/>
              </a:rPr>
              <a:t> tab, click </a:t>
            </a:r>
            <a:r>
              <a:rPr lang="en-US" altLang="zh-TW" sz="300" b="1" smtClean="0">
                <a:latin typeface="Arial" pitchFamily="34" charset="0"/>
              </a:rPr>
              <a:t>Text Effects</a:t>
            </a:r>
            <a:r>
              <a:rPr lang="en-US" altLang="zh-TW" sz="300" smtClean="0">
                <a:latin typeface="Arial" pitchFamily="34" charset="0"/>
              </a:rPr>
              <a:t>, then</a:t>
            </a:r>
            <a:r>
              <a:rPr lang="en-US" altLang="zh-TW" sz="300" b="1" smtClean="0">
                <a:latin typeface="Arial" pitchFamily="34" charset="0"/>
              </a:rPr>
              <a:t> </a:t>
            </a:r>
            <a:r>
              <a:rPr lang="en-US" altLang="zh-TW" sz="300" smtClean="0">
                <a:latin typeface="Arial" pitchFamily="34" charset="0"/>
              </a:rPr>
              <a:t>point to </a:t>
            </a:r>
            <a:r>
              <a:rPr lang="en-US" altLang="zh-TW" sz="300" b="1" smtClean="0">
                <a:latin typeface="Arial" pitchFamily="34" charset="0"/>
              </a:rPr>
              <a:t>3-D Rotation</a:t>
            </a:r>
            <a:r>
              <a:rPr lang="en-US" altLang="zh-TW" sz="300" smtClean="0">
                <a:latin typeface="Arial" pitchFamily="34" charset="0"/>
              </a:rPr>
              <a:t>, and then click </a:t>
            </a:r>
            <a:r>
              <a:rPr lang="en-US" altLang="zh-TW" sz="300" b="1" smtClean="0">
                <a:latin typeface="Arial" pitchFamily="34" charset="0"/>
              </a:rPr>
              <a:t>3-D Rotation Options</a:t>
            </a:r>
            <a:r>
              <a:rPr lang="en-US" altLang="zh-TW" sz="300" smtClean="0">
                <a:latin typeface="Arial" pitchFamily="34" charset="0"/>
              </a:rPr>
              <a:t>. </a:t>
            </a:r>
          </a:p>
          <a:p>
            <a:pPr eaLnBrk="1" hangingPunct="1">
              <a:lnSpc>
                <a:spcPct val="80000"/>
              </a:lnSpc>
              <a:spcBef>
                <a:spcPct val="0"/>
              </a:spcBef>
              <a:buFont typeface="Calibri" pitchFamily="34" charset="0"/>
              <a:buAutoNum type="arabicPeriod"/>
            </a:pPr>
            <a:r>
              <a:rPr lang="en-US" altLang="zh-TW" sz="300" smtClean="0">
                <a:latin typeface="Arial" pitchFamily="34" charset="0"/>
              </a:rPr>
              <a:t>In the </a:t>
            </a:r>
            <a:r>
              <a:rPr lang="en-US" altLang="zh-TW" sz="300" b="1" smtClean="0">
                <a:latin typeface="Arial" pitchFamily="34" charset="0"/>
              </a:rPr>
              <a:t>Format Text Effects </a:t>
            </a:r>
            <a:r>
              <a:rPr lang="en-US" altLang="zh-TW" sz="300" smtClean="0">
                <a:latin typeface="Arial" pitchFamily="34" charset="0"/>
              </a:rPr>
              <a:t>dialog box, click </a:t>
            </a:r>
            <a:r>
              <a:rPr lang="en-US" altLang="zh-TW" sz="300" b="1" smtClean="0">
                <a:latin typeface="Arial" pitchFamily="34" charset="0"/>
              </a:rPr>
              <a:t>3-D Rotation </a:t>
            </a:r>
            <a:r>
              <a:rPr lang="en-US" altLang="zh-TW" sz="300" smtClean="0">
                <a:latin typeface="Arial" pitchFamily="34" charset="0"/>
              </a:rPr>
              <a:t>in the left pane. In the right pane, click the button next to </a:t>
            </a:r>
            <a:r>
              <a:rPr lang="en-US" altLang="zh-TW" sz="300" b="1" smtClean="0">
                <a:latin typeface="Arial" pitchFamily="34" charset="0"/>
              </a:rPr>
              <a:t>Presets</a:t>
            </a:r>
            <a:r>
              <a:rPr lang="en-US" altLang="zh-TW" sz="300" smtClean="0">
                <a:latin typeface="Arial" pitchFamily="34" charset="0"/>
              </a:rPr>
              <a:t>, and then under </a:t>
            </a:r>
            <a:r>
              <a:rPr lang="en-US" altLang="zh-TW" sz="300" b="1" smtClean="0">
                <a:latin typeface="Arial" pitchFamily="34" charset="0"/>
              </a:rPr>
              <a:t>Parallel</a:t>
            </a:r>
            <a:r>
              <a:rPr lang="en-US" altLang="zh-TW" sz="300" smtClean="0">
                <a:latin typeface="Arial" pitchFamily="34" charset="0"/>
              </a:rPr>
              <a:t> click </a:t>
            </a:r>
            <a:r>
              <a:rPr lang="en-US" altLang="zh-TW" sz="300" b="1" smtClean="0">
                <a:latin typeface="Arial" pitchFamily="34" charset="0"/>
              </a:rPr>
              <a:t>Off Axis 2 Left </a:t>
            </a:r>
            <a:r>
              <a:rPr lang="en-US" altLang="zh-TW" sz="300" smtClean="0">
                <a:latin typeface="Arial" pitchFamily="34" charset="0"/>
              </a:rPr>
              <a:t>(second row, fourth option from the left). </a:t>
            </a:r>
          </a:p>
          <a:p>
            <a:pPr>
              <a:lnSpc>
                <a:spcPct val="80000"/>
              </a:lnSpc>
            </a:pPr>
            <a:endParaRPr lang="en-US" altLang="zh-TW" sz="300" smtClean="0">
              <a:latin typeface="Arial" pitchFamily="34" charset="0"/>
            </a:endParaRPr>
          </a:p>
          <a:p>
            <a:pPr>
              <a:lnSpc>
                <a:spcPct val="80000"/>
              </a:lnSpc>
            </a:pPr>
            <a:endParaRPr lang="en-US" altLang="zh-TW" sz="300" smtClean="0">
              <a:latin typeface="Arial" pitchFamily="34" charset="0"/>
            </a:endParaRPr>
          </a:p>
          <a:p>
            <a:pPr>
              <a:lnSpc>
                <a:spcPct val="80000"/>
              </a:lnSpc>
            </a:pPr>
            <a:r>
              <a:rPr lang="en-US" altLang="zh-TW" sz="300" smtClean="0">
                <a:latin typeface="Arial" pitchFamily="34" charset="0"/>
              </a:rPr>
              <a:t>To reproduce the background on this slide, do the following:</a:t>
            </a:r>
          </a:p>
          <a:p>
            <a:pPr eaLnBrk="1" hangingPunct="1">
              <a:lnSpc>
                <a:spcPct val="70000"/>
              </a:lnSpc>
              <a:spcBef>
                <a:spcPct val="0"/>
              </a:spcBef>
              <a:spcAft>
                <a:spcPts val="600"/>
              </a:spcAft>
              <a:buFont typeface="Calibri" pitchFamily="34" charset="0"/>
              <a:buAutoNum type="arabicPeriod"/>
            </a:pPr>
            <a:r>
              <a:rPr lang="en-US" altLang="zh-TW" sz="300" smtClean="0">
                <a:latin typeface="Calibri" pitchFamily="34" charset="0"/>
              </a:rPr>
              <a:t>Right-click the slide background area, then click </a:t>
            </a:r>
            <a:r>
              <a:rPr lang="en-US" altLang="zh-TW" sz="300" b="1" smtClean="0">
                <a:latin typeface="Calibri" pitchFamily="34" charset="0"/>
              </a:rPr>
              <a:t>Format Background</a:t>
            </a:r>
            <a:r>
              <a:rPr lang="en-US" altLang="zh-TW" sz="300" smtClean="0">
                <a:latin typeface="Calibri" pitchFamily="34" charset="0"/>
              </a:rPr>
              <a:t>. In the </a:t>
            </a:r>
            <a:r>
              <a:rPr lang="en-US" altLang="zh-TW" sz="300" b="1" smtClean="0">
                <a:latin typeface="Calibri" pitchFamily="34" charset="0"/>
              </a:rPr>
              <a:t>Format Background </a:t>
            </a:r>
            <a:r>
              <a:rPr lang="en-US" altLang="zh-TW" sz="300" smtClean="0">
                <a:latin typeface="Calibri" pitchFamily="34" charset="0"/>
              </a:rPr>
              <a:t>dialog box, click </a:t>
            </a:r>
            <a:r>
              <a:rPr lang="en-US" altLang="zh-TW" sz="300" b="1" smtClean="0">
                <a:latin typeface="Calibri" pitchFamily="34" charset="0"/>
              </a:rPr>
              <a:t>Fill</a:t>
            </a:r>
            <a:r>
              <a:rPr lang="en-US" altLang="zh-TW" sz="300" smtClean="0">
                <a:latin typeface="Calibri" pitchFamily="34" charset="0"/>
              </a:rPr>
              <a:t> in the left pane, select </a:t>
            </a:r>
            <a:r>
              <a:rPr lang="en-US" altLang="zh-TW" sz="300" b="1" smtClean="0">
                <a:latin typeface="Calibri" pitchFamily="34" charset="0"/>
              </a:rPr>
              <a:t>Gradient fill</a:t>
            </a:r>
            <a:r>
              <a:rPr lang="en-US" altLang="zh-TW" sz="300" smtClean="0">
                <a:latin typeface="Calibri" pitchFamily="34" charset="0"/>
              </a:rPr>
              <a:t> in the right pane, and then do the following:</a:t>
            </a:r>
          </a:p>
          <a:p>
            <a:pPr marL="684213" lvl="1" indent="-227013" eaLnBrk="1" hangingPunct="1">
              <a:lnSpc>
                <a:spcPct val="70000"/>
              </a:lnSpc>
              <a:spcBef>
                <a:spcPct val="0"/>
              </a:spcBef>
              <a:spcAft>
                <a:spcPts val="600"/>
              </a:spcAft>
              <a:buFontTx/>
              <a:buChar char="•"/>
            </a:pPr>
            <a:r>
              <a:rPr lang="en-US" altLang="zh-TW" sz="300" smtClean="0">
                <a:latin typeface="Calibri" pitchFamily="34" charset="0"/>
              </a:rPr>
              <a:t>In the </a:t>
            </a:r>
            <a:r>
              <a:rPr lang="en-US" altLang="zh-TW" sz="300" b="1" smtClean="0">
                <a:latin typeface="Calibri" pitchFamily="34" charset="0"/>
              </a:rPr>
              <a:t>Type</a:t>
            </a:r>
            <a:r>
              <a:rPr lang="en-US" altLang="zh-TW" sz="300" smtClean="0">
                <a:latin typeface="Calibri" pitchFamily="34" charset="0"/>
              </a:rPr>
              <a:t> list, select </a:t>
            </a:r>
            <a:r>
              <a:rPr lang="en-US" altLang="zh-TW" sz="300" b="1" smtClean="0">
                <a:latin typeface="Calibri" pitchFamily="34" charset="0"/>
              </a:rPr>
              <a:t>Linear</a:t>
            </a:r>
            <a:r>
              <a:rPr lang="en-US" altLang="zh-TW" sz="300" smtClean="0">
                <a:latin typeface="Calibri" pitchFamily="34" charset="0"/>
              </a:rPr>
              <a:t>.</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Click the button next to </a:t>
            </a:r>
            <a:r>
              <a:rPr lang="en-US" altLang="zh-TW" sz="300" b="1" smtClean="0">
                <a:latin typeface="Arial" pitchFamily="34" charset="0"/>
              </a:rPr>
              <a:t>Direction</a:t>
            </a:r>
            <a:r>
              <a:rPr lang="en-US" altLang="zh-TW" sz="300" smtClean="0">
                <a:latin typeface="Arial" pitchFamily="34" charset="0"/>
              </a:rPr>
              <a:t>, and then click</a:t>
            </a:r>
            <a:r>
              <a:rPr lang="en-US" altLang="zh-TW" sz="300" smtClean="0">
                <a:latin typeface="Calibri" pitchFamily="34" charset="0"/>
              </a:rPr>
              <a:t> </a:t>
            </a:r>
            <a:r>
              <a:rPr lang="en-US" altLang="zh-TW" sz="300" b="1" smtClean="0">
                <a:latin typeface="Calibri" pitchFamily="34" charset="0"/>
              </a:rPr>
              <a:t>Linear Diagonal </a:t>
            </a:r>
            <a:r>
              <a:rPr lang="en-US" altLang="zh-TW" sz="300" smtClean="0">
                <a:latin typeface="Calibri" pitchFamily="34" charset="0"/>
              </a:rPr>
              <a:t>(first row, third option from the left).</a:t>
            </a:r>
          </a:p>
          <a:p>
            <a:pPr marL="684213" lvl="1" indent="-227013" eaLnBrk="1" hangingPunct="1">
              <a:lnSpc>
                <a:spcPct val="70000"/>
              </a:lnSpc>
              <a:spcBef>
                <a:spcPct val="0"/>
              </a:spcBef>
              <a:spcAft>
                <a:spcPts val="600"/>
              </a:spcAft>
              <a:buFontTx/>
              <a:buChar char="•"/>
            </a:pPr>
            <a:r>
              <a:rPr lang="en-US" altLang="zh-TW" sz="300" smtClean="0">
                <a:latin typeface="Calibri" pitchFamily="34" charset="0"/>
              </a:rPr>
              <a:t>In the </a:t>
            </a:r>
            <a:r>
              <a:rPr lang="en-US" altLang="zh-TW" sz="300" b="1" smtClean="0">
                <a:latin typeface="Calibri" pitchFamily="34" charset="0"/>
              </a:rPr>
              <a:t>Angle </a:t>
            </a:r>
            <a:r>
              <a:rPr lang="en-US" altLang="zh-TW" sz="300" smtClean="0">
                <a:latin typeface="Calibri" pitchFamily="34" charset="0"/>
              </a:rPr>
              <a:t>box, enter </a:t>
            </a:r>
            <a:r>
              <a:rPr lang="en-US" altLang="zh-TW" sz="300" b="1" smtClean="0">
                <a:latin typeface="Calibri" pitchFamily="34" charset="0"/>
              </a:rPr>
              <a:t>135%</a:t>
            </a:r>
            <a:r>
              <a:rPr lang="en-US" altLang="zh-TW" sz="300" smtClean="0">
                <a:latin typeface="Calibri" pitchFamily="34" charset="0"/>
              </a:rPr>
              <a:t>. </a:t>
            </a:r>
          </a:p>
          <a:p>
            <a:pPr marL="684213" lvl="1" indent="-227013" eaLnBrk="1" hangingPunct="1">
              <a:lnSpc>
                <a:spcPct val="70000"/>
              </a:lnSpc>
              <a:spcBef>
                <a:spcPct val="0"/>
              </a:spcBef>
              <a:spcAft>
                <a:spcPts val="600"/>
              </a:spcAft>
              <a:buFontTx/>
              <a:buChar char="•"/>
            </a:pPr>
            <a:r>
              <a:rPr lang="en-US" altLang="zh-TW" sz="300" smtClean="0">
                <a:latin typeface="Calibri" pitchFamily="34" charset="0"/>
              </a:rPr>
              <a:t>Under </a:t>
            </a:r>
            <a:r>
              <a:rPr lang="en-US" altLang="zh-TW" sz="300" b="1" smtClean="0">
                <a:latin typeface="Calibri" pitchFamily="34" charset="0"/>
              </a:rPr>
              <a:t>Gradient stops</a:t>
            </a:r>
            <a:r>
              <a:rPr lang="en-US" altLang="zh-TW" sz="300" smtClean="0">
                <a:latin typeface="Calibri" pitchFamily="34" charset="0"/>
              </a:rPr>
              <a:t>, click </a:t>
            </a:r>
            <a:r>
              <a:rPr lang="en-US" altLang="zh-TW" sz="300" b="1" smtClean="0">
                <a:latin typeface="Calibri" pitchFamily="34" charset="0"/>
              </a:rPr>
              <a:t>Add</a:t>
            </a:r>
            <a:r>
              <a:rPr lang="en-US" altLang="zh-TW" sz="300" smtClean="0">
                <a:latin typeface="Calibri" pitchFamily="34" charset="0"/>
              </a:rPr>
              <a:t> or </a:t>
            </a:r>
            <a:r>
              <a:rPr lang="en-US" altLang="zh-TW" sz="300" b="1" smtClean="0">
                <a:latin typeface="Calibri" pitchFamily="34" charset="0"/>
              </a:rPr>
              <a:t>Remove</a:t>
            </a:r>
            <a:r>
              <a:rPr lang="en-US" altLang="zh-TW" sz="300" smtClean="0">
                <a:latin typeface="Calibri" pitchFamily="34" charset="0"/>
              </a:rPr>
              <a:t> until two stops appear on the slider.</a:t>
            </a:r>
            <a:endParaRPr lang="en-US" altLang="zh-TW" sz="300" smtClean="0">
              <a:latin typeface="Arial" pitchFamily="34" charset="0"/>
            </a:endParaRP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Under </a:t>
            </a:r>
            <a:r>
              <a:rPr lang="en-US" altLang="zh-TW" sz="300" b="1" smtClean="0">
                <a:latin typeface="Arial" pitchFamily="34" charset="0"/>
              </a:rPr>
              <a:t>Gradient stops</a:t>
            </a:r>
            <a:r>
              <a:rPr lang="en-US" altLang="zh-TW" sz="300" smtClean="0">
                <a:latin typeface="Arial" pitchFamily="34" charset="0"/>
              </a:rPr>
              <a:t>, on the slider, customize the gradient stops as follows:</a:t>
            </a:r>
          </a:p>
          <a:p>
            <a:pPr marL="684213" lvl="1" indent="-227013">
              <a:lnSpc>
                <a:spcPct val="80000"/>
              </a:lnSpc>
              <a:buFontTx/>
              <a:buChar char="•"/>
            </a:pPr>
            <a:r>
              <a:rPr lang="en-US" altLang="zh-TW" sz="300" smtClean="0">
                <a:latin typeface="Arial" pitchFamily="34" charset="0"/>
              </a:rPr>
              <a:t>Click on the left stop, and then do the following:</a:t>
            </a:r>
          </a:p>
          <a:p>
            <a:pPr marL="1141413" lvl="2" indent="-227013">
              <a:lnSpc>
                <a:spcPct val="80000"/>
              </a:lnSpc>
              <a:buFontTx/>
              <a:buChar char="•"/>
            </a:pPr>
            <a:r>
              <a:rPr lang="en-US" altLang="zh-TW" sz="300" smtClean="0">
                <a:latin typeface="Arial" pitchFamily="34" charset="0"/>
              </a:rPr>
              <a:t>In the </a:t>
            </a:r>
            <a:r>
              <a:rPr lang="en-US" altLang="zh-TW" sz="300" b="1" smtClean="0">
                <a:latin typeface="Arial" pitchFamily="34" charset="0"/>
              </a:rPr>
              <a:t>Stop position </a:t>
            </a:r>
            <a:r>
              <a:rPr lang="en-US" altLang="zh-TW" sz="300" smtClean="0">
                <a:latin typeface="Arial" pitchFamily="34" charset="0"/>
              </a:rPr>
              <a:t>box, enter </a:t>
            </a:r>
            <a:r>
              <a:rPr lang="en-US" altLang="zh-TW" sz="300" b="1" smtClean="0">
                <a:latin typeface="Arial" pitchFamily="34" charset="0"/>
              </a:rPr>
              <a:t>0%</a:t>
            </a:r>
            <a:r>
              <a:rPr lang="en-US" altLang="zh-TW" sz="300" smtClean="0">
                <a:latin typeface="Arial" pitchFamily="34" charset="0"/>
              </a:rPr>
              <a:t>. </a:t>
            </a:r>
          </a:p>
          <a:p>
            <a:pPr marL="1141413" lvl="2" indent="-227013">
              <a:lnSpc>
                <a:spcPct val="80000"/>
              </a:lnSpc>
              <a:buFontTx/>
              <a:buChar char="•"/>
            </a:pPr>
            <a:r>
              <a:rPr lang="en-US" altLang="zh-TW" sz="300" smtClean="0">
                <a:latin typeface="Arial" pitchFamily="34" charset="0"/>
              </a:rPr>
              <a:t>Click the button next to </a:t>
            </a:r>
            <a:r>
              <a:rPr lang="en-US" altLang="zh-TW" sz="300" b="1" smtClean="0">
                <a:latin typeface="Arial" pitchFamily="34" charset="0"/>
              </a:rPr>
              <a:t>Color</a:t>
            </a:r>
            <a:r>
              <a:rPr lang="en-US" altLang="zh-TW" sz="300" smtClean="0">
                <a:latin typeface="Arial" pitchFamily="34" charset="0"/>
              </a:rPr>
              <a:t>, and then under </a:t>
            </a:r>
            <a:r>
              <a:rPr lang="en-US" altLang="zh-TW" sz="300" b="1" smtClean="0">
                <a:latin typeface="Arial" pitchFamily="34" charset="0"/>
              </a:rPr>
              <a:t>Theme Colors</a:t>
            </a:r>
            <a:r>
              <a:rPr lang="en-US" altLang="zh-TW" sz="300" smtClean="0">
                <a:latin typeface="Arial" pitchFamily="34" charset="0"/>
              </a:rPr>
              <a:t> click </a:t>
            </a:r>
            <a:r>
              <a:rPr lang="en-US" altLang="zh-TW" sz="300" b="1" smtClean="0">
                <a:latin typeface="Arial" pitchFamily="34" charset="0"/>
              </a:rPr>
              <a:t>White, Background 1 </a:t>
            </a:r>
            <a:r>
              <a:rPr lang="en-US" altLang="zh-TW" sz="300" smtClean="0">
                <a:latin typeface="Arial" pitchFamily="34" charset="0"/>
              </a:rPr>
              <a:t>(first row, first option from the left).</a:t>
            </a:r>
          </a:p>
          <a:p>
            <a:pPr marL="684213" lvl="1" indent="-227013">
              <a:lnSpc>
                <a:spcPct val="80000"/>
              </a:lnSpc>
              <a:buFontTx/>
              <a:buChar char="•"/>
            </a:pPr>
            <a:r>
              <a:rPr lang="en-US" altLang="zh-TW" sz="300" smtClean="0">
                <a:latin typeface="Arial" pitchFamily="34" charset="0"/>
              </a:rPr>
              <a:t>Select </a:t>
            </a:r>
            <a:r>
              <a:rPr lang="en-US" altLang="zh-TW" sz="300" b="1" smtClean="0">
                <a:latin typeface="Arial" pitchFamily="34" charset="0"/>
              </a:rPr>
              <a:t>Stop 2 </a:t>
            </a:r>
            <a:r>
              <a:rPr lang="en-US" altLang="zh-TW" sz="300" smtClean="0">
                <a:latin typeface="Arial" pitchFamily="34" charset="0"/>
              </a:rPr>
              <a:t>from the list, and then do the following:</a:t>
            </a:r>
          </a:p>
          <a:p>
            <a:pPr marL="1141413" lvl="2" indent="-227013">
              <a:lnSpc>
                <a:spcPct val="80000"/>
              </a:lnSpc>
              <a:buFontTx/>
              <a:buChar char="•"/>
            </a:pPr>
            <a:r>
              <a:rPr lang="en-US" altLang="zh-TW" sz="300" smtClean="0">
                <a:latin typeface="Arial" pitchFamily="34" charset="0"/>
              </a:rPr>
              <a:t>In the </a:t>
            </a:r>
            <a:r>
              <a:rPr lang="en-US" altLang="zh-TW" sz="300" b="1" smtClean="0">
                <a:latin typeface="Arial" pitchFamily="34" charset="0"/>
              </a:rPr>
              <a:t>Stop position </a:t>
            </a:r>
            <a:r>
              <a:rPr lang="en-US" altLang="zh-TW" sz="300" smtClean="0">
                <a:latin typeface="Arial" pitchFamily="34" charset="0"/>
              </a:rPr>
              <a:t>box, enter </a:t>
            </a:r>
            <a:r>
              <a:rPr lang="en-US" altLang="zh-TW" sz="300" b="1" smtClean="0">
                <a:latin typeface="Arial" pitchFamily="34" charset="0"/>
              </a:rPr>
              <a:t>100%</a:t>
            </a:r>
            <a:r>
              <a:rPr lang="en-US" altLang="zh-TW" sz="300" smtClean="0">
                <a:latin typeface="Arial" pitchFamily="34" charset="0"/>
              </a:rPr>
              <a:t>. </a:t>
            </a:r>
          </a:p>
          <a:p>
            <a:pPr marL="1141413" lvl="2" indent="-227013">
              <a:lnSpc>
                <a:spcPct val="80000"/>
              </a:lnSpc>
              <a:buFontTx/>
              <a:buChar char="•"/>
            </a:pPr>
            <a:r>
              <a:rPr lang="en-US" altLang="zh-TW" sz="300" smtClean="0">
                <a:latin typeface="Arial" pitchFamily="34" charset="0"/>
              </a:rPr>
              <a:t>Click the button next to </a:t>
            </a:r>
            <a:r>
              <a:rPr lang="en-US" altLang="zh-TW" sz="300" b="1" smtClean="0">
                <a:latin typeface="Arial" pitchFamily="34" charset="0"/>
              </a:rPr>
              <a:t>Color</a:t>
            </a:r>
            <a:r>
              <a:rPr lang="en-US" altLang="zh-TW" sz="300" smtClean="0">
                <a:latin typeface="Arial" pitchFamily="34" charset="0"/>
              </a:rPr>
              <a:t>, and then under </a:t>
            </a:r>
            <a:r>
              <a:rPr lang="en-US" altLang="zh-TW" sz="300" b="1" smtClean="0">
                <a:latin typeface="Arial" pitchFamily="34" charset="0"/>
              </a:rPr>
              <a:t>Theme Colors</a:t>
            </a:r>
            <a:r>
              <a:rPr lang="en-US" altLang="zh-TW" sz="300" smtClean="0">
                <a:latin typeface="Arial" pitchFamily="34" charset="0"/>
              </a:rPr>
              <a:t> click </a:t>
            </a:r>
            <a:r>
              <a:rPr lang="en-US" altLang="zh-TW" sz="300" b="1" smtClean="0">
                <a:latin typeface="Arial" pitchFamily="34" charset="0"/>
              </a:rPr>
              <a:t>White, Background 1, Darker 15%</a:t>
            </a:r>
            <a:r>
              <a:rPr lang="en-US" altLang="zh-TW" sz="300" smtClean="0">
                <a:latin typeface="Arial" pitchFamily="34" charset="0"/>
              </a:rPr>
              <a:t> (third row, first option from the left).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t>
            </a:r>
            <a:r>
              <a:rPr lang="en-US" altLang="zh-TW" sz="300" b="1" smtClean="0">
                <a:latin typeface="Arial" pitchFamily="34" charset="0"/>
              </a:rPr>
              <a:t>More</a:t>
            </a:r>
            <a:r>
              <a:rPr lang="en-US" altLang="zh-TW" sz="300" smtClean="0">
                <a:latin typeface="Arial" pitchFamily="34" charset="0"/>
              </a:rPr>
              <a:t> arrow on the </a:t>
            </a:r>
            <a:r>
              <a:rPr lang="en-US" altLang="zh-TW" sz="300" b="1" smtClean="0">
                <a:latin typeface="Arial" pitchFamily="34" charset="0"/>
              </a:rPr>
              <a:t>Shapes </a:t>
            </a:r>
            <a:r>
              <a:rPr lang="en-US" altLang="zh-TW" sz="300" smtClean="0">
                <a:latin typeface="Arial" pitchFamily="34" charset="0"/>
              </a:rPr>
              <a:t>gallery, and then under </a:t>
            </a:r>
            <a:r>
              <a:rPr lang="en-US" altLang="zh-TW" sz="300" b="1" smtClean="0">
                <a:latin typeface="Arial" pitchFamily="34" charset="0"/>
              </a:rPr>
              <a:t>Rectangles</a:t>
            </a:r>
            <a:r>
              <a:rPr lang="en-US" altLang="zh-TW" sz="300" smtClean="0">
                <a:latin typeface="Arial" pitchFamily="34" charset="0"/>
              </a:rPr>
              <a:t>, click </a:t>
            </a:r>
            <a:r>
              <a:rPr lang="en-US" altLang="zh-TW" sz="300" b="1" smtClean="0">
                <a:latin typeface="Arial" pitchFamily="34" charset="0"/>
              </a:rPr>
              <a:t>Rectangle </a:t>
            </a:r>
            <a:r>
              <a:rPr lang="en-US" altLang="zh-TW" sz="300" smtClean="0">
                <a:latin typeface="Arial" pitchFamily="34" charset="0"/>
              </a:rPr>
              <a:t>(first option from the left). On the slide, drag to draw a rectangle. </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Select the rectangle. Under </a:t>
            </a:r>
            <a:r>
              <a:rPr lang="en-US" altLang="zh-TW" sz="300" b="1" smtClean="0">
                <a:latin typeface="Arial" pitchFamily="34" charset="0"/>
              </a:rPr>
              <a:t>Drawing Tools</a:t>
            </a:r>
            <a:r>
              <a:rPr lang="en-US" altLang="zh-TW" sz="300" smtClean="0">
                <a:latin typeface="Arial" pitchFamily="34" charset="0"/>
              </a:rPr>
              <a:t>, on the </a:t>
            </a:r>
            <a:r>
              <a:rPr lang="en-US" altLang="zh-TW" sz="300" b="1" smtClean="0">
                <a:latin typeface="Arial" pitchFamily="34" charset="0"/>
              </a:rPr>
              <a:t>Format</a:t>
            </a:r>
            <a:r>
              <a:rPr lang="en-US" altLang="zh-TW" sz="300" smtClean="0">
                <a:latin typeface="Arial" pitchFamily="34" charset="0"/>
              </a:rPr>
              <a:t> tab, in the </a:t>
            </a:r>
            <a:r>
              <a:rPr lang="en-US" altLang="zh-TW" sz="300" b="1" smtClean="0">
                <a:latin typeface="Arial" pitchFamily="34" charset="0"/>
              </a:rPr>
              <a:t>Size</a:t>
            </a:r>
            <a:r>
              <a:rPr lang="en-US" altLang="zh-TW" sz="300" smtClean="0">
                <a:latin typeface="Arial" pitchFamily="34" charset="0"/>
              </a:rPr>
              <a:t> group, do the following:</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Shape Height</a:t>
            </a:r>
            <a:r>
              <a:rPr lang="en-US" altLang="zh-TW" sz="300" smtClean="0">
                <a:latin typeface="Arial" pitchFamily="34" charset="0"/>
              </a:rPr>
              <a:t> box, enter </a:t>
            </a:r>
            <a:r>
              <a:rPr lang="en-US" altLang="zh-TW" sz="300" b="1" smtClean="0">
                <a:latin typeface="Arial" pitchFamily="34" charset="0"/>
              </a:rPr>
              <a:t>0.33”</a:t>
            </a:r>
            <a:r>
              <a:rPr lang="en-US" altLang="zh-TW" sz="300" smtClean="0">
                <a:latin typeface="Arial" pitchFamily="34" charset="0"/>
              </a:rPr>
              <a:t>.</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Shape Width</a:t>
            </a:r>
            <a:r>
              <a:rPr lang="en-US" altLang="zh-TW" sz="300" smtClean="0">
                <a:latin typeface="Arial" pitchFamily="34" charset="0"/>
              </a:rPr>
              <a:t> box, enter </a:t>
            </a:r>
            <a:r>
              <a:rPr lang="en-US" altLang="zh-TW" sz="300" b="1" smtClean="0">
                <a:latin typeface="Arial" pitchFamily="34" charset="0"/>
              </a:rPr>
              <a:t>10”</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arrow next to </a:t>
            </a:r>
            <a:r>
              <a:rPr lang="en-US" altLang="zh-TW" sz="300" b="1" smtClean="0">
                <a:latin typeface="Arial" pitchFamily="34" charset="0"/>
              </a:rPr>
              <a:t>Shape Fill</a:t>
            </a:r>
            <a:r>
              <a:rPr lang="en-US" altLang="zh-TW" sz="300" smtClean="0">
                <a:latin typeface="Arial" pitchFamily="34" charset="0"/>
              </a:rPr>
              <a:t>, and then under </a:t>
            </a:r>
            <a:r>
              <a:rPr lang="en-US" altLang="zh-TW" sz="300" b="1" smtClean="0">
                <a:latin typeface="Arial" pitchFamily="34" charset="0"/>
              </a:rPr>
              <a:t>Theme Colors</a:t>
            </a:r>
            <a:r>
              <a:rPr lang="en-US" altLang="zh-TW" sz="300" smtClean="0">
                <a:latin typeface="Arial" pitchFamily="34" charset="0"/>
              </a:rPr>
              <a:t> click </a:t>
            </a:r>
            <a:r>
              <a:rPr lang="en-US" altLang="zh-TW" sz="300" b="1" smtClean="0">
                <a:latin typeface="Arial" pitchFamily="34" charset="0"/>
              </a:rPr>
              <a:t>White, Background 1, Darker 15% </a:t>
            </a:r>
            <a:r>
              <a:rPr lang="en-US" altLang="zh-TW" sz="300" smtClean="0">
                <a:latin typeface="Arial" pitchFamily="34" charset="0"/>
              </a:rPr>
              <a:t>(third row, first option from the left).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arrow next to </a:t>
            </a:r>
            <a:r>
              <a:rPr lang="en-US" altLang="zh-TW" sz="300" b="1" smtClean="0">
                <a:latin typeface="Arial" pitchFamily="34" charset="0"/>
              </a:rPr>
              <a:t>Shape Outline</a:t>
            </a:r>
            <a:r>
              <a:rPr lang="en-US" altLang="zh-TW" sz="300" smtClean="0">
                <a:latin typeface="Arial" pitchFamily="34" charset="0"/>
              </a:rPr>
              <a:t>, and then click </a:t>
            </a:r>
            <a:r>
              <a:rPr lang="en-US" altLang="zh-TW" sz="300" b="1" smtClean="0">
                <a:latin typeface="Arial" pitchFamily="34" charset="0"/>
              </a:rPr>
              <a:t>No Outline.</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a:t>
            </a:r>
            <a:r>
              <a:rPr lang="en-US" altLang="zh-TW" sz="300" b="1" smtClean="0">
                <a:latin typeface="Arial" pitchFamily="34" charset="0"/>
              </a:rPr>
              <a:t>Shapes</a:t>
            </a:r>
            <a:r>
              <a:rPr lang="en-US" altLang="zh-TW" sz="300" smtClean="0">
                <a:latin typeface="Arial" pitchFamily="34" charset="0"/>
              </a:rPr>
              <a:t>, and then under </a:t>
            </a:r>
            <a:r>
              <a:rPr lang="en-US" altLang="zh-TW" sz="300" b="1" smtClean="0">
                <a:latin typeface="Arial" pitchFamily="34" charset="0"/>
              </a:rPr>
              <a:t>Basic Shapes</a:t>
            </a:r>
            <a:r>
              <a:rPr lang="en-US" altLang="zh-TW" sz="300" smtClean="0">
                <a:latin typeface="Arial" pitchFamily="34" charset="0"/>
              </a:rPr>
              <a:t>, click </a:t>
            </a:r>
            <a:r>
              <a:rPr lang="en-US" altLang="zh-TW" sz="300" b="1" smtClean="0">
                <a:latin typeface="Arial" pitchFamily="34" charset="0"/>
              </a:rPr>
              <a:t>Right Triangle </a:t>
            </a:r>
            <a:r>
              <a:rPr lang="en-US" altLang="zh-TW" sz="300" smtClean="0">
                <a:latin typeface="Arial" pitchFamily="34" charset="0"/>
              </a:rPr>
              <a:t>(first row, fourth option from the left).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slide, drag to draw a triangle. </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Select the triangle. Under </a:t>
            </a:r>
            <a:r>
              <a:rPr lang="en-US" altLang="zh-TW" sz="300" b="1" smtClean="0">
                <a:latin typeface="Arial" pitchFamily="34" charset="0"/>
              </a:rPr>
              <a:t>Drawing Tools</a:t>
            </a:r>
            <a:r>
              <a:rPr lang="en-US" altLang="zh-TW" sz="300" smtClean="0">
                <a:latin typeface="Arial" pitchFamily="34" charset="0"/>
              </a:rPr>
              <a:t>, on the </a:t>
            </a:r>
            <a:r>
              <a:rPr lang="en-US" altLang="zh-TW" sz="300" b="1" smtClean="0">
                <a:latin typeface="Arial" pitchFamily="34" charset="0"/>
              </a:rPr>
              <a:t>Format</a:t>
            </a:r>
            <a:r>
              <a:rPr lang="en-US" altLang="zh-TW" sz="300" smtClean="0">
                <a:latin typeface="Arial" pitchFamily="34" charset="0"/>
              </a:rPr>
              <a:t> tab, in the </a:t>
            </a:r>
            <a:r>
              <a:rPr lang="en-US" altLang="zh-TW" sz="300" b="1" smtClean="0">
                <a:latin typeface="Arial" pitchFamily="34" charset="0"/>
              </a:rPr>
              <a:t>Size</a:t>
            </a:r>
            <a:r>
              <a:rPr lang="en-US" altLang="zh-TW" sz="300" smtClean="0">
                <a:latin typeface="Arial" pitchFamily="34" charset="0"/>
              </a:rPr>
              <a:t> group, do the following:</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Shape Height</a:t>
            </a:r>
            <a:r>
              <a:rPr lang="en-US" altLang="zh-TW" sz="300" smtClean="0">
                <a:latin typeface="Arial" pitchFamily="34" charset="0"/>
              </a:rPr>
              <a:t> box, enter </a:t>
            </a:r>
            <a:r>
              <a:rPr lang="en-US" altLang="zh-TW" sz="300" b="1" smtClean="0">
                <a:latin typeface="Arial" pitchFamily="34" charset="0"/>
              </a:rPr>
              <a:t>1.33”</a:t>
            </a:r>
            <a:r>
              <a:rPr lang="en-US" altLang="zh-TW" sz="300" smtClean="0">
                <a:latin typeface="Arial" pitchFamily="34" charset="0"/>
              </a:rPr>
              <a:t>.</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Shape Width</a:t>
            </a:r>
            <a:r>
              <a:rPr lang="en-US" altLang="zh-TW" sz="300" smtClean="0">
                <a:latin typeface="Arial" pitchFamily="34" charset="0"/>
              </a:rPr>
              <a:t> box, enter </a:t>
            </a:r>
            <a:r>
              <a:rPr lang="en-US" altLang="zh-TW" sz="300" b="1" smtClean="0">
                <a:latin typeface="Arial" pitchFamily="34" charset="0"/>
              </a:rPr>
              <a:t>10”</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arrow next to </a:t>
            </a:r>
            <a:r>
              <a:rPr lang="en-US" altLang="zh-TW" sz="300" b="1" smtClean="0">
                <a:latin typeface="Arial" pitchFamily="34" charset="0"/>
              </a:rPr>
              <a:t>Shape Fill</a:t>
            </a:r>
            <a:r>
              <a:rPr lang="en-US" altLang="zh-TW" sz="300" smtClean="0">
                <a:latin typeface="Arial" pitchFamily="34" charset="0"/>
              </a:rPr>
              <a:t>, and then click </a:t>
            </a:r>
            <a:r>
              <a:rPr lang="en-US" altLang="zh-TW" sz="300" b="1" smtClean="0">
                <a:latin typeface="Arial" pitchFamily="34" charset="0"/>
              </a:rPr>
              <a:t>White, Background 1, Darker 15% </a:t>
            </a:r>
            <a:r>
              <a:rPr lang="en-US" altLang="zh-TW" sz="300" smtClean="0">
                <a:latin typeface="Arial" pitchFamily="34" charset="0"/>
              </a:rPr>
              <a:t>(third row, first option from the left).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arrow next to </a:t>
            </a:r>
            <a:r>
              <a:rPr lang="en-US" altLang="zh-TW" sz="300" b="1" smtClean="0">
                <a:latin typeface="Arial" pitchFamily="34" charset="0"/>
              </a:rPr>
              <a:t>Shape Outline</a:t>
            </a:r>
            <a:r>
              <a:rPr lang="en-US" altLang="zh-TW" sz="300" smtClean="0">
                <a:latin typeface="Arial" pitchFamily="34" charset="0"/>
              </a:rPr>
              <a:t>, and then click </a:t>
            </a:r>
            <a:r>
              <a:rPr lang="en-US" altLang="zh-TW" sz="300" b="1" smtClean="0">
                <a:latin typeface="Arial" pitchFamily="34" charset="0"/>
              </a:rPr>
              <a:t>No Outline</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 Position the rectangle and the triangle so that the bottom edge of the triangle and the top edge of the rectangle are touching. Press and hold SHIFT and select both the rectangle and the triangle.</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a:t>
            </a:r>
            <a:r>
              <a:rPr lang="en-US" altLang="zh-TW" sz="300" b="1" smtClean="0">
                <a:latin typeface="Arial" pitchFamily="34" charset="0"/>
              </a:rPr>
              <a:t>Arrange</a:t>
            </a:r>
            <a:r>
              <a:rPr lang="en-US" altLang="zh-TW" sz="300" smtClean="0">
                <a:latin typeface="Arial" pitchFamily="34" charset="0"/>
              </a:rPr>
              <a:t>, and then do the following:</a:t>
            </a:r>
          </a:p>
          <a:p>
            <a:pPr marL="684213" lvl="1" indent="-227013" eaLnBrk="1" hangingPunct="1">
              <a:lnSpc>
                <a:spcPct val="80000"/>
              </a:lnSpc>
              <a:spcBef>
                <a:spcPct val="0"/>
              </a:spcBef>
              <a:buFont typeface="Calibri" pitchFamily="34" charset="0"/>
              <a:buAutoNum type="arabicPeriod"/>
            </a:pPr>
            <a:r>
              <a:rPr lang="en-US" altLang="zh-TW" sz="300" smtClean="0">
                <a:latin typeface="Arial" pitchFamily="34" charset="0"/>
              </a:rPr>
              <a:t>Under </a:t>
            </a:r>
            <a:r>
              <a:rPr lang="en-US" altLang="zh-TW" sz="300" b="1" smtClean="0">
                <a:latin typeface="Arial" pitchFamily="34" charset="0"/>
              </a:rPr>
              <a:t>Group Objects</a:t>
            </a:r>
            <a:r>
              <a:rPr lang="en-US" altLang="zh-TW" sz="300" smtClean="0">
                <a:latin typeface="Arial" pitchFamily="34" charset="0"/>
              </a:rPr>
              <a:t>,</a:t>
            </a:r>
            <a:r>
              <a:rPr lang="en-US" altLang="zh-TW" sz="300" b="1" smtClean="0">
                <a:latin typeface="Arial" pitchFamily="34" charset="0"/>
              </a:rPr>
              <a:t> </a:t>
            </a:r>
            <a:r>
              <a:rPr lang="en-US" altLang="zh-TW" sz="300" smtClean="0">
                <a:latin typeface="Arial" pitchFamily="34" charset="0"/>
              </a:rPr>
              <a:t>click </a:t>
            </a:r>
            <a:r>
              <a:rPr lang="en-US" altLang="zh-TW" sz="300" b="1" smtClean="0">
                <a:latin typeface="Arial" pitchFamily="34" charset="0"/>
              </a:rPr>
              <a:t>Group</a:t>
            </a:r>
            <a:r>
              <a:rPr lang="en-US" altLang="zh-TW" sz="300" smtClean="0">
                <a:latin typeface="Arial" pitchFamily="34" charset="0"/>
              </a:rPr>
              <a:t>.</a:t>
            </a:r>
          </a:p>
          <a:p>
            <a:pPr marL="684213" lvl="1" indent="-227013" eaLnBrk="1" hangingPunct="1">
              <a:lnSpc>
                <a:spcPct val="80000"/>
              </a:lnSpc>
              <a:spcBef>
                <a:spcPct val="0"/>
              </a:spcBef>
              <a:buFont typeface="Calibri" pitchFamily="34" charset="0"/>
              <a:buAutoNum type="arabicPeriod"/>
            </a:pPr>
            <a:r>
              <a:rPr lang="en-US" altLang="zh-TW" sz="300" smtClean="0">
                <a:latin typeface="Arial" pitchFamily="34" charset="0"/>
              </a:rPr>
              <a:t>Point to </a:t>
            </a:r>
            <a:r>
              <a:rPr lang="en-US" altLang="zh-TW" sz="300" b="1" smtClean="0">
                <a:latin typeface="Arial" pitchFamily="34" charset="0"/>
              </a:rPr>
              <a:t>Align</a:t>
            </a:r>
            <a:r>
              <a:rPr lang="en-US" altLang="zh-TW" sz="300" smtClean="0">
                <a:latin typeface="Arial" pitchFamily="34" charset="0"/>
              </a:rPr>
              <a:t>, and then click </a:t>
            </a:r>
            <a:r>
              <a:rPr lang="en-US" altLang="zh-TW" sz="300" b="1" smtClean="0">
                <a:latin typeface="Arial" pitchFamily="34" charset="0"/>
              </a:rPr>
              <a:t>Align Center</a:t>
            </a:r>
            <a:r>
              <a:rPr lang="en-US" altLang="zh-TW" sz="300" smtClean="0">
                <a:latin typeface="Arial" pitchFamily="34" charset="0"/>
              </a:rPr>
              <a:t>.</a:t>
            </a:r>
          </a:p>
          <a:p>
            <a:pPr marL="684213" lvl="1" indent="-227013" eaLnBrk="1" hangingPunct="1">
              <a:lnSpc>
                <a:spcPct val="80000"/>
              </a:lnSpc>
              <a:spcBef>
                <a:spcPct val="0"/>
              </a:spcBef>
              <a:buFont typeface="Calibri" pitchFamily="34" charset="0"/>
              <a:buAutoNum type="arabicPeriod"/>
            </a:pPr>
            <a:r>
              <a:rPr lang="en-US" altLang="zh-TW" sz="300" smtClean="0">
                <a:latin typeface="Arial" pitchFamily="34" charset="0"/>
              </a:rPr>
              <a:t>Point to </a:t>
            </a:r>
            <a:r>
              <a:rPr lang="en-US" altLang="zh-TW" sz="300" b="1" smtClean="0">
                <a:latin typeface="Arial" pitchFamily="34" charset="0"/>
              </a:rPr>
              <a:t>Align</a:t>
            </a:r>
            <a:r>
              <a:rPr lang="en-US" altLang="zh-TW" sz="300" smtClean="0">
                <a:latin typeface="Arial" pitchFamily="34" charset="0"/>
              </a:rPr>
              <a:t>, and then click </a:t>
            </a:r>
            <a:r>
              <a:rPr lang="en-US" altLang="zh-TW" sz="300" b="1" smtClean="0">
                <a:latin typeface="Arial" pitchFamily="34" charset="0"/>
              </a:rPr>
              <a:t>Align Bottom</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Clipboard </a:t>
            </a:r>
            <a:r>
              <a:rPr lang="en-US" altLang="zh-TW" sz="300" smtClean="0">
                <a:latin typeface="Arial" pitchFamily="34" charset="0"/>
              </a:rPr>
              <a:t>group, click the arrow next to </a:t>
            </a:r>
            <a:r>
              <a:rPr lang="en-US" altLang="zh-TW" sz="300" b="1" smtClean="0">
                <a:latin typeface="Arial" pitchFamily="34" charset="0"/>
              </a:rPr>
              <a:t>Copy, </a:t>
            </a:r>
            <a:r>
              <a:rPr lang="en-US" altLang="zh-TW" sz="300" smtClean="0">
                <a:latin typeface="Arial" pitchFamily="34" charset="0"/>
              </a:rPr>
              <a:t>and then click </a:t>
            </a:r>
            <a:r>
              <a:rPr lang="en-US" altLang="zh-TW" sz="300" b="1" smtClean="0">
                <a:latin typeface="Arial" pitchFamily="34" charset="0"/>
              </a:rPr>
              <a:t>Duplicate</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Under </a:t>
            </a:r>
            <a:r>
              <a:rPr lang="en-US" altLang="zh-TW" sz="300" b="1" smtClean="0">
                <a:latin typeface="Arial" pitchFamily="34" charset="0"/>
              </a:rPr>
              <a:t>Drawing Tools</a:t>
            </a:r>
            <a:r>
              <a:rPr lang="en-US" altLang="zh-TW" sz="300" smtClean="0">
                <a:latin typeface="Arial" pitchFamily="34" charset="0"/>
              </a:rPr>
              <a:t>, on the </a:t>
            </a:r>
            <a:r>
              <a:rPr lang="en-US" altLang="zh-TW" sz="300" b="1" smtClean="0">
                <a:latin typeface="Arial" pitchFamily="34" charset="0"/>
              </a:rPr>
              <a:t>Format</a:t>
            </a:r>
            <a:r>
              <a:rPr lang="en-US" altLang="zh-TW" sz="300" smtClean="0">
                <a:latin typeface="Arial" pitchFamily="34" charset="0"/>
              </a:rPr>
              <a:t> tab, in the </a:t>
            </a:r>
            <a:r>
              <a:rPr lang="en-US" altLang="zh-TW" sz="300" b="1" smtClean="0">
                <a:latin typeface="Arial" pitchFamily="34" charset="0"/>
              </a:rPr>
              <a:t>Arrange </a:t>
            </a:r>
            <a:r>
              <a:rPr lang="en-US" altLang="zh-TW" sz="300" smtClean="0">
                <a:latin typeface="Arial" pitchFamily="34" charset="0"/>
              </a:rPr>
              <a:t>group, click the arrow next to </a:t>
            </a:r>
            <a:r>
              <a:rPr lang="en-US" altLang="zh-TW" sz="300" b="1" smtClean="0">
                <a:latin typeface="Arial" pitchFamily="34" charset="0"/>
              </a:rPr>
              <a:t>Rotate, </a:t>
            </a:r>
            <a:r>
              <a:rPr lang="en-US" altLang="zh-TW" sz="300" smtClean="0">
                <a:latin typeface="Arial" pitchFamily="34" charset="0"/>
              </a:rPr>
              <a:t>and then click </a:t>
            </a:r>
            <a:r>
              <a:rPr lang="en-US" altLang="zh-TW" sz="300" b="1" smtClean="0">
                <a:latin typeface="Arial" pitchFamily="34" charset="0"/>
              </a:rPr>
              <a:t>More Rotation Options</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In the </a:t>
            </a:r>
            <a:r>
              <a:rPr lang="en-US" altLang="zh-TW" sz="300" b="1" smtClean="0">
                <a:latin typeface="Arial" pitchFamily="34" charset="0"/>
              </a:rPr>
              <a:t>Format Shape </a:t>
            </a:r>
            <a:r>
              <a:rPr lang="en-US" altLang="zh-TW" sz="300" smtClean="0">
                <a:latin typeface="Arial" pitchFamily="34" charset="0"/>
              </a:rPr>
              <a:t>dialog box, on the </a:t>
            </a:r>
            <a:r>
              <a:rPr lang="en-US" altLang="zh-TW" sz="300" b="1" smtClean="0">
                <a:latin typeface="Arial" pitchFamily="34" charset="0"/>
              </a:rPr>
              <a:t>Size</a:t>
            </a:r>
            <a:r>
              <a:rPr lang="en-US" altLang="zh-TW" sz="300" smtClean="0">
                <a:latin typeface="Arial" pitchFamily="34" charset="0"/>
              </a:rPr>
              <a:t> tab, under </a:t>
            </a:r>
            <a:r>
              <a:rPr lang="en-US" altLang="zh-TW" sz="300" b="1" smtClean="0">
                <a:latin typeface="Arial" pitchFamily="34" charset="0"/>
              </a:rPr>
              <a:t>Size and rotate</a:t>
            </a:r>
            <a:r>
              <a:rPr lang="en-US" altLang="zh-TW" sz="300" smtClean="0">
                <a:latin typeface="Arial" pitchFamily="34" charset="0"/>
              </a:rPr>
              <a:t>, in the </a:t>
            </a:r>
            <a:r>
              <a:rPr lang="en-US" altLang="zh-TW" sz="300" b="1" smtClean="0">
                <a:latin typeface="Arial" pitchFamily="34" charset="0"/>
              </a:rPr>
              <a:t>Rotation</a:t>
            </a:r>
            <a:r>
              <a:rPr lang="en-US" altLang="zh-TW" sz="300" smtClean="0">
                <a:latin typeface="Arial" pitchFamily="34" charset="0"/>
              </a:rPr>
              <a:t> box, enter </a:t>
            </a:r>
            <a:r>
              <a:rPr lang="en-US" altLang="zh-TW" sz="300" b="1" smtClean="0">
                <a:latin typeface="Arial" pitchFamily="34" charset="0"/>
              </a:rPr>
              <a:t>180°</a:t>
            </a:r>
            <a:r>
              <a:rPr lang="en-US" altLang="zh-TW" sz="300" smtClean="0">
                <a:latin typeface="Arial" pitchFamily="34" charset="0"/>
              </a:rPr>
              <a:t>.</a:t>
            </a:r>
            <a:endParaRPr lang="en-US" altLang="zh-TW" sz="300" b="1" smtClean="0">
              <a:latin typeface="Arial" pitchFamily="34" charset="0"/>
            </a:endParaRP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a:t>
            </a:r>
            <a:r>
              <a:rPr lang="en-US" altLang="zh-TW" sz="300" b="1" smtClean="0">
                <a:latin typeface="Arial" pitchFamily="34" charset="0"/>
              </a:rPr>
              <a:t>Arrange</a:t>
            </a:r>
            <a:r>
              <a:rPr lang="en-US" altLang="zh-TW" sz="300" smtClean="0">
                <a:latin typeface="Arial" pitchFamily="34" charset="0"/>
              </a:rPr>
              <a:t>, point to </a:t>
            </a:r>
            <a:r>
              <a:rPr lang="en-US" altLang="zh-TW" sz="300" b="1" smtClean="0">
                <a:latin typeface="Arial" pitchFamily="34" charset="0"/>
              </a:rPr>
              <a:t>Align</a:t>
            </a:r>
            <a:r>
              <a:rPr lang="en-US" altLang="zh-TW" sz="300" smtClean="0">
                <a:latin typeface="Arial" pitchFamily="34" charset="0"/>
              </a:rPr>
              <a:t>, and then do the following:</a:t>
            </a:r>
          </a:p>
          <a:p>
            <a:pPr marL="684213" lvl="1" indent="-227013" eaLnBrk="1" hangingPunct="1">
              <a:lnSpc>
                <a:spcPct val="80000"/>
              </a:lnSpc>
              <a:spcBef>
                <a:spcPct val="0"/>
              </a:spcBef>
              <a:buFont typeface="Calibri" pitchFamily="34" charset="0"/>
              <a:buAutoNum type="arabicPeriod"/>
            </a:pPr>
            <a:r>
              <a:rPr lang="en-US" altLang="zh-TW" sz="300" smtClean="0">
                <a:latin typeface="Arial" pitchFamily="34" charset="0"/>
              </a:rPr>
              <a:t>Click </a:t>
            </a:r>
            <a:r>
              <a:rPr lang="en-US" altLang="zh-TW" sz="300" b="1" smtClean="0">
                <a:latin typeface="Arial" pitchFamily="34" charset="0"/>
              </a:rPr>
              <a:t>Align Center</a:t>
            </a:r>
            <a:r>
              <a:rPr lang="en-US" altLang="zh-TW" sz="300" smtClean="0">
                <a:latin typeface="Arial" pitchFamily="34" charset="0"/>
              </a:rPr>
              <a:t>.</a:t>
            </a:r>
          </a:p>
          <a:p>
            <a:pPr marL="684213" lvl="1" indent="-227013" eaLnBrk="1" hangingPunct="1">
              <a:lnSpc>
                <a:spcPct val="80000"/>
              </a:lnSpc>
              <a:spcBef>
                <a:spcPct val="0"/>
              </a:spcBef>
              <a:buFont typeface="Calibri" pitchFamily="34" charset="0"/>
              <a:buAutoNum type="arabicPeriod"/>
            </a:pPr>
            <a:r>
              <a:rPr lang="en-US" altLang="zh-TW" sz="300" smtClean="0">
                <a:latin typeface="Arial" pitchFamily="34" charset="0"/>
              </a:rPr>
              <a:t>Click </a:t>
            </a:r>
            <a:r>
              <a:rPr lang="en-US" altLang="zh-TW" sz="300" b="1" smtClean="0">
                <a:latin typeface="Arial" pitchFamily="34" charset="0"/>
              </a:rPr>
              <a:t>Align Top</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arrow next to </a:t>
            </a:r>
            <a:r>
              <a:rPr lang="en-US" altLang="zh-TW" sz="300" b="1" smtClean="0">
                <a:latin typeface="Arial" pitchFamily="34" charset="0"/>
              </a:rPr>
              <a:t>Shape Fill</a:t>
            </a:r>
            <a:r>
              <a:rPr lang="en-US" altLang="zh-TW" sz="300" smtClean="0">
                <a:latin typeface="Arial" pitchFamily="34" charset="0"/>
              </a:rPr>
              <a:t>, and then under </a:t>
            </a:r>
            <a:r>
              <a:rPr lang="en-US" altLang="zh-TW" sz="300" b="1" smtClean="0">
                <a:latin typeface="Arial" pitchFamily="34" charset="0"/>
              </a:rPr>
              <a:t>Theme Colors</a:t>
            </a:r>
            <a:r>
              <a:rPr lang="en-US" altLang="zh-TW" sz="300" smtClean="0">
                <a:latin typeface="Arial" pitchFamily="34" charset="0"/>
              </a:rPr>
              <a:t> click </a:t>
            </a:r>
            <a:r>
              <a:rPr lang="en-US" altLang="zh-TW" sz="300" b="1" smtClean="0">
                <a:latin typeface="Arial" pitchFamily="34" charset="0"/>
              </a:rPr>
              <a:t>White, Background 1</a:t>
            </a:r>
            <a:r>
              <a:rPr lang="en-US" altLang="zh-TW" sz="300" smtClean="0">
                <a:latin typeface="Arial" pitchFamily="34" charset="0"/>
              </a:rPr>
              <a:t> (first row, first option from the left). </a:t>
            </a:r>
          </a:p>
          <a:p>
            <a:pPr eaLnBrk="1" hangingPunct="1">
              <a:lnSpc>
                <a:spcPct val="80000"/>
              </a:lnSpc>
              <a:spcBef>
                <a:spcPct val="0"/>
              </a:spcBef>
              <a:buFont typeface="Calibri" pitchFamily="34" charset="0"/>
              <a:buAutoNum type="arabicPeriod"/>
            </a:pPr>
            <a:endParaRPr lang="en-US" altLang="zh-TW" sz="300" smtClean="0">
              <a:latin typeface="Arial" pitchFamily="34" charset="0"/>
            </a:endParaRPr>
          </a:p>
          <a:p>
            <a:pPr eaLnBrk="1" hangingPunct="1">
              <a:lnSpc>
                <a:spcPct val="80000"/>
              </a:lnSpc>
              <a:spcBef>
                <a:spcPct val="0"/>
              </a:spcBef>
              <a:buFont typeface="Calibri" pitchFamily="34" charset="0"/>
              <a:buAutoNum type="arabicPeriod"/>
            </a:pPr>
            <a:endParaRPr lang="en-US" altLang="zh-TW" sz="300" smtClean="0">
              <a:latin typeface="Arial" pitchFamily="34" charset="0"/>
            </a:endParaRPr>
          </a:p>
          <a:p>
            <a:pPr marL="684213" lvl="1" indent="-227013">
              <a:lnSpc>
                <a:spcPct val="80000"/>
              </a:lnSpc>
              <a:spcAft>
                <a:spcPts val="200"/>
              </a:spcAft>
            </a:pPr>
            <a:r>
              <a:rPr lang="en-US" altLang="zh-TW" sz="300" smtClean="0">
                <a:latin typeface="Arial" pitchFamily="34" charset="0"/>
              </a:rPr>
              <a:t>To reproduce the original text and rectangle, do the following:</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Press and hold SHIFT and select the original text box and rectangle. 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a:t>
            </a:r>
            <a:r>
              <a:rPr lang="en-US" altLang="zh-TW" sz="300" b="1" smtClean="0">
                <a:latin typeface="Arial" pitchFamily="34" charset="0"/>
              </a:rPr>
              <a:t>Arrange</a:t>
            </a:r>
            <a:r>
              <a:rPr lang="en-US" altLang="zh-TW" sz="300" smtClean="0">
                <a:latin typeface="Arial" pitchFamily="34" charset="0"/>
              </a:rPr>
              <a:t>, and then under </a:t>
            </a:r>
            <a:r>
              <a:rPr lang="en-US" altLang="zh-TW" sz="300" b="1" smtClean="0">
                <a:latin typeface="Arial" pitchFamily="34" charset="0"/>
              </a:rPr>
              <a:t>Group Objects </a:t>
            </a:r>
            <a:r>
              <a:rPr lang="en-US" altLang="zh-TW" sz="300" smtClean="0">
                <a:latin typeface="Arial" pitchFamily="34" charset="0"/>
              </a:rPr>
              <a:t>click </a:t>
            </a:r>
            <a:r>
              <a:rPr lang="en-US" altLang="zh-TW" sz="300" b="1" smtClean="0">
                <a:latin typeface="Arial" pitchFamily="34" charset="0"/>
              </a:rPr>
              <a:t>Group</a:t>
            </a:r>
            <a:r>
              <a:rPr lang="en-US" altLang="zh-TW" sz="300" smtClean="0">
                <a:latin typeface="Arial" pitchFamily="34" charset="0"/>
              </a:rPr>
              <a:t>. </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Clipboard </a:t>
            </a:r>
            <a:r>
              <a:rPr lang="en-US" altLang="zh-TW" sz="300" smtClean="0">
                <a:latin typeface="Arial" pitchFamily="34" charset="0"/>
              </a:rPr>
              <a:t>group, click the arrow next to </a:t>
            </a:r>
            <a:r>
              <a:rPr lang="en-US" altLang="zh-TW" sz="300" b="1" smtClean="0">
                <a:latin typeface="Arial" pitchFamily="34" charset="0"/>
              </a:rPr>
              <a:t>Copy, </a:t>
            </a:r>
            <a:r>
              <a:rPr lang="en-US" altLang="zh-TW" sz="300" smtClean="0">
                <a:latin typeface="Arial" pitchFamily="34" charset="0"/>
              </a:rPr>
              <a:t>and then click </a:t>
            </a:r>
            <a:r>
              <a:rPr lang="en-US" altLang="zh-TW" sz="300" b="1" smtClean="0">
                <a:latin typeface="Arial" pitchFamily="34" charset="0"/>
              </a:rPr>
              <a:t>Duplicate</a:t>
            </a:r>
            <a:r>
              <a:rPr lang="en-US" altLang="zh-TW" sz="300" smtClean="0">
                <a:latin typeface="Arial" pitchFamily="34" charset="0"/>
              </a:rPr>
              <a:t>. Repeat this step until you have a total of five groups of shapes.</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Editing</a:t>
            </a:r>
            <a:r>
              <a:rPr lang="en-US" altLang="zh-TW" sz="300" smtClean="0">
                <a:latin typeface="Arial" pitchFamily="34" charset="0"/>
              </a:rPr>
              <a:t> group, click </a:t>
            </a:r>
            <a:r>
              <a:rPr lang="en-US" altLang="zh-TW" sz="300" b="1" smtClean="0">
                <a:latin typeface="Arial" pitchFamily="34" charset="0"/>
              </a:rPr>
              <a:t>Select</a:t>
            </a:r>
            <a:r>
              <a:rPr lang="en-US" altLang="zh-TW" sz="300" smtClean="0">
                <a:latin typeface="Arial" pitchFamily="34" charset="0"/>
              </a:rPr>
              <a:t>, and then click </a:t>
            </a:r>
            <a:r>
              <a:rPr lang="en-US" altLang="zh-TW" sz="300" b="1" smtClean="0">
                <a:latin typeface="Arial" pitchFamily="34" charset="0"/>
              </a:rPr>
              <a:t>Selection Pane</a:t>
            </a:r>
            <a:r>
              <a:rPr lang="en-US" altLang="zh-TW" sz="300" smtClean="0">
                <a:latin typeface="Arial" pitchFamily="34" charset="0"/>
              </a:rPr>
              <a:t>. In the </a:t>
            </a:r>
            <a:r>
              <a:rPr lang="en-US" altLang="zh-TW" sz="300" b="1" smtClean="0">
                <a:latin typeface="Arial" pitchFamily="34" charset="0"/>
              </a:rPr>
              <a:t>Selection and Visibility </a:t>
            </a:r>
            <a:r>
              <a:rPr lang="en-US" altLang="zh-TW" sz="300" smtClean="0">
                <a:latin typeface="Arial" pitchFamily="34" charset="0"/>
              </a:rPr>
              <a:t>pane, select each of the groups and drag on the slide to form a series of steps. </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Also in the </a:t>
            </a:r>
            <a:r>
              <a:rPr lang="en-US" altLang="zh-TW" sz="300" b="1" smtClean="0">
                <a:latin typeface="Arial" pitchFamily="34" charset="0"/>
              </a:rPr>
              <a:t>Selection and Visibility </a:t>
            </a:r>
            <a:r>
              <a:rPr lang="en-US" altLang="zh-TW" sz="300" smtClean="0">
                <a:latin typeface="Arial" pitchFamily="34" charset="0"/>
              </a:rPr>
              <a:t>pane, press and hold CTRL and select all five groups of rectangles and text boxes. </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a:t>
            </a:r>
            <a:r>
              <a:rPr lang="en-US" altLang="zh-TW" sz="300" b="1" smtClean="0">
                <a:latin typeface="Arial" pitchFamily="34" charset="0"/>
              </a:rPr>
              <a:t>Arrange</a:t>
            </a:r>
            <a:r>
              <a:rPr lang="en-US" altLang="zh-TW" sz="300" smtClean="0">
                <a:latin typeface="Arial" pitchFamily="34" charset="0"/>
              </a:rPr>
              <a:t>, point to </a:t>
            </a:r>
            <a:r>
              <a:rPr lang="en-US" altLang="zh-TW" sz="300" b="1" smtClean="0">
                <a:latin typeface="Arial" pitchFamily="34" charset="0"/>
              </a:rPr>
              <a:t>Align</a:t>
            </a:r>
            <a:r>
              <a:rPr lang="en-US" altLang="zh-TW" sz="300" smtClean="0">
                <a:latin typeface="Arial" pitchFamily="34" charset="0"/>
              </a:rPr>
              <a:t>, and then click </a:t>
            </a:r>
            <a:r>
              <a:rPr lang="en-US" altLang="zh-TW" sz="300" b="1" smtClean="0">
                <a:latin typeface="Arial" pitchFamily="34" charset="0"/>
              </a:rPr>
              <a:t>Distribute Horizontally</a:t>
            </a:r>
            <a:r>
              <a:rPr lang="en-US" altLang="zh-TW" sz="300" smtClean="0">
                <a:latin typeface="Arial" pitchFamily="34" charset="0"/>
              </a:rPr>
              <a:t>.</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a:t>
            </a:r>
            <a:r>
              <a:rPr lang="en-US" altLang="zh-TW" sz="300" b="1" smtClean="0">
                <a:latin typeface="Arial" pitchFamily="34" charset="0"/>
              </a:rPr>
              <a:t>Arrange</a:t>
            </a:r>
            <a:r>
              <a:rPr lang="en-US" altLang="zh-TW" sz="300" smtClean="0">
                <a:latin typeface="Arial" pitchFamily="34" charset="0"/>
              </a:rPr>
              <a:t>, point to </a:t>
            </a:r>
            <a:r>
              <a:rPr lang="en-US" altLang="zh-TW" sz="300" b="1" smtClean="0">
                <a:latin typeface="Arial" pitchFamily="34" charset="0"/>
              </a:rPr>
              <a:t>Align</a:t>
            </a:r>
            <a:r>
              <a:rPr lang="en-US" altLang="zh-TW" sz="300" smtClean="0">
                <a:latin typeface="Arial" pitchFamily="34" charset="0"/>
              </a:rPr>
              <a:t>, and then click  </a:t>
            </a:r>
            <a:r>
              <a:rPr lang="en-US" altLang="zh-TW" sz="300" b="1" smtClean="0">
                <a:latin typeface="Arial" pitchFamily="34" charset="0"/>
              </a:rPr>
              <a:t>Distribute Vertically</a:t>
            </a:r>
            <a:r>
              <a:rPr lang="en-US" altLang="zh-TW" sz="300" smtClean="0">
                <a:latin typeface="Arial" pitchFamily="34" charset="0"/>
              </a:rPr>
              <a:t>. </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To change the text on the duplicate rectangles, click in each text box and edit the text. </a:t>
            </a:r>
          </a:p>
          <a:p>
            <a:pPr eaLnBrk="1" hangingPunct="1">
              <a:lnSpc>
                <a:spcPct val="80000"/>
              </a:lnSpc>
              <a:spcBef>
                <a:spcPct val="0"/>
              </a:spcBef>
            </a:pPr>
            <a:endParaRPr lang="en-US" altLang="zh-TW" sz="400" smtClean="0">
              <a:latin typeface="Arial" pitchFamily="34" charset="0"/>
            </a:endParaRPr>
          </a:p>
        </p:txBody>
      </p:sp>
      <p:sp>
        <p:nvSpPr>
          <p:cNvPr id="145411" name="Slide Image Placeholder 5"/>
          <p:cNvSpPr>
            <a:spLocks noGrp="1" noRot="1" noChangeAspect="1" noTextEdit="1"/>
          </p:cNvSpPr>
          <p:nvPr>
            <p:ph type="sldImg"/>
          </p:nvPr>
        </p:nvSpPr>
        <p:spPr>
          <a:xfrm>
            <a:off x="247650" y="496888"/>
            <a:ext cx="3679825" cy="2547937"/>
          </a:xfr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Notes Placeholder 2"/>
          <p:cNvSpPr>
            <a:spLocks noGrp="1"/>
          </p:cNvSpPr>
          <p:nvPr>
            <p:ph type="body" idx="1"/>
          </p:nvPr>
        </p:nvSpPr>
        <p:spPr>
          <a:xfrm>
            <a:off x="679450" y="4687888"/>
            <a:ext cx="5438775" cy="4446587"/>
          </a:xfrm>
          <a:noFill/>
        </p:spPr>
        <p:txBody>
          <a:bodyPr lIns="91704" tIns="45853" rIns="91704" bIns="45853"/>
          <a:lstStyle/>
          <a:p>
            <a:pPr>
              <a:lnSpc>
                <a:spcPct val="80000"/>
              </a:lnSpc>
            </a:pPr>
            <a:r>
              <a:rPr lang="en-US" altLang="zh-TW" sz="400" b="1" smtClean="0">
                <a:latin typeface="Arial" pitchFamily="34" charset="0"/>
              </a:rPr>
              <a:t>Transparent 3-D steps with labels</a:t>
            </a:r>
          </a:p>
          <a:p>
            <a:pPr>
              <a:lnSpc>
                <a:spcPct val="80000"/>
              </a:lnSpc>
            </a:pPr>
            <a:r>
              <a:rPr lang="en-US" altLang="zh-TW" sz="400" smtClean="0">
                <a:latin typeface="Arial" pitchFamily="34" charset="0"/>
              </a:rPr>
              <a:t>(Advanced)</a:t>
            </a:r>
          </a:p>
          <a:p>
            <a:pPr>
              <a:lnSpc>
                <a:spcPct val="80000"/>
              </a:lnSpc>
            </a:pPr>
            <a:endParaRPr lang="en-US" altLang="zh-TW" sz="400" smtClean="0">
              <a:latin typeface="Arial" pitchFamily="34" charset="0"/>
            </a:endParaRPr>
          </a:p>
          <a:p>
            <a:pPr>
              <a:lnSpc>
                <a:spcPct val="80000"/>
              </a:lnSpc>
            </a:pPr>
            <a:endParaRPr lang="en-US" altLang="zh-TW" sz="400" smtClean="0">
              <a:latin typeface="Arial" pitchFamily="34" charset="0"/>
            </a:endParaRPr>
          </a:p>
          <a:p>
            <a:pPr eaLnBrk="1" hangingPunct="1">
              <a:lnSpc>
                <a:spcPct val="70000"/>
              </a:lnSpc>
              <a:spcBef>
                <a:spcPct val="0"/>
              </a:spcBef>
              <a:spcAft>
                <a:spcPts val="600"/>
              </a:spcAft>
            </a:pPr>
            <a:r>
              <a:rPr lang="en-US" altLang="zh-TW" sz="300" smtClean="0">
                <a:latin typeface="Arial" pitchFamily="34" charset="0"/>
              </a:rPr>
              <a:t>To reproduce the bottom rectangle shape with text effects on this slide, do the following:</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Slides</a:t>
            </a:r>
            <a:r>
              <a:rPr lang="en-US" altLang="zh-TW" sz="300" smtClean="0">
                <a:latin typeface="Arial" pitchFamily="34" charset="0"/>
              </a:rPr>
              <a:t> group, click </a:t>
            </a:r>
            <a:r>
              <a:rPr lang="en-US" altLang="zh-TW" sz="300" b="1" smtClean="0">
                <a:latin typeface="Arial" pitchFamily="34" charset="0"/>
              </a:rPr>
              <a:t>Layout</a:t>
            </a:r>
            <a:r>
              <a:rPr lang="en-US" altLang="zh-TW" sz="300" smtClean="0">
                <a:latin typeface="Arial" pitchFamily="34" charset="0"/>
              </a:rPr>
              <a:t>, and then click </a:t>
            </a:r>
            <a:r>
              <a:rPr lang="en-US" altLang="zh-TW" sz="300" b="1" smtClean="0">
                <a:latin typeface="Arial" pitchFamily="34" charset="0"/>
              </a:rPr>
              <a:t>Blank</a:t>
            </a:r>
            <a:r>
              <a:rPr lang="en-US" altLang="zh-TW" sz="300" smtClean="0">
                <a:latin typeface="Arial" pitchFamily="34" charset="0"/>
              </a:rPr>
              <a:t>.</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t>
            </a:r>
            <a:r>
              <a:rPr lang="en-US" altLang="zh-TW" sz="300" b="1" smtClean="0">
                <a:latin typeface="Arial" pitchFamily="34" charset="0"/>
              </a:rPr>
              <a:t>More</a:t>
            </a:r>
            <a:r>
              <a:rPr lang="en-US" altLang="zh-TW" sz="300" smtClean="0">
                <a:latin typeface="Arial" pitchFamily="34" charset="0"/>
              </a:rPr>
              <a:t> arrow on the </a:t>
            </a:r>
            <a:r>
              <a:rPr lang="en-US" altLang="zh-TW" sz="300" b="1" smtClean="0">
                <a:latin typeface="Arial" pitchFamily="34" charset="0"/>
              </a:rPr>
              <a:t>Shapes </a:t>
            </a:r>
            <a:r>
              <a:rPr lang="en-US" altLang="zh-TW" sz="300" smtClean="0">
                <a:latin typeface="Arial" pitchFamily="34" charset="0"/>
              </a:rPr>
              <a:t>gallery, and then under </a:t>
            </a:r>
            <a:r>
              <a:rPr lang="en-US" altLang="zh-TW" sz="300" b="1" smtClean="0">
                <a:latin typeface="Arial" pitchFamily="34" charset="0"/>
              </a:rPr>
              <a:t>Rectangles</a:t>
            </a:r>
            <a:r>
              <a:rPr lang="en-US" altLang="zh-TW" sz="300" smtClean="0">
                <a:latin typeface="Arial" pitchFamily="34" charset="0"/>
              </a:rPr>
              <a:t>, click </a:t>
            </a:r>
            <a:r>
              <a:rPr lang="en-US" altLang="zh-TW" sz="300" b="1" smtClean="0">
                <a:latin typeface="Arial" pitchFamily="34" charset="0"/>
              </a:rPr>
              <a:t>Rectangle </a:t>
            </a:r>
            <a:r>
              <a:rPr lang="en-US" altLang="zh-TW" sz="300" smtClean="0">
                <a:latin typeface="Arial" pitchFamily="34" charset="0"/>
              </a:rPr>
              <a:t>(first option from the left). On the slide, drag to draw a rectangle.</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Under </a:t>
            </a:r>
            <a:r>
              <a:rPr lang="en-US" altLang="zh-TW" sz="300" b="1" smtClean="0">
                <a:latin typeface="Arial" pitchFamily="34" charset="0"/>
              </a:rPr>
              <a:t>Drawing Tools</a:t>
            </a:r>
            <a:r>
              <a:rPr lang="en-US" altLang="zh-TW" sz="300" smtClean="0">
                <a:latin typeface="Arial" pitchFamily="34" charset="0"/>
              </a:rPr>
              <a:t>, on the </a:t>
            </a:r>
            <a:r>
              <a:rPr lang="en-US" altLang="zh-TW" sz="300" b="1" smtClean="0">
                <a:latin typeface="Arial" pitchFamily="34" charset="0"/>
              </a:rPr>
              <a:t>Format</a:t>
            </a:r>
            <a:r>
              <a:rPr lang="en-US" altLang="zh-TW" sz="300" smtClean="0">
                <a:latin typeface="Arial" pitchFamily="34" charset="0"/>
              </a:rPr>
              <a:t> tab, in the </a:t>
            </a:r>
            <a:r>
              <a:rPr lang="en-US" altLang="zh-TW" sz="300" b="1" smtClean="0">
                <a:latin typeface="Arial" pitchFamily="34" charset="0"/>
              </a:rPr>
              <a:t>Size</a:t>
            </a:r>
            <a:r>
              <a:rPr lang="en-US" altLang="zh-TW" sz="300" smtClean="0">
                <a:latin typeface="Arial" pitchFamily="34" charset="0"/>
              </a:rPr>
              <a:t> group, do the following:</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Shape Height</a:t>
            </a:r>
            <a:r>
              <a:rPr lang="en-US" altLang="zh-TW" sz="300" smtClean="0">
                <a:latin typeface="Arial" pitchFamily="34" charset="0"/>
              </a:rPr>
              <a:t> box, enter </a:t>
            </a:r>
            <a:r>
              <a:rPr lang="en-US" altLang="zh-TW" sz="300" b="1" smtClean="0">
                <a:latin typeface="Arial" pitchFamily="34" charset="0"/>
              </a:rPr>
              <a:t>1.5”</a:t>
            </a:r>
            <a:r>
              <a:rPr lang="en-US" altLang="zh-TW" sz="300" smtClean="0">
                <a:latin typeface="Arial" pitchFamily="34" charset="0"/>
              </a:rPr>
              <a:t>.</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Shape Width</a:t>
            </a:r>
            <a:r>
              <a:rPr lang="en-US" altLang="zh-TW" sz="300" smtClean="0">
                <a:latin typeface="Arial" pitchFamily="34" charset="0"/>
              </a:rPr>
              <a:t> box, enter </a:t>
            </a:r>
            <a:r>
              <a:rPr lang="en-US" altLang="zh-TW" sz="300" b="1" smtClean="0">
                <a:latin typeface="Arial" pitchFamily="34" charset="0"/>
              </a:rPr>
              <a:t>3”</a:t>
            </a:r>
            <a:r>
              <a:rPr lang="en-US" altLang="zh-TW" sz="300" smtClean="0">
                <a:latin typeface="Arial" pitchFamily="34" charset="0"/>
              </a:rPr>
              <a:t>.</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bottom right corner of the </a:t>
            </a:r>
            <a:r>
              <a:rPr lang="en-US" altLang="zh-TW" sz="300" b="1" smtClean="0">
                <a:latin typeface="Arial" pitchFamily="34" charset="0"/>
              </a:rPr>
              <a:t>Drawing</a:t>
            </a:r>
            <a:r>
              <a:rPr lang="en-US" altLang="zh-TW" sz="300" smtClean="0">
                <a:latin typeface="Arial" pitchFamily="34" charset="0"/>
              </a:rPr>
              <a:t> group, click the </a:t>
            </a:r>
            <a:r>
              <a:rPr lang="en-US" altLang="zh-TW" sz="300" b="1" smtClean="0">
                <a:latin typeface="Arial" pitchFamily="34" charset="0"/>
              </a:rPr>
              <a:t>Format Shape </a:t>
            </a:r>
            <a:r>
              <a:rPr lang="en-US" altLang="zh-TW" sz="300" smtClean="0">
                <a:latin typeface="Arial" pitchFamily="34" charset="0"/>
              </a:rPr>
              <a:t>dialog box launcher. In the </a:t>
            </a:r>
            <a:r>
              <a:rPr lang="en-US" altLang="zh-TW" sz="300" b="1" smtClean="0">
                <a:latin typeface="Arial" pitchFamily="34" charset="0"/>
              </a:rPr>
              <a:t>Format Shape </a:t>
            </a:r>
            <a:r>
              <a:rPr lang="en-US" altLang="zh-TW" sz="300" smtClean="0">
                <a:latin typeface="Arial" pitchFamily="34" charset="0"/>
              </a:rPr>
              <a:t>dialog box, click </a:t>
            </a:r>
            <a:r>
              <a:rPr lang="en-US" altLang="zh-TW" sz="300" b="1" smtClean="0">
                <a:latin typeface="Arial" pitchFamily="34" charset="0"/>
              </a:rPr>
              <a:t>Fill </a:t>
            </a:r>
            <a:r>
              <a:rPr lang="en-US" altLang="zh-TW" sz="300" smtClean="0">
                <a:latin typeface="Arial" pitchFamily="34" charset="0"/>
              </a:rPr>
              <a:t>in the left pane, and then do the following in the right pane:</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Select </a:t>
            </a:r>
            <a:r>
              <a:rPr lang="en-US" altLang="zh-TW" sz="300" b="1" smtClean="0">
                <a:latin typeface="Arial" pitchFamily="34" charset="0"/>
              </a:rPr>
              <a:t>Solid fill</a:t>
            </a:r>
            <a:r>
              <a:rPr lang="en-US" altLang="zh-TW" sz="300" smtClean="0">
                <a:latin typeface="Arial" pitchFamily="34" charset="0"/>
              </a:rPr>
              <a:t>. </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Click the button next to </a:t>
            </a:r>
            <a:r>
              <a:rPr lang="en-US" altLang="zh-TW" sz="300" b="1" smtClean="0">
                <a:latin typeface="Arial" pitchFamily="34" charset="0"/>
              </a:rPr>
              <a:t>Color</a:t>
            </a:r>
            <a:r>
              <a:rPr lang="en-US" altLang="zh-TW" sz="300" smtClean="0">
                <a:latin typeface="Arial" pitchFamily="34" charset="0"/>
              </a:rPr>
              <a:t>, and then under </a:t>
            </a:r>
            <a:r>
              <a:rPr lang="en-US" altLang="zh-TW" sz="300" b="1" smtClean="0">
                <a:latin typeface="Arial" pitchFamily="34" charset="0"/>
              </a:rPr>
              <a:t>Theme Colors </a:t>
            </a:r>
            <a:r>
              <a:rPr lang="en-US" altLang="zh-TW" sz="300" smtClean="0">
                <a:latin typeface="Arial" pitchFamily="34" charset="0"/>
              </a:rPr>
              <a:t>click </a:t>
            </a:r>
            <a:r>
              <a:rPr lang="en-US" altLang="zh-TW" sz="300" b="1" smtClean="0">
                <a:latin typeface="Arial" pitchFamily="34" charset="0"/>
              </a:rPr>
              <a:t>White, Background 1 </a:t>
            </a:r>
            <a:r>
              <a:rPr lang="en-US" altLang="zh-TW" sz="300" smtClean="0">
                <a:latin typeface="Arial" pitchFamily="34" charset="0"/>
              </a:rPr>
              <a:t>(first row, first option from the left). </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Transparency</a:t>
            </a:r>
            <a:r>
              <a:rPr lang="en-US" altLang="zh-TW" sz="300" smtClean="0">
                <a:latin typeface="Arial" pitchFamily="34" charset="0"/>
              </a:rPr>
              <a:t> box, enter </a:t>
            </a:r>
            <a:r>
              <a:rPr lang="en-US" altLang="zh-TW" sz="300" b="1" smtClean="0">
                <a:latin typeface="Arial" pitchFamily="34" charset="0"/>
              </a:rPr>
              <a:t>0%</a:t>
            </a:r>
            <a:r>
              <a:rPr lang="en-US" altLang="zh-TW" sz="300" smtClean="0">
                <a:latin typeface="Arial" pitchFamily="34" charset="0"/>
              </a:rPr>
              <a:t>. </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 Also in the </a:t>
            </a:r>
            <a:r>
              <a:rPr lang="en-US" altLang="zh-TW" sz="300" b="1" smtClean="0">
                <a:latin typeface="Arial" pitchFamily="34" charset="0"/>
              </a:rPr>
              <a:t>Format Shape </a:t>
            </a:r>
            <a:r>
              <a:rPr lang="en-US" altLang="zh-TW" sz="300" smtClean="0">
                <a:latin typeface="Arial" pitchFamily="34" charset="0"/>
              </a:rPr>
              <a:t>dialog box, click </a:t>
            </a:r>
            <a:r>
              <a:rPr lang="en-US" altLang="zh-TW" sz="300" b="1" smtClean="0">
                <a:latin typeface="Arial" pitchFamily="34" charset="0"/>
              </a:rPr>
              <a:t>Line Color </a:t>
            </a:r>
            <a:r>
              <a:rPr lang="en-US" altLang="zh-TW" sz="300" smtClean="0">
                <a:latin typeface="Arial" pitchFamily="34" charset="0"/>
              </a:rPr>
              <a:t>in the left pane, and then select </a:t>
            </a:r>
            <a:r>
              <a:rPr lang="en-US" altLang="zh-TW" sz="300" b="1" smtClean="0">
                <a:latin typeface="Arial" pitchFamily="34" charset="0"/>
              </a:rPr>
              <a:t>No line</a:t>
            </a:r>
            <a:r>
              <a:rPr lang="en-US" altLang="zh-TW" sz="300" smtClean="0">
                <a:latin typeface="Arial" pitchFamily="34" charset="0"/>
              </a:rPr>
              <a:t> in the right pane. </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Also in the </a:t>
            </a:r>
            <a:r>
              <a:rPr lang="en-US" altLang="zh-TW" sz="300" b="1" smtClean="0">
                <a:latin typeface="Arial" pitchFamily="34" charset="0"/>
              </a:rPr>
              <a:t>Format Shape </a:t>
            </a:r>
            <a:r>
              <a:rPr lang="en-US" altLang="zh-TW" sz="300" smtClean="0">
                <a:latin typeface="Arial" pitchFamily="34" charset="0"/>
              </a:rPr>
              <a:t>dialog box, click </a:t>
            </a:r>
            <a:r>
              <a:rPr lang="en-US" altLang="zh-TW" sz="300" b="1" smtClean="0">
                <a:latin typeface="Arial" pitchFamily="34" charset="0"/>
              </a:rPr>
              <a:t>3-D Rotation </a:t>
            </a:r>
            <a:r>
              <a:rPr lang="en-US" altLang="zh-TW" sz="300" smtClean="0">
                <a:latin typeface="Arial" pitchFamily="34" charset="0"/>
              </a:rPr>
              <a:t>in the left pane. In the right pane, click the button next to </a:t>
            </a:r>
            <a:r>
              <a:rPr lang="en-US" altLang="zh-TW" sz="300" b="1" smtClean="0">
                <a:latin typeface="Arial" pitchFamily="34" charset="0"/>
              </a:rPr>
              <a:t>Presets</a:t>
            </a:r>
            <a:r>
              <a:rPr lang="en-US" altLang="zh-TW" sz="300" smtClean="0">
                <a:latin typeface="Arial" pitchFamily="34" charset="0"/>
              </a:rPr>
              <a:t>, and then under </a:t>
            </a:r>
            <a:r>
              <a:rPr lang="en-US" altLang="zh-TW" sz="300" b="1" smtClean="0">
                <a:latin typeface="Arial" pitchFamily="34" charset="0"/>
              </a:rPr>
              <a:t>Parallel</a:t>
            </a:r>
            <a:r>
              <a:rPr lang="en-US" altLang="zh-TW" sz="300" smtClean="0">
                <a:latin typeface="Arial" pitchFamily="34" charset="0"/>
              </a:rPr>
              <a:t> click </a:t>
            </a:r>
            <a:r>
              <a:rPr lang="en-US" altLang="zh-TW" sz="300" b="1" smtClean="0">
                <a:latin typeface="Arial" pitchFamily="34" charset="0"/>
              </a:rPr>
              <a:t>Off Axis 2 Top </a:t>
            </a:r>
            <a:r>
              <a:rPr lang="en-US" altLang="zh-TW" sz="300" smtClean="0">
                <a:latin typeface="Arial" pitchFamily="34" charset="0"/>
              </a:rPr>
              <a:t>(third row, second option from the left). </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Also in the </a:t>
            </a:r>
            <a:r>
              <a:rPr lang="en-US" altLang="zh-TW" sz="300" b="1" smtClean="0">
                <a:latin typeface="Arial" pitchFamily="34" charset="0"/>
              </a:rPr>
              <a:t>Format Shape </a:t>
            </a:r>
            <a:r>
              <a:rPr lang="en-US" altLang="zh-TW" sz="300" smtClean="0">
                <a:latin typeface="Arial" pitchFamily="34" charset="0"/>
              </a:rPr>
              <a:t>dialog box, click </a:t>
            </a:r>
            <a:r>
              <a:rPr lang="en-US" altLang="zh-TW" sz="300" b="1" smtClean="0">
                <a:latin typeface="Arial" pitchFamily="34" charset="0"/>
              </a:rPr>
              <a:t>3-D Format </a:t>
            </a:r>
            <a:r>
              <a:rPr lang="en-US" altLang="zh-TW" sz="300" smtClean="0">
                <a:latin typeface="Arial" pitchFamily="34" charset="0"/>
              </a:rPr>
              <a:t>in the left pane, and then do the following in the right pane:</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Under </a:t>
            </a:r>
            <a:r>
              <a:rPr lang="en-US" altLang="zh-TW" sz="300" b="1" smtClean="0">
                <a:latin typeface="Arial" pitchFamily="34" charset="0"/>
              </a:rPr>
              <a:t>Bevel</a:t>
            </a:r>
            <a:r>
              <a:rPr lang="en-US" altLang="zh-TW" sz="300" smtClean="0">
                <a:latin typeface="Arial" pitchFamily="34" charset="0"/>
              </a:rPr>
              <a:t>, click the button next to </a:t>
            </a:r>
            <a:r>
              <a:rPr lang="en-US" altLang="zh-TW" sz="300" b="1" smtClean="0">
                <a:latin typeface="Arial" pitchFamily="34" charset="0"/>
              </a:rPr>
              <a:t>Top</a:t>
            </a:r>
            <a:r>
              <a:rPr lang="en-US" altLang="zh-TW" sz="300" smtClean="0">
                <a:latin typeface="Arial" pitchFamily="34" charset="0"/>
              </a:rPr>
              <a:t>, and then under </a:t>
            </a:r>
            <a:r>
              <a:rPr lang="en-US" altLang="zh-TW" sz="300" b="1" smtClean="0">
                <a:latin typeface="Arial" pitchFamily="34" charset="0"/>
              </a:rPr>
              <a:t>Bevel</a:t>
            </a:r>
            <a:r>
              <a:rPr lang="en-US" altLang="zh-TW" sz="300" smtClean="0">
                <a:latin typeface="Arial" pitchFamily="34" charset="0"/>
              </a:rPr>
              <a:t> click </a:t>
            </a:r>
            <a:r>
              <a:rPr lang="en-US" altLang="zh-TW" sz="300" b="1" smtClean="0">
                <a:latin typeface="Arial" pitchFamily="34" charset="0"/>
              </a:rPr>
              <a:t>Circle</a:t>
            </a:r>
            <a:r>
              <a:rPr lang="en-US" altLang="zh-TW" sz="300" smtClean="0">
                <a:latin typeface="Arial" pitchFamily="34" charset="0"/>
              </a:rPr>
              <a:t> (first row, first option from the left). Next to </a:t>
            </a:r>
            <a:r>
              <a:rPr lang="en-US" altLang="zh-TW" sz="300" b="1" smtClean="0">
                <a:latin typeface="Arial" pitchFamily="34" charset="0"/>
              </a:rPr>
              <a:t>Top</a:t>
            </a:r>
            <a:r>
              <a:rPr lang="en-US" altLang="zh-TW" sz="300" smtClean="0">
                <a:latin typeface="Arial" pitchFamily="34" charset="0"/>
              </a:rPr>
              <a:t>, in the </a:t>
            </a:r>
            <a:r>
              <a:rPr lang="en-US" altLang="zh-TW" sz="300" b="1" smtClean="0">
                <a:latin typeface="Arial" pitchFamily="34" charset="0"/>
              </a:rPr>
              <a:t>Width</a:t>
            </a:r>
            <a:r>
              <a:rPr lang="en-US" altLang="zh-TW" sz="300" smtClean="0">
                <a:latin typeface="Arial" pitchFamily="34" charset="0"/>
              </a:rPr>
              <a:t> box, enter </a:t>
            </a:r>
            <a:r>
              <a:rPr lang="en-US" altLang="zh-TW" sz="300" b="1" smtClean="0">
                <a:latin typeface="Arial" pitchFamily="34" charset="0"/>
              </a:rPr>
              <a:t>7 pt</a:t>
            </a:r>
            <a:r>
              <a:rPr lang="en-US" altLang="zh-TW" sz="300" smtClean="0">
                <a:latin typeface="Arial" pitchFamily="34" charset="0"/>
              </a:rPr>
              <a:t>, and in the </a:t>
            </a:r>
            <a:r>
              <a:rPr lang="en-US" altLang="zh-TW" sz="300" b="1" smtClean="0">
                <a:latin typeface="Arial" pitchFamily="34" charset="0"/>
              </a:rPr>
              <a:t>Height </a:t>
            </a:r>
            <a:r>
              <a:rPr lang="en-US" altLang="zh-TW" sz="300" smtClean="0">
                <a:latin typeface="Arial" pitchFamily="34" charset="0"/>
              </a:rPr>
              <a:t>box,</a:t>
            </a:r>
            <a:r>
              <a:rPr lang="en-US" altLang="zh-TW" sz="300" b="1" smtClean="0">
                <a:latin typeface="Arial" pitchFamily="34" charset="0"/>
              </a:rPr>
              <a:t> </a:t>
            </a:r>
            <a:r>
              <a:rPr lang="en-US" altLang="zh-TW" sz="300" smtClean="0">
                <a:latin typeface="Arial" pitchFamily="34" charset="0"/>
              </a:rPr>
              <a:t>enter </a:t>
            </a:r>
            <a:r>
              <a:rPr lang="en-US" altLang="zh-TW" sz="300" b="1" smtClean="0">
                <a:latin typeface="Arial" pitchFamily="34" charset="0"/>
              </a:rPr>
              <a:t>7 pt</a:t>
            </a:r>
            <a:r>
              <a:rPr lang="en-US" altLang="zh-TW" sz="300" smtClean="0">
                <a:latin typeface="Arial" pitchFamily="34" charset="0"/>
              </a:rPr>
              <a:t>. </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Under </a:t>
            </a:r>
            <a:r>
              <a:rPr lang="en-US" altLang="zh-TW" sz="300" b="1" smtClean="0">
                <a:latin typeface="Arial" pitchFamily="34" charset="0"/>
              </a:rPr>
              <a:t>Depth</a:t>
            </a:r>
            <a:r>
              <a:rPr lang="en-US" altLang="zh-TW" sz="300" smtClean="0">
                <a:latin typeface="Arial" pitchFamily="34" charset="0"/>
              </a:rPr>
              <a:t>, click the button next to </a:t>
            </a:r>
            <a:r>
              <a:rPr lang="en-US" altLang="zh-TW" sz="300" b="1" smtClean="0">
                <a:latin typeface="Arial" pitchFamily="34" charset="0"/>
              </a:rPr>
              <a:t>Color</a:t>
            </a:r>
            <a:r>
              <a:rPr lang="en-US" altLang="zh-TW" sz="300" smtClean="0">
                <a:latin typeface="Arial" pitchFamily="34" charset="0"/>
              </a:rPr>
              <a:t>, and then under </a:t>
            </a:r>
            <a:r>
              <a:rPr lang="en-US" altLang="zh-TW" sz="300" b="1" smtClean="0">
                <a:latin typeface="Arial" pitchFamily="34" charset="0"/>
              </a:rPr>
              <a:t>Theme Colors </a:t>
            </a:r>
            <a:r>
              <a:rPr lang="en-US" altLang="zh-TW" sz="300" smtClean="0">
                <a:latin typeface="Arial" pitchFamily="34" charset="0"/>
              </a:rPr>
              <a:t>click </a:t>
            </a:r>
            <a:r>
              <a:rPr lang="en-US" altLang="zh-TW" sz="300" b="1" smtClean="0">
                <a:latin typeface="Arial" pitchFamily="34" charset="0"/>
              </a:rPr>
              <a:t>White, Background 1</a:t>
            </a:r>
            <a:r>
              <a:rPr lang="en-US" altLang="zh-TW" sz="300" smtClean="0">
                <a:latin typeface="Arial" pitchFamily="34" charset="0"/>
              </a:rPr>
              <a:t> (first row, first option from the left). In the </a:t>
            </a:r>
            <a:r>
              <a:rPr lang="en-US" altLang="zh-TW" sz="300" b="1" smtClean="0">
                <a:latin typeface="Arial" pitchFamily="34" charset="0"/>
              </a:rPr>
              <a:t>Depth</a:t>
            </a:r>
            <a:r>
              <a:rPr lang="en-US" altLang="zh-TW" sz="300" smtClean="0">
                <a:latin typeface="Arial" pitchFamily="34" charset="0"/>
              </a:rPr>
              <a:t> box, enter </a:t>
            </a:r>
            <a:r>
              <a:rPr lang="en-US" altLang="zh-TW" sz="300" b="1" smtClean="0">
                <a:latin typeface="Arial" pitchFamily="34" charset="0"/>
              </a:rPr>
              <a:t>40 pt</a:t>
            </a:r>
            <a:r>
              <a:rPr lang="en-US" altLang="zh-TW" sz="300" smtClean="0">
                <a:latin typeface="Arial" pitchFamily="34" charset="0"/>
              </a:rPr>
              <a:t>. </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Under </a:t>
            </a:r>
            <a:r>
              <a:rPr lang="en-US" altLang="zh-TW" sz="300" b="1" smtClean="0">
                <a:latin typeface="Arial" pitchFamily="34" charset="0"/>
              </a:rPr>
              <a:t>Surface</a:t>
            </a:r>
            <a:r>
              <a:rPr lang="en-US" altLang="zh-TW" sz="300" smtClean="0">
                <a:latin typeface="Arial" pitchFamily="34" charset="0"/>
              </a:rPr>
              <a:t>, click the button next to </a:t>
            </a:r>
            <a:r>
              <a:rPr lang="en-US" altLang="zh-TW" sz="300" b="1" smtClean="0">
                <a:latin typeface="Arial" pitchFamily="34" charset="0"/>
              </a:rPr>
              <a:t>Material</a:t>
            </a:r>
            <a:r>
              <a:rPr lang="en-US" altLang="zh-TW" sz="300" smtClean="0">
                <a:latin typeface="Arial" pitchFamily="34" charset="0"/>
              </a:rPr>
              <a:t>, and then under </a:t>
            </a:r>
            <a:r>
              <a:rPr lang="en-US" altLang="zh-TW" sz="300" b="1" smtClean="0">
                <a:latin typeface="Arial" pitchFamily="34" charset="0"/>
              </a:rPr>
              <a:t>Translucent</a:t>
            </a:r>
            <a:r>
              <a:rPr lang="en-US" altLang="zh-TW" sz="300" smtClean="0">
                <a:latin typeface="Arial" pitchFamily="34" charset="0"/>
              </a:rPr>
              <a:t> click </a:t>
            </a:r>
            <a:r>
              <a:rPr lang="en-US" altLang="zh-TW" sz="300" b="1" smtClean="0">
                <a:latin typeface="Arial" pitchFamily="34" charset="0"/>
              </a:rPr>
              <a:t>Clear</a:t>
            </a:r>
            <a:r>
              <a:rPr lang="en-US" altLang="zh-TW" sz="300" smtClean="0">
                <a:latin typeface="Arial" pitchFamily="34" charset="0"/>
              </a:rPr>
              <a:t> (third option from the left). Click the button next to </a:t>
            </a:r>
            <a:r>
              <a:rPr lang="en-US" altLang="zh-TW" sz="300" b="1" smtClean="0">
                <a:latin typeface="Arial" pitchFamily="34" charset="0"/>
              </a:rPr>
              <a:t>Lighting</a:t>
            </a:r>
            <a:r>
              <a:rPr lang="en-US" altLang="zh-TW" sz="300" smtClean="0">
                <a:latin typeface="Arial" pitchFamily="34" charset="0"/>
              </a:rPr>
              <a:t>, and then under </a:t>
            </a:r>
            <a:r>
              <a:rPr lang="en-US" altLang="zh-TW" sz="300" b="1" smtClean="0">
                <a:latin typeface="Arial" pitchFamily="34" charset="0"/>
              </a:rPr>
              <a:t>Special</a:t>
            </a:r>
            <a:r>
              <a:rPr lang="en-US" altLang="zh-TW" sz="300" smtClean="0">
                <a:latin typeface="Arial" pitchFamily="34" charset="0"/>
              </a:rPr>
              <a:t> click </a:t>
            </a:r>
            <a:r>
              <a:rPr lang="en-US" altLang="zh-TW" sz="300" b="1" smtClean="0">
                <a:latin typeface="Arial" pitchFamily="34" charset="0"/>
              </a:rPr>
              <a:t>Two Point </a:t>
            </a:r>
            <a:r>
              <a:rPr lang="en-US" altLang="zh-TW" sz="300" smtClean="0">
                <a:latin typeface="Arial" pitchFamily="34" charset="0"/>
              </a:rPr>
              <a:t>(second option from the left). In the </a:t>
            </a:r>
            <a:r>
              <a:rPr lang="en-US" altLang="zh-TW" sz="300" b="1" smtClean="0">
                <a:latin typeface="Arial" pitchFamily="34" charset="0"/>
              </a:rPr>
              <a:t>Angle box</a:t>
            </a:r>
            <a:r>
              <a:rPr lang="en-US" altLang="zh-TW" sz="300" smtClean="0">
                <a:latin typeface="Arial" pitchFamily="34" charset="0"/>
              </a:rPr>
              <a:t>, enter </a:t>
            </a:r>
            <a:r>
              <a:rPr lang="en-US" altLang="zh-TW" sz="300" b="1" smtClean="0">
                <a:latin typeface="Arial" pitchFamily="34" charset="0"/>
              </a:rPr>
              <a:t>70°</a:t>
            </a:r>
            <a:r>
              <a:rPr lang="en-US" altLang="zh-TW" sz="300" smtClean="0">
                <a:latin typeface="Arial" pitchFamily="34" charset="0"/>
              </a:rPr>
              <a:t>.</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Insert</a:t>
            </a:r>
            <a:r>
              <a:rPr lang="en-US" altLang="zh-TW" sz="300" smtClean="0">
                <a:latin typeface="Arial" pitchFamily="34" charset="0"/>
              </a:rPr>
              <a:t> tab, in the </a:t>
            </a:r>
            <a:r>
              <a:rPr lang="en-US" altLang="zh-TW" sz="300" b="1" smtClean="0">
                <a:latin typeface="Arial" pitchFamily="34" charset="0"/>
              </a:rPr>
              <a:t>Text</a:t>
            </a:r>
            <a:r>
              <a:rPr lang="en-US" altLang="zh-TW" sz="300" smtClean="0">
                <a:latin typeface="Arial" pitchFamily="34" charset="0"/>
              </a:rPr>
              <a:t> group, click </a:t>
            </a:r>
            <a:r>
              <a:rPr lang="en-US" altLang="zh-TW" sz="300" b="1" smtClean="0">
                <a:latin typeface="Arial" pitchFamily="34" charset="0"/>
              </a:rPr>
              <a:t>Text Box</a:t>
            </a:r>
            <a:r>
              <a:rPr lang="en-US" altLang="zh-TW" sz="300" smtClean="0">
                <a:latin typeface="Arial" pitchFamily="34" charset="0"/>
              </a:rPr>
              <a:t>, and then on the slide, drag to draw the text box.</a:t>
            </a:r>
          </a:p>
          <a:p>
            <a:pPr eaLnBrk="1" hangingPunct="1">
              <a:lnSpc>
                <a:spcPct val="80000"/>
              </a:lnSpc>
              <a:spcBef>
                <a:spcPct val="0"/>
              </a:spcBef>
              <a:buFont typeface="Calibri" pitchFamily="34" charset="0"/>
              <a:buAutoNum type="arabicPeriod"/>
            </a:pPr>
            <a:r>
              <a:rPr lang="en-US" altLang="zh-TW" sz="300" smtClean="0">
                <a:latin typeface="Arial" pitchFamily="34" charset="0"/>
              </a:rPr>
              <a:t>Enter text in the text box, select the text, and then 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Font</a:t>
            </a:r>
            <a:r>
              <a:rPr lang="en-US" altLang="zh-TW" sz="300" smtClean="0">
                <a:latin typeface="Arial" pitchFamily="34" charset="0"/>
              </a:rPr>
              <a:t> group, select </a:t>
            </a:r>
            <a:r>
              <a:rPr lang="en-US" altLang="zh-TW" sz="300" b="1" smtClean="0">
                <a:latin typeface="Arial" pitchFamily="34" charset="0"/>
              </a:rPr>
              <a:t>TW Cen MT Condensed </a:t>
            </a:r>
            <a:r>
              <a:rPr lang="en-US" altLang="zh-TW" sz="300" smtClean="0">
                <a:latin typeface="Arial" pitchFamily="34" charset="0"/>
              </a:rPr>
              <a:t>from the </a:t>
            </a:r>
            <a:r>
              <a:rPr lang="en-US" altLang="zh-TW" sz="300" b="1" smtClean="0">
                <a:latin typeface="Arial" pitchFamily="34" charset="0"/>
              </a:rPr>
              <a:t>Font</a:t>
            </a:r>
            <a:r>
              <a:rPr lang="en-US" altLang="zh-TW" sz="300" smtClean="0">
                <a:latin typeface="Arial" pitchFamily="34" charset="0"/>
              </a:rPr>
              <a:t> list and then select </a:t>
            </a:r>
            <a:r>
              <a:rPr lang="en-US" altLang="zh-TW" sz="300" b="1" smtClean="0">
                <a:latin typeface="Arial" pitchFamily="34" charset="0"/>
              </a:rPr>
              <a:t>36</a:t>
            </a:r>
            <a:r>
              <a:rPr lang="en-US" altLang="zh-TW" sz="300" smtClean="0">
                <a:latin typeface="Arial" pitchFamily="34" charset="0"/>
              </a:rPr>
              <a:t> from the </a:t>
            </a:r>
            <a:r>
              <a:rPr lang="en-US" altLang="zh-TW" sz="300" b="1" smtClean="0">
                <a:latin typeface="Arial" pitchFamily="34" charset="0"/>
              </a:rPr>
              <a:t>Font Size </a:t>
            </a:r>
            <a:r>
              <a:rPr lang="en-US" altLang="zh-TW" sz="300" smtClean="0">
                <a:latin typeface="Arial" pitchFamily="34" charset="0"/>
              </a:rPr>
              <a:t>list.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Paragraph</a:t>
            </a:r>
            <a:r>
              <a:rPr lang="en-US" altLang="zh-TW" sz="300" smtClean="0">
                <a:latin typeface="Arial" pitchFamily="34" charset="0"/>
              </a:rPr>
              <a:t> group, click </a:t>
            </a:r>
            <a:r>
              <a:rPr lang="en-US" altLang="zh-TW" sz="300" b="1" smtClean="0">
                <a:latin typeface="Arial" pitchFamily="34" charset="0"/>
              </a:rPr>
              <a:t>Align Text Right</a:t>
            </a:r>
            <a:r>
              <a:rPr lang="en-US" altLang="zh-TW" sz="300" smtClean="0">
                <a:latin typeface="Arial" pitchFamily="34" charset="0"/>
              </a:rPr>
              <a:t> to align the text right on the slide.</a:t>
            </a:r>
          </a:p>
          <a:p>
            <a:pPr eaLnBrk="1" hangingPunct="1">
              <a:lnSpc>
                <a:spcPct val="80000"/>
              </a:lnSpc>
              <a:spcBef>
                <a:spcPct val="0"/>
              </a:spcBef>
              <a:buFont typeface="Calibri" pitchFamily="34" charset="0"/>
              <a:buAutoNum type="arabicPeriod"/>
            </a:pPr>
            <a:r>
              <a:rPr lang="en-US" altLang="zh-TW" sz="300" smtClean="0">
                <a:latin typeface="Arial" pitchFamily="34" charset="0"/>
              </a:rPr>
              <a:t>Drag the text box and position it over the rectangle.</a:t>
            </a:r>
          </a:p>
          <a:p>
            <a:pPr eaLnBrk="1" hangingPunct="1">
              <a:lnSpc>
                <a:spcPct val="80000"/>
              </a:lnSpc>
              <a:spcBef>
                <a:spcPct val="0"/>
              </a:spcBef>
              <a:buFont typeface="Calibri" pitchFamily="34" charset="0"/>
              <a:buAutoNum type="arabicPeriod"/>
            </a:pPr>
            <a:r>
              <a:rPr lang="en-US" altLang="zh-TW" sz="300" smtClean="0">
                <a:latin typeface="Arial" pitchFamily="34" charset="0"/>
              </a:rPr>
              <a:t>Under </a:t>
            </a:r>
            <a:r>
              <a:rPr lang="en-US" altLang="zh-TW" sz="300" b="1" smtClean="0">
                <a:latin typeface="Arial" pitchFamily="34" charset="0"/>
              </a:rPr>
              <a:t>Drawing Tools</a:t>
            </a:r>
            <a:r>
              <a:rPr lang="en-US" altLang="zh-TW" sz="300" smtClean="0">
                <a:latin typeface="Arial" pitchFamily="34" charset="0"/>
              </a:rPr>
              <a:t>, on the </a:t>
            </a:r>
            <a:r>
              <a:rPr lang="en-US" altLang="zh-TW" sz="300" b="1" smtClean="0">
                <a:latin typeface="Arial" pitchFamily="34" charset="0"/>
              </a:rPr>
              <a:t>Format</a:t>
            </a:r>
            <a:r>
              <a:rPr lang="en-US" altLang="zh-TW" sz="300" smtClean="0">
                <a:latin typeface="Arial" pitchFamily="34" charset="0"/>
              </a:rPr>
              <a:t> tab, in the </a:t>
            </a:r>
            <a:r>
              <a:rPr lang="en-US" altLang="zh-TW" sz="300" b="1" smtClean="0">
                <a:latin typeface="Arial" pitchFamily="34" charset="0"/>
              </a:rPr>
              <a:t>WordArt Styles </a:t>
            </a:r>
            <a:r>
              <a:rPr lang="en-US" altLang="zh-TW" sz="300" smtClean="0">
                <a:latin typeface="Arial" pitchFamily="34" charset="0"/>
              </a:rPr>
              <a:t>group, click the arrow next to </a:t>
            </a:r>
            <a:r>
              <a:rPr lang="en-US" altLang="zh-TW" sz="300" b="1" smtClean="0">
                <a:latin typeface="Arial" pitchFamily="34" charset="0"/>
              </a:rPr>
              <a:t>Text Fill</a:t>
            </a:r>
            <a:r>
              <a:rPr lang="en-US" altLang="zh-TW" sz="300" smtClean="0">
                <a:latin typeface="Arial" pitchFamily="34" charset="0"/>
              </a:rPr>
              <a:t>, and then under </a:t>
            </a:r>
            <a:r>
              <a:rPr lang="en-US" altLang="zh-TW" sz="300" b="1" smtClean="0">
                <a:latin typeface="Arial" pitchFamily="34" charset="0"/>
              </a:rPr>
              <a:t>Theme Colors </a:t>
            </a:r>
            <a:r>
              <a:rPr lang="en-US" altLang="zh-TW" sz="300" smtClean="0">
                <a:latin typeface="Arial" pitchFamily="34" charset="0"/>
              </a:rPr>
              <a:t>click </a:t>
            </a:r>
            <a:r>
              <a:rPr lang="en-US" altLang="zh-TW" sz="300" b="1" smtClean="0">
                <a:latin typeface="Arial" pitchFamily="34" charset="0"/>
              </a:rPr>
              <a:t>White, Background 1 </a:t>
            </a:r>
            <a:r>
              <a:rPr lang="en-US" altLang="zh-TW" sz="300" smtClean="0">
                <a:latin typeface="Arial" pitchFamily="34" charset="0"/>
              </a:rPr>
              <a:t>(first row, first option from the left).</a:t>
            </a:r>
          </a:p>
          <a:p>
            <a:pPr eaLnBrk="1" hangingPunct="1">
              <a:lnSpc>
                <a:spcPct val="80000"/>
              </a:lnSpc>
              <a:spcBef>
                <a:spcPct val="0"/>
              </a:spcBef>
              <a:buFont typeface="Calibri" pitchFamily="34" charset="0"/>
              <a:buAutoNum type="arabicPeriod"/>
            </a:pPr>
            <a:r>
              <a:rPr lang="en-US" altLang="zh-TW" sz="300" smtClean="0">
                <a:latin typeface="Arial" pitchFamily="34" charset="0"/>
              </a:rPr>
              <a:t>Select the text box. Under </a:t>
            </a:r>
            <a:r>
              <a:rPr lang="en-US" altLang="zh-TW" sz="300" b="1" smtClean="0">
                <a:latin typeface="Arial" pitchFamily="34" charset="0"/>
              </a:rPr>
              <a:t>Drawing Tools</a:t>
            </a:r>
            <a:r>
              <a:rPr lang="en-US" altLang="zh-TW" sz="300" smtClean="0">
                <a:latin typeface="Arial" pitchFamily="34" charset="0"/>
              </a:rPr>
              <a:t>, on the </a:t>
            </a:r>
            <a:r>
              <a:rPr lang="en-US" altLang="zh-TW" sz="300" b="1" smtClean="0">
                <a:latin typeface="Arial" pitchFamily="34" charset="0"/>
              </a:rPr>
              <a:t>Format</a:t>
            </a:r>
            <a:r>
              <a:rPr lang="en-US" altLang="zh-TW" sz="300" smtClean="0">
                <a:latin typeface="Arial" pitchFamily="34" charset="0"/>
              </a:rPr>
              <a:t> tab, click </a:t>
            </a:r>
            <a:r>
              <a:rPr lang="en-US" altLang="zh-TW" sz="300" b="1" smtClean="0">
                <a:latin typeface="Arial" pitchFamily="34" charset="0"/>
              </a:rPr>
              <a:t>Text Effects</a:t>
            </a:r>
            <a:r>
              <a:rPr lang="en-US" altLang="zh-TW" sz="300" smtClean="0">
                <a:latin typeface="Arial" pitchFamily="34" charset="0"/>
              </a:rPr>
              <a:t>, then</a:t>
            </a:r>
            <a:r>
              <a:rPr lang="en-US" altLang="zh-TW" sz="300" b="1" smtClean="0">
                <a:latin typeface="Arial" pitchFamily="34" charset="0"/>
              </a:rPr>
              <a:t> </a:t>
            </a:r>
            <a:r>
              <a:rPr lang="en-US" altLang="zh-TW" sz="300" smtClean="0">
                <a:latin typeface="Arial" pitchFamily="34" charset="0"/>
              </a:rPr>
              <a:t>point to </a:t>
            </a:r>
            <a:r>
              <a:rPr lang="en-US" altLang="zh-TW" sz="300" b="1" smtClean="0">
                <a:latin typeface="Arial" pitchFamily="34" charset="0"/>
              </a:rPr>
              <a:t>3-D Rotation</a:t>
            </a:r>
            <a:r>
              <a:rPr lang="en-US" altLang="zh-TW" sz="300" smtClean="0">
                <a:latin typeface="Arial" pitchFamily="34" charset="0"/>
              </a:rPr>
              <a:t>, and then click </a:t>
            </a:r>
            <a:r>
              <a:rPr lang="en-US" altLang="zh-TW" sz="300" b="1" smtClean="0">
                <a:latin typeface="Arial" pitchFamily="34" charset="0"/>
              </a:rPr>
              <a:t>3-D Rotation Options</a:t>
            </a:r>
            <a:r>
              <a:rPr lang="en-US" altLang="zh-TW" sz="300" smtClean="0">
                <a:latin typeface="Arial" pitchFamily="34" charset="0"/>
              </a:rPr>
              <a:t>. </a:t>
            </a:r>
          </a:p>
          <a:p>
            <a:pPr eaLnBrk="1" hangingPunct="1">
              <a:lnSpc>
                <a:spcPct val="80000"/>
              </a:lnSpc>
              <a:spcBef>
                <a:spcPct val="0"/>
              </a:spcBef>
              <a:buFont typeface="Calibri" pitchFamily="34" charset="0"/>
              <a:buAutoNum type="arabicPeriod"/>
            </a:pPr>
            <a:r>
              <a:rPr lang="en-US" altLang="zh-TW" sz="300" smtClean="0">
                <a:latin typeface="Arial" pitchFamily="34" charset="0"/>
              </a:rPr>
              <a:t>In the </a:t>
            </a:r>
            <a:r>
              <a:rPr lang="en-US" altLang="zh-TW" sz="300" b="1" smtClean="0">
                <a:latin typeface="Arial" pitchFamily="34" charset="0"/>
              </a:rPr>
              <a:t>Format Text Effects </a:t>
            </a:r>
            <a:r>
              <a:rPr lang="en-US" altLang="zh-TW" sz="300" smtClean="0">
                <a:latin typeface="Arial" pitchFamily="34" charset="0"/>
              </a:rPr>
              <a:t>dialog box, click </a:t>
            </a:r>
            <a:r>
              <a:rPr lang="en-US" altLang="zh-TW" sz="300" b="1" smtClean="0">
                <a:latin typeface="Arial" pitchFamily="34" charset="0"/>
              </a:rPr>
              <a:t>3-D Rotation </a:t>
            </a:r>
            <a:r>
              <a:rPr lang="en-US" altLang="zh-TW" sz="300" smtClean="0">
                <a:latin typeface="Arial" pitchFamily="34" charset="0"/>
              </a:rPr>
              <a:t>in the left pane. In the right pane, click the button next to </a:t>
            </a:r>
            <a:r>
              <a:rPr lang="en-US" altLang="zh-TW" sz="300" b="1" smtClean="0">
                <a:latin typeface="Arial" pitchFamily="34" charset="0"/>
              </a:rPr>
              <a:t>Presets</a:t>
            </a:r>
            <a:r>
              <a:rPr lang="en-US" altLang="zh-TW" sz="300" smtClean="0">
                <a:latin typeface="Arial" pitchFamily="34" charset="0"/>
              </a:rPr>
              <a:t>, and then under </a:t>
            </a:r>
            <a:r>
              <a:rPr lang="en-US" altLang="zh-TW" sz="300" b="1" smtClean="0">
                <a:latin typeface="Arial" pitchFamily="34" charset="0"/>
              </a:rPr>
              <a:t>Parallel</a:t>
            </a:r>
            <a:r>
              <a:rPr lang="en-US" altLang="zh-TW" sz="300" smtClean="0">
                <a:latin typeface="Arial" pitchFamily="34" charset="0"/>
              </a:rPr>
              <a:t> click </a:t>
            </a:r>
            <a:r>
              <a:rPr lang="en-US" altLang="zh-TW" sz="300" b="1" smtClean="0">
                <a:latin typeface="Arial" pitchFamily="34" charset="0"/>
              </a:rPr>
              <a:t>Off Axis 2 Left </a:t>
            </a:r>
            <a:r>
              <a:rPr lang="en-US" altLang="zh-TW" sz="300" smtClean="0">
                <a:latin typeface="Arial" pitchFamily="34" charset="0"/>
              </a:rPr>
              <a:t>(second row, fourth option from the left). </a:t>
            </a:r>
          </a:p>
          <a:p>
            <a:pPr>
              <a:lnSpc>
                <a:spcPct val="80000"/>
              </a:lnSpc>
            </a:pPr>
            <a:endParaRPr lang="en-US" altLang="zh-TW" sz="300" smtClean="0">
              <a:latin typeface="Arial" pitchFamily="34" charset="0"/>
            </a:endParaRPr>
          </a:p>
          <a:p>
            <a:pPr>
              <a:lnSpc>
                <a:spcPct val="80000"/>
              </a:lnSpc>
            </a:pPr>
            <a:endParaRPr lang="en-US" altLang="zh-TW" sz="300" smtClean="0">
              <a:latin typeface="Arial" pitchFamily="34" charset="0"/>
            </a:endParaRPr>
          </a:p>
          <a:p>
            <a:pPr>
              <a:lnSpc>
                <a:spcPct val="80000"/>
              </a:lnSpc>
            </a:pPr>
            <a:r>
              <a:rPr lang="en-US" altLang="zh-TW" sz="300" smtClean="0">
                <a:latin typeface="Arial" pitchFamily="34" charset="0"/>
              </a:rPr>
              <a:t>To reproduce the background on this slide, do the following:</a:t>
            </a:r>
          </a:p>
          <a:p>
            <a:pPr eaLnBrk="1" hangingPunct="1">
              <a:lnSpc>
                <a:spcPct val="70000"/>
              </a:lnSpc>
              <a:spcBef>
                <a:spcPct val="0"/>
              </a:spcBef>
              <a:spcAft>
                <a:spcPts val="600"/>
              </a:spcAft>
              <a:buFont typeface="Calibri" pitchFamily="34" charset="0"/>
              <a:buAutoNum type="arabicPeriod"/>
            </a:pPr>
            <a:r>
              <a:rPr lang="en-US" altLang="zh-TW" sz="300" smtClean="0">
                <a:latin typeface="Calibri" pitchFamily="34" charset="0"/>
              </a:rPr>
              <a:t>Right-click the slide background area, then click </a:t>
            </a:r>
            <a:r>
              <a:rPr lang="en-US" altLang="zh-TW" sz="300" b="1" smtClean="0">
                <a:latin typeface="Calibri" pitchFamily="34" charset="0"/>
              </a:rPr>
              <a:t>Format Background</a:t>
            </a:r>
            <a:r>
              <a:rPr lang="en-US" altLang="zh-TW" sz="300" smtClean="0">
                <a:latin typeface="Calibri" pitchFamily="34" charset="0"/>
              </a:rPr>
              <a:t>. In the </a:t>
            </a:r>
            <a:r>
              <a:rPr lang="en-US" altLang="zh-TW" sz="300" b="1" smtClean="0">
                <a:latin typeface="Calibri" pitchFamily="34" charset="0"/>
              </a:rPr>
              <a:t>Format Background </a:t>
            </a:r>
            <a:r>
              <a:rPr lang="en-US" altLang="zh-TW" sz="300" smtClean="0">
                <a:latin typeface="Calibri" pitchFamily="34" charset="0"/>
              </a:rPr>
              <a:t>dialog box, click </a:t>
            </a:r>
            <a:r>
              <a:rPr lang="en-US" altLang="zh-TW" sz="300" b="1" smtClean="0">
                <a:latin typeface="Calibri" pitchFamily="34" charset="0"/>
              </a:rPr>
              <a:t>Fill</a:t>
            </a:r>
            <a:r>
              <a:rPr lang="en-US" altLang="zh-TW" sz="300" smtClean="0">
                <a:latin typeface="Calibri" pitchFamily="34" charset="0"/>
              </a:rPr>
              <a:t> in the left pane, select </a:t>
            </a:r>
            <a:r>
              <a:rPr lang="en-US" altLang="zh-TW" sz="300" b="1" smtClean="0">
                <a:latin typeface="Calibri" pitchFamily="34" charset="0"/>
              </a:rPr>
              <a:t>Gradient fill</a:t>
            </a:r>
            <a:r>
              <a:rPr lang="en-US" altLang="zh-TW" sz="300" smtClean="0">
                <a:latin typeface="Calibri" pitchFamily="34" charset="0"/>
              </a:rPr>
              <a:t> in the right pane, and then do the following:</a:t>
            </a:r>
          </a:p>
          <a:p>
            <a:pPr marL="684213" lvl="1" indent="-227013" eaLnBrk="1" hangingPunct="1">
              <a:lnSpc>
                <a:spcPct val="70000"/>
              </a:lnSpc>
              <a:spcBef>
                <a:spcPct val="0"/>
              </a:spcBef>
              <a:spcAft>
                <a:spcPts val="600"/>
              </a:spcAft>
              <a:buFontTx/>
              <a:buChar char="•"/>
            </a:pPr>
            <a:r>
              <a:rPr lang="en-US" altLang="zh-TW" sz="300" smtClean="0">
                <a:latin typeface="Calibri" pitchFamily="34" charset="0"/>
              </a:rPr>
              <a:t>In the </a:t>
            </a:r>
            <a:r>
              <a:rPr lang="en-US" altLang="zh-TW" sz="300" b="1" smtClean="0">
                <a:latin typeface="Calibri" pitchFamily="34" charset="0"/>
              </a:rPr>
              <a:t>Type</a:t>
            </a:r>
            <a:r>
              <a:rPr lang="en-US" altLang="zh-TW" sz="300" smtClean="0">
                <a:latin typeface="Calibri" pitchFamily="34" charset="0"/>
              </a:rPr>
              <a:t> list, select </a:t>
            </a:r>
            <a:r>
              <a:rPr lang="en-US" altLang="zh-TW" sz="300" b="1" smtClean="0">
                <a:latin typeface="Calibri" pitchFamily="34" charset="0"/>
              </a:rPr>
              <a:t>Linear</a:t>
            </a:r>
            <a:r>
              <a:rPr lang="en-US" altLang="zh-TW" sz="300" smtClean="0">
                <a:latin typeface="Calibri" pitchFamily="34" charset="0"/>
              </a:rPr>
              <a:t>.</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Click the button next to </a:t>
            </a:r>
            <a:r>
              <a:rPr lang="en-US" altLang="zh-TW" sz="300" b="1" smtClean="0">
                <a:latin typeface="Arial" pitchFamily="34" charset="0"/>
              </a:rPr>
              <a:t>Direction</a:t>
            </a:r>
            <a:r>
              <a:rPr lang="en-US" altLang="zh-TW" sz="300" smtClean="0">
                <a:latin typeface="Arial" pitchFamily="34" charset="0"/>
              </a:rPr>
              <a:t>, and then click</a:t>
            </a:r>
            <a:r>
              <a:rPr lang="en-US" altLang="zh-TW" sz="300" smtClean="0">
                <a:latin typeface="Calibri" pitchFamily="34" charset="0"/>
              </a:rPr>
              <a:t> </a:t>
            </a:r>
            <a:r>
              <a:rPr lang="en-US" altLang="zh-TW" sz="300" b="1" smtClean="0">
                <a:latin typeface="Calibri" pitchFamily="34" charset="0"/>
              </a:rPr>
              <a:t>Linear Diagonal </a:t>
            </a:r>
            <a:r>
              <a:rPr lang="en-US" altLang="zh-TW" sz="300" smtClean="0">
                <a:latin typeface="Calibri" pitchFamily="34" charset="0"/>
              </a:rPr>
              <a:t>(first row, third option from the left).</a:t>
            </a:r>
          </a:p>
          <a:p>
            <a:pPr marL="684213" lvl="1" indent="-227013" eaLnBrk="1" hangingPunct="1">
              <a:lnSpc>
                <a:spcPct val="70000"/>
              </a:lnSpc>
              <a:spcBef>
                <a:spcPct val="0"/>
              </a:spcBef>
              <a:spcAft>
                <a:spcPts val="600"/>
              </a:spcAft>
              <a:buFontTx/>
              <a:buChar char="•"/>
            </a:pPr>
            <a:r>
              <a:rPr lang="en-US" altLang="zh-TW" sz="300" smtClean="0">
                <a:latin typeface="Calibri" pitchFamily="34" charset="0"/>
              </a:rPr>
              <a:t>In the </a:t>
            </a:r>
            <a:r>
              <a:rPr lang="en-US" altLang="zh-TW" sz="300" b="1" smtClean="0">
                <a:latin typeface="Calibri" pitchFamily="34" charset="0"/>
              </a:rPr>
              <a:t>Angle </a:t>
            </a:r>
            <a:r>
              <a:rPr lang="en-US" altLang="zh-TW" sz="300" smtClean="0">
                <a:latin typeface="Calibri" pitchFamily="34" charset="0"/>
              </a:rPr>
              <a:t>box, enter </a:t>
            </a:r>
            <a:r>
              <a:rPr lang="en-US" altLang="zh-TW" sz="300" b="1" smtClean="0">
                <a:latin typeface="Calibri" pitchFamily="34" charset="0"/>
              </a:rPr>
              <a:t>135%</a:t>
            </a:r>
            <a:r>
              <a:rPr lang="en-US" altLang="zh-TW" sz="300" smtClean="0">
                <a:latin typeface="Calibri" pitchFamily="34" charset="0"/>
              </a:rPr>
              <a:t>. </a:t>
            </a:r>
          </a:p>
          <a:p>
            <a:pPr marL="684213" lvl="1" indent="-227013" eaLnBrk="1" hangingPunct="1">
              <a:lnSpc>
                <a:spcPct val="70000"/>
              </a:lnSpc>
              <a:spcBef>
                <a:spcPct val="0"/>
              </a:spcBef>
              <a:spcAft>
                <a:spcPts val="600"/>
              </a:spcAft>
              <a:buFontTx/>
              <a:buChar char="•"/>
            </a:pPr>
            <a:r>
              <a:rPr lang="en-US" altLang="zh-TW" sz="300" smtClean="0">
                <a:latin typeface="Calibri" pitchFamily="34" charset="0"/>
              </a:rPr>
              <a:t>Under </a:t>
            </a:r>
            <a:r>
              <a:rPr lang="en-US" altLang="zh-TW" sz="300" b="1" smtClean="0">
                <a:latin typeface="Calibri" pitchFamily="34" charset="0"/>
              </a:rPr>
              <a:t>Gradient stops</a:t>
            </a:r>
            <a:r>
              <a:rPr lang="en-US" altLang="zh-TW" sz="300" smtClean="0">
                <a:latin typeface="Calibri" pitchFamily="34" charset="0"/>
              </a:rPr>
              <a:t>, click </a:t>
            </a:r>
            <a:r>
              <a:rPr lang="en-US" altLang="zh-TW" sz="300" b="1" smtClean="0">
                <a:latin typeface="Calibri" pitchFamily="34" charset="0"/>
              </a:rPr>
              <a:t>Add</a:t>
            </a:r>
            <a:r>
              <a:rPr lang="en-US" altLang="zh-TW" sz="300" smtClean="0">
                <a:latin typeface="Calibri" pitchFamily="34" charset="0"/>
              </a:rPr>
              <a:t> or </a:t>
            </a:r>
            <a:r>
              <a:rPr lang="en-US" altLang="zh-TW" sz="300" b="1" smtClean="0">
                <a:latin typeface="Calibri" pitchFamily="34" charset="0"/>
              </a:rPr>
              <a:t>Remove</a:t>
            </a:r>
            <a:r>
              <a:rPr lang="en-US" altLang="zh-TW" sz="300" smtClean="0">
                <a:latin typeface="Calibri" pitchFamily="34" charset="0"/>
              </a:rPr>
              <a:t> until two stops appear on the slider.</a:t>
            </a:r>
            <a:endParaRPr lang="en-US" altLang="zh-TW" sz="300" smtClean="0">
              <a:latin typeface="Arial" pitchFamily="34" charset="0"/>
            </a:endParaRP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Under </a:t>
            </a:r>
            <a:r>
              <a:rPr lang="en-US" altLang="zh-TW" sz="300" b="1" smtClean="0">
                <a:latin typeface="Arial" pitchFamily="34" charset="0"/>
              </a:rPr>
              <a:t>Gradient stops</a:t>
            </a:r>
            <a:r>
              <a:rPr lang="en-US" altLang="zh-TW" sz="300" smtClean="0">
                <a:latin typeface="Arial" pitchFamily="34" charset="0"/>
              </a:rPr>
              <a:t>, on the slider, customize the gradient stops as follows:</a:t>
            </a:r>
          </a:p>
          <a:p>
            <a:pPr marL="684213" lvl="1" indent="-227013">
              <a:lnSpc>
                <a:spcPct val="80000"/>
              </a:lnSpc>
              <a:buFontTx/>
              <a:buChar char="•"/>
            </a:pPr>
            <a:r>
              <a:rPr lang="en-US" altLang="zh-TW" sz="300" smtClean="0">
                <a:latin typeface="Arial" pitchFamily="34" charset="0"/>
              </a:rPr>
              <a:t>Click on the left stop, and then do the following:</a:t>
            </a:r>
          </a:p>
          <a:p>
            <a:pPr marL="1141413" lvl="2" indent="-227013">
              <a:lnSpc>
                <a:spcPct val="80000"/>
              </a:lnSpc>
              <a:buFontTx/>
              <a:buChar char="•"/>
            </a:pPr>
            <a:r>
              <a:rPr lang="en-US" altLang="zh-TW" sz="300" smtClean="0">
                <a:latin typeface="Arial" pitchFamily="34" charset="0"/>
              </a:rPr>
              <a:t>In the </a:t>
            </a:r>
            <a:r>
              <a:rPr lang="en-US" altLang="zh-TW" sz="300" b="1" smtClean="0">
                <a:latin typeface="Arial" pitchFamily="34" charset="0"/>
              </a:rPr>
              <a:t>Stop position </a:t>
            </a:r>
            <a:r>
              <a:rPr lang="en-US" altLang="zh-TW" sz="300" smtClean="0">
                <a:latin typeface="Arial" pitchFamily="34" charset="0"/>
              </a:rPr>
              <a:t>box, enter </a:t>
            </a:r>
            <a:r>
              <a:rPr lang="en-US" altLang="zh-TW" sz="300" b="1" smtClean="0">
                <a:latin typeface="Arial" pitchFamily="34" charset="0"/>
              </a:rPr>
              <a:t>0%</a:t>
            </a:r>
            <a:r>
              <a:rPr lang="en-US" altLang="zh-TW" sz="300" smtClean="0">
                <a:latin typeface="Arial" pitchFamily="34" charset="0"/>
              </a:rPr>
              <a:t>. </a:t>
            </a:r>
          </a:p>
          <a:p>
            <a:pPr marL="1141413" lvl="2" indent="-227013">
              <a:lnSpc>
                <a:spcPct val="80000"/>
              </a:lnSpc>
              <a:buFontTx/>
              <a:buChar char="•"/>
            </a:pPr>
            <a:r>
              <a:rPr lang="en-US" altLang="zh-TW" sz="300" smtClean="0">
                <a:latin typeface="Arial" pitchFamily="34" charset="0"/>
              </a:rPr>
              <a:t>Click the button next to </a:t>
            </a:r>
            <a:r>
              <a:rPr lang="en-US" altLang="zh-TW" sz="300" b="1" smtClean="0">
                <a:latin typeface="Arial" pitchFamily="34" charset="0"/>
              </a:rPr>
              <a:t>Color</a:t>
            </a:r>
            <a:r>
              <a:rPr lang="en-US" altLang="zh-TW" sz="300" smtClean="0">
                <a:latin typeface="Arial" pitchFamily="34" charset="0"/>
              </a:rPr>
              <a:t>, and then under </a:t>
            </a:r>
            <a:r>
              <a:rPr lang="en-US" altLang="zh-TW" sz="300" b="1" smtClean="0">
                <a:latin typeface="Arial" pitchFamily="34" charset="0"/>
              </a:rPr>
              <a:t>Theme Colors</a:t>
            </a:r>
            <a:r>
              <a:rPr lang="en-US" altLang="zh-TW" sz="300" smtClean="0">
                <a:latin typeface="Arial" pitchFamily="34" charset="0"/>
              </a:rPr>
              <a:t> click </a:t>
            </a:r>
            <a:r>
              <a:rPr lang="en-US" altLang="zh-TW" sz="300" b="1" smtClean="0">
                <a:latin typeface="Arial" pitchFamily="34" charset="0"/>
              </a:rPr>
              <a:t>White, Background 1 </a:t>
            </a:r>
            <a:r>
              <a:rPr lang="en-US" altLang="zh-TW" sz="300" smtClean="0">
                <a:latin typeface="Arial" pitchFamily="34" charset="0"/>
              </a:rPr>
              <a:t>(first row, first option from the left).</a:t>
            </a:r>
          </a:p>
          <a:p>
            <a:pPr marL="684213" lvl="1" indent="-227013">
              <a:lnSpc>
                <a:spcPct val="80000"/>
              </a:lnSpc>
              <a:buFontTx/>
              <a:buChar char="•"/>
            </a:pPr>
            <a:r>
              <a:rPr lang="en-US" altLang="zh-TW" sz="300" smtClean="0">
                <a:latin typeface="Arial" pitchFamily="34" charset="0"/>
              </a:rPr>
              <a:t>Select </a:t>
            </a:r>
            <a:r>
              <a:rPr lang="en-US" altLang="zh-TW" sz="300" b="1" smtClean="0">
                <a:latin typeface="Arial" pitchFamily="34" charset="0"/>
              </a:rPr>
              <a:t>Stop 2 </a:t>
            </a:r>
            <a:r>
              <a:rPr lang="en-US" altLang="zh-TW" sz="300" smtClean="0">
                <a:latin typeface="Arial" pitchFamily="34" charset="0"/>
              </a:rPr>
              <a:t>from the list, and then do the following:</a:t>
            </a:r>
          </a:p>
          <a:p>
            <a:pPr marL="1141413" lvl="2" indent="-227013">
              <a:lnSpc>
                <a:spcPct val="80000"/>
              </a:lnSpc>
              <a:buFontTx/>
              <a:buChar char="•"/>
            </a:pPr>
            <a:r>
              <a:rPr lang="en-US" altLang="zh-TW" sz="300" smtClean="0">
                <a:latin typeface="Arial" pitchFamily="34" charset="0"/>
              </a:rPr>
              <a:t>In the </a:t>
            </a:r>
            <a:r>
              <a:rPr lang="en-US" altLang="zh-TW" sz="300" b="1" smtClean="0">
                <a:latin typeface="Arial" pitchFamily="34" charset="0"/>
              </a:rPr>
              <a:t>Stop position </a:t>
            </a:r>
            <a:r>
              <a:rPr lang="en-US" altLang="zh-TW" sz="300" smtClean="0">
                <a:latin typeface="Arial" pitchFamily="34" charset="0"/>
              </a:rPr>
              <a:t>box, enter </a:t>
            </a:r>
            <a:r>
              <a:rPr lang="en-US" altLang="zh-TW" sz="300" b="1" smtClean="0">
                <a:latin typeface="Arial" pitchFamily="34" charset="0"/>
              </a:rPr>
              <a:t>100%</a:t>
            </a:r>
            <a:r>
              <a:rPr lang="en-US" altLang="zh-TW" sz="300" smtClean="0">
                <a:latin typeface="Arial" pitchFamily="34" charset="0"/>
              </a:rPr>
              <a:t>. </a:t>
            </a:r>
          </a:p>
          <a:p>
            <a:pPr marL="1141413" lvl="2" indent="-227013">
              <a:lnSpc>
                <a:spcPct val="80000"/>
              </a:lnSpc>
              <a:buFontTx/>
              <a:buChar char="•"/>
            </a:pPr>
            <a:r>
              <a:rPr lang="en-US" altLang="zh-TW" sz="300" smtClean="0">
                <a:latin typeface="Arial" pitchFamily="34" charset="0"/>
              </a:rPr>
              <a:t>Click the button next to </a:t>
            </a:r>
            <a:r>
              <a:rPr lang="en-US" altLang="zh-TW" sz="300" b="1" smtClean="0">
                <a:latin typeface="Arial" pitchFamily="34" charset="0"/>
              </a:rPr>
              <a:t>Color</a:t>
            </a:r>
            <a:r>
              <a:rPr lang="en-US" altLang="zh-TW" sz="300" smtClean="0">
                <a:latin typeface="Arial" pitchFamily="34" charset="0"/>
              </a:rPr>
              <a:t>, and then under </a:t>
            </a:r>
            <a:r>
              <a:rPr lang="en-US" altLang="zh-TW" sz="300" b="1" smtClean="0">
                <a:latin typeface="Arial" pitchFamily="34" charset="0"/>
              </a:rPr>
              <a:t>Theme Colors</a:t>
            </a:r>
            <a:r>
              <a:rPr lang="en-US" altLang="zh-TW" sz="300" smtClean="0">
                <a:latin typeface="Arial" pitchFamily="34" charset="0"/>
              </a:rPr>
              <a:t> click </a:t>
            </a:r>
            <a:r>
              <a:rPr lang="en-US" altLang="zh-TW" sz="300" b="1" smtClean="0">
                <a:latin typeface="Arial" pitchFamily="34" charset="0"/>
              </a:rPr>
              <a:t>White, Background 1, Darker 15%</a:t>
            </a:r>
            <a:r>
              <a:rPr lang="en-US" altLang="zh-TW" sz="300" smtClean="0">
                <a:latin typeface="Arial" pitchFamily="34" charset="0"/>
              </a:rPr>
              <a:t> (third row, first option from the left).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t>
            </a:r>
            <a:r>
              <a:rPr lang="en-US" altLang="zh-TW" sz="300" b="1" smtClean="0">
                <a:latin typeface="Arial" pitchFamily="34" charset="0"/>
              </a:rPr>
              <a:t>More</a:t>
            </a:r>
            <a:r>
              <a:rPr lang="en-US" altLang="zh-TW" sz="300" smtClean="0">
                <a:latin typeface="Arial" pitchFamily="34" charset="0"/>
              </a:rPr>
              <a:t> arrow on the </a:t>
            </a:r>
            <a:r>
              <a:rPr lang="en-US" altLang="zh-TW" sz="300" b="1" smtClean="0">
                <a:latin typeface="Arial" pitchFamily="34" charset="0"/>
              </a:rPr>
              <a:t>Shapes </a:t>
            </a:r>
            <a:r>
              <a:rPr lang="en-US" altLang="zh-TW" sz="300" smtClean="0">
                <a:latin typeface="Arial" pitchFamily="34" charset="0"/>
              </a:rPr>
              <a:t>gallery, and then under </a:t>
            </a:r>
            <a:r>
              <a:rPr lang="en-US" altLang="zh-TW" sz="300" b="1" smtClean="0">
                <a:latin typeface="Arial" pitchFamily="34" charset="0"/>
              </a:rPr>
              <a:t>Rectangles</a:t>
            </a:r>
            <a:r>
              <a:rPr lang="en-US" altLang="zh-TW" sz="300" smtClean="0">
                <a:latin typeface="Arial" pitchFamily="34" charset="0"/>
              </a:rPr>
              <a:t>, click </a:t>
            </a:r>
            <a:r>
              <a:rPr lang="en-US" altLang="zh-TW" sz="300" b="1" smtClean="0">
                <a:latin typeface="Arial" pitchFamily="34" charset="0"/>
              </a:rPr>
              <a:t>Rectangle </a:t>
            </a:r>
            <a:r>
              <a:rPr lang="en-US" altLang="zh-TW" sz="300" smtClean="0">
                <a:latin typeface="Arial" pitchFamily="34" charset="0"/>
              </a:rPr>
              <a:t>(first option from the left). On the slide, drag to draw a rectangle. </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Select the rectangle. Under </a:t>
            </a:r>
            <a:r>
              <a:rPr lang="en-US" altLang="zh-TW" sz="300" b="1" smtClean="0">
                <a:latin typeface="Arial" pitchFamily="34" charset="0"/>
              </a:rPr>
              <a:t>Drawing Tools</a:t>
            </a:r>
            <a:r>
              <a:rPr lang="en-US" altLang="zh-TW" sz="300" smtClean="0">
                <a:latin typeface="Arial" pitchFamily="34" charset="0"/>
              </a:rPr>
              <a:t>, on the </a:t>
            </a:r>
            <a:r>
              <a:rPr lang="en-US" altLang="zh-TW" sz="300" b="1" smtClean="0">
                <a:latin typeface="Arial" pitchFamily="34" charset="0"/>
              </a:rPr>
              <a:t>Format</a:t>
            </a:r>
            <a:r>
              <a:rPr lang="en-US" altLang="zh-TW" sz="300" smtClean="0">
                <a:latin typeface="Arial" pitchFamily="34" charset="0"/>
              </a:rPr>
              <a:t> tab, in the </a:t>
            </a:r>
            <a:r>
              <a:rPr lang="en-US" altLang="zh-TW" sz="300" b="1" smtClean="0">
                <a:latin typeface="Arial" pitchFamily="34" charset="0"/>
              </a:rPr>
              <a:t>Size</a:t>
            </a:r>
            <a:r>
              <a:rPr lang="en-US" altLang="zh-TW" sz="300" smtClean="0">
                <a:latin typeface="Arial" pitchFamily="34" charset="0"/>
              </a:rPr>
              <a:t> group, do the following:</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Shape Height</a:t>
            </a:r>
            <a:r>
              <a:rPr lang="en-US" altLang="zh-TW" sz="300" smtClean="0">
                <a:latin typeface="Arial" pitchFamily="34" charset="0"/>
              </a:rPr>
              <a:t> box, enter </a:t>
            </a:r>
            <a:r>
              <a:rPr lang="en-US" altLang="zh-TW" sz="300" b="1" smtClean="0">
                <a:latin typeface="Arial" pitchFamily="34" charset="0"/>
              </a:rPr>
              <a:t>0.33”</a:t>
            </a:r>
            <a:r>
              <a:rPr lang="en-US" altLang="zh-TW" sz="300" smtClean="0">
                <a:latin typeface="Arial" pitchFamily="34" charset="0"/>
              </a:rPr>
              <a:t>.</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Shape Width</a:t>
            </a:r>
            <a:r>
              <a:rPr lang="en-US" altLang="zh-TW" sz="300" smtClean="0">
                <a:latin typeface="Arial" pitchFamily="34" charset="0"/>
              </a:rPr>
              <a:t> box, enter </a:t>
            </a:r>
            <a:r>
              <a:rPr lang="en-US" altLang="zh-TW" sz="300" b="1" smtClean="0">
                <a:latin typeface="Arial" pitchFamily="34" charset="0"/>
              </a:rPr>
              <a:t>10”</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arrow next to </a:t>
            </a:r>
            <a:r>
              <a:rPr lang="en-US" altLang="zh-TW" sz="300" b="1" smtClean="0">
                <a:latin typeface="Arial" pitchFamily="34" charset="0"/>
              </a:rPr>
              <a:t>Shape Fill</a:t>
            </a:r>
            <a:r>
              <a:rPr lang="en-US" altLang="zh-TW" sz="300" smtClean="0">
                <a:latin typeface="Arial" pitchFamily="34" charset="0"/>
              </a:rPr>
              <a:t>, and then under </a:t>
            </a:r>
            <a:r>
              <a:rPr lang="en-US" altLang="zh-TW" sz="300" b="1" smtClean="0">
                <a:latin typeface="Arial" pitchFamily="34" charset="0"/>
              </a:rPr>
              <a:t>Theme Colors</a:t>
            </a:r>
            <a:r>
              <a:rPr lang="en-US" altLang="zh-TW" sz="300" smtClean="0">
                <a:latin typeface="Arial" pitchFamily="34" charset="0"/>
              </a:rPr>
              <a:t> click </a:t>
            </a:r>
            <a:r>
              <a:rPr lang="en-US" altLang="zh-TW" sz="300" b="1" smtClean="0">
                <a:latin typeface="Arial" pitchFamily="34" charset="0"/>
              </a:rPr>
              <a:t>White, Background 1, Darker 15% </a:t>
            </a:r>
            <a:r>
              <a:rPr lang="en-US" altLang="zh-TW" sz="300" smtClean="0">
                <a:latin typeface="Arial" pitchFamily="34" charset="0"/>
              </a:rPr>
              <a:t>(third row, first option from the left).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arrow next to </a:t>
            </a:r>
            <a:r>
              <a:rPr lang="en-US" altLang="zh-TW" sz="300" b="1" smtClean="0">
                <a:latin typeface="Arial" pitchFamily="34" charset="0"/>
              </a:rPr>
              <a:t>Shape Outline</a:t>
            </a:r>
            <a:r>
              <a:rPr lang="en-US" altLang="zh-TW" sz="300" smtClean="0">
                <a:latin typeface="Arial" pitchFamily="34" charset="0"/>
              </a:rPr>
              <a:t>, and then click </a:t>
            </a:r>
            <a:r>
              <a:rPr lang="en-US" altLang="zh-TW" sz="300" b="1" smtClean="0">
                <a:latin typeface="Arial" pitchFamily="34" charset="0"/>
              </a:rPr>
              <a:t>No Outline.</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a:t>
            </a:r>
            <a:r>
              <a:rPr lang="en-US" altLang="zh-TW" sz="300" b="1" smtClean="0">
                <a:latin typeface="Arial" pitchFamily="34" charset="0"/>
              </a:rPr>
              <a:t>Shapes</a:t>
            </a:r>
            <a:r>
              <a:rPr lang="en-US" altLang="zh-TW" sz="300" smtClean="0">
                <a:latin typeface="Arial" pitchFamily="34" charset="0"/>
              </a:rPr>
              <a:t>, and then under </a:t>
            </a:r>
            <a:r>
              <a:rPr lang="en-US" altLang="zh-TW" sz="300" b="1" smtClean="0">
                <a:latin typeface="Arial" pitchFamily="34" charset="0"/>
              </a:rPr>
              <a:t>Basic Shapes</a:t>
            </a:r>
            <a:r>
              <a:rPr lang="en-US" altLang="zh-TW" sz="300" smtClean="0">
                <a:latin typeface="Arial" pitchFamily="34" charset="0"/>
              </a:rPr>
              <a:t>, click </a:t>
            </a:r>
            <a:r>
              <a:rPr lang="en-US" altLang="zh-TW" sz="300" b="1" smtClean="0">
                <a:latin typeface="Arial" pitchFamily="34" charset="0"/>
              </a:rPr>
              <a:t>Right Triangle </a:t>
            </a:r>
            <a:r>
              <a:rPr lang="en-US" altLang="zh-TW" sz="300" smtClean="0">
                <a:latin typeface="Arial" pitchFamily="34" charset="0"/>
              </a:rPr>
              <a:t>(first row, fourth option from the left).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slide, drag to draw a triangle. </a:t>
            </a:r>
          </a:p>
          <a:p>
            <a:pPr eaLnBrk="1" hangingPunct="1">
              <a:lnSpc>
                <a:spcPct val="70000"/>
              </a:lnSpc>
              <a:spcBef>
                <a:spcPct val="0"/>
              </a:spcBef>
              <a:spcAft>
                <a:spcPts val="600"/>
              </a:spcAft>
              <a:buFont typeface="Calibri" pitchFamily="34" charset="0"/>
              <a:buAutoNum type="arabicPeriod"/>
            </a:pPr>
            <a:r>
              <a:rPr lang="en-US" altLang="zh-TW" sz="300" smtClean="0">
                <a:latin typeface="Arial" pitchFamily="34" charset="0"/>
              </a:rPr>
              <a:t>Select the triangle. Under </a:t>
            </a:r>
            <a:r>
              <a:rPr lang="en-US" altLang="zh-TW" sz="300" b="1" smtClean="0">
                <a:latin typeface="Arial" pitchFamily="34" charset="0"/>
              </a:rPr>
              <a:t>Drawing Tools</a:t>
            </a:r>
            <a:r>
              <a:rPr lang="en-US" altLang="zh-TW" sz="300" smtClean="0">
                <a:latin typeface="Arial" pitchFamily="34" charset="0"/>
              </a:rPr>
              <a:t>, on the </a:t>
            </a:r>
            <a:r>
              <a:rPr lang="en-US" altLang="zh-TW" sz="300" b="1" smtClean="0">
                <a:latin typeface="Arial" pitchFamily="34" charset="0"/>
              </a:rPr>
              <a:t>Format</a:t>
            </a:r>
            <a:r>
              <a:rPr lang="en-US" altLang="zh-TW" sz="300" smtClean="0">
                <a:latin typeface="Arial" pitchFamily="34" charset="0"/>
              </a:rPr>
              <a:t> tab, in the </a:t>
            </a:r>
            <a:r>
              <a:rPr lang="en-US" altLang="zh-TW" sz="300" b="1" smtClean="0">
                <a:latin typeface="Arial" pitchFamily="34" charset="0"/>
              </a:rPr>
              <a:t>Size</a:t>
            </a:r>
            <a:r>
              <a:rPr lang="en-US" altLang="zh-TW" sz="300" smtClean="0">
                <a:latin typeface="Arial" pitchFamily="34" charset="0"/>
              </a:rPr>
              <a:t> group, do the following:</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Shape Height</a:t>
            </a:r>
            <a:r>
              <a:rPr lang="en-US" altLang="zh-TW" sz="300" smtClean="0">
                <a:latin typeface="Arial" pitchFamily="34" charset="0"/>
              </a:rPr>
              <a:t> box, enter </a:t>
            </a:r>
            <a:r>
              <a:rPr lang="en-US" altLang="zh-TW" sz="300" b="1" smtClean="0">
                <a:latin typeface="Arial" pitchFamily="34" charset="0"/>
              </a:rPr>
              <a:t>1.33”</a:t>
            </a:r>
            <a:r>
              <a:rPr lang="en-US" altLang="zh-TW" sz="300" smtClean="0">
                <a:latin typeface="Arial" pitchFamily="34" charset="0"/>
              </a:rPr>
              <a:t>.</a:t>
            </a:r>
          </a:p>
          <a:p>
            <a:pPr marL="684213" lvl="1" indent="-227013" eaLnBrk="1" hangingPunct="1">
              <a:lnSpc>
                <a:spcPct val="70000"/>
              </a:lnSpc>
              <a:spcBef>
                <a:spcPct val="0"/>
              </a:spcBef>
              <a:spcAft>
                <a:spcPts val="600"/>
              </a:spcAft>
              <a:buFontTx/>
              <a:buChar char="•"/>
            </a:pPr>
            <a:r>
              <a:rPr lang="en-US" altLang="zh-TW" sz="300" smtClean="0">
                <a:latin typeface="Arial" pitchFamily="34" charset="0"/>
              </a:rPr>
              <a:t>In the </a:t>
            </a:r>
            <a:r>
              <a:rPr lang="en-US" altLang="zh-TW" sz="300" b="1" smtClean="0">
                <a:latin typeface="Arial" pitchFamily="34" charset="0"/>
              </a:rPr>
              <a:t>Shape Width</a:t>
            </a:r>
            <a:r>
              <a:rPr lang="en-US" altLang="zh-TW" sz="300" smtClean="0">
                <a:latin typeface="Arial" pitchFamily="34" charset="0"/>
              </a:rPr>
              <a:t> box, enter </a:t>
            </a:r>
            <a:r>
              <a:rPr lang="en-US" altLang="zh-TW" sz="300" b="1" smtClean="0">
                <a:latin typeface="Arial" pitchFamily="34" charset="0"/>
              </a:rPr>
              <a:t>10”</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arrow next to </a:t>
            </a:r>
            <a:r>
              <a:rPr lang="en-US" altLang="zh-TW" sz="300" b="1" smtClean="0">
                <a:latin typeface="Arial" pitchFamily="34" charset="0"/>
              </a:rPr>
              <a:t>Shape Fill</a:t>
            </a:r>
            <a:r>
              <a:rPr lang="en-US" altLang="zh-TW" sz="300" smtClean="0">
                <a:latin typeface="Arial" pitchFamily="34" charset="0"/>
              </a:rPr>
              <a:t>, and then click </a:t>
            </a:r>
            <a:r>
              <a:rPr lang="en-US" altLang="zh-TW" sz="300" b="1" smtClean="0">
                <a:latin typeface="Arial" pitchFamily="34" charset="0"/>
              </a:rPr>
              <a:t>White, Background 1, Darker 15% </a:t>
            </a:r>
            <a:r>
              <a:rPr lang="en-US" altLang="zh-TW" sz="300" smtClean="0">
                <a:latin typeface="Arial" pitchFamily="34" charset="0"/>
              </a:rPr>
              <a:t>(third row, first option from the left).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arrow next to </a:t>
            </a:r>
            <a:r>
              <a:rPr lang="en-US" altLang="zh-TW" sz="300" b="1" smtClean="0">
                <a:latin typeface="Arial" pitchFamily="34" charset="0"/>
              </a:rPr>
              <a:t>Shape Outline</a:t>
            </a:r>
            <a:r>
              <a:rPr lang="en-US" altLang="zh-TW" sz="300" smtClean="0">
                <a:latin typeface="Arial" pitchFamily="34" charset="0"/>
              </a:rPr>
              <a:t>, and then click </a:t>
            </a:r>
            <a:r>
              <a:rPr lang="en-US" altLang="zh-TW" sz="300" b="1" smtClean="0">
                <a:latin typeface="Arial" pitchFamily="34" charset="0"/>
              </a:rPr>
              <a:t>No Outline</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 Position the rectangle and the triangle so that the bottom edge of the triangle and the top edge of the rectangle are touching. Press and hold SHIFT and select both the rectangle and the triangle.</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a:t>
            </a:r>
            <a:r>
              <a:rPr lang="en-US" altLang="zh-TW" sz="300" b="1" smtClean="0">
                <a:latin typeface="Arial" pitchFamily="34" charset="0"/>
              </a:rPr>
              <a:t>Arrange</a:t>
            </a:r>
            <a:r>
              <a:rPr lang="en-US" altLang="zh-TW" sz="300" smtClean="0">
                <a:latin typeface="Arial" pitchFamily="34" charset="0"/>
              </a:rPr>
              <a:t>, and then do the following:</a:t>
            </a:r>
          </a:p>
          <a:p>
            <a:pPr marL="684213" lvl="1" indent="-227013" eaLnBrk="1" hangingPunct="1">
              <a:lnSpc>
                <a:spcPct val="80000"/>
              </a:lnSpc>
              <a:spcBef>
                <a:spcPct val="0"/>
              </a:spcBef>
              <a:buFont typeface="Calibri" pitchFamily="34" charset="0"/>
              <a:buAutoNum type="arabicPeriod"/>
            </a:pPr>
            <a:r>
              <a:rPr lang="en-US" altLang="zh-TW" sz="300" smtClean="0">
                <a:latin typeface="Arial" pitchFamily="34" charset="0"/>
              </a:rPr>
              <a:t>Under </a:t>
            </a:r>
            <a:r>
              <a:rPr lang="en-US" altLang="zh-TW" sz="300" b="1" smtClean="0">
                <a:latin typeface="Arial" pitchFamily="34" charset="0"/>
              </a:rPr>
              <a:t>Group Objects</a:t>
            </a:r>
            <a:r>
              <a:rPr lang="en-US" altLang="zh-TW" sz="300" smtClean="0">
                <a:latin typeface="Arial" pitchFamily="34" charset="0"/>
              </a:rPr>
              <a:t>,</a:t>
            </a:r>
            <a:r>
              <a:rPr lang="en-US" altLang="zh-TW" sz="300" b="1" smtClean="0">
                <a:latin typeface="Arial" pitchFamily="34" charset="0"/>
              </a:rPr>
              <a:t> </a:t>
            </a:r>
            <a:r>
              <a:rPr lang="en-US" altLang="zh-TW" sz="300" smtClean="0">
                <a:latin typeface="Arial" pitchFamily="34" charset="0"/>
              </a:rPr>
              <a:t>click </a:t>
            </a:r>
            <a:r>
              <a:rPr lang="en-US" altLang="zh-TW" sz="300" b="1" smtClean="0">
                <a:latin typeface="Arial" pitchFamily="34" charset="0"/>
              </a:rPr>
              <a:t>Group</a:t>
            </a:r>
            <a:r>
              <a:rPr lang="en-US" altLang="zh-TW" sz="300" smtClean="0">
                <a:latin typeface="Arial" pitchFamily="34" charset="0"/>
              </a:rPr>
              <a:t>.</a:t>
            </a:r>
          </a:p>
          <a:p>
            <a:pPr marL="684213" lvl="1" indent="-227013" eaLnBrk="1" hangingPunct="1">
              <a:lnSpc>
                <a:spcPct val="80000"/>
              </a:lnSpc>
              <a:spcBef>
                <a:spcPct val="0"/>
              </a:spcBef>
              <a:buFont typeface="Calibri" pitchFamily="34" charset="0"/>
              <a:buAutoNum type="arabicPeriod"/>
            </a:pPr>
            <a:r>
              <a:rPr lang="en-US" altLang="zh-TW" sz="300" smtClean="0">
                <a:latin typeface="Arial" pitchFamily="34" charset="0"/>
              </a:rPr>
              <a:t>Point to </a:t>
            </a:r>
            <a:r>
              <a:rPr lang="en-US" altLang="zh-TW" sz="300" b="1" smtClean="0">
                <a:latin typeface="Arial" pitchFamily="34" charset="0"/>
              </a:rPr>
              <a:t>Align</a:t>
            </a:r>
            <a:r>
              <a:rPr lang="en-US" altLang="zh-TW" sz="300" smtClean="0">
                <a:latin typeface="Arial" pitchFamily="34" charset="0"/>
              </a:rPr>
              <a:t>, and then click </a:t>
            </a:r>
            <a:r>
              <a:rPr lang="en-US" altLang="zh-TW" sz="300" b="1" smtClean="0">
                <a:latin typeface="Arial" pitchFamily="34" charset="0"/>
              </a:rPr>
              <a:t>Align Center</a:t>
            </a:r>
            <a:r>
              <a:rPr lang="en-US" altLang="zh-TW" sz="300" smtClean="0">
                <a:latin typeface="Arial" pitchFamily="34" charset="0"/>
              </a:rPr>
              <a:t>.</a:t>
            </a:r>
          </a:p>
          <a:p>
            <a:pPr marL="684213" lvl="1" indent="-227013" eaLnBrk="1" hangingPunct="1">
              <a:lnSpc>
                <a:spcPct val="80000"/>
              </a:lnSpc>
              <a:spcBef>
                <a:spcPct val="0"/>
              </a:spcBef>
              <a:buFont typeface="Calibri" pitchFamily="34" charset="0"/>
              <a:buAutoNum type="arabicPeriod"/>
            </a:pPr>
            <a:r>
              <a:rPr lang="en-US" altLang="zh-TW" sz="300" smtClean="0">
                <a:latin typeface="Arial" pitchFamily="34" charset="0"/>
              </a:rPr>
              <a:t>Point to </a:t>
            </a:r>
            <a:r>
              <a:rPr lang="en-US" altLang="zh-TW" sz="300" b="1" smtClean="0">
                <a:latin typeface="Arial" pitchFamily="34" charset="0"/>
              </a:rPr>
              <a:t>Align</a:t>
            </a:r>
            <a:r>
              <a:rPr lang="en-US" altLang="zh-TW" sz="300" smtClean="0">
                <a:latin typeface="Arial" pitchFamily="34" charset="0"/>
              </a:rPr>
              <a:t>, and then click </a:t>
            </a:r>
            <a:r>
              <a:rPr lang="en-US" altLang="zh-TW" sz="300" b="1" smtClean="0">
                <a:latin typeface="Arial" pitchFamily="34" charset="0"/>
              </a:rPr>
              <a:t>Align Bottom</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Clipboard </a:t>
            </a:r>
            <a:r>
              <a:rPr lang="en-US" altLang="zh-TW" sz="300" smtClean="0">
                <a:latin typeface="Arial" pitchFamily="34" charset="0"/>
              </a:rPr>
              <a:t>group, click the arrow next to </a:t>
            </a:r>
            <a:r>
              <a:rPr lang="en-US" altLang="zh-TW" sz="300" b="1" smtClean="0">
                <a:latin typeface="Arial" pitchFamily="34" charset="0"/>
              </a:rPr>
              <a:t>Copy, </a:t>
            </a:r>
            <a:r>
              <a:rPr lang="en-US" altLang="zh-TW" sz="300" smtClean="0">
                <a:latin typeface="Arial" pitchFamily="34" charset="0"/>
              </a:rPr>
              <a:t>and then click </a:t>
            </a:r>
            <a:r>
              <a:rPr lang="en-US" altLang="zh-TW" sz="300" b="1" smtClean="0">
                <a:latin typeface="Arial" pitchFamily="34" charset="0"/>
              </a:rPr>
              <a:t>Duplicate</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Under </a:t>
            </a:r>
            <a:r>
              <a:rPr lang="en-US" altLang="zh-TW" sz="300" b="1" smtClean="0">
                <a:latin typeface="Arial" pitchFamily="34" charset="0"/>
              </a:rPr>
              <a:t>Drawing Tools</a:t>
            </a:r>
            <a:r>
              <a:rPr lang="en-US" altLang="zh-TW" sz="300" smtClean="0">
                <a:latin typeface="Arial" pitchFamily="34" charset="0"/>
              </a:rPr>
              <a:t>, on the </a:t>
            </a:r>
            <a:r>
              <a:rPr lang="en-US" altLang="zh-TW" sz="300" b="1" smtClean="0">
                <a:latin typeface="Arial" pitchFamily="34" charset="0"/>
              </a:rPr>
              <a:t>Format</a:t>
            </a:r>
            <a:r>
              <a:rPr lang="en-US" altLang="zh-TW" sz="300" smtClean="0">
                <a:latin typeface="Arial" pitchFamily="34" charset="0"/>
              </a:rPr>
              <a:t> tab, in the </a:t>
            </a:r>
            <a:r>
              <a:rPr lang="en-US" altLang="zh-TW" sz="300" b="1" smtClean="0">
                <a:latin typeface="Arial" pitchFamily="34" charset="0"/>
              </a:rPr>
              <a:t>Arrange </a:t>
            </a:r>
            <a:r>
              <a:rPr lang="en-US" altLang="zh-TW" sz="300" smtClean="0">
                <a:latin typeface="Arial" pitchFamily="34" charset="0"/>
              </a:rPr>
              <a:t>group, click the arrow next to </a:t>
            </a:r>
            <a:r>
              <a:rPr lang="en-US" altLang="zh-TW" sz="300" b="1" smtClean="0">
                <a:latin typeface="Arial" pitchFamily="34" charset="0"/>
              </a:rPr>
              <a:t>Rotate, </a:t>
            </a:r>
            <a:r>
              <a:rPr lang="en-US" altLang="zh-TW" sz="300" smtClean="0">
                <a:latin typeface="Arial" pitchFamily="34" charset="0"/>
              </a:rPr>
              <a:t>and then click </a:t>
            </a:r>
            <a:r>
              <a:rPr lang="en-US" altLang="zh-TW" sz="300" b="1" smtClean="0">
                <a:latin typeface="Arial" pitchFamily="34" charset="0"/>
              </a:rPr>
              <a:t>More Rotation Options</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In the </a:t>
            </a:r>
            <a:r>
              <a:rPr lang="en-US" altLang="zh-TW" sz="300" b="1" smtClean="0">
                <a:latin typeface="Arial" pitchFamily="34" charset="0"/>
              </a:rPr>
              <a:t>Format Shape </a:t>
            </a:r>
            <a:r>
              <a:rPr lang="en-US" altLang="zh-TW" sz="300" smtClean="0">
                <a:latin typeface="Arial" pitchFamily="34" charset="0"/>
              </a:rPr>
              <a:t>dialog box, on the </a:t>
            </a:r>
            <a:r>
              <a:rPr lang="en-US" altLang="zh-TW" sz="300" b="1" smtClean="0">
                <a:latin typeface="Arial" pitchFamily="34" charset="0"/>
              </a:rPr>
              <a:t>Size</a:t>
            </a:r>
            <a:r>
              <a:rPr lang="en-US" altLang="zh-TW" sz="300" smtClean="0">
                <a:latin typeface="Arial" pitchFamily="34" charset="0"/>
              </a:rPr>
              <a:t> tab, under </a:t>
            </a:r>
            <a:r>
              <a:rPr lang="en-US" altLang="zh-TW" sz="300" b="1" smtClean="0">
                <a:latin typeface="Arial" pitchFamily="34" charset="0"/>
              </a:rPr>
              <a:t>Size and rotate</a:t>
            </a:r>
            <a:r>
              <a:rPr lang="en-US" altLang="zh-TW" sz="300" smtClean="0">
                <a:latin typeface="Arial" pitchFamily="34" charset="0"/>
              </a:rPr>
              <a:t>, in the </a:t>
            </a:r>
            <a:r>
              <a:rPr lang="en-US" altLang="zh-TW" sz="300" b="1" smtClean="0">
                <a:latin typeface="Arial" pitchFamily="34" charset="0"/>
              </a:rPr>
              <a:t>Rotation</a:t>
            </a:r>
            <a:r>
              <a:rPr lang="en-US" altLang="zh-TW" sz="300" smtClean="0">
                <a:latin typeface="Arial" pitchFamily="34" charset="0"/>
              </a:rPr>
              <a:t> box, enter </a:t>
            </a:r>
            <a:r>
              <a:rPr lang="en-US" altLang="zh-TW" sz="300" b="1" smtClean="0">
                <a:latin typeface="Arial" pitchFamily="34" charset="0"/>
              </a:rPr>
              <a:t>180°</a:t>
            </a:r>
            <a:r>
              <a:rPr lang="en-US" altLang="zh-TW" sz="300" smtClean="0">
                <a:latin typeface="Arial" pitchFamily="34" charset="0"/>
              </a:rPr>
              <a:t>.</a:t>
            </a:r>
            <a:endParaRPr lang="en-US" altLang="zh-TW" sz="300" b="1" smtClean="0">
              <a:latin typeface="Arial" pitchFamily="34" charset="0"/>
            </a:endParaRP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a:t>
            </a:r>
            <a:r>
              <a:rPr lang="en-US" altLang="zh-TW" sz="300" b="1" smtClean="0">
                <a:latin typeface="Arial" pitchFamily="34" charset="0"/>
              </a:rPr>
              <a:t>Arrange</a:t>
            </a:r>
            <a:r>
              <a:rPr lang="en-US" altLang="zh-TW" sz="300" smtClean="0">
                <a:latin typeface="Arial" pitchFamily="34" charset="0"/>
              </a:rPr>
              <a:t>, point to </a:t>
            </a:r>
            <a:r>
              <a:rPr lang="en-US" altLang="zh-TW" sz="300" b="1" smtClean="0">
                <a:latin typeface="Arial" pitchFamily="34" charset="0"/>
              </a:rPr>
              <a:t>Align</a:t>
            </a:r>
            <a:r>
              <a:rPr lang="en-US" altLang="zh-TW" sz="300" smtClean="0">
                <a:latin typeface="Arial" pitchFamily="34" charset="0"/>
              </a:rPr>
              <a:t>, and then do the following:</a:t>
            </a:r>
          </a:p>
          <a:p>
            <a:pPr marL="684213" lvl="1" indent="-227013" eaLnBrk="1" hangingPunct="1">
              <a:lnSpc>
                <a:spcPct val="80000"/>
              </a:lnSpc>
              <a:spcBef>
                <a:spcPct val="0"/>
              </a:spcBef>
              <a:buFont typeface="Calibri" pitchFamily="34" charset="0"/>
              <a:buAutoNum type="arabicPeriod"/>
            </a:pPr>
            <a:r>
              <a:rPr lang="en-US" altLang="zh-TW" sz="300" smtClean="0">
                <a:latin typeface="Arial" pitchFamily="34" charset="0"/>
              </a:rPr>
              <a:t>Click </a:t>
            </a:r>
            <a:r>
              <a:rPr lang="en-US" altLang="zh-TW" sz="300" b="1" smtClean="0">
                <a:latin typeface="Arial" pitchFamily="34" charset="0"/>
              </a:rPr>
              <a:t>Align Center</a:t>
            </a:r>
            <a:r>
              <a:rPr lang="en-US" altLang="zh-TW" sz="300" smtClean="0">
                <a:latin typeface="Arial" pitchFamily="34" charset="0"/>
              </a:rPr>
              <a:t>.</a:t>
            </a:r>
          </a:p>
          <a:p>
            <a:pPr marL="684213" lvl="1" indent="-227013" eaLnBrk="1" hangingPunct="1">
              <a:lnSpc>
                <a:spcPct val="80000"/>
              </a:lnSpc>
              <a:spcBef>
                <a:spcPct val="0"/>
              </a:spcBef>
              <a:buFont typeface="Calibri" pitchFamily="34" charset="0"/>
              <a:buAutoNum type="arabicPeriod"/>
            </a:pPr>
            <a:r>
              <a:rPr lang="en-US" altLang="zh-TW" sz="300" smtClean="0">
                <a:latin typeface="Arial" pitchFamily="34" charset="0"/>
              </a:rPr>
              <a:t>Click </a:t>
            </a:r>
            <a:r>
              <a:rPr lang="en-US" altLang="zh-TW" sz="300" b="1" smtClean="0">
                <a:latin typeface="Arial" pitchFamily="34" charset="0"/>
              </a:rPr>
              <a:t>Align Top</a:t>
            </a:r>
            <a:r>
              <a:rPr lang="en-US" altLang="zh-TW" sz="300" smtClean="0">
                <a:latin typeface="Arial" pitchFamily="34" charset="0"/>
              </a:rPr>
              <a:t>.</a:t>
            </a:r>
          </a:p>
          <a:p>
            <a:pPr eaLnBrk="1" hangingPunct="1">
              <a:lnSpc>
                <a:spcPct val="80000"/>
              </a:lnSpc>
              <a:spcBef>
                <a:spcPct val="0"/>
              </a:spcBef>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the arrow next to </a:t>
            </a:r>
            <a:r>
              <a:rPr lang="en-US" altLang="zh-TW" sz="300" b="1" smtClean="0">
                <a:latin typeface="Arial" pitchFamily="34" charset="0"/>
              </a:rPr>
              <a:t>Shape Fill</a:t>
            </a:r>
            <a:r>
              <a:rPr lang="en-US" altLang="zh-TW" sz="300" smtClean="0">
                <a:latin typeface="Arial" pitchFamily="34" charset="0"/>
              </a:rPr>
              <a:t>, and then under </a:t>
            </a:r>
            <a:r>
              <a:rPr lang="en-US" altLang="zh-TW" sz="300" b="1" smtClean="0">
                <a:latin typeface="Arial" pitchFamily="34" charset="0"/>
              </a:rPr>
              <a:t>Theme Colors</a:t>
            </a:r>
            <a:r>
              <a:rPr lang="en-US" altLang="zh-TW" sz="300" smtClean="0">
                <a:latin typeface="Arial" pitchFamily="34" charset="0"/>
              </a:rPr>
              <a:t> click </a:t>
            </a:r>
            <a:r>
              <a:rPr lang="en-US" altLang="zh-TW" sz="300" b="1" smtClean="0">
                <a:latin typeface="Arial" pitchFamily="34" charset="0"/>
              </a:rPr>
              <a:t>White, Background 1</a:t>
            </a:r>
            <a:r>
              <a:rPr lang="en-US" altLang="zh-TW" sz="300" smtClean="0">
                <a:latin typeface="Arial" pitchFamily="34" charset="0"/>
              </a:rPr>
              <a:t> (first row, first option from the left). </a:t>
            </a:r>
          </a:p>
          <a:p>
            <a:pPr eaLnBrk="1" hangingPunct="1">
              <a:lnSpc>
                <a:spcPct val="80000"/>
              </a:lnSpc>
              <a:spcBef>
                <a:spcPct val="0"/>
              </a:spcBef>
              <a:buFont typeface="Calibri" pitchFamily="34" charset="0"/>
              <a:buAutoNum type="arabicPeriod"/>
            </a:pPr>
            <a:endParaRPr lang="en-US" altLang="zh-TW" sz="300" smtClean="0">
              <a:latin typeface="Arial" pitchFamily="34" charset="0"/>
            </a:endParaRPr>
          </a:p>
          <a:p>
            <a:pPr eaLnBrk="1" hangingPunct="1">
              <a:lnSpc>
                <a:spcPct val="80000"/>
              </a:lnSpc>
              <a:spcBef>
                <a:spcPct val="0"/>
              </a:spcBef>
              <a:buFont typeface="Calibri" pitchFamily="34" charset="0"/>
              <a:buAutoNum type="arabicPeriod"/>
            </a:pPr>
            <a:endParaRPr lang="en-US" altLang="zh-TW" sz="300" smtClean="0">
              <a:latin typeface="Arial" pitchFamily="34" charset="0"/>
            </a:endParaRPr>
          </a:p>
          <a:p>
            <a:pPr marL="684213" lvl="1" indent="-227013">
              <a:lnSpc>
                <a:spcPct val="80000"/>
              </a:lnSpc>
              <a:spcAft>
                <a:spcPts val="200"/>
              </a:spcAft>
            </a:pPr>
            <a:r>
              <a:rPr lang="en-US" altLang="zh-TW" sz="300" smtClean="0">
                <a:latin typeface="Arial" pitchFamily="34" charset="0"/>
              </a:rPr>
              <a:t>To reproduce the original text and rectangle, do the following:</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Press and hold SHIFT and select the original text box and rectangle. 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a:t>
            </a:r>
            <a:r>
              <a:rPr lang="en-US" altLang="zh-TW" sz="300" b="1" smtClean="0">
                <a:latin typeface="Arial" pitchFamily="34" charset="0"/>
              </a:rPr>
              <a:t>Arrange</a:t>
            </a:r>
            <a:r>
              <a:rPr lang="en-US" altLang="zh-TW" sz="300" smtClean="0">
                <a:latin typeface="Arial" pitchFamily="34" charset="0"/>
              </a:rPr>
              <a:t>, and then under </a:t>
            </a:r>
            <a:r>
              <a:rPr lang="en-US" altLang="zh-TW" sz="300" b="1" smtClean="0">
                <a:latin typeface="Arial" pitchFamily="34" charset="0"/>
              </a:rPr>
              <a:t>Group Objects </a:t>
            </a:r>
            <a:r>
              <a:rPr lang="en-US" altLang="zh-TW" sz="300" smtClean="0">
                <a:latin typeface="Arial" pitchFamily="34" charset="0"/>
              </a:rPr>
              <a:t>click </a:t>
            </a:r>
            <a:r>
              <a:rPr lang="en-US" altLang="zh-TW" sz="300" b="1" smtClean="0">
                <a:latin typeface="Arial" pitchFamily="34" charset="0"/>
              </a:rPr>
              <a:t>Group</a:t>
            </a:r>
            <a:r>
              <a:rPr lang="en-US" altLang="zh-TW" sz="300" smtClean="0">
                <a:latin typeface="Arial" pitchFamily="34" charset="0"/>
              </a:rPr>
              <a:t>. </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Clipboard </a:t>
            </a:r>
            <a:r>
              <a:rPr lang="en-US" altLang="zh-TW" sz="300" smtClean="0">
                <a:latin typeface="Arial" pitchFamily="34" charset="0"/>
              </a:rPr>
              <a:t>group, click the arrow next to </a:t>
            </a:r>
            <a:r>
              <a:rPr lang="en-US" altLang="zh-TW" sz="300" b="1" smtClean="0">
                <a:latin typeface="Arial" pitchFamily="34" charset="0"/>
              </a:rPr>
              <a:t>Copy, </a:t>
            </a:r>
            <a:r>
              <a:rPr lang="en-US" altLang="zh-TW" sz="300" smtClean="0">
                <a:latin typeface="Arial" pitchFamily="34" charset="0"/>
              </a:rPr>
              <a:t>and then click </a:t>
            </a:r>
            <a:r>
              <a:rPr lang="en-US" altLang="zh-TW" sz="300" b="1" smtClean="0">
                <a:latin typeface="Arial" pitchFamily="34" charset="0"/>
              </a:rPr>
              <a:t>Duplicate</a:t>
            </a:r>
            <a:r>
              <a:rPr lang="en-US" altLang="zh-TW" sz="300" smtClean="0">
                <a:latin typeface="Arial" pitchFamily="34" charset="0"/>
              </a:rPr>
              <a:t>. Repeat this step until you have a total of five groups of shapes.</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Editing</a:t>
            </a:r>
            <a:r>
              <a:rPr lang="en-US" altLang="zh-TW" sz="300" smtClean="0">
                <a:latin typeface="Arial" pitchFamily="34" charset="0"/>
              </a:rPr>
              <a:t> group, click </a:t>
            </a:r>
            <a:r>
              <a:rPr lang="en-US" altLang="zh-TW" sz="300" b="1" smtClean="0">
                <a:latin typeface="Arial" pitchFamily="34" charset="0"/>
              </a:rPr>
              <a:t>Select</a:t>
            </a:r>
            <a:r>
              <a:rPr lang="en-US" altLang="zh-TW" sz="300" smtClean="0">
                <a:latin typeface="Arial" pitchFamily="34" charset="0"/>
              </a:rPr>
              <a:t>, and then click </a:t>
            </a:r>
            <a:r>
              <a:rPr lang="en-US" altLang="zh-TW" sz="300" b="1" smtClean="0">
                <a:latin typeface="Arial" pitchFamily="34" charset="0"/>
              </a:rPr>
              <a:t>Selection Pane</a:t>
            </a:r>
            <a:r>
              <a:rPr lang="en-US" altLang="zh-TW" sz="300" smtClean="0">
                <a:latin typeface="Arial" pitchFamily="34" charset="0"/>
              </a:rPr>
              <a:t>. In the </a:t>
            </a:r>
            <a:r>
              <a:rPr lang="en-US" altLang="zh-TW" sz="300" b="1" smtClean="0">
                <a:latin typeface="Arial" pitchFamily="34" charset="0"/>
              </a:rPr>
              <a:t>Selection and Visibility </a:t>
            </a:r>
            <a:r>
              <a:rPr lang="en-US" altLang="zh-TW" sz="300" smtClean="0">
                <a:latin typeface="Arial" pitchFamily="34" charset="0"/>
              </a:rPr>
              <a:t>pane, select each of the groups and drag on the slide to form a series of steps. </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Also in the </a:t>
            </a:r>
            <a:r>
              <a:rPr lang="en-US" altLang="zh-TW" sz="300" b="1" smtClean="0">
                <a:latin typeface="Arial" pitchFamily="34" charset="0"/>
              </a:rPr>
              <a:t>Selection and Visibility </a:t>
            </a:r>
            <a:r>
              <a:rPr lang="en-US" altLang="zh-TW" sz="300" smtClean="0">
                <a:latin typeface="Arial" pitchFamily="34" charset="0"/>
              </a:rPr>
              <a:t>pane, press and hold CTRL and select all five groups of rectangles and text boxes. </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a:t>
            </a:r>
            <a:r>
              <a:rPr lang="en-US" altLang="zh-TW" sz="300" b="1" smtClean="0">
                <a:latin typeface="Arial" pitchFamily="34" charset="0"/>
              </a:rPr>
              <a:t>Arrange</a:t>
            </a:r>
            <a:r>
              <a:rPr lang="en-US" altLang="zh-TW" sz="300" smtClean="0">
                <a:latin typeface="Arial" pitchFamily="34" charset="0"/>
              </a:rPr>
              <a:t>, point to </a:t>
            </a:r>
            <a:r>
              <a:rPr lang="en-US" altLang="zh-TW" sz="300" b="1" smtClean="0">
                <a:latin typeface="Arial" pitchFamily="34" charset="0"/>
              </a:rPr>
              <a:t>Align</a:t>
            </a:r>
            <a:r>
              <a:rPr lang="en-US" altLang="zh-TW" sz="300" smtClean="0">
                <a:latin typeface="Arial" pitchFamily="34" charset="0"/>
              </a:rPr>
              <a:t>, and then click </a:t>
            </a:r>
            <a:r>
              <a:rPr lang="en-US" altLang="zh-TW" sz="300" b="1" smtClean="0">
                <a:latin typeface="Arial" pitchFamily="34" charset="0"/>
              </a:rPr>
              <a:t>Distribute Horizontally</a:t>
            </a:r>
            <a:r>
              <a:rPr lang="en-US" altLang="zh-TW" sz="300" smtClean="0">
                <a:latin typeface="Arial" pitchFamily="34" charset="0"/>
              </a:rPr>
              <a:t>.</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On the </a:t>
            </a:r>
            <a:r>
              <a:rPr lang="en-US" altLang="zh-TW" sz="300" b="1" smtClean="0">
                <a:latin typeface="Arial" pitchFamily="34" charset="0"/>
              </a:rPr>
              <a:t>Home</a:t>
            </a:r>
            <a:r>
              <a:rPr lang="en-US" altLang="zh-TW" sz="300" smtClean="0">
                <a:latin typeface="Arial" pitchFamily="34" charset="0"/>
              </a:rPr>
              <a:t> tab, in the </a:t>
            </a:r>
            <a:r>
              <a:rPr lang="en-US" altLang="zh-TW" sz="300" b="1" smtClean="0">
                <a:latin typeface="Arial" pitchFamily="34" charset="0"/>
              </a:rPr>
              <a:t>Drawing</a:t>
            </a:r>
            <a:r>
              <a:rPr lang="en-US" altLang="zh-TW" sz="300" smtClean="0">
                <a:latin typeface="Arial" pitchFamily="34" charset="0"/>
              </a:rPr>
              <a:t> group, click </a:t>
            </a:r>
            <a:r>
              <a:rPr lang="en-US" altLang="zh-TW" sz="300" b="1" smtClean="0">
                <a:latin typeface="Arial" pitchFamily="34" charset="0"/>
              </a:rPr>
              <a:t>Arrange</a:t>
            </a:r>
            <a:r>
              <a:rPr lang="en-US" altLang="zh-TW" sz="300" smtClean="0">
                <a:latin typeface="Arial" pitchFamily="34" charset="0"/>
              </a:rPr>
              <a:t>, point to </a:t>
            </a:r>
            <a:r>
              <a:rPr lang="en-US" altLang="zh-TW" sz="300" b="1" smtClean="0">
                <a:latin typeface="Arial" pitchFamily="34" charset="0"/>
              </a:rPr>
              <a:t>Align</a:t>
            </a:r>
            <a:r>
              <a:rPr lang="en-US" altLang="zh-TW" sz="300" smtClean="0">
                <a:latin typeface="Arial" pitchFamily="34" charset="0"/>
              </a:rPr>
              <a:t>, and then click  </a:t>
            </a:r>
            <a:r>
              <a:rPr lang="en-US" altLang="zh-TW" sz="300" b="1" smtClean="0">
                <a:latin typeface="Arial" pitchFamily="34" charset="0"/>
              </a:rPr>
              <a:t>Distribute Vertically</a:t>
            </a:r>
            <a:r>
              <a:rPr lang="en-US" altLang="zh-TW" sz="300" smtClean="0">
                <a:latin typeface="Arial" pitchFamily="34" charset="0"/>
              </a:rPr>
              <a:t>. </a:t>
            </a:r>
          </a:p>
          <a:p>
            <a:pPr marL="684213" lvl="1" indent="-227013" eaLnBrk="1" hangingPunct="1">
              <a:lnSpc>
                <a:spcPct val="70000"/>
              </a:lnSpc>
              <a:spcBef>
                <a:spcPct val="0"/>
              </a:spcBef>
              <a:spcAft>
                <a:spcPts val="200"/>
              </a:spcAft>
              <a:buFont typeface="Calibri" pitchFamily="34" charset="0"/>
              <a:buAutoNum type="arabicPeriod"/>
            </a:pPr>
            <a:r>
              <a:rPr lang="en-US" altLang="zh-TW" sz="300" smtClean="0">
                <a:latin typeface="Arial" pitchFamily="34" charset="0"/>
              </a:rPr>
              <a:t>To change the text on the duplicate rectangles, click in each text box and edit the text. </a:t>
            </a:r>
          </a:p>
          <a:p>
            <a:pPr eaLnBrk="1" hangingPunct="1">
              <a:lnSpc>
                <a:spcPct val="80000"/>
              </a:lnSpc>
              <a:spcBef>
                <a:spcPct val="0"/>
              </a:spcBef>
            </a:pPr>
            <a:endParaRPr lang="en-US" altLang="zh-TW" sz="400" smtClean="0">
              <a:latin typeface="Arial" pitchFamily="34" charset="0"/>
            </a:endParaRPr>
          </a:p>
        </p:txBody>
      </p:sp>
      <p:sp>
        <p:nvSpPr>
          <p:cNvPr id="146435" name="Slide Image Placeholder 5"/>
          <p:cNvSpPr>
            <a:spLocks noGrp="1" noRot="1" noChangeAspect="1" noTextEdit="1"/>
          </p:cNvSpPr>
          <p:nvPr>
            <p:ph type="sldImg"/>
          </p:nvPr>
        </p:nvSpPr>
        <p:spPr>
          <a:xfrm>
            <a:off x="247650" y="496888"/>
            <a:ext cx="3679825" cy="2547937"/>
          </a:xfr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txBox="1">
            <a:spLocks noGrp="1" noChangeArrowheads="1"/>
          </p:cNvSpPr>
          <p:nvPr/>
        </p:nvSpPr>
        <p:spPr bwMode="auto">
          <a:xfrm>
            <a:off x="3849689" y="9378952"/>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29" tIns="45714" rIns="91429" bIns="45714" anchor="b"/>
          <a:lstStyle>
            <a:lvl1pPr>
              <a:defRPr kumimoji="1" sz="2400">
                <a:solidFill>
                  <a:schemeClr val="tx1"/>
                </a:solidFill>
                <a:latin typeface="Arial" pitchFamily="34" charset="0"/>
                <a:ea typeface="標楷體" pitchFamily="65" charset="-120"/>
              </a:defRPr>
            </a:lvl1pPr>
            <a:lvl2pPr marL="742950" indent="-285750">
              <a:defRPr kumimoji="1" sz="2400">
                <a:solidFill>
                  <a:schemeClr val="tx1"/>
                </a:solidFill>
                <a:latin typeface="Arial" pitchFamily="34" charset="0"/>
                <a:ea typeface="標楷體" pitchFamily="65" charset="-120"/>
              </a:defRPr>
            </a:lvl2pPr>
            <a:lvl3pPr marL="1143000" indent="-228600">
              <a:defRPr kumimoji="1" sz="2400">
                <a:solidFill>
                  <a:schemeClr val="tx1"/>
                </a:solidFill>
                <a:latin typeface="Arial" pitchFamily="34" charset="0"/>
                <a:ea typeface="標楷體" pitchFamily="65" charset="-120"/>
              </a:defRPr>
            </a:lvl3pPr>
            <a:lvl4pPr marL="1600200" indent="-228600">
              <a:defRPr kumimoji="1" sz="2400">
                <a:solidFill>
                  <a:schemeClr val="tx1"/>
                </a:solidFill>
                <a:latin typeface="Arial" pitchFamily="34" charset="0"/>
                <a:ea typeface="標楷體" pitchFamily="65" charset="-120"/>
              </a:defRPr>
            </a:lvl4pPr>
            <a:lvl5pPr marL="2057400" indent="-228600">
              <a:defRPr kumimoji="1" sz="2400">
                <a:solidFill>
                  <a:schemeClr val="tx1"/>
                </a:solidFill>
                <a:latin typeface="Arial" pitchFamily="34" charset="0"/>
                <a:ea typeface="標楷體" pitchFamily="65" charset="-120"/>
              </a:defRPr>
            </a:lvl5pPr>
            <a:lvl6pPr marL="2514600" indent="-228600" fontAlgn="base">
              <a:spcBef>
                <a:spcPct val="0"/>
              </a:spcBef>
              <a:spcAft>
                <a:spcPct val="0"/>
              </a:spcAft>
              <a:defRPr kumimoji="1" sz="2400">
                <a:solidFill>
                  <a:schemeClr val="tx1"/>
                </a:solidFill>
                <a:latin typeface="Arial" pitchFamily="34" charset="0"/>
                <a:ea typeface="標楷體" pitchFamily="65" charset="-120"/>
              </a:defRPr>
            </a:lvl6pPr>
            <a:lvl7pPr marL="2971800" indent="-228600" fontAlgn="base">
              <a:spcBef>
                <a:spcPct val="0"/>
              </a:spcBef>
              <a:spcAft>
                <a:spcPct val="0"/>
              </a:spcAft>
              <a:defRPr kumimoji="1" sz="2400">
                <a:solidFill>
                  <a:schemeClr val="tx1"/>
                </a:solidFill>
                <a:latin typeface="Arial" pitchFamily="34" charset="0"/>
                <a:ea typeface="標楷體" pitchFamily="65" charset="-120"/>
              </a:defRPr>
            </a:lvl7pPr>
            <a:lvl8pPr marL="3429000" indent="-228600" fontAlgn="base">
              <a:spcBef>
                <a:spcPct val="0"/>
              </a:spcBef>
              <a:spcAft>
                <a:spcPct val="0"/>
              </a:spcAft>
              <a:defRPr kumimoji="1" sz="2400">
                <a:solidFill>
                  <a:schemeClr val="tx1"/>
                </a:solidFill>
                <a:latin typeface="Arial" pitchFamily="34" charset="0"/>
                <a:ea typeface="標楷體" pitchFamily="65" charset="-120"/>
              </a:defRPr>
            </a:lvl8pPr>
            <a:lvl9pPr marL="3886200" indent="-228600" fontAlgn="base">
              <a:spcBef>
                <a:spcPct val="0"/>
              </a:spcBef>
              <a:spcAft>
                <a:spcPct val="0"/>
              </a:spcAft>
              <a:defRPr kumimoji="1" sz="2400">
                <a:solidFill>
                  <a:schemeClr val="tx1"/>
                </a:solidFill>
                <a:latin typeface="Arial" pitchFamily="34" charset="0"/>
                <a:ea typeface="標楷體" pitchFamily="65" charset="-120"/>
              </a:defRPr>
            </a:lvl9pPr>
          </a:lstStyle>
          <a:p>
            <a:pPr algn="r">
              <a:defRPr/>
            </a:pPr>
            <a:fld id="{E341F2AC-6901-46EA-A3DF-C6087152F8CB}" type="slidenum">
              <a:rPr lang="zh-TW" altLang="en-US" sz="1200">
                <a:ea typeface="新細明體" pitchFamily="18" charset="-120"/>
              </a:rPr>
              <a:pPr algn="r">
                <a:defRPr/>
              </a:pPr>
              <a:t>77</a:t>
            </a:fld>
            <a:endParaRPr lang="en-US" altLang="zh-TW" sz="1200">
              <a:ea typeface="新細明體" pitchFamily="18" charset="-120"/>
            </a:endParaRPr>
          </a:p>
        </p:txBody>
      </p:sp>
      <p:sp>
        <p:nvSpPr>
          <p:cNvPr id="134147" name="Rectangle 2"/>
          <p:cNvSpPr>
            <a:spLocks noGrp="1" noRot="1" noChangeAspect="1" noChangeArrowheads="1" noTextEdit="1"/>
          </p:cNvSpPr>
          <p:nvPr>
            <p:ph type="sldImg"/>
          </p:nvPr>
        </p:nvSpPr>
        <p:spPr>
          <a:xfrm>
            <a:off x="727075" y="741363"/>
            <a:ext cx="5345113" cy="3702050"/>
          </a:xfrm>
          <a:ln/>
        </p:spPr>
      </p:sp>
      <p:sp>
        <p:nvSpPr>
          <p:cNvPr id="134148" name="Rectangle 3"/>
          <p:cNvSpPr>
            <a:spLocks noGrp="1" noChangeArrowheads="1"/>
          </p:cNvSpPr>
          <p:nvPr>
            <p:ph type="body" idx="1"/>
          </p:nvPr>
        </p:nvSpPr>
        <p:spPr>
          <a:xfrm>
            <a:off x="906463" y="4691063"/>
            <a:ext cx="4984750" cy="4443413"/>
          </a:xfrm>
          <a:noFill/>
        </p:spPr>
        <p:txBody>
          <a:bodyPr lIns="91429" tIns="45714" rIns="91429" bIns="45714"/>
          <a:lstStyle/>
          <a:p>
            <a:pPr eaLnBrk="1" hangingPunct="1"/>
            <a:endParaRPr lang="zh-TW" altLang="en-US" dirty="0"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187" eaLnBrk="0" hangingPunct="0">
              <a:defRPr kumimoji="1">
                <a:solidFill>
                  <a:schemeClr val="tx1"/>
                </a:solidFill>
                <a:latin typeface="Tahoma" pitchFamily="34" charset="0"/>
                <a:ea typeface="新細明體" pitchFamily="18" charset="-120"/>
              </a:defRPr>
            </a:lvl1pPr>
            <a:lvl2pPr marL="739607" indent="-284464" defTabSz="918187" eaLnBrk="0" hangingPunct="0">
              <a:defRPr kumimoji="1">
                <a:solidFill>
                  <a:schemeClr val="tx1"/>
                </a:solidFill>
                <a:latin typeface="Tahoma" pitchFamily="34" charset="0"/>
                <a:ea typeface="新細明體" pitchFamily="18" charset="-120"/>
              </a:defRPr>
            </a:lvl2pPr>
            <a:lvl3pPr marL="1137857" indent="-227571" defTabSz="918187" eaLnBrk="0" hangingPunct="0">
              <a:defRPr kumimoji="1">
                <a:solidFill>
                  <a:schemeClr val="tx1"/>
                </a:solidFill>
                <a:latin typeface="Tahoma" pitchFamily="34" charset="0"/>
                <a:ea typeface="新細明體" pitchFamily="18" charset="-120"/>
              </a:defRPr>
            </a:lvl3pPr>
            <a:lvl4pPr marL="1592999" indent="-227571" defTabSz="918187" eaLnBrk="0" hangingPunct="0">
              <a:defRPr kumimoji="1">
                <a:solidFill>
                  <a:schemeClr val="tx1"/>
                </a:solidFill>
                <a:latin typeface="Tahoma" pitchFamily="34" charset="0"/>
                <a:ea typeface="新細明體" pitchFamily="18" charset="-120"/>
              </a:defRPr>
            </a:lvl4pPr>
            <a:lvl5pPr marL="2048142" indent="-227571" defTabSz="918187" eaLnBrk="0" hangingPunct="0">
              <a:defRPr kumimoji="1">
                <a:solidFill>
                  <a:schemeClr val="tx1"/>
                </a:solidFill>
                <a:latin typeface="Tahoma" pitchFamily="34" charset="0"/>
                <a:ea typeface="新細明體" pitchFamily="18" charset="-120"/>
              </a:defRPr>
            </a:lvl5pPr>
            <a:lvl6pPr marL="2503284"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58427"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13570"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68712"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35342319-2126-48FD-9BE4-9ED5FA950CE5}" type="slidenum">
              <a:rPr lang="en-US" altLang="zh-TW" smtClean="0">
                <a:latin typeface="Times New Roman" pitchFamily="18" charset="0"/>
              </a:rPr>
              <a:pPr eaLnBrk="1" hangingPunct="1"/>
              <a:t>79</a:t>
            </a:fld>
            <a:endParaRPr lang="en-US" altLang="zh-TW" smtClean="0">
              <a:latin typeface="Times New Roman" pitchFamily="18" charset="0"/>
            </a:endParaRPr>
          </a:p>
        </p:txBody>
      </p:sp>
      <p:sp>
        <p:nvSpPr>
          <p:cNvPr id="120835" name="Rectangle 2"/>
          <p:cNvSpPr>
            <a:spLocks noGrp="1" noRot="1" noChangeAspect="1" noChangeArrowheads="1" noTextEdit="1"/>
          </p:cNvSpPr>
          <p:nvPr>
            <p:ph type="sldImg"/>
          </p:nvPr>
        </p:nvSpPr>
        <p:spPr>
          <a:xfrm>
            <a:off x="731838" y="739775"/>
            <a:ext cx="5346700" cy="3703638"/>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187" eaLnBrk="0" hangingPunct="0">
              <a:defRPr kumimoji="1">
                <a:solidFill>
                  <a:schemeClr val="tx1"/>
                </a:solidFill>
                <a:latin typeface="Tahoma" pitchFamily="34" charset="0"/>
                <a:ea typeface="新細明體" pitchFamily="18" charset="-120"/>
              </a:defRPr>
            </a:lvl1pPr>
            <a:lvl2pPr marL="739607" indent="-284464" defTabSz="918187" eaLnBrk="0" hangingPunct="0">
              <a:defRPr kumimoji="1">
                <a:solidFill>
                  <a:schemeClr val="tx1"/>
                </a:solidFill>
                <a:latin typeface="Tahoma" pitchFamily="34" charset="0"/>
                <a:ea typeface="新細明體" pitchFamily="18" charset="-120"/>
              </a:defRPr>
            </a:lvl2pPr>
            <a:lvl3pPr marL="1137857" indent="-227571" defTabSz="918187" eaLnBrk="0" hangingPunct="0">
              <a:defRPr kumimoji="1">
                <a:solidFill>
                  <a:schemeClr val="tx1"/>
                </a:solidFill>
                <a:latin typeface="Tahoma" pitchFamily="34" charset="0"/>
                <a:ea typeface="新細明體" pitchFamily="18" charset="-120"/>
              </a:defRPr>
            </a:lvl3pPr>
            <a:lvl4pPr marL="1592999" indent="-227571" defTabSz="918187" eaLnBrk="0" hangingPunct="0">
              <a:defRPr kumimoji="1">
                <a:solidFill>
                  <a:schemeClr val="tx1"/>
                </a:solidFill>
                <a:latin typeface="Tahoma" pitchFamily="34" charset="0"/>
                <a:ea typeface="新細明體" pitchFamily="18" charset="-120"/>
              </a:defRPr>
            </a:lvl4pPr>
            <a:lvl5pPr marL="2048142" indent="-227571" defTabSz="918187" eaLnBrk="0" hangingPunct="0">
              <a:defRPr kumimoji="1">
                <a:solidFill>
                  <a:schemeClr val="tx1"/>
                </a:solidFill>
                <a:latin typeface="Tahoma" pitchFamily="34" charset="0"/>
                <a:ea typeface="新細明體" pitchFamily="18" charset="-120"/>
              </a:defRPr>
            </a:lvl5pPr>
            <a:lvl6pPr marL="2503284"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58427"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13570"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68712"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56A969C0-7F41-43B7-9F3C-E11945062C90}" type="slidenum">
              <a:rPr lang="en-US" altLang="zh-TW" smtClean="0">
                <a:latin typeface="Times New Roman" pitchFamily="18" charset="0"/>
              </a:rPr>
              <a:pPr eaLnBrk="1" hangingPunct="1"/>
              <a:t>80</a:t>
            </a:fld>
            <a:endParaRPr lang="en-US" altLang="zh-TW" smtClean="0">
              <a:latin typeface="Times New Roman" pitchFamily="18" charset="0"/>
            </a:endParaRPr>
          </a:p>
        </p:txBody>
      </p:sp>
      <p:sp>
        <p:nvSpPr>
          <p:cNvPr id="145411" name="Rectangle 2"/>
          <p:cNvSpPr>
            <a:spLocks noGrp="1" noRot="1" noChangeAspect="1" noChangeArrowheads="1" noTextEdit="1"/>
          </p:cNvSpPr>
          <p:nvPr>
            <p:ph type="sldImg"/>
          </p:nvPr>
        </p:nvSpPr>
        <p:spPr>
          <a:xfrm>
            <a:off x="731838" y="739775"/>
            <a:ext cx="5346700" cy="3703638"/>
          </a:xfrm>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52228" y="9380616"/>
            <a:ext cx="2945448" cy="493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29" tIns="45514" rIns="91029" bIns="45514" anchor="b"/>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fld id="{629BD965-014E-4DF1-9D19-252084FBA8BD}" type="slidenum">
              <a:rPr lang="en-US" altLang="zh-TW" sz="1200">
                <a:latin typeface="Times New Roman" pitchFamily="18" charset="0"/>
              </a:rPr>
              <a:pPr algn="r" eaLnBrk="1" hangingPunct="1"/>
              <a:t>81</a:t>
            </a:fld>
            <a:endParaRPr lang="en-US" altLang="zh-TW" sz="1200">
              <a:latin typeface="Times New Roman" pitchFamily="18" charset="0"/>
            </a:endParaRPr>
          </a:p>
        </p:txBody>
      </p:sp>
      <p:sp>
        <p:nvSpPr>
          <p:cNvPr id="146435" name="Rectangle 2"/>
          <p:cNvSpPr>
            <a:spLocks noGrp="1" noRot="1" noChangeAspect="1" noChangeArrowheads="1" noTextEdit="1"/>
          </p:cNvSpPr>
          <p:nvPr>
            <p:ph type="sldImg"/>
          </p:nvPr>
        </p:nvSpPr>
        <p:spPr>
          <a:xfrm>
            <a:off x="731838" y="739775"/>
            <a:ext cx="5346700" cy="3703638"/>
          </a:xfrm>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187" eaLnBrk="0" hangingPunct="0">
              <a:defRPr kumimoji="1">
                <a:solidFill>
                  <a:schemeClr val="tx1"/>
                </a:solidFill>
                <a:latin typeface="Tahoma" pitchFamily="34" charset="0"/>
                <a:ea typeface="新細明體" pitchFamily="18" charset="-120"/>
              </a:defRPr>
            </a:lvl1pPr>
            <a:lvl2pPr marL="739607" indent="-284464" defTabSz="918187" eaLnBrk="0" hangingPunct="0">
              <a:defRPr kumimoji="1">
                <a:solidFill>
                  <a:schemeClr val="tx1"/>
                </a:solidFill>
                <a:latin typeface="Tahoma" pitchFamily="34" charset="0"/>
                <a:ea typeface="新細明體" pitchFamily="18" charset="-120"/>
              </a:defRPr>
            </a:lvl2pPr>
            <a:lvl3pPr marL="1137857" indent="-227571" defTabSz="918187" eaLnBrk="0" hangingPunct="0">
              <a:defRPr kumimoji="1">
                <a:solidFill>
                  <a:schemeClr val="tx1"/>
                </a:solidFill>
                <a:latin typeface="Tahoma" pitchFamily="34" charset="0"/>
                <a:ea typeface="新細明體" pitchFamily="18" charset="-120"/>
              </a:defRPr>
            </a:lvl3pPr>
            <a:lvl4pPr marL="1592999" indent="-227571" defTabSz="918187" eaLnBrk="0" hangingPunct="0">
              <a:defRPr kumimoji="1">
                <a:solidFill>
                  <a:schemeClr val="tx1"/>
                </a:solidFill>
                <a:latin typeface="Tahoma" pitchFamily="34" charset="0"/>
                <a:ea typeface="新細明體" pitchFamily="18" charset="-120"/>
              </a:defRPr>
            </a:lvl4pPr>
            <a:lvl5pPr marL="2048142" indent="-227571" defTabSz="918187" eaLnBrk="0" hangingPunct="0">
              <a:defRPr kumimoji="1">
                <a:solidFill>
                  <a:schemeClr val="tx1"/>
                </a:solidFill>
                <a:latin typeface="Tahoma" pitchFamily="34" charset="0"/>
                <a:ea typeface="新細明體" pitchFamily="18" charset="-120"/>
              </a:defRPr>
            </a:lvl5pPr>
            <a:lvl6pPr marL="2503284"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58427"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13570"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68712"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7130F8CE-DC34-48BE-A663-D67B14CFF9D8}" type="slidenum">
              <a:rPr lang="en-US" altLang="zh-TW" smtClean="0">
                <a:latin typeface="Times New Roman" pitchFamily="18" charset="0"/>
              </a:rPr>
              <a:pPr eaLnBrk="1" hangingPunct="1"/>
              <a:t>83</a:t>
            </a:fld>
            <a:endParaRPr lang="en-US" altLang="zh-TW" smtClean="0">
              <a:latin typeface="Times New Roman" pitchFamily="18" charset="0"/>
            </a:endParaRPr>
          </a:p>
        </p:txBody>
      </p:sp>
      <p:sp>
        <p:nvSpPr>
          <p:cNvPr id="118787" name="Rectangle 2"/>
          <p:cNvSpPr>
            <a:spLocks noGrp="1" noRot="1" noChangeAspect="1" noChangeArrowheads="1" noTextEdit="1"/>
          </p:cNvSpPr>
          <p:nvPr>
            <p:ph type="sldImg"/>
          </p:nvPr>
        </p:nvSpPr>
        <p:spPr>
          <a:xfrm>
            <a:off x="731838" y="739775"/>
            <a:ext cx="5346700" cy="3703638"/>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標楷體" pitchFamily="65" charset="-120"/>
              </a:defRPr>
            </a:lvl1pPr>
            <a:lvl2pPr marL="742950" indent="-285750" eaLnBrk="0" hangingPunct="0">
              <a:defRPr kumimoji="1" sz="2400">
                <a:solidFill>
                  <a:schemeClr val="tx1"/>
                </a:solidFill>
                <a:latin typeface="Times New Roman" pitchFamily="18" charset="0"/>
                <a:ea typeface="標楷體" pitchFamily="65" charset="-120"/>
              </a:defRPr>
            </a:lvl2pPr>
            <a:lvl3pPr marL="1143000" indent="-228600" eaLnBrk="0" hangingPunct="0">
              <a:defRPr kumimoji="1" sz="2400">
                <a:solidFill>
                  <a:schemeClr val="tx1"/>
                </a:solidFill>
                <a:latin typeface="Times New Roman" pitchFamily="18" charset="0"/>
                <a:ea typeface="標楷體" pitchFamily="65" charset="-120"/>
              </a:defRPr>
            </a:lvl3pPr>
            <a:lvl4pPr marL="1600200" indent="-228600" eaLnBrk="0" hangingPunct="0">
              <a:defRPr kumimoji="1" sz="2400">
                <a:solidFill>
                  <a:schemeClr val="tx1"/>
                </a:solidFill>
                <a:latin typeface="Times New Roman" pitchFamily="18" charset="0"/>
                <a:ea typeface="標楷體" pitchFamily="65" charset="-120"/>
              </a:defRPr>
            </a:lvl4pPr>
            <a:lvl5pPr marL="2057400" indent="-228600" eaLnBrk="0" hangingPunct="0">
              <a:defRPr kumimoji="1" sz="2400">
                <a:solidFill>
                  <a:schemeClr val="tx1"/>
                </a:solidFill>
                <a:latin typeface="Times New Roman" pitchFamily="18" charset="0"/>
                <a:ea typeface="標楷體" pitchFamily="65"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9pPr>
          </a:lstStyle>
          <a:p>
            <a:pPr eaLnBrk="1" hangingPunct="1"/>
            <a:fld id="{62492BFC-FC4B-44EB-9C4C-25CAFC230846}" type="slidenum">
              <a:rPr lang="en-US" altLang="zh-TW" sz="1200" smtClean="0"/>
              <a:pPr eaLnBrk="1" hangingPunct="1"/>
              <a:t>4</a:t>
            </a:fld>
            <a:endParaRPr lang="en-US" altLang="zh-TW" sz="1200"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187" eaLnBrk="0" hangingPunct="0">
              <a:defRPr kumimoji="1">
                <a:solidFill>
                  <a:schemeClr val="tx1"/>
                </a:solidFill>
                <a:latin typeface="Tahoma" pitchFamily="34" charset="0"/>
                <a:ea typeface="新細明體" pitchFamily="18" charset="-120"/>
              </a:defRPr>
            </a:lvl1pPr>
            <a:lvl2pPr marL="739607" indent="-284464" defTabSz="918187" eaLnBrk="0" hangingPunct="0">
              <a:defRPr kumimoji="1">
                <a:solidFill>
                  <a:schemeClr val="tx1"/>
                </a:solidFill>
                <a:latin typeface="Tahoma" pitchFamily="34" charset="0"/>
                <a:ea typeface="新細明體" pitchFamily="18" charset="-120"/>
              </a:defRPr>
            </a:lvl2pPr>
            <a:lvl3pPr marL="1137857" indent="-227571" defTabSz="918187" eaLnBrk="0" hangingPunct="0">
              <a:defRPr kumimoji="1">
                <a:solidFill>
                  <a:schemeClr val="tx1"/>
                </a:solidFill>
                <a:latin typeface="Tahoma" pitchFamily="34" charset="0"/>
                <a:ea typeface="新細明體" pitchFamily="18" charset="-120"/>
              </a:defRPr>
            </a:lvl3pPr>
            <a:lvl4pPr marL="1592999" indent="-227571" defTabSz="918187" eaLnBrk="0" hangingPunct="0">
              <a:defRPr kumimoji="1">
                <a:solidFill>
                  <a:schemeClr val="tx1"/>
                </a:solidFill>
                <a:latin typeface="Tahoma" pitchFamily="34" charset="0"/>
                <a:ea typeface="新細明體" pitchFamily="18" charset="-120"/>
              </a:defRPr>
            </a:lvl4pPr>
            <a:lvl5pPr marL="2048142" indent="-227571" defTabSz="918187" eaLnBrk="0" hangingPunct="0">
              <a:defRPr kumimoji="1">
                <a:solidFill>
                  <a:schemeClr val="tx1"/>
                </a:solidFill>
                <a:latin typeface="Tahoma" pitchFamily="34" charset="0"/>
                <a:ea typeface="新細明體" pitchFamily="18" charset="-120"/>
              </a:defRPr>
            </a:lvl5pPr>
            <a:lvl6pPr marL="2503284"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58427"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13570"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68712"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7130F8CE-DC34-48BE-A663-D67B14CFF9D8}" type="slidenum">
              <a:rPr lang="en-US" altLang="zh-TW" smtClean="0">
                <a:latin typeface="Times New Roman" pitchFamily="18" charset="0"/>
              </a:rPr>
              <a:pPr eaLnBrk="1" hangingPunct="1"/>
              <a:t>84</a:t>
            </a:fld>
            <a:endParaRPr lang="en-US" altLang="zh-TW" smtClean="0">
              <a:latin typeface="Times New Roman" pitchFamily="18" charset="0"/>
            </a:endParaRPr>
          </a:p>
        </p:txBody>
      </p:sp>
      <p:sp>
        <p:nvSpPr>
          <p:cNvPr id="118787" name="Rectangle 2"/>
          <p:cNvSpPr>
            <a:spLocks noGrp="1" noRot="1" noChangeAspect="1" noChangeArrowheads="1" noTextEdit="1"/>
          </p:cNvSpPr>
          <p:nvPr>
            <p:ph type="sldImg"/>
          </p:nvPr>
        </p:nvSpPr>
        <p:spPr>
          <a:xfrm>
            <a:off x="731838" y="739775"/>
            <a:ext cx="5346700" cy="3703638"/>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187" eaLnBrk="0" hangingPunct="0">
              <a:defRPr kumimoji="1">
                <a:solidFill>
                  <a:schemeClr val="tx1"/>
                </a:solidFill>
                <a:latin typeface="Tahoma" pitchFamily="34" charset="0"/>
                <a:ea typeface="新細明體" pitchFamily="18" charset="-120"/>
              </a:defRPr>
            </a:lvl1pPr>
            <a:lvl2pPr marL="739607" indent="-284464" defTabSz="918187" eaLnBrk="0" hangingPunct="0">
              <a:defRPr kumimoji="1">
                <a:solidFill>
                  <a:schemeClr val="tx1"/>
                </a:solidFill>
                <a:latin typeface="Tahoma" pitchFamily="34" charset="0"/>
                <a:ea typeface="新細明體" pitchFamily="18" charset="-120"/>
              </a:defRPr>
            </a:lvl2pPr>
            <a:lvl3pPr marL="1137857" indent="-227571" defTabSz="918187" eaLnBrk="0" hangingPunct="0">
              <a:defRPr kumimoji="1">
                <a:solidFill>
                  <a:schemeClr val="tx1"/>
                </a:solidFill>
                <a:latin typeface="Tahoma" pitchFamily="34" charset="0"/>
                <a:ea typeface="新細明體" pitchFamily="18" charset="-120"/>
              </a:defRPr>
            </a:lvl3pPr>
            <a:lvl4pPr marL="1592999" indent="-227571" defTabSz="918187" eaLnBrk="0" hangingPunct="0">
              <a:defRPr kumimoji="1">
                <a:solidFill>
                  <a:schemeClr val="tx1"/>
                </a:solidFill>
                <a:latin typeface="Tahoma" pitchFamily="34" charset="0"/>
                <a:ea typeface="新細明體" pitchFamily="18" charset="-120"/>
              </a:defRPr>
            </a:lvl4pPr>
            <a:lvl5pPr marL="2048142" indent="-227571" defTabSz="918187" eaLnBrk="0" hangingPunct="0">
              <a:defRPr kumimoji="1">
                <a:solidFill>
                  <a:schemeClr val="tx1"/>
                </a:solidFill>
                <a:latin typeface="Tahoma" pitchFamily="34" charset="0"/>
                <a:ea typeface="新細明體" pitchFamily="18" charset="-120"/>
              </a:defRPr>
            </a:lvl5pPr>
            <a:lvl6pPr marL="2503284"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58427"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13570"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68712"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3634F52F-FBDA-4E77-B91F-6A80655C2460}" type="slidenum">
              <a:rPr lang="en-US" altLang="zh-TW" smtClean="0">
                <a:latin typeface="Times New Roman" pitchFamily="18" charset="0"/>
              </a:rPr>
              <a:pPr eaLnBrk="1" hangingPunct="1"/>
              <a:t>85</a:t>
            </a:fld>
            <a:endParaRPr lang="en-US" altLang="zh-TW" smtClean="0">
              <a:latin typeface="Times New Roman" pitchFamily="18" charset="0"/>
            </a:endParaRPr>
          </a:p>
        </p:txBody>
      </p:sp>
      <p:sp>
        <p:nvSpPr>
          <p:cNvPr id="119811" name="Rectangle 2"/>
          <p:cNvSpPr>
            <a:spLocks noGrp="1" noRot="1" noChangeAspect="1" noChangeArrowheads="1" noTextEdit="1"/>
          </p:cNvSpPr>
          <p:nvPr>
            <p:ph type="sldImg"/>
          </p:nvPr>
        </p:nvSpPr>
        <p:spPr>
          <a:xfrm>
            <a:off x="731838" y="739775"/>
            <a:ext cx="5346700" cy="3703638"/>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187" eaLnBrk="0" hangingPunct="0">
              <a:defRPr kumimoji="1">
                <a:solidFill>
                  <a:schemeClr val="tx1"/>
                </a:solidFill>
                <a:latin typeface="Tahoma" pitchFamily="34" charset="0"/>
                <a:ea typeface="新細明體" pitchFamily="18" charset="-120"/>
              </a:defRPr>
            </a:lvl1pPr>
            <a:lvl2pPr marL="739607" indent="-284464" defTabSz="918187" eaLnBrk="0" hangingPunct="0">
              <a:defRPr kumimoji="1">
                <a:solidFill>
                  <a:schemeClr val="tx1"/>
                </a:solidFill>
                <a:latin typeface="Tahoma" pitchFamily="34" charset="0"/>
                <a:ea typeface="新細明體" pitchFamily="18" charset="-120"/>
              </a:defRPr>
            </a:lvl2pPr>
            <a:lvl3pPr marL="1137857" indent="-227571" defTabSz="918187" eaLnBrk="0" hangingPunct="0">
              <a:defRPr kumimoji="1">
                <a:solidFill>
                  <a:schemeClr val="tx1"/>
                </a:solidFill>
                <a:latin typeface="Tahoma" pitchFamily="34" charset="0"/>
                <a:ea typeface="新細明體" pitchFamily="18" charset="-120"/>
              </a:defRPr>
            </a:lvl3pPr>
            <a:lvl4pPr marL="1592999" indent="-227571" defTabSz="918187" eaLnBrk="0" hangingPunct="0">
              <a:defRPr kumimoji="1">
                <a:solidFill>
                  <a:schemeClr val="tx1"/>
                </a:solidFill>
                <a:latin typeface="Tahoma" pitchFamily="34" charset="0"/>
                <a:ea typeface="新細明體" pitchFamily="18" charset="-120"/>
              </a:defRPr>
            </a:lvl4pPr>
            <a:lvl5pPr marL="2048142" indent="-227571" defTabSz="918187" eaLnBrk="0" hangingPunct="0">
              <a:defRPr kumimoji="1">
                <a:solidFill>
                  <a:schemeClr val="tx1"/>
                </a:solidFill>
                <a:latin typeface="Tahoma" pitchFamily="34" charset="0"/>
                <a:ea typeface="新細明體" pitchFamily="18" charset="-120"/>
              </a:defRPr>
            </a:lvl5pPr>
            <a:lvl6pPr marL="2503284"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58427"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13570"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68712"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35342319-2126-48FD-9BE4-9ED5FA950CE5}" type="slidenum">
              <a:rPr lang="en-US" altLang="zh-TW" smtClean="0">
                <a:latin typeface="Times New Roman" pitchFamily="18" charset="0"/>
              </a:rPr>
              <a:pPr eaLnBrk="1" hangingPunct="1"/>
              <a:t>86</a:t>
            </a:fld>
            <a:endParaRPr lang="en-US" altLang="zh-TW" smtClean="0">
              <a:latin typeface="Times New Roman" pitchFamily="18" charset="0"/>
            </a:endParaRPr>
          </a:p>
        </p:txBody>
      </p:sp>
      <p:sp>
        <p:nvSpPr>
          <p:cNvPr id="120835" name="Rectangle 2"/>
          <p:cNvSpPr>
            <a:spLocks noGrp="1" noRot="1" noChangeAspect="1" noChangeArrowheads="1" noTextEdit="1"/>
          </p:cNvSpPr>
          <p:nvPr>
            <p:ph type="sldImg"/>
          </p:nvPr>
        </p:nvSpPr>
        <p:spPr>
          <a:xfrm>
            <a:off x="731838" y="739775"/>
            <a:ext cx="5346700" cy="3703638"/>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187" eaLnBrk="0" hangingPunct="0">
              <a:defRPr kumimoji="1">
                <a:solidFill>
                  <a:schemeClr val="tx1"/>
                </a:solidFill>
                <a:latin typeface="Tahoma" pitchFamily="34" charset="0"/>
                <a:ea typeface="新細明體" pitchFamily="18" charset="-120"/>
              </a:defRPr>
            </a:lvl1pPr>
            <a:lvl2pPr marL="739607" indent="-284464" defTabSz="918187" eaLnBrk="0" hangingPunct="0">
              <a:defRPr kumimoji="1">
                <a:solidFill>
                  <a:schemeClr val="tx1"/>
                </a:solidFill>
                <a:latin typeface="Tahoma" pitchFamily="34" charset="0"/>
                <a:ea typeface="新細明體" pitchFamily="18" charset="-120"/>
              </a:defRPr>
            </a:lvl2pPr>
            <a:lvl3pPr marL="1137857" indent="-227571" defTabSz="918187" eaLnBrk="0" hangingPunct="0">
              <a:defRPr kumimoji="1">
                <a:solidFill>
                  <a:schemeClr val="tx1"/>
                </a:solidFill>
                <a:latin typeface="Tahoma" pitchFamily="34" charset="0"/>
                <a:ea typeface="新細明體" pitchFamily="18" charset="-120"/>
              </a:defRPr>
            </a:lvl3pPr>
            <a:lvl4pPr marL="1592999" indent="-227571" defTabSz="918187" eaLnBrk="0" hangingPunct="0">
              <a:defRPr kumimoji="1">
                <a:solidFill>
                  <a:schemeClr val="tx1"/>
                </a:solidFill>
                <a:latin typeface="Tahoma" pitchFamily="34" charset="0"/>
                <a:ea typeface="新細明體" pitchFamily="18" charset="-120"/>
              </a:defRPr>
            </a:lvl4pPr>
            <a:lvl5pPr marL="2048142" indent="-227571" defTabSz="918187" eaLnBrk="0" hangingPunct="0">
              <a:defRPr kumimoji="1">
                <a:solidFill>
                  <a:schemeClr val="tx1"/>
                </a:solidFill>
                <a:latin typeface="Tahoma" pitchFamily="34" charset="0"/>
                <a:ea typeface="新細明體" pitchFamily="18" charset="-120"/>
              </a:defRPr>
            </a:lvl5pPr>
            <a:lvl6pPr marL="2503284"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58427"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13570"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68712"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35342319-2126-48FD-9BE4-9ED5FA950CE5}" type="slidenum">
              <a:rPr lang="en-US" altLang="zh-TW" smtClean="0">
                <a:latin typeface="Times New Roman" pitchFamily="18" charset="0"/>
              </a:rPr>
              <a:pPr eaLnBrk="1" hangingPunct="1"/>
              <a:t>87</a:t>
            </a:fld>
            <a:endParaRPr lang="en-US" altLang="zh-TW" smtClean="0">
              <a:latin typeface="Times New Roman" pitchFamily="18" charset="0"/>
            </a:endParaRPr>
          </a:p>
        </p:txBody>
      </p:sp>
      <p:sp>
        <p:nvSpPr>
          <p:cNvPr id="120835" name="Rectangle 2"/>
          <p:cNvSpPr>
            <a:spLocks noGrp="1" noRot="1" noChangeAspect="1" noChangeArrowheads="1" noTextEdit="1"/>
          </p:cNvSpPr>
          <p:nvPr>
            <p:ph type="sldImg"/>
          </p:nvPr>
        </p:nvSpPr>
        <p:spPr>
          <a:xfrm>
            <a:off x="731838" y="739775"/>
            <a:ext cx="5346700" cy="3703638"/>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187" eaLnBrk="0" hangingPunct="0">
              <a:defRPr kumimoji="1">
                <a:solidFill>
                  <a:schemeClr val="tx1"/>
                </a:solidFill>
                <a:latin typeface="Tahoma" pitchFamily="34" charset="0"/>
                <a:ea typeface="新細明體" pitchFamily="18" charset="-120"/>
              </a:defRPr>
            </a:lvl1pPr>
            <a:lvl2pPr marL="739607" indent="-284464" defTabSz="918187" eaLnBrk="0" hangingPunct="0">
              <a:defRPr kumimoji="1">
                <a:solidFill>
                  <a:schemeClr val="tx1"/>
                </a:solidFill>
                <a:latin typeface="Tahoma" pitchFamily="34" charset="0"/>
                <a:ea typeface="新細明體" pitchFamily="18" charset="-120"/>
              </a:defRPr>
            </a:lvl2pPr>
            <a:lvl3pPr marL="1137857" indent="-227571" defTabSz="918187" eaLnBrk="0" hangingPunct="0">
              <a:defRPr kumimoji="1">
                <a:solidFill>
                  <a:schemeClr val="tx1"/>
                </a:solidFill>
                <a:latin typeface="Tahoma" pitchFamily="34" charset="0"/>
                <a:ea typeface="新細明體" pitchFamily="18" charset="-120"/>
              </a:defRPr>
            </a:lvl3pPr>
            <a:lvl4pPr marL="1592999" indent="-227571" defTabSz="918187" eaLnBrk="0" hangingPunct="0">
              <a:defRPr kumimoji="1">
                <a:solidFill>
                  <a:schemeClr val="tx1"/>
                </a:solidFill>
                <a:latin typeface="Tahoma" pitchFamily="34" charset="0"/>
                <a:ea typeface="新細明體" pitchFamily="18" charset="-120"/>
              </a:defRPr>
            </a:lvl4pPr>
            <a:lvl5pPr marL="2048142" indent="-227571" defTabSz="918187" eaLnBrk="0" hangingPunct="0">
              <a:defRPr kumimoji="1">
                <a:solidFill>
                  <a:schemeClr val="tx1"/>
                </a:solidFill>
                <a:latin typeface="Tahoma" pitchFamily="34" charset="0"/>
                <a:ea typeface="新細明體" pitchFamily="18" charset="-120"/>
              </a:defRPr>
            </a:lvl5pPr>
            <a:lvl6pPr marL="2503284"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58427"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13570"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68712"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35342319-2126-48FD-9BE4-9ED5FA950CE5}" type="slidenum">
              <a:rPr lang="en-US" altLang="zh-TW" smtClean="0">
                <a:latin typeface="Times New Roman" pitchFamily="18" charset="0"/>
              </a:rPr>
              <a:pPr eaLnBrk="1" hangingPunct="1"/>
              <a:t>88</a:t>
            </a:fld>
            <a:endParaRPr lang="en-US" altLang="zh-TW" smtClean="0">
              <a:latin typeface="Times New Roman" pitchFamily="18" charset="0"/>
            </a:endParaRPr>
          </a:p>
        </p:txBody>
      </p:sp>
      <p:sp>
        <p:nvSpPr>
          <p:cNvPr id="120835" name="Rectangle 2"/>
          <p:cNvSpPr>
            <a:spLocks noGrp="1" noRot="1" noChangeAspect="1" noChangeArrowheads="1" noTextEdit="1"/>
          </p:cNvSpPr>
          <p:nvPr>
            <p:ph type="sldImg"/>
          </p:nvPr>
        </p:nvSpPr>
        <p:spPr>
          <a:xfrm>
            <a:off x="731838" y="739775"/>
            <a:ext cx="5346700" cy="3703638"/>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txBox="1">
            <a:spLocks noGrp="1" noChangeArrowheads="1"/>
          </p:cNvSpPr>
          <p:nvPr/>
        </p:nvSpPr>
        <p:spPr bwMode="auto">
          <a:xfrm>
            <a:off x="3852228" y="9380616"/>
            <a:ext cx="2945448" cy="493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29" tIns="45514" rIns="91029" bIns="45514" anchor="b"/>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fld id="{E46D91B9-0992-436C-8879-15C04673978C}" type="slidenum">
              <a:rPr lang="en-US" altLang="zh-TW" sz="1200">
                <a:latin typeface="Times New Roman" pitchFamily="18" charset="0"/>
              </a:rPr>
              <a:pPr algn="r" eaLnBrk="1" hangingPunct="1"/>
              <a:t>89</a:t>
            </a:fld>
            <a:endParaRPr lang="en-US" altLang="zh-TW" sz="1200">
              <a:latin typeface="Times New Roman" pitchFamily="18" charset="0"/>
            </a:endParaRPr>
          </a:p>
        </p:txBody>
      </p:sp>
      <p:sp>
        <p:nvSpPr>
          <p:cNvPr id="147459" name="Rectangle 2"/>
          <p:cNvSpPr>
            <a:spLocks noGrp="1" noRot="1" noChangeAspect="1" noChangeArrowheads="1" noTextEdit="1"/>
          </p:cNvSpPr>
          <p:nvPr>
            <p:ph type="sldImg"/>
          </p:nvPr>
        </p:nvSpPr>
        <p:spPr>
          <a:xfrm>
            <a:off x="731838" y="739775"/>
            <a:ext cx="5346700" cy="3703638"/>
          </a:xfrm>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3852228" y="9380616"/>
            <a:ext cx="2945448" cy="493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29" tIns="45514" rIns="91029" bIns="45514" anchor="b"/>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fld id="{97F84B50-7409-4A92-9AA7-84A08F783072}" type="slidenum">
              <a:rPr lang="en-US" altLang="zh-TW" sz="1200">
                <a:latin typeface="Times New Roman" pitchFamily="18" charset="0"/>
              </a:rPr>
              <a:pPr algn="r" eaLnBrk="1" hangingPunct="1"/>
              <a:t>90</a:t>
            </a:fld>
            <a:endParaRPr lang="en-US" altLang="zh-TW" sz="1200">
              <a:latin typeface="Times New Roman" pitchFamily="18" charset="0"/>
            </a:endParaRPr>
          </a:p>
        </p:txBody>
      </p:sp>
      <p:sp>
        <p:nvSpPr>
          <p:cNvPr id="154627" name="Rectangle 2"/>
          <p:cNvSpPr>
            <a:spLocks noGrp="1" noRot="1" noChangeAspect="1" noChangeArrowheads="1" noTextEdit="1"/>
          </p:cNvSpPr>
          <p:nvPr>
            <p:ph type="sldImg"/>
          </p:nvPr>
        </p:nvSpPr>
        <p:spPr>
          <a:xfrm>
            <a:off x="731838" y="739775"/>
            <a:ext cx="5346700" cy="3703638"/>
          </a:xfrm>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txBox="1">
            <a:spLocks noGrp="1" noChangeArrowheads="1"/>
          </p:cNvSpPr>
          <p:nvPr/>
        </p:nvSpPr>
        <p:spPr bwMode="auto">
          <a:xfrm>
            <a:off x="3852228" y="9380616"/>
            <a:ext cx="2945448" cy="493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29" tIns="45514" rIns="91029" bIns="45514" anchor="b"/>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fld id="{DEC86E21-1394-4A80-8F27-08ACF0721A17}" type="slidenum">
              <a:rPr lang="en-US" altLang="zh-TW" sz="1200">
                <a:latin typeface="Times New Roman" pitchFamily="18" charset="0"/>
              </a:rPr>
              <a:pPr algn="r" eaLnBrk="1" hangingPunct="1"/>
              <a:t>91</a:t>
            </a:fld>
            <a:endParaRPr lang="en-US" altLang="zh-TW" sz="1200">
              <a:latin typeface="Times New Roman" pitchFamily="18" charset="0"/>
            </a:endParaRPr>
          </a:p>
        </p:txBody>
      </p:sp>
      <p:sp>
        <p:nvSpPr>
          <p:cNvPr id="155651" name="Rectangle 2"/>
          <p:cNvSpPr>
            <a:spLocks noGrp="1" noRot="1" noChangeAspect="1" noChangeArrowheads="1" noTextEdit="1"/>
          </p:cNvSpPr>
          <p:nvPr>
            <p:ph type="sldImg"/>
          </p:nvPr>
        </p:nvSpPr>
        <p:spPr>
          <a:xfrm>
            <a:off x="731838" y="739775"/>
            <a:ext cx="5346700" cy="3703638"/>
          </a:xfrm>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187" eaLnBrk="0" hangingPunct="0">
              <a:defRPr kumimoji="1">
                <a:solidFill>
                  <a:schemeClr val="tx1"/>
                </a:solidFill>
                <a:latin typeface="Tahoma" pitchFamily="34" charset="0"/>
                <a:ea typeface="新細明體" pitchFamily="18" charset="-120"/>
              </a:defRPr>
            </a:lvl1pPr>
            <a:lvl2pPr marL="739607" indent="-284464" defTabSz="918187" eaLnBrk="0" hangingPunct="0">
              <a:defRPr kumimoji="1">
                <a:solidFill>
                  <a:schemeClr val="tx1"/>
                </a:solidFill>
                <a:latin typeface="Tahoma" pitchFamily="34" charset="0"/>
                <a:ea typeface="新細明體" pitchFamily="18" charset="-120"/>
              </a:defRPr>
            </a:lvl2pPr>
            <a:lvl3pPr marL="1137857" indent="-227571" defTabSz="918187" eaLnBrk="0" hangingPunct="0">
              <a:defRPr kumimoji="1">
                <a:solidFill>
                  <a:schemeClr val="tx1"/>
                </a:solidFill>
                <a:latin typeface="Tahoma" pitchFamily="34" charset="0"/>
                <a:ea typeface="新細明體" pitchFamily="18" charset="-120"/>
              </a:defRPr>
            </a:lvl3pPr>
            <a:lvl4pPr marL="1592999" indent="-227571" defTabSz="918187" eaLnBrk="0" hangingPunct="0">
              <a:defRPr kumimoji="1">
                <a:solidFill>
                  <a:schemeClr val="tx1"/>
                </a:solidFill>
                <a:latin typeface="Tahoma" pitchFamily="34" charset="0"/>
                <a:ea typeface="新細明體" pitchFamily="18" charset="-120"/>
              </a:defRPr>
            </a:lvl4pPr>
            <a:lvl5pPr marL="2048142" indent="-227571" defTabSz="918187" eaLnBrk="0" hangingPunct="0">
              <a:defRPr kumimoji="1">
                <a:solidFill>
                  <a:schemeClr val="tx1"/>
                </a:solidFill>
                <a:latin typeface="Tahoma" pitchFamily="34" charset="0"/>
                <a:ea typeface="新細明體" pitchFamily="18" charset="-120"/>
              </a:defRPr>
            </a:lvl5pPr>
            <a:lvl6pPr marL="2503284"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58427"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13570"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68712"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F5B8DCFC-7A96-4F50-8DAF-79A03AD609C2}" type="slidenum">
              <a:rPr lang="en-US" altLang="zh-TW" smtClean="0">
                <a:latin typeface="Times New Roman" pitchFamily="18" charset="0"/>
              </a:rPr>
              <a:pPr eaLnBrk="1" hangingPunct="1"/>
              <a:t>92</a:t>
            </a:fld>
            <a:endParaRPr lang="en-US" altLang="zh-TW" smtClean="0">
              <a:latin typeface="Times New Roman" pitchFamily="18" charset="0"/>
            </a:endParaRPr>
          </a:p>
        </p:txBody>
      </p:sp>
      <p:sp>
        <p:nvSpPr>
          <p:cNvPr id="156675" name="Rectangle 2"/>
          <p:cNvSpPr>
            <a:spLocks noGrp="1" noRot="1" noChangeAspect="1" noChangeArrowheads="1" noTextEdit="1"/>
          </p:cNvSpPr>
          <p:nvPr>
            <p:ph type="sldImg"/>
          </p:nvPr>
        </p:nvSpPr>
        <p:spPr>
          <a:xfrm>
            <a:off x="731838" y="739775"/>
            <a:ext cx="5346700" cy="3703638"/>
          </a:xfrm>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187" eaLnBrk="0" hangingPunct="0">
              <a:defRPr kumimoji="1">
                <a:solidFill>
                  <a:schemeClr val="tx1"/>
                </a:solidFill>
                <a:latin typeface="Tahoma" pitchFamily="34" charset="0"/>
                <a:ea typeface="新細明體" pitchFamily="18" charset="-120"/>
              </a:defRPr>
            </a:lvl1pPr>
            <a:lvl2pPr marL="739607" indent="-284464" defTabSz="918187" eaLnBrk="0" hangingPunct="0">
              <a:defRPr kumimoji="1">
                <a:solidFill>
                  <a:schemeClr val="tx1"/>
                </a:solidFill>
                <a:latin typeface="Tahoma" pitchFamily="34" charset="0"/>
                <a:ea typeface="新細明體" pitchFamily="18" charset="-120"/>
              </a:defRPr>
            </a:lvl2pPr>
            <a:lvl3pPr marL="1137857" indent="-227571" defTabSz="918187" eaLnBrk="0" hangingPunct="0">
              <a:defRPr kumimoji="1">
                <a:solidFill>
                  <a:schemeClr val="tx1"/>
                </a:solidFill>
                <a:latin typeface="Tahoma" pitchFamily="34" charset="0"/>
                <a:ea typeface="新細明體" pitchFamily="18" charset="-120"/>
              </a:defRPr>
            </a:lvl3pPr>
            <a:lvl4pPr marL="1592999" indent="-227571" defTabSz="918187" eaLnBrk="0" hangingPunct="0">
              <a:defRPr kumimoji="1">
                <a:solidFill>
                  <a:schemeClr val="tx1"/>
                </a:solidFill>
                <a:latin typeface="Tahoma" pitchFamily="34" charset="0"/>
                <a:ea typeface="新細明體" pitchFamily="18" charset="-120"/>
              </a:defRPr>
            </a:lvl4pPr>
            <a:lvl5pPr marL="2048142" indent="-227571" defTabSz="918187" eaLnBrk="0" hangingPunct="0">
              <a:defRPr kumimoji="1">
                <a:solidFill>
                  <a:schemeClr val="tx1"/>
                </a:solidFill>
                <a:latin typeface="Tahoma" pitchFamily="34" charset="0"/>
                <a:ea typeface="新細明體" pitchFamily="18" charset="-120"/>
              </a:defRPr>
            </a:lvl5pPr>
            <a:lvl6pPr marL="2503284"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58427"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13570"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68712"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A5A8520F-A1FA-4C99-A02F-7F4B5812DC93}" type="slidenum">
              <a:rPr lang="en-US" altLang="zh-TW" smtClean="0">
                <a:latin typeface="Times New Roman" pitchFamily="18" charset="0"/>
              </a:rPr>
              <a:pPr eaLnBrk="1" hangingPunct="1"/>
              <a:t>93</a:t>
            </a:fld>
            <a:endParaRPr lang="en-US" altLang="zh-TW" smtClean="0">
              <a:latin typeface="Times New Roman" pitchFamily="18" charset="0"/>
            </a:endParaRPr>
          </a:p>
        </p:txBody>
      </p:sp>
      <p:sp>
        <p:nvSpPr>
          <p:cNvPr id="157699" name="Rectangle 2"/>
          <p:cNvSpPr>
            <a:spLocks noGrp="1" noRot="1" noChangeAspect="1" noChangeArrowheads="1" noTextEdit="1"/>
          </p:cNvSpPr>
          <p:nvPr>
            <p:ph type="sldImg"/>
          </p:nvPr>
        </p:nvSpPr>
        <p:spPr>
          <a:xfrm>
            <a:off x="731838" y="739775"/>
            <a:ext cx="5346700" cy="3703638"/>
          </a:xfrm>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標楷體" pitchFamily="65" charset="-120"/>
              </a:defRPr>
            </a:lvl1pPr>
            <a:lvl2pPr marL="742950" indent="-285750" eaLnBrk="0" hangingPunct="0">
              <a:defRPr kumimoji="1" sz="2400">
                <a:solidFill>
                  <a:schemeClr val="tx1"/>
                </a:solidFill>
                <a:latin typeface="Times New Roman" pitchFamily="18" charset="0"/>
                <a:ea typeface="標楷體" pitchFamily="65" charset="-120"/>
              </a:defRPr>
            </a:lvl2pPr>
            <a:lvl3pPr marL="1143000" indent="-228600" eaLnBrk="0" hangingPunct="0">
              <a:defRPr kumimoji="1" sz="2400">
                <a:solidFill>
                  <a:schemeClr val="tx1"/>
                </a:solidFill>
                <a:latin typeface="Times New Roman" pitchFamily="18" charset="0"/>
                <a:ea typeface="標楷體" pitchFamily="65" charset="-120"/>
              </a:defRPr>
            </a:lvl3pPr>
            <a:lvl4pPr marL="1600200" indent="-228600" eaLnBrk="0" hangingPunct="0">
              <a:defRPr kumimoji="1" sz="2400">
                <a:solidFill>
                  <a:schemeClr val="tx1"/>
                </a:solidFill>
                <a:latin typeface="Times New Roman" pitchFamily="18" charset="0"/>
                <a:ea typeface="標楷體" pitchFamily="65" charset="-120"/>
              </a:defRPr>
            </a:lvl4pPr>
            <a:lvl5pPr marL="2057400" indent="-228600" eaLnBrk="0" hangingPunct="0">
              <a:defRPr kumimoji="1" sz="2400">
                <a:solidFill>
                  <a:schemeClr val="tx1"/>
                </a:solidFill>
                <a:latin typeface="Times New Roman" pitchFamily="18" charset="0"/>
                <a:ea typeface="標楷體" pitchFamily="65"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9pPr>
          </a:lstStyle>
          <a:p>
            <a:pPr eaLnBrk="1" hangingPunct="1"/>
            <a:fld id="{5746051B-6FA8-4694-B71D-5525FF6E44FC}" type="slidenum">
              <a:rPr lang="en-US" altLang="zh-TW" sz="1200" smtClean="0"/>
              <a:pPr eaLnBrk="1" hangingPunct="1"/>
              <a:t>5</a:t>
            </a:fld>
            <a:endParaRPr lang="en-US" altLang="zh-TW" sz="1200"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187" eaLnBrk="0" hangingPunct="0">
              <a:defRPr kumimoji="1">
                <a:solidFill>
                  <a:schemeClr val="tx1"/>
                </a:solidFill>
                <a:latin typeface="Tahoma" pitchFamily="34" charset="0"/>
                <a:ea typeface="新細明體" pitchFamily="18" charset="-120"/>
              </a:defRPr>
            </a:lvl1pPr>
            <a:lvl2pPr marL="739607" indent="-284464" defTabSz="918187" eaLnBrk="0" hangingPunct="0">
              <a:defRPr kumimoji="1">
                <a:solidFill>
                  <a:schemeClr val="tx1"/>
                </a:solidFill>
                <a:latin typeface="Tahoma" pitchFamily="34" charset="0"/>
                <a:ea typeface="新細明體" pitchFamily="18" charset="-120"/>
              </a:defRPr>
            </a:lvl2pPr>
            <a:lvl3pPr marL="1137857" indent="-227571" defTabSz="918187" eaLnBrk="0" hangingPunct="0">
              <a:defRPr kumimoji="1">
                <a:solidFill>
                  <a:schemeClr val="tx1"/>
                </a:solidFill>
                <a:latin typeface="Tahoma" pitchFamily="34" charset="0"/>
                <a:ea typeface="新細明體" pitchFamily="18" charset="-120"/>
              </a:defRPr>
            </a:lvl3pPr>
            <a:lvl4pPr marL="1592999" indent="-227571" defTabSz="918187" eaLnBrk="0" hangingPunct="0">
              <a:defRPr kumimoji="1">
                <a:solidFill>
                  <a:schemeClr val="tx1"/>
                </a:solidFill>
                <a:latin typeface="Tahoma" pitchFamily="34" charset="0"/>
                <a:ea typeface="新細明體" pitchFamily="18" charset="-120"/>
              </a:defRPr>
            </a:lvl4pPr>
            <a:lvl5pPr marL="2048142" indent="-227571" defTabSz="918187" eaLnBrk="0" hangingPunct="0">
              <a:defRPr kumimoji="1">
                <a:solidFill>
                  <a:schemeClr val="tx1"/>
                </a:solidFill>
                <a:latin typeface="Tahoma" pitchFamily="34" charset="0"/>
                <a:ea typeface="新細明體" pitchFamily="18" charset="-120"/>
              </a:defRPr>
            </a:lvl5pPr>
            <a:lvl6pPr marL="2503284"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58427"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13570"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68712"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03A01AB5-1096-4C65-819D-5B254C5A7413}" type="slidenum">
              <a:rPr lang="en-US" altLang="zh-TW" smtClean="0">
                <a:latin typeface="Times New Roman" pitchFamily="18" charset="0"/>
              </a:rPr>
              <a:pPr eaLnBrk="1" hangingPunct="1"/>
              <a:t>94</a:t>
            </a:fld>
            <a:endParaRPr lang="en-US" altLang="zh-TW" smtClean="0">
              <a:latin typeface="Times New Roman" pitchFamily="18" charset="0"/>
            </a:endParaRPr>
          </a:p>
        </p:txBody>
      </p:sp>
      <p:sp>
        <p:nvSpPr>
          <p:cNvPr id="158723" name="Rectangle 2"/>
          <p:cNvSpPr>
            <a:spLocks noGrp="1" noRot="1" noChangeAspect="1" noChangeArrowheads="1" noTextEdit="1"/>
          </p:cNvSpPr>
          <p:nvPr>
            <p:ph type="sldImg"/>
          </p:nvPr>
        </p:nvSpPr>
        <p:spPr>
          <a:xfrm>
            <a:off x="731838" y="739775"/>
            <a:ext cx="5346700" cy="3703638"/>
          </a:xfrm>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187" eaLnBrk="0" hangingPunct="0">
              <a:defRPr kumimoji="1">
                <a:solidFill>
                  <a:schemeClr val="tx1"/>
                </a:solidFill>
                <a:latin typeface="Tahoma" pitchFamily="34" charset="0"/>
                <a:ea typeface="新細明體" pitchFamily="18" charset="-120"/>
              </a:defRPr>
            </a:lvl1pPr>
            <a:lvl2pPr marL="739607" indent="-284464" defTabSz="918187" eaLnBrk="0" hangingPunct="0">
              <a:defRPr kumimoji="1">
                <a:solidFill>
                  <a:schemeClr val="tx1"/>
                </a:solidFill>
                <a:latin typeface="Tahoma" pitchFamily="34" charset="0"/>
                <a:ea typeface="新細明體" pitchFamily="18" charset="-120"/>
              </a:defRPr>
            </a:lvl2pPr>
            <a:lvl3pPr marL="1137857" indent="-227571" defTabSz="918187" eaLnBrk="0" hangingPunct="0">
              <a:defRPr kumimoji="1">
                <a:solidFill>
                  <a:schemeClr val="tx1"/>
                </a:solidFill>
                <a:latin typeface="Tahoma" pitchFamily="34" charset="0"/>
                <a:ea typeface="新細明體" pitchFamily="18" charset="-120"/>
              </a:defRPr>
            </a:lvl3pPr>
            <a:lvl4pPr marL="1592999" indent="-227571" defTabSz="918187" eaLnBrk="0" hangingPunct="0">
              <a:defRPr kumimoji="1">
                <a:solidFill>
                  <a:schemeClr val="tx1"/>
                </a:solidFill>
                <a:latin typeface="Tahoma" pitchFamily="34" charset="0"/>
                <a:ea typeface="新細明體" pitchFamily="18" charset="-120"/>
              </a:defRPr>
            </a:lvl4pPr>
            <a:lvl5pPr marL="2048142" indent="-227571" defTabSz="918187" eaLnBrk="0" hangingPunct="0">
              <a:defRPr kumimoji="1">
                <a:solidFill>
                  <a:schemeClr val="tx1"/>
                </a:solidFill>
                <a:latin typeface="Tahoma" pitchFamily="34" charset="0"/>
                <a:ea typeface="新細明體" pitchFamily="18" charset="-120"/>
              </a:defRPr>
            </a:lvl5pPr>
            <a:lvl6pPr marL="2503284"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58427"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13570"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68712"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35342319-2126-48FD-9BE4-9ED5FA950CE5}" type="slidenum">
              <a:rPr lang="en-US" altLang="zh-TW" smtClean="0">
                <a:latin typeface="Times New Roman" pitchFamily="18" charset="0"/>
              </a:rPr>
              <a:pPr eaLnBrk="1" hangingPunct="1"/>
              <a:t>95</a:t>
            </a:fld>
            <a:endParaRPr lang="en-US" altLang="zh-TW" smtClean="0">
              <a:latin typeface="Times New Roman" pitchFamily="18" charset="0"/>
            </a:endParaRPr>
          </a:p>
        </p:txBody>
      </p:sp>
      <p:sp>
        <p:nvSpPr>
          <p:cNvPr id="120835" name="Rectangle 2"/>
          <p:cNvSpPr>
            <a:spLocks noGrp="1" noRot="1" noChangeAspect="1" noChangeArrowheads="1" noTextEdit="1"/>
          </p:cNvSpPr>
          <p:nvPr>
            <p:ph type="sldImg"/>
          </p:nvPr>
        </p:nvSpPr>
        <p:spPr>
          <a:xfrm>
            <a:off x="731838" y="739775"/>
            <a:ext cx="5346700" cy="3703638"/>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187" eaLnBrk="0" hangingPunct="0">
              <a:defRPr kumimoji="1">
                <a:solidFill>
                  <a:schemeClr val="tx1"/>
                </a:solidFill>
                <a:latin typeface="Tahoma" pitchFamily="34" charset="0"/>
                <a:ea typeface="新細明體" pitchFamily="18" charset="-120"/>
              </a:defRPr>
            </a:lvl1pPr>
            <a:lvl2pPr marL="739607" indent="-284464" defTabSz="918187" eaLnBrk="0" hangingPunct="0">
              <a:defRPr kumimoji="1">
                <a:solidFill>
                  <a:schemeClr val="tx1"/>
                </a:solidFill>
                <a:latin typeface="Tahoma" pitchFamily="34" charset="0"/>
                <a:ea typeface="新細明體" pitchFamily="18" charset="-120"/>
              </a:defRPr>
            </a:lvl2pPr>
            <a:lvl3pPr marL="1137857" indent="-227571" defTabSz="918187" eaLnBrk="0" hangingPunct="0">
              <a:defRPr kumimoji="1">
                <a:solidFill>
                  <a:schemeClr val="tx1"/>
                </a:solidFill>
                <a:latin typeface="Tahoma" pitchFamily="34" charset="0"/>
                <a:ea typeface="新細明體" pitchFamily="18" charset="-120"/>
              </a:defRPr>
            </a:lvl3pPr>
            <a:lvl4pPr marL="1592999" indent="-227571" defTabSz="918187" eaLnBrk="0" hangingPunct="0">
              <a:defRPr kumimoji="1">
                <a:solidFill>
                  <a:schemeClr val="tx1"/>
                </a:solidFill>
                <a:latin typeface="Tahoma" pitchFamily="34" charset="0"/>
                <a:ea typeface="新細明體" pitchFamily="18" charset="-120"/>
              </a:defRPr>
            </a:lvl4pPr>
            <a:lvl5pPr marL="2048142" indent="-227571" defTabSz="918187" eaLnBrk="0" hangingPunct="0">
              <a:defRPr kumimoji="1">
                <a:solidFill>
                  <a:schemeClr val="tx1"/>
                </a:solidFill>
                <a:latin typeface="Tahoma" pitchFamily="34" charset="0"/>
                <a:ea typeface="新細明體" pitchFamily="18" charset="-120"/>
              </a:defRPr>
            </a:lvl5pPr>
            <a:lvl6pPr marL="2503284"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58427"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13570"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68712"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35342319-2126-48FD-9BE4-9ED5FA950CE5}" type="slidenum">
              <a:rPr lang="en-US" altLang="zh-TW" smtClean="0">
                <a:latin typeface="Times New Roman" pitchFamily="18" charset="0"/>
              </a:rPr>
              <a:pPr eaLnBrk="1" hangingPunct="1"/>
              <a:t>96</a:t>
            </a:fld>
            <a:endParaRPr lang="en-US" altLang="zh-TW" smtClean="0">
              <a:latin typeface="Times New Roman" pitchFamily="18" charset="0"/>
            </a:endParaRPr>
          </a:p>
        </p:txBody>
      </p:sp>
      <p:sp>
        <p:nvSpPr>
          <p:cNvPr id="120835" name="Rectangle 2"/>
          <p:cNvSpPr>
            <a:spLocks noGrp="1" noRot="1" noChangeAspect="1" noChangeArrowheads="1" noTextEdit="1"/>
          </p:cNvSpPr>
          <p:nvPr>
            <p:ph type="sldImg"/>
          </p:nvPr>
        </p:nvSpPr>
        <p:spPr>
          <a:xfrm>
            <a:off x="731838" y="739775"/>
            <a:ext cx="5346700" cy="3703638"/>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187" eaLnBrk="0" hangingPunct="0">
              <a:defRPr kumimoji="1">
                <a:solidFill>
                  <a:schemeClr val="tx1"/>
                </a:solidFill>
                <a:latin typeface="Tahoma" pitchFamily="34" charset="0"/>
                <a:ea typeface="新細明體" pitchFamily="18" charset="-120"/>
              </a:defRPr>
            </a:lvl1pPr>
            <a:lvl2pPr marL="739607" indent="-284464" defTabSz="918187" eaLnBrk="0" hangingPunct="0">
              <a:defRPr kumimoji="1">
                <a:solidFill>
                  <a:schemeClr val="tx1"/>
                </a:solidFill>
                <a:latin typeface="Tahoma" pitchFamily="34" charset="0"/>
                <a:ea typeface="新細明體" pitchFamily="18" charset="-120"/>
              </a:defRPr>
            </a:lvl2pPr>
            <a:lvl3pPr marL="1137857" indent="-227571" defTabSz="918187" eaLnBrk="0" hangingPunct="0">
              <a:defRPr kumimoji="1">
                <a:solidFill>
                  <a:schemeClr val="tx1"/>
                </a:solidFill>
                <a:latin typeface="Tahoma" pitchFamily="34" charset="0"/>
                <a:ea typeface="新細明體" pitchFamily="18" charset="-120"/>
              </a:defRPr>
            </a:lvl3pPr>
            <a:lvl4pPr marL="1592999" indent="-227571" defTabSz="918187" eaLnBrk="0" hangingPunct="0">
              <a:defRPr kumimoji="1">
                <a:solidFill>
                  <a:schemeClr val="tx1"/>
                </a:solidFill>
                <a:latin typeface="Tahoma" pitchFamily="34" charset="0"/>
                <a:ea typeface="新細明體" pitchFamily="18" charset="-120"/>
              </a:defRPr>
            </a:lvl4pPr>
            <a:lvl5pPr marL="2048142" indent="-227571" defTabSz="918187" eaLnBrk="0" hangingPunct="0">
              <a:defRPr kumimoji="1">
                <a:solidFill>
                  <a:schemeClr val="tx1"/>
                </a:solidFill>
                <a:latin typeface="Tahoma" pitchFamily="34" charset="0"/>
                <a:ea typeface="新細明體" pitchFamily="18" charset="-120"/>
              </a:defRPr>
            </a:lvl5pPr>
            <a:lvl6pPr marL="2503284"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58427"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13570"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68712"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35342319-2126-48FD-9BE4-9ED5FA950CE5}" type="slidenum">
              <a:rPr lang="en-US" altLang="zh-TW" smtClean="0">
                <a:latin typeface="Times New Roman" pitchFamily="18" charset="0"/>
              </a:rPr>
              <a:pPr eaLnBrk="1" hangingPunct="1"/>
              <a:t>97</a:t>
            </a:fld>
            <a:endParaRPr lang="en-US" altLang="zh-TW" smtClean="0">
              <a:latin typeface="Times New Roman" pitchFamily="18" charset="0"/>
            </a:endParaRPr>
          </a:p>
        </p:txBody>
      </p:sp>
      <p:sp>
        <p:nvSpPr>
          <p:cNvPr id="120835" name="Rectangle 2"/>
          <p:cNvSpPr>
            <a:spLocks noGrp="1" noRot="1" noChangeAspect="1" noChangeArrowheads="1" noTextEdit="1"/>
          </p:cNvSpPr>
          <p:nvPr>
            <p:ph type="sldImg"/>
          </p:nvPr>
        </p:nvSpPr>
        <p:spPr>
          <a:xfrm>
            <a:off x="731838" y="739775"/>
            <a:ext cx="5346700" cy="3703638"/>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187" eaLnBrk="0" hangingPunct="0">
              <a:defRPr kumimoji="1">
                <a:solidFill>
                  <a:schemeClr val="tx1"/>
                </a:solidFill>
                <a:latin typeface="Tahoma" pitchFamily="34" charset="0"/>
                <a:ea typeface="新細明體" pitchFamily="18" charset="-120"/>
              </a:defRPr>
            </a:lvl1pPr>
            <a:lvl2pPr marL="739607" indent="-284464" defTabSz="918187" eaLnBrk="0" hangingPunct="0">
              <a:defRPr kumimoji="1">
                <a:solidFill>
                  <a:schemeClr val="tx1"/>
                </a:solidFill>
                <a:latin typeface="Tahoma" pitchFamily="34" charset="0"/>
                <a:ea typeface="新細明體" pitchFamily="18" charset="-120"/>
              </a:defRPr>
            </a:lvl2pPr>
            <a:lvl3pPr marL="1137857" indent="-227571" defTabSz="918187" eaLnBrk="0" hangingPunct="0">
              <a:defRPr kumimoji="1">
                <a:solidFill>
                  <a:schemeClr val="tx1"/>
                </a:solidFill>
                <a:latin typeface="Tahoma" pitchFamily="34" charset="0"/>
                <a:ea typeface="新細明體" pitchFamily="18" charset="-120"/>
              </a:defRPr>
            </a:lvl3pPr>
            <a:lvl4pPr marL="1592999" indent="-227571" defTabSz="918187" eaLnBrk="0" hangingPunct="0">
              <a:defRPr kumimoji="1">
                <a:solidFill>
                  <a:schemeClr val="tx1"/>
                </a:solidFill>
                <a:latin typeface="Tahoma" pitchFamily="34" charset="0"/>
                <a:ea typeface="新細明體" pitchFamily="18" charset="-120"/>
              </a:defRPr>
            </a:lvl4pPr>
            <a:lvl5pPr marL="2048142" indent="-227571" defTabSz="918187" eaLnBrk="0" hangingPunct="0">
              <a:defRPr kumimoji="1">
                <a:solidFill>
                  <a:schemeClr val="tx1"/>
                </a:solidFill>
                <a:latin typeface="Tahoma" pitchFamily="34" charset="0"/>
                <a:ea typeface="新細明體" pitchFamily="18" charset="-120"/>
              </a:defRPr>
            </a:lvl5pPr>
            <a:lvl6pPr marL="2503284"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58427"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13570"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68712"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35342319-2126-48FD-9BE4-9ED5FA950CE5}" type="slidenum">
              <a:rPr lang="en-US" altLang="zh-TW" smtClean="0">
                <a:latin typeface="Times New Roman" pitchFamily="18" charset="0"/>
              </a:rPr>
              <a:pPr eaLnBrk="1" hangingPunct="1"/>
              <a:t>98</a:t>
            </a:fld>
            <a:endParaRPr lang="en-US" altLang="zh-TW" smtClean="0">
              <a:latin typeface="Times New Roman" pitchFamily="18" charset="0"/>
            </a:endParaRPr>
          </a:p>
        </p:txBody>
      </p:sp>
      <p:sp>
        <p:nvSpPr>
          <p:cNvPr id="120835" name="Rectangle 2"/>
          <p:cNvSpPr>
            <a:spLocks noGrp="1" noRot="1" noChangeAspect="1" noChangeArrowheads="1" noTextEdit="1"/>
          </p:cNvSpPr>
          <p:nvPr>
            <p:ph type="sldImg"/>
          </p:nvPr>
        </p:nvSpPr>
        <p:spPr>
          <a:xfrm>
            <a:off x="731838" y="739775"/>
            <a:ext cx="5346700" cy="3703638"/>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187" eaLnBrk="0" hangingPunct="0">
              <a:defRPr kumimoji="1">
                <a:solidFill>
                  <a:schemeClr val="tx1"/>
                </a:solidFill>
                <a:latin typeface="Tahoma" pitchFamily="34" charset="0"/>
                <a:ea typeface="新細明體" pitchFamily="18" charset="-120"/>
              </a:defRPr>
            </a:lvl1pPr>
            <a:lvl2pPr marL="739607" indent="-284464" defTabSz="918187" eaLnBrk="0" hangingPunct="0">
              <a:defRPr kumimoji="1">
                <a:solidFill>
                  <a:schemeClr val="tx1"/>
                </a:solidFill>
                <a:latin typeface="Tahoma" pitchFamily="34" charset="0"/>
                <a:ea typeface="新細明體" pitchFamily="18" charset="-120"/>
              </a:defRPr>
            </a:lvl2pPr>
            <a:lvl3pPr marL="1137857" indent="-227571" defTabSz="918187" eaLnBrk="0" hangingPunct="0">
              <a:defRPr kumimoji="1">
                <a:solidFill>
                  <a:schemeClr val="tx1"/>
                </a:solidFill>
                <a:latin typeface="Tahoma" pitchFamily="34" charset="0"/>
                <a:ea typeface="新細明體" pitchFamily="18" charset="-120"/>
              </a:defRPr>
            </a:lvl3pPr>
            <a:lvl4pPr marL="1592999" indent="-227571" defTabSz="918187" eaLnBrk="0" hangingPunct="0">
              <a:defRPr kumimoji="1">
                <a:solidFill>
                  <a:schemeClr val="tx1"/>
                </a:solidFill>
                <a:latin typeface="Tahoma" pitchFamily="34" charset="0"/>
                <a:ea typeface="新細明體" pitchFamily="18" charset="-120"/>
              </a:defRPr>
            </a:lvl4pPr>
            <a:lvl5pPr marL="2048142" indent="-227571" defTabSz="918187" eaLnBrk="0" hangingPunct="0">
              <a:defRPr kumimoji="1">
                <a:solidFill>
                  <a:schemeClr val="tx1"/>
                </a:solidFill>
                <a:latin typeface="Tahoma" pitchFamily="34" charset="0"/>
                <a:ea typeface="新細明體" pitchFamily="18" charset="-120"/>
              </a:defRPr>
            </a:lvl5pPr>
            <a:lvl6pPr marL="2503284"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58427"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13570"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68712"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35342319-2126-48FD-9BE4-9ED5FA950CE5}" type="slidenum">
              <a:rPr lang="en-US" altLang="zh-TW" smtClean="0">
                <a:latin typeface="Times New Roman" pitchFamily="18" charset="0"/>
              </a:rPr>
              <a:pPr eaLnBrk="1" hangingPunct="1"/>
              <a:t>99</a:t>
            </a:fld>
            <a:endParaRPr lang="en-US" altLang="zh-TW" smtClean="0">
              <a:latin typeface="Times New Roman" pitchFamily="18" charset="0"/>
            </a:endParaRPr>
          </a:p>
        </p:txBody>
      </p:sp>
      <p:sp>
        <p:nvSpPr>
          <p:cNvPr id="120835" name="Rectangle 2"/>
          <p:cNvSpPr>
            <a:spLocks noGrp="1" noRot="1" noChangeAspect="1" noChangeArrowheads="1" noTextEdit="1"/>
          </p:cNvSpPr>
          <p:nvPr>
            <p:ph type="sldImg"/>
          </p:nvPr>
        </p:nvSpPr>
        <p:spPr>
          <a:xfrm>
            <a:off x="731838" y="739775"/>
            <a:ext cx="5346700" cy="3703638"/>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187" eaLnBrk="0" hangingPunct="0">
              <a:defRPr kumimoji="1">
                <a:solidFill>
                  <a:schemeClr val="tx1"/>
                </a:solidFill>
                <a:latin typeface="Tahoma" pitchFamily="34" charset="0"/>
                <a:ea typeface="新細明體" pitchFamily="18" charset="-120"/>
              </a:defRPr>
            </a:lvl1pPr>
            <a:lvl2pPr marL="739607" indent="-284464" defTabSz="918187" eaLnBrk="0" hangingPunct="0">
              <a:defRPr kumimoji="1">
                <a:solidFill>
                  <a:schemeClr val="tx1"/>
                </a:solidFill>
                <a:latin typeface="Tahoma" pitchFamily="34" charset="0"/>
                <a:ea typeface="新細明體" pitchFamily="18" charset="-120"/>
              </a:defRPr>
            </a:lvl2pPr>
            <a:lvl3pPr marL="1137857" indent="-227571" defTabSz="918187" eaLnBrk="0" hangingPunct="0">
              <a:defRPr kumimoji="1">
                <a:solidFill>
                  <a:schemeClr val="tx1"/>
                </a:solidFill>
                <a:latin typeface="Tahoma" pitchFamily="34" charset="0"/>
                <a:ea typeface="新細明體" pitchFamily="18" charset="-120"/>
              </a:defRPr>
            </a:lvl3pPr>
            <a:lvl4pPr marL="1592999" indent="-227571" defTabSz="918187" eaLnBrk="0" hangingPunct="0">
              <a:defRPr kumimoji="1">
                <a:solidFill>
                  <a:schemeClr val="tx1"/>
                </a:solidFill>
                <a:latin typeface="Tahoma" pitchFamily="34" charset="0"/>
                <a:ea typeface="新細明體" pitchFamily="18" charset="-120"/>
              </a:defRPr>
            </a:lvl4pPr>
            <a:lvl5pPr marL="2048142" indent="-227571" defTabSz="918187" eaLnBrk="0" hangingPunct="0">
              <a:defRPr kumimoji="1">
                <a:solidFill>
                  <a:schemeClr val="tx1"/>
                </a:solidFill>
                <a:latin typeface="Tahoma" pitchFamily="34" charset="0"/>
                <a:ea typeface="新細明體" pitchFamily="18" charset="-120"/>
              </a:defRPr>
            </a:lvl5pPr>
            <a:lvl6pPr marL="2503284"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58427"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13570"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68712" indent="-227571" defTabSz="918187"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35342319-2126-48FD-9BE4-9ED5FA950CE5}" type="slidenum">
              <a:rPr lang="en-US" altLang="zh-TW" smtClean="0">
                <a:latin typeface="Times New Roman" pitchFamily="18" charset="0"/>
              </a:rPr>
              <a:pPr eaLnBrk="1" hangingPunct="1"/>
              <a:t>100</a:t>
            </a:fld>
            <a:endParaRPr lang="en-US" altLang="zh-TW" smtClean="0">
              <a:latin typeface="Times New Roman" pitchFamily="18" charset="0"/>
            </a:endParaRPr>
          </a:p>
        </p:txBody>
      </p:sp>
      <p:sp>
        <p:nvSpPr>
          <p:cNvPr id="120835" name="Rectangle 2"/>
          <p:cNvSpPr>
            <a:spLocks noGrp="1" noRot="1" noChangeAspect="1" noChangeArrowheads="1" noTextEdit="1"/>
          </p:cNvSpPr>
          <p:nvPr>
            <p:ph type="sldImg"/>
          </p:nvPr>
        </p:nvSpPr>
        <p:spPr>
          <a:xfrm>
            <a:off x="731838" y="739775"/>
            <a:ext cx="5346700" cy="3703638"/>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標楷體" pitchFamily="65" charset="-120"/>
              </a:defRPr>
            </a:lvl1pPr>
            <a:lvl2pPr marL="742950" indent="-285750" eaLnBrk="0" hangingPunct="0">
              <a:defRPr kumimoji="1" sz="2400">
                <a:solidFill>
                  <a:schemeClr val="tx1"/>
                </a:solidFill>
                <a:latin typeface="Times New Roman" pitchFamily="18" charset="0"/>
                <a:ea typeface="標楷體" pitchFamily="65" charset="-120"/>
              </a:defRPr>
            </a:lvl2pPr>
            <a:lvl3pPr marL="1143000" indent="-228600" eaLnBrk="0" hangingPunct="0">
              <a:defRPr kumimoji="1" sz="2400">
                <a:solidFill>
                  <a:schemeClr val="tx1"/>
                </a:solidFill>
                <a:latin typeface="Times New Roman" pitchFamily="18" charset="0"/>
                <a:ea typeface="標楷體" pitchFamily="65" charset="-120"/>
              </a:defRPr>
            </a:lvl3pPr>
            <a:lvl4pPr marL="1600200" indent="-228600" eaLnBrk="0" hangingPunct="0">
              <a:defRPr kumimoji="1" sz="2400">
                <a:solidFill>
                  <a:schemeClr val="tx1"/>
                </a:solidFill>
                <a:latin typeface="Times New Roman" pitchFamily="18" charset="0"/>
                <a:ea typeface="標楷體" pitchFamily="65" charset="-120"/>
              </a:defRPr>
            </a:lvl4pPr>
            <a:lvl5pPr marL="2057400" indent="-228600" eaLnBrk="0" hangingPunct="0">
              <a:defRPr kumimoji="1" sz="2400">
                <a:solidFill>
                  <a:schemeClr val="tx1"/>
                </a:solidFill>
                <a:latin typeface="Times New Roman" pitchFamily="18" charset="0"/>
                <a:ea typeface="標楷體" pitchFamily="65"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9pPr>
          </a:lstStyle>
          <a:p>
            <a:pPr eaLnBrk="1" hangingPunct="1"/>
            <a:fld id="{9D83C677-A111-475F-A7D1-273E37B79054}" type="slidenum">
              <a:rPr lang="en-US" altLang="zh-TW" sz="1200" smtClean="0"/>
              <a:pPr eaLnBrk="1" hangingPunct="1"/>
              <a:t>6</a:t>
            </a:fld>
            <a:endParaRPr lang="en-US" altLang="zh-TW" sz="1200" smtClean="0"/>
          </a:p>
        </p:txBody>
      </p:sp>
      <p:sp>
        <p:nvSpPr>
          <p:cNvPr id="140291" name="Rectangle 2"/>
          <p:cNvSpPr>
            <a:spLocks noGrp="1" noRot="1" noChangeAspect="1" noChangeArrowheads="1" noTextEdit="1"/>
          </p:cNvSpPr>
          <p:nvPr>
            <p:ph type="sldImg"/>
          </p:nvPr>
        </p:nvSpPr>
        <p:spPr>
          <a:xfrm>
            <a:off x="725488" y="739775"/>
            <a:ext cx="5346700" cy="3702050"/>
          </a:xfrm>
          <a:ln/>
        </p:spPr>
      </p:sp>
      <p:sp>
        <p:nvSpPr>
          <p:cNvPr id="14029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kumimoji="1" sz="1200">
                <a:solidFill>
                  <a:schemeClr val="tx1"/>
                </a:solidFill>
                <a:latin typeface="Times New Roman" pitchFamily="18" charset="0"/>
                <a:ea typeface="新細明體" charset="-120"/>
              </a:defRPr>
            </a:lvl1pPr>
            <a:lvl2pPr marL="742950" indent="-285750" eaLnBrk="0" hangingPunct="0">
              <a:spcBef>
                <a:spcPct val="30000"/>
              </a:spcBef>
              <a:defRPr kumimoji="1" sz="1200">
                <a:solidFill>
                  <a:schemeClr val="tx1"/>
                </a:solidFill>
                <a:latin typeface="Times New Roman" pitchFamily="18" charset="0"/>
                <a:ea typeface="新細明體" charset="-120"/>
              </a:defRPr>
            </a:lvl2pPr>
            <a:lvl3pPr marL="1143000" indent="-228600" eaLnBrk="0" hangingPunct="0">
              <a:spcBef>
                <a:spcPct val="30000"/>
              </a:spcBef>
              <a:defRPr kumimoji="1" sz="1200">
                <a:solidFill>
                  <a:schemeClr val="tx1"/>
                </a:solidFill>
                <a:latin typeface="Times New Roman" pitchFamily="18" charset="0"/>
                <a:ea typeface="新細明體" charset="-120"/>
              </a:defRPr>
            </a:lvl3pPr>
            <a:lvl4pPr marL="1600200" indent="-228600" eaLnBrk="0" hangingPunct="0">
              <a:spcBef>
                <a:spcPct val="30000"/>
              </a:spcBef>
              <a:defRPr kumimoji="1" sz="1200">
                <a:solidFill>
                  <a:schemeClr val="tx1"/>
                </a:solidFill>
                <a:latin typeface="Times New Roman" pitchFamily="18" charset="0"/>
                <a:ea typeface="新細明體" charset="-120"/>
              </a:defRPr>
            </a:lvl4pPr>
            <a:lvl5pPr marL="2057400" indent="-228600" eaLnBrk="0" hangingPunct="0">
              <a:spcBef>
                <a:spcPct val="30000"/>
              </a:spcBef>
              <a:defRPr kumimoji="1" sz="1200">
                <a:solidFill>
                  <a:schemeClr val="tx1"/>
                </a:solidFill>
                <a:latin typeface="Times New Roman" pitchFamily="18" charset="0"/>
                <a:ea typeface="新細明體"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charset="-120"/>
              </a:defRPr>
            </a:lvl9pPr>
          </a:lstStyle>
          <a:p>
            <a:pPr eaLnBrk="1" hangingPunct="1">
              <a:spcBef>
                <a:spcPct val="0"/>
              </a:spcBef>
            </a:pPr>
            <a:fld id="{DA90A34F-F6D5-4079-AF6D-4DB7FA1DC519}" type="slidenum">
              <a:rPr lang="en-US" altLang="zh-TW" smtClean="0">
                <a:ea typeface="標楷體" pitchFamily="65" charset="-120"/>
              </a:rPr>
              <a:pPr eaLnBrk="1" hangingPunct="1">
                <a:spcBef>
                  <a:spcPct val="0"/>
                </a:spcBef>
              </a:pPr>
              <a:t>7</a:t>
            </a:fld>
            <a:endParaRPr lang="en-US" altLang="zh-TW" smtClean="0">
              <a:ea typeface="標楷體" pitchFamily="65" charset="-120"/>
            </a:endParaRPr>
          </a:p>
        </p:txBody>
      </p:sp>
      <p:sp>
        <p:nvSpPr>
          <p:cNvPr id="166915" name="Rectangle 2"/>
          <p:cNvSpPr>
            <a:spLocks noGrp="1" noRot="1" noChangeAspect="1" noChangeArrowheads="1" noTextEdit="1"/>
          </p:cNvSpPr>
          <p:nvPr>
            <p:ph type="sldImg"/>
          </p:nvPr>
        </p:nvSpPr>
        <p:spPr>
          <a:xfrm>
            <a:off x="725488" y="739775"/>
            <a:ext cx="5346700" cy="3702050"/>
          </a:xfrm>
          <a:ln/>
        </p:spPr>
      </p:sp>
      <p:sp>
        <p:nvSpPr>
          <p:cNvPr id="166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eaLnBrk="1" hangingPunct="1"/>
            <a:endParaRPr lang="zh-TW" altLang="zh-TW"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kumimoji="1" sz="1200">
                <a:solidFill>
                  <a:schemeClr val="tx1"/>
                </a:solidFill>
                <a:latin typeface="Times New Roman" pitchFamily="18" charset="0"/>
                <a:ea typeface="新細明體" charset="-120"/>
              </a:defRPr>
            </a:lvl1pPr>
            <a:lvl2pPr marL="742950" indent="-285750" eaLnBrk="0" hangingPunct="0">
              <a:spcBef>
                <a:spcPct val="30000"/>
              </a:spcBef>
              <a:defRPr kumimoji="1" sz="1200">
                <a:solidFill>
                  <a:schemeClr val="tx1"/>
                </a:solidFill>
                <a:latin typeface="Times New Roman" pitchFamily="18" charset="0"/>
                <a:ea typeface="新細明體" charset="-120"/>
              </a:defRPr>
            </a:lvl2pPr>
            <a:lvl3pPr marL="1143000" indent="-228600" eaLnBrk="0" hangingPunct="0">
              <a:spcBef>
                <a:spcPct val="30000"/>
              </a:spcBef>
              <a:defRPr kumimoji="1" sz="1200">
                <a:solidFill>
                  <a:schemeClr val="tx1"/>
                </a:solidFill>
                <a:latin typeface="Times New Roman" pitchFamily="18" charset="0"/>
                <a:ea typeface="新細明體" charset="-120"/>
              </a:defRPr>
            </a:lvl3pPr>
            <a:lvl4pPr marL="1600200" indent="-228600" eaLnBrk="0" hangingPunct="0">
              <a:spcBef>
                <a:spcPct val="30000"/>
              </a:spcBef>
              <a:defRPr kumimoji="1" sz="1200">
                <a:solidFill>
                  <a:schemeClr val="tx1"/>
                </a:solidFill>
                <a:latin typeface="Times New Roman" pitchFamily="18" charset="0"/>
                <a:ea typeface="新細明體" charset="-120"/>
              </a:defRPr>
            </a:lvl4pPr>
            <a:lvl5pPr marL="2057400" indent="-228600" eaLnBrk="0" hangingPunct="0">
              <a:spcBef>
                <a:spcPct val="30000"/>
              </a:spcBef>
              <a:defRPr kumimoji="1" sz="1200">
                <a:solidFill>
                  <a:schemeClr val="tx1"/>
                </a:solidFill>
                <a:latin typeface="Times New Roman" pitchFamily="18" charset="0"/>
                <a:ea typeface="新細明體"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charset="-120"/>
              </a:defRPr>
            </a:lvl9pPr>
          </a:lstStyle>
          <a:p>
            <a:pPr eaLnBrk="1" hangingPunct="1">
              <a:spcBef>
                <a:spcPct val="0"/>
              </a:spcBef>
            </a:pPr>
            <a:fld id="{9A977BD5-B5D2-4D33-8AD3-9D2190B9F66B}" type="slidenum">
              <a:rPr lang="en-US" altLang="zh-TW" smtClean="0">
                <a:ea typeface="標楷體" pitchFamily="65" charset="-120"/>
              </a:rPr>
              <a:pPr eaLnBrk="1" hangingPunct="1">
                <a:spcBef>
                  <a:spcPct val="0"/>
                </a:spcBef>
              </a:pPr>
              <a:t>8</a:t>
            </a:fld>
            <a:endParaRPr lang="en-US" altLang="zh-TW" smtClean="0">
              <a:ea typeface="標楷體" pitchFamily="65" charset="-120"/>
            </a:endParaRPr>
          </a:p>
        </p:txBody>
      </p:sp>
      <p:sp>
        <p:nvSpPr>
          <p:cNvPr id="167939" name="Rectangle 2"/>
          <p:cNvSpPr>
            <a:spLocks noGrp="1" noRot="1" noChangeAspect="1" noChangeArrowheads="1" noTextEdit="1"/>
          </p:cNvSpPr>
          <p:nvPr>
            <p:ph type="sldImg"/>
          </p:nvPr>
        </p:nvSpPr>
        <p:spPr>
          <a:xfrm>
            <a:off x="725488" y="739775"/>
            <a:ext cx="5346700" cy="3702050"/>
          </a:xfrm>
          <a:ln/>
        </p:spPr>
      </p:sp>
      <p:sp>
        <p:nvSpPr>
          <p:cNvPr id="1679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eaLnBrk="1" hangingPunct="1"/>
            <a:endParaRPr lang="zh-TW" altLang="zh-TW"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投影片圖像版面配置區 1"/>
          <p:cNvSpPr>
            <a:spLocks noGrp="1" noRot="1" noChangeAspect="1" noTextEdit="1"/>
          </p:cNvSpPr>
          <p:nvPr>
            <p:ph type="sldImg"/>
          </p:nvPr>
        </p:nvSpPr>
        <p:spPr>
          <a:ln/>
        </p:spPr>
      </p:sp>
      <p:sp>
        <p:nvSpPr>
          <p:cNvPr id="136195" name="備忘稿版面配置區 2"/>
          <p:cNvSpPr>
            <a:spLocks noGrp="1"/>
          </p:cNvSpPr>
          <p:nvPr>
            <p:ph type="body" idx="1"/>
          </p:nvPr>
        </p:nvSpPr>
        <p:spPr>
          <a:noFill/>
        </p:spPr>
        <p:txBody>
          <a:bodyPr/>
          <a:lstStyle/>
          <a:p>
            <a:endParaRPr lang="zh-TW"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投影片圖像版面配置區 1"/>
          <p:cNvSpPr>
            <a:spLocks noGrp="1" noRot="1" noChangeAspect="1" noTextEdit="1"/>
          </p:cNvSpPr>
          <p:nvPr>
            <p:ph type="sldImg"/>
          </p:nvPr>
        </p:nvSpPr>
        <p:spPr>
          <a:ln/>
        </p:spPr>
      </p:sp>
      <p:sp>
        <p:nvSpPr>
          <p:cNvPr id="137219" name="備忘稿版面配置區 2"/>
          <p:cNvSpPr>
            <a:spLocks noGrp="1"/>
          </p:cNvSpPr>
          <p:nvPr>
            <p:ph type="body" idx="1"/>
          </p:nvPr>
        </p:nvSpPr>
        <p:spPr>
          <a:noFill/>
        </p:spPr>
        <p:txBody>
          <a:bodyPr/>
          <a:lstStyle/>
          <a:p>
            <a:endParaRPr lang="zh-TW" altLang="en-US" smtClean="0">
              <a:latin typeface="Arial" pitchFamily="34" charset="0"/>
            </a:endParaRPr>
          </a:p>
        </p:txBody>
      </p:sp>
      <p:sp>
        <p:nvSpPr>
          <p:cNvPr id="137220" name="投影片編號版面配置區 3"/>
          <p:cNvSpPr txBox="1">
            <a:spLocks noGrp="1"/>
          </p:cNvSpPr>
          <p:nvPr/>
        </p:nvSpPr>
        <p:spPr bwMode="auto">
          <a:xfrm>
            <a:off x="3851275" y="9378950"/>
            <a:ext cx="29448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24" tIns="45662" rIns="91324" bIns="45662" anchor="b"/>
          <a:lstStyle>
            <a:lvl1pPr defTabSz="911225" eaLnBrk="0" hangingPunct="0">
              <a:defRPr kumimoji="1">
                <a:solidFill>
                  <a:schemeClr val="tx1"/>
                </a:solidFill>
                <a:latin typeface="Arial" pitchFamily="34" charset="0"/>
                <a:ea typeface="標楷體" pitchFamily="65" charset="-120"/>
              </a:defRPr>
            </a:lvl1pPr>
            <a:lvl2pPr marL="742950" indent="-285750" defTabSz="911225" eaLnBrk="0" hangingPunct="0">
              <a:defRPr kumimoji="1">
                <a:solidFill>
                  <a:schemeClr val="tx1"/>
                </a:solidFill>
                <a:latin typeface="Arial" pitchFamily="34" charset="0"/>
                <a:ea typeface="標楷體" pitchFamily="65" charset="-120"/>
              </a:defRPr>
            </a:lvl2pPr>
            <a:lvl3pPr marL="1143000" indent="-228600" defTabSz="911225" eaLnBrk="0" hangingPunct="0">
              <a:defRPr kumimoji="1">
                <a:solidFill>
                  <a:schemeClr val="tx1"/>
                </a:solidFill>
                <a:latin typeface="Arial" pitchFamily="34" charset="0"/>
                <a:ea typeface="標楷體" pitchFamily="65" charset="-120"/>
              </a:defRPr>
            </a:lvl3pPr>
            <a:lvl4pPr marL="1600200" indent="-228600" defTabSz="911225" eaLnBrk="0" hangingPunct="0">
              <a:defRPr kumimoji="1">
                <a:solidFill>
                  <a:schemeClr val="tx1"/>
                </a:solidFill>
                <a:latin typeface="Arial" pitchFamily="34" charset="0"/>
                <a:ea typeface="標楷體" pitchFamily="65" charset="-120"/>
              </a:defRPr>
            </a:lvl4pPr>
            <a:lvl5pPr marL="2057400" indent="-228600" defTabSz="911225" eaLnBrk="0" hangingPunct="0">
              <a:defRPr kumimoji="1">
                <a:solidFill>
                  <a:schemeClr val="tx1"/>
                </a:solidFill>
                <a:latin typeface="Arial" pitchFamily="34" charset="0"/>
                <a:ea typeface="標楷體" pitchFamily="65" charset="-120"/>
              </a:defRPr>
            </a:lvl5pPr>
            <a:lvl6pPr marL="2514600" indent="-228600" defTabSz="911225"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defTabSz="911225"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defTabSz="911225"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defTabSz="911225"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D76F9260-FEAD-4332-9D49-DC0AA5377710}" type="slidenum">
              <a:rPr lang="en-US" altLang="zh-TW" sz="1200">
                <a:ea typeface="新細明體" pitchFamily="18" charset="-120"/>
              </a:rPr>
              <a:pPr algn="r" eaLnBrk="1" hangingPunct="1"/>
              <a:t>13</a:t>
            </a:fld>
            <a:endParaRPr lang="en-US" altLang="zh-TW" sz="1200">
              <a:ea typeface="新細明體" pitchFamily="18" charset="-12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742950" y="2130425"/>
            <a:ext cx="8420100" cy="1470025"/>
          </a:xfrm>
        </p:spPr>
        <p:txBody>
          <a:bodyPr/>
          <a:lstStyle>
            <a:lvl1pPr>
              <a:defRPr>
                <a:latin typeface="Arial" panose="020B0604020202020204" pitchFamily="34" charset="0"/>
                <a:ea typeface="+mn-ea"/>
                <a:cs typeface="Arial" panose="020B0604020202020204" pitchFamily="34" charset="0"/>
              </a:defRPr>
            </a:lvl1pPr>
          </a:lstStyle>
          <a:p>
            <a:r>
              <a:rPr lang="zh-TW" altLang="en-US" smtClean="0"/>
              <a:t>按一下以編輯母片標題樣式</a:t>
            </a:r>
            <a:endParaRPr lang="zh-TW" altLang="en-US"/>
          </a:p>
        </p:txBody>
      </p:sp>
      <p:sp>
        <p:nvSpPr>
          <p:cNvPr id="3" name="子標題 2"/>
          <p:cNvSpPr>
            <a:spLocks noGrp="1"/>
          </p:cNvSpPr>
          <p:nvPr>
            <p:ph type="subTitle" idx="1"/>
          </p:nvPr>
        </p:nvSpPr>
        <p:spPr>
          <a:xfrm>
            <a:off x="1485900" y="3886200"/>
            <a:ext cx="6934200" cy="1752600"/>
          </a:xfrm>
        </p:spPr>
        <p:txBody>
          <a:bodyPr/>
          <a:lstStyle>
            <a:lvl1pPr marL="0" indent="0" algn="ctr">
              <a:buNone/>
              <a:defRPr>
                <a:latin typeface="Arial" panose="020B0604020202020204" pitchFamily="34" charset="0"/>
                <a:ea typeface="+mn-ea"/>
                <a:cs typeface="Arial" panose="020B060402020202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 按一下以編輯母片子標題樣式</a:t>
            </a:r>
            <a:endParaRPr lang="zh-TW" altLang="en-US"/>
          </a:p>
        </p:txBody>
      </p:sp>
      <p:sp>
        <p:nvSpPr>
          <p:cNvPr id="4" name="Rectangle 4"/>
          <p:cNvSpPr>
            <a:spLocks noGrp="1" noChangeArrowheads="1"/>
          </p:cNvSpPr>
          <p:nvPr>
            <p:ph type="dt" sz="half" idx="10"/>
          </p:nvPr>
        </p:nvSpPr>
        <p:spPr>
          <a:ln/>
        </p:spPr>
        <p:txBody>
          <a:bodyPr/>
          <a:lstStyle>
            <a:lvl1pPr>
              <a:defRPr>
                <a:latin typeface="Arial" panose="020B0604020202020204" pitchFamily="34" charset="0"/>
                <a:ea typeface="+mn-ea"/>
                <a:cs typeface="Arial" panose="020B0604020202020204" pitchFamily="34" charset="0"/>
              </a:defRPr>
            </a:lvl1pPr>
          </a:lstStyle>
          <a:p>
            <a:pPr>
              <a:defRPr/>
            </a:pPr>
            <a:fld id="{C0D6BC48-D45B-49D3-985F-52D22A639EC8}" type="datetime1">
              <a:rPr lang="zh-TW" altLang="en-US" smtClean="0"/>
              <a:pPr>
                <a:defRPr/>
              </a:pPr>
              <a:t>2018/8/14</a:t>
            </a:fld>
            <a:endParaRPr lang="en-US" altLang="zh-TW"/>
          </a:p>
        </p:txBody>
      </p:sp>
      <p:sp>
        <p:nvSpPr>
          <p:cNvPr id="5" name="Rectangle 5"/>
          <p:cNvSpPr>
            <a:spLocks noGrp="1" noChangeArrowheads="1"/>
          </p:cNvSpPr>
          <p:nvPr>
            <p:ph type="ftr" sz="quarter" idx="11"/>
          </p:nvPr>
        </p:nvSpPr>
        <p:spPr>
          <a:ln/>
        </p:spPr>
        <p:txBody>
          <a:bodyPr/>
          <a:lstStyle>
            <a:lvl1pPr>
              <a:defRPr>
                <a:latin typeface="Arial" panose="020B0604020202020204" pitchFamily="34" charset="0"/>
                <a:ea typeface="+mn-ea"/>
                <a:cs typeface="Arial" panose="020B0604020202020204" pitchFamily="34" charset="0"/>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atin typeface="Arial" panose="020B0604020202020204" pitchFamily="34" charset="0"/>
                <a:ea typeface="+mn-ea"/>
                <a:cs typeface="Arial" panose="020B0604020202020204" pitchFamily="34" charset="0"/>
              </a:defRPr>
            </a:lvl1pPr>
          </a:lstStyle>
          <a:p>
            <a:pPr>
              <a:defRPr/>
            </a:pPr>
            <a:fld id="{7E4C250E-0165-44EC-9444-C6CC2C932082}" type="slidenum">
              <a:rPr lang="zh-TW" altLang="en-US" smtClean="0"/>
              <a:pPr>
                <a:defRPr/>
              </a:pPr>
              <a:t>‹#›</a:t>
            </a:fld>
            <a:endParaRPr lang="en-US" altLang="zh-TW"/>
          </a:p>
        </p:txBody>
      </p:sp>
    </p:spTree>
    <p:extLst>
      <p:ext uri="{BB962C8B-B14F-4D97-AF65-F5344CB8AC3E}">
        <p14:creationId xmlns:p14="http://schemas.microsoft.com/office/powerpoint/2010/main" val="1981139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51F9724B-FB58-4863-ADE6-B73001AE09C2}" type="datetime1">
              <a:rPr lang="zh-TW" altLang="en-US"/>
              <a:pPr>
                <a:defRPr/>
              </a:pPr>
              <a:t>2018/8/14</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A5C7D7F4-829F-453C-AA60-07221C7CDC14}" type="slidenum">
              <a:rPr lang="zh-TW" altLang="en-US"/>
              <a:pPr>
                <a:defRPr/>
              </a:pPr>
              <a:t>‹#›</a:t>
            </a:fld>
            <a:endParaRPr lang="en-US" altLang="zh-TW"/>
          </a:p>
        </p:txBody>
      </p:sp>
    </p:spTree>
    <p:extLst>
      <p:ext uri="{BB962C8B-B14F-4D97-AF65-F5344CB8AC3E}">
        <p14:creationId xmlns:p14="http://schemas.microsoft.com/office/powerpoint/2010/main" val="3418152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29475" y="115888"/>
            <a:ext cx="2246313" cy="59721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88950" y="115888"/>
            <a:ext cx="6588125" cy="59721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383EB733-9653-43AB-9201-A27E14B80752}" type="datetime1">
              <a:rPr lang="zh-TW" altLang="en-US"/>
              <a:pPr>
                <a:defRPr/>
              </a:pPr>
              <a:t>2018/8/14</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4923A407-AF9D-4CA8-B529-18DD8147CD03}" type="slidenum">
              <a:rPr lang="zh-TW" altLang="en-US"/>
              <a:pPr>
                <a:defRPr/>
              </a:pPr>
              <a:t>‹#›</a:t>
            </a:fld>
            <a:endParaRPr lang="en-US" altLang="zh-TW"/>
          </a:p>
        </p:txBody>
      </p:sp>
    </p:spTree>
    <p:extLst>
      <p:ext uri="{BB962C8B-B14F-4D97-AF65-F5344CB8AC3E}">
        <p14:creationId xmlns:p14="http://schemas.microsoft.com/office/powerpoint/2010/main" val="1655569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rial" panose="020B0604020202020204" pitchFamily="34" charset="0"/>
                <a:ea typeface="+mn-ea"/>
                <a:cs typeface="Arial" panose="020B0604020202020204" pitchFamily="34" charset="0"/>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lvl1pPr>
              <a:defRPr>
                <a:latin typeface="Arial" panose="020B0604020202020204" pitchFamily="34" charset="0"/>
                <a:ea typeface="+mn-ea"/>
                <a:cs typeface="Arial" panose="020B0604020202020204" pitchFamily="34" charset="0"/>
              </a:defRPr>
            </a:lvl1pPr>
            <a:lvl2pPr>
              <a:defRPr>
                <a:latin typeface="Arial" panose="020B0604020202020204" pitchFamily="34" charset="0"/>
                <a:ea typeface="+mn-ea"/>
                <a:cs typeface="Arial" panose="020B0604020202020204" pitchFamily="34" charset="0"/>
              </a:defRPr>
            </a:lvl2pPr>
            <a:lvl3pPr>
              <a:defRPr>
                <a:latin typeface="Arial" panose="020B0604020202020204" pitchFamily="34" charset="0"/>
                <a:ea typeface="+mn-ea"/>
                <a:cs typeface="Arial" panose="020B0604020202020204" pitchFamily="34" charset="0"/>
              </a:defRPr>
            </a:lvl3pPr>
            <a:lvl4pPr>
              <a:defRPr>
                <a:latin typeface="Arial" panose="020B0604020202020204" pitchFamily="34" charset="0"/>
                <a:ea typeface="+mn-ea"/>
                <a:cs typeface="Arial" panose="020B0604020202020204" pitchFamily="34" charset="0"/>
              </a:defRPr>
            </a:lvl4pPr>
            <a:lvl5pPr>
              <a:defRPr>
                <a:latin typeface="Arial" panose="020B0604020202020204" pitchFamily="34" charset="0"/>
                <a:ea typeface="+mn-ea"/>
                <a:cs typeface="Arial" panose="020B0604020202020204" pitchFamily="34" charset="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Rectangle 4"/>
          <p:cNvSpPr>
            <a:spLocks noGrp="1" noChangeArrowheads="1"/>
          </p:cNvSpPr>
          <p:nvPr>
            <p:ph type="dt" sz="half" idx="10"/>
          </p:nvPr>
        </p:nvSpPr>
        <p:spPr>
          <a:ln/>
        </p:spPr>
        <p:txBody>
          <a:bodyPr/>
          <a:lstStyle>
            <a:lvl1pPr>
              <a:defRPr>
                <a:latin typeface="Arial" panose="020B0604020202020204" pitchFamily="34" charset="0"/>
                <a:ea typeface="+mn-ea"/>
                <a:cs typeface="Arial" panose="020B0604020202020204" pitchFamily="34" charset="0"/>
              </a:defRPr>
            </a:lvl1pPr>
          </a:lstStyle>
          <a:p>
            <a:pPr>
              <a:defRPr/>
            </a:pPr>
            <a:fld id="{947316DB-53C0-4105-A039-3CBE96EC0E30}" type="datetime1">
              <a:rPr lang="zh-TW" altLang="en-US" smtClean="0"/>
              <a:pPr>
                <a:defRPr/>
              </a:pPr>
              <a:t>2018/8/14</a:t>
            </a:fld>
            <a:endParaRPr lang="en-US" altLang="zh-TW"/>
          </a:p>
        </p:txBody>
      </p:sp>
      <p:sp>
        <p:nvSpPr>
          <p:cNvPr id="5" name="Rectangle 5"/>
          <p:cNvSpPr>
            <a:spLocks noGrp="1" noChangeArrowheads="1"/>
          </p:cNvSpPr>
          <p:nvPr>
            <p:ph type="ftr" sz="quarter" idx="11"/>
          </p:nvPr>
        </p:nvSpPr>
        <p:spPr>
          <a:ln/>
        </p:spPr>
        <p:txBody>
          <a:bodyPr/>
          <a:lstStyle>
            <a:lvl1pPr>
              <a:defRPr>
                <a:latin typeface="Arial" panose="020B0604020202020204" pitchFamily="34" charset="0"/>
                <a:ea typeface="+mn-ea"/>
                <a:cs typeface="Arial" panose="020B0604020202020204" pitchFamily="34" charset="0"/>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atin typeface="Arial" panose="020B0604020202020204" pitchFamily="34" charset="0"/>
                <a:ea typeface="+mn-ea"/>
                <a:cs typeface="Arial" panose="020B0604020202020204" pitchFamily="34" charset="0"/>
              </a:defRPr>
            </a:lvl1pPr>
          </a:lstStyle>
          <a:p>
            <a:pPr>
              <a:defRPr/>
            </a:pPr>
            <a:fld id="{5B8E2BDC-8F8E-4CBE-8547-7203D5B4D6D0}" type="slidenum">
              <a:rPr lang="zh-TW" altLang="en-US" smtClean="0"/>
              <a:pPr>
                <a:defRPr/>
              </a:pPr>
              <a:t>‹#›</a:t>
            </a:fld>
            <a:endParaRPr lang="en-US" altLang="zh-TW"/>
          </a:p>
        </p:txBody>
      </p:sp>
    </p:spTree>
    <p:extLst>
      <p:ext uri="{BB962C8B-B14F-4D97-AF65-F5344CB8AC3E}">
        <p14:creationId xmlns:p14="http://schemas.microsoft.com/office/powerpoint/2010/main" val="3142464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頭">
    <p:spTree>
      <p:nvGrpSpPr>
        <p:cNvPr id="1" name=""/>
        <p:cNvGrpSpPr/>
        <p:nvPr/>
      </p:nvGrpSpPr>
      <p:grpSpPr>
        <a:xfrm>
          <a:off x="0" y="0"/>
          <a:ext cx="0" cy="0"/>
          <a:chOff x="0" y="0"/>
          <a:chExt cx="0" cy="0"/>
        </a:xfrm>
      </p:grpSpPr>
      <p:sp>
        <p:nvSpPr>
          <p:cNvPr id="2" name="標題 1"/>
          <p:cNvSpPr>
            <a:spLocks noGrp="1"/>
          </p:cNvSpPr>
          <p:nvPr>
            <p:ph type="title"/>
          </p:nvPr>
        </p:nvSpPr>
        <p:spPr>
          <a:xfrm>
            <a:off x="782638" y="4406900"/>
            <a:ext cx="8420100" cy="1362075"/>
          </a:xfrm>
        </p:spPr>
        <p:txBody>
          <a:bodyPr anchor="t"/>
          <a:lstStyle>
            <a:lvl1pPr algn="l">
              <a:defRPr sz="4000" b="1" cap="all">
                <a:latin typeface="Arial" panose="020B0604020202020204" pitchFamily="34" charset="0"/>
                <a:ea typeface="+mn-ea"/>
                <a:cs typeface="Arial" panose="020B0604020202020204" pitchFamily="34" charset="0"/>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82638" y="2906713"/>
            <a:ext cx="8420100" cy="1500187"/>
          </a:xfrm>
        </p:spPr>
        <p:txBody>
          <a:bodyPr anchor="b"/>
          <a:lstStyle>
            <a:lvl1pPr marL="0" indent="0">
              <a:buNone/>
              <a:defRPr sz="2000">
                <a:latin typeface="Arial" panose="020B0604020202020204" pitchFamily="34" charset="0"/>
                <a:ea typeface="+mn-ea"/>
                <a:cs typeface="Arial" panose="020B060402020202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atin typeface="Arial" panose="020B0604020202020204" pitchFamily="34" charset="0"/>
                <a:ea typeface="+mn-ea"/>
                <a:cs typeface="Arial" panose="020B0604020202020204" pitchFamily="34" charset="0"/>
              </a:defRPr>
            </a:lvl1pPr>
          </a:lstStyle>
          <a:p>
            <a:pPr>
              <a:defRPr/>
            </a:pPr>
            <a:fld id="{8DB9CD21-D73E-4F9E-BD59-19DE9D9F369D}" type="datetime1">
              <a:rPr lang="zh-TW" altLang="en-US" smtClean="0"/>
              <a:pPr>
                <a:defRPr/>
              </a:pPr>
              <a:t>2018/8/14</a:t>
            </a:fld>
            <a:endParaRPr lang="en-US" altLang="zh-TW"/>
          </a:p>
        </p:txBody>
      </p:sp>
      <p:sp>
        <p:nvSpPr>
          <p:cNvPr id="5" name="Rectangle 5"/>
          <p:cNvSpPr>
            <a:spLocks noGrp="1" noChangeArrowheads="1"/>
          </p:cNvSpPr>
          <p:nvPr>
            <p:ph type="ftr" sz="quarter" idx="11"/>
          </p:nvPr>
        </p:nvSpPr>
        <p:spPr>
          <a:ln/>
        </p:spPr>
        <p:txBody>
          <a:bodyPr/>
          <a:lstStyle>
            <a:lvl1pPr>
              <a:defRPr>
                <a:latin typeface="Arial" panose="020B0604020202020204" pitchFamily="34" charset="0"/>
                <a:ea typeface="+mn-ea"/>
                <a:cs typeface="Arial" panose="020B0604020202020204" pitchFamily="34" charset="0"/>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atin typeface="Arial" panose="020B0604020202020204" pitchFamily="34" charset="0"/>
                <a:ea typeface="+mn-ea"/>
                <a:cs typeface="Arial" panose="020B0604020202020204" pitchFamily="34" charset="0"/>
              </a:defRPr>
            </a:lvl1pPr>
          </a:lstStyle>
          <a:p>
            <a:pPr>
              <a:defRPr/>
            </a:pPr>
            <a:fld id="{E211CD44-C109-472A-BA44-72910D31FD59}" type="slidenum">
              <a:rPr lang="zh-TW" altLang="en-US" smtClean="0"/>
              <a:pPr>
                <a:defRPr/>
              </a:pPr>
              <a:t>‹#›</a:t>
            </a:fld>
            <a:endParaRPr lang="en-US" altLang="zh-TW"/>
          </a:p>
        </p:txBody>
      </p:sp>
    </p:spTree>
    <p:extLst>
      <p:ext uri="{BB962C8B-B14F-4D97-AF65-F5344CB8AC3E}">
        <p14:creationId xmlns:p14="http://schemas.microsoft.com/office/powerpoint/2010/main" val="311453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rial" panose="020B0604020202020204" pitchFamily="34" charset="0"/>
                <a:ea typeface="+mn-ea"/>
                <a:cs typeface="Arial" panose="020B0604020202020204" pitchFamily="34" charset="0"/>
              </a:defRPr>
            </a:lvl1p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88950" y="1557338"/>
            <a:ext cx="4416425" cy="4530725"/>
          </a:xfrm>
        </p:spPr>
        <p:txBody>
          <a:bodyPr/>
          <a:lstStyle>
            <a:lvl1pPr>
              <a:defRPr sz="2800">
                <a:latin typeface="Arial" panose="020B0604020202020204" pitchFamily="34" charset="0"/>
                <a:ea typeface="+mn-ea"/>
                <a:cs typeface="Arial" panose="020B0604020202020204" pitchFamily="34" charset="0"/>
              </a:defRPr>
            </a:lvl1pPr>
            <a:lvl2pPr>
              <a:defRPr sz="2400">
                <a:latin typeface="Arial" panose="020B0604020202020204" pitchFamily="34" charset="0"/>
                <a:ea typeface="+mn-ea"/>
                <a:cs typeface="Arial" panose="020B0604020202020204" pitchFamily="34" charset="0"/>
              </a:defRPr>
            </a:lvl2pPr>
            <a:lvl3pPr>
              <a:defRPr sz="2000">
                <a:latin typeface="Arial" panose="020B0604020202020204" pitchFamily="34" charset="0"/>
                <a:ea typeface="+mn-ea"/>
                <a:cs typeface="Arial" panose="020B0604020202020204" pitchFamily="34" charset="0"/>
              </a:defRPr>
            </a:lvl3pPr>
            <a:lvl4pPr>
              <a:defRPr sz="1800">
                <a:latin typeface="Arial" panose="020B0604020202020204" pitchFamily="34" charset="0"/>
                <a:ea typeface="+mn-ea"/>
                <a:cs typeface="Arial" panose="020B0604020202020204" pitchFamily="34" charset="0"/>
              </a:defRPr>
            </a:lvl4pPr>
            <a:lvl5pPr>
              <a:defRPr sz="1800">
                <a:latin typeface="Arial" panose="020B0604020202020204" pitchFamily="34" charset="0"/>
                <a:ea typeface="+mn-ea"/>
                <a:cs typeface="Arial" panose="020B0604020202020204" pitchFamily="34" charset="0"/>
              </a:defRPr>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057775" y="1557338"/>
            <a:ext cx="4418013" cy="4530725"/>
          </a:xfrm>
        </p:spPr>
        <p:txBody>
          <a:bodyPr/>
          <a:lstStyle>
            <a:lvl1pPr>
              <a:defRPr sz="2800">
                <a:latin typeface="Arial" panose="020B0604020202020204" pitchFamily="34" charset="0"/>
                <a:ea typeface="+mn-ea"/>
                <a:cs typeface="Arial" panose="020B0604020202020204" pitchFamily="34" charset="0"/>
              </a:defRPr>
            </a:lvl1pPr>
            <a:lvl2pPr>
              <a:defRPr sz="2400">
                <a:latin typeface="Arial" panose="020B0604020202020204" pitchFamily="34" charset="0"/>
                <a:ea typeface="+mn-ea"/>
                <a:cs typeface="Arial" panose="020B0604020202020204" pitchFamily="34" charset="0"/>
              </a:defRPr>
            </a:lvl2pPr>
            <a:lvl3pPr>
              <a:defRPr sz="2000">
                <a:latin typeface="Arial" panose="020B0604020202020204" pitchFamily="34" charset="0"/>
                <a:ea typeface="+mn-ea"/>
                <a:cs typeface="Arial" panose="020B0604020202020204" pitchFamily="34" charset="0"/>
              </a:defRPr>
            </a:lvl3pPr>
            <a:lvl4pPr>
              <a:defRPr sz="1800">
                <a:latin typeface="Arial" panose="020B0604020202020204" pitchFamily="34" charset="0"/>
                <a:ea typeface="+mn-ea"/>
                <a:cs typeface="Arial" panose="020B0604020202020204" pitchFamily="34" charset="0"/>
              </a:defRPr>
            </a:lvl4pPr>
            <a:lvl5pPr>
              <a:defRPr sz="1800">
                <a:latin typeface="Arial" panose="020B0604020202020204" pitchFamily="34" charset="0"/>
                <a:ea typeface="+mn-ea"/>
                <a:cs typeface="Arial" panose="020B0604020202020204" pitchFamily="34" charset="0"/>
              </a:defRPr>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atin typeface="Arial" panose="020B0604020202020204" pitchFamily="34" charset="0"/>
                <a:ea typeface="+mn-ea"/>
                <a:cs typeface="Arial" panose="020B0604020202020204" pitchFamily="34" charset="0"/>
              </a:defRPr>
            </a:lvl1pPr>
          </a:lstStyle>
          <a:p>
            <a:pPr>
              <a:defRPr/>
            </a:pPr>
            <a:fld id="{688A05CA-8FCE-49EC-94D8-E6A9A4EBD04B}" type="datetime1">
              <a:rPr lang="zh-TW" altLang="en-US" smtClean="0"/>
              <a:pPr>
                <a:defRPr/>
              </a:pPr>
              <a:t>2018/8/14</a:t>
            </a:fld>
            <a:endParaRPr lang="en-US" altLang="zh-TW"/>
          </a:p>
        </p:txBody>
      </p:sp>
      <p:sp>
        <p:nvSpPr>
          <p:cNvPr id="6" name="Rectangle 5"/>
          <p:cNvSpPr>
            <a:spLocks noGrp="1" noChangeArrowheads="1"/>
          </p:cNvSpPr>
          <p:nvPr>
            <p:ph type="ftr" sz="quarter" idx="11"/>
          </p:nvPr>
        </p:nvSpPr>
        <p:spPr>
          <a:ln/>
        </p:spPr>
        <p:txBody>
          <a:bodyPr/>
          <a:lstStyle>
            <a:lvl1pPr>
              <a:defRPr>
                <a:latin typeface="Arial" panose="020B0604020202020204" pitchFamily="34" charset="0"/>
                <a:ea typeface="+mn-ea"/>
                <a:cs typeface="Arial" panose="020B0604020202020204" pitchFamily="34" charset="0"/>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atin typeface="Arial" panose="020B0604020202020204" pitchFamily="34" charset="0"/>
                <a:ea typeface="+mn-ea"/>
                <a:cs typeface="Arial" panose="020B0604020202020204" pitchFamily="34" charset="0"/>
              </a:defRPr>
            </a:lvl1pPr>
          </a:lstStyle>
          <a:p>
            <a:pPr>
              <a:defRPr/>
            </a:pPr>
            <a:fld id="{BE7FAB3A-FD49-41EC-BEC7-C39585D07426}" type="slidenum">
              <a:rPr lang="zh-TW" altLang="en-US" smtClean="0"/>
              <a:pPr>
                <a:defRPr/>
              </a:pPr>
              <a:t>‹#›</a:t>
            </a:fld>
            <a:endParaRPr lang="en-US" altLang="zh-TW"/>
          </a:p>
        </p:txBody>
      </p:sp>
    </p:spTree>
    <p:extLst>
      <p:ext uri="{BB962C8B-B14F-4D97-AF65-F5344CB8AC3E}">
        <p14:creationId xmlns:p14="http://schemas.microsoft.com/office/powerpoint/2010/main" val="218279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495300" y="274638"/>
            <a:ext cx="8915400" cy="1143000"/>
          </a:xfrm>
        </p:spPr>
        <p:txBody>
          <a:bodyPr/>
          <a:lstStyle>
            <a:lvl1pPr>
              <a:defRPr>
                <a:latin typeface="Arial" panose="020B0604020202020204" pitchFamily="34" charset="0"/>
                <a:ea typeface="+mn-ea"/>
                <a:cs typeface="Arial" panose="020B0604020202020204" pitchFamily="34" charset="0"/>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95300" y="1535113"/>
            <a:ext cx="4376738" cy="639762"/>
          </a:xfrm>
        </p:spPr>
        <p:txBody>
          <a:bodyPr anchor="b"/>
          <a:lstStyle>
            <a:lvl1pPr marL="0" indent="0">
              <a:buNone/>
              <a:defRPr sz="2400" b="1">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95300" y="2174875"/>
            <a:ext cx="4376738" cy="3951288"/>
          </a:xfrm>
        </p:spPr>
        <p:txBody>
          <a:bodyPr/>
          <a:lstStyle>
            <a:lvl1pPr>
              <a:defRPr sz="2400">
                <a:latin typeface="Arial" panose="020B0604020202020204" pitchFamily="34" charset="0"/>
                <a:ea typeface="+mn-ea"/>
                <a:cs typeface="Arial" panose="020B0604020202020204" pitchFamily="34" charset="0"/>
              </a:defRPr>
            </a:lvl1pPr>
            <a:lvl2pPr>
              <a:defRPr sz="2000">
                <a:latin typeface="Arial" panose="020B0604020202020204" pitchFamily="34" charset="0"/>
                <a:ea typeface="+mn-ea"/>
                <a:cs typeface="Arial" panose="020B0604020202020204" pitchFamily="34" charset="0"/>
              </a:defRPr>
            </a:lvl2pPr>
            <a:lvl3pPr>
              <a:defRPr sz="1800">
                <a:latin typeface="Arial" panose="020B0604020202020204" pitchFamily="34" charset="0"/>
                <a:ea typeface="+mn-ea"/>
                <a:cs typeface="Arial" panose="020B0604020202020204" pitchFamily="34" charset="0"/>
              </a:defRPr>
            </a:lvl3pPr>
            <a:lvl4pPr>
              <a:defRPr sz="1600">
                <a:latin typeface="Arial" panose="020B0604020202020204" pitchFamily="34" charset="0"/>
                <a:ea typeface="+mn-ea"/>
                <a:cs typeface="Arial" panose="020B0604020202020204" pitchFamily="34" charset="0"/>
              </a:defRPr>
            </a:lvl4pPr>
            <a:lvl5pPr>
              <a:defRPr sz="1600">
                <a:latin typeface="Arial" panose="020B0604020202020204" pitchFamily="34" charset="0"/>
                <a:ea typeface="+mn-ea"/>
                <a:cs typeface="Arial" panose="020B0604020202020204" pitchFamily="34" charset="0"/>
              </a:defRPr>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032375" y="1535113"/>
            <a:ext cx="4378325" cy="639762"/>
          </a:xfrm>
        </p:spPr>
        <p:txBody>
          <a:bodyPr anchor="b"/>
          <a:lstStyle>
            <a:lvl1pPr marL="0" indent="0">
              <a:buNone/>
              <a:defRPr sz="2400" b="1">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032375" y="2174875"/>
            <a:ext cx="4378325" cy="3951288"/>
          </a:xfrm>
        </p:spPr>
        <p:txBody>
          <a:bodyPr/>
          <a:lstStyle>
            <a:lvl1pPr>
              <a:defRPr sz="2400">
                <a:latin typeface="Arial" panose="020B0604020202020204" pitchFamily="34" charset="0"/>
                <a:ea typeface="+mn-ea"/>
                <a:cs typeface="Arial" panose="020B0604020202020204" pitchFamily="34" charset="0"/>
              </a:defRPr>
            </a:lvl1pPr>
            <a:lvl2pPr>
              <a:defRPr sz="2000">
                <a:latin typeface="Arial" panose="020B0604020202020204" pitchFamily="34" charset="0"/>
                <a:ea typeface="+mn-ea"/>
                <a:cs typeface="Arial" panose="020B0604020202020204" pitchFamily="34" charset="0"/>
              </a:defRPr>
            </a:lvl2pPr>
            <a:lvl3pPr>
              <a:defRPr sz="1800">
                <a:latin typeface="Arial" panose="020B0604020202020204" pitchFamily="34" charset="0"/>
                <a:ea typeface="+mn-ea"/>
                <a:cs typeface="Arial" panose="020B0604020202020204" pitchFamily="34" charset="0"/>
              </a:defRPr>
            </a:lvl3pPr>
            <a:lvl4pPr>
              <a:defRPr sz="1600">
                <a:latin typeface="Arial" panose="020B0604020202020204" pitchFamily="34" charset="0"/>
                <a:ea typeface="+mn-ea"/>
                <a:cs typeface="Arial" panose="020B0604020202020204" pitchFamily="34" charset="0"/>
              </a:defRPr>
            </a:lvl4pPr>
            <a:lvl5pPr>
              <a:defRPr sz="1600">
                <a:latin typeface="Arial" panose="020B0604020202020204" pitchFamily="34" charset="0"/>
                <a:ea typeface="+mn-ea"/>
                <a:cs typeface="Arial" panose="020B0604020202020204" pitchFamily="34" charset="0"/>
              </a:defRPr>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atin typeface="Arial" panose="020B0604020202020204" pitchFamily="34" charset="0"/>
                <a:ea typeface="+mn-ea"/>
                <a:cs typeface="Arial" panose="020B0604020202020204" pitchFamily="34" charset="0"/>
              </a:defRPr>
            </a:lvl1pPr>
          </a:lstStyle>
          <a:p>
            <a:pPr>
              <a:defRPr/>
            </a:pPr>
            <a:fld id="{3BF8F937-107E-4846-B297-6481A7F52A55}" type="datetime1">
              <a:rPr lang="zh-TW" altLang="en-US" smtClean="0"/>
              <a:pPr>
                <a:defRPr/>
              </a:pPr>
              <a:t>2018/8/14</a:t>
            </a:fld>
            <a:endParaRPr lang="en-US" altLang="zh-TW"/>
          </a:p>
        </p:txBody>
      </p:sp>
      <p:sp>
        <p:nvSpPr>
          <p:cNvPr id="8" name="Rectangle 5"/>
          <p:cNvSpPr>
            <a:spLocks noGrp="1" noChangeArrowheads="1"/>
          </p:cNvSpPr>
          <p:nvPr>
            <p:ph type="ftr" sz="quarter" idx="11"/>
          </p:nvPr>
        </p:nvSpPr>
        <p:spPr>
          <a:ln/>
        </p:spPr>
        <p:txBody>
          <a:bodyPr/>
          <a:lstStyle>
            <a:lvl1pPr>
              <a:defRPr>
                <a:latin typeface="Arial" panose="020B0604020202020204" pitchFamily="34" charset="0"/>
                <a:ea typeface="+mn-ea"/>
                <a:cs typeface="Arial" panose="020B0604020202020204" pitchFamily="34" charset="0"/>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atin typeface="Arial" panose="020B0604020202020204" pitchFamily="34" charset="0"/>
                <a:ea typeface="+mn-ea"/>
                <a:cs typeface="Arial" panose="020B0604020202020204" pitchFamily="34" charset="0"/>
              </a:defRPr>
            </a:lvl1pPr>
          </a:lstStyle>
          <a:p>
            <a:pPr>
              <a:defRPr/>
            </a:pPr>
            <a:fld id="{F890FB35-83F3-4FC8-BDD0-22D92E98990E}" type="slidenum">
              <a:rPr lang="zh-TW" altLang="en-US" smtClean="0"/>
              <a:pPr>
                <a:defRPr/>
              </a:pPr>
              <a:t>‹#›</a:t>
            </a:fld>
            <a:endParaRPr lang="en-US" altLang="zh-TW"/>
          </a:p>
        </p:txBody>
      </p:sp>
    </p:spTree>
    <p:extLst>
      <p:ext uri="{BB962C8B-B14F-4D97-AF65-F5344CB8AC3E}">
        <p14:creationId xmlns:p14="http://schemas.microsoft.com/office/powerpoint/2010/main" val="2803551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rial" panose="020B0604020202020204" pitchFamily="34" charset="0"/>
                <a:ea typeface="+mn-ea"/>
                <a:cs typeface="Arial" panose="020B0604020202020204" pitchFamily="34" charset="0"/>
              </a:defRPr>
            </a:lvl1p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atin typeface="Arial" panose="020B0604020202020204" pitchFamily="34" charset="0"/>
                <a:ea typeface="+mn-ea"/>
                <a:cs typeface="Arial" panose="020B0604020202020204" pitchFamily="34" charset="0"/>
              </a:defRPr>
            </a:lvl1pPr>
          </a:lstStyle>
          <a:p>
            <a:pPr>
              <a:defRPr/>
            </a:pPr>
            <a:fld id="{7B43AF1D-F2C3-42EA-ACA6-AA817810F8D3}" type="datetime1">
              <a:rPr lang="zh-TW" altLang="en-US" smtClean="0"/>
              <a:pPr>
                <a:defRPr/>
              </a:pPr>
              <a:t>2018/8/14</a:t>
            </a:fld>
            <a:endParaRPr lang="en-US" altLang="zh-TW"/>
          </a:p>
        </p:txBody>
      </p:sp>
      <p:sp>
        <p:nvSpPr>
          <p:cNvPr id="4" name="Rectangle 5"/>
          <p:cNvSpPr>
            <a:spLocks noGrp="1" noChangeArrowheads="1"/>
          </p:cNvSpPr>
          <p:nvPr>
            <p:ph type="ftr" sz="quarter" idx="11"/>
          </p:nvPr>
        </p:nvSpPr>
        <p:spPr>
          <a:ln/>
        </p:spPr>
        <p:txBody>
          <a:bodyPr/>
          <a:lstStyle>
            <a:lvl1pPr>
              <a:defRPr>
                <a:latin typeface="Arial" panose="020B0604020202020204" pitchFamily="34" charset="0"/>
                <a:ea typeface="+mn-ea"/>
                <a:cs typeface="Arial" panose="020B0604020202020204" pitchFamily="34" charset="0"/>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atin typeface="Arial" panose="020B0604020202020204" pitchFamily="34" charset="0"/>
                <a:ea typeface="+mn-ea"/>
                <a:cs typeface="Arial" panose="020B0604020202020204" pitchFamily="34" charset="0"/>
              </a:defRPr>
            </a:lvl1pPr>
          </a:lstStyle>
          <a:p>
            <a:pPr>
              <a:defRPr/>
            </a:pPr>
            <a:fld id="{60E528D8-9083-4016-99D8-F3230B95FEB5}" type="slidenum">
              <a:rPr lang="zh-TW" altLang="en-US" smtClean="0"/>
              <a:pPr>
                <a:defRPr/>
              </a:pPr>
              <a:t>‹#›</a:t>
            </a:fld>
            <a:endParaRPr lang="en-US" altLang="zh-TW"/>
          </a:p>
        </p:txBody>
      </p:sp>
    </p:spTree>
    <p:extLst>
      <p:ext uri="{BB962C8B-B14F-4D97-AF65-F5344CB8AC3E}">
        <p14:creationId xmlns:p14="http://schemas.microsoft.com/office/powerpoint/2010/main" val="1905469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49641ED-856E-4168-8498-B559B6C3AAF5}" type="datetime1">
              <a:rPr lang="zh-TW" altLang="en-US"/>
              <a:pPr>
                <a:defRPr/>
              </a:pPr>
              <a:t>2018/8/14</a:t>
            </a:fld>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D47CA3B4-4622-4A29-AB6C-B593FAA71121}" type="slidenum">
              <a:rPr lang="zh-TW" altLang="en-US"/>
              <a:pPr>
                <a:defRPr/>
              </a:pPr>
              <a:t>‹#›</a:t>
            </a:fld>
            <a:endParaRPr lang="en-US" altLang="zh-TW"/>
          </a:p>
        </p:txBody>
      </p:sp>
    </p:spTree>
    <p:extLst>
      <p:ext uri="{BB962C8B-B14F-4D97-AF65-F5344CB8AC3E}">
        <p14:creationId xmlns:p14="http://schemas.microsoft.com/office/powerpoint/2010/main" val="2312139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95300" y="273050"/>
            <a:ext cx="3259138"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6CBD7330-B252-441B-B5B9-9C9138EA657E}" type="datetime1">
              <a:rPr lang="zh-TW" altLang="en-US"/>
              <a:pPr>
                <a:defRPr/>
              </a:pPr>
              <a:t>2018/8/14</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1F9B5A35-EA5F-4F66-90F7-4A7F09172160}" type="slidenum">
              <a:rPr lang="zh-TW" altLang="en-US"/>
              <a:pPr>
                <a:defRPr/>
              </a:pPr>
              <a:t>‹#›</a:t>
            </a:fld>
            <a:endParaRPr lang="en-US" altLang="zh-TW"/>
          </a:p>
        </p:txBody>
      </p:sp>
    </p:spTree>
    <p:extLst>
      <p:ext uri="{BB962C8B-B14F-4D97-AF65-F5344CB8AC3E}">
        <p14:creationId xmlns:p14="http://schemas.microsoft.com/office/powerpoint/2010/main" val="2684998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941513" y="4800600"/>
            <a:ext cx="59436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4E173322-B882-4346-9A41-7E87B104B7A5}" type="datetime1">
              <a:rPr lang="zh-TW" altLang="en-US"/>
              <a:pPr>
                <a:defRPr/>
              </a:pPr>
              <a:t>2018/8/14</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85757DF-7223-44D4-9A2D-3B0F83442F4F}" type="slidenum">
              <a:rPr lang="zh-TW" altLang="en-US"/>
              <a:pPr>
                <a:defRPr/>
              </a:pPr>
              <a:t>‹#›</a:t>
            </a:fld>
            <a:endParaRPr lang="en-US" altLang="zh-TW"/>
          </a:p>
        </p:txBody>
      </p:sp>
    </p:spTree>
    <p:extLst>
      <p:ext uri="{BB962C8B-B14F-4D97-AF65-F5344CB8AC3E}">
        <p14:creationId xmlns:p14="http://schemas.microsoft.com/office/powerpoint/2010/main" val="1617662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43"/>
          <p:cNvGrpSpPr>
            <a:grpSpLocks/>
          </p:cNvGrpSpPr>
          <p:nvPr/>
        </p:nvGrpSpPr>
        <p:grpSpPr bwMode="auto">
          <a:xfrm>
            <a:off x="-15875" y="6434138"/>
            <a:ext cx="9921875" cy="423862"/>
            <a:chOff x="-10" y="4053"/>
            <a:chExt cx="6250" cy="267"/>
          </a:xfrm>
        </p:grpSpPr>
        <p:sp>
          <p:nvSpPr>
            <p:cNvPr id="2061" name="Rectangle 44"/>
            <p:cNvSpPr>
              <a:spLocks noChangeArrowheads="1"/>
            </p:cNvSpPr>
            <p:nvPr userDrawn="1"/>
          </p:nvSpPr>
          <p:spPr bwMode="auto">
            <a:xfrm>
              <a:off x="-10" y="4057"/>
              <a:ext cx="6250" cy="2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0" lang="zh-TW" altLang="en-US" sz="2400">
                <a:latin typeface="Arial" panose="020B0604020202020204" pitchFamily="34" charset="0"/>
                <a:ea typeface="+mn-ea"/>
                <a:cs typeface="Arial" panose="020B0604020202020204" pitchFamily="34" charset="0"/>
              </a:endParaRPr>
            </a:p>
          </p:txBody>
        </p:sp>
        <p:sp>
          <p:nvSpPr>
            <p:cNvPr id="2062" name="AutoShape 45"/>
            <p:cNvSpPr>
              <a:spLocks noChangeArrowheads="1"/>
            </p:cNvSpPr>
            <p:nvPr userDrawn="1"/>
          </p:nvSpPr>
          <p:spPr bwMode="auto">
            <a:xfrm>
              <a:off x="1351" y="4053"/>
              <a:ext cx="1250" cy="264"/>
            </a:xfrm>
            <a:prstGeom prst="parallelogram">
              <a:avLst>
                <a:gd name="adj" fmla="val 118371"/>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TW" altLang="en-US">
                <a:latin typeface="Arial" panose="020B0604020202020204" pitchFamily="34" charset="0"/>
                <a:ea typeface="+mn-ea"/>
                <a:cs typeface="Arial" panose="020B0604020202020204" pitchFamily="34" charset="0"/>
              </a:endParaRPr>
            </a:p>
          </p:txBody>
        </p:sp>
        <p:sp>
          <p:nvSpPr>
            <p:cNvPr id="2063" name="AutoShape 46"/>
            <p:cNvSpPr>
              <a:spLocks noChangeArrowheads="1"/>
            </p:cNvSpPr>
            <p:nvPr userDrawn="1"/>
          </p:nvSpPr>
          <p:spPr bwMode="auto">
            <a:xfrm>
              <a:off x="2461" y="4056"/>
              <a:ext cx="1250" cy="264"/>
            </a:xfrm>
            <a:prstGeom prst="parallelogram">
              <a:avLst>
                <a:gd name="adj" fmla="val 118371"/>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TW" altLang="en-US">
                <a:latin typeface="Arial" panose="020B0604020202020204" pitchFamily="34" charset="0"/>
                <a:ea typeface="+mn-ea"/>
                <a:cs typeface="Arial" panose="020B0604020202020204" pitchFamily="34" charset="0"/>
              </a:endParaRPr>
            </a:p>
          </p:txBody>
        </p:sp>
        <p:sp>
          <p:nvSpPr>
            <p:cNvPr id="2064" name="AutoShape 47"/>
            <p:cNvSpPr>
              <a:spLocks noChangeArrowheads="1"/>
            </p:cNvSpPr>
            <p:nvPr userDrawn="1"/>
          </p:nvSpPr>
          <p:spPr bwMode="auto">
            <a:xfrm>
              <a:off x="217" y="4056"/>
              <a:ext cx="1250" cy="264"/>
            </a:xfrm>
            <a:prstGeom prst="parallelogram">
              <a:avLst>
                <a:gd name="adj" fmla="val 118371"/>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TW" altLang="en-US">
                <a:latin typeface="Arial" panose="020B0604020202020204" pitchFamily="34" charset="0"/>
                <a:ea typeface="+mn-ea"/>
                <a:cs typeface="Arial" panose="020B0604020202020204" pitchFamily="34" charset="0"/>
              </a:endParaRPr>
            </a:p>
          </p:txBody>
        </p:sp>
      </p:grpSp>
      <p:sp>
        <p:nvSpPr>
          <p:cNvPr id="2051" name="Rectangle 2"/>
          <p:cNvSpPr>
            <a:spLocks noGrp="1" noChangeArrowheads="1"/>
          </p:cNvSpPr>
          <p:nvPr>
            <p:ph type="title"/>
          </p:nvPr>
        </p:nvSpPr>
        <p:spPr bwMode="auto">
          <a:xfrm>
            <a:off x="488950" y="115888"/>
            <a:ext cx="8915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dirty="0" smtClean="0"/>
              <a:t>按一下以編輯母片標題樣式</a:t>
            </a:r>
          </a:p>
        </p:txBody>
      </p:sp>
      <p:sp>
        <p:nvSpPr>
          <p:cNvPr id="2052" name="Rectangle 3"/>
          <p:cNvSpPr>
            <a:spLocks noGrp="1" noChangeArrowheads="1"/>
          </p:cNvSpPr>
          <p:nvPr>
            <p:ph type="body" idx="1"/>
          </p:nvPr>
        </p:nvSpPr>
        <p:spPr bwMode="auto">
          <a:xfrm>
            <a:off x="488950" y="1557338"/>
            <a:ext cx="8986838"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2" name="Rectangle 4"/>
          <p:cNvSpPr>
            <a:spLocks noGrp="1" noChangeArrowheads="1"/>
          </p:cNvSpPr>
          <p:nvPr>
            <p:ph type="dt" sz="half" idx="2"/>
          </p:nvPr>
        </p:nvSpPr>
        <p:spPr bwMode="auto">
          <a:xfrm>
            <a:off x="488950" y="6237288"/>
            <a:ext cx="23114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000">
                <a:latin typeface="Arial" panose="020B0604020202020204" pitchFamily="34" charset="0"/>
                <a:ea typeface="+mn-ea"/>
                <a:cs typeface="Arial" panose="020B0604020202020204" pitchFamily="34" charset="0"/>
              </a:defRPr>
            </a:lvl1pPr>
          </a:lstStyle>
          <a:p>
            <a:pPr>
              <a:defRPr/>
            </a:pPr>
            <a:fld id="{5FB16BDF-482F-4965-9ECF-FBDED6397EEC}" type="datetime1">
              <a:rPr lang="zh-TW" altLang="en-US" smtClean="0"/>
              <a:pPr>
                <a:defRPr/>
              </a:pPr>
              <a:t>2018/8/14</a:t>
            </a:fld>
            <a:endParaRPr lang="en-US" altLang="zh-TW"/>
          </a:p>
        </p:txBody>
      </p:sp>
      <p:sp>
        <p:nvSpPr>
          <p:cNvPr id="13" name="Rectangle 5"/>
          <p:cNvSpPr>
            <a:spLocks noGrp="1" noChangeArrowheads="1"/>
          </p:cNvSpPr>
          <p:nvPr>
            <p:ph type="ftr" sz="quarter" idx="3"/>
          </p:nvPr>
        </p:nvSpPr>
        <p:spPr bwMode="auto">
          <a:xfrm>
            <a:off x="3384550" y="6248400"/>
            <a:ext cx="31369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kumimoji="0" sz="1000">
                <a:latin typeface="Arial" panose="020B0604020202020204" pitchFamily="34" charset="0"/>
                <a:ea typeface="+mn-ea"/>
                <a:cs typeface="Arial" panose="020B0604020202020204" pitchFamily="34" charset="0"/>
              </a:defRPr>
            </a:lvl1pPr>
          </a:lstStyle>
          <a:p>
            <a:pPr>
              <a:defRPr/>
            </a:pPr>
            <a:endParaRPr lang="en-US" altLang="zh-TW"/>
          </a:p>
        </p:txBody>
      </p:sp>
      <p:sp>
        <p:nvSpPr>
          <p:cNvPr id="14" name="Rectangle 6"/>
          <p:cNvSpPr>
            <a:spLocks noGrp="1" noChangeArrowheads="1"/>
          </p:cNvSpPr>
          <p:nvPr>
            <p:ph type="sldNum" sz="quarter" idx="4"/>
          </p:nvPr>
        </p:nvSpPr>
        <p:spPr bwMode="auto">
          <a:xfrm>
            <a:off x="7594600" y="6237288"/>
            <a:ext cx="23114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000">
                <a:latin typeface="Arial" panose="020B0604020202020204" pitchFamily="34" charset="0"/>
                <a:ea typeface="+mn-ea"/>
                <a:cs typeface="Arial" panose="020B0604020202020204" pitchFamily="34" charset="0"/>
              </a:defRPr>
            </a:lvl1pPr>
          </a:lstStyle>
          <a:p>
            <a:pPr>
              <a:defRPr/>
            </a:pPr>
            <a:fld id="{E2058E6E-2A39-42DD-BE8A-5453CCFDF0B7}" type="slidenum">
              <a:rPr lang="zh-TW" altLang="en-US" smtClean="0"/>
              <a:pPr>
                <a:defRPr/>
              </a:pPr>
              <a:t>‹#›</a:t>
            </a:fld>
            <a:endParaRPr lang="en-US" altLang="zh-TW"/>
          </a:p>
        </p:txBody>
      </p:sp>
      <p:grpSp>
        <p:nvGrpSpPr>
          <p:cNvPr id="2056" name="Group 43"/>
          <p:cNvGrpSpPr>
            <a:grpSpLocks/>
          </p:cNvGrpSpPr>
          <p:nvPr userDrawn="1"/>
        </p:nvGrpSpPr>
        <p:grpSpPr bwMode="auto">
          <a:xfrm>
            <a:off x="-15875" y="6434138"/>
            <a:ext cx="9921875" cy="423862"/>
            <a:chOff x="-10" y="4053"/>
            <a:chExt cx="6250" cy="267"/>
          </a:xfrm>
        </p:grpSpPr>
        <p:sp>
          <p:nvSpPr>
            <p:cNvPr id="2057" name="Rectangle 44"/>
            <p:cNvSpPr>
              <a:spLocks noChangeArrowheads="1"/>
            </p:cNvSpPr>
            <p:nvPr userDrawn="1"/>
          </p:nvSpPr>
          <p:spPr bwMode="auto">
            <a:xfrm>
              <a:off x="-10" y="4057"/>
              <a:ext cx="6250" cy="2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0" lang="zh-TW" altLang="en-US" sz="2400">
                <a:latin typeface="Arial" panose="020B0604020202020204" pitchFamily="34" charset="0"/>
                <a:ea typeface="+mn-ea"/>
                <a:cs typeface="Arial" panose="020B0604020202020204" pitchFamily="34" charset="0"/>
              </a:endParaRPr>
            </a:p>
          </p:txBody>
        </p:sp>
        <p:sp>
          <p:nvSpPr>
            <p:cNvPr id="2058" name="AutoShape 45"/>
            <p:cNvSpPr>
              <a:spLocks noChangeArrowheads="1"/>
            </p:cNvSpPr>
            <p:nvPr userDrawn="1"/>
          </p:nvSpPr>
          <p:spPr bwMode="auto">
            <a:xfrm>
              <a:off x="1351" y="4053"/>
              <a:ext cx="1250" cy="264"/>
            </a:xfrm>
            <a:prstGeom prst="parallelogram">
              <a:avLst>
                <a:gd name="adj" fmla="val 118371"/>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TW" altLang="en-US">
                <a:latin typeface="Arial" panose="020B0604020202020204" pitchFamily="34" charset="0"/>
                <a:ea typeface="+mn-ea"/>
                <a:cs typeface="Arial" panose="020B0604020202020204" pitchFamily="34" charset="0"/>
              </a:endParaRPr>
            </a:p>
          </p:txBody>
        </p:sp>
        <p:sp>
          <p:nvSpPr>
            <p:cNvPr id="2059" name="AutoShape 46"/>
            <p:cNvSpPr>
              <a:spLocks noChangeArrowheads="1"/>
            </p:cNvSpPr>
            <p:nvPr userDrawn="1"/>
          </p:nvSpPr>
          <p:spPr bwMode="auto">
            <a:xfrm>
              <a:off x="2461" y="4056"/>
              <a:ext cx="1250" cy="264"/>
            </a:xfrm>
            <a:prstGeom prst="parallelogram">
              <a:avLst>
                <a:gd name="adj" fmla="val 118371"/>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TW" altLang="en-US">
                <a:latin typeface="Arial" panose="020B0604020202020204" pitchFamily="34" charset="0"/>
                <a:ea typeface="+mn-ea"/>
                <a:cs typeface="Arial" panose="020B0604020202020204" pitchFamily="34" charset="0"/>
              </a:endParaRPr>
            </a:p>
          </p:txBody>
        </p:sp>
        <p:sp>
          <p:nvSpPr>
            <p:cNvPr id="2060" name="AutoShape 47"/>
            <p:cNvSpPr>
              <a:spLocks noChangeArrowheads="1"/>
            </p:cNvSpPr>
            <p:nvPr userDrawn="1"/>
          </p:nvSpPr>
          <p:spPr bwMode="auto">
            <a:xfrm>
              <a:off x="217" y="4056"/>
              <a:ext cx="1250" cy="264"/>
            </a:xfrm>
            <a:prstGeom prst="parallelogram">
              <a:avLst>
                <a:gd name="adj" fmla="val 118371"/>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TW" altLang="en-US">
                <a:latin typeface="Arial" panose="020B0604020202020204" pitchFamily="34" charset="0"/>
                <a:ea typeface="+mn-ea"/>
                <a:cs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kumimoji="1" sz="4400" b="1">
          <a:solidFill>
            <a:srgbClr val="A50021"/>
          </a:solidFill>
          <a:latin typeface="Arial" panose="020B0604020202020204" pitchFamily="34" charset="0"/>
          <a:ea typeface="+mn-ea"/>
          <a:cs typeface="Arial" panose="020B0604020202020204" pitchFamily="34" charset="0"/>
        </a:defRPr>
      </a:lvl1pPr>
      <a:lvl2pPr algn="ctr" rtl="0" eaLnBrk="0" fontAlgn="base" hangingPunct="0">
        <a:spcBef>
          <a:spcPct val="0"/>
        </a:spcBef>
        <a:spcAft>
          <a:spcPct val="0"/>
        </a:spcAft>
        <a:defRPr kumimoji="1" sz="4400" b="1">
          <a:solidFill>
            <a:srgbClr val="A50021"/>
          </a:solidFill>
          <a:latin typeface="標楷體" charset="0"/>
          <a:ea typeface="新細明體" charset="0"/>
        </a:defRPr>
      </a:lvl2pPr>
      <a:lvl3pPr algn="ctr" rtl="0" eaLnBrk="0" fontAlgn="base" hangingPunct="0">
        <a:spcBef>
          <a:spcPct val="0"/>
        </a:spcBef>
        <a:spcAft>
          <a:spcPct val="0"/>
        </a:spcAft>
        <a:defRPr kumimoji="1" sz="4400" b="1">
          <a:solidFill>
            <a:srgbClr val="A50021"/>
          </a:solidFill>
          <a:latin typeface="標楷體" charset="0"/>
          <a:ea typeface="新細明體" charset="0"/>
        </a:defRPr>
      </a:lvl3pPr>
      <a:lvl4pPr algn="ctr" rtl="0" eaLnBrk="0" fontAlgn="base" hangingPunct="0">
        <a:spcBef>
          <a:spcPct val="0"/>
        </a:spcBef>
        <a:spcAft>
          <a:spcPct val="0"/>
        </a:spcAft>
        <a:defRPr kumimoji="1" sz="4400" b="1">
          <a:solidFill>
            <a:srgbClr val="A50021"/>
          </a:solidFill>
          <a:latin typeface="標楷體" charset="0"/>
          <a:ea typeface="新細明體" charset="0"/>
        </a:defRPr>
      </a:lvl4pPr>
      <a:lvl5pPr algn="ctr" rtl="0" eaLnBrk="0" fontAlgn="base" hangingPunct="0">
        <a:spcBef>
          <a:spcPct val="0"/>
        </a:spcBef>
        <a:spcAft>
          <a:spcPct val="0"/>
        </a:spcAft>
        <a:defRPr kumimoji="1" sz="4400" b="1">
          <a:solidFill>
            <a:srgbClr val="A50021"/>
          </a:solidFill>
          <a:latin typeface="標楷體" charset="0"/>
          <a:ea typeface="新細明體" charset="0"/>
        </a:defRPr>
      </a:lvl5pPr>
      <a:lvl6pPr marL="457200" algn="ctr" rtl="0" eaLnBrk="0" fontAlgn="base" hangingPunct="0">
        <a:spcBef>
          <a:spcPct val="0"/>
        </a:spcBef>
        <a:spcAft>
          <a:spcPct val="0"/>
        </a:spcAft>
        <a:defRPr kumimoji="1" sz="4400" b="1">
          <a:solidFill>
            <a:srgbClr val="A50021"/>
          </a:solidFill>
          <a:latin typeface="標楷體" charset="0"/>
          <a:ea typeface="新細明體" charset="0"/>
        </a:defRPr>
      </a:lvl6pPr>
      <a:lvl7pPr marL="914400" algn="ctr" rtl="0" eaLnBrk="0" fontAlgn="base" hangingPunct="0">
        <a:spcBef>
          <a:spcPct val="0"/>
        </a:spcBef>
        <a:spcAft>
          <a:spcPct val="0"/>
        </a:spcAft>
        <a:defRPr kumimoji="1" sz="4400" b="1">
          <a:solidFill>
            <a:srgbClr val="A50021"/>
          </a:solidFill>
          <a:latin typeface="標楷體" charset="0"/>
          <a:ea typeface="新細明體" charset="0"/>
        </a:defRPr>
      </a:lvl7pPr>
      <a:lvl8pPr marL="1371600" algn="ctr" rtl="0" eaLnBrk="0" fontAlgn="base" hangingPunct="0">
        <a:spcBef>
          <a:spcPct val="0"/>
        </a:spcBef>
        <a:spcAft>
          <a:spcPct val="0"/>
        </a:spcAft>
        <a:defRPr kumimoji="1" sz="4400" b="1">
          <a:solidFill>
            <a:srgbClr val="A50021"/>
          </a:solidFill>
          <a:latin typeface="標楷體" charset="0"/>
          <a:ea typeface="新細明體" charset="0"/>
        </a:defRPr>
      </a:lvl8pPr>
      <a:lvl9pPr marL="1828800" algn="ctr" rtl="0" eaLnBrk="0" fontAlgn="base" hangingPunct="0">
        <a:spcBef>
          <a:spcPct val="0"/>
        </a:spcBef>
        <a:spcAft>
          <a:spcPct val="0"/>
        </a:spcAft>
        <a:defRPr kumimoji="1" sz="4400" b="1">
          <a:solidFill>
            <a:srgbClr val="A50021"/>
          </a:solidFill>
          <a:latin typeface="標楷體" charset="0"/>
          <a:ea typeface="新細明體" charset="0"/>
        </a:defRPr>
      </a:lvl9pPr>
    </p:titleStyle>
    <p:bodyStyle>
      <a:lvl1pPr marL="342900" indent="-342900" algn="l" rtl="0" eaLnBrk="0" fontAlgn="base" hangingPunct="0">
        <a:spcBef>
          <a:spcPct val="20000"/>
        </a:spcBef>
        <a:spcAft>
          <a:spcPct val="0"/>
        </a:spcAft>
        <a:buClr>
          <a:srgbClr val="CC0000"/>
        </a:buClr>
        <a:buSzPct val="75000"/>
        <a:buFont typeface="Wingdings" pitchFamily="2" charset="2"/>
        <a:buChar char="p"/>
        <a:defRPr kumimoji="1" sz="3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rgbClr val="000099"/>
        </a:buClr>
        <a:buSzPct val="75000"/>
        <a:buFont typeface="Wingdings" pitchFamily="2" charset="2"/>
        <a:buChar char="n"/>
        <a:defRPr kumimoji="1" sz="28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kumimoji="1" sz="26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Clr>
          <a:schemeClr val="bg2"/>
        </a:buClr>
        <a:buFont typeface="Wingdings" pitchFamily="2" charset="2"/>
        <a:buChar char="§"/>
        <a:defRPr kumimoji="1" sz="24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kumimoji="1" sz="2000">
          <a:solidFill>
            <a:schemeClr val="tx1"/>
          </a:solidFill>
          <a:latin typeface="Arial" panose="020B0604020202020204" pitchFamily="34" charset="0"/>
          <a:ea typeface="+mn-ea"/>
          <a:cs typeface="Arial" panose="020B0604020202020204" pitchFamily="34" charset="0"/>
        </a:defRPr>
      </a:lvl5pPr>
      <a:lvl6pPr marL="2514600" indent="-228600" algn="l" rtl="0" eaLnBrk="0" fontAlgn="base" hangingPunct="0">
        <a:spcBef>
          <a:spcPct val="20000"/>
        </a:spcBef>
        <a:spcAft>
          <a:spcPct val="0"/>
        </a:spcAft>
        <a:buClr>
          <a:schemeClr val="tx2"/>
        </a:buClr>
        <a:buSzPct val="80000"/>
        <a:buFont typeface="Wingdings" charset="0"/>
        <a:buChar char="§"/>
        <a:defRPr kumimoji="1" sz="2000">
          <a:solidFill>
            <a:schemeClr val="tx1"/>
          </a:solidFill>
          <a:latin typeface="+mn-lt"/>
          <a:ea typeface="+mn-ea"/>
          <a:cs typeface="+mn-cs"/>
        </a:defRPr>
      </a:lvl6pPr>
      <a:lvl7pPr marL="2971800" indent="-228600" algn="l" rtl="0" eaLnBrk="0" fontAlgn="base" hangingPunct="0">
        <a:spcBef>
          <a:spcPct val="20000"/>
        </a:spcBef>
        <a:spcAft>
          <a:spcPct val="0"/>
        </a:spcAft>
        <a:buClr>
          <a:schemeClr val="tx2"/>
        </a:buClr>
        <a:buSzPct val="80000"/>
        <a:buFont typeface="Wingdings" charset="0"/>
        <a:buChar char="§"/>
        <a:defRPr kumimoji="1" sz="2000">
          <a:solidFill>
            <a:schemeClr val="tx1"/>
          </a:solidFill>
          <a:latin typeface="+mn-lt"/>
          <a:ea typeface="+mn-ea"/>
          <a:cs typeface="+mn-cs"/>
        </a:defRPr>
      </a:lvl7pPr>
      <a:lvl8pPr marL="3429000" indent="-228600" algn="l" rtl="0" eaLnBrk="0" fontAlgn="base" hangingPunct="0">
        <a:spcBef>
          <a:spcPct val="20000"/>
        </a:spcBef>
        <a:spcAft>
          <a:spcPct val="0"/>
        </a:spcAft>
        <a:buClr>
          <a:schemeClr val="tx2"/>
        </a:buClr>
        <a:buSzPct val="80000"/>
        <a:buFont typeface="Wingdings" charset="0"/>
        <a:buChar char="§"/>
        <a:defRPr kumimoji="1" sz="2000">
          <a:solidFill>
            <a:schemeClr val="tx1"/>
          </a:solidFill>
          <a:latin typeface="+mn-lt"/>
          <a:ea typeface="+mn-ea"/>
          <a:cs typeface="+mn-cs"/>
        </a:defRPr>
      </a:lvl8pPr>
      <a:lvl9pPr marL="3886200" indent="-228600" algn="l" rtl="0" eaLnBrk="0" fontAlgn="base" hangingPunct="0">
        <a:spcBef>
          <a:spcPct val="20000"/>
        </a:spcBef>
        <a:spcAft>
          <a:spcPct val="0"/>
        </a:spcAft>
        <a:buClr>
          <a:schemeClr val="tx2"/>
        </a:buClr>
        <a:buSzPct val="80000"/>
        <a:buFont typeface="Wingdings" charset="0"/>
        <a:buChar char="§"/>
        <a:defRPr kumimoji="1" sz="2000">
          <a:solidFill>
            <a:schemeClr val="tx1"/>
          </a:solidFill>
          <a:latin typeface="+mn-lt"/>
          <a:ea typeface="+mn-ea"/>
          <a:cs typeface="+mn-cs"/>
        </a:defRPr>
      </a:lvl9pPr>
    </p:bodyStyle>
    <p:otherStyle>
      <a:defPPr>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10%20Example/51&#20839;&#37096;&#31293;&#26680;&#26696;&#20363;1&#65306;&#36039;&#35338;&#31995;&#32113;&#22996;&#22806;&#38283;&#30332;&#21450;&#32173;&#35703;&#25505;&#36092;&#26696;.pdf" TargetMode="External"/><Relationship Id="rId7" Type="http://schemas.openxmlformats.org/officeDocument/2006/relationships/hyperlink" Target="10%20Example/53&#20839;&#37096;&#31293;&#26680;&#26696;&#20363;3&#65306;&#65327;&#65327;&#22320;&#21312;&#35036;&#21161;&#35336;&#30059;.pdf" TargetMode="External"/><Relationship Id="rId2" Type="http://schemas.openxmlformats.org/officeDocument/2006/relationships/image" Target="../media/image12.wmf"/><Relationship Id="rId1" Type="http://schemas.openxmlformats.org/officeDocument/2006/relationships/slideLayout" Target="../slideLayouts/slideLayout7.xml"/><Relationship Id="rId6" Type="http://schemas.openxmlformats.org/officeDocument/2006/relationships/hyperlink" Target="10%20Example/52&#20839;&#37096;&#31293;&#26680;&#26696;&#20363;2&#65306;&#36001;&#29986;&#21450;&#29289;&#21697;&#31649;&#29702;&#26597;&#26680;.pdf" TargetMode="External"/><Relationship Id="rId5" Type="http://schemas.openxmlformats.org/officeDocument/2006/relationships/hyperlink" Target="10%20Example/51&#20839;&#37096;&#31293;&#26680;&#26696;&#20363;_&#36039;&#35338;&#31995;&#32113;&#22996;&#22806;&#38283;&#30332;&#21450;&#32173;&#35703;&#25505;&#36092;&#26696;.pdf" TargetMode="External"/><Relationship Id="rId4" Type="http://schemas.openxmlformats.org/officeDocument/2006/relationships/hyperlink" Target="10%20Example/53&#20839;&#37096;&#31293;&#26680;&#23526;&#20316;&#26696;&#20363;_&#65327;&#65327;&#22320;&#21312;&#35036;&#21161;&#35336;&#30059;.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77.xml"/><Relationship Id="rId3" Type="http://schemas.openxmlformats.org/officeDocument/2006/relationships/slide" Target="slide10.xml"/><Relationship Id="rId7" Type="http://schemas.openxmlformats.org/officeDocument/2006/relationships/slide" Target="slide6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44.xml"/><Relationship Id="rId5" Type="http://schemas.openxmlformats.org/officeDocument/2006/relationships/slide" Target="slide11.xml"/><Relationship Id="rId4" Type="http://schemas.openxmlformats.org/officeDocument/2006/relationships/slide" Target="slide28.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hyperlink" Target="10%20Example/10&#25919;&#24220;&#20839;&#37096;&#25511;&#21046;&#35264;&#24565;&#26550;&#27083;&#20043;&#36939;&#29992;&#26696;&#20363;.ppt" TargetMode="External"/><Relationship Id="rId5" Type="http://schemas.openxmlformats.org/officeDocument/2006/relationships/image" Target="../media/image12.wmf"/><Relationship Id="rId4" Type="http://schemas.openxmlformats.org/officeDocument/2006/relationships/audio" Target="../media/audio3.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10%20Example/22&#39080;&#38570;&#35413;&#20272;&#26696;&#20363;1&#65306;&#25945;&#32946;&#37096;&#39636;&#32946;&#32626;.ppt"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10%20Example/23&#39080;&#38570;&#35413;&#20272;&#26696;&#20363;3&#65306;&#37941;&#24037;&#23616;&#20013;&#24037;&#34389;.ppt" TargetMode="External"/><Relationship Id="rId4" Type="http://schemas.openxmlformats.org/officeDocument/2006/relationships/hyperlink" Target="10%20Example/22&#39080;&#38570;&#35413;&#20272;&#26696;&#20363;2&#65306;&#20027;&#35336;&#32317;&#34389;.pp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3.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w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hyperlink" Target="10%20Example/31&#20839;&#37096;&#25511;&#21046;&#35373;&#35336;&#31684;&#20363;&#31777;&#20171;_&#21205;&#26893;&#29289;&#38450;&#30123;&#27298;&#30123;&#23616;.ppt" TargetMode="External"/><Relationship Id="rId2" Type="http://schemas.openxmlformats.org/officeDocument/2006/relationships/image" Target="../media/image12.wmf"/><Relationship Id="rId1" Type="http://schemas.openxmlformats.org/officeDocument/2006/relationships/slideLayout" Target="../slideLayouts/slideLayout7.xml"/><Relationship Id="rId6" Type="http://schemas.openxmlformats.org/officeDocument/2006/relationships/hyperlink" Target="10%20Example/32&#20839;&#37096;&#25511;&#21046;&#21046;&#24230;&#26696;&#20363;2&#65306;&#34892;&#25919;&#38498;&#20027;&#35336;&#32317;&#34389;.pdf" TargetMode="External"/><Relationship Id="rId5" Type="http://schemas.openxmlformats.org/officeDocument/2006/relationships/hyperlink" Target="10%20Example/31&#20839;&#37096;&#25511;&#21046;&#21046;&#24230;&#26696;&#20363;1&#65306;&#21205;&#26893;&#29289;&#38450;&#30123;&#27298;&#30123;&#23616;.ppt" TargetMode="External"/><Relationship Id="rId4" Type="http://schemas.openxmlformats.org/officeDocument/2006/relationships/hyperlink" Target="10%20Example/32&#20839;&#37096;&#25511;&#21046;&#21046;&#24230;_&#34892;&#25919;&#38498;&#20027;&#35336;&#32317;&#34389;.pdf"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hyperlink" Target="10%20Example/41&#20839;&#37096;&#25511;&#21046;&#33258;&#34892;&#35413;&#20272;&#35336;&#30059;.pdf" TargetMode="External"/><Relationship Id="rId5" Type="http://schemas.openxmlformats.org/officeDocument/2006/relationships/image" Target="../media/image12.wmf"/><Relationship Id="rId4" Type="http://schemas.openxmlformats.org/officeDocument/2006/relationships/audio" Target="../media/audio3.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5574BBEA-6228-429B-819F-04286DE878BD}" type="slidenum">
              <a:rPr kumimoji="0" lang="zh-TW" altLang="en-US" smtClean="0">
                <a:latin typeface="Times New Roman" pitchFamily="18" charset="0"/>
              </a:rPr>
              <a:pPr eaLnBrk="1" hangingPunct="1"/>
              <a:t>0</a:t>
            </a:fld>
            <a:endParaRPr kumimoji="0" lang="en-US" altLang="zh-TW" smtClean="0">
              <a:latin typeface="Times New Roman" pitchFamily="18" charset="0"/>
            </a:endParaRPr>
          </a:p>
        </p:txBody>
      </p:sp>
      <p:sp>
        <p:nvSpPr>
          <p:cNvPr id="3075" name="Rectangle 4"/>
          <p:cNvSpPr>
            <a:spLocks noGrp="1" noChangeArrowheads="1"/>
          </p:cNvSpPr>
          <p:nvPr>
            <p:ph type="ctrTitle" idx="4294967295"/>
          </p:nvPr>
        </p:nvSpPr>
        <p:spPr>
          <a:xfrm>
            <a:off x="1208584" y="1412776"/>
            <a:ext cx="7486650" cy="21844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1" hangingPunct="1"/>
            <a:r>
              <a:rPr lang="zh-TW" altLang="en-US" sz="6000" dirty="0">
                <a:ea typeface="標楷體" pitchFamily="65" charset="-120"/>
              </a:rPr>
              <a:t>內部控制觀念與實務</a:t>
            </a:r>
            <a:endParaRPr lang="zh-TW" altLang="en-US" sz="6000" dirty="0" smtClean="0">
              <a:ea typeface="標楷體" pitchFamily="65" charset="-120"/>
            </a:endParaRPr>
          </a:p>
        </p:txBody>
      </p:sp>
      <p:sp>
        <p:nvSpPr>
          <p:cNvPr id="3076" name="Rectangle 22"/>
          <p:cNvSpPr>
            <a:spLocks noGrp="1" noChangeArrowheads="1"/>
          </p:cNvSpPr>
          <p:nvPr>
            <p:ph type="subTitle" idx="4294967295"/>
          </p:nvPr>
        </p:nvSpPr>
        <p:spPr>
          <a:xfrm>
            <a:off x="1690688" y="4244975"/>
            <a:ext cx="6502400" cy="1992313"/>
          </a:xfrm>
        </p:spPr>
        <p:txBody>
          <a:bodyPr/>
          <a:lstStyle/>
          <a:p>
            <a:pPr marL="0" indent="0" algn="dist" eaLnBrk="1" hangingPunct="1">
              <a:buFont typeface="Wingdings" pitchFamily="2" charset="2"/>
              <a:buNone/>
            </a:pPr>
            <a:r>
              <a:rPr lang="zh-TW" altLang="en-US" sz="3600" b="1" dirty="0" smtClean="0">
                <a:solidFill>
                  <a:srgbClr val="336600"/>
                </a:solidFill>
                <a:latin typeface="Arial" pitchFamily="34" charset="0"/>
                <a:cs typeface="Arial" pitchFamily="34" charset="0"/>
              </a:rPr>
              <a:t>博識企業管理顧問有限公司</a:t>
            </a:r>
          </a:p>
          <a:p>
            <a:pPr marL="0" indent="0" algn="dist" eaLnBrk="1" hangingPunct="1">
              <a:buFont typeface="Wingdings" pitchFamily="2" charset="2"/>
              <a:buNone/>
            </a:pPr>
            <a:r>
              <a:rPr lang="zh-TW" altLang="en-US" sz="3600" b="1" dirty="0" smtClean="0">
                <a:solidFill>
                  <a:srgbClr val="336600"/>
                </a:solidFill>
                <a:latin typeface="Arial" pitchFamily="34" charset="0"/>
                <a:cs typeface="Arial" pitchFamily="34" charset="0"/>
              </a:rPr>
              <a:t>副總經理  楊欽榮  主任顧問師</a:t>
            </a:r>
            <a:endParaRPr lang="en-US" altLang="zh-TW" sz="3600" b="1" dirty="0" smtClean="0">
              <a:solidFill>
                <a:srgbClr val="336600"/>
              </a:solidFill>
              <a:latin typeface="Arial" pitchFamily="34" charset="0"/>
              <a:cs typeface="Arial" pitchFamily="34" charset="0"/>
            </a:endParaRPr>
          </a:p>
          <a:p>
            <a:pPr marL="0" indent="0" algn="dist" eaLnBrk="1" hangingPunct="1">
              <a:buFont typeface="Wingdings" pitchFamily="2" charset="2"/>
              <a:buNone/>
            </a:pPr>
            <a:r>
              <a:rPr lang="en-US" altLang="zh-TW" sz="3600" b="1" dirty="0" smtClean="0">
                <a:solidFill>
                  <a:srgbClr val="336600"/>
                </a:solidFill>
                <a:latin typeface="Arial" pitchFamily="34" charset="0"/>
                <a:cs typeface="Arial" pitchFamily="34" charset="0"/>
              </a:rPr>
              <a:t>2018-08-15</a:t>
            </a:r>
            <a:endParaRPr lang="zh-TW" altLang="en-US" sz="3600" b="1" dirty="0" smtClean="0">
              <a:solidFill>
                <a:srgbClr val="336600"/>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3FBA20CD-B040-486E-ACE8-BB4B74516EF7}" type="slidenum">
              <a:rPr kumimoji="0" lang="zh-TW" altLang="en-US" smtClean="0">
                <a:latin typeface="Times New Roman" pitchFamily="18" charset="0"/>
              </a:rPr>
              <a:pPr eaLnBrk="1" hangingPunct="1"/>
              <a:t>9</a:t>
            </a:fld>
            <a:endParaRPr kumimoji="0" lang="en-US" altLang="zh-TW" smtClean="0">
              <a:latin typeface="Times New Roman" pitchFamily="18" charset="0"/>
            </a:endParaRPr>
          </a:p>
        </p:txBody>
      </p:sp>
      <p:sp>
        <p:nvSpPr>
          <p:cNvPr id="800770" name="Rectangle 2"/>
          <p:cNvSpPr>
            <a:spLocks noGrp="1" noChangeArrowheads="1"/>
          </p:cNvSpPr>
          <p:nvPr>
            <p:ph type="ctrTitle" idx="4294967295"/>
          </p:nvPr>
        </p:nvSpPr>
        <p:spPr>
          <a:xfrm>
            <a:off x="428625" y="2133600"/>
            <a:ext cx="9048750" cy="1800225"/>
          </a:xfrm>
          <a:solidFill>
            <a:schemeClr val="accent3">
              <a:lumMod val="95000"/>
            </a:schemeClr>
          </a:solidFill>
        </p:spPr>
        <p:txBody>
          <a:bodyPr/>
          <a:lstStyle/>
          <a:p>
            <a:pPr eaLnBrk="1" hangingPunct="1">
              <a:defRPr/>
            </a:pPr>
            <a:r>
              <a:rPr lang="zh-TW" altLang="en-US" sz="5400" dirty="0">
                <a:solidFill>
                  <a:srgbClr val="000066"/>
                </a:solidFill>
                <a:ea typeface="標楷體" pitchFamily="65" charset="-120"/>
              </a:rPr>
              <a:t>漫談內部控制制度</a:t>
            </a:r>
            <a:endParaRPr lang="zh-TW" altLang="en-US" sz="5400" dirty="0" smtClean="0">
              <a:solidFill>
                <a:srgbClr val="000066"/>
              </a:solidFill>
              <a:ea typeface="標楷體" pitchFamily="65" charset="-120"/>
            </a:endParaRPr>
          </a:p>
        </p:txBody>
      </p:sp>
    </p:spTree>
    <p:extLst>
      <p:ext uri="{BB962C8B-B14F-4D97-AF65-F5344CB8AC3E}">
        <p14:creationId xmlns:p14="http://schemas.microsoft.com/office/powerpoint/2010/main" val="283024945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800770"/>
                                        </p:tgtEl>
                                        <p:attrNameLst>
                                          <p:attrName>style.visibility</p:attrName>
                                        </p:attrNameLst>
                                      </p:cBhvr>
                                      <p:to>
                                        <p:strVal val="visible"/>
                                      </p:to>
                                    </p:set>
                                    <p:anim calcmode="lin" valueType="num">
                                      <p:cBhvr>
                                        <p:cTn id="7" dur="1000" fill="hold"/>
                                        <p:tgtEl>
                                          <p:spTgt spid="800770"/>
                                        </p:tgtEl>
                                        <p:attrNameLst>
                                          <p:attrName>ppt_w</p:attrName>
                                        </p:attrNameLst>
                                      </p:cBhvr>
                                      <p:tavLst>
                                        <p:tav tm="0">
                                          <p:val>
                                            <p:fltVal val="0"/>
                                          </p:val>
                                        </p:tav>
                                        <p:tav tm="100000">
                                          <p:val>
                                            <p:strVal val="#ppt_w"/>
                                          </p:val>
                                        </p:tav>
                                      </p:tavLst>
                                    </p:anim>
                                    <p:anim calcmode="lin" valueType="num">
                                      <p:cBhvr>
                                        <p:cTn id="8" dur="1000" fill="hold"/>
                                        <p:tgtEl>
                                          <p:spTgt spid="800770"/>
                                        </p:tgtEl>
                                        <p:attrNameLst>
                                          <p:attrName>ppt_h</p:attrName>
                                        </p:attrNameLst>
                                      </p:cBhvr>
                                      <p:tavLst>
                                        <p:tav tm="0">
                                          <p:val>
                                            <p:fltVal val="0"/>
                                          </p:val>
                                        </p:tav>
                                        <p:tav tm="100000">
                                          <p:val>
                                            <p:strVal val="#ppt_h"/>
                                          </p:val>
                                        </p:tav>
                                      </p:tavLst>
                                    </p:anim>
                                    <p:anim calcmode="lin" valueType="num">
                                      <p:cBhvr>
                                        <p:cTn id="9" dur="1000" fill="hold"/>
                                        <p:tgtEl>
                                          <p:spTgt spid="8007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0077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0" grpId="0" animBg="1"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2"/>
          </p:nvPr>
        </p:nvSpPr>
        <p:spPr/>
        <p:txBody>
          <a:bodyPr/>
          <a:lstStyle/>
          <a:p>
            <a:pPr>
              <a:defRPr/>
            </a:pPr>
            <a:fld id="{7DE38AED-0506-4C6A-9D3F-B01E0ABB33C7}" type="slidenum">
              <a:rPr lang="en-US" altLang="zh-TW"/>
              <a:pPr>
                <a:defRPr/>
              </a:pPr>
              <a:t>99</a:t>
            </a:fld>
            <a:endParaRPr lang="en-US" altLang="zh-TW"/>
          </a:p>
        </p:txBody>
      </p:sp>
      <p:sp>
        <p:nvSpPr>
          <p:cNvPr id="207874" name="Rectangle 2"/>
          <p:cNvSpPr>
            <a:spLocks noGrp="1" noChangeArrowheads="1"/>
          </p:cNvSpPr>
          <p:nvPr>
            <p:ph type="title"/>
          </p:nvPr>
        </p:nvSpPr>
        <p:spPr>
          <a:xfrm>
            <a:off x="495300" y="274638"/>
            <a:ext cx="8915400" cy="634082"/>
          </a:xfrm>
        </p:spPr>
        <p:txBody>
          <a:bodyPr/>
          <a:lstStyle/>
          <a:p>
            <a:pPr eaLnBrk="1" hangingPunct="1">
              <a:spcBef>
                <a:spcPts val="1200"/>
              </a:spcBef>
            </a:pPr>
            <a:r>
              <a:rPr lang="zh-TW" altLang="en-US" b="0" dirty="0">
                <a:solidFill>
                  <a:srgbClr val="C00000"/>
                </a:solidFill>
                <a:effectLst>
                  <a:outerShdw blurRad="38100" dist="38100" dir="2700000" algn="tl">
                    <a:srgbClr val="000000">
                      <a:alpha val="43137"/>
                    </a:srgbClr>
                  </a:outerShdw>
                </a:effectLst>
              </a:rPr>
              <a:t>缺失及興革建議追蹤表格式</a:t>
            </a:r>
          </a:p>
        </p:txBody>
      </p:sp>
      <p:sp>
        <p:nvSpPr>
          <p:cNvPr id="207875" name="Rectangle 3"/>
          <p:cNvSpPr>
            <a:spLocks noGrp="1" noChangeArrowheads="1"/>
          </p:cNvSpPr>
          <p:nvPr>
            <p:ph type="body" idx="1"/>
          </p:nvPr>
        </p:nvSpPr>
        <p:spPr>
          <a:xfrm>
            <a:off x="1520619" y="836712"/>
            <a:ext cx="7176797" cy="720080"/>
          </a:xfrm>
        </p:spPr>
        <p:txBody>
          <a:bodyPr/>
          <a:lstStyle/>
          <a:p>
            <a:pPr marL="0" indent="0" algn="ctr">
              <a:buNone/>
            </a:pPr>
            <a:r>
              <a:rPr lang="zh-TW" altLang="en-US" sz="2000" b="1" dirty="0"/>
              <a:t>○○機關</a:t>
            </a:r>
          </a:p>
          <a:p>
            <a:pPr marL="0" indent="0" algn="ctr">
              <a:buNone/>
            </a:pPr>
            <a:r>
              <a:rPr lang="zh-TW" altLang="en-US" sz="2000" b="1" dirty="0"/>
              <a:t>○○年○○月內部控制缺失及興革建議追蹤</a:t>
            </a:r>
            <a:r>
              <a:rPr lang="zh-TW" altLang="en-US" sz="2000" b="1" dirty="0" smtClean="0"/>
              <a:t>表</a:t>
            </a:r>
            <a:endParaRPr lang="en-US" altLang="zh-TW" sz="2000" b="1" dirty="0" smtClean="0"/>
          </a:p>
        </p:txBody>
      </p:sp>
      <p:graphicFrame>
        <p:nvGraphicFramePr>
          <p:cNvPr id="3" name="表格 2"/>
          <p:cNvGraphicFramePr>
            <a:graphicFrameLocks noGrp="1"/>
          </p:cNvGraphicFramePr>
          <p:nvPr>
            <p:extLst>
              <p:ext uri="{D42A27DB-BD31-4B8C-83A1-F6EECF244321}">
                <p14:modId xmlns:p14="http://schemas.microsoft.com/office/powerpoint/2010/main" val="329408686"/>
              </p:ext>
            </p:extLst>
          </p:nvPr>
        </p:nvGraphicFramePr>
        <p:xfrm>
          <a:off x="272481" y="1628800"/>
          <a:ext cx="9361040" cy="5016500"/>
        </p:xfrm>
        <a:graphic>
          <a:graphicData uri="http://schemas.openxmlformats.org/drawingml/2006/table">
            <a:tbl>
              <a:tblPr firstRow="1" firstCol="1" bandRow="1" bandCol="1">
                <a:tableStyleId>{5C22544A-7EE6-4342-B048-85BDC9FD1C3A}</a:tableStyleId>
              </a:tblPr>
              <a:tblGrid>
                <a:gridCol w="702982"/>
                <a:gridCol w="2963426"/>
                <a:gridCol w="309323"/>
                <a:gridCol w="2889032"/>
                <a:gridCol w="526483"/>
                <a:gridCol w="1969794"/>
              </a:tblGrid>
              <a:tr h="159109">
                <a:tc>
                  <a:txBody>
                    <a:bodyPr/>
                    <a:lstStyle/>
                    <a:p>
                      <a:pPr algn="ctr">
                        <a:lnSpc>
                          <a:spcPts val="2300"/>
                        </a:lnSpc>
                        <a:spcAft>
                          <a:spcPts val="0"/>
                        </a:spcAft>
                      </a:pPr>
                      <a:r>
                        <a:rPr lang="zh-TW" sz="1400" kern="100" dirty="0">
                          <a:solidFill>
                            <a:srgbClr val="0000FF"/>
                          </a:solidFill>
                          <a:effectLst/>
                          <a:latin typeface="標楷體" panose="03000509000000000000" pitchFamily="65" charset="-120"/>
                          <a:ea typeface="標楷體" panose="03000509000000000000" pitchFamily="65" charset="-120"/>
                        </a:rPr>
                        <a:t>項次</a:t>
                      </a:r>
                    </a:p>
                  </a:txBody>
                  <a:tcPr marL="40469" marR="40469" marT="0" marB="0" anchor="ctr"/>
                </a:tc>
                <a:tc>
                  <a:txBody>
                    <a:bodyPr/>
                    <a:lstStyle/>
                    <a:p>
                      <a:pPr algn="ctr">
                        <a:lnSpc>
                          <a:spcPts val="2300"/>
                        </a:lnSpc>
                        <a:spcAft>
                          <a:spcPts val="0"/>
                        </a:spcAft>
                      </a:pPr>
                      <a:r>
                        <a:rPr lang="zh-TW" sz="1400" kern="100">
                          <a:solidFill>
                            <a:srgbClr val="0000FF"/>
                          </a:solidFill>
                          <a:effectLst/>
                          <a:latin typeface="標楷體" panose="03000509000000000000" pitchFamily="65" charset="-120"/>
                          <a:ea typeface="標楷體" panose="03000509000000000000" pitchFamily="65" charset="-120"/>
                        </a:rPr>
                        <a:t>缺失事項</a:t>
                      </a:r>
                      <a:r>
                        <a:rPr lang="en-US" sz="1400" kern="100">
                          <a:solidFill>
                            <a:srgbClr val="0000FF"/>
                          </a:solidFill>
                          <a:effectLst/>
                          <a:latin typeface="標楷體" panose="03000509000000000000" pitchFamily="65" charset="-120"/>
                          <a:ea typeface="標楷體" panose="03000509000000000000" pitchFamily="65" charset="-120"/>
                        </a:rPr>
                        <a:t>/</a:t>
                      </a:r>
                      <a:r>
                        <a:rPr lang="zh-TW" sz="1400" kern="100">
                          <a:solidFill>
                            <a:srgbClr val="0000FF"/>
                          </a:solidFill>
                          <a:effectLst/>
                          <a:latin typeface="標楷體" panose="03000509000000000000" pitchFamily="65" charset="-120"/>
                          <a:ea typeface="標楷體" panose="03000509000000000000" pitchFamily="65" charset="-120"/>
                        </a:rPr>
                        <a:t>興革建議</a:t>
                      </a:r>
                    </a:p>
                  </a:txBody>
                  <a:tcPr marL="40469" marR="40469" marT="0" marB="0" anchor="ctr"/>
                </a:tc>
                <a:tc gridSpan="3">
                  <a:txBody>
                    <a:bodyPr/>
                    <a:lstStyle/>
                    <a:p>
                      <a:pPr algn="ctr">
                        <a:lnSpc>
                          <a:spcPts val="2300"/>
                        </a:lnSpc>
                        <a:spcAft>
                          <a:spcPts val="0"/>
                        </a:spcAft>
                      </a:pPr>
                      <a:r>
                        <a:rPr lang="zh-TW" sz="1400" kern="100" dirty="0">
                          <a:solidFill>
                            <a:srgbClr val="0000FF"/>
                          </a:solidFill>
                          <a:effectLst/>
                          <a:latin typeface="標楷體" panose="03000509000000000000" pitchFamily="65" charset="-120"/>
                          <a:ea typeface="標楷體" panose="03000509000000000000" pitchFamily="65" charset="-120"/>
                        </a:rPr>
                        <a:t>改善</a:t>
                      </a:r>
                      <a:r>
                        <a:rPr lang="en-US" sz="1400" kern="100" dirty="0">
                          <a:solidFill>
                            <a:srgbClr val="0000FF"/>
                          </a:solidFill>
                          <a:effectLst/>
                          <a:latin typeface="標楷體" panose="03000509000000000000" pitchFamily="65" charset="-120"/>
                          <a:ea typeface="標楷體" panose="03000509000000000000" pitchFamily="65" charset="-120"/>
                        </a:rPr>
                        <a:t>/</a:t>
                      </a:r>
                      <a:r>
                        <a:rPr lang="zh-TW" sz="1400" kern="100" dirty="0">
                          <a:solidFill>
                            <a:srgbClr val="0000FF"/>
                          </a:solidFill>
                          <a:effectLst/>
                          <a:latin typeface="標楷體" panose="03000509000000000000" pitchFamily="65" charset="-120"/>
                          <a:ea typeface="標楷體" panose="03000509000000000000" pitchFamily="65" charset="-120"/>
                        </a:rPr>
                        <a:t>辦理情形</a:t>
                      </a:r>
                    </a:p>
                  </a:txBody>
                  <a:tcPr marL="40469" marR="40469" marT="0" marB="0" anchor="ctr"/>
                </a:tc>
                <a:tc hMerge="1">
                  <a:txBody>
                    <a:bodyPr/>
                    <a:lstStyle/>
                    <a:p>
                      <a:pPr algn="ctr">
                        <a:lnSpc>
                          <a:spcPts val="2300"/>
                        </a:lnSpc>
                        <a:spcAft>
                          <a:spcPts val="0"/>
                        </a:spcAft>
                      </a:pPr>
                      <a:endParaRPr lang="zh-TW" sz="1400" kern="100">
                        <a:solidFill>
                          <a:srgbClr val="0000FF"/>
                        </a:solidFill>
                        <a:effectLst/>
                        <a:latin typeface="標楷體" panose="03000509000000000000" pitchFamily="65" charset="-120"/>
                        <a:ea typeface="標楷體" panose="03000509000000000000" pitchFamily="65" charset="-120"/>
                      </a:endParaRPr>
                    </a:p>
                  </a:txBody>
                  <a:tcPr marL="37356" marR="37356" marT="0" marB="0" anchor="ctr"/>
                </a:tc>
                <a:tc hMerge="1">
                  <a:txBody>
                    <a:bodyPr/>
                    <a:lstStyle/>
                    <a:p>
                      <a:endParaRPr lang="zh-TW" altLang="en-US"/>
                    </a:p>
                  </a:txBody>
                  <a:tcPr/>
                </a:tc>
                <a:tc>
                  <a:txBody>
                    <a:bodyPr/>
                    <a:lstStyle/>
                    <a:p>
                      <a:pPr algn="ctr">
                        <a:lnSpc>
                          <a:spcPts val="2300"/>
                        </a:lnSpc>
                        <a:spcAft>
                          <a:spcPts val="0"/>
                        </a:spcAft>
                      </a:pPr>
                      <a:r>
                        <a:rPr lang="zh-TW" sz="1400" kern="100">
                          <a:solidFill>
                            <a:srgbClr val="0000FF"/>
                          </a:solidFill>
                          <a:effectLst/>
                          <a:latin typeface="標楷體" panose="03000509000000000000" pitchFamily="65" charset="-120"/>
                          <a:ea typeface="標楷體" panose="03000509000000000000" pitchFamily="65" charset="-120"/>
                        </a:rPr>
                        <a:t>追蹤結果</a:t>
                      </a:r>
                    </a:p>
                  </a:txBody>
                  <a:tcPr marL="40469" marR="40469" marT="0" marB="0" anchor="ctr"/>
                </a:tc>
              </a:tr>
              <a:tr h="131438">
                <a:tc gridSpan="6">
                  <a:txBody>
                    <a:bodyPr/>
                    <a:lstStyle/>
                    <a:p>
                      <a:pPr algn="just">
                        <a:lnSpc>
                          <a:spcPts val="1900"/>
                        </a:lnSpc>
                        <a:spcAft>
                          <a:spcPts val="0"/>
                        </a:spcAft>
                      </a:pPr>
                      <a:r>
                        <a:rPr lang="zh-TW" sz="1400" kern="100">
                          <a:solidFill>
                            <a:srgbClr val="0000FF"/>
                          </a:solidFill>
                          <a:effectLst/>
                          <a:latin typeface="+mn-lt"/>
                          <a:ea typeface="標楷體" panose="03000509000000000000" pitchFamily="65" charset="-120"/>
                        </a:rPr>
                        <a:t>自行評估結果所發現缺失及所提興革建議</a:t>
                      </a:r>
                    </a:p>
                  </a:txBody>
                  <a:tcPr marL="40469" marR="40469" marT="0" marB="0"/>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940819">
                <a:tc>
                  <a:txBody>
                    <a:bodyPr/>
                    <a:lstStyle/>
                    <a:p>
                      <a:pPr>
                        <a:lnSpc>
                          <a:spcPts val="1700"/>
                        </a:lnSpc>
                        <a:spcAft>
                          <a:spcPts val="0"/>
                        </a:spcAft>
                      </a:pPr>
                      <a:r>
                        <a:rPr lang="en-US" sz="1400" kern="100">
                          <a:solidFill>
                            <a:srgbClr val="0000FF"/>
                          </a:solidFill>
                          <a:effectLst/>
                          <a:latin typeface="+mn-lt"/>
                          <a:ea typeface="標楷體" panose="03000509000000000000" pitchFamily="65" charset="-120"/>
                        </a:rPr>
                        <a:t>1</a:t>
                      </a:r>
                      <a:endParaRPr lang="zh-TW" sz="1400" kern="100">
                        <a:solidFill>
                          <a:srgbClr val="0000FF"/>
                        </a:solidFill>
                        <a:effectLst/>
                        <a:latin typeface="+mn-lt"/>
                        <a:ea typeface="標楷體" panose="03000509000000000000" pitchFamily="65" charset="-120"/>
                      </a:endParaRPr>
                    </a:p>
                  </a:txBody>
                  <a:tcPr marL="40469" marR="40469" marT="0" marB="0"/>
                </a:tc>
                <a:tc gridSpan="2">
                  <a:txBody>
                    <a:bodyPr/>
                    <a:lstStyle/>
                    <a:p>
                      <a:pPr>
                        <a:lnSpc>
                          <a:spcPts val="1700"/>
                        </a:lnSpc>
                        <a:spcAft>
                          <a:spcPts val="0"/>
                        </a:spcAft>
                      </a:pPr>
                      <a:r>
                        <a:rPr lang="zh-TW" sz="1400" kern="100" dirty="0">
                          <a:solidFill>
                            <a:srgbClr val="0000FF"/>
                          </a:solidFill>
                          <a:effectLst/>
                          <a:latin typeface="+mn-lt"/>
                          <a:ea typeface="標楷體" panose="03000509000000000000" pitchFamily="65" charset="-120"/>
                        </a:rPr>
                        <a:t>應用系統上線及變更管理作業</a:t>
                      </a:r>
                    </a:p>
                    <a:p>
                      <a:pPr marL="228600" indent="-228600" algn="just">
                        <a:lnSpc>
                          <a:spcPts val="1700"/>
                        </a:lnSpc>
                        <a:spcAft>
                          <a:spcPts val="0"/>
                        </a:spcAft>
                      </a:pPr>
                      <a:r>
                        <a:rPr lang="en-US" sz="1400" kern="100" dirty="0">
                          <a:solidFill>
                            <a:srgbClr val="0000FF"/>
                          </a:solidFill>
                          <a:effectLst/>
                          <a:latin typeface="+mn-lt"/>
                          <a:ea typeface="標楷體" panose="03000509000000000000" pitchFamily="65" charset="-120"/>
                        </a:rPr>
                        <a:t>(1)</a:t>
                      </a:r>
                      <a:r>
                        <a:rPr lang="zh-TW" sz="1400" kern="0" dirty="0">
                          <a:solidFill>
                            <a:srgbClr val="0000FF"/>
                          </a:solidFill>
                          <a:effectLst/>
                          <a:latin typeface="+mn-lt"/>
                          <a:ea typeface="標楷體" panose="03000509000000000000" pitchFamily="65" charset="-120"/>
                        </a:rPr>
                        <a:t>於評估期間共發生</a:t>
                      </a:r>
                      <a:r>
                        <a:rPr lang="en-US" sz="1400" kern="0" dirty="0">
                          <a:solidFill>
                            <a:srgbClr val="0000FF"/>
                          </a:solidFill>
                          <a:effectLst/>
                          <a:latin typeface="+mn-lt"/>
                          <a:ea typeface="標楷體" panose="03000509000000000000" pitchFamily="65" charset="-120"/>
                        </a:rPr>
                        <a:t>810</a:t>
                      </a:r>
                      <a:r>
                        <a:rPr lang="zh-TW" sz="1400" kern="0" dirty="0">
                          <a:solidFill>
                            <a:srgbClr val="0000FF"/>
                          </a:solidFill>
                          <a:effectLst/>
                          <a:latin typeface="+mn-lt"/>
                          <a:ea typeface="標楷體" panose="03000509000000000000" pitchFamily="65" charset="-120"/>
                        </a:rPr>
                        <a:t>筆系統維護申請作業，大多為常態性變更或維護，部分僅由單人維護的小型系統較難滿足資訊安全內部控制職能分工之規範</a:t>
                      </a:r>
                      <a:r>
                        <a:rPr lang="zh-TW" sz="1400" kern="0" dirty="0" smtClean="0">
                          <a:solidFill>
                            <a:srgbClr val="0000FF"/>
                          </a:solidFill>
                          <a:effectLst/>
                          <a:latin typeface="+mn-lt"/>
                          <a:ea typeface="標楷體" panose="03000509000000000000" pitchFamily="65" charset="-120"/>
                        </a:rPr>
                        <a:t>。</a:t>
                      </a:r>
                      <a:endParaRPr lang="zh-TW" sz="1400" kern="100" dirty="0">
                        <a:solidFill>
                          <a:srgbClr val="0000FF"/>
                        </a:solidFill>
                        <a:effectLst/>
                        <a:latin typeface="+mn-lt"/>
                        <a:ea typeface="標楷體" panose="03000509000000000000" pitchFamily="65" charset="-120"/>
                      </a:endParaRPr>
                    </a:p>
                  </a:txBody>
                  <a:tcPr marL="40469" marR="40469" marT="0" marB="0"/>
                </a:tc>
                <a:tc hMerge="1">
                  <a:txBody>
                    <a:bodyPr/>
                    <a:lstStyle/>
                    <a:p>
                      <a:endParaRPr lang="zh-TW" altLang="en-US"/>
                    </a:p>
                  </a:txBody>
                  <a:tcPr/>
                </a:tc>
                <a:tc gridSpan="2">
                  <a:txBody>
                    <a:bodyPr/>
                    <a:lstStyle/>
                    <a:p>
                      <a:pPr marL="228600" indent="-228600" algn="just">
                        <a:lnSpc>
                          <a:spcPts val="1700"/>
                        </a:lnSpc>
                        <a:spcAft>
                          <a:spcPts val="0"/>
                        </a:spcAft>
                      </a:pPr>
                      <a:r>
                        <a:rPr lang="en-US" sz="1400" kern="100" dirty="0">
                          <a:solidFill>
                            <a:srgbClr val="0000FF"/>
                          </a:solidFill>
                          <a:effectLst/>
                          <a:latin typeface="+mn-lt"/>
                          <a:ea typeface="標楷體" panose="03000509000000000000" pitchFamily="65" charset="-120"/>
                        </a:rPr>
                        <a:t>(1)</a:t>
                      </a:r>
                      <a:r>
                        <a:rPr lang="zh-TW" sz="1400" kern="100" dirty="0">
                          <a:solidFill>
                            <a:srgbClr val="0000FF"/>
                          </a:solidFill>
                          <a:effectLst/>
                          <a:latin typeface="+mn-lt"/>
                          <a:ea typeface="標楷體" panose="03000509000000000000" pitchFamily="65" charset="-120"/>
                        </a:rPr>
                        <a:t>各科已協調人力相互支援，以落實執行系統維護人員及系統管理人員由不同人員擔任之規範。</a:t>
                      </a:r>
                    </a:p>
                    <a:p>
                      <a:pPr marL="228600" indent="-228600" algn="just">
                        <a:lnSpc>
                          <a:spcPts val="1700"/>
                        </a:lnSpc>
                        <a:spcAft>
                          <a:spcPts val="0"/>
                        </a:spcAft>
                      </a:pPr>
                      <a:r>
                        <a:rPr lang="en-US" sz="1400" kern="100" dirty="0">
                          <a:solidFill>
                            <a:srgbClr val="0000FF"/>
                          </a:solidFill>
                          <a:effectLst/>
                          <a:latin typeface="+mn-lt"/>
                          <a:ea typeface="標楷體" panose="03000509000000000000" pitchFamily="65" charset="-120"/>
                        </a:rPr>
                        <a:t>(2)</a:t>
                      </a:r>
                      <a:r>
                        <a:rPr lang="zh-TW" sz="1400" kern="100" dirty="0">
                          <a:solidFill>
                            <a:srgbClr val="0000FF"/>
                          </a:solidFill>
                          <a:effectLst/>
                          <a:latin typeface="+mn-lt"/>
                          <a:ea typeface="標楷體" panose="03000509000000000000" pitchFamily="65" charset="-120"/>
                        </a:rPr>
                        <a:t>…</a:t>
                      </a:r>
                    </a:p>
                  </a:txBody>
                  <a:tcPr marL="40469" marR="40469" marT="0" marB="0"/>
                </a:tc>
                <a:tc hMerge="1">
                  <a:txBody>
                    <a:bodyPr/>
                    <a:lstStyle/>
                    <a:p>
                      <a:endParaRPr lang="zh-TW" altLang="en-US"/>
                    </a:p>
                  </a:txBody>
                  <a:tcPr/>
                </a:tc>
                <a:tc>
                  <a:txBody>
                    <a:bodyPr/>
                    <a:lstStyle/>
                    <a:p>
                      <a:pPr marL="228600" indent="-228600" algn="just">
                        <a:lnSpc>
                          <a:spcPts val="1700"/>
                        </a:lnSpc>
                        <a:spcAft>
                          <a:spcPts val="0"/>
                        </a:spcAft>
                      </a:pPr>
                      <a:r>
                        <a:rPr lang="en-US" sz="1400" kern="100">
                          <a:solidFill>
                            <a:srgbClr val="0000FF"/>
                          </a:solidFill>
                          <a:effectLst/>
                          <a:latin typeface="+mn-lt"/>
                          <a:ea typeface="標楷體" panose="03000509000000000000" pitchFamily="65" charset="-120"/>
                        </a:rPr>
                        <a:t>(1)</a:t>
                      </a:r>
                      <a:r>
                        <a:rPr lang="zh-TW" sz="1400" kern="100">
                          <a:solidFill>
                            <a:srgbClr val="0000FF"/>
                          </a:solidFill>
                          <a:effectLst/>
                          <a:latin typeface="+mn-lt"/>
                          <a:ea typeface="標楷體" panose="03000509000000000000" pitchFamily="65" charset="-120"/>
                        </a:rPr>
                        <a:t>經檢視近</a:t>
                      </a:r>
                      <a:r>
                        <a:rPr lang="en-US" sz="1400" kern="100">
                          <a:solidFill>
                            <a:srgbClr val="0000FF"/>
                          </a:solidFill>
                          <a:effectLst/>
                          <a:latin typeface="+mn-lt"/>
                          <a:ea typeface="標楷體" panose="03000509000000000000" pitchFamily="65" charset="-120"/>
                        </a:rPr>
                        <a:t>3</a:t>
                      </a:r>
                      <a:r>
                        <a:rPr lang="zh-TW" sz="1400" kern="100">
                          <a:solidFill>
                            <a:srgbClr val="0000FF"/>
                          </a:solidFill>
                          <a:effectLst/>
                          <a:latin typeface="+mn-lt"/>
                          <a:ea typeface="標楷體" panose="03000509000000000000" pitchFamily="65" charset="-120"/>
                        </a:rPr>
                        <a:t>個月系統維護人員及系統管理人員皆已由不同人員擔任，本項缺失核已改善。</a:t>
                      </a:r>
                    </a:p>
                    <a:p>
                      <a:pPr marL="152400" indent="-152400" algn="just">
                        <a:lnSpc>
                          <a:spcPts val="1700"/>
                        </a:lnSpc>
                        <a:spcAft>
                          <a:spcPts val="0"/>
                        </a:spcAft>
                      </a:pPr>
                      <a:r>
                        <a:rPr lang="en-US" sz="1400" kern="100">
                          <a:solidFill>
                            <a:srgbClr val="0000FF"/>
                          </a:solidFill>
                          <a:effectLst/>
                          <a:latin typeface="+mn-lt"/>
                          <a:ea typeface="標楷體" panose="03000509000000000000" pitchFamily="65" charset="-120"/>
                        </a:rPr>
                        <a:t>(2)</a:t>
                      </a:r>
                      <a:r>
                        <a:rPr lang="zh-TW" sz="1400" kern="100">
                          <a:solidFill>
                            <a:srgbClr val="0000FF"/>
                          </a:solidFill>
                          <a:effectLst/>
                          <a:latin typeface="+mn-lt"/>
                          <a:ea typeface="標楷體" panose="03000509000000000000" pitchFamily="65" charset="-120"/>
                        </a:rPr>
                        <a:t>…</a:t>
                      </a:r>
                    </a:p>
                  </a:txBody>
                  <a:tcPr marL="40469" marR="40469" marT="0" marB="0"/>
                </a:tc>
              </a:tr>
              <a:tr h="131438">
                <a:tc gridSpan="6">
                  <a:txBody>
                    <a:bodyPr/>
                    <a:lstStyle/>
                    <a:p>
                      <a:pPr algn="just">
                        <a:lnSpc>
                          <a:spcPts val="1900"/>
                        </a:lnSpc>
                        <a:spcAft>
                          <a:spcPts val="0"/>
                        </a:spcAft>
                      </a:pPr>
                      <a:r>
                        <a:rPr lang="zh-TW" sz="1400" kern="100" dirty="0">
                          <a:solidFill>
                            <a:srgbClr val="0000FF"/>
                          </a:solidFill>
                          <a:effectLst/>
                          <a:latin typeface="+mn-lt"/>
                          <a:ea typeface="標楷體" panose="03000509000000000000" pitchFamily="65" charset="-120"/>
                        </a:rPr>
                        <a:t>內部稽核報告所列缺失及興革建議</a:t>
                      </a:r>
                    </a:p>
                  </a:txBody>
                  <a:tcPr marL="40469" marR="40469" marT="0" marB="0"/>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705614">
                <a:tc>
                  <a:txBody>
                    <a:bodyPr/>
                    <a:lstStyle/>
                    <a:p>
                      <a:pPr>
                        <a:lnSpc>
                          <a:spcPts val="1700"/>
                        </a:lnSpc>
                        <a:spcAft>
                          <a:spcPts val="0"/>
                        </a:spcAft>
                      </a:pPr>
                      <a:r>
                        <a:rPr lang="en-US" sz="1400" kern="100">
                          <a:solidFill>
                            <a:srgbClr val="0000FF"/>
                          </a:solidFill>
                          <a:effectLst/>
                          <a:latin typeface="+mn-lt"/>
                          <a:ea typeface="標楷體" panose="03000509000000000000" pitchFamily="65" charset="-120"/>
                        </a:rPr>
                        <a:t>1</a:t>
                      </a:r>
                      <a:endParaRPr lang="zh-TW" sz="1400" kern="100">
                        <a:solidFill>
                          <a:srgbClr val="0000FF"/>
                        </a:solidFill>
                        <a:effectLst/>
                        <a:latin typeface="+mn-lt"/>
                        <a:ea typeface="標楷體" panose="03000509000000000000" pitchFamily="65" charset="-120"/>
                      </a:endParaRPr>
                    </a:p>
                  </a:txBody>
                  <a:tcPr marL="40469" marR="40469" marT="0" marB="0"/>
                </a:tc>
                <a:tc>
                  <a:txBody>
                    <a:bodyPr/>
                    <a:lstStyle/>
                    <a:p>
                      <a:pPr algn="just">
                        <a:lnSpc>
                          <a:spcPts val="2000"/>
                        </a:lnSpc>
                        <a:spcAft>
                          <a:spcPts val="0"/>
                        </a:spcAft>
                      </a:pPr>
                      <a:r>
                        <a:rPr lang="zh-TW" sz="1400" kern="100">
                          <a:solidFill>
                            <a:srgbClr val="0000FF"/>
                          </a:solidFill>
                          <a:effectLst/>
                          <a:latin typeface="+mn-lt"/>
                          <a:ea typeface="標楷體" panose="03000509000000000000" pitchFamily="65" charset="-120"/>
                        </a:rPr>
                        <a:t>建議研議提報彙整控管標準，供各單位參考，以利後續管考。</a:t>
                      </a:r>
                    </a:p>
                  </a:txBody>
                  <a:tcPr marL="40469" marR="40469" marT="0" marB="0"/>
                </a:tc>
                <a:tc gridSpan="2">
                  <a:txBody>
                    <a:bodyPr/>
                    <a:lstStyle/>
                    <a:p>
                      <a:pPr algn="just">
                        <a:lnSpc>
                          <a:spcPts val="2000"/>
                        </a:lnSpc>
                        <a:spcAft>
                          <a:spcPts val="0"/>
                        </a:spcAft>
                      </a:pPr>
                      <a:r>
                        <a:rPr lang="zh-TW" sz="1400" kern="100" dirty="0">
                          <a:solidFill>
                            <a:srgbClr val="0000FF"/>
                          </a:solidFill>
                          <a:effectLst/>
                          <a:latin typeface="+mn-lt"/>
                          <a:ea typeface="標楷體" panose="03000509000000000000" pitchFamily="65" charset="-120"/>
                        </a:rPr>
                        <a:t>秘書室已修正各單位辦理採購案件預定招標彙整表，並檢附工作時程說明資料，請各單位於填列招標期程時一併考量，以利後續規劃。</a:t>
                      </a:r>
                    </a:p>
                  </a:txBody>
                  <a:tcPr marL="40469" marR="40469" marT="0" marB="0"/>
                </a:tc>
                <a:tc hMerge="1">
                  <a:txBody>
                    <a:bodyPr/>
                    <a:lstStyle/>
                    <a:p>
                      <a:pPr algn="just">
                        <a:lnSpc>
                          <a:spcPts val="2000"/>
                        </a:lnSpc>
                        <a:spcAft>
                          <a:spcPts val="0"/>
                        </a:spcAft>
                      </a:pPr>
                      <a:endParaRPr lang="zh-TW" sz="1400" kern="100">
                        <a:solidFill>
                          <a:srgbClr val="0000FF"/>
                        </a:solidFill>
                        <a:effectLst/>
                        <a:latin typeface="標楷體" panose="03000509000000000000" pitchFamily="65" charset="-120"/>
                        <a:ea typeface="標楷體" panose="03000509000000000000" pitchFamily="65" charset="-120"/>
                      </a:endParaRPr>
                    </a:p>
                  </a:txBody>
                  <a:tcPr marL="37356" marR="37356" marT="0" marB="0"/>
                </a:tc>
                <a:tc gridSpan="2">
                  <a:txBody>
                    <a:bodyPr/>
                    <a:lstStyle/>
                    <a:p>
                      <a:pPr algn="just">
                        <a:lnSpc>
                          <a:spcPts val="1700"/>
                        </a:lnSpc>
                        <a:spcAft>
                          <a:spcPts val="0"/>
                        </a:spcAft>
                      </a:pPr>
                      <a:r>
                        <a:rPr lang="zh-TW" sz="1400" kern="100" dirty="0">
                          <a:solidFill>
                            <a:srgbClr val="0000FF"/>
                          </a:solidFill>
                          <a:effectLst/>
                          <a:latin typeface="+mn-lt"/>
                          <a:ea typeface="標楷體" panose="03000509000000000000" pitchFamily="65" charset="-120"/>
                        </a:rPr>
                        <a:t>本項建議業經秘書室採納，並由各單位依控管標準填列採購案件預定招標彙整表，以掌握各單位辦理進度。</a:t>
                      </a:r>
                    </a:p>
                  </a:txBody>
                  <a:tcPr marL="40469" marR="40469" marT="0" marB="0"/>
                </a:tc>
                <a:tc hMerge="1">
                  <a:txBody>
                    <a:bodyPr/>
                    <a:lstStyle/>
                    <a:p>
                      <a:pPr algn="just">
                        <a:lnSpc>
                          <a:spcPts val="1700"/>
                        </a:lnSpc>
                        <a:spcAft>
                          <a:spcPts val="0"/>
                        </a:spcAft>
                      </a:pPr>
                      <a:endParaRPr lang="zh-TW" sz="1400" kern="100" dirty="0">
                        <a:solidFill>
                          <a:srgbClr val="0000FF"/>
                        </a:solidFill>
                        <a:effectLst/>
                        <a:latin typeface="標楷體" panose="03000509000000000000" pitchFamily="65" charset="-120"/>
                        <a:ea typeface="標楷體" panose="03000509000000000000" pitchFamily="65" charset="-120"/>
                      </a:endParaRPr>
                    </a:p>
                  </a:txBody>
                  <a:tcPr marL="37356" marR="37356" marT="0" marB="0"/>
                </a:tc>
              </a:tr>
              <a:tr h="131438">
                <a:tc gridSpan="6">
                  <a:txBody>
                    <a:bodyPr/>
                    <a:lstStyle/>
                    <a:p>
                      <a:pPr algn="just">
                        <a:lnSpc>
                          <a:spcPts val="1900"/>
                        </a:lnSpc>
                        <a:spcAft>
                          <a:spcPts val="0"/>
                        </a:spcAft>
                      </a:pPr>
                      <a:r>
                        <a:rPr lang="zh-TW" sz="1400" kern="100" dirty="0">
                          <a:solidFill>
                            <a:srgbClr val="0000FF"/>
                          </a:solidFill>
                          <a:effectLst/>
                          <a:latin typeface="標楷體" panose="03000509000000000000" pitchFamily="65" charset="-120"/>
                          <a:ea typeface="標楷體" panose="03000509000000000000" pitchFamily="65" charset="-120"/>
                        </a:rPr>
                        <a:t>稽核評估職能單位所發現缺失及所提興革建議</a:t>
                      </a:r>
                    </a:p>
                  </a:txBody>
                  <a:tcPr marL="40469" marR="40469" marT="0" marB="0"/>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174674">
                <a:tc>
                  <a:txBody>
                    <a:bodyPr/>
                    <a:lstStyle/>
                    <a:p>
                      <a:pPr>
                        <a:lnSpc>
                          <a:spcPts val="1900"/>
                        </a:lnSpc>
                        <a:spcAft>
                          <a:spcPts val="0"/>
                        </a:spcAft>
                      </a:pPr>
                      <a:r>
                        <a:rPr lang="en-US" sz="1400" kern="100">
                          <a:solidFill>
                            <a:srgbClr val="0000FF"/>
                          </a:solidFill>
                          <a:effectLst/>
                          <a:latin typeface="標楷體" panose="03000509000000000000" pitchFamily="65" charset="-120"/>
                          <a:ea typeface="標楷體" panose="03000509000000000000" pitchFamily="65" charset="-120"/>
                        </a:rPr>
                        <a:t> </a:t>
                      </a:r>
                      <a:endParaRPr lang="zh-TW" sz="1400" kern="100">
                        <a:solidFill>
                          <a:srgbClr val="0000FF"/>
                        </a:solidFill>
                        <a:effectLst/>
                        <a:latin typeface="標楷體" panose="03000509000000000000" pitchFamily="65" charset="-120"/>
                        <a:ea typeface="標楷體" panose="03000509000000000000" pitchFamily="65" charset="-120"/>
                      </a:endParaRPr>
                    </a:p>
                  </a:txBody>
                  <a:tcPr marL="40469" marR="40469" marT="0" marB="0"/>
                </a:tc>
                <a:tc gridSpan="2">
                  <a:txBody>
                    <a:bodyPr/>
                    <a:lstStyle/>
                    <a:p>
                      <a:pPr>
                        <a:lnSpc>
                          <a:spcPts val="1900"/>
                        </a:lnSpc>
                        <a:spcAft>
                          <a:spcPts val="0"/>
                        </a:spcAft>
                      </a:pPr>
                      <a:r>
                        <a:rPr lang="en-US" sz="1400" kern="100" dirty="0">
                          <a:solidFill>
                            <a:srgbClr val="0000FF"/>
                          </a:solidFill>
                          <a:effectLst/>
                          <a:latin typeface="標楷體" panose="03000509000000000000" pitchFamily="65" charset="-120"/>
                          <a:ea typeface="標楷體" panose="03000509000000000000" pitchFamily="65" charset="-120"/>
                        </a:rPr>
                        <a:t> </a:t>
                      </a:r>
                      <a:endParaRPr lang="zh-TW" sz="1400" kern="100" dirty="0">
                        <a:solidFill>
                          <a:srgbClr val="0000FF"/>
                        </a:solidFill>
                        <a:effectLst/>
                        <a:latin typeface="標楷體" panose="03000509000000000000" pitchFamily="65" charset="-120"/>
                        <a:ea typeface="標楷體" panose="03000509000000000000" pitchFamily="65" charset="-120"/>
                      </a:endParaRPr>
                    </a:p>
                  </a:txBody>
                  <a:tcPr marL="40469" marR="40469" marT="0" marB="0"/>
                </a:tc>
                <a:tc hMerge="1">
                  <a:txBody>
                    <a:bodyPr/>
                    <a:lstStyle/>
                    <a:p>
                      <a:endParaRPr lang="zh-TW" altLang="en-US"/>
                    </a:p>
                  </a:txBody>
                  <a:tcPr/>
                </a:tc>
                <a:tc gridSpan="2">
                  <a:txBody>
                    <a:bodyPr/>
                    <a:lstStyle/>
                    <a:p>
                      <a:pPr>
                        <a:lnSpc>
                          <a:spcPts val="1900"/>
                        </a:lnSpc>
                        <a:spcAft>
                          <a:spcPts val="0"/>
                        </a:spcAft>
                      </a:pPr>
                      <a:r>
                        <a:rPr lang="en-US" sz="1400" kern="100">
                          <a:solidFill>
                            <a:srgbClr val="0000FF"/>
                          </a:solidFill>
                          <a:effectLst/>
                          <a:latin typeface="標楷體" panose="03000509000000000000" pitchFamily="65" charset="-120"/>
                          <a:ea typeface="標楷體" panose="03000509000000000000" pitchFamily="65" charset="-120"/>
                        </a:rPr>
                        <a:t> </a:t>
                      </a:r>
                      <a:endParaRPr lang="zh-TW" sz="1400" kern="100">
                        <a:solidFill>
                          <a:srgbClr val="0000FF"/>
                        </a:solidFill>
                        <a:effectLst/>
                        <a:latin typeface="標楷體" panose="03000509000000000000" pitchFamily="65" charset="-120"/>
                        <a:ea typeface="標楷體" panose="03000509000000000000" pitchFamily="65" charset="-120"/>
                      </a:endParaRPr>
                    </a:p>
                  </a:txBody>
                  <a:tcPr marL="40469" marR="40469" marT="0" marB="0"/>
                </a:tc>
                <a:tc hMerge="1">
                  <a:txBody>
                    <a:bodyPr/>
                    <a:lstStyle/>
                    <a:p>
                      <a:endParaRPr lang="zh-TW" altLang="en-US"/>
                    </a:p>
                  </a:txBody>
                  <a:tcPr/>
                </a:tc>
                <a:tc>
                  <a:txBody>
                    <a:bodyPr/>
                    <a:lstStyle/>
                    <a:p>
                      <a:pPr>
                        <a:lnSpc>
                          <a:spcPts val="1900"/>
                        </a:lnSpc>
                        <a:spcAft>
                          <a:spcPts val="0"/>
                        </a:spcAft>
                      </a:pPr>
                      <a:r>
                        <a:rPr lang="en-US" sz="1400" kern="100">
                          <a:solidFill>
                            <a:srgbClr val="0000FF"/>
                          </a:solidFill>
                          <a:effectLst/>
                          <a:latin typeface="標楷體" panose="03000509000000000000" pitchFamily="65" charset="-120"/>
                          <a:ea typeface="標楷體" panose="03000509000000000000" pitchFamily="65" charset="-120"/>
                        </a:rPr>
                        <a:t> </a:t>
                      </a:r>
                      <a:endParaRPr lang="zh-TW" sz="1400" kern="100">
                        <a:solidFill>
                          <a:srgbClr val="0000FF"/>
                        </a:solidFill>
                        <a:effectLst/>
                        <a:latin typeface="標楷體" panose="03000509000000000000" pitchFamily="65" charset="-120"/>
                        <a:ea typeface="標楷體" panose="03000509000000000000" pitchFamily="65" charset="-120"/>
                      </a:endParaRPr>
                    </a:p>
                  </a:txBody>
                  <a:tcPr marL="40469" marR="40469" marT="0" marB="0"/>
                </a:tc>
              </a:tr>
              <a:tr h="131438">
                <a:tc gridSpan="6">
                  <a:txBody>
                    <a:bodyPr/>
                    <a:lstStyle/>
                    <a:p>
                      <a:pPr algn="just">
                        <a:lnSpc>
                          <a:spcPts val="1900"/>
                        </a:lnSpc>
                        <a:spcAft>
                          <a:spcPts val="0"/>
                        </a:spcAft>
                      </a:pPr>
                      <a:r>
                        <a:rPr lang="zh-TW" sz="1400" kern="100">
                          <a:solidFill>
                            <a:srgbClr val="0000FF"/>
                          </a:solidFill>
                          <a:effectLst/>
                          <a:latin typeface="標楷體" panose="03000509000000000000" pitchFamily="65" charset="-120"/>
                          <a:ea typeface="標楷體" panose="03000509000000000000" pitchFamily="65" charset="-120"/>
                        </a:rPr>
                        <a:t>監察院彈劾與糾正</a:t>
                      </a:r>
                      <a:r>
                        <a:rPr lang="en-US" sz="1400" kern="100">
                          <a:solidFill>
                            <a:srgbClr val="0000FF"/>
                          </a:solidFill>
                          <a:effectLst/>
                          <a:latin typeface="標楷體" panose="03000509000000000000" pitchFamily="65" charset="-120"/>
                          <a:ea typeface="標楷體" panose="03000509000000000000" pitchFamily="65" charset="-120"/>
                        </a:rPr>
                        <a:t>(</a:t>
                      </a:r>
                      <a:r>
                        <a:rPr lang="zh-TW" sz="1400" kern="100">
                          <a:solidFill>
                            <a:srgbClr val="0000FF"/>
                          </a:solidFill>
                          <a:effectLst/>
                          <a:latin typeface="標楷體" panose="03000509000000000000" pitchFamily="65" charset="-120"/>
                          <a:ea typeface="標楷體" panose="03000509000000000000" pitchFamily="65" charset="-120"/>
                        </a:rPr>
                        <a:t>舉</a:t>
                      </a:r>
                      <a:r>
                        <a:rPr lang="en-US" sz="1400" kern="100">
                          <a:solidFill>
                            <a:srgbClr val="0000FF"/>
                          </a:solidFill>
                          <a:effectLst/>
                          <a:latin typeface="標楷體" panose="03000509000000000000" pitchFamily="65" charset="-120"/>
                          <a:ea typeface="標楷體" panose="03000509000000000000" pitchFamily="65" charset="-120"/>
                        </a:rPr>
                        <a:t>)</a:t>
                      </a:r>
                      <a:r>
                        <a:rPr lang="zh-TW" sz="1400" kern="100">
                          <a:solidFill>
                            <a:srgbClr val="0000FF"/>
                          </a:solidFill>
                          <a:effectLst/>
                          <a:latin typeface="標楷體" panose="03000509000000000000" pitchFamily="65" charset="-120"/>
                          <a:ea typeface="標楷體" panose="03000509000000000000" pitchFamily="65" charset="-120"/>
                        </a:rPr>
                        <a:t>案件或提出其他調查意見，涉及內部控制部分</a:t>
                      </a:r>
                    </a:p>
                  </a:txBody>
                  <a:tcPr marL="40469" marR="40469" marT="0" marB="0"/>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169832">
                <a:tc>
                  <a:txBody>
                    <a:bodyPr/>
                    <a:lstStyle/>
                    <a:p>
                      <a:pPr>
                        <a:lnSpc>
                          <a:spcPts val="1900"/>
                        </a:lnSpc>
                        <a:spcAft>
                          <a:spcPts val="0"/>
                        </a:spcAft>
                      </a:pPr>
                      <a:r>
                        <a:rPr lang="en-US" sz="1400" kern="100">
                          <a:solidFill>
                            <a:srgbClr val="0000FF"/>
                          </a:solidFill>
                          <a:effectLst/>
                          <a:latin typeface="標楷體" panose="03000509000000000000" pitchFamily="65" charset="-120"/>
                          <a:ea typeface="標楷體" panose="03000509000000000000" pitchFamily="65" charset="-120"/>
                        </a:rPr>
                        <a:t> </a:t>
                      </a:r>
                      <a:endParaRPr lang="zh-TW" sz="1400" kern="100">
                        <a:solidFill>
                          <a:srgbClr val="0000FF"/>
                        </a:solidFill>
                        <a:effectLst/>
                        <a:latin typeface="標楷體" panose="03000509000000000000" pitchFamily="65" charset="-120"/>
                        <a:ea typeface="標楷體" panose="03000509000000000000" pitchFamily="65" charset="-120"/>
                      </a:endParaRPr>
                    </a:p>
                  </a:txBody>
                  <a:tcPr marL="40469" marR="40469" marT="0" marB="0"/>
                </a:tc>
                <a:tc gridSpan="2">
                  <a:txBody>
                    <a:bodyPr/>
                    <a:lstStyle/>
                    <a:p>
                      <a:pPr>
                        <a:lnSpc>
                          <a:spcPts val="1900"/>
                        </a:lnSpc>
                        <a:spcAft>
                          <a:spcPts val="0"/>
                        </a:spcAft>
                      </a:pPr>
                      <a:r>
                        <a:rPr lang="en-US" sz="1400" kern="100">
                          <a:solidFill>
                            <a:srgbClr val="0000FF"/>
                          </a:solidFill>
                          <a:effectLst/>
                          <a:latin typeface="標楷體" panose="03000509000000000000" pitchFamily="65" charset="-120"/>
                          <a:ea typeface="標楷體" panose="03000509000000000000" pitchFamily="65" charset="-120"/>
                        </a:rPr>
                        <a:t> </a:t>
                      </a:r>
                      <a:endParaRPr lang="zh-TW" sz="1400" kern="100">
                        <a:solidFill>
                          <a:srgbClr val="0000FF"/>
                        </a:solidFill>
                        <a:effectLst/>
                        <a:latin typeface="標楷體" panose="03000509000000000000" pitchFamily="65" charset="-120"/>
                        <a:ea typeface="標楷體" panose="03000509000000000000" pitchFamily="65" charset="-120"/>
                      </a:endParaRPr>
                    </a:p>
                  </a:txBody>
                  <a:tcPr marL="40469" marR="40469" marT="0" marB="0"/>
                </a:tc>
                <a:tc hMerge="1">
                  <a:txBody>
                    <a:bodyPr/>
                    <a:lstStyle/>
                    <a:p>
                      <a:endParaRPr lang="zh-TW" altLang="en-US"/>
                    </a:p>
                  </a:txBody>
                  <a:tcPr/>
                </a:tc>
                <a:tc gridSpan="2">
                  <a:txBody>
                    <a:bodyPr/>
                    <a:lstStyle/>
                    <a:p>
                      <a:pPr>
                        <a:lnSpc>
                          <a:spcPts val="1900"/>
                        </a:lnSpc>
                        <a:spcAft>
                          <a:spcPts val="0"/>
                        </a:spcAft>
                      </a:pPr>
                      <a:r>
                        <a:rPr lang="en-US" sz="1400" kern="100">
                          <a:solidFill>
                            <a:srgbClr val="0000FF"/>
                          </a:solidFill>
                          <a:effectLst/>
                          <a:latin typeface="標楷體" panose="03000509000000000000" pitchFamily="65" charset="-120"/>
                          <a:ea typeface="標楷體" panose="03000509000000000000" pitchFamily="65" charset="-120"/>
                        </a:rPr>
                        <a:t> </a:t>
                      </a:r>
                      <a:endParaRPr lang="zh-TW" sz="1400" kern="100">
                        <a:solidFill>
                          <a:srgbClr val="0000FF"/>
                        </a:solidFill>
                        <a:effectLst/>
                        <a:latin typeface="標楷體" panose="03000509000000000000" pitchFamily="65" charset="-120"/>
                        <a:ea typeface="標楷體" panose="03000509000000000000" pitchFamily="65" charset="-120"/>
                      </a:endParaRPr>
                    </a:p>
                  </a:txBody>
                  <a:tcPr marL="40469" marR="40469" marT="0" marB="0"/>
                </a:tc>
                <a:tc hMerge="1">
                  <a:txBody>
                    <a:bodyPr/>
                    <a:lstStyle/>
                    <a:p>
                      <a:endParaRPr lang="zh-TW" altLang="en-US"/>
                    </a:p>
                  </a:txBody>
                  <a:tcPr/>
                </a:tc>
                <a:tc>
                  <a:txBody>
                    <a:bodyPr/>
                    <a:lstStyle/>
                    <a:p>
                      <a:pPr>
                        <a:lnSpc>
                          <a:spcPts val="1900"/>
                        </a:lnSpc>
                        <a:spcAft>
                          <a:spcPts val="0"/>
                        </a:spcAft>
                      </a:pPr>
                      <a:r>
                        <a:rPr lang="en-US" sz="1400" kern="100">
                          <a:solidFill>
                            <a:srgbClr val="0000FF"/>
                          </a:solidFill>
                          <a:effectLst/>
                          <a:latin typeface="標楷體" panose="03000509000000000000" pitchFamily="65" charset="-120"/>
                          <a:ea typeface="標楷體" panose="03000509000000000000" pitchFamily="65" charset="-120"/>
                        </a:rPr>
                        <a:t> </a:t>
                      </a:r>
                      <a:endParaRPr lang="zh-TW" sz="1400" kern="100">
                        <a:solidFill>
                          <a:srgbClr val="0000FF"/>
                        </a:solidFill>
                        <a:effectLst/>
                        <a:latin typeface="標楷體" panose="03000509000000000000" pitchFamily="65" charset="-120"/>
                        <a:ea typeface="標楷體" panose="03000509000000000000" pitchFamily="65" charset="-120"/>
                      </a:endParaRPr>
                    </a:p>
                  </a:txBody>
                  <a:tcPr marL="40469" marR="40469" marT="0" marB="0"/>
                </a:tc>
              </a:tr>
              <a:tr h="132822">
                <a:tc gridSpan="6">
                  <a:txBody>
                    <a:bodyPr/>
                    <a:lstStyle/>
                    <a:p>
                      <a:pPr algn="just">
                        <a:lnSpc>
                          <a:spcPts val="1900"/>
                        </a:lnSpc>
                        <a:spcAft>
                          <a:spcPts val="0"/>
                        </a:spcAft>
                      </a:pPr>
                      <a:r>
                        <a:rPr lang="zh-TW" sz="1400" kern="100">
                          <a:solidFill>
                            <a:srgbClr val="0000FF"/>
                          </a:solidFill>
                          <a:effectLst/>
                          <a:latin typeface="標楷體" panose="03000509000000000000" pitchFamily="65" charset="-120"/>
                          <a:ea typeface="標楷體" panose="03000509000000000000" pitchFamily="65" charset="-120"/>
                        </a:rPr>
                        <a:t>審計部中央政府總決算審核報告重要審核意見，涉及內部控制部分</a:t>
                      </a:r>
                    </a:p>
                  </a:txBody>
                  <a:tcPr marL="40469" marR="40469" marT="0" marB="0"/>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169832">
                <a:tc>
                  <a:txBody>
                    <a:bodyPr/>
                    <a:lstStyle/>
                    <a:p>
                      <a:pPr>
                        <a:lnSpc>
                          <a:spcPts val="1900"/>
                        </a:lnSpc>
                        <a:spcAft>
                          <a:spcPts val="0"/>
                        </a:spcAft>
                      </a:pPr>
                      <a:r>
                        <a:rPr lang="en-US" sz="1400" kern="100">
                          <a:solidFill>
                            <a:srgbClr val="0000FF"/>
                          </a:solidFill>
                          <a:effectLst/>
                          <a:latin typeface="標楷體" panose="03000509000000000000" pitchFamily="65" charset="-120"/>
                          <a:ea typeface="標楷體" panose="03000509000000000000" pitchFamily="65" charset="-120"/>
                        </a:rPr>
                        <a:t> </a:t>
                      </a:r>
                      <a:endParaRPr lang="zh-TW" sz="1400" kern="100">
                        <a:solidFill>
                          <a:srgbClr val="0000FF"/>
                        </a:solidFill>
                        <a:effectLst/>
                        <a:latin typeface="標楷體" panose="03000509000000000000" pitchFamily="65" charset="-120"/>
                        <a:ea typeface="標楷體" panose="03000509000000000000" pitchFamily="65" charset="-120"/>
                      </a:endParaRPr>
                    </a:p>
                  </a:txBody>
                  <a:tcPr marL="40469" marR="40469" marT="0" marB="0" anchor="ctr"/>
                </a:tc>
                <a:tc gridSpan="2">
                  <a:txBody>
                    <a:bodyPr/>
                    <a:lstStyle/>
                    <a:p>
                      <a:pPr>
                        <a:lnSpc>
                          <a:spcPts val="1900"/>
                        </a:lnSpc>
                        <a:spcAft>
                          <a:spcPts val="0"/>
                        </a:spcAft>
                      </a:pPr>
                      <a:r>
                        <a:rPr lang="en-US" sz="1400" kern="100">
                          <a:solidFill>
                            <a:srgbClr val="0000FF"/>
                          </a:solidFill>
                          <a:effectLst/>
                          <a:latin typeface="標楷體" panose="03000509000000000000" pitchFamily="65" charset="-120"/>
                          <a:ea typeface="標楷體" panose="03000509000000000000" pitchFamily="65" charset="-120"/>
                        </a:rPr>
                        <a:t> </a:t>
                      </a:r>
                      <a:endParaRPr lang="zh-TW" sz="1400" kern="100">
                        <a:solidFill>
                          <a:srgbClr val="0000FF"/>
                        </a:solidFill>
                        <a:effectLst/>
                        <a:latin typeface="標楷體" panose="03000509000000000000" pitchFamily="65" charset="-120"/>
                        <a:ea typeface="標楷體" panose="03000509000000000000" pitchFamily="65" charset="-120"/>
                      </a:endParaRPr>
                    </a:p>
                  </a:txBody>
                  <a:tcPr marL="40469" marR="40469" marT="0" marB="0" anchor="ctr"/>
                </a:tc>
                <a:tc hMerge="1">
                  <a:txBody>
                    <a:bodyPr/>
                    <a:lstStyle/>
                    <a:p>
                      <a:endParaRPr lang="zh-TW" altLang="en-US"/>
                    </a:p>
                  </a:txBody>
                  <a:tcPr/>
                </a:tc>
                <a:tc gridSpan="2">
                  <a:txBody>
                    <a:bodyPr/>
                    <a:lstStyle/>
                    <a:p>
                      <a:pPr>
                        <a:lnSpc>
                          <a:spcPts val="1900"/>
                        </a:lnSpc>
                        <a:spcAft>
                          <a:spcPts val="0"/>
                        </a:spcAft>
                      </a:pPr>
                      <a:r>
                        <a:rPr lang="en-US" sz="1400" kern="100">
                          <a:solidFill>
                            <a:srgbClr val="0000FF"/>
                          </a:solidFill>
                          <a:effectLst/>
                          <a:latin typeface="標楷體" panose="03000509000000000000" pitchFamily="65" charset="-120"/>
                          <a:ea typeface="標楷體" panose="03000509000000000000" pitchFamily="65" charset="-120"/>
                        </a:rPr>
                        <a:t> </a:t>
                      </a:r>
                      <a:endParaRPr lang="zh-TW" sz="1400" kern="100">
                        <a:solidFill>
                          <a:srgbClr val="0000FF"/>
                        </a:solidFill>
                        <a:effectLst/>
                        <a:latin typeface="標楷體" panose="03000509000000000000" pitchFamily="65" charset="-120"/>
                        <a:ea typeface="標楷體" panose="03000509000000000000" pitchFamily="65" charset="-120"/>
                      </a:endParaRPr>
                    </a:p>
                  </a:txBody>
                  <a:tcPr marL="40469" marR="40469" marT="0" marB="0" anchor="ctr"/>
                </a:tc>
                <a:tc hMerge="1">
                  <a:txBody>
                    <a:bodyPr/>
                    <a:lstStyle/>
                    <a:p>
                      <a:endParaRPr lang="zh-TW" altLang="en-US"/>
                    </a:p>
                  </a:txBody>
                  <a:tcPr/>
                </a:tc>
                <a:tc>
                  <a:txBody>
                    <a:bodyPr/>
                    <a:lstStyle/>
                    <a:p>
                      <a:pPr>
                        <a:lnSpc>
                          <a:spcPts val="1900"/>
                        </a:lnSpc>
                        <a:spcAft>
                          <a:spcPts val="0"/>
                        </a:spcAft>
                      </a:pPr>
                      <a:r>
                        <a:rPr lang="en-US" sz="1400" kern="100">
                          <a:solidFill>
                            <a:srgbClr val="0000FF"/>
                          </a:solidFill>
                          <a:effectLst/>
                          <a:latin typeface="標楷體" panose="03000509000000000000" pitchFamily="65" charset="-120"/>
                          <a:ea typeface="標楷體" panose="03000509000000000000" pitchFamily="65" charset="-120"/>
                        </a:rPr>
                        <a:t> </a:t>
                      </a:r>
                      <a:endParaRPr lang="zh-TW" sz="1400" kern="100">
                        <a:solidFill>
                          <a:srgbClr val="0000FF"/>
                        </a:solidFill>
                        <a:effectLst/>
                        <a:latin typeface="標楷體" panose="03000509000000000000" pitchFamily="65" charset="-120"/>
                        <a:ea typeface="標楷體" panose="03000509000000000000" pitchFamily="65" charset="-120"/>
                      </a:endParaRPr>
                    </a:p>
                  </a:txBody>
                  <a:tcPr marL="40469" marR="40469" marT="0" marB="0" anchor="ctr"/>
                </a:tc>
              </a:tr>
              <a:tr h="132822">
                <a:tc gridSpan="6">
                  <a:txBody>
                    <a:bodyPr/>
                    <a:lstStyle/>
                    <a:p>
                      <a:pPr algn="just">
                        <a:lnSpc>
                          <a:spcPts val="1900"/>
                        </a:lnSpc>
                        <a:spcAft>
                          <a:spcPts val="0"/>
                        </a:spcAft>
                      </a:pPr>
                      <a:r>
                        <a:rPr lang="zh-TW" sz="1400" kern="100">
                          <a:solidFill>
                            <a:srgbClr val="0000FF"/>
                          </a:solidFill>
                          <a:effectLst/>
                          <a:latin typeface="標楷體" panose="03000509000000000000" pitchFamily="65" charset="-120"/>
                          <a:ea typeface="標楷體" panose="03000509000000000000" pitchFamily="65" charset="-120"/>
                        </a:rPr>
                        <a:t>上級與各權責機關（單位）督導所提缺失及興革建議</a:t>
                      </a:r>
                    </a:p>
                  </a:txBody>
                  <a:tcPr marL="40469" marR="40469" marT="0" marB="0"/>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162568">
                <a:tc>
                  <a:txBody>
                    <a:bodyPr/>
                    <a:lstStyle/>
                    <a:p>
                      <a:pPr>
                        <a:lnSpc>
                          <a:spcPts val="1900"/>
                        </a:lnSpc>
                        <a:spcAft>
                          <a:spcPts val="0"/>
                        </a:spcAft>
                      </a:pPr>
                      <a:r>
                        <a:rPr lang="en-US" sz="1400" kern="100">
                          <a:solidFill>
                            <a:srgbClr val="0000FF"/>
                          </a:solidFill>
                          <a:effectLst/>
                          <a:latin typeface="標楷體" panose="03000509000000000000" pitchFamily="65" charset="-120"/>
                          <a:ea typeface="標楷體" panose="03000509000000000000" pitchFamily="65" charset="-120"/>
                        </a:rPr>
                        <a:t> </a:t>
                      </a:r>
                      <a:endParaRPr lang="zh-TW" sz="1400" kern="100">
                        <a:solidFill>
                          <a:srgbClr val="0000FF"/>
                        </a:solidFill>
                        <a:effectLst/>
                        <a:latin typeface="標楷體" panose="03000509000000000000" pitchFamily="65" charset="-120"/>
                        <a:ea typeface="標楷體" panose="03000509000000000000" pitchFamily="65" charset="-120"/>
                      </a:endParaRPr>
                    </a:p>
                  </a:txBody>
                  <a:tcPr marL="40469" marR="40469" marT="0" marB="0"/>
                </a:tc>
                <a:tc gridSpan="2">
                  <a:txBody>
                    <a:bodyPr/>
                    <a:lstStyle/>
                    <a:p>
                      <a:pPr>
                        <a:lnSpc>
                          <a:spcPts val="1900"/>
                        </a:lnSpc>
                        <a:spcAft>
                          <a:spcPts val="0"/>
                        </a:spcAft>
                      </a:pPr>
                      <a:r>
                        <a:rPr lang="en-US" sz="1400" kern="100">
                          <a:solidFill>
                            <a:srgbClr val="0000FF"/>
                          </a:solidFill>
                          <a:effectLst/>
                          <a:latin typeface="標楷體" panose="03000509000000000000" pitchFamily="65" charset="-120"/>
                          <a:ea typeface="標楷體" panose="03000509000000000000" pitchFamily="65" charset="-120"/>
                        </a:rPr>
                        <a:t> </a:t>
                      </a:r>
                      <a:endParaRPr lang="zh-TW" sz="1400" kern="100">
                        <a:solidFill>
                          <a:srgbClr val="0000FF"/>
                        </a:solidFill>
                        <a:effectLst/>
                        <a:latin typeface="標楷體" panose="03000509000000000000" pitchFamily="65" charset="-120"/>
                        <a:ea typeface="標楷體" panose="03000509000000000000" pitchFamily="65" charset="-120"/>
                      </a:endParaRPr>
                    </a:p>
                  </a:txBody>
                  <a:tcPr marL="40469" marR="40469" marT="0" marB="0"/>
                </a:tc>
                <a:tc hMerge="1">
                  <a:txBody>
                    <a:bodyPr/>
                    <a:lstStyle/>
                    <a:p>
                      <a:endParaRPr lang="zh-TW" altLang="en-US"/>
                    </a:p>
                  </a:txBody>
                  <a:tcPr/>
                </a:tc>
                <a:tc gridSpan="2">
                  <a:txBody>
                    <a:bodyPr/>
                    <a:lstStyle/>
                    <a:p>
                      <a:pPr>
                        <a:lnSpc>
                          <a:spcPts val="1900"/>
                        </a:lnSpc>
                        <a:spcAft>
                          <a:spcPts val="0"/>
                        </a:spcAft>
                      </a:pPr>
                      <a:r>
                        <a:rPr lang="en-US" sz="1400" kern="100" dirty="0">
                          <a:solidFill>
                            <a:srgbClr val="0000FF"/>
                          </a:solidFill>
                          <a:effectLst/>
                          <a:latin typeface="標楷體" panose="03000509000000000000" pitchFamily="65" charset="-120"/>
                          <a:ea typeface="標楷體" panose="03000509000000000000" pitchFamily="65" charset="-120"/>
                        </a:rPr>
                        <a:t> </a:t>
                      </a:r>
                      <a:endParaRPr lang="zh-TW" sz="1400" kern="100" dirty="0">
                        <a:solidFill>
                          <a:srgbClr val="0000FF"/>
                        </a:solidFill>
                        <a:effectLst/>
                        <a:latin typeface="標楷體" panose="03000509000000000000" pitchFamily="65" charset="-120"/>
                        <a:ea typeface="標楷體" panose="03000509000000000000" pitchFamily="65" charset="-120"/>
                      </a:endParaRPr>
                    </a:p>
                  </a:txBody>
                  <a:tcPr marL="40469" marR="40469" marT="0" marB="0"/>
                </a:tc>
                <a:tc hMerge="1">
                  <a:txBody>
                    <a:bodyPr/>
                    <a:lstStyle/>
                    <a:p>
                      <a:endParaRPr lang="zh-TW" altLang="en-US"/>
                    </a:p>
                  </a:txBody>
                  <a:tcPr/>
                </a:tc>
                <a:tc>
                  <a:txBody>
                    <a:bodyPr/>
                    <a:lstStyle/>
                    <a:p>
                      <a:pPr>
                        <a:lnSpc>
                          <a:spcPts val="1900"/>
                        </a:lnSpc>
                        <a:spcAft>
                          <a:spcPts val="0"/>
                        </a:spcAft>
                      </a:pPr>
                      <a:r>
                        <a:rPr lang="en-US" sz="1400" kern="100" dirty="0">
                          <a:solidFill>
                            <a:srgbClr val="0000FF"/>
                          </a:solidFill>
                          <a:effectLst/>
                          <a:latin typeface="標楷體" panose="03000509000000000000" pitchFamily="65" charset="-120"/>
                          <a:ea typeface="標楷體" panose="03000509000000000000" pitchFamily="65" charset="-120"/>
                        </a:rPr>
                        <a:t> </a:t>
                      </a:r>
                      <a:endParaRPr lang="zh-TW" sz="1400" kern="100" dirty="0">
                        <a:solidFill>
                          <a:srgbClr val="0000FF"/>
                        </a:solidFill>
                        <a:effectLst/>
                        <a:latin typeface="標楷體" panose="03000509000000000000" pitchFamily="65" charset="-120"/>
                        <a:ea typeface="標楷體" panose="03000509000000000000" pitchFamily="65" charset="-120"/>
                      </a:endParaRPr>
                    </a:p>
                  </a:txBody>
                  <a:tcPr marL="40469" marR="40469" marT="0" marB="0"/>
                </a:tc>
              </a:tr>
            </a:tbl>
          </a:graphicData>
        </a:graphic>
      </p:graphicFrame>
    </p:spTree>
    <p:extLst>
      <p:ext uri="{BB962C8B-B14F-4D97-AF65-F5344CB8AC3E}">
        <p14:creationId xmlns:p14="http://schemas.microsoft.com/office/powerpoint/2010/main" val="1187950684"/>
      </p:ext>
    </p:extLst>
  </p:cSld>
  <p:clrMapOvr>
    <a:masterClrMapping/>
  </p:clrMapOvr>
  <p:transition>
    <p:random/>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2"/>
          </p:nvPr>
        </p:nvSpPr>
        <p:spPr/>
        <p:txBody>
          <a:bodyPr/>
          <a:lstStyle/>
          <a:p>
            <a:pPr>
              <a:defRPr/>
            </a:pPr>
            <a:fld id="{7DE38AED-0506-4C6A-9D3F-B01E0ABB33C7}" type="slidenum">
              <a:rPr lang="en-US" altLang="zh-TW"/>
              <a:pPr>
                <a:defRPr/>
              </a:pPr>
              <a:t>100</a:t>
            </a:fld>
            <a:endParaRPr lang="en-US" altLang="zh-TW"/>
          </a:p>
        </p:txBody>
      </p:sp>
      <p:sp>
        <p:nvSpPr>
          <p:cNvPr id="207874" name="Rectangle 2"/>
          <p:cNvSpPr>
            <a:spLocks noGrp="1" noChangeArrowheads="1"/>
          </p:cNvSpPr>
          <p:nvPr>
            <p:ph type="title"/>
          </p:nvPr>
        </p:nvSpPr>
        <p:spPr/>
        <p:txBody>
          <a:bodyPr/>
          <a:lstStyle/>
          <a:p>
            <a:pPr eaLnBrk="1" hangingPunct="1">
              <a:spcBef>
                <a:spcPts val="1200"/>
              </a:spcBef>
            </a:pPr>
            <a:r>
              <a:rPr lang="zh-TW" altLang="en-US" b="0" dirty="0">
                <a:solidFill>
                  <a:srgbClr val="C00000"/>
                </a:solidFill>
                <a:effectLst>
                  <a:outerShdw blurRad="38100" dist="38100" dir="2700000" algn="tl">
                    <a:srgbClr val="000000">
                      <a:alpha val="43137"/>
                    </a:srgbClr>
                  </a:outerShdw>
                </a:effectLst>
              </a:rPr>
              <a:t>不法或不當情事簽報</a:t>
            </a:r>
            <a:endParaRPr lang="zh-TW" altLang="en-US" b="0" dirty="0" smtClean="0">
              <a:solidFill>
                <a:srgbClr val="C00000"/>
              </a:solidFill>
              <a:effectLst>
                <a:outerShdw blurRad="38100" dist="38100" dir="2700000" algn="tl">
                  <a:srgbClr val="000000">
                    <a:alpha val="43137"/>
                  </a:srgbClr>
                </a:outerShdw>
              </a:effectLst>
            </a:endParaRPr>
          </a:p>
        </p:txBody>
      </p:sp>
      <p:sp>
        <p:nvSpPr>
          <p:cNvPr id="207875" name="Rectangle 3"/>
          <p:cNvSpPr>
            <a:spLocks noGrp="1" noChangeArrowheads="1"/>
          </p:cNvSpPr>
          <p:nvPr>
            <p:ph type="body" idx="1"/>
          </p:nvPr>
        </p:nvSpPr>
        <p:spPr>
          <a:xfrm>
            <a:off x="740532" y="1268761"/>
            <a:ext cx="8346927" cy="4896569"/>
          </a:xfrm>
        </p:spPr>
        <p:txBody>
          <a:bodyPr/>
          <a:lstStyle/>
          <a:p>
            <a:r>
              <a:rPr lang="zh-TW" altLang="en-US" sz="2800" dirty="0"/>
              <a:t>內部稽核人員執行內部稽核工作時，應對潛在風險業務保持警覺，並掌握可能涉有公帑損失、浪費等不法或不當情事；稽核結果如</a:t>
            </a:r>
            <a:r>
              <a:rPr lang="zh-TW" altLang="en-US" sz="2800" dirty="0">
                <a:solidFill>
                  <a:srgbClr val="0000FF"/>
                </a:solidFill>
              </a:rPr>
              <a:t>發現可能有不法或不當情事者，應簽報機關首長</a:t>
            </a:r>
            <a:r>
              <a:rPr lang="zh-TW" altLang="en-US" sz="2800" dirty="0"/>
              <a:t>責請相關稽核評估職能單位人員進一步查處</a:t>
            </a:r>
            <a:r>
              <a:rPr lang="zh-TW" altLang="en-US" sz="2800" dirty="0" smtClean="0"/>
              <a:t>。</a:t>
            </a:r>
            <a:endParaRPr lang="en-US" altLang="zh-TW" sz="2800" dirty="0" smtClean="0"/>
          </a:p>
          <a:p>
            <a:r>
              <a:rPr lang="zh-TW" altLang="en-US" sz="2800" dirty="0"/>
              <a:t>內部稽核單位執行內部稽核工作期間，如發現重大違失或機關有受重大損害之虞時，</a:t>
            </a:r>
            <a:r>
              <a:rPr lang="zh-TW" altLang="en-US" sz="2800" dirty="0">
                <a:solidFill>
                  <a:srgbClr val="0000FF"/>
                </a:solidFill>
              </a:rPr>
              <a:t>應立即簽報機關首長處理</a:t>
            </a:r>
            <a:r>
              <a:rPr lang="zh-TW" altLang="en-US" sz="2800" dirty="0"/>
              <a:t>；稽核資訊涉及隱私、機密、不法或不當之行為，不宜揭露予所有報告收受者時，</a:t>
            </a:r>
            <a:r>
              <a:rPr lang="zh-TW" altLang="en-US" sz="2800" dirty="0">
                <a:solidFill>
                  <a:srgbClr val="0000FF"/>
                </a:solidFill>
              </a:rPr>
              <a:t>得另單獨作成報告揭露</a:t>
            </a:r>
            <a:r>
              <a:rPr lang="zh-TW" altLang="en-US" sz="2800" dirty="0" smtClean="0"/>
              <a:t>。</a:t>
            </a:r>
            <a:endParaRPr lang="zh-TW" altLang="en-US" sz="2800" dirty="0"/>
          </a:p>
        </p:txBody>
      </p:sp>
    </p:spTree>
    <p:extLst>
      <p:ext uri="{BB962C8B-B14F-4D97-AF65-F5344CB8AC3E}">
        <p14:creationId xmlns:p14="http://schemas.microsoft.com/office/powerpoint/2010/main" val="408399192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7874"/>
                                        </p:tgtEl>
                                        <p:attrNameLst>
                                          <p:attrName>style.visibility</p:attrName>
                                        </p:attrNameLst>
                                      </p:cBhvr>
                                      <p:to>
                                        <p:strVal val="visible"/>
                                      </p:to>
                                    </p:set>
                                    <p:animEffect transition="in" filter="dissolve">
                                      <p:cBhvr>
                                        <p:cTn id="7" dur="500"/>
                                        <p:tgtEl>
                                          <p:spTgt spid="20787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7875"/>
                                        </p:tgtEl>
                                        <p:attrNameLst>
                                          <p:attrName>style.visibility</p:attrName>
                                        </p:attrNameLst>
                                      </p:cBhvr>
                                      <p:to>
                                        <p:strVal val="visible"/>
                                      </p:to>
                                    </p:set>
                                    <p:animEffect transition="in" filter="blinds(horizontal)">
                                      <p:cBhvr>
                                        <p:cTn id="11" dur="500"/>
                                        <p:tgtEl>
                                          <p:spTgt spid="207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P spid="207875"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6706" name="Rectangle 2"/>
          <p:cNvSpPr>
            <a:spLocks noGrp="1" noChangeArrowheads="1"/>
          </p:cNvSpPr>
          <p:nvPr>
            <p:ph type="title" idx="4294967295"/>
          </p:nvPr>
        </p:nvSpPr>
        <p:spPr>
          <a:xfrm>
            <a:off x="736600" y="298450"/>
            <a:ext cx="8420100" cy="881063"/>
          </a:xfrm>
        </p:spPr>
        <p:txBody>
          <a:bodyPr lIns="92075" tIns="46038" rIns="92075" bIns="46038" anchor="b"/>
          <a:lstStyle/>
          <a:p>
            <a:r>
              <a:rPr lang="zh-TW" altLang="en-US" sz="5400" smtClean="0">
                <a:ea typeface="標楷體" pitchFamily="65" charset="-120"/>
              </a:rPr>
              <a:t>案例探討</a:t>
            </a:r>
          </a:p>
        </p:txBody>
      </p:sp>
      <p:pic>
        <p:nvPicPr>
          <p:cNvPr id="220163" name="Picture 3" descr="j042982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3013" y="1557338"/>
            <a:ext cx="23622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0770" name="Rectangle 2"/>
          <p:cNvSpPr>
            <a:spLocks noChangeArrowheads="1"/>
          </p:cNvSpPr>
          <p:nvPr/>
        </p:nvSpPr>
        <p:spPr bwMode="auto">
          <a:xfrm>
            <a:off x="1064568" y="4365104"/>
            <a:ext cx="8208912" cy="1799803"/>
          </a:xfrm>
          <a:prstGeom prst="rect">
            <a:avLst/>
          </a:prstGeom>
          <a:noFill/>
          <a:ln>
            <a:noFill/>
          </a:ln>
          <a:effectLst/>
          <a:extLst>
            <a:ext uri="{909E8E84-426E-40DD-AFC4-6F175D3DCCD1}">
              <a14:hiddenFill xmlns:a14="http://schemas.microsoft.com/office/drawing/2010/main">
                <a:solidFill>
                  <a:srgbClr val="F2F2F2"/>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nchor="ctr"/>
          <a:lstStyle/>
          <a:p>
            <a:pPr marL="271463" indent="-271463">
              <a:buFont typeface="Arial" panose="020B0604020202020204" pitchFamily="34" charset="0"/>
              <a:buChar char="•"/>
            </a:pPr>
            <a:r>
              <a:rPr lang="zh-TW" altLang="en-US" sz="2800" b="1" dirty="0" smtClean="0">
                <a:solidFill>
                  <a:srgbClr val="A50021"/>
                </a:solidFill>
                <a:cs typeface="Arial" panose="020B0604020202020204" pitchFamily="34" charset="0"/>
                <a:hlinkClick r:id="rId3" action="ppaction://hlinkfile"/>
              </a:rPr>
              <a:t>內部</a:t>
            </a:r>
            <a:r>
              <a:rPr lang="zh-TW" altLang="en-US" sz="2800" b="1" dirty="0">
                <a:solidFill>
                  <a:srgbClr val="A50021"/>
                </a:solidFill>
                <a:cs typeface="Arial" panose="020B0604020202020204" pitchFamily="34" charset="0"/>
                <a:hlinkClick r:id="rId3" action="ppaction://hlinkfile"/>
              </a:rPr>
              <a:t>稽核</a:t>
            </a:r>
            <a:r>
              <a:rPr lang="zh-TW" altLang="en-US" sz="2800" b="1" dirty="0" smtClean="0">
                <a:solidFill>
                  <a:srgbClr val="A50021"/>
                </a:solidFill>
                <a:cs typeface="Arial" panose="020B0604020202020204" pitchFamily="34" charset="0"/>
                <a:hlinkClick r:id="rId3" action="ppaction://hlinkfile"/>
              </a:rPr>
              <a:t>案例</a:t>
            </a:r>
            <a:r>
              <a:rPr lang="en-US" altLang="zh-TW" sz="2800" b="1" dirty="0" smtClean="0">
                <a:solidFill>
                  <a:srgbClr val="A50021"/>
                </a:solidFill>
                <a:cs typeface="Arial" panose="020B0604020202020204" pitchFamily="34" charset="0"/>
                <a:hlinkClick r:id="rId3" action="ppaction://hlinkfile"/>
              </a:rPr>
              <a:t>1</a:t>
            </a:r>
            <a:r>
              <a:rPr lang="zh-TW" altLang="en-US" sz="2800" b="1" dirty="0" smtClean="0">
                <a:solidFill>
                  <a:srgbClr val="A50021"/>
                </a:solidFill>
                <a:cs typeface="Arial" panose="020B0604020202020204" pitchFamily="34" charset="0"/>
                <a:hlinkClick r:id="rId3" action="ppaction://hlinkfile"/>
              </a:rPr>
              <a:t>：資訊</a:t>
            </a:r>
            <a:r>
              <a:rPr lang="zh-TW" altLang="en-US" sz="2800" b="1" dirty="0">
                <a:solidFill>
                  <a:srgbClr val="A50021"/>
                </a:solidFill>
                <a:cs typeface="Arial" panose="020B0604020202020204" pitchFamily="34" charset="0"/>
                <a:hlinkClick r:id="rId3" action="ppaction://hlinkfile"/>
              </a:rPr>
              <a:t>系統委外開發及維護採購</a:t>
            </a:r>
            <a:r>
              <a:rPr lang="zh-TW" altLang="en-US" sz="2800" b="1" dirty="0" smtClean="0">
                <a:solidFill>
                  <a:srgbClr val="A50021"/>
                </a:solidFill>
                <a:cs typeface="Arial" panose="020B0604020202020204" pitchFamily="34" charset="0"/>
                <a:hlinkClick r:id="rId3" action="ppaction://hlinkfile"/>
              </a:rPr>
              <a:t>案</a:t>
            </a:r>
            <a:endParaRPr lang="en-US" altLang="zh-TW" sz="2800" b="1" dirty="0" smtClean="0">
              <a:solidFill>
                <a:srgbClr val="A50021"/>
              </a:solidFill>
              <a:cs typeface="Arial" panose="020B0604020202020204" pitchFamily="34" charset="0"/>
            </a:endParaRPr>
          </a:p>
          <a:p>
            <a:pPr marL="271463" indent="-271463">
              <a:buFont typeface="Arial" panose="020B0604020202020204" pitchFamily="34" charset="0"/>
              <a:buChar char="•"/>
            </a:pPr>
            <a:r>
              <a:rPr lang="zh-TW" altLang="en-US" sz="2800" b="1" dirty="0">
                <a:solidFill>
                  <a:srgbClr val="A50021"/>
                </a:solidFill>
                <a:cs typeface="Arial" panose="020B0604020202020204" pitchFamily="34" charset="0"/>
                <a:hlinkClick r:id="rId4" action="ppaction://hlinkfile"/>
              </a:rPr>
              <a:t>內部稽核</a:t>
            </a:r>
            <a:r>
              <a:rPr lang="zh-TW" altLang="en-US" sz="2800" b="1" dirty="0" smtClean="0">
                <a:solidFill>
                  <a:srgbClr val="A50021"/>
                </a:solidFill>
                <a:cs typeface="Arial" panose="020B0604020202020204" pitchFamily="34" charset="0"/>
                <a:hlinkClick r:id="rId4" action="ppaction://hlinkfile"/>
              </a:rPr>
              <a:t>案例</a:t>
            </a:r>
            <a:r>
              <a:rPr lang="en-US" altLang="zh-TW" sz="2800" b="1" dirty="0" smtClean="0">
                <a:solidFill>
                  <a:srgbClr val="A50021"/>
                </a:solidFill>
                <a:cs typeface="Arial" panose="020B0604020202020204" pitchFamily="34" charset="0"/>
                <a:hlinkClick r:id="rId4" action="ppaction://hlinkfile"/>
              </a:rPr>
              <a:t>2</a:t>
            </a:r>
            <a:r>
              <a:rPr lang="zh-TW" altLang="en-US" sz="2800" b="1" dirty="0" smtClean="0">
                <a:solidFill>
                  <a:srgbClr val="A50021"/>
                </a:solidFill>
                <a:cs typeface="Arial" panose="020B0604020202020204" pitchFamily="34" charset="0"/>
                <a:hlinkClick r:id="rId5" action="ppaction://hlinkfile"/>
              </a:rPr>
              <a:t>：</a:t>
            </a:r>
            <a:r>
              <a:rPr lang="zh-TW" altLang="en-US" sz="2800" b="1" dirty="0" smtClean="0">
                <a:solidFill>
                  <a:srgbClr val="A50021"/>
                </a:solidFill>
                <a:cs typeface="Arial" panose="020B0604020202020204" pitchFamily="34" charset="0"/>
                <a:hlinkClick r:id="rId6" action="ppaction://hlinkfile"/>
              </a:rPr>
              <a:t>財產</a:t>
            </a:r>
            <a:r>
              <a:rPr lang="zh-TW" altLang="en-US" sz="2800" b="1" dirty="0">
                <a:solidFill>
                  <a:srgbClr val="A50021"/>
                </a:solidFill>
                <a:cs typeface="Arial" panose="020B0604020202020204" pitchFamily="34" charset="0"/>
                <a:hlinkClick r:id="rId6" action="ppaction://hlinkfile"/>
              </a:rPr>
              <a:t>及物品管理</a:t>
            </a:r>
            <a:r>
              <a:rPr lang="zh-TW" altLang="en-US" sz="2800" b="1" dirty="0" smtClean="0">
                <a:solidFill>
                  <a:srgbClr val="A50021"/>
                </a:solidFill>
                <a:cs typeface="Arial" panose="020B0604020202020204" pitchFamily="34" charset="0"/>
                <a:hlinkClick r:id="rId6" action="ppaction://hlinkfile"/>
              </a:rPr>
              <a:t>查核</a:t>
            </a:r>
            <a:endParaRPr lang="en-US" altLang="zh-TW" sz="2800" b="1" dirty="0" smtClean="0">
              <a:solidFill>
                <a:srgbClr val="A50021"/>
              </a:solidFill>
              <a:cs typeface="Arial" panose="020B0604020202020204" pitchFamily="34" charset="0"/>
              <a:hlinkClick r:id="rId6" action="ppaction://hlinkfile"/>
            </a:endParaRPr>
          </a:p>
          <a:p>
            <a:pPr marL="271463" indent="-271463">
              <a:buFont typeface="Arial" panose="020B0604020202020204" pitchFamily="34" charset="0"/>
              <a:buChar char="•"/>
            </a:pPr>
            <a:r>
              <a:rPr lang="zh-TW" altLang="en-US" sz="2800" b="1" dirty="0" smtClean="0">
                <a:solidFill>
                  <a:srgbClr val="A50021"/>
                </a:solidFill>
                <a:cs typeface="Arial" panose="020B0604020202020204" pitchFamily="34" charset="0"/>
                <a:hlinkClick r:id="rId6" action="ppaction://hlinkfile"/>
              </a:rPr>
              <a:t>內部</a:t>
            </a:r>
            <a:r>
              <a:rPr lang="zh-TW" altLang="en-US" sz="2800" b="1" dirty="0">
                <a:solidFill>
                  <a:srgbClr val="A50021"/>
                </a:solidFill>
                <a:cs typeface="Arial" panose="020B0604020202020204" pitchFamily="34" charset="0"/>
                <a:hlinkClick r:id="rId6" action="ppaction://hlinkfile"/>
              </a:rPr>
              <a:t>稽核</a:t>
            </a:r>
            <a:r>
              <a:rPr lang="zh-TW" altLang="en-US" sz="2800" b="1" dirty="0" smtClean="0">
                <a:solidFill>
                  <a:srgbClr val="A50021"/>
                </a:solidFill>
                <a:cs typeface="Arial" panose="020B0604020202020204" pitchFamily="34" charset="0"/>
                <a:hlinkClick r:id="rId6" action="ppaction://hlinkfile"/>
              </a:rPr>
              <a:t>案例</a:t>
            </a:r>
            <a:r>
              <a:rPr lang="en-US" altLang="zh-TW" sz="2800" b="1" dirty="0" smtClean="0">
                <a:solidFill>
                  <a:srgbClr val="A50021"/>
                </a:solidFill>
                <a:cs typeface="Arial" panose="020B0604020202020204" pitchFamily="34" charset="0"/>
                <a:hlinkClick r:id="rId6" action="ppaction://hlinkfile"/>
              </a:rPr>
              <a:t>3</a:t>
            </a:r>
            <a:r>
              <a:rPr lang="zh-TW" altLang="en-US" sz="2800" b="1" dirty="0" smtClean="0">
                <a:solidFill>
                  <a:srgbClr val="A50021"/>
                </a:solidFill>
                <a:cs typeface="Arial" panose="020B0604020202020204" pitchFamily="34" charset="0"/>
                <a:hlinkClick r:id="rId5" action="ppaction://hlinkfile"/>
              </a:rPr>
              <a:t>：</a:t>
            </a:r>
            <a:r>
              <a:rPr lang="zh-TW" altLang="en-US" sz="2800" b="1" dirty="0" smtClean="0">
                <a:solidFill>
                  <a:srgbClr val="A50021"/>
                </a:solidFill>
                <a:cs typeface="Arial" panose="020B0604020202020204" pitchFamily="34" charset="0"/>
                <a:hlinkClick r:id="rId7" action="ppaction://hlinkfile"/>
              </a:rPr>
              <a:t>ＯＯ</a:t>
            </a:r>
            <a:r>
              <a:rPr lang="zh-TW" altLang="en-US" sz="2800" b="1" dirty="0">
                <a:solidFill>
                  <a:srgbClr val="A50021"/>
                </a:solidFill>
                <a:cs typeface="Arial" panose="020B0604020202020204" pitchFamily="34" charset="0"/>
                <a:hlinkClick r:id="rId7" action="ppaction://hlinkfile"/>
              </a:rPr>
              <a:t>地區補助</a:t>
            </a:r>
            <a:r>
              <a:rPr lang="zh-TW" altLang="en-US" sz="2800" b="1" dirty="0" smtClean="0">
                <a:solidFill>
                  <a:srgbClr val="A50021"/>
                </a:solidFill>
                <a:cs typeface="Arial" panose="020B0604020202020204" pitchFamily="34" charset="0"/>
                <a:hlinkClick r:id="rId7" action="ppaction://hlinkfile"/>
              </a:rPr>
              <a:t>計畫</a:t>
            </a:r>
            <a:endParaRPr lang="en-US" altLang="zh-TW" sz="2800" b="1" dirty="0">
              <a:solidFill>
                <a:srgbClr val="A50021"/>
              </a:solidFill>
              <a:cs typeface="Arial" panose="020B0604020202020204" pitchFamily="34" charset="0"/>
            </a:endParaRPr>
          </a:p>
        </p:txBody>
      </p:sp>
    </p:spTree>
    <p:extLst>
      <p:ext uri="{BB962C8B-B14F-4D97-AF65-F5344CB8AC3E}">
        <p14:creationId xmlns:p14="http://schemas.microsoft.com/office/powerpoint/2010/main" val="393859862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6706"/>
                                        </p:tgtEl>
                                        <p:attrNameLst>
                                          <p:attrName>style.visibility</p:attrName>
                                        </p:attrNameLst>
                                      </p:cBhvr>
                                      <p:to>
                                        <p:strVal val="visible"/>
                                      </p:to>
                                    </p:set>
                                    <p:animEffect transition="in" filter="dissolve">
                                      <p:cBhvr>
                                        <p:cTn id="7" dur="500"/>
                                        <p:tgtEl>
                                          <p:spTgt spid="456706"/>
                                        </p:tgtEl>
                                      </p:cBhvr>
                                    </p:animEffect>
                                  </p:childTnLst>
                                </p:cTn>
                              </p:par>
                              <p:par>
                                <p:cTn id="8" presetID="48" presetClass="entr" presetSubtype="0" accel="50000" fill="hold" nodeType="withEffect">
                                  <p:stCondLst>
                                    <p:cond delay="0"/>
                                  </p:stCondLst>
                                  <p:childTnLst>
                                    <p:set>
                                      <p:cBhvr>
                                        <p:cTn id="9" dur="1" fill="hold">
                                          <p:stCondLst>
                                            <p:cond delay="0"/>
                                          </p:stCondLst>
                                        </p:cTn>
                                        <p:tgtEl>
                                          <p:spTgt spid="220163"/>
                                        </p:tgtEl>
                                        <p:attrNameLst>
                                          <p:attrName>style.visibility</p:attrName>
                                        </p:attrNameLst>
                                      </p:cBhvr>
                                      <p:to>
                                        <p:strVal val="visible"/>
                                      </p:to>
                                    </p:set>
                                    <p:anim calcmode="lin" valueType="num">
                                      <p:cBhvr>
                                        <p:cTn id="10" dur="500" fill="hold"/>
                                        <p:tgtEl>
                                          <p:spTgt spid="22016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1" dur="500" fill="hold"/>
                                        <p:tgtEl>
                                          <p:spTgt spid="220163"/>
                                        </p:tgtEl>
                                        <p:attrNameLst>
                                          <p:attrName>ppt_x</p:attrName>
                                        </p:attrNameLst>
                                      </p:cBhvr>
                                      <p:tavLst>
                                        <p:tav tm="0">
                                          <p:val>
                                            <p:fltVal val="-1"/>
                                          </p:val>
                                        </p:tav>
                                        <p:tav tm="50000">
                                          <p:val>
                                            <p:fltVal val="0.95"/>
                                          </p:val>
                                        </p:tav>
                                        <p:tav tm="100000">
                                          <p:val>
                                            <p:strVal val="#ppt_x"/>
                                          </p:val>
                                        </p:tav>
                                      </p:tavLst>
                                    </p:anim>
                                    <p:anim calcmode="lin" valueType="num">
                                      <p:cBhvr>
                                        <p:cTn id="12" dur="500" fill="hold"/>
                                        <p:tgtEl>
                                          <p:spTgt spid="220163"/>
                                        </p:tgtEl>
                                        <p:attrNameLst>
                                          <p:attrName>ppt_y</p:attrName>
                                        </p:attrNameLst>
                                      </p:cBhvr>
                                      <p:tavLst>
                                        <p:tav tm="0">
                                          <p:val>
                                            <p:strVal val="#ppt_y"/>
                                          </p:val>
                                        </p:tav>
                                        <p:tav tm="100000">
                                          <p:val>
                                            <p:strVal val="#ppt_y"/>
                                          </p:val>
                                        </p:tav>
                                      </p:tavLst>
                                    </p:anim>
                                    <p:animEffect transition="in" filter="fade">
                                      <p:cBhvr>
                                        <p:cTn id="13" dur="500"/>
                                        <p:tgtEl>
                                          <p:spTgt spid="220163"/>
                                        </p:tgtEl>
                                      </p:cBhvr>
                                    </p:animEffect>
                                  </p:childTnLst>
                                </p:cTn>
                              </p:par>
                            </p:childTnLst>
                          </p:cTn>
                        </p:par>
                        <p:par>
                          <p:cTn id="14" fill="hold" nodeType="afterGroup">
                            <p:stCondLst>
                              <p:cond delay="500"/>
                            </p:stCondLst>
                            <p:childTnLst>
                              <p:par>
                                <p:cTn id="15" presetID="15" presetClass="entr" presetSubtype="0" fill="hold" grpId="0" nodeType="afterEffect">
                                  <p:stCondLst>
                                    <p:cond delay="0"/>
                                  </p:stCondLst>
                                  <p:childTnLst>
                                    <p:set>
                                      <p:cBhvr>
                                        <p:cTn id="16" dur="1" fill="hold">
                                          <p:stCondLst>
                                            <p:cond delay="0"/>
                                          </p:stCondLst>
                                        </p:cTn>
                                        <p:tgtEl>
                                          <p:spTgt spid="800770"/>
                                        </p:tgtEl>
                                        <p:attrNameLst>
                                          <p:attrName>style.visibility</p:attrName>
                                        </p:attrNameLst>
                                      </p:cBhvr>
                                      <p:to>
                                        <p:strVal val="visible"/>
                                      </p:to>
                                    </p:set>
                                    <p:anim calcmode="lin" valueType="num">
                                      <p:cBhvr>
                                        <p:cTn id="17" dur="1000" fill="hold"/>
                                        <p:tgtEl>
                                          <p:spTgt spid="800770"/>
                                        </p:tgtEl>
                                        <p:attrNameLst>
                                          <p:attrName>ppt_w</p:attrName>
                                        </p:attrNameLst>
                                      </p:cBhvr>
                                      <p:tavLst>
                                        <p:tav tm="0">
                                          <p:val>
                                            <p:fltVal val="0"/>
                                          </p:val>
                                        </p:tav>
                                        <p:tav tm="100000">
                                          <p:val>
                                            <p:strVal val="#ppt_w"/>
                                          </p:val>
                                        </p:tav>
                                      </p:tavLst>
                                    </p:anim>
                                    <p:anim calcmode="lin" valueType="num">
                                      <p:cBhvr>
                                        <p:cTn id="18" dur="1000" fill="hold"/>
                                        <p:tgtEl>
                                          <p:spTgt spid="800770"/>
                                        </p:tgtEl>
                                        <p:attrNameLst>
                                          <p:attrName>ppt_h</p:attrName>
                                        </p:attrNameLst>
                                      </p:cBhvr>
                                      <p:tavLst>
                                        <p:tav tm="0">
                                          <p:val>
                                            <p:fltVal val="0"/>
                                          </p:val>
                                        </p:tav>
                                        <p:tav tm="100000">
                                          <p:val>
                                            <p:strVal val="#ppt_h"/>
                                          </p:val>
                                        </p:tav>
                                      </p:tavLst>
                                    </p:anim>
                                    <p:anim calcmode="lin" valueType="num">
                                      <p:cBhvr>
                                        <p:cTn id="19" dur="1000" fill="hold"/>
                                        <p:tgtEl>
                                          <p:spTgt spid="800770"/>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80077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6" grpId="0" animBg="1" autoUpdateAnimBg="0"/>
      <p:bldP spid="800770"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3FBA20CD-B040-486E-ACE8-BB4B74516EF7}" type="slidenum">
              <a:rPr kumimoji="0" lang="zh-TW" altLang="en-US" smtClean="0">
                <a:latin typeface="Times New Roman" pitchFamily="18" charset="0"/>
              </a:rPr>
              <a:pPr eaLnBrk="1" hangingPunct="1"/>
              <a:t>10</a:t>
            </a:fld>
            <a:endParaRPr kumimoji="0" lang="en-US" altLang="zh-TW" smtClean="0">
              <a:latin typeface="Times New Roman" pitchFamily="18" charset="0"/>
            </a:endParaRPr>
          </a:p>
        </p:txBody>
      </p:sp>
      <p:sp>
        <p:nvSpPr>
          <p:cNvPr id="800770" name="Rectangle 2"/>
          <p:cNvSpPr>
            <a:spLocks noGrp="1" noChangeArrowheads="1"/>
          </p:cNvSpPr>
          <p:nvPr>
            <p:ph type="ctrTitle" idx="4294967295"/>
          </p:nvPr>
        </p:nvSpPr>
        <p:spPr>
          <a:xfrm>
            <a:off x="428625" y="2133600"/>
            <a:ext cx="9048750" cy="1800225"/>
          </a:xfrm>
          <a:solidFill>
            <a:schemeClr val="accent3">
              <a:lumMod val="95000"/>
            </a:schemeClr>
          </a:solidFill>
        </p:spPr>
        <p:txBody>
          <a:bodyPr/>
          <a:lstStyle/>
          <a:p>
            <a:pPr eaLnBrk="1" hangingPunct="1">
              <a:defRPr/>
            </a:pPr>
            <a:r>
              <a:rPr lang="zh-TW" altLang="en-US" sz="5400" smtClean="0">
                <a:solidFill>
                  <a:srgbClr val="000066"/>
                </a:solidFill>
                <a:ea typeface="標楷體" pitchFamily="65" charset="-120"/>
              </a:rPr>
              <a:t>政府內部控制簡介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800770"/>
                                        </p:tgtEl>
                                        <p:attrNameLst>
                                          <p:attrName>style.visibility</p:attrName>
                                        </p:attrNameLst>
                                      </p:cBhvr>
                                      <p:to>
                                        <p:strVal val="visible"/>
                                      </p:to>
                                    </p:set>
                                    <p:anim calcmode="lin" valueType="num">
                                      <p:cBhvr>
                                        <p:cTn id="7" dur="1000" fill="hold"/>
                                        <p:tgtEl>
                                          <p:spTgt spid="800770"/>
                                        </p:tgtEl>
                                        <p:attrNameLst>
                                          <p:attrName>ppt_w</p:attrName>
                                        </p:attrNameLst>
                                      </p:cBhvr>
                                      <p:tavLst>
                                        <p:tav tm="0">
                                          <p:val>
                                            <p:fltVal val="0"/>
                                          </p:val>
                                        </p:tav>
                                        <p:tav tm="100000">
                                          <p:val>
                                            <p:strVal val="#ppt_w"/>
                                          </p:val>
                                        </p:tav>
                                      </p:tavLst>
                                    </p:anim>
                                    <p:anim calcmode="lin" valueType="num">
                                      <p:cBhvr>
                                        <p:cTn id="8" dur="1000" fill="hold"/>
                                        <p:tgtEl>
                                          <p:spTgt spid="800770"/>
                                        </p:tgtEl>
                                        <p:attrNameLst>
                                          <p:attrName>ppt_h</p:attrName>
                                        </p:attrNameLst>
                                      </p:cBhvr>
                                      <p:tavLst>
                                        <p:tav tm="0">
                                          <p:val>
                                            <p:fltVal val="0"/>
                                          </p:val>
                                        </p:tav>
                                        <p:tav tm="100000">
                                          <p:val>
                                            <p:strVal val="#ppt_h"/>
                                          </p:val>
                                        </p:tav>
                                      </p:tavLst>
                                    </p:anim>
                                    <p:anim calcmode="lin" valueType="num">
                                      <p:cBhvr>
                                        <p:cTn id="9" dur="1000" fill="hold"/>
                                        <p:tgtEl>
                                          <p:spTgt spid="8007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0077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0"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群組 478"/>
          <p:cNvGrpSpPr>
            <a:grpSpLocks/>
          </p:cNvGrpSpPr>
          <p:nvPr/>
        </p:nvGrpSpPr>
        <p:grpSpPr bwMode="auto">
          <a:xfrm>
            <a:off x="849313" y="1052736"/>
            <a:ext cx="8497887" cy="5659438"/>
            <a:chOff x="632520" y="188640"/>
            <a:chExt cx="8496948" cy="5658958"/>
          </a:xfrm>
        </p:grpSpPr>
        <p:grpSp>
          <p:nvGrpSpPr>
            <p:cNvPr id="9221" name="群組 208"/>
            <p:cNvGrpSpPr>
              <a:grpSpLocks/>
            </p:cNvGrpSpPr>
            <p:nvPr/>
          </p:nvGrpSpPr>
          <p:grpSpPr bwMode="auto">
            <a:xfrm>
              <a:off x="3728863" y="980728"/>
              <a:ext cx="1987421" cy="436539"/>
              <a:chOff x="3728864" y="1142588"/>
              <a:chExt cx="1728192" cy="328359"/>
            </a:xfrm>
          </p:grpSpPr>
          <p:sp>
            <p:nvSpPr>
              <p:cNvPr id="10" name="圓角矩形 9"/>
              <p:cNvSpPr/>
              <p:nvPr/>
            </p:nvSpPr>
            <p:spPr>
              <a:xfrm>
                <a:off x="3730703" y="1196323"/>
                <a:ext cx="1726732" cy="274619"/>
              </a:xfrm>
              <a:prstGeom prst="roundRect">
                <a:avLst>
                  <a:gd name="adj" fmla="val 10000"/>
                </a:avLst>
              </a:prstGeom>
              <a:solidFill>
                <a:srgbClr val="BAE18F"/>
              </a:solidFill>
            </p:spPr>
            <p:style>
              <a:lnRef idx="1">
                <a:schemeClr val="accent6"/>
              </a:lnRef>
              <a:fillRef idx="2">
                <a:schemeClr val="accent6"/>
              </a:fillRef>
              <a:effectRef idx="1">
                <a:schemeClr val="accent6"/>
              </a:effectRef>
              <a:fontRef idx="minor">
                <a:schemeClr val="dk1"/>
              </a:fontRef>
            </p:style>
          </p:sp>
          <p:sp>
            <p:nvSpPr>
              <p:cNvPr id="11" name="圓角矩形 4"/>
              <p:cNvSpPr/>
              <p:nvPr/>
            </p:nvSpPr>
            <p:spPr>
              <a:xfrm>
                <a:off x="3738985" y="1142594"/>
                <a:ext cx="1708789" cy="319991"/>
              </a:xfrm>
              <a:prstGeom prst="rect">
                <a:avLst/>
              </a:prstGeom>
              <a:solidFill>
                <a:srgbClr val="BAE18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機關目標</a:t>
                </a:r>
              </a:p>
            </p:txBody>
          </p:sp>
        </p:grpSp>
        <p:grpSp>
          <p:nvGrpSpPr>
            <p:cNvPr id="9222" name="群組 212"/>
            <p:cNvGrpSpPr>
              <a:grpSpLocks/>
            </p:cNvGrpSpPr>
            <p:nvPr/>
          </p:nvGrpSpPr>
          <p:grpSpPr bwMode="auto">
            <a:xfrm>
              <a:off x="704528" y="5301208"/>
              <a:ext cx="1872208" cy="546390"/>
              <a:chOff x="704528" y="4538794"/>
              <a:chExt cx="1584176" cy="330366"/>
            </a:xfrm>
          </p:grpSpPr>
          <p:sp>
            <p:nvSpPr>
              <p:cNvPr id="64" name="圓角矩形 63"/>
              <p:cNvSpPr/>
              <p:nvPr/>
            </p:nvSpPr>
            <p:spPr>
              <a:xfrm>
                <a:off x="704038" y="4538997"/>
                <a:ext cx="1584882" cy="330163"/>
              </a:xfrm>
              <a:prstGeom prst="roundRect">
                <a:avLst>
                  <a:gd name="adj" fmla="val 10000"/>
                </a:avLst>
              </a:prstGeom>
            </p:spPr>
            <p:style>
              <a:lnRef idx="1">
                <a:schemeClr val="dk2">
                  <a:hueOff val="0"/>
                  <a:satOff val="0"/>
                  <a:lumOff val="0"/>
                  <a:alphaOff val="0"/>
                </a:schemeClr>
              </a:lnRef>
              <a:fillRef idx="1002">
                <a:schemeClr val="dk2"/>
              </a:fillRef>
              <a:effectRef idx="0">
                <a:schemeClr val="lt2">
                  <a:alpha val="90000"/>
                  <a:hueOff val="0"/>
                  <a:satOff val="0"/>
                  <a:lumOff val="0"/>
                  <a:alphaOff val="0"/>
                </a:schemeClr>
              </a:effectRef>
              <a:fontRef idx="minor">
                <a:schemeClr val="dk1">
                  <a:hueOff val="0"/>
                  <a:satOff val="0"/>
                  <a:lumOff val="0"/>
                  <a:alphaOff val="0"/>
                </a:schemeClr>
              </a:fontRef>
            </p:style>
          </p:sp>
          <p:sp>
            <p:nvSpPr>
              <p:cNvPr id="65" name="圓角矩形 4"/>
              <p:cNvSpPr/>
              <p:nvPr/>
            </p:nvSpPr>
            <p:spPr>
              <a:xfrm>
                <a:off x="716127" y="4548595"/>
                <a:ext cx="1562049" cy="310967"/>
              </a:xfrm>
              <a:prstGeom prst="rect">
                <a:avLst/>
              </a:prstGeom>
              <a:solidFill>
                <a:srgbClr val="CCFFFF"/>
              </a:solidFill>
            </p:spPr>
            <p:style>
              <a:lnRef idx="0">
                <a:scrgbClr r="0" g="0" b="0"/>
              </a:lnRef>
              <a:fillRef idx="1002">
                <a:schemeClr val="dk2"/>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400" b="0">
                    <a:solidFill>
                      <a:srgbClr val="000000"/>
                    </a:solidFill>
                    <a:latin typeface="標楷體" pitchFamily="65" charset="-120"/>
                  </a:rPr>
                  <a:t>內部流程</a:t>
                </a:r>
              </a:p>
            </p:txBody>
          </p:sp>
        </p:grpSp>
        <p:grpSp>
          <p:nvGrpSpPr>
            <p:cNvPr id="9223" name="群組 213"/>
            <p:cNvGrpSpPr>
              <a:grpSpLocks/>
            </p:cNvGrpSpPr>
            <p:nvPr/>
          </p:nvGrpSpPr>
          <p:grpSpPr bwMode="auto">
            <a:xfrm>
              <a:off x="2864768" y="5301208"/>
              <a:ext cx="1872208" cy="546390"/>
              <a:chOff x="2864768" y="4538794"/>
              <a:chExt cx="1584176" cy="330366"/>
            </a:xfrm>
          </p:grpSpPr>
          <p:sp>
            <p:nvSpPr>
              <p:cNvPr id="67" name="圓角矩形 66"/>
              <p:cNvSpPr/>
              <p:nvPr/>
            </p:nvSpPr>
            <p:spPr>
              <a:xfrm>
                <a:off x="2864370" y="4538997"/>
                <a:ext cx="1584882" cy="330163"/>
              </a:xfrm>
              <a:prstGeom prst="roundRect">
                <a:avLst>
                  <a:gd name="adj" fmla="val 10000"/>
                </a:avLst>
              </a:prstGeom>
            </p:spPr>
            <p:style>
              <a:lnRef idx="1">
                <a:schemeClr val="dk2">
                  <a:hueOff val="0"/>
                  <a:satOff val="0"/>
                  <a:lumOff val="0"/>
                  <a:alphaOff val="0"/>
                </a:schemeClr>
              </a:lnRef>
              <a:fillRef idx="1002">
                <a:schemeClr val="dk2"/>
              </a:fillRef>
              <a:effectRef idx="0">
                <a:schemeClr val="lt2">
                  <a:alpha val="90000"/>
                  <a:hueOff val="0"/>
                  <a:satOff val="0"/>
                  <a:lumOff val="0"/>
                  <a:alphaOff val="0"/>
                </a:schemeClr>
              </a:effectRef>
              <a:fontRef idx="minor">
                <a:schemeClr val="dk1">
                  <a:hueOff val="0"/>
                  <a:satOff val="0"/>
                  <a:lumOff val="0"/>
                  <a:alphaOff val="0"/>
                </a:schemeClr>
              </a:fontRef>
            </p:style>
          </p:sp>
          <p:sp>
            <p:nvSpPr>
              <p:cNvPr id="68" name="圓角矩形 4"/>
              <p:cNvSpPr/>
              <p:nvPr/>
            </p:nvSpPr>
            <p:spPr>
              <a:xfrm>
                <a:off x="2876458" y="4548595"/>
                <a:ext cx="1562050" cy="310967"/>
              </a:xfrm>
              <a:prstGeom prst="rect">
                <a:avLst/>
              </a:prstGeom>
              <a:solidFill>
                <a:srgbClr val="CCFFFF"/>
              </a:solidFill>
            </p:spPr>
            <p:style>
              <a:lnRef idx="0">
                <a:scrgbClr r="0" g="0" b="0"/>
              </a:lnRef>
              <a:fillRef idx="1002">
                <a:schemeClr val="dk2"/>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400" b="0">
                    <a:solidFill>
                      <a:srgbClr val="000000"/>
                    </a:solidFill>
                    <a:latin typeface="標楷體" pitchFamily="65" charset="-120"/>
                  </a:rPr>
                  <a:t>人員</a:t>
                </a:r>
              </a:p>
            </p:txBody>
          </p:sp>
        </p:grpSp>
        <p:grpSp>
          <p:nvGrpSpPr>
            <p:cNvPr id="9224" name="群組 214"/>
            <p:cNvGrpSpPr>
              <a:grpSpLocks/>
            </p:cNvGrpSpPr>
            <p:nvPr/>
          </p:nvGrpSpPr>
          <p:grpSpPr bwMode="auto">
            <a:xfrm>
              <a:off x="5025007" y="5301208"/>
              <a:ext cx="1944217" cy="546390"/>
              <a:chOff x="5025008" y="4538794"/>
              <a:chExt cx="1728192" cy="330366"/>
            </a:xfrm>
          </p:grpSpPr>
          <p:sp>
            <p:nvSpPr>
              <p:cNvPr id="70" name="圓角矩形 69"/>
              <p:cNvSpPr/>
              <p:nvPr/>
            </p:nvSpPr>
            <p:spPr>
              <a:xfrm>
                <a:off x="5024688" y="4538997"/>
                <a:ext cx="1728420" cy="330163"/>
              </a:xfrm>
              <a:prstGeom prst="roundRect">
                <a:avLst>
                  <a:gd name="adj" fmla="val 10000"/>
                </a:avLst>
              </a:prstGeom>
            </p:spPr>
            <p:style>
              <a:lnRef idx="1">
                <a:schemeClr val="dk2">
                  <a:hueOff val="0"/>
                  <a:satOff val="0"/>
                  <a:lumOff val="0"/>
                  <a:alphaOff val="0"/>
                </a:schemeClr>
              </a:lnRef>
              <a:fillRef idx="1002">
                <a:schemeClr val="dk2"/>
              </a:fillRef>
              <a:effectRef idx="0">
                <a:schemeClr val="lt2">
                  <a:alpha val="90000"/>
                  <a:hueOff val="0"/>
                  <a:satOff val="0"/>
                  <a:lumOff val="0"/>
                  <a:alphaOff val="0"/>
                </a:schemeClr>
              </a:effectRef>
              <a:fontRef idx="minor">
                <a:schemeClr val="dk1">
                  <a:hueOff val="0"/>
                  <a:satOff val="0"/>
                  <a:lumOff val="0"/>
                  <a:alphaOff val="0"/>
                </a:schemeClr>
              </a:fontRef>
            </p:style>
          </p:sp>
          <p:sp>
            <p:nvSpPr>
              <p:cNvPr id="71" name="圓角矩形 4"/>
              <p:cNvSpPr/>
              <p:nvPr/>
            </p:nvSpPr>
            <p:spPr>
              <a:xfrm>
                <a:off x="5037387" y="4548595"/>
                <a:ext cx="1701611" cy="310967"/>
              </a:xfrm>
              <a:prstGeom prst="rect">
                <a:avLst/>
              </a:prstGeom>
              <a:solidFill>
                <a:srgbClr val="CCFFFF"/>
              </a:solidFill>
            </p:spPr>
            <p:style>
              <a:lnRef idx="0">
                <a:scrgbClr r="0" g="0" b="0"/>
              </a:lnRef>
              <a:fillRef idx="1002">
                <a:schemeClr val="dk2"/>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400" b="0">
                    <a:solidFill>
                      <a:srgbClr val="000000"/>
                    </a:solidFill>
                    <a:latin typeface="標楷體" pitchFamily="65" charset="-120"/>
                  </a:rPr>
                  <a:t>系統</a:t>
                </a:r>
              </a:p>
            </p:txBody>
          </p:sp>
        </p:grpSp>
        <p:sp>
          <p:nvSpPr>
            <p:cNvPr id="9225" name="Freeform 110"/>
            <p:cNvSpPr>
              <a:spLocks/>
            </p:cNvSpPr>
            <p:nvPr/>
          </p:nvSpPr>
          <p:spPr bwMode="auto">
            <a:xfrm rot="-8327600" flipH="1" flipV="1">
              <a:off x="5870295" y="1215650"/>
              <a:ext cx="1251617" cy="850659"/>
            </a:xfrm>
            <a:custGeom>
              <a:avLst/>
              <a:gdLst>
                <a:gd name="T0" fmla="*/ 2147483647 w 671"/>
                <a:gd name="T1" fmla="*/ 2147483647 h 395"/>
                <a:gd name="T2" fmla="*/ 2147483647 w 671"/>
                <a:gd name="T3" fmla="*/ 2147483647 h 395"/>
                <a:gd name="T4" fmla="*/ 2147483647 w 671"/>
                <a:gd name="T5" fmla="*/ 2147483647 h 395"/>
                <a:gd name="T6" fmla="*/ 2147483647 w 671"/>
                <a:gd name="T7" fmla="*/ 2147483647 h 395"/>
                <a:gd name="T8" fmla="*/ 2147483647 w 671"/>
                <a:gd name="T9" fmla="*/ 2147483647 h 395"/>
                <a:gd name="T10" fmla="*/ 2147483647 w 671"/>
                <a:gd name="T11" fmla="*/ 0 h 395"/>
                <a:gd name="T12" fmla="*/ 2147483647 w 671"/>
                <a:gd name="T13" fmla="*/ 2147483647 h 395"/>
                <a:gd name="T14" fmla="*/ 2147483647 w 671"/>
                <a:gd name="T15" fmla="*/ 2147483647 h 395"/>
                <a:gd name="T16" fmla="*/ 2147483647 w 671"/>
                <a:gd name="T17" fmla="*/ 2147483647 h 395"/>
                <a:gd name="T18" fmla="*/ 2147483647 w 671"/>
                <a:gd name="T19" fmla="*/ 2147483647 h 395"/>
                <a:gd name="T20" fmla="*/ 2147483647 w 671"/>
                <a:gd name="T21" fmla="*/ 2147483647 h 395"/>
                <a:gd name="T22" fmla="*/ 2147483647 w 671"/>
                <a:gd name="T23" fmla="*/ 2147483647 h 395"/>
                <a:gd name="T24" fmla="*/ 2147483647 w 671"/>
                <a:gd name="T25" fmla="*/ 2147483647 h 395"/>
                <a:gd name="T26" fmla="*/ 2147483647 w 671"/>
                <a:gd name="T27" fmla="*/ 2147483647 h 395"/>
                <a:gd name="T28" fmla="*/ 2147483647 w 671"/>
                <a:gd name="T29" fmla="*/ 2147483647 h 395"/>
                <a:gd name="T30" fmla="*/ 2147483647 w 671"/>
                <a:gd name="T31" fmla="*/ 2147483647 h 395"/>
                <a:gd name="T32" fmla="*/ 2147483647 w 671"/>
                <a:gd name="T33" fmla="*/ 2147483647 h 395"/>
                <a:gd name="T34" fmla="*/ 2147483647 w 671"/>
                <a:gd name="T35" fmla="*/ 2147483647 h 395"/>
                <a:gd name="T36" fmla="*/ 2147483647 w 671"/>
                <a:gd name="T37" fmla="*/ 2147483647 h 395"/>
                <a:gd name="T38" fmla="*/ 2147483647 w 671"/>
                <a:gd name="T39" fmla="*/ 2147483647 h 395"/>
                <a:gd name="T40" fmla="*/ 2147483647 w 671"/>
                <a:gd name="T41" fmla="*/ 2147483647 h 395"/>
                <a:gd name="T42" fmla="*/ 2147483647 w 671"/>
                <a:gd name="T43" fmla="*/ 2147483647 h 395"/>
                <a:gd name="T44" fmla="*/ 2147483647 w 671"/>
                <a:gd name="T45" fmla="*/ 2147483647 h 395"/>
                <a:gd name="T46" fmla="*/ 2147483647 w 671"/>
                <a:gd name="T47" fmla="*/ 2147483647 h 395"/>
                <a:gd name="T48" fmla="*/ 2147483647 w 671"/>
                <a:gd name="T49" fmla="*/ 2147483647 h 395"/>
                <a:gd name="T50" fmla="*/ 2147483647 w 671"/>
                <a:gd name="T51" fmla="*/ 2147483647 h 395"/>
                <a:gd name="T52" fmla="*/ 2147483647 w 671"/>
                <a:gd name="T53" fmla="*/ 2147483647 h 395"/>
                <a:gd name="T54" fmla="*/ 2147483647 w 671"/>
                <a:gd name="T55" fmla="*/ 2147483647 h 395"/>
                <a:gd name="T56" fmla="*/ 2147483647 w 671"/>
                <a:gd name="T57" fmla="*/ 2147483647 h 395"/>
                <a:gd name="T58" fmla="*/ 2147483647 w 671"/>
                <a:gd name="T59" fmla="*/ 2147483647 h 395"/>
                <a:gd name="T60" fmla="*/ 2147483647 w 671"/>
                <a:gd name="T61" fmla="*/ 2147483647 h 395"/>
                <a:gd name="T62" fmla="*/ 2147483647 w 671"/>
                <a:gd name="T63" fmla="*/ 2147483647 h 395"/>
                <a:gd name="T64" fmla="*/ 2147483647 w 671"/>
                <a:gd name="T65" fmla="*/ 2147483647 h 395"/>
                <a:gd name="T66" fmla="*/ 2147483647 w 671"/>
                <a:gd name="T67" fmla="*/ 2147483647 h 395"/>
                <a:gd name="T68" fmla="*/ 0 w 671"/>
                <a:gd name="T69" fmla="*/ 2147483647 h 395"/>
                <a:gd name="T70" fmla="*/ 2147483647 w 671"/>
                <a:gd name="T71" fmla="*/ 2147483647 h 395"/>
                <a:gd name="T72" fmla="*/ 2147483647 w 671"/>
                <a:gd name="T73" fmla="*/ 2147483647 h 395"/>
                <a:gd name="T74" fmla="*/ 2147483647 w 671"/>
                <a:gd name="T75" fmla="*/ 2147483647 h 395"/>
                <a:gd name="T76" fmla="*/ 2147483647 w 671"/>
                <a:gd name="T77" fmla="*/ 2147483647 h 395"/>
                <a:gd name="T78" fmla="*/ 2147483647 w 671"/>
                <a:gd name="T79" fmla="*/ 2147483647 h 395"/>
                <a:gd name="T80" fmla="*/ 2147483647 w 671"/>
                <a:gd name="T81" fmla="*/ 2147483647 h 395"/>
                <a:gd name="T82" fmla="*/ 2147483647 w 671"/>
                <a:gd name="T83" fmla="*/ 2147483647 h 395"/>
                <a:gd name="T84" fmla="*/ 2147483647 w 671"/>
                <a:gd name="T85" fmla="*/ 2147483647 h 395"/>
                <a:gd name="T86" fmla="*/ 2147483647 w 671"/>
                <a:gd name="T87" fmla="*/ 2147483647 h 395"/>
                <a:gd name="T88" fmla="*/ 2147483647 w 671"/>
                <a:gd name="T89" fmla="*/ 2147483647 h 395"/>
                <a:gd name="T90" fmla="*/ 2147483647 w 671"/>
                <a:gd name="T91" fmla="*/ 2147483647 h 395"/>
                <a:gd name="T92" fmla="*/ 2147483647 w 671"/>
                <a:gd name="T93" fmla="*/ 2147483647 h 395"/>
                <a:gd name="T94" fmla="*/ 2147483647 w 671"/>
                <a:gd name="T95" fmla="*/ 2147483647 h 395"/>
                <a:gd name="T96" fmla="*/ 2147483647 w 671"/>
                <a:gd name="T97" fmla="*/ 2147483647 h 395"/>
                <a:gd name="T98" fmla="*/ 2147483647 w 671"/>
                <a:gd name="T99" fmla="*/ 2147483647 h 395"/>
                <a:gd name="T100" fmla="*/ 2147483647 w 671"/>
                <a:gd name="T101" fmla="*/ 2147483647 h 395"/>
                <a:gd name="T102" fmla="*/ 2147483647 w 671"/>
                <a:gd name="T103" fmla="*/ 2147483647 h 395"/>
                <a:gd name="T104" fmla="*/ 2147483647 w 671"/>
                <a:gd name="T105" fmla="*/ 2147483647 h 395"/>
                <a:gd name="T106" fmla="*/ 2147483647 w 671"/>
                <a:gd name="T107" fmla="*/ 2147483647 h 395"/>
                <a:gd name="T108" fmla="*/ 2147483647 w 671"/>
                <a:gd name="T109" fmla="*/ 2147483647 h 395"/>
                <a:gd name="T110" fmla="*/ 2147483647 w 671"/>
                <a:gd name="T111" fmla="*/ 2147483647 h 395"/>
                <a:gd name="T112" fmla="*/ 2147483647 w 671"/>
                <a:gd name="T113" fmla="*/ 2147483647 h 395"/>
                <a:gd name="T114" fmla="*/ 2147483647 w 671"/>
                <a:gd name="T115" fmla="*/ 2147483647 h 395"/>
                <a:gd name="T116" fmla="*/ 2147483647 w 671"/>
                <a:gd name="T117" fmla="*/ 2147483647 h 395"/>
                <a:gd name="T118" fmla="*/ 2147483647 w 671"/>
                <a:gd name="T119" fmla="*/ 2147483647 h 395"/>
                <a:gd name="T120" fmla="*/ 2147483647 w 671"/>
                <a:gd name="T121" fmla="*/ 2147483647 h 39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71"/>
                <a:gd name="T184" fmla="*/ 0 h 395"/>
                <a:gd name="T185" fmla="*/ 671 w 671"/>
                <a:gd name="T186" fmla="*/ 395 h 39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71" h="395">
                  <a:moveTo>
                    <a:pt x="430" y="149"/>
                  </a:moveTo>
                  <a:lnTo>
                    <a:pt x="427" y="165"/>
                  </a:lnTo>
                  <a:lnTo>
                    <a:pt x="425" y="182"/>
                  </a:lnTo>
                  <a:lnTo>
                    <a:pt x="422" y="204"/>
                  </a:lnTo>
                  <a:lnTo>
                    <a:pt x="671" y="98"/>
                  </a:lnTo>
                  <a:lnTo>
                    <a:pt x="422" y="0"/>
                  </a:lnTo>
                  <a:lnTo>
                    <a:pt x="425" y="20"/>
                  </a:lnTo>
                  <a:lnTo>
                    <a:pt x="427" y="37"/>
                  </a:lnTo>
                  <a:lnTo>
                    <a:pt x="430" y="53"/>
                  </a:lnTo>
                  <a:lnTo>
                    <a:pt x="414" y="55"/>
                  </a:lnTo>
                  <a:lnTo>
                    <a:pt x="396" y="58"/>
                  </a:lnTo>
                  <a:lnTo>
                    <a:pt x="372" y="62"/>
                  </a:lnTo>
                  <a:lnTo>
                    <a:pt x="343" y="69"/>
                  </a:lnTo>
                  <a:lnTo>
                    <a:pt x="311" y="78"/>
                  </a:lnTo>
                  <a:lnTo>
                    <a:pt x="275" y="90"/>
                  </a:lnTo>
                  <a:lnTo>
                    <a:pt x="258" y="97"/>
                  </a:lnTo>
                  <a:lnTo>
                    <a:pt x="239" y="105"/>
                  </a:lnTo>
                  <a:lnTo>
                    <a:pt x="220" y="114"/>
                  </a:lnTo>
                  <a:lnTo>
                    <a:pt x="201" y="124"/>
                  </a:lnTo>
                  <a:lnTo>
                    <a:pt x="182" y="136"/>
                  </a:lnTo>
                  <a:lnTo>
                    <a:pt x="164" y="147"/>
                  </a:lnTo>
                  <a:lnTo>
                    <a:pt x="146" y="161"/>
                  </a:lnTo>
                  <a:lnTo>
                    <a:pt x="127" y="175"/>
                  </a:lnTo>
                  <a:lnTo>
                    <a:pt x="111" y="191"/>
                  </a:lnTo>
                  <a:lnTo>
                    <a:pt x="94" y="208"/>
                  </a:lnTo>
                  <a:lnTo>
                    <a:pt x="78" y="226"/>
                  </a:lnTo>
                  <a:lnTo>
                    <a:pt x="64" y="246"/>
                  </a:lnTo>
                  <a:lnTo>
                    <a:pt x="49" y="268"/>
                  </a:lnTo>
                  <a:lnTo>
                    <a:pt x="38" y="290"/>
                  </a:lnTo>
                  <a:lnTo>
                    <a:pt x="32" y="301"/>
                  </a:lnTo>
                  <a:lnTo>
                    <a:pt x="26" y="314"/>
                  </a:lnTo>
                  <a:lnTo>
                    <a:pt x="20" y="326"/>
                  </a:lnTo>
                  <a:lnTo>
                    <a:pt x="16" y="339"/>
                  </a:lnTo>
                  <a:lnTo>
                    <a:pt x="7" y="366"/>
                  </a:lnTo>
                  <a:lnTo>
                    <a:pt x="0" y="395"/>
                  </a:lnTo>
                  <a:lnTo>
                    <a:pt x="7" y="382"/>
                  </a:lnTo>
                  <a:lnTo>
                    <a:pt x="13" y="369"/>
                  </a:lnTo>
                  <a:lnTo>
                    <a:pt x="27" y="345"/>
                  </a:lnTo>
                  <a:lnTo>
                    <a:pt x="42" y="323"/>
                  </a:lnTo>
                  <a:lnTo>
                    <a:pt x="56" y="301"/>
                  </a:lnTo>
                  <a:lnTo>
                    <a:pt x="72" y="282"/>
                  </a:lnTo>
                  <a:lnTo>
                    <a:pt x="90" y="265"/>
                  </a:lnTo>
                  <a:lnTo>
                    <a:pt x="106" y="249"/>
                  </a:lnTo>
                  <a:lnTo>
                    <a:pt x="123" y="234"/>
                  </a:lnTo>
                  <a:lnTo>
                    <a:pt x="140" y="221"/>
                  </a:lnTo>
                  <a:lnTo>
                    <a:pt x="159" y="210"/>
                  </a:lnTo>
                  <a:lnTo>
                    <a:pt x="177" y="200"/>
                  </a:lnTo>
                  <a:lnTo>
                    <a:pt x="194" y="190"/>
                  </a:lnTo>
                  <a:lnTo>
                    <a:pt x="213" y="182"/>
                  </a:lnTo>
                  <a:lnTo>
                    <a:pt x="230" y="175"/>
                  </a:lnTo>
                  <a:lnTo>
                    <a:pt x="248" y="168"/>
                  </a:lnTo>
                  <a:lnTo>
                    <a:pt x="265" y="163"/>
                  </a:lnTo>
                  <a:lnTo>
                    <a:pt x="281" y="159"/>
                  </a:lnTo>
                  <a:lnTo>
                    <a:pt x="298" y="156"/>
                  </a:lnTo>
                  <a:lnTo>
                    <a:pt x="329" y="150"/>
                  </a:lnTo>
                  <a:lnTo>
                    <a:pt x="343" y="149"/>
                  </a:lnTo>
                  <a:lnTo>
                    <a:pt x="356" y="147"/>
                  </a:lnTo>
                  <a:lnTo>
                    <a:pt x="381" y="147"/>
                  </a:lnTo>
                  <a:lnTo>
                    <a:pt x="401" y="147"/>
                  </a:lnTo>
                  <a:lnTo>
                    <a:pt x="417" y="147"/>
                  </a:lnTo>
                  <a:lnTo>
                    <a:pt x="430" y="149"/>
                  </a:lnTo>
                  <a:close/>
                </a:path>
              </a:pathLst>
            </a:custGeom>
            <a:solidFill>
              <a:srgbClr val="EC773C">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9226" name="Freeform 110"/>
            <p:cNvSpPr>
              <a:spLocks/>
            </p:cNvSpPr>
            <p:nvPr/>
          </p:nvSpPr>
          <p:spPr bwMode="auto">
            <a:xfrm rot="18792589" flipH="1">
              <a:off x="2428714" y="1294615"/>
              <a:ext cx="1146306" cy="775891"/>
            </a:xfrm>
            <a:custGeom>
              <a:avLst/>
              <a:gdLst>
                <a:gd name="T0" fmla="*/ 2147483647 w 671"/>
                <a:gd name="T1" fmla="*/ 2147483647 h 395"/>
                <a:gd name="T2" fmla="*/ 2147483647 w 671"/>
                <a:gd name="T3" fmla="*/ 2147483647 h 395"/>
                <a:gd name="T4" fmla="*/ 2147483647 w 671"/>
                <a:gd name="T5" fmla="*/ 2147483647 h 395"/>
                <a:gd name="T6" fmla="*/ 2147483647 w 671"/>
                <a:gd name="T7" fmla="*/ 2147483647 h 395"/>
                <a:gd name="T8" fmla="*/ 2147483647 w 671"/>
                <a:gd name="T9" fmla="*/ 2147483647 h 395"/>
                <a:gd name="T10" fmla="*/ 2147483647 w 671"/>
                <a:gd name="T11" fmla="*/ 0 h 395"/>
                <a:gd name="T12" fmla="*/ 2147483647 w 671"/>
                <a:gd name="T13" fmla="*/ 2147483647 h 395"/>
                <a:gd name="T14" fmla="*/ 2147483647 w 671"/>
                <a:gd name="T15" fmla="*/ 2147483647 h 395"/>
                <a:gd name="T16" fmla="*/ 2147483647 w 671"/>
                <a:gd name="T17" fmla="*/ 2147483647 h 395"/>
                <a:gd name="T18" fmla="*/ 2147483647 w 671"/>
                <a:gd name="T19" fmla="*/ 2147483647 h 395"/>
                <a:gd name="T20" fmla="*/ 2147483647 w 671"/>
                <a:gd name="T21" fmla="*/ 2147483647 h 395"/>
                <a:gd name="T22" fmla="*/ 2147483647 w 671"/>
                <a:gd name="T23" fmla="*/ 2147483647 h 395"/>
                <a:gd name="T24" fmla="*/ 2147483647 w 671"/>
                <a:gd name="T25" fmla="*/ 2147483647 h 395"/>
                <a:gd name="T26" fmla="*/ 2147483647 w 671"/>
                <a:gd name="T27" fmla="*/ 2147483647 h 395"/>
                <a:gd name="T28" fmla="*/ 2147483647 w 671"/>
                <a:gd name="T29" fmla="*/ 2147483647 h 395"/>
                <a:gd name="T30" fmla="*/ 2147483647 w 671"/>
                <a:gd name="T31" fmla="*/ 2147483647 h 395"/>
                <a:gd name="T32" fmla="*/ 2147483647 w 671"/>
                <a:gd name="T33" fmla="*/ 2147483647 h 395"/>
                <a:gd name="T34" fmla="*/ 2147483647 w 671"/>
                <a:gd name="T35" fmla="*/ 2147483647 h 395"/>
                <a:gd name="T36" fmla="*/ 2147483647 w 671"/>
                <a:gd name="T37" fmla="*/ 2147483647 h 395"/>
                <a:gd name="T38" fmla="*/ 2147483647 w 671"/>
                <a:gd name="T39" fmla="*/ 2147483647 h 395"/>
                <a:gd name="T40" fmla="*/ 2147483647 w 671"/>
                <a:gd name="T41" fmla="*/ 2147483647 h 395"/>
                <a:gd name="T42" fmla="*/ 2147483647 w 671"/>
                <a:gd name="T43" fmla="*/ 2147483647 h 395"/>
                <a:gd name="T44" fmla="*/ 2147483647 w 671"/>
                <a:gd name="T45" fmla="*/ 2147483647 h 395"/>
                <a:gd name="T46" fmla="*/ 2147483647 w 671"/>
                <a:gd name="T47" fmla="*/ 2147483647 h 395"/>
                <a:gd name="T48" fmla="*/ 2147483647 w 671"/>
                <a:gd name="T49" fmla="*/ 2147483647 h 395"/>
                <a:gd name="T50" fmla="*/ 2147483647 w 671"/>
                <a:gd name="T51" fmla="*/ 2147483647 h 395"/>
                <a:gd name="T52" fmla="*/ 2147483647 w 671"/>
                <a:gd name="T53" fmla="*/ 2147483647 h 395"/>
                <a:gd name="T54" fmla="*/ 2147483647 w 671"/>
                <a:gd name="T55" fmla="*/ 2147483647 h 395"/>
                <a:gd name="T56" fmla="*/ 2147483647 w 671"/>
                <a:gd name="T57" fmla="*/ 2147483647 h 395"/>
                <a:gd name="T58" fmla="*/ 2147483647 w 671"/>
                <a:gd name="T59" fmla="*/ 2147483647 h 395"/>
                <a:gd name="T60" fmla="*/ 2147483647 w 671"/>
                <a:gd name="T61" fmla="*/ 2147483647 h 395"/>
                <a:gd name="T62" fmla="*/ 2147483647 w 671"/>
                <a:gd name="T63" fmla="*/ 2147483647 h 395"/>
                <a:gd name="T64" fmla="*/ 2147483647 w 671"/>
                <a:gd name="T65" fmla="*/ 2147483647 h 395"/>
                <a:gd name="T66" fmla="*/ 2147483647 w 671"/>
                <a:gd name="T67" fmla="*/ 2147483647 h 395"/>
                <a:gd name="T68" fmla="*/ 0 w 671"/>
                <a:gd name="T69" fmla="*/ 2147483647 h 395"/>
                <a:gd name="T70" fmla="*/ 2147483647 w 671"/>
                <a:gd name="T71" fmla="*/ 2147483647 h 395"/>
                <a:gd name="T72" fmla="*/ 2147483647 w 671"/>
                <a:gd name="T73" fmla="*/ 2147483647 h 395"/>
                <a:gd name="T74" fmla="*/ 2147483647 w 671"/>
                <a:gd name="T75" fmla="*/ 2147483647 h 395"/>
                <a:gd name="T76" fmla="*/ 2147483647 w 671"/>
                <a:gd name="T77" fmla="*/ 2147483647 h 395"/>
                <a:gd name="T78" fmla="*/ 2147483647 w 671"/>
                <a:gd name="T79" fmla="*/ 2147483647 h 395"/>
                <a:gd name="T80" fmla="*/ 2147483647 w 671"/>
                <a:gd name="T81" fmla="*/ 2147483647 h 395"/>
                <a:gd name="T82" fmla="*/ 2147483647 w 671"/>
                <a:gd name="T83" fmla="*/ 2147483647 h 395"/>
                <a:gd name="T84" fmla="*/ 2147483647 w 671"/>
                <a:gd name="T85" fmla="*/ 2147483647 h 395"/>
                <a:gd name="T86" fmla="*/ 2147483647 w 671"/>
                <a:gd name="T87" fmla="*/ 2147483647 h 395"/>
                <a:gd name="T88" fmla="*/ 2147483647 w 671"/>
                <a:gd name="T89" fmla="*/ 2147483647 h 395"/>
                <a:gd name="T90" fmla="*/ 2147483647 w 671"/>
                <a:gd name="T91" fmla="*/ 2147483647 h 395"/>
                <a:gd name="T92" fmla="*/ 2147483647 w 671"/>
                <a:gd name="T93" fmla="*/ 2147483647 h 395"/>
                <a:gd name="T94" fmla="*/ 2147483647 w 671"/>
                <a:gd name="T95" fmla="*/ 2147483647 h 395"/>
                <a:gd name="T96" fmla="*/ 2147483647 w 671"/>
                <a:gd name="T97" fmla="*/ 2147483647 h 395"/>
                <a:gd name="T98" fmla="*/ 2147483647 w 671"/>
                <a:gd name="T99" fmla="*/ 2147483647 h 395"/>
                <a:gd name="T100" fmla="*/ 2147483647 w 671"/>
                <a:gd name="T101" fmla="*/ 2147483647 h 395"/>
                <a:gd name="T102" fmla="*/ 2147483647 w 671"/>
                <a:gd name="T103" fmla="*/ 2147483647 h 395"/>
                <a:gd name="T104" fmla="*/ 2147483647 w 671"/>
                <a:gd name="T105" fmla="*/ 2147483647 h 395"/>
                <a:gd name="T106" fmla="*/ 2147483647 w 671"/>
                <a:gd name="T107" fmla="*/ 2147483647 h 395"/>
                <a:gd name="T108" fmla="*/ 2147483647 w 671"/>
                <a:gd name="T109" fmla="*/ 2147483647 h 395"/>
                <a:gd name="T110" fmla="*/ 2147483647 w 671"/>
                <a:gd name="T111" fmla="*/ 2147483647 h 395"/>
                <a:gd name="T112" fmla="*/ 2147483647 w 671"/>
                <a:gd name="T113" fmla="*/ 2147483647 h 395"/>
                <a:gd name="T114" fmla="*/ 2147483647 w 671"/>
                <a:gd name="T115" fmla="*/ 2147483647 h 395"/>
                <a:gd name="T116" fmla="*/ 2147483647 w 671"/>
                <a:gd name="T117" fmla="*/ 2147483647 h 395"/>
                <a:gd name="T118" fmla="*/ 2147483647 w 671"/>
                <a:gd name="T119" fmla="*/ 2147483647 h 395"/>
                <a:gd name="T120" fmla="*/ 2147483647 w 671"/>
                <a:gd name="T121" fmla="*/ 2147483647 h 39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71"/>
                <a:gd name="T184" fmla="*/ 0 h 395"/>
                <a:gd name="T185" fmla="*/ 671 w 671"/>
                <a:gd name="T186" fmla="*/ 395 h 39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71" h="395">
                  <a:moveTo>
                    <a:pt x="430" y="149"/>
                  </a:moveTo>
                  <a:lnTo>
                    <a:pt x="427" y="165"/>
                  </a:lnTo>
                  <a:lnTo>
                    <a:pt x="425" y="182"/>
                  </a:lnTo>
                  <a:lnTo>
                    <a:pt x="422" y="204"/>
                  </a:lnTo>
                  <a:lnTo>
                    <a:pt x="671" y="98"/>
                  </a:lnTo>
                  <a:lnTo>
                    <a:pt x="422" y="0"/>
                  </a:lnTo>
                  <a:lnTo>
                    <a:pt x="425" y="20"/>
                  </a:lnTo>
                  <a:lnTo>
                    <a:pt x="427" y="37"/>
                  </a:lnTo>
                  <a:lnTo>
                    <a:pt x="430" y="53"/>
                  </a:lnTo>
                  <a:lnTo>
                    <a:pt x="414" y="55"/>
                  </a:lnTo>
                  <a:lnTo>
                    <a:pt x="396" y="58"/>
                  </a:lnTo>
                  <a:lnTo>
                    <a:pt x="372" y="62"/>
                  </a:lnTo>
                  <a:lnTo>
                    <a:pt x="343" y="69"/>
                  </a:lnTo>
                  <a:lnTo>
                    <a:pt x="311" y="78"/>
                  </a:lnTo>
                  <a:lnTo>
                    <a:pt x="275" y="90"/>
                  </a:lnTo>
                  <a:lnTo>
                    <a:pt x="258" y="97"/>
                  </a:lnTo>
                  <a:lnTo>
                    <a:pt x="239" y="105"/>
                  </a:lnTo>
                  <a:lnTo>
                    <a:pt x="220" y="114"/>
                  </a:lnTo>
                  <a:lnTo>
                    <a:pt x="201" y="124"/>
                  </a:lnTo>
                  <a:lnTo>
                    <a:pt x="182" y="136"/>
                  </a:lnTo>
                  <a:lnTo>
                    <a:pt x="164" y="147"/>
                  </a:lnTo>
                  <a:lnTo>
                    <a:pt x="146" y="161"/>
                  </a:lnTo>
                  <a:lnTo>
                    <a:pt x="127" y="175"/>
                  </a:lnTo>
                  <a:lnTo>
                    <a:pt x="111" y="191"/>
                  </a:lnTo>
                  <a:lnTo>
                    <a:pt x="94" y="208"/>
                  </a:lnTo>
                  <a:lnTo>
                    <a:pt x="78" y="226"/>
                  </a:lnTo>
                  <a:lnTo>
                    <a:pt x="64" y="246"/>
                  </a:lnTo>
                  <a:lnTo>
                    <a:pt x="49" y="268"/>
                  </a:lnTo>
                  <a:lnTo>
                    <a:pt x="38" y="290"/>
                  </a:lnTo>
                  <a:lnTo>
                    <a:pt x="32" y="301"/>
                  </a:lnTo>
                  <a:lnTo>
                    <a:pt x="26" y="314"/>
                  </a:lnTo>
                  <a:lnTo>
                    <a:pt x="20" y="326"/>
                  </a:lnTo>
                  <a:lnTo>
                    <a:pt x="16" y="339"/>
                  </a:lnTo>
                  <a:lnTo>
                    <a:pt x="7" y="366"/>
                  </a:lnTo>
                  <a:lnTo>
                    <a:pt x="0" y="395"/>
                  </a:lnTo>
                  <a:lnTo>
                    <a:pt x="7" y="382"/>
                  </a:lnTo>
                  <a:lnTo>
                    <a:pt x="13" y="369"/>
                  </a:lnTo>
                  <a:lnTo>
                    <a:pt x="27" y="345"/>
                  </a:lnTo>
                  <a:lnTo>
                    <a:pt x="42" y="323"/>
                  </a:lnTo>
                  <a:lnTo>
                    <a:pt x="56" y="301"/>
                  </a:lnTo>
                  <a:lnTo>
                    <a:pt x="72" y="282"/>
                  </a:lnTo>
                  <a:lnTo>
                    <a:pt x="90" y="265"/>
                  </a:lnTo>
                  <a:lnTo>
                    <a:pt x="106" y="249"/>
                  </a:lnTo>
                  <a:lnTo>
                    <a:pt x="123" y="234"/>
                  </a:lnTo>
                  <a:lnTo>
                    <a:pt x="140" y="221"/>
                  </a:lnTo>
                  <a:lnTo>
                    <a:pt x="159" y="210"/>
                  </a:lnTo>
                  <a:lnTo>
                    <a:pt x="177" y="200"/>
                  </a:lnTo>
                  <a:lnTo>
                    <a:pt x="194" y="190"/>
                  </a:lnTo>
                  <a:lnTo>
                    <a:pt x="213" y="182"/>
                  </a:lnTo>
                  <a:lnTo>
                    <a:pt x="230" y="175"/>
                  </a:lnTo>
                  <a:lnTo>
                    <a:pt x="248" y="168"/>
                  </a:lnTo>
                  <a:lnTo>
                    <a:pt x="265" y="163"/>
                  </a:lnTo>
                  <a:lnTo>
                    <a:pt x="281" y="159"/>
                  </a:lnTo>
                  <a:lnTo>
                    <a:pt x="298" y="156"/>
                  </a:lnTo>
                  <a:lnTo>
                    <a:pt x="329" y="150"/>
                  </a:lnTo>
                  <a:lnTo>
                    <a:pt x="343" y="149"/>
                  </a:lnTo>
                  <a:lnTo>
                    <a:pt x="356" y="147"/>
                  </a:lnTo>
                  <a:lnTo>
                    <a:pt x="381" y="147"/>
                  </a:lnTo>
                  <a:lnTo>
                    <a:pt x="401" y="147"/>
                  </a:lnTo>
                  <a:lnTo>
                    <a:pt x="417" y="147"/>
                  </a:lnTo>
                  <a:lnTo>
                    <a:pt x="430" y="149"/>
                  </a:lnTo>
                  <a:close/>
                </a:path>
              </a:pathLst>
            </a:custGeom>
            <a:solidFill>
              <a:srgbClr val="EC773C">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nvGrpSpPr>
            <p:cNvPr id="9227" name="群組 274"/>
            <p:cNvGrpSpPr>
              <a:grpSpLocks/>
            </p:cNvGrpSpPr>
            <p:nvPr/>
          </p:nvGrpSpPr>
          <p:grpSpPr bwMode="auto">
            <a:xfrm>
              <a:off x="632520" y="2122394"/>
              <a:ext cx="2664296" cy="2304256"/>
              <a:chOff x="632520" y="1988840"/>
              <a:chExt cx="2664296" cy="2304256"/>
            </a:xfrm>
          </p:grpSpPr>
          <p:grpSp>
            <p:nvGrpSpPr>
              <p:cNvPr id="9289" name="群組 209"/>
              <p:cNvGrpSpPr>
                <a:grpSpLocks/>
              </p:cNvGrpSpPr>
              <p:nvPr/>
            </p:nvGrpSpPr>
            <p:grpSpPr bwMode="auto">
              <a:xfrm>
                <a:off x="2072680" y="2780928"/>
                <a:ext cx="1224136" cy="504056"/>
                <a:chOff x="2072680" y="2708920"/>
                <a:chExt cx="991752" cy="310040"/>
              </a:xfrm>
            </p:grpSpPr>
            <p:sp>
              <p:nvSpPr>
                <p:cNvPr id="34" name="圓角矩形 33"/>
                <p:cNvSpPr/>
                <p:nvPr/>
              </p:nvSpPr>
              <p:spPr>
                <a:xfrm>
                  <a:off x="2072310" y="2708714"/>
                  <a:ext cx="991502" cy="310487"/>
                </a:xfrm>
                <a:prstGeom prst="roundRect">
                  <a:avLst>
                    <a:gd name="adj" fmla="val 10000"/>
                  </a:avLst>
                </a:prstGeom>
              </p:spPr>
              <p:style>
                <a:lnRef idx="1">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35" name="圓角矩形 4"/>
                <p:cNvSpPr/>
                <p:nvPr/>
              </p:nvSpPr>
              <p:spPr>
                <a:xfrm>
                  <a:off x="2081312" y="2717501"/>
                  <a:ext cx="972212" cy="2929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風險</a:t>
                  </a:r>
                </a:p>
              </p:txBody>
            </p:sp>
          </p:grpSp>
          <p:grpSp>
            <p:nvGrpSpPr>
              <p:cNvPr id="9290" name="群組 210"/>
              <p:cNvGrpSpPr>
                <a:grpSpLocks/>
              </p:cNvGrpSpPr>
              <p:nvPr/>
            </p:nvGrpSpPr>
            <p:grpSpPr bwMode="auto">
              <a:xfrm>
                <a:off x="632520" y="2780928"/>
                <a:ext cx="1224136" cy="504056"/>
                <a:chOff x="632520" y="2708920"/>
                <a:chExt cx="991752" cy="310040"/>
              </a:xfrm>
            </p:grpSpPr>
            <p:sp>
              <p:nvSpPr>
                <p:cNvPr id="37" name="圓角矩形 36"/>
                <p:cNvSpPr/>
                <p:nvPr/>
              </p:nvSpPr>
              <p:spPr>
                <a:xfrm>
                  <a:off x="632520" y="2708714"/>
                  <a:ext cx="991502" cy="310487"/>
                </a:xfrm>
                <a:prstGeom prst="roundRect">
                  <a:avLst>
                    <a:gd name="adj" fmla="val 10000"/>
                  </a:avLst>
                </a:prstGeom>
              </p:spPr>
              <p:style>
                <a:lnRef idx="1">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38" name="圓角矩形 4"/>
                <p:cNvSpPr/>
                <p:nvPr/>
              </p:nvSpPr>
              <p:spPr>
                <a:xfrm>
                  <a:off x="642808" y="2717501"/>
                  <a:ext cx="972212" cy="2929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風險</a:t>
                  </a:r>
                </a:p>
              </p:txBody>
            </p:sp>
          </p:grpSp>
          <p:grpSp>
            <p:nvGrpSpPr>
              <p:cNvPr id="9291" name="群組 211"/>
              <p:cNvGrpSpPr>
                <a:grpSpLocks/>
              </p:cNvGrpSpPr>
              <p:nvPr/>
            </p:nvGrpSpPr>
            <p:grpSpPr bwMode="auto">
              <a:xfrm>
                <a:off x="632520" y="3789040"/>
                <a:ext cx="1224136" cy="504056"/>
                <a:chOff x="632520" y="3429000"/>
                <a:chExt cx="1008112" cy="291474"/>
              </a:xfrm>
            </p:grpSpPr>
            <p:sp>
              <p:nvSpPr>
                <p:cNvPr id="40" name="圓角矩形 39"/>
                <p:cNvSpPr/>
                <p:nvPr/>
              </p:nvSpPr>
              <p:spPr>
                <a:xfrm>
                  <a:off x="632520" y="3428728"/>
                  <a:ext cx="1007858" cy="291894"/>
                </a:xfrm>
                <a:prstGeom prst="roundRect">
                  <a:avLst>
                    <a:gd name="adj" fmla="val 10000"/>
                  </a:avLst>
                </a:prstGeom>
              </p:spPr>
              <p:style>
                <a:lnRef idx="1">
                  <a:schemeClr val="accent6"/>
                </a:lnRef>
                <a:fillRef idx="2">
                  <a:schemeClr val="accent6"/>
                </a:fillRef>
                <a:effectRef idx="1">
                  <a:schemeClr val="accent6"/>
                </a:effectRef>
                <a:fontRef idx="minor">
                  <a:schemeClr val="dk1"/>
                </a:fontRef>
              </p:style>
            </p:sp>
            <p:sp>
              <p:nvSpPr>
                <p:cNvPr id="41" name="圓角矩形 4"/>
                <p:cNvSpPr/>
                <p:nvPr/>
              </p:nvSpPr>
              <p:spPr>
                <a:xfrm>
                  <a:off x="642978" y="3436990"/>
                  <a:ext cx="988250" cy="275371"/>
                </a:xfrm>
                <a:prstGeom prst="rect">
                  <a:avLst/>
                </a:prstGeom>
                <a:solidFill>
                  <a:srgbClr val="FFCCF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控制</a:t>
                  </a:r>
                </a:p>
              </p:txBody>
            </p:sp>
          </p:grpSp>
          <p:grpSp>
            <p:nvGrpSpPr>
              <p:cNvPr id="9292" name="群組 215"/>
              <p:cNvGrpSpPr>
                <a:grpSpLocks/>
              </p:cNvGrpSpPr>
              <p:nvPr/>
            </p:nvGrpSpPr>
            <p:grpSpPr bwMode="auto">
              <a:xfrm>
                <a:off x="2072680" y="3789040"/>
                <a:ext cx="1224136" cy="504056"/>
                <a:chOff x="2072680" y="3429000"/>
                <a:chExt cx="1008112" cy="291474"/>
              </a:xfrm>
            </p:grpSpPr>
            <p:sp>
              <p:nvSpPr>
                <p:cNvPr id="76" name="圓角矩形 75"/>
                <p:cNvSpPr/>
                <p:nvPr/>
              </p:nvSpPr>
              <p:spPr>
                <a:xfrm>
                  <a:off x="2072304" y="3428728"/>
                  <a:ext cx="1007858" cy="291894"/>
                </a:xfrm>
                <a:prstGeom prst="roundRect">
                  <a:avLst>
                    <a:gd name="adj" fmla="val 10000"/>
                  </a:avLst>
                </a:prstGeom>
              </p:spPr>
              <p:style>
                <a:lnRef idx="1">
                  <a:schemeClr val="accent6"/>
                </a:lnRef>
                <a:fillRef idx="2">
                  <a:schemeClr val="accent6"/>
                </a:fillRef>
                <a:effectRef idx="1">
                  <a:schemeClr val="accent6"/>
                </a:effectRef>
                <a:fontRef idx="minor">
                  <a:schemeClr val="dk1"/>
                </a:fontRef>
              </p:style>
            </p:sp>
            <p:sp>
              <p:nvSpPr>
                <p:cNvPr id="77" name="圓角矩形 4"/>
                <p:cNvSpPr/>
                <p:nvPr/>
              </p:nvSpPr>
              <p:spPr>
                <a:xfrm>
                  <a:off x="2081455" y="3436990"/>
                  <a:ext cx="988250" cy="275371"/>
                </a:xfrm>
                <a:prstGeom prst="rect">
                  <a:avLst/>
                </a:prstGeom>
                <a:solidFill>
                  <a:srgbClr val="FFCCF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控制</a:t>
                  </a:r>
                </a:p>
              </p:txBody>
            </p:sp>
          </p:grpSp>
          <p:grpSp>
            <p:nvGrpSpPr>
              <p:cNvPr id="9293" name="群組 216"/>
              <p:cNvGrpSpPr>
                <a:grpSpLocks/>
              </p:cNvGrpSpPr>
              <p:nvPr/>
            </p:nvGrpSpPr>
            <p:grpSpPr bwMode="auto">
              <a:xfrm>
                <a:off x="1064567" y="1988840"/>
                <a:ext cx="1738993" cy="432048"/>
                <a:chOff x="1064568" y="1988840"/>
                <a:chExt cx="1512168" cy="324981"/>
              </a:xfrm>
            </p:grpSpPr>
            <p:sp>
              <p:nvSpPr>
                <p:cNvPr id="91" name="圓角矩形 90"/>
                <p:cNvSpPr/>
                <p:nvPr/>
              </p:nvSpPr>
              <p:spPr>
                <a:xfrm>
                  <a:off x="1064312" y="1988582"/>
                  <a:ext cx="1494846" cy="324767"/>
                </a:xfrm>
                <a:prstGeom prst="roundRect">
                  <a:avLst>
                    <a:gd name="adj" fmla="val 10000"/>
                  </a:avLst>
                </a:prstGeom>
                <a:solidFill>
                  <a:srgbClr val="BAE18F"/>
                </a:solidFill>
              </p:spPr>
              <p:style>
                <a:lnRef idx="1">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92" name="圓角矩形 4"/>
                <p:cNvSpPr/>
                <p:nvPr/>
              </p:nvSpPr>
              <p:spPr>
                <a:xfrm>
                  <a:off x="1075354" y="1998134"/>
                  <a:ext cx="1472761" cy="305663"/>
                </a:xfrm>
                <a:prstGeom prst="rect">
                  <a:avLst/>
                </a:prstGeom>
                <a:solidFill>
                  <a:srgbClr val="BAE18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單位目標</a:t>
                  </a:r>
                </a:p>
              </p:txBody>
            </p:sp>
          </p:grpSp>
          <p:cxnSp>
            <p:nvCxnSpPr>
              <p:cNvPr id="96" name="直線單箭頭接點 95"/>
              <p:cNvCxnSpPr>
                <a:stCxn id="38" idx="0"/>
                <a:endCxn id="91" idx="2"/>
              </p:cNvCxnSpPr>
              <p:nvPr/>
            </p:nvCxnSpPr>
            <p:spPr>
              <a:xfrm rot="5400000" flipH="1" flipV="1">
                <a:off x="1402368" y="2263120"/>
                <a:ext cx="374618" cy="688899"/>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cxnSp>
            <p:nvCxnSpPr>
              <p:cNvPr id="97" name="直線單箭頭接點 96"/>
              <p:cNvCxnSpPr>
                <a:stCxn id="35" idx="0"/>
                <a:endCxn id="91" idx="2"/>
              </p:cNvCxnSpPr>
              <p:nvPr/>
            </p:nvCxnSpPr>
            <p:spPr>
              <a:xfrm rot="16200000" flipV="1">
                <a:off x="2121426" y="2232961"/>
                <a:ext cx="374618" cy="749217"/>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cxnSp>
            <p:nvCxnSpPr>
              <p:cNvPr id="102" name="直線單箭頭接點 101"/>
              <p:cNvCxnSpPr>
                <a:stCxn id="41" idx="0"/>
                <a:endCxn id="37" idx="2"/>
              </p:cNvCxnSpPr>
              <p:nvPr/>
            </p:nvCxnSpPr>
            <p:spPr>
              <a:xfrm rot="16200000" flipV="1">
                <a:off x="985693" y="3544909"/>
                <a:ext cx="519068" cy="0"/>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cxnSp>
            <p:nvCxnSpPr>
              <p:cNvPr id="105" name="直線單箭頭接點 104"/>
              <p:cNvCxnSpPr>
                <a:stCxn id="77" idx="0"/>
                <a:endCxn id="34" idx="2"/>
              </p:cNvCxnSpPr>
              <p:nvPr/>
            </p:nvCxnSpPr>
            <p:spPr>
              <a:xfrm rot="16200000" flipV="1">
                <a:off x="2423810" y="3544909"/>
                <a:ext cx="519068" cy="0"/>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grpSp>
        <p:sp>
          <p:nvSpPr>
            <p:cNvPr id="9228" name="Freeform 110"/>
            <p:cNvSpPr>
              <a:spLocks/>
            </p:cNvSpPr>
            <p:nvPr/>
          </p:nvSpPr>
          <p:spPr bwMode="auto">
            <a:xfrm rot="15973705" flipH="1">
              <a:off x="4435872" y="1549454"/>
              <a:ext cx="652578" cy="483814"/>
            </a:xfrm>
            <a:custGeom>
              <a:avLst/>
              <a:gdLst>
                <a:gd name="T0" fmla="*/ 2147483647 w 671"/>
                <a:gd name="T1" fmla="*/ 2147483647 h 395"/>
                <a:gd name="T2" fmla="*/ 2147483647 w 671"/>
                <a:gd name="T3" fmla="*/ 2147483647 h 395"/>
                <a:gd name="T4" fmla="*/ 2147483647 w 671"/>
                <a:gd name="T5" fmla="*/ 2147483647 h 395"/>
                <a:gd name="T6" fmla="*/ 2147483647 w 671"/>
                <a:gd name="T7" fmla="*/ 2147483647 h 395"/>
                <a:gd name="T8" fmla="*/ 2147483647 w 671"/>
                <a:gd name="T9" fmla="*/ 2147483647 h 395"/>
                <a:gd name="T10" fmla="*/ 2147483647 w 671"/>
                <a:gd name="T11" fmla="*/ 0 h 395"/>
                <a:gd name="T12" fmla="*/ 2147483647 w 671"/>
                <a:gd name="T13" fmla="*/ 2147483647 h 395"/>
                <a:gd name="T14" fmla="*/ 2147483647 w 671"/>
                <a:gd name="T15" fmla="*/ 2147483647 h 395"/>
                <a:gd name="T16" fmla="*/ 2147483647 w 671"/>
                <a:gd name="T17" fmla="*/ 2147483647 h 395"/>
                <a:gd name="T18" fmla="*/ 2147483647 w 671"/>
                <a:gd name="T19" fmla="*/ 2147483647 h 395"/>
                <a:gd name="T20" fmla="*/ 2147483647 w 671"/>
                <a:gd name="T21" fmla="*/ 2147483647 h 395"/>
                <a:gd name="T22" fmla="*/ 2147483647 w 671"/>
                <a:gd name="T23" fmla="*/ 2147483647 h 395"/>
                <a:gd name="T24" fmla="*/ 2147483647 w 671"/>
                <a:gd name="T25" fmla="*/ 2147483647 h 395"/>
                <a:gd name="T26" fmla="*/ 2147483647 w 671"/>
                <a:gd name="T27" fmla="*/ 2147483647 h 395"/>
                <a:gd name="T28" fmla="*/ 2147483647 w 671"/>
                <a:gd name="T29" fmla="*/ 2147483647 h 395"/>
                <a:gd name="T30" fmla="*/ 2147483647 w 671"/>
                <a:gd name="T31" fmla="*/ 2147483647 h 395"/>
                <a:gd name="T32" fmla="*/ 2147483647 w 671"/>
                <a:gd name="T33" fmla="*/ 2147483647 h 395"/>
                <a:gd name="T34" fmla="*/ 2147483647 w 671"/>
                <a:gd name="T35" fmla="*/ 2147483647 h 395"/>
                <a:gd name="T36" fmla="*/ 2147483647 w 671"/>
                <a:gd name="T37" fmla="*/ 2147483647 h 395"/>
                <a:gd name="T38" fmla="*/ 2147483647 w 671"/>
                <a:gd name="T39" fmla="*/ 2147483647 h 395"/>
                <a:gd name="T40" fmla="*/ 2147483647 w 671"/>
                <a:gd name="T41" fmla="*/ 2147483647 h 395"/>
                <a:gd name="T42" fmla="*/ 2147483647 w 671"/>
                <a:gd name="T43" fmla="*/ 2147483647 h 395"/>
                <a:gd name="T44" fmla="*/ 2147483647 w 671"/>
                <a:gd name="T45" fmla="*/ 2147483647 h 395"/>
                <a:gd name="T46" fmla="*/ 2147483647 w 671"/>
                <a:gd name="T47" fmla="*/ 2147483647 h 395"/>
                <a:gd name="T48" fmla="*/ 2147483647 w 671"/>
                <a:gd name="T49" fmla="*/ 2147483647 h 395"/>
                <a:gd name="T50" fmla="*/ 2147483647 w 671"/>
                <a:gd name="T51" fmla="*/ 2147483647 h 395"/>
                <a:gd name="T52" fmla="*/ 2147483647 w 671"/>
                <a:gd name="T53" fmla="*/ 2147483647 h 395"/>
                <a:gd name="T54" fmla="*/ 2147483647 w 671"/>
                <a:gd name="T55" fmla="*/ 2147483647 h 395"/>
                <a:gd name="T56" fmla="*/ 2147483647 w 671"/>
                <a:gd name="T57" fmla="*/ 2147483647 h 395"/>
                <a:gd name="T58" fmla="*/ 2147483647 w 671"/>
                <a:gd name="T59" fmla="*/ 2147483647 h 395"/>
                <a:gd name="T60" fmla="*/ 2147483647 w 671"/>
                <a:gd name="T61" fmla="*/ 2147483647 h 395"/>
                <a:gd name="T62" fmla="*/ 2147483647 w 671"/>
                <a:gd name="T63" fmla="*/ 2147483647 h 395"/>
                <a:gd name="T64" fmla="*/ 2147483647 w 671"/>
                <a:gd name="T65" fmla="*/ 2147483647 h 395"/>
                <a:gd name="T66" fmla="*/ 2147483647 w 671"/>
                <a:gd name="T67" fmla="*/ 2147483647 h 395"/>
                <a:gd name="T68" fmla="*/ 0 w 671"/>
                <a:gd name="T69" fmla="*/ 2147483647 h 395"/>
                <a:gd name="T70" fmla="*/ 2147483647 w 671"/>
                <a:gd name="T71" fmla="*/ 2147483647 h 395"/>
                <a:gd name="T72" fmla="*/ 2147483647 w 671"/>
                <a:gd name="T73" fmla="*/ 2147483647 h 395"/>
                <a:gd name="T74" fmla="*/ 2147483647 w 671"/>
                <a:gd name="T75" fmla="*/ 2147483647 h 395"/>
                <a:gd name="T76" fmla="*/ 2147483647 w 671"/>
                <a:gd name="T77" fmla="*/ 2147483647 h 395"/>
                <a:gd name="T78" fmla="*/ 2147483647 w 671"/>
                <a:gd name="T79" fmla="*/ 2147483647 h 395"/>
                <a:gd name="T80" fmla="*/ 2147483647 w 671"/>
                <a:gd name="T81" fmla="*/ 2147483647 h 395"/>
                <a:gd name="T82" fmla="*/ 2147483647 w 671"/>
                <a:gd name="T83" fmla="*/ 2147483647 h 395"/>
                <a:gd name="T84" fmla="*/ 2147483647 w 671"/>
                <a:gd name="T85" fmla="*/ 2147483647 h 395"/>
                <a:gd name="T86" fmla="*/ 2147483647 w 671"/>
                <a:gd name="T87" fmla="*/ 2147483647 h 395"/>
                <a:gd name="T88" fmla="*/ 2147483647 w 671"/>
                <a:gd name="T89" fmla="*/ 2147483647 h 395"/>
                <a:gd name="T90" fmla="*/ 2147483647 w 671"/>
                <a:gd name="T91" fmla="*/ 2147483647 h 395"/>
                <a:gd name="T92" fmla="*/ 2147483647 w 671"/>
                <a:gd name="T93" fmla="*/ 2147483647 h 395"/>
                <a:gd name="T94" fmla="*/ 2147483647 w 671"/>
                <a:gd name="T95" fmla="*/ 2147483647 h 395"/>
                <a:gd name="T96" fmla="*/ 2147483647 w 671"/>
                <a:gd name="T97" fmla="*/ 2147483647 h 395"/>
                <a:gd name="T98" fmla="*/ 2147483647 w 671"/>
                <a:gd name="T99" fmla="*/ 2147483647 h 395"/>
                <a:gd name="T100" fmla="*/ 2147483647 w 671"/>
                <a:gd name="T101" fmla="*/ 2147483647 h 395"/>
                <a:gd name="T102" fmla="*/ 2147483647 w 671"/>
                <a:gd name="T103" fmla="*/ 2147483647 h 395"/>
                <a:gd name="T104" fmla="*/ 2147483647 w 671"/>
                <a:gd name="T105" fmla="*/ 2147483647 h 395"/>
                <a:gd name="T106" fmla="*/ 2147483647 w 671"/>
                <a:gd name="T107" fmla="*/ 2147483647 h 395"/>
                <a:gd name="T108" fmla="*/ 2147483647 w 671"/>
                <a:gd name="T109" fmla="*/ 2147483647 h 395"/>
                <a:gd name="T110" fmla="*/ 2147483647 w 671"/>
                <a:gd name="T111" fmla="*/ 2147483647 h 395"/>
                <a:gd name="T112" fmla="*/ 2147483647 w 671"/>
                <a:gd name="T113" fmla="*/ 2147483647 h 395"/>
                <a:gd name="T114" fmla="*/ 2147483647 w 671"/>
                <a:gd name="T115" fmla="*/ 2147483647 h 395"/>
                <a:gd name="T116" fmla="*/ 2147483647 w 671"/>
                <a:gd name="T117" fmla="*/ 2147483647 h 395"/>
                <a:gd name="T118" fmla="*/ 2147483647 w 671"/>
                <a:gd name="T119" fmla="*/ 2147483647 h 395"/>
                <a:gd name="T120" fmla="*/ 2147483647 w 671"/>
                <a:gd name="T121" fmla="*/ 2147483647 h 39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71"/>
                <a:gd name="T184" fmla="*/ 0 h 395"/>
                <a:gd name="T185" fmla="*/ 671 w 671"/>
                <a:gd name="T186" fmla="*/ 395 h 39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71" h="395">
                  <a:moveTo>
                    <a:pt x="430" y="149"/>
                  </a:moveTo>
                  <a:lnTo>
                    <a:pt x="427" y="165"/>
                  </a:lnTo>
                  <a:lnTo>
                    <a:pt x="425" y="182"/>
                  </a:lnTo>
                  <a:lnTo>
                    <a:pt x="422" y="204"/>
                  </a:lnTo>
                  <a:lnTo>
                    <a:pt x="671" y="98"/>
                  </a:lnTo>
                  <a:lnTo>
                    <a:pt x="422" y="0"/>
                  </a:lnTo>
                  <a:lnTo>
                    <a:pt x="425" y="20"/>
                  </a:lnTo>
                  <a:lnTo>
                    <a:pt x="427" y="37"/>
                  </a:lnTo>
                  <a:lnTo>
                    <a:pt x="430" y="53"/>
                  </a:lnTo>
                  <a:lnTo>
                    <a:pt x="414" y="55"/>
                  </a:lnTo>
                  <a:lnTo>
                    <a:pt x="396" y="58"/>
                  </a:lnTo>
                  <a:lnTo>
                    <a:pt x="372" y="62"/>
                  </a:lnTo>
                  <a:lnTo>
                    <a:pt x="343" y="69"/>
                  </a:lnTo>
                  <a:lnTo>
                    <a:pt x="311" y="78"/>
                  </a:lnTo>
                  <a:lnTo>
                    <a:pt x="275" y="90"/>
                  </a:lnTo>
                  <a:lnTo>
                    <a:pt x="258" y="97"/>
                  </a:lnTo>
                  <a:lnTo>
                    <a:pt x="239" y="105"/>
                  </a:lnTo>
                  <a:lnTo>
                    <a:pt x="220" y="114"/>
                  </a:lnTo>
                  <a:lnTo>
                    <a:pt x="201" y="124"/>
                  </a:lnTo>
                  <a:lnTo>
                    <a:pt x="182" y="136"/>
                  </a:lnTo>
                  <a:lnTo>
                    <a:pt x="164" y="147"/>
                  </a:lnTo>
                  <a:lnTo>
                    <a:pt x="146" y="161"/>
                  </a:lnTo>
                  <a:lnTo>
                    <a:pt x="127" y="175"/>
                  </a:lnTo>
                  <a:lnTo>
                    <a:pt x="111" y="191"/>
                  </a:lnTo>
                  <a:lnTo>
                    <a:pt x="94" y="208"/>
                  </a:lnTo>
                  <a:lnTo>
                    <a:pt x="78" y="226"/>
                  </a:lnTo>
                  <a:lnTo>
                    <a:pt x="64" y="246"/>
                  </a:lnTo>
                  <a:lnTo>
                    <a:pt x="49" y="268"/>
                  </a:lnTo>
                  <a:lnTo>
                    <a:pt x="38" y="290"/>
                  </a:lnTo>
                  <a:lnTo>
                    <a:pt x="32" y="301"/>
                  </a:lnTo>
                  <a:lnTo>
                    <a:pt x="26" y="314"/>
                  </a:lnTo>
                  <a:lnTo>
                    <a:pt x="20" y="326"/>
                  </a:lnTo>
                  <a:lnTo>
                    <a:pt x="16" y="339"/>
                  </a:lnTo>
                  <a:lnTo>
                    <a:pt x="7" y="366"/>
                  </a:lnTo>
                  <a:lnTo>
                    <a:pt x="0" y="395"/>
                  </a:lnTo>
                  <a:lnTo>
                    <a:pt x="7" y="382"/>
                  </a:lnTo>
                  <a:lnTo>
                    <a:pt x="13" y="369"/>
                  </a:lnTo>
                  <a:lnTo>
                    <a:pt x="27" y="345"/>
                  </a:lnTo>
                  <a:lnTo>
                    <a:pt x="42" y="323"/>
                  </a:lnTo>
                  <a:lnTo>
                    <a:pt x="56" y="301"/>
                  </a:lnTo>
                  <a:lnTo>
                    <a:pt x="72" y="282"/>
                  </a:lnTo>
                  <a:lnTo>
                    <a:pt x="90" y="265"/>
                  </a:lnTo>
                  <a:lnTo>
                    <a:pt x="106" y="249"/>
                  </a:lnTo>
                  <a:lnTo>
                    <a:pt x="123" y="234"/>
                  </a:lnTo>
                  <a:lnTo>
                    <a:pt x="140" y="221"/>
                  </a:lnTo>
                  <a:lnTo>
                    <a:pt x="159" y="210"/>
                  </a:lnTo>
                  <a:lnTo>
                    <a:pt x="177" y="200"/>
                  </a:lnTo>
                  <a:lnTo>
                    <a:pt x="194" y="190"/>
                  </a:lnTo>
                  <a:lnTo>
                    <a:pt x="213" y="182"/>
                  </a:lnTo>
                  <a:lnTo>
                    <a:pt x="230" y="175"/>
                  </a:lnTo>
                  <a:lnTo>
                    <a:pt x="248" y="168"/>
                  </a:lnTo>
                  <a:lnTo>
                    <a:pt x="265" y="163"/>
                  </a:lnTo>
                  <a:lnTo>
                    <a:pt x="281" y="159"/>
                  </a:lnTo>
                  <a:lnTo>
                    <a:pt x="298" y="156"/>
                  </a:lnTo>
                  <a:lnTo>
                    <a:pt x="329" y="150"/>
                  </a:lnTo>
                  <a:lnTo>
                    <a:pt x="343" y="149"/>
                  </a:lnTo>
                  <a:lnTo>
                    <a:pt x="356" y="147"/>
                  </a:lnTo>
                  <a:lnTo>
                    <a:pt x="381" y="147"/>
                  </a:lnTo>
                  <a:lnTo>
                    <a:pt x="401" y="147"/>
                  </a:lnTo>
                  <a:lnTo>
                    <a:pt x="417" y="147"/>
                  </a:lnTo>
                  <a:lnTo>
                    <a:pt x="430" y="149"/>
                  </a:lnTo>
                  <a:close/>
                </a:path>
              </a:pathLst>
            </a:custGeom>
            <a:solidFill>
              <a:srgbClr val="EC773C">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nvGrpSpPr>
            <p:cNvPr id="9229" name="群組 227"/>
            <p:cNvGrpSpPr>
              <a:grpSpLocks/>
            </p:cNvGrpSpPr>
            <p:nvPr/>
          </p:nvGrpSpPr>
          <p:grpSpPr bwMode="auto">
            <a:xfrm>
              <a:off x="3728863" y="188640"/>
              <a:ext cx="1987421" cy="436537"/>
              <a:chOff x="3728864" y="350501"/>
              <a:chExt cx="1728192" cy="328358"/>
            </a:xfrm>
          </p:grpSpPr>
          <p:sp>
            <p:nvSpPr>
              <p:cNvPr id="153" name="圓角矩形 152"/>
              <p:cNvSpPr/>
              <p:nvPr/>
            </p:nvSpPr>
            <p:spPr>
              <a:xfrm>
                <a:off x="3730703" y="404231"/>
                <a:ext cx="1726732" cy="274619"/>
              </a:xfrm>
              <a:prstGeom prst="roundRect">
                <a:avLst>
                  <a:gd name="adj" fmla="val 10000"/>
                </a:avLst>
              </a:prstGeom>
              <a:solidFill>
                <a:srgbClr val="BAE18F"/>
              </a:solidFill>
            </p:spPr>
            <p:style>
              <a:lnRef idx="1">
                <a:schemeClr val="accent6"/>
              </a:lnRef>
              <a:fillRef idx="2">
                <a:schemeClr val="accent6"/>
              </a:fillRef>
              <a:effectRef idx="1">
                <a:schemeClr val="accent6"/>
              </a:effectRef>
              <a:fontRef idx="minor">
                <a:schemeClr val="dk1"/>
              </a:fontRef>
            </p:style>
          </p:sp>
          <p:sp>
            <p:nvSpPr>
              <p:cNvPr id="154" name="圓角矩形 4"/>
              <p:cNvSpPr/>
              <p:nvPr/>
            </p:nvSpPr>
            <p:spPr>
              <a:xfrm>
                <a:off x="3738985" y="350501"/>
                <a:ext cx="1708789" cy="319991"/>
              </a:xfrm>
              <a:prstGeom prst="rect">
                <a:avLst/>
              </a:prstGeom>
              <a:solidFill>
                <a:srgbClr val="BAE18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使命</a:t>
                </a:r>
                <a:r>
                  <a:rPr lang="en-US" altLang="zh-TW" sz="2600" b="0">
                    <a:solidFill>
                      <a:srgbClr val="000000"/>
                    </a:solidFill>
                    <a:latin typeface="標楷體" pitchFamily="65" charset="-120"/>
                  </a:rPr>
                  <a:t>/</a:t>
                </a:r>
                <a:r>
                  <a:rPr lang="zh-TW" altLang="en-US" sz="2600" b="0">
                    <a:solidFill>
                      <a:srgbClr val="000000"/>
                    </a:solidFill>
                    <a:latin typeface="標楷體" pitchFamily="65" charset="-120"/>
                  </a:rPr>
                  <a:t>願景</a:t>
                </a:r>
              </a:p>
            </p:txBody>
          </p:sp>
        </p:grpSp>
        <p:grpSp>
          <p:nvGrpSpPr>
            <p:cNvPr id="9230" name="群組 228"/>
            <p:cNvGrpSpPr>
              <a:grpSpLocks/>
            </p:cNvGrpSpPr>
            <p:nvPr/>
          </p:nvGrpSpPr>
          <p:grpSpPr bwMode="auto">
            <a:xfrm>
              <a:off x="7257256" y="5301208"/>
              <a:ext cx="1872212" cy="546390"/>
              <a:chOff x="7224023" y="4538794"/>
              <a:chExt cx="1584180" cy="330366"/>
            </a:xfrm>
          </p:grpSpPr>
          <p:sp>
            <p:nvSpPr>
              <p:cNvPr id="194" name="圓角矩形 193"/>
              <p:cNvSpPr/>
              <p:nvPr/>
            </p:nvSpPr>
            <p:spPr>
              <a:xfrm>
                <a:off x="7224663" y="4538997"/>
                <a:ext cx="1583540" cy="330163"/>
              </a:xfrm>
              <a:prstGeom prst="roundRect">
                <a:avLst>
                  <a:gd name="adj" fmla="val 10000"/>
                </a:avLst>
              </a:prstGeom>
            </p:spPr>
            <p:style>
              <a:lnRef idx="1">
                <a:schemeClr val="dk2">
                  <a:hueOff val="0"/>
                  <a:satOff val="0"/>
                  <a:lumOff val="0"/>
                  <a:alphaOff val="0"/>
                </a:schemeClr>
              </a:lnRef>
              <a:fillRef idx="1002">
                <a:schemeClr val="dk2"/>
              </a:fillRef>
              <a:effectRef idx="0">
                <a:schemeClr val="lt2">
                  <a:alpha val="90000"/>
                  <a:hueOff val="0"/>
                  <a:satOff val="0"/>
                  <a:lumOff val="0"/>
                  <a:alphaOff val="0"/>
                </a:schemeClr>
              </a:effectRef>
              <a:fontRef idx="minor">
                <a:schemeClr val="dk1">
                  <a:hueOff val="0"/>
                  <a:satOff val="0"/>
                  <a:lumOff val="0"/>
                  <a:alphaOff val="0"/>
                </a:schemeClr>
              </a:fontRef>
            </p:style>
          </p:sp>
          <p:sp>
            <p:nvSpPr>
              <p:cNvPr id="195" name="圓角矩形 4"/>
              <p:cNvSpPr/>
              <p:nvPr/>
            </p:nvSpPr>
            <p:spPr>
              <a:xfrm>
                <a:off x="7248840" y="4548595"/>
                <a:ext cx="1559363" cy="310967"/>
              </a:xfrm>
              <a:prstGeom prst="rect">
                <a:avLst/>
              </a:prstGeom>
              <a:solidFill>
                <a:srgbClr val="CCFFFF"/>
              </a:solidFill>
            </p:spPr>
            <p:style>
              <a:lnRef idx="0">
                <a:scrgbClr r="0" g="0" b="0"/>
              </a:lnRef>
              <a:fillRef idx="1002">
                <a:schemeClr val="dk2"/>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400" b="0">
                    <a:solidFill>
                      <a:srgbClr val="000000"/>
                    </a:solidFill>
                    <a:latin typeface="標楷體" pitchFamily="65" charset="-120"/>
                  </a:rPr>
                  <a:t>監督</a:t>
                </a:r>
              </a:p>
            </p:txBody>
          </p:sp>
        </p:grpSp>
        <p:cxnSp>
          <p:nvCxnSpPr>
            <p:cNvPr id="163" name="直線接點 162"/>
            <p:cNvCxnSpPr/>
            <p:nvPr/>
          </p:nvCxnSpPr>
          <p:spPr>
            <a:xfrm>
              <a:off x="1353165" y="4869781"/>
              <a:ext cx="7200104" cy="0"/>
            </a:xfrm>
            <a:prstGeom prst="line">
              <a:avLst/>
            </a:prstGeom>
            <a:ln>
              <a:solidFill>
                <a:srgbClr val="0070C0"/>
              </a:solidFill>
            </a:ln>
          </p:spPr>
          <p:style>
            <a:lnRef idx="2">
              <a:schemeClr val="dk1"/>
            </a:lnRef>
            <a:fillRef idx="0">
              <a:schemeClr val="dk1"/>
            </a:fillRef>
            <a:effectRef idx="1">
              <a:schemeClr val="dk1"/>
            </a:effectRef>
            <a:fontRef idx="minor">
              <a:schemeClr val="tx1"/>
            </a:fontRef>
          </p:style>
        </p:cxnSp>
        <p:grpSp>
          <p:nvGrpSpPr>
            <p:cNvPr id="9232" name="群組 275"/>
            <p:cNvGrpSpPr>
              <a:grpSpLocks/>
            </p:cNvGrpSpPr>
            <p:nvPr/>
          </p:nvGrpSpPr>
          <p:grpSpPr bwMode="auto">
            <a:xfrm>
              <a:off x="3512840" y="2122394"/>
              <a:ext cx="2664296" cy="2304256"/>
              <a:chOff x="632520" y="1988840"/>
              <a:chExt cx="2664296" cy="2304256"/>
            </a:xfrm>
          </p:grpSpPr>
          <p:grpSp>
            <p:nvGrpSpPr>
              <p:cNvPr id="9264" name="群組 276"/>
              <p:cNvGrpSpPr>
                <a:grpSpLocks/>
              </p:cNvGrpSpPr>
              <p:nvPr/>
            </p:nvGrpSpPr>
            <p:grpSpPr bwMode="auto">
              <a:xfrm>
                <a:off x="2072680" y="2780928"/>
                <a:ext cx="1224136" cy="504056"/>
                <a:chOff x="2072680" y="2708920"/>
                <a:chExt cx="991752" cy="310040"/>
              </a:xfrm>
            </p:grpSpPr>
            <p:sp>
              <p:nvSpPr>
                <p:cNvPr id="294" name="圓角矩形 293"/>
                <p:cNvSpPr/>
                <p:nvPr/>
              </p:nvSpPr>
              <p:spPr>
                <a:xfrm>
                  <a:off x="2072857" y="2708714"/>
                  <a:ext cx="991502" cy="310487"/>
                </a:xfrm>
                <a:prstGeom prst="roundRect">
                  <a:avLst>
                    <a:gd name="adj" fmla="val 10000"/>
                  </a:avLst>
                </a:prstGeom>
              </p:spPr>
              <p:style>
                <a:lnRef idx="1">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295" name="圓角矩形 4"/>
                <p:cNvSpPr/>
                <p:nvPr/>
              </p:nvSpPr>
              <p:spPr>
                <a:xfrm>
                  <a:off x="2081858" y="2717501"/>
                  <a:ext cx="972212" cy="2929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風險</a:t>
                  </a:r>
                </a:p>
              </p:txBody>
            </p:sp>
          </p:grpSp>
          <p:grpSp>
            <p:nvGrpSpPr>
              <p:cNvPr id="9265" name="群組 277"/>
              <p:cNvGrpSpPr>
                <a:grpSpLocks/>
              </p:cNvGrpSpPr>
              <p:nvPr/>
            </p:nvGrpSpPr>
            <p:grpSpPr bwMode="auto">
              <a:xfrm>
                <a:off x="632520" y="2780928"/>
                <a:ext cx="1224136" cy="504056"/>
                <a:chOff x="632520" y="2708920"/>
                <a:chExt cx="991752" cy="310040"/>
              </a:xfrm>
            </p:grpSpPr>
            <p:sp>
              <p:nvSpPr>
                <p:cNvPr id="292" name="圓角矩形 291"/>
                <p:cNvSpPr/>
                <p:nvPr/>
              </p:nvSpPr>
              <p:spPr>
                <a:xfrm>
                  <a:off x="633066" y="2708714"/>
                  <a:ext cx="991502" cy="310487"/>
                </a:xfrm>
                <a:prstGeom prst="roundRect">
                  <a:avLst>
                    <a:gd name="adj" fmla="val 10000"/>
                  </a:avLst>
                </a:prstGeom>
              </p:spPr>
              <p:style>
                <a:lnRef idx="1">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293" name="圓角矩形 4"/>
                <p:cNvSpPr/>
                <p:nvPr/>
              </p:nvSpPr>
              <p:spPr>
                <a:xfrm>
                  <a:off x="643354" y="2717501"/>
                  <a:ext cx="972212" cy="2929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風險</a:t>
                  </a:r>
                </a:p>
              </p:txBody>
            </p:sp>
          </p:grpSp>
          <p:grpSp>
            <p:nvGrpSpPr>
              <p:cNvPr id="9266" name="群組 278"/>
              <p:cNvGrpSpPr>
                <a:grpSpLocks/>
              </p:cNvGrpSpPr>
              <p:nvPr/>
            </p:nvGrpSpPr>
            <p:grpSpPr bwMode="auto">
              <a:xfrm>
                <a:off x="632520" y="3789040"/>
                <a:ext cx="1224136" cy="504056"/>
                <a:chOff x="632520" y="3429000"/>
                <a:chExt cx="1008112" cy="291474"/>
              </a:xfrm>
            </p:grpSpPr>
            <p:sp>
              <p:nvSpPr>
                <p:cNvPr id="290" name="圓角矩形 289"/>
                <p:cNvSpPr/>
                <p:nvPr/>
              </p:nvSpPr>
              <p:spPr>
                <a:xfrm>
                  <a:off x="633075" y="3428728"/>
                  <a:ext cx="1007858" cy="291894"/>
                </a:xfrm>
                <a:prstGeom prst="roundRect">
                  <a:avLst>
                    <a:gd name="adj" fmla="val 10000"/>
                  </a:avLst>
                </a:prstGeom>
              </p:spPr>
              <p:style>
                <a:lnRef idx="1">
                  <a:schemeClr val="accent6"/>
                </a:lnRef>
                <a:fillRef idx="2">
                  <a:schemeClr val="accent6"/>
                </a:fillRef>
                <a:effectRef idx="1">
                  <a:schemeClr val="accent6"/>
                </a:effectRef>
                <a:fontRef idx="minor">
                  <a:schemeClr val="dk1"/>
                </a:fontRef>
              </p:style>
            </p:sp>
            <p:sp>
              <p:nvSpPr>
                <p:cNvPr id="291" name="圓角矩形 4"/>
                <p:cNvSpPr/>
                <p:nvPr/>
              </p:nvSpPr>
              <p:spPr>
                <a:xfrm>
                  <a:off x="643533" y="3436990"/>
                  <a:ext cx="988250" cy="275371"/>
                </a:xfrm>
                <a:prstGeom prst="rect">
                  <a:avLst/>
                </a:prstGeom>
                <a:solidFill>
                  <a:srgbClr val="FFCCF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控制</a:t>
                  </a:r>
                </a:p>
              </p:txBody>
            </p:sp>
          </p:grpSp>
          <p:grpSp>
            <p:nvGrpSpPr>
              <p:cNvPr id="9267" name="群組 279"/>
              <p:cNvGrpSpPr>
                <a:grpSpLocks/>
              </p:cNvGrpSpPr>
              <p:nvPr/>
            </p:nvGrpSpPr>
            <p:grpSpPr bwMode="auto">
              <a:xfrm>
                <a:off x="2072680" y="3789040"/>
                <a:ext cx="1224136" cy="504056"/>
                <a:chOff x="2072680" y="3429000"/>
                <a:chExt cx="1008112" cy="291474"/>
              </a:xfrm>
            </p:grpSpPr>
            <p:sp>
              <p:nvSpPr>
                <p:cNvPr id="288" name="圓角矩形 287"/>
                <p:cNvSpPr/>
                <p:nvPr/>
              </p:nvSpPr>
              <p:spPr>
                <a:xfrm>
                  <a:off x="2072860" y="3428728"/>
                  <a:ext cx="1007858" cy="291894"/>
                </a:xfrm>
                <a:prstGeom prst="roundRect">
                  <a:avLst>
                    <a:gd name="adj" fmla="val 10000"/>
                  </a:avLst>
                </a:prstGeom>
              </p:spPr>
              <p:style>
                <a:lnRef idx="1">
                  <a:schemeClr val="accent6"/>
                </a:lnRef>
                <a:fillRef idx="2">
                  <a:schemeClr val="accent6"/>
                </a:fillRef>
                <a:effectRef idx="1">
                  <a:schemeClr val="accent6"/>
                </a:effectRef>
                <a:fontRef idx="minor">
                  <a:schemeClr val="dk1"/>
                </a:fontRef>
              </p:style>
            </p:sp>
            <p:sp>
              <p:nvSpPr>
                <p:cNvPr id="289" name="圓角矩形 4"/>
                <p:cNvSpPr/>
                <p:nvPr/>
              </p:nvSpPr>
              <p:spPr>
                <a:xfrm>
                  <a:off x="2082010" y="3436990"/>
                  <a:ext cx="988250" cy="275371"/>
                </a:xfrm>
                <a:prstGeom prst="rect">
                  <a:avLst/>
                </a:prstGeom>
                <a:solidFill>
                  <a:srgbClr val="FFCCF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控制</a:t>
                  </a:r>
                </a:p>
              </p:txBody>
            </p:sp>
          </p:grpSp>
          <p:grpSp>
            <p:nvGrpSpPr>
              <p:cNvPr id="9268" name="群組 280"/>
              <p:cNvGrpSpPr>
                <a:grpSpLocks/>
              </p:cNvGrpSpPr>
              <p:nvPr/>
            </p:nvGrpSpPr>
            <p:grpSpPr bwMode="auto">
              <a:xfrm>
                <a:off x="1064567" y="1988840"/>
                <a:ext cx="1738993" cy="432048"/>
                <a:chOff x="1064568" y="1988840"/>
                <a:chExt cx="1512168" cy="324981"/>
              </a:xfrm>
            </p:grpSpPr>
            <p:sp>
              <p:nvSpPr>
                <p:cNvPr id="286" name="圓角矩形 285"/>
                <p:cNvSpPr/>
                <p:nvPr/>
              </p:nvSpPr>
              <p:spPr>
                <a:xfrm>
                  <a:off x="1064898" y="1988582"/>
                  <a:ext cx="1511410" cy="324767"/>
                </a:xfrm>
                <a:prstGeom prst="roundRect">
                  <a:avLst>
                    <a:gd name="adj" fmla="val 10000"/>
                  </a:avLst>
                </a:prstGeom>
                <a:solidFill>
                  <a:srgbClr val="BAE18F"/>
                </a:solidFill>
              </p:spPr>
              <p:style>
                <a:lnRef idx="1">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287" name="圓角矩形 4"/>
                <p:cNvSpPr/>
                <p:nvPr/>
              </p:nvSpPr>
              <p:spPr>
                <a:xfrm>
                  <a:off x="1075940" y="1998134"/>
                  <a:ext cx="1487945" cy="305663"/>
                </a:xfrm>
                <a:prstGeom prst="rect">
                  <a:avLst/>
                </a:prstGeom>
                <a:solidFill>
                  <a:srgbClr val="BAE18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單位目標</a:t>
                  </a:r>
                </a:p>
              </p:txBody>
            </p:sp>
          </p:grpSp>
          <p:cxnSp>
            <p:nvCxnSpPr>
              <p:cNvPr id="282" name="直線單箭頭接點 281"/>
              <p:cNvCxnSpPr>
                <a:stCxn id="293" idx="0"/>
                <a:endCxn id="286" idx="2"/>
              </p:cNvCxnSpPr>
              <p:nvPr/>
            </p:nvCxnSpPr>
            <p:spPr>
              <a:xfrm rot="5400000" flipH="1" flipV="1">
                <a:off x="1403042" y="2263120"/>
                <a:ext cx="374618" cy="688899"/>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cxnSp>
            <p:nvCxnSpPr>
              <p:cNvPr id="283" name="直線單箭頭接點 282"/>
              <p:cNvCxnSpPr>
                <a:stCxn id="295" idx="0"/>
                <a:endCxn id="286" idx="2"/>
              </p:cNvCxnSpPr>
              <p:nvPr/>
            </p:nvCxnSpPr>
            <p:spPr>
              <a:xfrm rot="16200000" flipV="1">
                <a:off x="2122100" y="2232961"/>
                <a:ext cx="374618" cy="749217"/>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cxnSp>
            <p:nvCxnSpPr>
              <p:cNvPr id="284" name="直線單箭頭接點 283"/>
              <p:cNvCxnSpPr>
                <a:stCxn id="291" idx="0"/>
                <a:endCxn id="292" idx="2"/>
              </p:cNvCxnSpPr>
              <p:nvPr/>
            </p:nvCxnSpPr>
            <p:spPr>
              <a:xfrm rot="16200000" flipV="1">
                <a:off x="986367" y="3544909"/>
                <a:ext cx="519068" cy="0"/>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cxnSp>
            <p:nvCxnSpPr>
              <p:cNvPr id="285" name="直線單箭頭接點 284"/>
              <p:cNvCxnSpPr>
                <a:stCxn id="289" idx="0"/>
                <a:endCxn id="294" idx="2"/>
              </p:cNvCxnSpPr>
              <p:nvPr/>
            </p:nvCxnSpPr>
            <p:spPr>
              <a:xfrm rot="16200000" flipV="1">
                <a:off x="2424484" y="3544909"/>
                <a:ext cx="519068" cy="0"/>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grpSp>
        <p:grpSp>
          <p:nvGrpSpPr>
            <p:cNvPr id="9233" name="群組 295"/>
            <p:cNvGrpSpPr>
              <a:grpSpLocks/>
            </p:cNvGrpSpPr>
            <p:nvPr/>
          </p:nvGrpSpPr>
          <p:grpSpPr bwMode="auto">
            <a:xfrm>
              <a:off x="6393160" y="2122394"/>
              <a:ext cx="2664296" cy="2304256"/>
              <a:chOff x="632520" y="1988840"/>
              <a:chExt cx="2664296" cy="2304256"/>
            </a:xfrm>
          </p:grpSpPr>
          <p:grpSp>
            <p:nvGrpSpPr>
              <p:cNvPr id="9245" name="群組 296"/>
              <p:cNvGrpSpPr>
                <a:grpSpLocks/>
              </p:cNvGrpSpPr>
              <p:nvPr/>
            </p:nvGrpSpPr>
            <p:grpSpPr bwMode="auto">
              <a:xfrm>
                <a:off x="2072680" y="2780928"/>
                <a:ext cx="1224136" cy="504056"/>
                <a:chOff x="2072680" y="2708920"/>
                <a:chExt cx="991752" cy="310040"/>
              </a:xfrm>
            </p:grpSpPr>
            <p:sp>
              <p:nvSpPr>
                <p:cNvPr id="314" name="圓角矩形 313"/>
                <p:cNvSpPr/>
                <p:nvPr/>
              </p:nvSpPr>
              <p:spPr>
                <a:xfrm>
                  <a:off x="2087548" y="2708714"/>
                  <a:ext cx="977356" cy="310487"/>
                </a:xfrm>
                <a:prstGeom prst="roundRect">
                  <a:avLst>
                    <a:gd name="adj" fmla="val 10000"/>
                  </a:avLst>
                </a:prstGeom>
              </p:spPr>
              <p:style>
                <a:lnRef idx="1">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315" name="圓角矩形 4"/>
                <p:cNvSpPr/>
                <p:nvPr/>
              </p:nvSpPr>
              <p:spPr>
                <a:xfrm>
                  <a:off x="2096550" y="2717501"/>
                  <a:ext cx="958067" cy="2929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風險</a:t>
                  </a:r>
                </a:p>
              </p:txBody>
            </p:sp>
          </p:grpSp>
          <p:grpSp>
            <p:nvGrpSpPr>
              <p:cNvPr id="9246" name="群組 297"/>
              <p:cNvGrpSpPr>
                <a:grpSpLocks/>
              </p:cNvGrpSpPr>
              <p:nvPr/>
            </p:nvGrpSpPr>
            <p:grpSpPr bwMode="auto">
              <a:xfrm>
                <a:off x="632520" y="2780928"/>
                <a:ext cx="1224136" cy="504056"/>
                <a:chOff x="632520" y="2708920"/>
                <a:chExt cx="991752" cy="310040"/>
              </a:xfrm>
            </p:grpSpPr>
            <p:sp>
              <p:nvSpPr>
                <p:cNvPr id="312" name="圓角矩形 311"/>
                <p:cNvSpPr/>
                <p:nvPr/>
              </p:nvSpPr>
              <p:spPr>
                <a:xfrm>
                  <a:off x="632326" y="2708714"/>
                  <a:ext cx="991502" cy="310487"/>
                </a:xfrm>
                <a:prstGeom prst="roundRect">
                  <a:avLst>
                    <a:gd name="adj" fmla="val 10000"/>
                  </a:avLst>
                </a:prstGeom>
              </p:spPr>
              <p:style>
                <a:lnRef idx="1">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313" name="圓角矩形 4"/>
                <p:cNvSpPr/>
                <p:nvPr/>
              </p:nvSpPr>
              <p:spPr>
                <a:xfrm>
                  <a:off x="642614" y="2717501"/>
                  <a:ext cx="972212" cy="2929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風險</a:t>
                  </a:r>
                </a:p>
              </p:txBody>
            </p:sp>
          </p:grpSp>
          <p:grpSp>
            <p:nvGrpSpPr>
              <p:cNvPr id="9247" name="群組 298"/>
              <p:cNvGrpSpPr>
                <a:grpSpLocks/>
              </p:cNvGrpSpPr>
              <p:nvPr/>
            </p:nvGrpSpPr>
            <p:grpSpPr bwMode="auto">
              <a:xfrm>
                <a:off x="632520" y="3789040"/>
                <a:ext cx="1224136" cy="504056"/>
                <a:chOff x="632520" y="3429000"/>
                <a:chExt cx="1008112" cy="291474"/>
              </a:xfrm>
            </p:grpSpPr>
            <p:sp>
              <p:nvSpPr>
                <p:cNvPr id="310" name="圓角矩形 309"/>
                <p:cNvSpPr/>
                <p:nvPr/>
              </p:nvSpPr>
              <p:spPr>
                <a:xfrm>
                  <a:off x="632322" y="3428728"/>
                  <a:ext cx="1007858" cy="291894"/>
                </a:xfrm>
                <a:prstGeom prst="roundRect">
                  <a:avLst>
                    <a:gd name="adj" fmla="val 10000"/>
                  </a:avLst>
                </a:prstGeom>
              </p:spPr>
              <p:style>
                <a:lnRef idx="1">
                  <a:schemeClr val="accent6"/>
                </a:lnRef>
                <a:fillRef idx="2">
                  <a:schemeClr val="accent6"/>
                </a:fillRef>
                <a:effectRef idx="1">
                  <a:schemeClr val="accent6"/>
                </a:effectRef>
                <a:fontRef idx="minor">
                  <a:schemeClr val="dk1"/>
                </a:fontRef>
              </p:style>
            </p:sp>
            <p:sp>
              <p:nvSpPr>
                <p:cNvPr id="311" name="圓角矩形 4"/>
                <p:cNvSpPr/>
                <p:nvPr/>
              </p:nvSpPr>
              <p:spPr>
                <a:xfrm>
                  <a:off x="642780" y="3436990"/>
                  <a:ext cx="988250" cy="275371"/>
                </a:xfrm>
                <a:prstGeom prst="rect">
                  <a:avLst/>
                </a:prstGeom>
                <a:solidFill>
                  <a:srgbClr val="FFCCF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控制</a:t>
                  </a:r>
                </a:p>
              </p:txBody>
            </p:sp>
          </p:grpSp>
          <p:grpSp>
            <p:nvGrpSpPr>
              <p:cNvPr id="9248" name="群組 299"/>
              <p:cNvGrpSpPr>
                <a:grpSpLocks/>
              </p:cNvGrpSpPr>
              <p:nvPr/>
            </p:nvGrpSpPr>
            <p:grpSpPr bwMode="auto">
              <a:xfrm>
                <a:off x="2072680" y="3789040"/>
                <a:ext cx="1224136" cy="504056"/>
                <a:chOff x="2072680" y="3429000"/>
                <a:chExt cx="1008112" cy="291474"/>
              </a:xfrm>
            </p:grpSpPr>
            <p:sp>
              <p:nvSpPr>
                <p:cNvPr id="308" name="圓角矩形 307"/>
                <p:cNvSpPr/>
                <p:nvPr/>
              </p:nvSpPr>
              <p:spPr>
                <a:xfrm>
                  <a:off x="2086486" y="3428728"/>
                  <a:ext cx="994786" cy="291894"/>
                </a:xfrm>
                <a:prstGeom prst="roundRect">
                  <a:avLst>
                    <a:gd name="adj" fmla="val 10000"/>
                  </a:avLst>
                </a:prstGeom>
              </p:spPr>
              <p:style>
                <a:lnRef idx="1">
                  <a:schemeClr val="accent6"/>
                </a:lnRef>
                <a:fillRef idx="2">
                  <a:schemeClr val="accent6"/>
                </a:fillRef>
                <a:effectRef idx="1">
                  <a:schemeClr val="accent6"/>
                </a:effectRef>
                <a:fontRef idx="minor">
                  <a:schemeClr val="dk1"/>
                </a:fontRef>
              </p:style>
            </p:sp>
            <p:sp>
              <p:nvSpPr>
                <p:cNvPr id="309" name="圓角矩形 4"/>
                <p:cNvSpPr/>
                <p:nvPr/>
              </p:nvSpPr>
              <p:spPr>
                <a:xfrm>
                  <a:off x="2096943" y="3436990"/>
                  <a:ext cx="973871" cy="275371"/>
                </a:xfrm>
                <a:prstGeom prst="rect">
                  <a:avLst/>
                </a:prstGeom>
                <a:solidFill>
                  <a:srgbClr val="FFCCF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控制</a:t>
                  </a:r>
                </a:p>
              </p:txBody>
            </p:sp>
          </p:grpSp>
          <p:grpSp>
            <p:nvGrpSpPr>
              <p:cNvPr id="9249" name="群組 300"/>
              <p:cNvGrpSpPr>
                <a:grpSpLocks/>
              </p:cNvGrpSpPr>
              <p:nvPr/>
            </p:nvGrpSpPr>
            <p:grpSpPr bwMode="auto">
              <a:xfrm>
                <a:off x="1064567" y="1988840"/>
                <a:ext cx="1738993" cy="432048"/>
                <a:chOff x="1064568" y="1988840"/>
                <a:chExt cx="1512168" cy="324981"/>
              </a:xfrm>
            </p:grpSpPr>
            <p:sp>
              <p:nvSpPr>
                <p:cNvPr id="306" name="圓角矩形 305"/>
                <p:cNvSpPr/>
                <p:nvPr/>
              </p:nvSpPr>
              <p:spPr>
                <a:xfrm>
                  <a:off x="1064103" y="1988582"/>
                  <a:ext cx="1512790" cy="324767"/>
                </a:xfrm>
                <a:prstGeom prst="roundRect">
                  <a:avLst>
                    <a:gd name="adj" fmla="val 10000"/>
                  </a:avLst>
                </a:prstGeom>
                <a:solidFill>
                  <a:srgbClr val="BAE18F"/>
                </a:solidFill>
              </p:spPr>
              <p:style>
                <a:lnRef idx="1">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307" name="圓角矩形 4"/>
                <p:cNvSpPr/>
                <p:nvPr/>
              </p:nvSpPr>
              <p:spPr>
                <a:xfrm>
                  <a:off x="1076526" y="1998134"/>
                  <a:ext cx="1487945" cy="305663"/>
                </a:xfrm>
                <a:prstGeom prst="rect">
                  <a:avLst/>
                </a:prstGeom>
                <a:solidFill>
                  <a:srgbClr val="BAE18F"/>
                </a:solidFill>
              </p:spPr>
              <p:style>
                <a:lnRef idx="1">
                  <a:schemeClr val="accent6"/>
                </a:lnRef>
                <a:fillRef idx="2">
                  <a:schemeClr val="accent6"/>
                </a:fillRef>
                <a:effectRef idx="1">
                  <a:schemeClr val="accent6"/>
                </a:effectRef>
                <a:fontRef idx="minor">
                  <a:schemeClr val="dk1"/>
                </a:fontRef>
              </p:style>
              <p:txBody>
                <a:bodyPr lIns="68580" tIns="68580" rIns="68580" bIns="68580" anchor="ctr"/>
                <a:lstStyle/>
                <a:p>
                  <a:pPr algn="ctr" defTabSz="800100">
                    <a:lnSpc>
                      <a:spcPct val="90000"/>
                    </a:lnSpc>
                    <a:spcAft>
                      <a:spcPct val="35000"/>
                    </a:spcAft>
                    <a:defRPr/>
                  </a:pPr>
                  <a:r>
                    <a:rPr lang="zh-TW" altLang="en-US" sz="2600" b="0">
                      <a:solidFill>
                        <a:srgbClr val="000000"/>
                      </a:solidFill>
                      <a:latin typeface="標楷體" pitchFamily="65" charset="-120"/>
                    </a:rPr>
                    <a:t>單位目標</a:t>
                  </a:r>
                </a:p>
              </p:txBody>
            </p:sp>
          </p:grpSp>
          <p:cxnSp>
            <p:nvCxnSpPr>
              <p:cNvPr id="302" name="直線單箭頭接點 301"/>
              <p:cNvCxnSpPr>
                <a:stCxn id="313" idx="0"/>
                <a:endCxn id="306" idx="2"/>
              </p:cNvCxnSpPr>
              <p:nvPr/>
            </p:nvCxnSpPr>
            <p:spPr>
              <a:xfrm rot="5400000" flipH="1" flipV="1">
                <a:off x="1402922" y="2262326"/>
                <a:ext cx="374618" cy="690487"/>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cxnSp>
            <p:nvCxnSpPr>
              <p:cNvPr id="303" name="直線單箭頭接點 302"/>
              <p:cNvCxnSpPr>
                <a:stCxn id="315" idx="0"/>
                <a:endCxn id="306" idx="2"/>
              </p:cNvCxnSpPr>
              <p:nvPr/>
            </p:nvCxnSpPr>
            <p:spPr>
              <a:xfrm rot="16200000" flipV="1">
                <a:off x="2122774" y="2232961"/>
                <a:ext cx="374618" cy="749217"/>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cxnSp>
            <p:nvCxnSpPr>
              <p:cNvPr id="304" name="直線單箭頭接點 303"/>
              <p:cNvCxnSpPr>
                <a:stCxn id="311" idx="0"/>
                <a:endCxn id="312" idx="2"/>
              </p:cNvCxnSpPr>
              <p:nvPr/>
            </p:nvCxnSpPr>
            <p:spPr>
              <a:xfrm rot="16200000" flipV="1">
                <a:off x="985453" y="3544909"/>
                <a:ext cx="519068" cy="0"/>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cxnSp>
            <p:nvCxnSpPr>
              <p:cNvPr id="305" name="直線單箭頭接點 304"/>
              <p:cNvCxnSpPr>
                <a:stCxn id="309" idx="0"/>
                <a:endCxn id="314" idx="2"/>
              </p:cNvCxnSpPr>
              <p:nvPr/>
            </p:nvCxnSpPr>
            <p:spPr>
              <a:xfrm rot="16200000" flipV="1">
                <a:off x="2425158" y="3544909"/>
                <a:ext cx="519068" cy="0"/>
              </a:xfrm>
              <a:prstGeom prst="straightConnector1">
                <a:avLst/>
              </a:prstGeom>
              <a:ln>
                <a:solidFill>
                  <a:srgbClr val="0070C0"/>
                </a:solidFill>
                <a:headEnd type="arrow"/>
                <a:tailEnd type="arrow"/>
              </a:ln>
            </p:spPr>
            <p:style>
              <a:lnRef idx="2">
                <a:schemeClr val="dk1"/>
              </a:lnRef>
              <a:fillRef idx="0">
                <a:schemeClr val="dk1"/>
              </a:fillRef>
              <a:effectRef idx="1">
                <a:schemeClr val="dk1"/>
              </a:effectRef>
              <a:fontRef idx="minor">
                <a:schemeClr val="tx1"/>
              </a:fontRef>
            </p:style>
          </p:cxnSp>
        </p:grpSp>
        <p:cxnSp>
          <p:nvCxnSpPr>
            <p:cNvPr id="456" name="直線單箭頭接點 455"/>
            <p:cNvCxnSpPr/>
            <p:nvPr/>
          </p:nvCxnSpPr>
          <p:spPr>
            <a:xfrm rot="5400000" flipH="1" flipV="1">
              <a:off x="1136490" y="4653105"/>
              <a:ext cx="431763" cy="1588"/>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458" name="直線單箭頭接點 457"/>
            <p:cNvCxnSpPr/>
            <p:nvPr/>
          </p:nvCxnSpPr>
          <p:spPr>
            <a:xfrm rot="5400000" flipH="1" flipV="1">
              <a:off x="2577780" y="4653105"/>
              <a:ext cx="431763" cy="1588"/>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460" name="直線單箭頭接點 459"/>
            <p:cNvCxnSpPr/>
            <p:nvPr/>
          </p:nvCxnSpPr>
          <p:spPr>
            <a:xfrm rot="5400000" flipH="1" flipV="1">
              <a:off x="4017484" y="4653105"/>
              <a:ext cx="431763" cy="1587"/>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462" name="直線單箭頭接點 461"/>
            <p:cNvCxnSpPr/>
            <p:nvPr/>
          </p:nvCxnSpPr>
          <p:spPr>
            <a:xfrm rot="5400000" flipH="1" flipV="1">
              <a:off x="5457187" y="4653105"/>
              <a:ext cx="431763" cy="1588"/>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465" name="直線單箭頭接點 464"/>
            <p:cNvCxnSpPr/>
            <p:nvPr/>
          </p:nvCxnSpPr>
          <p:spPr>
            <a:xfrm rot="5400000" flipH="1" flipV="1">
              <a:off x="8337388" y="4653899"/>
              <a:ext cx="431763" cy="0"/>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467" name="直線單箭頭接點 466"/>
            <p:cNvCxnSpPr/>
            <p:nvPr/>
          </p:nvCxnSpPr>
          <p:spPr>
            <a:xfrm rot="5400000" flipH="1" flipV="1">
              <a:off x="6896891" y="4653105"/>
              <a:ext cx="431763" cy="1587"/>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469" name="直線單箭頭接點 468"/>
            <p:cNvCxnSpPr/>
            <p:nvPr/>
          </p:nvCxnSpPr>
          <p:spPr>
            <a:xfrm rot="5400000">
              <a:off x="7904842" y="5084869"/>
              <a:ext cx="431763" cy="1588"/>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471" name="直線單箭頭接點 470"/>
            <p:cNvCxnSpPr/>
            <p:nvPr/>
          </p:nvCxnSpPr>
          <p:spPr>
            <a:xfrm rot="5400000">
              <a:off x="5746080" y="5084869"/>
              <a:ext cx="431763" cy="1588"/>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473" name="直線單箭頭接點 472"/>
            <p:cNvCxnSpPr/>
            <p:nvPr/>
          </p:nvCxnSpPr>
          <p:spPr>
            <a:xfrm rot="5400000">
              <a:off x="3584144" y="5084869"/>
              <a:ext cx="431763" cy="1588"/>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475" name="直線單箭頭接點 474"/>
            <p:cNvCxnSpPr/>
            <p:nvPr/>
          </p:nvCxnSpPr>
          <p:spPr>
            <a:xfrm rot="5400000">
              <a:off x="1425383" y="5084869"/>
              <a:ext cx="431763" cy="1588"/>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sp>
          <p:nvSpPr>
            <p:cNvPr id="478" name="上-下雙向箭號 477"/>
            <p:cNvSpPr/>
            <p:nvPr/>
          </p:nvSpPr>
          <p:spPr>
            <a:xfrm>
              <a:off x="4592894" y="620403"/>
              <a:ext cx="217464" cy="36033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800" b="0">
                <a:solidFill>
                  <a:srgbClr val="FFFFFF"/>
                </a:solidFill>
                <a:latin typeface="標楷體" pitchFamily="65" charset="-120"/>
              </a:endParaRPr>
            </a:p>
          </p:txBody>
        </p:sp>
      </p:grpSp>
      <p:sp>
        <p:nvSpPr>
          <p:cNvPr id="215148" name="矩形 482"/>
          <p:cNvSpPr>
            <a:spLocks noChangeArrowheads="1"/>
          </p:cNvSpPr>
          <p:nvPr/>
        </p:nvSpPr>
        <p:spPr bwMode="auto">
          <a:xfrm>
            <a:off x="2144688" y="260648"/>
            <a:ext cx="5773737" cy="769441"/>
          </a:xfrm>
          <a:prstGeom prst="rect">
            <a:avLst/>
          </a:prstGeom>
          <a:noFill/>
          <a:ln w="9525">
            <a:noFill/>
            <a:miter lim="800000"/>
            <a:headEnd/>
            <a:tailEnd/>
          </a:ln>
        </p:spPr>
        <p:txBody>
          <a:bodyPr>
            <a:spAutoFit/>
          </a:bodyPr>
          <a:lstStyle/>
          <a:p>
            <a:pPr algn="ctr">
              <a:defRPr/>
            </a:pPr>
            <a:r>
              <a:rPr lang="zh-TW" altLang="en-US" sz="4400" dirty="0">
                <a:solidFill>
                  <a:srgbClr val="A50021"/>
                </a:solidFill>
                <a:effectLst>
                  <a:outerShdw blurRad="38100" dist="38100" dir="2700000" algn="tl">
                    <a:srgbClr val="C0C0C0"/>
                  </a:outerShdw>
                </a:effectLst>
                <a:latin typeface="Times New Roman" pitchFamily="18" charset="0"/>
                <a:cs typeface="Arial" charset="0"/>
              </a:rPr>
              <a:t>目標、風險與控制</a:t>
            </a:r>
          </a:p>
        </p:txBody>
      </p:sp>
      <p:sp>
        <p:nvSpPr>
          <p:cNvPr id="9220" name="投影片編號版面配置區 97"/>
          <p:cNvSpPr txBox="1">
            <a:spLocks noGrp="1"/>
          </p:cNvSpPr>
          <p:nvPr/>
        </p:nvSpPr>
        <p:spPr bwMode="auto">
          <a:xfrm>
            <a:off x="8807450" y="6122813"/>
            <a:ext cx="660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4400" b="1">
                <a:solidFill>
                  <a:srgbClr val="000099"/>
                </a:solidFill>
                <a:latin typeface="標楷體" pitchFamily="65" charset="-120"/>
                <a:ea typeface="標楷體" pitchFamily="65" charset="-120"/>
              </a:defRPr>
            </a:lvl1pPr>
            <a:lvl2pPr marL="742950" indent="-285750" eaLnBrk="0" hangingPunct="0">
              <a:defRPr kumimoji="1" sz="4400" b="1">
                <a:solidFill>
                  <a:srgbClr val="000099"/>
                </a:solidFill>
                <a:latin typeface="標楷體" pitchFamily="65" charset="-120"/>
                <a:ea typeface="標楷體" pitchFamily="65" charset="-120"/>
              </a:defRPr>
            </a:lvl2pPr>
            <a:lvl3pPr marL="1143000" indent="-228600" eaLnBrk="0" hangingPunct="0">
              <a:defRPr kumimoji="1" sz="4400" b="1">
                <a:solidFill>
                  <a:srgbClr val="000099"/>
                </a:solidFill>
                <a:latin typeface="標楷體" pitchFamily="65" charset="-120"/>
                <a:ea typeface="標楷體" pitchFamily="65" charset="-120"/>
              </a:defRPr>
            </a:lvl3pPr>
            <a:lvl4pPr marL="1600200" indent="-228600" eaLnBrk="0" hangingPunct="0">
              <a:defRPr kumimoji="1" sz="4400" b="1">
                <a:solidFill>
                  <a:srgbClr val="000099"/>
                </a:solidFill>
                <a:latin typeface="標楷體" pitchFamily="65" charset="-120"/>
                <a:ea typeface="標楷體" pitchFamily="65" charset="-120"/>
              </a:defRPr>
            </a:lvl4pPr>
            <a:lvl5pPr marL="2057400" indent="-228600" eaLnBrk="0" hangingPunct="0">
              <a:defRPr kumimoji="1" sz="4400" b="1">
                <a:solidFill>
                  <a:srgbClr val="000099"/>
                </a:solidFill>
                <a:latin typeface="標楷體" pitchFamily="65" charset="-120"/>
                <a:ea typeface="標楷體" pitchFamily="65" charset="-120"/>
              </a:defRPr>
            </a:lvl5pPr>
            <a:lvl6pPr marL="2514600" indent="-228600" eaLnBrk="0" fontAlgn="base" hangingPunct="0">
              <a:spcBef>
                <a:spcPct val="0"/>
              </a:spcBef>
              <a:spcAft>
                <a:spcPct val="0"/>
              </a:spcAft>
              <a:defRPr kumimoji="1" sz="4400" b="1">
                <a:solidFill>
                  <a:srgbClr val="000099"/>
                </a:solidFill>
                <a:latin typeface="標楷體" pitchFamily="65" charset="-120"/>
                <a:ea typeface="標楷體" pitchFamily="65" charset="-120"/>
              </a:defRPr>
            </a:lvl6pPr>
            <a:lvl7pPr marL="2971800" indent="-228600" eaLnBrk="0" fontAlgn="base" hangingPunct="0">
              <a:spcBef>
                <a:spcPct val="0"/>
              </a:spcBef>
              <a:spcAft>
                <a:spcPct val="0"/>
              </a:spcAft>
              <a:defRPr kumimoji="1" sz="4400" b="1">
                <a:solidFill>
                  <a:srgbClr val="000099"/>
                </a:solidFill>
                <a:latin typeface="標楷體" pitchFamily="65" charset="-120"/>
                <a:ea typeface="標楷體" pitchFamily="65" charset="-120"/>
              </a:defRPr>
            </a:lvl7pPr>
            <a:lvl8pPr marL="3429000" indent="-228600" eaLnBrk="0" fontAlgn="base" hangingPunct="0">
              <a:spcBef>
                <a:spcPct val="0"/>
              </a:spcBef>
              <a:spcAft>
                <a:spcPct val="0"/>
              </a:spcAft>
              <a:defRPr kumimoji="1" sz="4400" b="1">
                <a:solidFill>
                  <a:srgbClr val="000099"/>
                </a:solidFill>
                <a:latin typeface="標楷體" pitchFamily="65" charset="-120"/>
                <a:ea typeface="標楷體" pitchFamily="65" charset="-120"/>
              </a:defRPr>
            </a:lvl8pPr>
            <a:lvl9pPr marL="3886200" indent="-228600" eaLnBrk="0" fontAlgn="base" hangingPunct="0">
              <a:spcBef>
                <a:spcPct val="0"/>
              </a:spcBef>
              <a:spcAft>
                <a:spcPct val="0"/>
              </a:spcAft>
              <a:defRPr kumimoji="1" sz="4400" b="1">
                <a:solidFill>
                  <a:srgbClr val="000099"/>
                </a:solidFill>
                <a:latin typeface="標楷體" pitchFamily="65" charset="-120"/>
                <a:ea typeface="標楷體" pitchFamily="65" charset="-120"/>
              </a:defRPr>
            </a:lvl9pPr>
          </a:lstStyle>
          <a:p>
            <a:pPr algn="ctr" eaLnBrk="1" hangingPunct="1"/>
            <a:fld id="{06302A85-EF75-4BA9-B6D8-07EB1103BD08}" type="slidenum">
              <a:rPr kumimoji="0" lang="zh-TW" altLang="en-US" sz="1400">
                <a:solidFill>
                  <a:srgbClr val="FFFFFF"/>
                </a:solidFill>
              </a:rPr>
              <a:pPr algn="ctr" eaLnBrk="1" hangingPunct="1"/>
              <a:t>11</a:t>
            </a:fld>
            <a:endParaRPr kumimoji="0" lang="en-US" altLang="zh-TW" sz="1400">
              <a:solidFill>
                <a:srgbClr val="FFFFFF"/>
              </a:solidFill>
            </a:endParaRPr>
          </a:p>
        </p:txBody>
      </p:sp>
    </p:spTree>
    <p:extLst>
      <p:ext uri="{BB962C8B-B14F-4D97-AF65-F5344CB8AC3E}">
        <p14:creationId xmlns:p14="http://schemas.microsoft.com/office/powerpoint/2010/main" val="2135249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6B5D982C-9ED5-478E-BE41-374DE2611E08}" type="slidenum">
              <a:rPr kumimoji="0" lang="zh-TW" altLang="en-US" smtClean="0">
                <a:latin typeface="Times New Roman" pitchFamily="18" charset="0"/>
              </a:rPr>
              <a:pPr eaLnBrk="1" hangingPunct="1"/>
              <a:t>12</a:t>
            </a:fld>
            <a:endParaRPr kumimoji="0" lang="en-US" altLang="zh-TW" smtClean="0">
              <a:latin typeface="Times New Roman" pitchFamily="18" charset="0"/>
            </a:endParaRPr>
          </a:p>
        </p:txBody>
      </p:sp>
      <p:sp>
        <p:nvSpPr>
          <p:cNvPr id="314372" name="Rectangle 4"/>
          <p:cNvSpPr>
            <a:spLocks noGrp="1" noChangeArrowheads="1"/>
          </p:cNvSpPr>
          <p:nvPr>
            <p:ph type="title" idx="4294967295"/>
          </p:nvPr>
        </p:nvSpPr>
        <p:spPr>
          <a:xfrm>
            <a:off x="488950" y="115888"/>
            <a:ext cx="8915400" cy="865187"/>
          </a:xfrm>
        </p:spPr>
        <p:txBody>
          <a:bodyPr/>
          <a:lstStyle/>
          <a:p>
            <a:pPr>
              <a:defRPr/>
            </a:pPr>
            <a:r>
              <a:rPr lang="zh-TW" altLang="en-US" dirty="0" smtClean="0">
                <a:effectLst>
                  <a:outerShdw blurRad="38100" dist="38100" dir="2700000" algn="tl">
                    <a:srgbClr val="C0C0C0"/>
                  </a:outerShdw>
                </a:effectLst>
                <a:latin typeface="Times New Roman" pitchFamily="18" charset="0"/>
                <a:ea typeface="標楷體" pitchFamily="65" charset="-120"/>
              </a:rPr>
              <a:t>政府內部控制的定義及觀念</a:t>
            </a:r>
          </a:p>
        </p:txBody>
      </p:sp>
      <p:sp>
        <p:nvSpPr>
          <p:cNvPr id="314375" name="Rectangle 7"/>
          <p:cNvSpPr>
            <a:spLocks noChangeArrowheads="1"/>
          </p:cNvSpPr>
          <p:nvPr/>
        </p:nvSpPr>
        <p:spPr bwMode="auto">
          <a:xfrm>
            <a:off x="393700" y="3127375"/>
            <a:ext cx="2663825" cy="2087563"/>
          </a:xfrm>
          <a:prstGeom prst="rect">
            <a:avLst/>
          </a:prstGeom>
          <a:gradFill rotWithShape="1">
            <a:gsLst>
              <a:gs pos="0">
                <a:srgbClr val="CCFF33"/>
              </a:gs>
              <a:gs pos="100000">
                <a:srgbClr val="33CC33"/>
              </a:gs>
            </a:gsLst>
            <a:path path="shape">
              <a:fillToRect l="50000" t="50000" r="50000" b="50000"/>
            </a:path>
          </a:gradFill>
          <a:ln w="9525">
            <a:miter lim="800000"/>
            <a:headEnd/>
            <a:tailEnd/>
          </a:ln>
          <a:scene3d>
            <a:camera prst="legacyPerspectiveBottom"/>
            <a:lightRig rig="legacyFlat3" dir="t"/>
          </a:scene3d>
          <a:sp3d extrusionH="887400" prstMaterial="legacyMatte">
            <a:bevelT w="13500" h="13500" prst="angle"/>
            <a:bevelB w="13500" h="13500" prst="angle"/>
            <a:extrusionClr>
              <a:srgbClr val="33CC33"/>
            </a:extrusionClr>
          </a:sp3d>
        </p:spPr>
        <p:txBody>
          <a:bodyPr>
            <a:flatTx/>
          </a:bodyPr>
          <a:lstStyle/>
          <a:p>
            <a:pPr marL="185738" indent="-185738" algn="just">
              <a:buClr>
                <a:srgbClr val="0000CC"/>
              </a:buClr>
              <a:buSzPct val="75000"/>
              <a:buFont typeface="Wingdings" pitchFamily="2" charset="2"/>
              <a:buChar char="p"/>
            </a:pPr>
            <a:r>
              <a:rPr lang="zh-TW" altLang="en-US" sz="2400" b="1">
                <a:latin typeface="標楷體" pitchFamily="65" charset="-120"/>
              </a:rPr>
              <a:t>高階主管</a:t>
            </a:r>
            <a:r>
              <a:rPr lang="en-US" altLang="zh-TW" sz="2400" b="1">
                <a:latin typeface="標楷體" pitchFamily="65" charset="-120"/>
              </a:rPr>
              <a:t>(</a:t>
            </a:r>
            <a:r>
              <a:rPr lang="zh-TW" altLang="en-US" sz="2400" b="1">
                <a:latin typeface="標楷體" pitchFamily="65" charset="-120"/>
              </a:rPr>
              <a:t>尤其是首長</a:t>
            </a:r>
            <a:r>
              <a:rPr lang="en-US" altLang="zh-TW" sz="2400" b="1">
                <a:latin typeface="標楷體" pitchFamily="65" charset="-120"/>
              </a:rPr>
              <a:t>)</a:t>
            </a:r>
            <a:r>
              <a:rPr lang="zh-TW" altLang="en-US" sz="2400" b="1">
                <a:latin typeface="標楷體" pitchFamily="65" charset="-120"/>
              </a:rPr>
              <a:t>對內部控制制度的有效設計、執行及維持，負主要責任</a:t>
            </a:r>
          </a:p>
        </p:txBody>
      </p:sp>
      <p:sp>
        <p:nvSpPr>
          <p:cNvPr id="314376" name="Rectangle 8"/>
          <p:cNvSpPr>
            <a:spLocks noChangeArrowheads="1"/>
          </p:cNvSpPr>
          <p:nvPr/>
        </p:nvSpPr>
        <p:spPr bwMode="auto">
          <a:xfrm>
            <a:off x="3224213" y="3455988"/>
            <a:ext cx="3198812" cy="2344737"/>
          </a:xfrm>
          <a:prstGeom prst="rect">
            <a:avLst/>
          </a:prstGeom>
          <a:gradFill rotWithShape="1">
            <a:gsLst>
              <a:gs pos="0">
                <a:srgbClr val="FFCCFF"/>
              </a:gs>
              <a:gs pos="100000">
                <a:srgbClr val="FF00FF"/>
              </a:gs>
            </a:gsLst>
            <a:path path="shape">
              <a:fillToRect l="50000" t="50000" r="50000" b="50000"/>
            </a:path>
          </a:gradFill>
          <a:ln w="9525">
            <a:miter lim="800000"/>
            <a:headEnd/>
            <a:tailEnd/>
          </a:ln>
          <a:scene3d>
            <a:camera prst="legacyPerspectiveBottom"/>
            <a:lightRig rig="legacyFlat3" dir="t"/>
          </a:scene3d>
          <a:sp3d extrusionH="887400" prstMaterial="legacyMatte">
            <a:bevelT w="13500" h="13500" prst="angle"/>
            <a:bevelB w="13500" h="13500" prst="angle"/>
            <a:extrusionClr>
              <a:srgbClr val="FF00FF"/>
            </a:extrusionClr>
          </a:sp3d>
        </p:spPr>
        <p:txBody>
          <a:bodyPr>
            <a:flatTx/>
          </a:bodyPr>
          <a:lstStyle/>
          <a:p>
            <a:pPr marL="185738" indent="-185738">
              <a:buClr>
                <a:srgbClr val="0000CC"/>
              </a:buClr>
              <a:buSzPct val="75000"/>
              <a:buFont typeface="Wingdings" pitchFamily="2" charset="2"/>
              <a:buChar char="p"/>
            </a:pPr>
            <a:r>
              <a:rPr lang="zh-TW" altLang="en-US" sz="2400" b="1">
                <a:latin typeface="標楷體" pitchFamily="65" charset="-120"/>
              </a:rPr>
              <a:t>透過五項互有關聯的組成要素，整合內部各種控管及評核措施</a:t>
            </a:r>
          </a:p>
          <a:p>
            <a:pPr marL="185738" indent="-185738">
              <a:buClr>
                <a:srgbClr val="0000CC"/>
              </a:buClr>
              <a:buSzPct val="75000"/>
              <a:buFont typeface="Wingdings" pitchFamily="2" charset="2"/>
              <a:buChar char="p"/>
            </a:pPr>
            <a:r>
              <a:rPr lang="zh-TW" altLang="en-US" sz="2400" b="1">
                <a:latin typeface="標楷體" pitchFamily="65" charset="-120"/>
              </a:rPr>
              <a:t>按五項要素逐一檢視</a:t>
            </a:r>
          </a:p>
          <a:p>
            <a:pPr marL="185738" indent="-185738">
              <a:buClr>
                <a:srgbClr val="0000CC"/>
              </a:buClr>
              <a:buSzPct val="75000"/>
              <a:buFont typeface="Wingdings" pitchFamily="2" charset="2"/>
              <a:buNone/>
            </a:pPr>
            <a:r>
              <a:rPr lang="zh-TW" altLang="en-US" sz="2400" b="1">
                <a:latin typeface="標楷體" pitchFamily="65" charset="-120"/>
              </a:rPr>
              <a:t> 、評估內部控制制度的有效性</a:t>
            </a:r>
            <a:endParaRPr lang="en-US" altLang="zh-TW" sz="2400" b="1">
              <a:latin typeface="標楷體" pitchFamily="65" charset="-120"/>
            </a:endParaRPr>
          </a:p>
        </p:txBody>
      </p:sp>
      <p:sp>
        <p:nvSpPr>
          <p:cNvPr id="314379" name="Rectangle 11"/>
          <p:cNvSpPr>
            <a:spLocks noChangeArrowheads="1"/>
          </p:cNvSpPr>
          <p:nvPr/>
        </p:nvSpPr>
        <p:spPr bwMode="auto">
          <a:xfrm>
            <a:off x="273050" y="981075"/>
            <a:ext cx="9359900" cy="1981200"/>
          </a:xfrm>
          <a:prstGeom prst="rect">
            <a:avLst/>
          </a:prstGeom>
          <a:noFill/>
          <a:ln>
            <a:noFill/>
          </a:ln>
          <a:effectLst>
            <a:prstShdw prst="shdw17" dist="17961" dir="2700000">
              <a:srgbClr val="995C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TW" altLang="en-US" sz="2800">
                <a:latin typeface="標楷體" pitchFamily="65" charset="-120"/>
              </a:rPr>
              <a:t>何謂</a:t>
            </a:r>
            <a:r>
              <a:rPr lang="zh-TW" altLang="en-US" sz="3200" b="1">
                <a:latin typeface="標楷體" pitchFamily="65" charset="-120"/>
              </a:rPr>
              <a:t>內部控制：</a:t>
            </a:r>
          </a:p>
          <a:p>
            <a:r>
              <a:rPr lang="zh-TW" altLang="en-US" sz="2800">
                <a:latin typeface="標楷體" pitchFamily="65" charset="-120"/>
              </a:rPr>
              <a:t>　係由機關全體人員參與             </a:t>
            </a:r>
            <a:r>
              <a:rPr lang="zh-TW" altLang="en-US" sz="3200">
                <a:latin typeface="標楷體" pitchFamily="65" charset="-120"/>
              </a:rPr>
              <a:t>  </a:t>
            </a:r>
            <a:r>
              <a:rPr lang="zh-TW" altLang="en-US" sz="3000">
                <a:latin typeface="標楷體" pitchFamily="65" charset="-120"/>
              </a:rPr>
              <a:t>→</a:t>
            </a:r>
            <a:r>
              <a:rPr lang="zh-TW" altLang="en-US" sz="3000" b="1">
                <a:solidFill>
                  <a:srgbClr val="000099"/>
                </a:solidFill>
                <a:latin typeface="標楷體" pitchFamily="65" charset="-120"/>
              </a:rPr>
              <a:t>人人有責</a:t>
            </a:r>
          </a:p>
          <a:p>
            <a:r>
              <a:rPr lang="zh-TW" altLang="en-US" sz="3000" b="1">
                <a:solidFill>
                  <a:srgbClr val="000099"/>
                </a:solidFill>
                <a:latin typeface="標楷體" pitchFamily="65" charset="-120"/>
              </a:rPr>
              <a:t>    　</a:t>
            </a:r>
            <a:r>
              <a:rPr lang="zh-TW" altLang="en-US" sz="2800">
                <a:latin typeface="標楷體" pitchFamily="65" charset="-120"/>
              </a:rPr>
              <a:t>共同設計、執行及維持的管理過程 </a:t>
            </a:r>
            <a:r>
              <a:rPr lang="zh-TW" altLang="en-US" sz="3000" b="1">
                <a:latin typeface="標楷體" pitchFamily="65" charset="-120"/>
              </a:rPr>
              <a:t>→</a:t>
            </a:r>
            <a:r>
              <a:rPr lang="zh-TW" altLang="en-US" sz="3000" b="1">
                <a:solidFill>
                  <a:srgbClr val="000099"/>
                </a:solidFill>
                <a:latin typeface="標楷體" pitchFamily="65" charset="-120"/>
              </a:rPr>
              <a:t>五項要素</a:t>
            </a:r>
          </a:p>
          <a:p>
            <a:pPr lvl="1" algn="ctr"/>
            <a:r>
              <a:rPr lang="zh-TW" altLang="en-US" sz="2800">
                <a:latin typeface="標楷體" pitchFamily="65" charset="-120"/>
              </a:rPr>
              <a:t>  　 藉以合理促使達成其目標  　 </a:t>
            </a:r>
            <a:r>
              <a:rPr lang="zh-TW" altLang="en-US" sz="3000" b="1">
                <a:latin typeface="標楷體" pitchFamily="65" charset="-120"/>
              </a:rPr>
              <a:t>→</a:t>
            </a:r>
            <a:r>
              <a:rPr lang="zh-TW" altLang="en-US" sz="3000" b="1">
                <a:solidFill>
                  <a:srgbClr val="000099"/>
                </a:solidFill>
                <a:latin typeface="標楷體" pitchFamily="65" charset="-120"/>
              </a:rPr>
              <a:t>四項目標</a:t>
            </a:r>
          </a:p>
        </p:txBody>
      </p:sp>
      <p:sp>
        <p:nvSpPr>
          <p:cNvPr id="314380" name="Rectangle 12"/>
          <p:cNvSpPr>
            <a:spLocks noChangeArrowheads="1"/>
          </p:cNvSpPr>
          <p:nvPr/>
        </p:nvSpPr>
        <p:spPr bwMode="auto">
          <a:xfrm>
            <a:off x="6608763" y="3789363"/>
            <a:ext cx="2952750" cy="2447925"/>
          </a:xfrm>
          <a:prstGeom prst="rect">
            <a:avLst/>
          </a:prstGeom>
          <a:gradFill rotWithShape="1">
            <a:gsLst>
              <a:gs pos="0">
                <a:srgbClr val="CCECFF"/>
              </a:gs>
              <a:gs pos="100000">
                <a:srgbClr val="799CE3"/>
              </a:gs>
            </a:gsLst>
            <a:path path="shape">
              <a:fillToRect l="50000" t="50000" r="50000" b="50000"/>
            </a:path>
          </a:gradFill>
          <a:ln w="9525">
            <a:miter lim="800000"/>
            <a:headEnd/>
            <a:tailEnd/>
          </a:ln>
          <a:scene3d>
            <a:camera prst="legacyPerspectiveBottom"/>
            <a:lightRig rig="legacyFlat3" dir="t"/>
          </a:scene3d>
          <a:sp3d extrusionH="887400" prstMaterial="legacyMatte">
            <a:bevelT w="13500" h="13500" prst="angle"/>
            <a:bevelB w="13500" h="13500" prst="angle"/>
            <a:extrusionClr>
              <a:srgbClr val="799CE3"/>
            </a:extrusionClr>
          </a:sp3d>
        </p:spPr>
        <p:txBody>
          <a:bodyPr>
            <a:flatTx/>
          </a:bodyPr>
          <a:lstStyle/>
          <a:p>
            <a:pPr marL="185738" indent="-185738">
              <a:buClr>
                <a:srgbClr val="0000CC"/>
              </a:buClr>
              <a:buSzPct val="75000"/>
              <a:buFont typeface="Wingdings" pitchFamily="2" charset="2"/>
              <a:buChar char="p"/>
              <a:tabLst>
                <a:tab pos="185738" algn="l"/>
              </a:tabLst>
            </a:pPr>
            <a:r>
              <a:rPr lang="zh-TW" altLang="en-US" sz="2400" b="1">
                <a:latin typeface="標楷體" pitchFamily="65" charset="-120"/>
              </a:rPr>
              <a:t>內部控制制度有其先天限制</a:t>
            </a:r>
          </a:p>
          <a:p>
            <a:pPr marL="185738" indent="-185738">
              <a:buClr>
                <a:srgbClr val="0000CC"/>
              </a:buClr>
              <a:buSzPct val="75000"/>
              <a:buFont typeface="Wingdings" pitchFamily="2" charset="2"/>
              <a:buChar char="p"/>
              <a:tabLst>
                <a:tab pos="185738" algn="l"/>
              </a:tabLst>
            </a:pPr>
            <a:r>
              <a:rPr lang="zh-TW" altLang="en-US" sz="2400" b="1">
                <a:latin typeface="標楷體" pitchFamily="65" charset="-120"/>
              </a:rPr>
              <a:t>不論設計及執行如何有效，僅能合理促使而非絕對保證目標的達成</a:t>
            </a:r>
          </a:p>
        </p:txBody>
      </p:sp>
      <p:sp>
        <p:nvSpPr>
          <p:cNvPr id="15368" name="投影片編號版面配置區 6"/>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6221B347-9515-44D4-B611-D904684EAD8B}" type="slidenum">
              <a:rPr kumimoji="0" lang="zh-TW" altLang="en-US" sz="1000">
                <a:latin typeface="Times New Roman" pitchFamily="18" charset="0"/>
              </a:rPr>
              <a:pPr algn="r" eaLnBrk="1" hangingPunct="1"/>
              <a:t>12</a:t>
            </a:fld>
            <a:endParaRPr kumimoji="0" lang="en-US" altLang="zh-TW" sz="10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4379">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14375"/>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314379">
                                            <p:txEl>
                                              <p:pRg st="2" end="2"/>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31437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14379">
                                            <p:txEl>
                                              <p:pRg st="3" end="3"/>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314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5" grpId="0" animBg="1"/>
      <p:bldP spid="314376" grpId="0" animBg="1"/>
      <p:bldP spid="31438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3A1CB263-69CE-480A-965A-C5AA134D20CC}" type="slidenum">
              <a:rPr kumimoji="0" lang="zh-TW" altLang="en-US" smtClean="0">
                <a:latin typeface="Times New Roman" pitchFamily="18" charset="0"/>
              </a:rPr>
              <a:pPr eaLnBrk="1" hangingPunct="1"/>
              <a:t>13</a:t>
            </a:fld>
            <a:endParaRPr kumimoji="0" lang="en-US" altLang="zh-TW" smtClean="0">
              <a:latin typeface="Times New Roman" pitchFamily="18" charset="0"/>
            </a:endParaRPr>
          </a:p>
        </p:txBody>
      </p:sp>
      <p:sp>
        <p:nvSpPr>
          <p:cNvPr id="313348" name="Rectangle 4"/>
          <p:cNvSpPr>
            <a:spLocks noGrp="1" noChangeArrowheads="1"/>
          </p:cNvSpPr>
          <p:nvPr>
            <p:ph type="title" idx="4294967295"/>
          </p:nvPr>
        </p:nvSpPr>
        <p:spPr/>
        <p:txBody>
          <a:bodyPr/>
          <a:lstStyle/>
          <a:p>
            <a:pPr>
              <a:defRPr/>
            </a:pPr>
            <a:r>
              <a:rPr lang="zh-TW" altLang="en-US" smtClean="0">
                <a:effectLst>
                  <a:outerShdw blurRad="38100" dist="38100" dir="2700000" algn="tl">
                    <a:srgbClr val="C0C0C0"/>
                  </a:outerShdw>
                </a:effectLst>
                <a:latin typeface="Arial" pitchFamily="34" charset="0"/>
                <a:ea typeface="標楷體" pitchFamily="65" charset="-120"/>
              </a:rPr>
              <a:t>政府內部控制的目標及要素</a:t>
            </a:r>
          </a:p>
        </p:txBody>
      </p:sp>
      <p:sp>
        <p:nvSpPr>
          <p:cNvPr id="801798" name="Rectangle 6"/>
          <p:cNvSpPr>
            <a:spLocks noChangeArrowheads="1"/>
          </p:cNvSpPr>
          <p:nvPr/>
        </p:nvSpPr>
        <p:spPr bwMode="auto">
          <a:xfrm>
            <a:off x="273050" y="2708275"/>
            <a:ext cx="5111750" cy="2344738"/>
          </a:xfrm>
          <a:prstGeom prst="rect">
            <a:avLst/>
          </a:prstGeom>
          <a:noFill/>
          <a:ln w="9525" algn="ctr">
            <a:noFill/>
            <a:miter lim="800000"/>
            <a:headEnd/>
            <a:tailEnd/>
          </a:ln>
        </p:spPr>
        <p:txBody>
          <a:bodyPr>
            <a:spAutoFit/>
          </a:bodyPr>
          <a:lstStyle/>
          <a:p>
            <a:pPr>
              <a:spcBef>
                <a:spcPct val="20000"/>
              </a:spcBef>
              <a:defRPr/>
            </a:pPr>
            <a:r>
              <a:rPr lang="zh-TW" altLang="en-US" sz="2800" b="1">
                <a:solidFill>
                  <a:srgbClr val="000099"/>
                </a:solidFill>
                <a:effectLst>
                  <a:outerShdw blurRad="38100" dist="38100" dir="2700000" algn="tl">
                    <a:srgbClr val="C0C0C0"/>
                  </a:outerShdw>
                </a:effectLst>
              </a:rPr>
              <a:t>五項要素：</a:t>
            </a:r>
            <a:endParaRPr lang="en-US" altLang="zh-TW" sz="2800" b="1">
              <a:solidFill>
                <a:srgbClr val="000099"/>
              </a:solidFill>
              <a:effectLst>
                <a:outerShdw blurRad="38100" dist="38100" dir="2700000" algn="tl">
                  <a:srgbClr val="C0C0C0"/>
                </a:outerShdw>
              </a:effectLst>
            </a:endParaRPr>
          </a:p>
          <a:p>
            <a:pPr>
              <a:defRPr/>
            </a:pPr>
            <a:r>
              <a:rPr lang="en-US" altLang="zh-TW" sz="2400"/>
              <a:t>1.</a:t>
            </a:r>
            <a:r>
              <a:rPr lang="zh-TW" altLang="en-US" sz="2400" b="1">
                <a:solidFill>
                  <a:srgbClr val="CC0000"/>
                </a:solidFill>
              </a:rPr>
              <a:t>控制環境</a:t>
            </a:r>
            <a:r>
              <a:rPr lang="zh-TW" altLang="en-US" sz="2000"/>
              <a:t>：</a:t>
            </a:r>
            <a:r>
              <a:rPr lang="zh-TW" altLang="en-US" sz="2000" b="1"/>
              <a:t>機關文化、內部控制認知</a:t>
            </a:r>
            <a:r>
              <a:rPr lang="zh-TW" altLang="en-US" sz="2400"/>
              <a:t> </a:t>
            </a:r>
          </a:p>
          <a:p>
            <a:pPr>
              <a:defRPr/>
            </a:pPr>
            <a:r>
              <a:rPr lang="en-US" altLang="zh-TW" sz="2400"/>
              <a:t>2.</a:t>
            </a:r>
            <a:r>
              <a:rPr lang="zh-TW" altLang="en-US" sz="2400" b="1">
                <a:solidFill>
                  <a:srgbClr val="CC0000"/>
                </a:solidFill>
              </a:rPr>
              <a:t>風險評估</a:t>
            </a:r>
            <a:r>
              <a:rPr lang="zh-TW" altLang="en-US" sz="2000"/>
              <a:t>：</a:t>
            </a:r>
            <a:r>
              <a:rPr lang="zh-TW" altLang="en-US" sz="2000" b="1"/>
              <a:t>辨識、分析與評量風險</a:t>
            </a:r>
            <a:endParaRPr lang="zh-TW" altLang="en-US" sz="2000" b="1">
              <a:solidFill>
                <a:srgbClr val="FFCC00"/>
              </a:solidFill>
            </a:endParaRPr>
          </a:p>
          <a:p>
            <a:pPr>
              <a:defRPr/>
            </a:pPr>
            <a:r>
              <a:rPr lang="en-US" altLang="zh-TW" sz="2400"/>
              <a:t>3.</a:t>
            </a:r>
            <a:r>
              <a:rPr lang="zh-TW" altLang="en-US" sz="2400" b="1">
                <a:solidFill>
                  <a:srgbClr val="CC0000"/>
                </a:solidFill>
              </a:rPr>
              <a:t>控制作業</a:t>
            </a:r>
            <a:r>
              <a:rPr lang="zh-TW" altLang="en-US" sz="2000"/>
              <a:t>：</a:t>
            </a:r>
            <a:r>
              <a:rPr lang="zh-TW" altLang="en-US" sz="2000" b="1"/>
              <a:t>控制規範及程序</a:t>
            </a:r>
          </a:p>
          <a:p>
            <a:pPr>
              <a:defRPr/>
            </a:pPr>
            <a:r>
              <a:rPr lang="en-US" altLang="zh-TW" sz="2400"/>
              <a:t>4.</a:t>
            </a:r>
            <a:r>
              <a:rPr lang="zh-TW" altLang="en-US" sz="2400" b="1">
                <a:solidFill>
                  <a:srgbClr val="CC0000"/>
                </a:solidFill>
              </a:rPr>
              <a:t>資訊與溝通</a:t>
            </a:r>
            <a:r>
              <a:rPr lang="zh-TW" altLang="en-US" sz="2000"/>
              <a:t>：</a:t>
            </a:r>
            <a:r>
              <a:rPr lang="zh-TW" altLang="en-US" sz="2000" b="1"/>
              <a:t>資訊編製、蒐集與傳達</a:t>
            </a:r>
          </a:p>
          <a:p>
            <a:pPr>
              <a:defRPr/>
            </a:pPr>
            <a:r>
              <a:rPr lang="en-US" altLang="zh-TW" sz="2400"/>
              <a:t>5.</a:t>
            </a:r>
            <a:r>
              <a:rPr lang="zh-TW" altLang="en-US" sz="2400" b="1">
                <a:solidFill>
                  <a:srgbClr val="CC0000"/>
                </a:solidFill>
              </a:rPr>
              <a:t>監督</a:t>
            </a:r>
            <a:r>
              <a:rPr lang="zh-TW" altLang="en-US" sz="2000"/>
              <a:t>：</a:t>
            </a:r>
            <a:r>
              <a:rPr lang="zh-TW" altLang="en-US" sz="2000" b="1"/>
              <a:t>評估內部控制制度有效性</a:t>
            </a:r>
          </a:p>
        </p:txBody>
      </p:sp>
      <p:sp>
        <p:nvSpPr>
          <p:cNvPr id="99" name="左大括弧 98"/>
          <p:cNvSpPr>
            <a:spLocks/>
          </p:cNvSpPr>
          <p:nvPr/>
        </p:nvSpPr>
        <p:spPr bwMode="auto">
          <a:xfrm>
            <a:off x="4881563" y="2852738"/>
            <a:ext cx="360362" cy="2303462"/>
          </a:xfrm>
          <a:prstGeom prst="leftBrace">
            <a:avLst>
              <a:gd name="adj1" fmla="val 8345"/>
              <a:gd name="adj2" fmla="val 50000"/>
            </a:avLst>
          </a:prstGeom>
          <a:noFill/>
          <a:ln w="25400">
            <a:solidFill>
              <a:srgbClr val="000000"/>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lstStyle/>
          <a:p>
            <a:pPr algn="ctr">
              <a:defRPr/>
            </a:pPr>
            <a:endParaRPr lang="zh-TW" altLang="en-US" b="1">
              <a:latin typeface="Verdana" pitchFamily="34" charset="0"/>
              <a:ea typeface="新細明體" pitchFamily="18" charset="-120"/>
            </a:endParaRPr>
          </a:p>
        </p:txBody>
      </p:sp>
      <p:sp>
        <p:nvSpPr>
          <p:cNvPr id="100" name="左大括弧 99"/>
          <p:cNvSpPr>
            <a:spLocks/>
          </p:cNvSpPr>
          <p:nvPr/>
        </p:nvSpPr>
        <p:spPr bwMode="auto">
          <a:xfrm rot="2229794">
            <a:off x="5313363" y="1412875"/>
            <a:ext cx="358775" cy="1284288"/>
          </a:xfrm>
          <a:prstGeom prst="leftBrace">
            <a:avLst>
              <a:gd name="adj1" fmla="val 8336"/>
              <a:gd name="adj2" fmla="val 49597"/>
            </a:avLst>
          </a:prstGeom>
          <a:noFill/>
          <a:ln w="25400">
            <a:solidFill>
              <a:srgbClr val="000000"/>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lstStyle/>
          <a:p>
            <a:pPr algn="ctr">
              <a:defRPr/>
            </a:pPr>
            <a:endParaRPr lang="zh-TW" altLang="en-US" b="1">
              <a:latin typeface="Verdana" pitchFamily="34" charset="0"/>
              <a:ea typeface="新細明體" pitchFamily="18" charset="-120"/>
            </a:endParaRPr>
          </a:p>
        </p:txBody>
      </p:sp>
      <p:sp>
        <p:nvSpPr>
          <p:cNvPr id="101" name="文字方塊 100"/>
          <p:cNvSpPr txBox="1">
            <a:spLocks noChangeArrowheads="1"/>
          </p:cNvSpPr>
          <p:nvPr/>
        </p:nvSpPr>
        <p:spPr bwMode="auto">
          <a:xfrm>
            <a:off x="2554288" y="979488"/>
            <a:ext cx="3190875" cy="1979612"/>
          </a:xfrm>
          <a:prstGeom prst="rect">
            <a:avLst/>
          </a:prstGeom>
          <a:noFill/>
          <a:ln w="9525">
            <a:noFill/>
            <a:miter lim="800000"/>
            <a:headEnd/>
            <a:tailEnd/>
          </a:ln>
        </p:spPr>
        <p:txBody>
          <a:bodyPr>
            <a:spAutoFit/>
          </a:bodyPr>
          <a:lstStyle>
            <a:lvl1pPr>
              <a:defRPr kumimoji="1" sz="2400">
                <a:solidFill>
                  <a:schemeClr val="tx1"/>
                </a:solidFill>
                <a:latin typeface="Arial" pitchFamily="34" charset="0"/>
                <a:ea typeface="標楷體" pitchFamily="65" charset="-120"/>
              </a:defRPr>
            </a:lvl1pPr>
            <a:lvl2pPr marL="742950" indent="-285750">
              <a:defRPr kumimoji="1" sz="2400">
                <a:solidFill>
                  <a:schemeClr val="tx1"/>
                </a:solidFill>
                <a:latin typeface="Arial" pitchFamily="34" charset="0"/>
                <a:ea typeface="標楷體" pitchFamily="65" charset="-120"/>
              </a:defRPr>
            </a:lvl2pPr>
            <a:lvl3pPr marL="1143000" indent="-228600">
              <a:defRPr kumimoji="1" sz="2400">
                <a:solidFill>
                  <a:schemeClr val="tx1"/>
                </a:solidFill>
                <a:latin typeface="Arial" pitchFamily="34" charset="0"/>
                <a:ea typeface="標楷體" pitchFamily="65" charset="-120"/>
              </a:defRPr>
            </a:lvl3pPr>
            <a:lvl4pPr marL="1600200" indent="-228600">
              <a:defRPr kumimoji="1" sz="2400">
                <a:solidFill>
                  <a:schemeClr val="tx1"/>
                </a:solidFill>
                <a:latin typeface="Arial" pitchFamily="34" charset="0"/>
                <a:ea typeface="標楷體" pitchFamily="65" charset="-120"/>
              </a:defRPr>
            </a:lvl4pPr>
            <a:lvl5pPr marL="2057400" indent="-228600">
              <a:defRPr kumimoji="1" sz="2400">
                <a:solidFill>
                  <a:schemeClr val="tx1"/>
                </a:solidFill>
                <a:latin typeface="Arial" pitchFamily="34" charset="0"/>
                <a:ea typeface="標楷體" pitchFamily="65" charset="-120"/>
              </a:defRPr>
            </a:lvl5pPr>
            <a:lvl6pPr marL="2514600" indent="-228600" fontAlgn="base">
              <a:spcBef>
                <a:spcPct val="0"/>
              </a:spcBef>
              <a:spcAft>
                <a:spcPct val="0"/>
              </a:spcAft>
              <a:defRPr kumimoji="1" sz="2400">
                <a:solidFill>
                  <a:schemeClr val="tx1"/>
                </a:solidFill>
                <a:latin typeface="Arial" pitchFamily="34" charset="0"/>
                <a:ea typeface="標楷體" pitchFamily="65" charset="-120"/>
              </a:defRPr>
            </a:lvl6pPr>
            <a:lvl7pPr marL="2971800" indent="-228600" fontAlgn="base">
              <a:spcBef>
                <a:spcPct val="0"/>
              </a:spcBef>
              <a:spcAft>
                <a:spcPct val="0"/>
              </a:spcAft>
              <a:defRPr kumimoji="1" sz="2400">
                <a:solidFill>
                  <a:schemeClr val="tx1"/>
                </a:solidFill>
                <a:latin typeface="Arial" pitchFamily="34" charset="0"/>
                <a:ea typeface="標楷體" pitchFamily="65" charset="-120"/>
              </a:defRPr>
            </a:lvl7pPr>
            <a:lvl8pPr marL="3429000" indent="-228600" fontAlgn="base">
              <a:spcBef>
                <a:spcPct val="0"/>
              </a:spcBef>
              <a:spcAft>
                <a:spcPct val="0"/>
              </a:spcAft>
              <a:defRPr kumimoji="1" sz="2400">
                <a:solidFill>
                  <a:schemeClr val="tx1"/>
                </a:solidFill>
                <a:latin typeface="Arial" pitchFamily="34" charset="0"/>
                <a:ea typeface="標楷體" pitchFamily="65" charset="-120"/>
              </a:defRPr>
            </a:lvl8pPr>
            <a:lvl9pPr marL="3886200" indent="-228600" fontAlgn="base">
              <a:spcBef>
                <a:spcPct val="0"/>
              </a:spcBef>
              <a:spcAft>
                <a:spcPct val="0"/>
              </a:spcAft>
              <a:defRPr kumimoji="1" sz="2400">
                <a:solidFill>
                  <a:schemeClr val="tx1"/>
                </a:solidFill>
                <a:latin typeface="Arial" pitchFamily="34" charset="0"/>
                <a:ea typeface="標楷體" pitchFamily="65" charset="-120"/>
              </a:defRPr>
            </a:lvl9pPr>
          </a:lstStyle>
          <a:p>
            <a:pPr>
              <a:defRPr/>
            </a:pPr>
            <a:r>
              <a:rPr lang="zh-TW" altLang="en-US" sz="2800" b="1" smtClean="0">
                <a:solidFill>
                  <a:srgbClr val="000099"/>
                </a:solidFill>
                <a:effectLst>
                  <a:outerShdw blurRad="38100" dist="38100" dir="2700000" algn="tl">
                    <a:srgbClr val="C0C0C0"/>
                  </a:outerShdw>
                </a:effectLst>
              </a:rPr>
              <a:t>四項目標：</a:t>
            </a:r>
            <a:endParaRPr lang="en-US" altLang="zh-TW" sz="2800" b="1" smtClean="0">
              <a:solidFill>
                <a:srgbClr val="000099"/>
              </a:solidFill>
              <a:effectLst>
                <a:outerShdw blurRad="38100" dist="38100" dir="2700000" algn="tl">
                  <a:srgbClr val="C0C0C0"/>
                </a:outerShdw>
              </a:effectLst>
            </a:endParaRPr>
          </a:p>
          <a:p>
            <a:pPr>
              <a:buSzPct val="75000"/>
              <a:buFont typeface="Wingdings" pitchFamily="2" charset="2"/>
              <a:buNone/>
              <a:defRPr/>
            </a:pPr>
            <a:r>
              <a:rPr lang="en-US" altLang="zh-TW" sz="1000" b="1" smtClean="0">
                <a:ea typeface="新細明體" pitchFamily="18" charset="-120"/>
              </a:rPr>
              <a:t>● </a:t>
            </a:r>
            <a:r>
              <a:rPr lang="zh-TW" altLang="en-GB" b="1" smtClean="0">
                <a:solidFill>
                  <a:srgbClr val="800080"/>
                </a:solidFill>
              </a:rPr>
              <a:t>提升施政效能</a:t>
            </a:r>
            <a:endParaRPr lang="zh-TW" altLang="en-US" b="1" smtClean="0">
              <a:solidFill>
                <a:srgbClr val="800080"/>
              </a:solidFill>
            </a:endParaRPr>
          </a:p>
          <a:p>
            <a:pPr>
              <a:defRPr/>
            </a:pPr>
            <a:r>
              <a:rPr lang="en-US" altLang="zh-TW" sz="1000" b="1" smtClean="0">
                <a:ea typeface="新細明體" pitchFamily="18" charset="-120"/>
              </a:rPr>
              <a:t>● </a:t>
            </a:r>
            <a:r>
              <a:rPr lang="zh-TW" altLang="en-GB" b="1" smtClean="0">
                <a:solidFill>
                  <a:srgbClr val="800080"/>
                </a:solidFill>
              </a:rPr>
              <a:t>遵循法令規定</a:t>
            </a:r>
          </a:p>
          <a:p>
            <a:pPr>
              <a:defRPr/>
            </a:pPr>
            <a:r>
              <a:rPr lang="en-US" altLang="zh-TW" sz="1000" b="1" smtClean="0">
                <a:ea typeface="新細明體" pitchFamily="18" charset="-120"/>
              </a:rPr>
              <a:t>● </a:t>
            </a:r>
            <a:r>
              <a:rPr lang="zh-TW" altLang="en-GB" b="1" smtClean="0">
                <a:solidFill>
                  <a:srgbClr val="800080"/>
                </a:solidFill>
              </a:rPr>
              <a:t>保障資產安全</a:t>
            </a:r>
          </a:p>
          <a:p>
            <a:pPr>
              <a:defRPr/>
            </a:pPr>
            <a:r>
              <a:rPr lang="en-US" altLang="zh-TW" sz="1000" b="1" smtClean="0">
                <a:ea typeface="新細明體" pitchFamily="18" charset="-120"/>
              </a:rPr>
              <a:t>● </a:t>
            </a:r>
            <a:r>
              <a:rPr lang="zh-TW" altLang="en-GB" b="1" smtClean="0">
                <a:solidFill>
                  <a:srgbClr val="800080"/>
                </a:solidFill>
              </a:rPr>
              <a:t>提供可靠資訊</a:t>
            </a:r>
            <a:endParaRPr lang="zh-TW" altLang="en-US" b="1" smtClean="0">
              <a:solidFill>
                <a:srgbClr val="800080"/>
              </a:solidFill>
            </a:endParaRPr>
          </a:p>
        </p:txBody>
      </p:sp>
      <p:sp>
        <p:nvSpPr>
          <p:cNvPr id="427024" name="Rectangle 16"/>
          <p:cNvSpPr>
            <a:spLocks noChangeArrowheads="1"/>
          </p:cNvSpPr>
          <p:nvPr/>
        </p:nvSpPr>
        <p:spPr bwMode="auto">
          <a:xfrm>
            <a:off x="273050" y="5445125"/>
            <a:ext cx="9304338" cy="831850"/>
          </a:xfrm>
          <a:prstGeom prst="rect">
            <a:avLst/>
          </a:prstGeom>
          <a:gradFill rotWithShape="1">
            <a:gsLst>
              <a:gs pos="0">
                <a:srgbClr val="FFC278"/>
              </a:gs>
              <a:gs pos="35001">
                <a:srgbClr val="FFD2A1"/>
              </a:gs>
              <a:gs pos="100000">
                <a:srgbClr val="FFECD7"/>
              </a:gs>
            </a:gsLst>
            <a:lin ang="16200000" scaled="1"/>
          </a:gradFill>
          <a:ln w="9525">
            <a:solidFill>
              <a:srgbClr val="FF9700"/>
            </a:solidFill>
            <a:miter lim="800000"/>
            <a:headEnd/>
            <a:tailEnd/>
          </a:ln>
          <a:effectLst>
            <a:outerShdw blurRad="63500" dist="20000" dir="5400000" rotWithShape="0">
              <a:srgbClr val="000000">
                <a:alpha val="37999"/>
              </a:srgbClr>
            </a:outerShdw>
          </a:effectLst>
        </p:spPr>
        <p:txBody>
          <a:bodyPr>
            <a:spAutoFit/>
          </a:bodyPr>
          <a:lstStyle/>
          <a:p>
            <a:pPr algn="ctr">
              <a:defRPr/>
            </a:pPr>
            <a:r>
              <a:rPr lang="zh-TW" altLang="en-US" sz="2400" b="1">
                <a:solidFill>
                  <a:srgbClr val="000000"/>
                </a:solidFill>
              </a:rPr>
              <a:t>～政府內部控制整體架構～</a:t>
            </a:r>
          </a:p>
          <a:p>
            <a:pPr algn="ctr">
              <a:defRPr/>
            </a:pPr>
            <a:r>
              <a:rPr lang="zh-TW" altLang="en-US" sz="2400" b="1">
                <a:solidFill>
                  <a:srgbClr val="000000"/>
                </a:solidFill>
              </a:rPr>
              <a:t>機關各</a:t>
            </a:r>
            <a:r>
              <a:rPr kumimoji="0" lang="zh-TW" altLang="en-US" sz="2400" b="1">
                <a:solidFill>
                  <a:srgbClr val="000099"/>
                </a:solidFill>
              </a:rPr>
              <a:t>單位及業務</a:t>
            </a:r>
            <a:r>
              <a:rPr lang="zh-TW" altLang="en-US" sz="2400" b="1">
                <a:solidFill>
                  <a:srgbClr val="000000"/>
                </a:solidFill>
              </a:rPr>
              <a:t>，經整合五項組成</a:t>
            </a:r>
            <a:r>
              <a:rPr kumimoji="0" lang="zh-TW" altLang="en-US" sz="2400" b="1">
                <a:solidFill>
                  <a:srgbClr val="000099"/>
                </a:solidFill>
              </a:rPr>
              <a:t>要素</a:t>
            </a:r>
            <a:r>
              <a:rPr lang="zh-TW" altLang="en-US" sz="2400" b="1">
                <a:solidFill>
                  <a:srgbClr val="000000"/>
                </a:solidFill>
              </a:rPr>
              <a:t>，合理促使達成四項</a:t>
            </a:r>
            <a:r>
              <a:rPr kumimoji="0" lang="zh-TW" altLang="en-US" sz="2400" b="1">
                <a:solidFill>
                  <a:srgbClr val="000099"/>
                </a:solidFill>
              </a:rPr>
              <a:t>目標</a:t>
            </a:r>
          </a:p>
        </p:txBody>
      </p:sp>
      <p:grpSp>
        <p:nvGrpSpPr>
          <p:cNvPr id="16393" name="群組 249"/>
          <p:cNvGrpSpPr>
            <a:grpSpLocks/>
          </p:cNvGrpSpPr>
          <p:nvPr/>
        </p:nvGrpSpPr>
        <p:grpSpPr bwMode="auto">
          <a:xfrm>
            <a:off x="5233988" y="1543050"/>
            <a:ext cx="4368800" cy="3757613"/>
            <a:chOff x="560512" y="2276872"/>
            <a:chExt cx="3413498" cy="2547664"/>
          </a:xfrm>
        </p:grpSpPr>
        <p:grpSp>
          <p:nvGrpSpPr>
            <p:cNvPr id="16409" name="群組 148"/>
            <p:cNvGrpSpPr>
              <a:grpSpLocks/>
            </p:cNvGrpSpPr>
            <p:nvPr/>
          </p:nvGrpSpPr>
          <p:grpSpPr bwMode="auto">
            <a:xfrm>
              <a:off x="1208584" y="2276872"/>
              <a:ext cx="2765426" cy="1899592"/>
              <a:chOff x="4808984" y="3789040"/>
              <a:chExt cx="2765426" cy="1899592"/>
            </a:xfrm>
          </p:grpSpPr>
          <p:grpSp>
            <p:nvGrpSpPr>
              <p:cNvPr id="16485" name="群組 104"/>
              <p:cNvGrpSpPr>
                <a:grpSpLocks/>
              </p:cNvGrpSpPr>
              <p:nvPr/>
            </p:nvGrpSpPr>
            <p:grpSpPr bwMode="auto">
              <a:xfrm>
                <a:off x="4808984" y="3789040"/>
                <a:ext cx="821210" cy="1899592"/>
                <a:chOff x="3656856" y="1412776"/>
                <a:chExt cx="965226" cy="2160240"/>
              </a:xfrm>
            </p:grpSpPr>
            <p:pic>
              <p:nvPicPr>
                <p:cNvPr id="16504"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05"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字方塊 100"/>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507"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08"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86" name="群組 130"/>
              <p:cNvGrpSpPr>
                <a:grpSpLocks/>
              </p:cNvGrpSpPr>
              <p:nvPr/>
            </p:nvGrpSpPr>
            <p:grpSpPr bwMode="auto">
              <a:xfrm>
                <a:off x="5457056" y="3789040"/>
                <a:ext cx="821210" cy="1899592"/>
                <a:chOff x="3656856" y="1412776"/>
                <a:chExt cx="965226" cy="2160240"/>
              </a:xfrm>
            </p:grpSpPr>
            <p:pic>
              <p:nvPicPr>
                <p:cNvPr id="16499"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00"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 name="文字方塊 133"/>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502"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03"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87" name="群組 136"/>
              <p:cNvGrpSpPr>
                <a:grpSpLocks/>
              </p:cNvGrpSpPr>
              <p:nvPr/>
            </p:nvGrpSpPr>
            <p:grpSpPr bwMode="auto">
              <a:xfrm>
                <a:off x="6105128" y="3789040"/>
                <a:ext cx="821210" cy="1899592"/>
                <a:chOff x="3656856" y="1412776"/>
                <a:chExt cx="965226" cy="2160240"/>
              </a:xfrm>
            </p:grpSpPr>
            <p:pic>
              <p:nvPicPr>
                <p:cNvPr id="16494"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95"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 name="文字方塊 139"/>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97"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98"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88" name="群組 142"/>
              <p:cNvGrpSpPr>
                <a:grpSpLocks/>
              </p:cNvGrpSpPr>
              <p:nvPr/>
            </p:nvGrpSpPr>
            <p:grpSpPr bwMode="auto">
              <a:xfrm>
                <a:off x="6753200" y="3789040"/>
                <a:ext cx="821210" cy="1899592"/>
                <a:chOff x="3656856" y="1412776"/>
                <a:chExt cx="965226" cy="2160240"/>
              </a:xfrm>
            </p:grpSpPr>
            <p:pic>
              <p:nvPicPr>
                <p:cNvPr id="16489"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90"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 name="文字方塊 145"/>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92"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93"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6410" name="群組 174"/>
            <p:cNvGrpSpPr>
              <a:grpSpLocks/>
            </p:cNvGrpSpPr>
            <p:nvPr/>
          </p:nvGrpSpPr>
          <p:grpSpPr bwMode="auto">
            <a:xfrm>
              <a:off x="992560" y="2492897"/>
              <a:ext cx="2765426" cy="1899593"/>
              <a:chOff x="4808984" y="3789041"/>
              <a:chExt cx="2765426" cy="1899593"/>
            </a:xfrm>
          </p:grpSpPr>
          <p:grpSp>
            <p:nvGrpSpPr>
              <p:cNvPr id="16461" name="群組 104"/>
              <p:cNvGrpSpPr>
                <a:grpSpLocks/>
              </p:cNvGrpSpPr>
              <p:nvPr/>
            </p:nvGrpSpPr>
            <p:grpSpPr bwMode="auto">
              <a:xfrm>
                <a:off x="4808984" y="3789041"/>
                <a:ext cx="821210" cy="1899593"/>
                <a:chOff x="3656856" y="1412776"/>
                <a:chExt cx="965226" cy="2160240"/>
              </a:xfrm>
            </p:grpSpPr>
            <p:pic>
              <p:nvPicPr>
                <p:cNvPr id="16480"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81"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7" name="文字方塊 196"/>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83"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84"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62" name="群組 130"/>
              <p:cNvGrpSpPr>
                <a:grpSpLocks/>
              </p:cNvGrpSpPr>
              <p:nvPr/>
            </p:nvGrpSpPr>
            <p:grpSpPr bwMode="auto">
              <a:xfrm>
                <a:off x="5457056" y="3789041"/>
                <a:ext cx="821210" cy="1899593"/>
                <a:chOff x="3656856" y="1412776"/>
                <a:chExt cx="965226" cy="2160240"/>
              </a:xfrm>
            </p:grpSpPr>
            <p:pic>
              <p:nvPicPr>
                <p:cNvPr id="16475"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76"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 name="文字方塊 191"/>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78"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79"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63" name="群組 136"/>
              <p:cNvGrpSpPr>
                <a:grpSpLocks/>
              </p:cNvGrpSpPr>
              <p:nvPr/>
            </p:nvGrpSpPr>
            <p:grpSpPr bwMode="auto">
              <a:xfrm>
                <a:off x="6105128" y="3789041"/>
                <a:ext cx="821210" cy="1899593"/>
                <a:chOff x="3656856" y="1412776"/>
                <a:chExt cx="965226" cy="2160240"/>
              </a:xfrm>
            </p:grpSpPr>
            <p:pic>
              <p:nvPicPr>
                <p:cNvPr id="16470"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71"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文字方塊 186"/>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73"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74"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64" name="群組 142"/>
              <p:cNvGrpSpPr>
                <a:grpSpLocks/>
              </p:cNvGrpSpPr>
              <p:nvPr/>
            </p:nvGrpSpPr>
            <p:grpSpPr bwMode="auto">
              <a:xfrm>
                <a:off x="6753200" y="3789041"/>
                <a:ext cx="821210" cy="1899593"/>
                <a:chOff x="3656856" y="1412776"/>
                <a:chExt cx="965226" cy="2160240"/>
              </a:xfrm>
            </p:grpSpPr>
            <p:pic>
              <p:nvPicPr>
                <p:cNvPr id="16465"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66"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 name="文字方塊 181"/>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68"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69"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6411" name="群組 199"/>
            <p:cNvGrpSpPr>
              <a:grpSpLocks/>
            </p:cNvGrpSpPr>
            <p:nvPr/>
          </p:nvGrpSpPr>
          <p:grpSpPr bwMode="auto">
            <a:xfrm>
              <a:off x="776536" y="2708920"/>
              <a:ext cx="2765426" cy="1899592"/>
              <a:chOff x="4808984" y="3789040"/>
              <a:chExt cx="2765426" cy="1899592"/>
            </a:xfrm>
          </p:grpSpPr>
          <p:grpSp>
            <p:nvGrpSpPr>
              <p:cNvPr id="16437" name="群組 104"/>
              <p:cNvGrpSpPr>
                <a:grpSpLocks/>
              </p:cNvGrpSpPr>
              <p:nvPr/>
            </p:nvGrpSpPr>
            <p:grpSpPr bwMode="auto">
              <a:xfrm>
                <a:off x="4808984" y="3789041"/>
                <a:ext cx="821210" cy="1899593"/>
                <a:chOff x="3656856" y="1412776"/>
                <a:chExt cx="965226" cy="2160240"/>
              </a:xfrm>
            </p:grpSpPr>
            <p:pic>
              <p:nvPicPr>
                <p:cNvPr id="16456"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57"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 name="文字方塊 221"/>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59"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60"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38" name="群組 130"/>
              <p:cNvGrpSpPr>
                <a:grpSpLocks/>
              </p:cNvGrpSpPr>
              <p:nvPr/>
            </p:nvGrpSpPr>
            <p:grpSpPr bwMode="auto">
              <a:xfrm>
                <a:off x="5457056" y="3789041"/>
                <a:ext cx="821210" cy="1899593"/>
                <a:chOff x="3656856" y="1412776"/>
                <a:chExt cx="965226" cy="2160240"/>
              </a:xfrm>
            </p:grpSpPr>
            <p:pic>
              <p:nvPicPr>
                <p:cNvPr id="16451"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52"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 name="文字方塊 216"/>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54"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55"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39" name="群組 136"/>
              <p:cNvGrpSpPr>
                <a:grpSpLocks/>
              </p:cNvGrpSpPr>
              <p:nvPr/>
            </p:nvGrpSpPr>
            <p:grpSpPr bwMode="auto">
              <a:xfrm>
                <a:off x="6105128" y="3789041"/>
                <a:ext cx="821210" cy="1899593"/>
                <a:chOff x="3656856" y="1412776"/>
                <a:chExt cx="965226" cy="2160240"/>
              </a:xfrm>
            </p:grpSpPr>
            <p:pic>
              <p:nvPicPr>
                <p:cNvPr id="16446"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47"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 name="文字方塊 211"/>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49"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50"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40" name="群組 142"/>
              <p:cNvGrpSpPr>
                <a:grpSpLocks/>
              </p:cNvGrpSpPr>
              <p:nvPr/>
            </p:nvGrpSpPr>
            <p:grpSpPr bwMode="auto">
              <a:xfrm>
                <a:off x="6753200" y="3789041"/>
                <a:ext cx="821210" cy="1899593"/>
                <a:chOff x="3656856" y="1412776"/>
                <a:chExt cx="965226" cy="2160240"/>
              </a:xfrm>
            </p:grpSpPr>
            <p:pic>
              <p:nvPicPr>
                <p:cNvPr id="16441"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42"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 name="文字方塊 206"/>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44"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45"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6412" name="群組 224"/>
            <p:cNvGrpSpPr>
              <a:grpSpLocks/>
            </p:cNvGrpSpPr>
            <p:nvPr/>
          </p:nvGrpSpPr>
          <p:grpSpPr bwMode="auto">
            <a:xfrm>
              <a:off x="560512" y="2924944"/>
              <a:ext cx="2765426" cy="1899592"/>
              <a:chOff x="4808984" y="3789040"/>
              <a:chExt cx="2765426" cy="1899592"/>
            </a:xfrm>
          </p:grpSpPr>
          <p:grpSp>
            <p:nvGrpSpPr>
              <p:cNvPr id="16413" name="群組 104"/>
              <p:cNvGrpSpPr>
                <a:grpSpLocks/>
              </p:cNvGrpSpPr>
              <p:nvPr/>
            </p:nvGrpSpPr>
            <p:grpSpPr bwMode="auto">
              <a:xfrm>
                <a:off x="4808984" y="3789041"/>
                <a:ext cx="821210" cy="1899593"/>
                <a:chOff x="3656856" y="1412776"/>
                <a:chExt cx="965226" cy="2160240"/>
              </a:xfrm>
            </p:grpSpPr>
            <p:pic>
              <p:nvPicPr>
                <p:cNvPr id="16432"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33"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7" name="文字方塊 246"/>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35"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36"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14" name="群組 130"/>
              <p:cNvGrpSpPr>
                <a:grpSpLocks/>
              </p:cNvGrpSpPr>
              <p:nvPr/>
            </p:nvGrpSpPr>
            <p:grpSpPr bwMode="auto">
              <a:xfrm>
                <a:off x="5457056" y="3789041"/>
                <a:ext cx="821210" cy="1899593"/>
                <a:chOff x="3656856" y="1412776"/>
                <a:chExt cx="965226" cy="2160240"/>
              </a:xfrm>
            </p:grpSpPr>
            <p:pic>
              <p:nvPicPr>
                <p:cNvPr id="16427"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8"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文字方塊 241"/>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30"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31"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15" name="群組 136"/>
              <p:cNvGrpSpPr>
                <a:grpSpLocks/>
              </p:cNvGrpSpPr>
              <p:nvPr/>
            </p:nvGrpSpPr>
            <p:grpSpPr bwMode="auto">
              <a:xfrm>
                <a:off x="6105128" y="3789041"/>
                <a:ext cx="821210" cy="1899593"/>
                <a:chOff x="3656856" y="1412776"/>
                <a:chExt cx="965226" cy="2160240"/>
              </a:xfrm>
            </p:grpSpPr>
            <p:pic>
              <p:nvPicPr>
                <p:cNvPr id="16422"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3"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7" name="文字方塊 236"/>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25"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6"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16" name="群組 142"/>
              <p:cNvGrpSpPr>
                <a:grpSpLocks/>
              </p:cNvGrpSpPr>
              <p:nvPr/>
            </p:nvGrpSpPr>
            <p:grpSpPr bwMode="auto">
              <a:xfrm>
                <a:off x="6753200" y="3789041"/>
                <a:ext cx="821210" cy="1899593"/>
                <a:chOff x="3656856" y="1412776"/>
                <a:chExt cx="965226" cy="2160240"/>
              </a:xfrm>
            </p:grpSpPr>
            <p:pic>
              <p:nvPicPr>
                <p:cNvPr id="16417" name="文字方塊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57" y="3020944"/>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8" name="文字方塊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636912"/>
                  <a:ext cx="965226"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文字方塊 231"/>
                <p:cNvSpPr txBox="1"/>
                <p:nvPr/>
              </p:nvSpPr>
              <p:spPr bwMode="auto">
                <a:xfrm>
                  <a:off x="3680363" y="2411596"/>
                  <a:ext cx="696573" cy="369333"/>
                </a:xfrm>
                <a:prstGeom prst="rect">
                  <a:avLst/>
                </a:prstGeom>
                <a:gradFill>
                  <a:gsLst>
                    <a:gs pos="0">
                      <a:srgbClr val="00B0F0"/>
                    </a:gs>
                    <a:gs pos="0">
                      <a:schemeClr val="bg1"/>
                    </a:gs>
                    <a:gs pos="100000">
                      <a:srgbClr val="00B0F0"/>
                    </a:gs>
                  </a:gsLst>
                  <a:path path="circle">
                    <a:fillToRect l="50000" t="-80000" r="50000" b="180000"/>
                  </a:path>
                </a:gradFill>
                <a:ln>
                  <a:solidFill>
                    <a:srgbClr val="92D050"/>
                  </a:solidFill>
                </a:ln>
                <a:scene3d>
                  <a:camera prst="obliqueTopRight"/>
                  <a:lightRig rig="threePt" dir="t"/>
                </a:scene3d>
                <a:sp3d extrusionH="882650" contourW="12700" prstMaterial="flat">
                  <a:contourClr>
                    <a:srgbClr val="92D050"/>
                  </a:contourClr>
                </a:sp3d>
              </p:spPr>
              <p:style>
                <a:lnRef idx="0">
                  <a:scrgbClr r="0" g="0" b="0"/>
                </a:lnRef>
                <a:fillRef idx="1002">
                  <a:schemeClr val="dk2"/>
                </a:fillRef>
                <a:effectRef idx="0">
                  <a:scrgbClr r="0" g="0" b="0"/>
                </a:effectRef>
                <a:fontRef idx="major"/>
              </p:style>
              <p:txBody>
                <a:bodyPr>
                  <a:spAutoFit/>
                </a:bodyPr>
                <a:lstStyle/>
                <a:p>
                  <a:pPr algn="ctr">
                    <a:defRPr/>
                  </a:pPr>
                  <a:endParaRPr lang="zh-TW" altLang="en-US" dirty="0"/>
                </a:p>
              </p:txBody>
            </p:sp>
            <p:pic>
              <p:nvPicPr>
                <p:cNvPr id="16420" name="文字方塊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857" y="1805207"/>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1" name="文字方塊 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7" y="1412776"/>
                  <a:ext cx="936103" cy="55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
        <p:nvSpPr>
          <p:cNvPr id="16394" name="矩形 21"/>
          <p:cNvSpPr>
            <a:spLocks noChangeArrowheads="1"/>
          </p:cNvSpPr>
          <p:nvPr/>
        </p:nvSpPr>
        <p:spPr bwMode="auto">
          <a:xfrm>
            <a:off x="5792788" y="2711450"/>
            <a:ext cx="1936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TW" altLang="en-US" sz="2000" b="1"/>
              <a:t>監  督 </a:t>
            </a:r>
            <a:endParaRPr lang="en-US" altLang="zh-TW" sz="2000" b="1"/>
          </a:p>
        </p:txBody>
      </p:sp>
      <p:sp>
        <p:nvSpPr>
          <p:cNvPr id="16395" name="矩形 22"/>
          <p:cNvSpPr>
            <a:spLocks noChangeArrowheads="1"/>
          </p:cNvSpPr>
          <p:nvPr/>
        </p:nvSpPr>
        <p:spPr bwMode="auto">
          <a:xfrm>
            <a:off x="5332413" y="3260725"/>
            <a:ext cx="303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TW" altLang="en-US" sz="2000" b="1" dirty="0"/>
              <a:t>資   訊   與   溝   通</a:t>
            </a:r>
          </a:p>
        </p:txBody>
      </p:sp>
      <p:sp>
        <p:nvSpPr>
          <p:cNvPr id="16396" name="矩形 23"/>
          <p:cNvSpPr>
            <a:spLocks noChangeArrowheads="1"/>
          </p:cNvSpPr>
          <p:nvPr/>
        </p:nvSpPr>
        <p:spPr bwMode="auto">
          <a:xfrm>
            <a:off x="5975350" y="3790950"/>
            <a:ext cx="1619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TW" altLang="en-US" sz="2000" b="1" dirty="0"/>
              <a:t>控  制  作  業</a:t>
            </a:r>
            <a:endParaRPr lang="en-US" altLang="zh-TW" sz="2000" b="1" dirty="0"/>
          </a:p>
        </p:txBody>
      </p:sp>
      <p:sp>
        <p:nvSpPr>
          <p:cNvPr id="16397" name="矩形 24"/>
          <p:cNvSpPr>
            <a:spLocks noChangeArrowheads="1"/>
          </p:cNvSpPr>
          <p:nvPr/>
        </p:nvSpPr>
        <p:spPr bwMode="auto">
          <a:xfrm>
            <a:off x="5975350" y="4351338"/>
            <a:ext cx="1619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TW" altLang="en-US" sz="2000" b="1" dirty="0"/>
              <a:t>風  險  評  估</a:t>
            </a:r>
            <a:endParaRPr lang="en-US" altLang="zh-TW" sz="2000" b="1" dirty="0"/>
          </a:p>
        </p:txBody>
      </p:sp>
      <p:sp>
        <p:nvSpPr>
          <p:cNvPr id="16398" name="矩形 25"/>
          <p:cNvSpPr>
            <a:spLocks noChangeArrowheads="1"/>
          </p:cNvSpPr>
          <p:nvPr/>
        </p:nvSpPr>
        <p:spPr bwMode="auto">
          <a:xfrm>
            <a:off x="5213350" y="4846638"/>
            <a:ext cx="3135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TW" altLang="en-US" sz="2000" b="1"/>
              <a:t>控  制  環  境</a:t>
            </a:r>
          </a:p>
        </p:txBody>
      </p:sp>
      <p:sp>
        <p:nvSpPr>
          <p:cNvPr id="16399" name="文字方塊 17"/>
          <p:cNvSpPr txBox="1">
            <a:spLocks noChangeArrowheads="1"/>
          </p:cNvSpPr>
          <p:nvPr/>
        </p:nvSpPr>
        <p:spPr bwMode="auto">
          <a:xfrm>
            <a:off x="9255125" y="1235075"/>
            <a:ext cx="428625"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r>
              <a:rPr lang="zh-TW" altLang="en-US" sz="1600" b="1">
                <a:solidFill>
                  <a:schemeClr val="bg1"/>
                </a:solidFill>
              </a:rPr>
              <a:t>業  務 </a:t>
            </a:r>
            <a:r>
              <a:rPr lang="en-US" altLang="zh-TW" sz="1600" b="1">
                <a:solidFill>
                  <a:schemeClr val="bg1"/>
                </a:solidFill>
              </a:rPr>
              <a:t>2</a:t>
            </a:r>
            <a:endParaRPr lang="zh-TW" altLang="en-US" sz="1600" b="1">
              <a:solidFill>
                <a:schemeClr val="bg1"/>
              </a:solidFill>
            </a:endParaRPr>
          </a:p>
        </p:txBody>
      </p:sp>
      <p:sp>
        <p:nvSpPr>
          <p:cNvPr id="16400" name="文字方塊 18"/>
          <p:cNvSpPr txBox="1">
            <a:spLocks noChangeArrowheads="1"/>
          </p:cNvSpPr>
          <p:nvPr/>
        </p:nvSpPr>
        <p:spPr bwMode="auto">
          <a:xfrm>
            <a:off x="8985250" y="1484313"/>
            <a:ext cx="42862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r>
              <a:rPr lang="zh-TW" altLang="en-US" sz="1600" b="1">
                <a:solidFill>
                  <a:schemeClr val="bg1"/>
                </a:solidFill>
              </a:rPr>
              <a:t>業 務 </a:t>
            </a:r>
            <a:r>
              <a:rPr lang="en-US" altLang="zh-TW" sz="1600" b="1">
                <a:solidFill>
                  <a:schemeClr val="bg1"/>
                </a:solidFill>
              </a:rPr>
              <a:t>1</a:t>
            </a:r>
            <a:endParaRPr lang="zh-TW" altLang="en-US" sz="1600" b="1">
              <a:solidFill>
                <a:schemeClr val="bg1"/>
              </a:solidFill>
            </a:endParaRPr>
          </a:p>
        </p:txBody>
      </p:sp>
      <p:sp>
        <p:nvSpPr>
          <p:cNvPr id="16401" name="文字方塊 19"/>
          <p:cNvSpPr txBox="1">
            <a:spLocks noChangeArrowheads="1"/>
          </p:cNvSpPr>
          <p:nvPr/>
        </p:nvSpPr>
        <p:spPr bwMode="auto">
          <a:xfrm>
            <a:off x="8624888" y="3141663"/>
            <a:ext cx="52863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r>
              <a:rPr lang="zh-TW" altLang="en-US" sz="1600" b="1">
                <a:solidFill>
                  <a:schemeClr val="bg1"/>
                </a:solidFill>
              </a:rPr>
              <a:t>單位</a:t>
            </a:r>
          </a:p>
          <a:p>
            <a:pPr algn="ctr" eaLnBrk="1" hangingPunct="1"/>
            <a:r>
              <a:rPr lang="en-US" altLang="zh-TW" sz="1600" b="1">
                <a:solidFill>
                  <a:schemeClr val="bg1"/>
                </a:solidFill>
              </a:rPr>
              <a:t>B</a:t>
            </a:r>
            <a:endParaRPr lang="zh-TW" altLang="en-US" sz="1600" b="1">
              <a:solidFill>
                <a:schemeClr val="bg1"/>
              </a:solidFill>
            </a:endParaRPr>
          </a:p>
        </p:txBody>
      </p:sp>
      <p:sp>
        <p:nvSpPr>
          <p:cNvPr id="16402" name="文字方塊 20"/>
          <p:cNvSpPr txBox="1">
            <a:spLocks noChangeArrowheads="1"/>
          </p:cNvSpPr>
          <p:nvPr/>
        </p:nvSpPr>
        <p:spPr bwMode="auto">
          <a:xfrm>
            <a:off x="8337550" y="3644900"/>
            <a:ext cx="5270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r>
              <a:rPr lang="zh-TW" altLang="en-US" sz="1600" b="1">
                <a:solidFill>
                  <a:schemeClr val="bg1"/>
                </a:solidFill>
              </a:rPr>
              <a:t>單位</a:t>
            </a:r>
          </a:p>
          <a:p>
            <a:pPr algn="ctr" eaLnBrk="1" hangingPunct="1"/>
            <a:r>
              <a:rPr lang="en-US" altLang="zh-TW" sz="1600" b="1">
                <a:solidFill>
                  <a:schemeClr val="bg1"/>
                </a:solidFill>
              </a:rPr>
              <a:t>A</a:t>
            </a:r>
          </a:p>
        </p:txBody>
      </p:sp>
      <p:sp>
        <p:nvSpPr>
          <p:cNvPr id="16403" name="文字方塊 16"/>
          <p:cNvSpPr txBox="1">
            <a:spLocks noChangeArrowheads="1"/>
          </p:cNvSpPr>
          <p:nvPr/>
        </p:nvSpPr>
        <p:spPr bwMode="auto">
          <a:xfrm rot="2501630">
            <a:off x="5902325" y="1054100"/>
            <a:ext cx="488950"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r>
              <a:rPr lang="zh-TW" altLang="en-US" sz="2000" b="1"/>
              <a:t>施政效能</a:t>
            </a:r>
          </a:p>
        </p:txBody>
      </p:sp>
      <p:sp>
        <p:nvSpPr>
          <p:cNvPr id="16404" name="文字方塊 15"/>
          <p:cNvSpPr txBox="1">
            <a:spLocks noChangeArrowheads="1"/>
          </p:cNvSpPr>
          <p:nvPr/>
        </p:nvSpPr>
        <p:spPr bwMode="auto">
          <a:xfrm rot="2518104">
            <a:off x="6731000" y="673100"/>
            <a:ext cx="488950"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r>
              <a:rPr lang="zh-TW" altLang="en-US" sz="2000" b="1"/>
              <a:t>法令遵循</a:t>
            </a:r>
          </a:p>
        </p:txBody>
      </p:sp>
      <p:sp>
        <p:nvSpPr>
          <p:cNvPr id="16405" name="文字方塊 14"/>
          <p:cNvSpPr txBox="1">
            <a:spLocks noChangeArrowheads="1"/>
          </p:cNvSpPr>
          <p:nvPr/>
        </p:nvSpPr>
        <p:spPr bwMode="auto">
          <a:xfrm rot="2396002">
            <a:off x="7689850" y="836613"/>
            <a:ext cx="488950"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r>
              <a:rPr lang="zh-TW" altLang="en-US" sz="2000" b="1"/>
              <a:t>資產安全</a:t>
            </a:r>
          </a:p>
        </p:txBody>
      </p:sp>
      <p:sp>
        <p:nvSpPr>
          <p:cNvPr id="16406" name="文字方塊 14"/>
          <p:cNvSpPr txBox="1">
            <a:spLocks noChangeArrowheads="1"/>
          </p:cNvSpPr>
          <p:nvPr/>
        </p:nvSpPr>
        <p:spPr bwMode="auto">
          <a:xfrm rot="2396002">
            <a:off x="8488363" y="839788"/>
            <a:ext cx="487362"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r>
              <a:rPr lang="zh-TW" altLang="en-US" sz="2000" b="1"/>
              <a:t>可靠資訊</a:t>
            </a:r>
          </a:p>
        </p:txBody>
      </p:sp>
      <p:sp>
        <p:nvSpPr>
          <p:cNvPr id="16407" name="文字方塊 16"/>
          <p:cNvSpPr txBox="1">
            <a:spLocks noChangeArrowheads="1"/>
          </p:cNvSpPr>
          <p:nvPr/>
        </p:nvSpPr>
        <p:spPr bwMode="auto">
          <a:xfrm rot="2501630">
            <a:off x="5902325" y="1054100"/>
            <a:ext cx="488950"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r>
              <a:rPr lang="zh-TW" altLang="en-US" sz="2000" b="1"/>
              <a:t>施政效能</a:t>
            </a:r>
          </a:p>
        </p:txBody>
      </p:sp>
      <p:sp>
        <p:nvSpPr>
          <p:cNvPr id="16408" name="投影片編號版面配置區 122"/>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72052FE0-E4D5-4C47-AD42-892D5CB3AF62}" type="slidenum">
              <a:rPr kumimoji="0" lang="zh-TW" altLang="en-US" sz="1000"/>
              <a:pPr algn="r" eaLnBrk="1" hangingPunct="1"/>
              <a:t>13</a:t>
            </a:fld>
            <a:endParaRPr kumimoji="0" lang="en-US" altLang="zh-TW"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animEffect transition="in" filter="fade">
                                      <p:cBhvr>
                                        <p:cTn id="7" dur="1000"/>
                                        <p:tgtEl>
                                          <p:spTgt spid="10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1">
                                            <p:txEl>
                                              <p:pRg st="1" end="1"/>
                                            </p:txEl>
                                          </p:spTgt>
                                        </p:tgtEl>
                                        <p:attrNameLst>
                                          <p:attrName>style.visibility</p:attrName>
                                        </p:attrNameLst>
                                      </p:cBhvr>
                                      <p:to>
                                        <p:strVal val="visible"/>
                                      </p:to>
                                    </p:set>
                                    <p:animEffect transition="in" filter="fade">
                                      <p:cBhvr>
                                        <p:cTn id="10" dur="1000"/>
                                        <p:tgtEl>
                                          <p:spTgt spid="10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1">
                                            <p:txEl>
                                              <p:pRg st="2" end="2"/>
                                            </p:txEl>
                                          </p:spTgt>
                                        </p:tgtEl>
                                        <p:attrNameLst>
                                          <p:attrName>style.visibility</p:attrName>
                                        </p:attrNameLst>
                                      </p:cBhvr>
                                      <p:to>
                                        <p:strVal val="visible"/>
                                      </p:to>
                                    </p:set>
                                    <p:animEffect transition="in" filter="fade">
                                      <p:cBhvr>
                                        <p:cTn id="13" dur="1000"/>
                                        <p:tgtEl>
                                          <p:spTgt spid="10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1">
                                            <p:txEl>
                                              <p:pRg st="3" end="3"/>
                                            </p:txEl>
                                          </p:spTgt>
                                        </p:tgtEl>
                                        <p:attrNameLst>
                                          <p:attrName>style.visibility</p:attrName>
                                        </p:attrNameLst>
                                      </p:cBhvr>
                                      <p:to>
                                        <p:strVal val="visible"/>
                                      </p:to>
                                    </p:set>
                                    <p:animEffect transition="in" filter="fade">
                                      <p:cBhvr>
                                        <p:cTn id="16" dur="1000"/>
                                        <p:tgtEl>
                                          <p:spTgt spid="10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1">
                                            <p:txEl>
                                              <p:pRg st="4" end="4"/>
                                            </p:txEl>
                                          </p:spTgt>
                                        </p:tgtEl>
                                        <p:attrNameLst>
                                          <p:attrName>style.visibility</p:attrName>
                                        </p:attrNameLst>
                                      </p:cBhvr>
                                      <p:to>
                                        <p:strVal val="visible"/>
                                      </p:to>
                                    </p:set>
                                    <p:animEffect transition="in" filter="fade">
                                      <p:cBhvr>
                                        <p:cTn id="19" dur="1000"/>
                                        <p:tgtEl>
                                          <p:spTgt spid="101">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fade">
                                      <p:cBhvr>
                                        <p:cTn id="22" dur="2000"/>
                                        <p:tgtEl>
                                          <p:spTgt spid="1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01798">
                                            <p:txEl>
                                              <p:pRg st="0" end="0"/>
                                            </p:txEl>
                                          </p:spTgt>
                                        </p:tgtEl>
                                        <p:attrNameLst>
                                          <p:attrName>style.visibility</p:attrName>
                                        </p:attrNameLst>
                                      </p:cBhvr>
                                      <p:to>
                                        <p:strVal val="visible"/>
                                      </p:to>
                                    </p:set>
                                    <p:animEffect transition="in" filter="fade">
                                      <p:cBhvr>
                                        <p:cTn id="27" dur="1000"/>
                                        <p:tgtEl>
                                          <p:spTgt spid="801798">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01798">
                                            <p:txEl>
                                              <p:pRg st="1" end="1"/>
                                            </p:txEl>
                                          </p:spTgt>
                                        </p:tgtEl>
                                        <p:attrNameLst>
                                          <p:attrName>style.visibility</p:attrName>
                                        </p:attrNameLst>
                                      </p:cBhvr>
                                      <p:to>
                                        <p:strVal val="visible"/>
                                      </p:to>
                                    </p:set>
                                    <p:animEffect transition="in" filter="fade">
                                      <p:cBhvr>
                                        <p:cTn id="30" dur="1000"/>
                                        <p:tgtEl>
                                          <p:spTgt spid="801798">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01798">
                                            <p:txEl>
                                              <p:pRg st="2" end="2"/>
                                            </p:txEl>
                                          </p:spTgt>
                                        </p:tgtEl>
                                        <p:attrNameLst>
                                          <p:attrName>style.visibility</p:attrName>
                                        </p:attrNameLst>
                                      </p:cBhvr>
                                      <p:to>
                                        <p:strVal val="visible"/>
                                      </p:to>
                                    </p:set>
                                    <p:animEffect transition="in" filter="fade">
                                      <p:cBhvr>
                                        <p:cTn id="33" dur="1000"/>
                                        <p:tgtEl>
                                          <p:spTgt spid="801798">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01798">
                                            <p:txEl>
                                              <p:pRg st="3" end="3"/>
                                            </p:txEl>
                                          </p:spTgt>
                                        </p:tgtEl>
                                        <p:attrNameLst>
                                          <p:attrName>style.visibility</p:attrName>
                                        </p:attrNameLst>
                                      </p:cBhvr>
                                      <p:to>
                                        <p:strVal val="visible"/>
                                      </p:to>
                                    </p:set>
                                    <p:animEffect transition="in" filter="fade">
                                      <p:cBhvr>
                                        <p:cTn id="36" dur="1000"/>
                                        <p:tgtEl>
                                          <p:spTgt spid="801798">
                                            <p:txEl>
                                              <p:pRg st="3" end="3"/>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01798">
                                            <p:txEl>
                                              <p:pRg st="4" end="4"/>
                                            </p:txEl>
                                          </p:spTgt>
                                        </p:tgtEl>
                                        <p:attrNameLst>
                                          <p:attrName>style.visibility</p:attrName>
                                        </p:attrNameLst>
                                      </p:cBhvr>
                                      <p:to>
                                        <p:strVal val="visible"/>
                                      </p:to>
                                    </p:set>
                                    <p:animEffect transition="in" filter="fade">
                                      <p:cBhvr>
                                        <p:cTn id="39" dur="1000"/>
                                        <p:tgtEl>
                                          <p:spTgt spid="801798">
                                            <p:txEl>
                                              <p:pRg st="4" end="4"/>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01798">
                                            <p:txEl>
                                              <p:pRg st="5" end="5"/>
                                            </p:txEl>
                                          </p:spTgt>
                                        </p:tgtEl>
                                        <p:attrNameLst>
                                          <p:attrName>style.visibility</p:attrName>
                                        </p:attrNameLst>
                                      </p:cBhvr>
                                      <p:to>
                                        <p:strVal val="visible"/>
                                      </p:to>
                                    </p:set>
                                    <p:animEffect transition="in" filter="fade">
                                      <p:cBhvr>
                                        <p:cTn id="42" dur="1000"/>
                                        <p:tgtEl>
                                          <p:spTgt spid="801798">
                                            <p:txEl>
                                              <p:pRg st="5" end="5"/>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9"/>
                                        </p:tgtEl>
                                        <p:attrNameLst>
                                          <p:attrName>style.visibility</p:attrName>
                                        </p:attrNameLst>
                                      </p:cBhvr>
                                      <p:to>
                                        <p:strVal val="visible"/>
                                      </p:to>
                                    </p:set>
                                    <p:animEffect transition="in" filter="fade">
                                      <p:cBhvr>
                                        <p:cTn id="45" dur="2000"/>
                                        <p:tgtEl>
                                          <p:spTgt spid="99"/>
                                        </p:tgtEl>
                                      </p:cBhvr>
                                    </p:animEffect>
                                  </p:childTnLst>
                                </p:cTn>
                              </p:par>
                            </p:childTnLst>
                          </p:cTn>
                        </p:par>
                        <p:par>
                          <p:cTn id="46" fill="hold" nodeType="afterGroup">
                            <p:stCondLst>
                              <p:cond delay="2000"/>
                            </p:stCondLst>
                            <p:childTnLst>
                              <p:par>
                                <p:cTn id="47" presetID="2" presetClass="entr" presetSubtype="4" fill="hold" grpId="0" nodeType="afterEffect">
                                  <p:stCondLst>
                                    <p:cond delay="1000"/>
                                  </p:stCondLst>
                                  <p:childTnLst>
                                    <p:set>
                                      <p:cBhvr>
                                        <p:cTn id="48" dur="1" fill="hold">
                                          <p:stCondLst>
                                            <p:cond delay="0"/>
                                          </p:stCondLst>
                                        </p:cTn>
                                        <p:tgtEl>
                                          <p:spTgt spid="427024"/>
                                        </p:tgtEl>
                                        <p:attrNameLst>
                                          <p:attrName>style.visibility</p:attrName>
                                        </p:attrNameLst>
                                      </p:cBhvr>
                                      <p:to>
                                        <p:strVal val="visible"/>
                                      </p:to>
                                    </p:set>
                                    <p:anim calcmode="lin" valueType="num">
                                      <p:cBhvr additive="base">
                                        <p:cTn id="49" dur="500" fill="hold"/>
                                        <p:tgtEl>
                                          <p:spTgt spid="427024"/>
                                        </p:tgtEl>
                                        <p:attrNameLst>
                                          <p:attrName>ppt_x</p:attrName>
                                        </p:attrNameLst>
                                      </p:cBhvr>
                                      <p:tavLst>
                                        <p:tav tm="0">
                                          <p:val>
                                            <p:strVal val="#ppt_x"/>
                                          </p:val>
                                        </p:tav>
                                        <p:tav tm="100000">
                                          <p:val>
                                            <p:strVal val="#ppt_x"/>
                                          </p:val>
                                        </p:tav>
                                      </p:tavLst>
                                    </p:anim>
                                    <p:anim calcmode="lin" valueType="num">
                                      <p:cBhvr additive="base">
                                        <p:cTn id="50" dur="500" fill="hold"/>
                                        <p:tgtEl>
                                          <p:spTgt spid="4270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8" grpId="0" build="allAtOnce"/>
      <p:bldP spid="99" grpId="0" animBg="1"/>
      <p:bldP spid="100" grpId="0" animBg="1"/>
      <p:bldP spid="101" grpId="0" build="allAtOnce"/>
      <p:bldP spid="4270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3250E61B-15F6-4D2B-B4F8-EB9E3D0E4A85}" type="slidenum">
              <a:rPr kumimoji="0" lang="zh-TW" altLang="en-US" smtClean="0">
                <a:latin typeface="Times New Roman" pitchFamily="18" charset="0"/>
              </a:rPr>
              <a:pPr eaLnBrk="1" hangingPunct="1"/>
              <a:t>14</a:t>
            </a:fld>
            <a:endParaRPr kumimoji="0" lang="en-US" altLang="zh-TW" smtClean="0">
              <a:latin typeface="Times New Roman" pitchFamily="18" charset="0"/>
            </a:endParaRPr>
          </a:p>
        </p:txBody>
      </p:sp>
      <p:sp>
        <p:nvSpPr>
          <p:cNvPr id="322568" name="Rectangle 8"/>
          <p:cNvSpPr>
            <a:spLocks noGrp="1" noChangeArrowheads="1"/>
          </p:cNvSpPr>
          <p:nvPr>
            <p:ph type="title" idx="4294967295"/>
          </p:nvPr>
        </p:nvSpPr>
        <p:spPr/>
        <p:txBody>
          <a:bodyPr/>
          <a:lstStyle/>
          <a:p>
            <a:pPr>
              <a:defRPr/>
            </a:pPr>
            <a:r>
              <a:rPr lang="zh-TW" altLang="en-US" smtClean="0">
                <a:effectLst>
                  <a:outerShdw blurRad="38100" dist="38100" dir="2700000" algn="tl">
                    <a:srgbClr val="C0C0C0"/>
                  </a:outerShdw>
                </a:effectLst>
                <a:latin typeface="Times New Roman" pitchFamily="18" charset="0"/>
                <a:ea typeface="標楷體" pitchFamily="65" charset="-120"/>
              </a:rPr>
              <a:t>政府內部控制五大要素金字塔</a:t>
            </a:r>
          </a:p>
        </p:txBody>
      </p:sp>
      <p:sp>
        <p:nvSpPr>
          <p:cNvPr id="17412" name="Freeform 6"/>
          <p:cNvSpPr>
            <a:spLocks/>
          </p:cNvSpPr>
          <p:nvPr/>
        </p:nvSpPr>
        <p:spPr bwMode="auto">
          <a:xfrm rot="280681">
            <a:off x="5311775" y="4006850"/>
            <a:ext cx="1697038" cy="1614488"/>
          </a:xfrm>
          <a:custGeom>
            <a:avLst/>
            <a:gdLst>
              <a:gd name="T0" fmla="*/ 2147483647 w 1307"/>
              <a:gd name="T1" fmla="*/ 2147483647 h 1015"/>
              <a:gd name="T2" fmla="*/ 2147483647 w 1307"/>
              <a:gd name="T3" fmla="*/ 0 h 1015"/>
              <a:gd name="T4" fmla="*/ 0 w 1307"/>
              <a:gd name="T5" fmla="*/ 2147483647 h 1015"/>
              <a:gd name="T6" fmla="*/ 2147483647 w 1307"/>
              <a:gd name="T7" fmla="*/ 2147483647 h 1015"/>
              <a:gd name="T8" fmla="*/ 2147483647 w 1307"/>
              <a:gd name="T9" fmla="*/ 2147483647 h 1015"/>
              <a:gd name="T10" fmla="*/ 0 60000 65536"/>
              <a:gd name="T11" fmla="*/ 0 60000 65536"/>
              <a:gd name="T12" fmla="*/ 0 60000 65536"/>
              <a:gd name="T13" fmla="*/ 0 60000 65536"/>
              <a:gd name="T14" fmla="*/ 0 60000 65536"/>
              <a:gd name="T15" fmla="*/ 0 w 1307"/>
              <a:gd name="T16" fmla="*/ 0 h 1015"/>
              <a:gd name="T17" fmla="*/ 1307 w 1307"/>
              <a:gd name="T18" fmla="*/ 1015 h 1015"/>
            </a:gdLst>
            <a:ahLst/>
            <a:cxnLst>
              <a:cxn ang="T10">
                <a:pos x="T0" y="T1"/>
              </a:cxn>
              <a:cxn ang="T11">
                <a:pos x="T2" y="T3"/>
              </a:cxn>
              <a:cxn ang="T12">
                <a:pos x="T4" y="T5"/>
              </a:cxn>
              <a:cxn ang="T13">
                <a:pos x="T6" y="T7"/>
              </a:cxn>
              <a:cxn ang="T14">
                <a:pos x="T8" y="T9"/>
              </a:cxn>
            </a:cxnLst>
            <a:rect l="T15" t="T16" r="T17" b="T18"/>
            <a:pathLst>
              <a:path w="1307" h="1015">
                <a:moveTo>
                  <a:pt x="1307" y="348"/>
                </a:moveTo>
                <a:lnTo>
                  <a:pt x="969" y="0"/>
                </a:lnTo>
                <a:lnTo>
                  <a:pt x="0" y="467"/>
                </a:lnTo>
                <a:lnTo>
                  <a:pt x="91" y="1015"/>
                </a:lnTo>
                <a:lnTo>
                  <a:pt x="1307" y="348"/>
                </a:lnTo>
                <a:close/>
              </a:path>
            </a:pathLst>
          </a:custGeom>
          <a:solidFill>
            <a:srgbClr val="0000FF"/>
          </a:solidFill>
          <a:ln w="12700" cap="flat" cmpd="sng">
            <a:solidFill>
              <a:srgbClr val="FFFF66"/>
            </a:solidFill>
            <a:prstDash val="solid"/>
            <a:round/>
            <a:headEnd type="none" w="sm" len="sm"/>
            <a:tailEnd type="none" w="sm" len="sm"/>
          </a:ln>
        </p:spPr>
        <p:txBody>
          <a:bodyPr/>
          <a:lstStyle/>
          <a:p>
            <a:endParaRPr lang="zh-TW" altLang="en-US"/>
          </a:p>
        </p:txBody>
      </p:sp>
      <p:sp>
        <p:nvSpPr>
          <p:cNvPr id="17413" name="Freeform 7"/>
          <p:cNvSpPr>
            <a:spLocks/>
          </p:cNvSpPr>
          <p:nvPr/>
        </p:nvSpPr>
        <p:spPr bwMode="auto">
          <a:xfrm>
            <a:off x="5168900" y="3573463"/>
            <a:ext cx="1439863" cy="1150937"/>
          </a:xfrm>
          <a:custGeom>
            <a:avLst/>
            <a:gdLst>
              <a:gd name="T0" fmla="*/ 2147483647 w 1079"/>
              <a:gd name="T1" fmla="*/ 2147483647 h 878"/>
              <a:gd name="T2" fmla="*/ 2147483647 w 1079"/>
              <a:gd name="T3" fmla="*/ 0 h 878"/>
              <a:gd name="T4" fmla="*/ 0 w 1079"/>
              <a:gd name="T5" fmla="*/ 2147483647 h 878"/>
              <a:gd name="T6" fmla="*/ 2147483647 w 1079"/>
              <a:gd name="T7" fmla="*/ 2147483647 h 878"/>
              <a:gd name="T8" fmla="*/ 2147483647 w 1079"/>
              <a:gd name="T9" fmla="*/ 2147483647 h 878"/>
              <a:gd name="T10" fmla="*/ 0 60000 65536"/>
              <a:gd name="T11" fmla="*/ 0 60000 65536"/>
              <a:gd name="T12" fmla="*/ 0 60000 65536"/>
              <a:gd name="T13" fmla="*/ 0 60000 65536"/>
              <a:gd name="T14" fmla="*/ 0 60000 65536"/>
              <a:gd name="T15" fmla="*/ 0 w 1079"/>
              <a:gd name="T16" fmla="*/ 0 h 878"/>
              <a:gd name="T17" fmla="*/ 1079 w 1079"/>
              <a:gd name="T18" fmla="*/ 878 h 878"/>
            </a:gdLst>
            <a:ahLst/>
            <a:cxnLst>
              <a:cxn ang="T10">
                <a:pos x="T0" y="T1"/>
              </a:cxn>
              <a:cxn ang="T11">
                <a:pos x="T2" y="T3"/>
              </a:cxn>
              <a:cxn ang="T12">
                <a:pos x="T4" y="T5"/>
              </a:cxn>
              <a:cxn ang="T13">
                <a:pos x="T6" y="T7"/>
              </a:cxn>
              <a:cxn ang="T14">
                <a:pos x="T8" y="T9"/>
              </a:cxn>
            </a:cxnLst>
            <a:rect l="T15" t="T16" r="T17" b="T18"/>
            <a:pathLst>
              <a:path w="1079" h="878">
                <a:moveTo>
                  <a:pt x="1079" y="366"/>
                </a:moveTo>
                <a:lnTo>
                  <a:pt x="723" y="0"/>
                </a:lnTo>
                <a:lnTo>
                  <a:pt x="0" y="320"/>
                </a:lnTo>
                <a:lnTo>
                  <a:pt x="101" y="878"/>
                </a:lnTo>
                <a:lnTo>
                  <a:pt x="1079" y="366"/>
                </a:lnTo>
                <a:close/>
              </a:path>
            </a:pathLst>
          </a:custGeom>
          <a:solidFill>
            <a:srgbClr val="CC3399"/>
          </a:solidFill>
          <a:ln w="12700" cap="flat" cmpd="sng">
            <a:solidFill>
              <a:srgbClr val="FFFF66"/>
            </a:solidFill>
            <a:prstDash val="solid"/>
            <a:round/>
            <a:headEnd type="none" w="sm" len="sm"/>
            <a:tailEnd type="none" w="sm" len="sm"/>
          </a:ln>
        </p:spPr>
        <p:txBody>
          <a:bodyPr/>
          <a:lstStyle/>
          <a:p>
            <a:endParaRPr lang="zh-TW" altLang="en-US"/>
          </a:p>
        </p:txBody>
      </p:sp>
      <p:sp>
        <p:nvSpPr>
          <p:cNvPr id="17414" name="Freeform 8"/>
          <p:cNvSpPr>
            <a:spLocks/>
          </p:cNvSpPr>
          <p:nvPr/>
        </p:nvSpPr>
        <p:spPr bwMode="auto">
          <a:xfrm>
            <a:off x="5024438" y="3111500"/>
            <a:ext cx="1069975" cy="925513"/>
          </a:xfrm>
          <a:custGeom>
            <a:avLst/>
            <a:gdLst>
              <a:gd name="T0" fmla="*/ 2147483647 w 768"/>
              <a:gd name="T1" fmla="*/ 2147483647 h 695"/>
              <a:gd name="T2" fmla="*/ 2147483647 w 768"/>
              <a:gd name="T3" fmla="*/ 0 h 695"/>
              <a:gd name="T4" fmla="*/ 0 w 768"/>
              <a:gd name="T5" fmla="*/ 2147483647 h 695"/>
              <a:gd name="T6" fmla="*/ 2147483647 w 768"/>
              <a:gd name="T7" fmla="*/ 2147483647 h 695"/>
              <a:gd name="T8" fmla="*/ 2147483647 w 768"/>
              <a:gd name="T9" fmla="*/ 2147483647 h 695"/>
              <a:gd name="T10" fmla="*/ 0 60000 65536"/>
              <a:gd name="T11" fmla="*/ 0 60000 65536"/>
              <a:gd name="T12" fmla="*/ 0 60000 65536"/>
              <a:gd name="T13" fmla="*/ 0 60000 65536"/>
              <a:gd name="T14" fmla="*/ 0 60000 65536"/>
              <a:gd name="T15" fmla="*/ 0 w 768"/>
              <a:gd name="T16" fmla="*/ 0 h 695"/>
              <a:gd name="T17" fmla="*/ 768 w 768"/>
              <a:gd name="T18" fmla="*/ 695 h 695"/>
            </a:gdLst>
            <a:ahLst/>
            <a:cxnLst>
              <a:cxn ang="T10">
                <a:pos x="T0" y="T1"/>
              </a:cxn>
              <a:cxn ang="T11">
                <a:pos x="T2" y="T3"/>
              </a:cxn>
              <a:cxn ang="T12">
                <a:pos x="T4" y="T5"/>
              </a:cxn>
              <a:cxn ang="T13">
                <a:pos x="T6" y="T7"/>
              </a:cxn>
              <a:cxn ang="T14">
                <a:pos x="T8" y="T9"/>
              </a:cxn>
            </a:cxnLst>
            <a:rect l="T15" t="T16" r="T17" b="T18"/>
            <a:pathLst>
              <a:path w="768" h="695">
                <a:moveTo>
                  <a:pt x="768" y="375"/>
                </a:moveTo>
                <a:lnTo>
                  <a:pt x="430" y="0"/>
                </a:lnTo>
                <a:lnTo>
                  <a:pt x="0" y="220"/>
                </a:lnTo>
                <a:lnTo>
                  <a:pt x="83" y="695"/>
                </a:lnTo>
                <a:lnTo>
                  <a:pt x="768" y="375"/>
                </a:lnTo>
                <a:close/>
              </a:path>
            </a:pathLst>
          </a:custGeom>
          <a:solidFill>
            <a:srgbClr val="99CC00"/>
          </a:solidFill>
          <a:ln w="12700" cap="flat" cmpd="sng">
            <a:solidFill>
              <a:srgbClr val="FFFF66"/>
            </a:solidFill>
            <a:prstDash val="solid"/>
            <a:round/>
            <a:headEnd type="none" w="sm" len="sm"/>
            <a:tailEnd type="none" w="sm" len="sm"/>
          </a:ln>
        </p:spPr>
        <p:txBody>
          <a:bodyPr/>
          <a:lstStyle/>
          <a:p>
            <a:endParaRPr lang="zh-TW" altLang="en-US"/>
          </a:p>
        </p:txBody>
      </p:sp>
      <p:sp>
        <p:nvSpPr>
          <p:cNvPr id="17415" name="Freeform 10"/>
          <p:cNvSpPr>
            <a:spLocks/>
          </p:cNvSpPr>
          <p:nvPr/>
        </p:nvSpPr>
        <p:spPr bwMode="auto">
          <a:xfrm>
            <a:off x="3197225" y="3217863"/>
            <a:ext cx="1965325" cy="850900"/>
          </a:xfrm>
          <a:custGeom>
            <a:avLst/>
            <a:gdLst>
              <a:gd name="T0" fmla="*/ 2147483647 w 805"/>
              <a:gd name="T1" fmla="*/ 2147483647 h 530"/>
              <a:gd name="T2" fmla="*/ 2147483647 w 805"/>
              <a:gd name="T3" fmla="*/ 2147483647 h 530"/>
              <a:gd name="T4" fmla="*/ 2147483647 w 805"/>
              <a:gd name="T5" fmla="*/ 0 h 530"/>
              <a:gd name="T6" fmla="*/ 0 w 805"/>
              <a:gd name="T7" fmla="*/ 2147483647 h 530"/>
              <a:gd name="T8" fmla="*/ 2147483647 w 805"/>
              <a:gd name="T9" fmla="*/ 2147483647 h 530"/>
              <a:gd name="T10" fmla="*/ 0 60000 65536"/>
              <a:gd name="T11" fmla="*/ 0 60000 65536"/>
              <a:gd name="T12" fmla="*/ 0 60000 65536"/>
              <a:gd name="T13" fmla="*/ 0 60000 65536"/>
              <a:gd name="T14" fmla="*/ 0 60000 65536"/>
              <a:gd name="T15" fmla="*/ 0 w 805"/>
              <a:gd name="T16" fmla="*/ 0 h 530"/>
              <a:gd name="T17" fmla="*/ 805 w 805"/>
              <a:gd name="T18" fmla="*/ 530 h 530"/>
            </a:gdLst>
            <a:ahLst/>
            <a:cxnLst>
              <a:cxn ang="T10">
                <a:pos x="T0" y="T1"/>
              </a:cxn>
              <a:cxn ang="T11">
                <a:pos x="T2" y="T3"/>
              </a:cxn>
              <a:cxn ang="T12">
                <a:pos x="T4" y="T5"/>
              </a:cxn>
              <a:cxn ang="T13">
                <a:pos x="T6" y="T7"/>
              </a:cxn>
              <a:cxn ang="T14">
                <a:pos x="T8" y="T9"/>
              </a:cxn>
            </a:cxnLst>
            <a:rect l="T15" t="T16" r="T17" b="T18"/>
            <a:pathLst>
              <a:path w="805" h="530">
                <a:moveTo>
                  <a:pt x="805" y="530"/>
                </a:moveTo>
                <a:lnTo>
                  <a:pt x="759" y="55"/>
                </a:lnTo>
                <a:lnTo>
                  <a:pt x="357" y="0"/>
                </a:lnTo>
                <a:lnTo>
                  <a:pt x="0" y="393"/>
                </a:lnTo>
                <a:lnTo>
                  <a:pt x="805" y="530"/>
                </a:lnTo>
                <a:close/>
              </a:path>
            </a:pathLst>
          </a:custGeom>
          <a:solidFill>
            <a:srgbClr val="99CC00"/>
          </a:solidFill>
          <a:ln w="12700" cap="flat" cmpd="sng">
            <a:solidFill>
              <a:srgbClr val="FF33CC"/>
            </a:solidFill>
            <a:prstDash val="solid"/>
            <a:round/>
            <a:headEnd type="none" w="sm" len="sm"/>
            <a:tailEnd type="none" w="sm" len="sm"/>
          </a:ln>
        </p:spPr>
        <p:txBody>
          <a:bodyPr/>
          <a:lstStyle/>
          <a:p>
            <a:endParaRPr lang="zh-TW" altLang="en-US"/>
          </a:p>
        </p:txBody>
      </p:sp>
      <p:sp>
        <p:nvSpPr>
          <p:cNvPr id="17416" name="Freeform 9"/>
          <p:cNvSpPr>
            <a:spLocks/>
          </p:cNvSpPr>
          <p:nvPr/>
        </p:nvSpPr>
        <p:spPr bwMode="auto">
          <a:xfrm>
            <a:off x="3973513" y="2376488"/>
            <a:ext cx="1098550" cy="1098550"/>
          </a:xfrm>
          <a:custGeom>
            <a:avLst/>
            <a:gdLst>
              <a:gd name="T0" fmla="*/ 2147483647 w 832"/>
              <a:gd name="T1" fmla="*/ 2147483647 h 823"/>
              <a:gd name="T2" fmla="*/ 2147483647 w 832"/>
              <a:gd name="T3" fmla="*/ 0 h 823"/>
              <a:gd name="T4" fmla="*/ 0 w 832"/>
              <a:gd name="T5" fmla="*/ 2147483647 h 823"/>
              <a:gd name="T6" fmla="*/ 2147483647 w 832"/>
              <a:gd name="T7" fmla="*/ 2147483647 h 823"/>
              <a:gd name="T8" fmla="*/ 0 60000 65536"/>
              <a:gd name="T9" fmla="*/ 0 60000 65536"/>
              <a:gd name="T10" fmla="*/ 0 60000 65536"/>
              <a:gd name="T11" fmla="*/ 0 60000 65536"/>
              <a:gd name="T12" fmla="*/ 0 w 832"/>
              <a:gd name="T13" fmla="*/ 0 h 823"/>
              <a:gd name="T14" fmla="*/ 832 w 832"/>
              <a:gd name="T15" fmla="*/ 823 h 823"/>
            </a:gdLst>
            <a:ahLst/>
            <a:cxnLst>
              <a:cxn ang="T8">
                <a:pos x="T0" y="T1"/>
              </a:cxn>
              <a:cxn ang="T9">
                <a:pos x="T2" y="T3"/>
              </a:cxn>
              <a:cxn ang="T10">
                <a:pos x="T4" y="T5"/>
              </a:cxn>
              <a:cxn ang="T11">
                <a:pos x="T6" y="T7"/>
              </a:cxn>
            </a:cxnLst>
            <a:rect l="T12" t="T13" r="T14" b="T15"/>
            <a:pathLst>
              <a:path w="832" h="823">
                <a:moveTo>
                  <a:pt x="832" y="823"/>
                </a:moveTo>
                <a:lnTo>
                  <a:pt x="704" y="0"/>
                </a:lnTo>
                <a:lnTo>
                  <a:pt x="0" y="668"/>
                </a:lnTo>
                <a:lnTo>
                  <a:pt x="832" y="823"/>
                </a:lnTo>
                <a:close/>
              </a:path>
            </a:pathLst>
          </a:custGeom>
          <a:solidFill>
            <a:srgbClr val="33CCFF"/>
          </a:solidFill>
          <a:ln w="12700" cap="flat" cmpd="sng">
            <a:solidFill>
              <a:schemeClr val="bg1"/>
            </a:solidFill>
            <a:prstDash val="solid"/>
            <a:round/>
            <a:headEnd type="none" w="sm" len="sm"/>
            <a:tailEnd type="none" w="sm" len="sm"/>
          </a:ln>
        </p:spPr>
        <p:txBody>
          <a:bodyPr/>
          <a:lstStyle/>
          <a:p>
            <a:endParaRPr lang="zh-TW" altLang="en-US"/>
          </a:p>
        </p:txBody>
      </p:sp>
      <p:sp>
        <p:nvSpPr>
          <p:cNvPr id="17417" name="Freeform 12"/>
          <p:cNvSpPr>
            <a:spLocks/>
          </p:cNvSpPr>
          <p:nvPr/>
        </p:nvSpPr>
        <p:spPr bwMode="auto">
          <a:xfrm>
            <a:off x="2611438" y="3760788"/>
            <a:ext cx="2633662" cy="1036637"/>
          </a:xfrm>
          <a:custGeom>
            <a:avLst/>
            <a:gdLst>
              <a:gd name="T0" fmla="*/ 2147483647 w 1216"/>
              <a:gd name="T1" fmla="*/ 2147483647 h 622"/>
              <a:gd name="T2" fmla="*/ 2147483647 w 1216"/>
              <a:gd name="T3" fmla="*/ 2147483647 h 622"/>
              <a:gd name="T4" fmla="*/ 2147483647 w 1216"/>
              <a:gd name="T5" fmla="*/ 0 h 622"/>
              <a:gd name="T6" fmla="*/ 0 w 1216"/>
              <a:gd name="T7" fmla="*/ 2147483647 h 622"/>
              <a:gd name="T8" fmla="*/ 2147483647 w 1216"/>
              <a:gd name="T9" fmla="*/ 2147483647 h 622"/>
              <a:gd name="T10" fmla="*/ 0 60000 65536"/>
              <a:gd name="T11" fmla="*/ 0 60000 65536"/>
              <a:gd name="T12" fmla="*/ 0 60000 65536"/>
              <a:gd name="T13" fmla="*/ 0 60000 65536"/>
              <a:gd name="T14" fmla="*/ 0 60000 65536"/>
              <a:gd name="T15" fmla="*/ 0 w 1216"/>
              <a:gd name="T16" fmla="*/ 0 h 622"/>
              <a:gd name="T17" fmla="*/ 1216 w 1216"/>
              <a:gd name="T18" fmla="*/ 622 h 622"/>
            </a:gdLst>
            <a:ahLst/>
            <a:cxnLst>
              <a:cxn ang="T10">
                <a:pos x="T0" y="T1"/>
              </a:cxn>
              <a:cxn ang="T11">
                <a:pos x="T2" y="T3"/>
              </a:cxn>
              <a:cxn ang="T12">
                <a:pos x="T4" y="T5"/>
              </a:cxn>
              <a:cxn ang="T13">
                <a:pos x="T6" y="T7"/>
              </a:cxn>
              <a:cxn ang="T14">
                <a:pos x="T8" y="T9"/>
              </a:cxn>
            </a:cxnLst>
            <a:rect l="T15" t="T16" r="T17" b="T18"/>
            <a:pathLst>
              <a:path w="1216" h="622">
                <a:moveTo>
                  <a:pt x="1216" y="622"/>
                </a:moveTo>
                <a:lnTo>
                  <a:pt x="1170" y="146"/>
                </a:lnTo>
                <a:lnTo>
                  <a:pt x="348" y="0"/>
                </a:lnTo>
                <a:lnTo>
                  <a:pt x="0" y="393"/>
                </a:lnTo>
                <a:lnTo>
                  <a:pt x="1216" y="622"/>
                </a:lnTo>
                <a:close/>
              </a:path>
            </a:pathLst>
          </a:custGeom>
          <a:solidFill>
            <a:srgbClr val="CC3399"/>
          </a:solidFill>
          <a:ln w="12700" cap="flat" cmpd="sng">
            <a:solidFill>
              <a:srgbClr val="FFFF66"/>
            </a:solidFill>
            <a:prstDash val="solid"/>
            <a:round/>
            <a:headEnd type="none" w="sm" len="sm"/>
            <a:tailEnd type="none" w="sm" len="sm"/>
          </a:ln>
        </p:spPr>
        <p:txBody>
          <a:bodyPr/>
          <a:lstStyle/>
          <a:p>
            <a:endParaRPr lang="zh-TW" altLang="en-US"/>
          </a:p>
        </p:txBody>
      </p:sp>
      <p:sp>
        <p:nvSpPr>
          <p:cNvPr id="17418" name="Freeform 14"/>
          <p:cNvSpPr>
            <a:spLocks/>
          </p:cNvSpPr>
          <p:nvPr/>
        </p:nvSpPr>
        <p:spPr bwMode="auto">
          <a:xfrm>
            <a:off x="2173288" y="4298950"/>
            <a:ext cx="3221037" cy="1243013"/>
          </a:xfrm>
          <a:custGeom>
            <a:avLst/>
            <a:gdLst>
              <a:gd name="T0" fmla="*/ 0 w 2441"/>
              <a:gd name="T1" fmla="*/ 2147483647 h 933"/>
              <a:gd name="T2" fmla="*/ 2147483647 w 2441"/>
              <a:gd name="T3" fmla="*/ 2147483647 h 933"/>
              <a:gd name="T4" fmla="*/ 2147483647 w 2441"/>
              <a:gd name="T5" fmla="*/ 2147483647 h 933"/>
              <a:gd name="T6" fmla="*/ 2147483647 w 2441"/>
              <a:gd name="T7" fmla="*/ 0 h 933"/>
              <a:gd name="T8" fmla="*/ 0 w 2441"/>
              <a:gd name="T9" fmla="*/ 2147483647 h 933"/>
              <a:gd name="T10" fmla="*/ 0 60000 65536"/>
              <a:gd name="T11" fmla="*/ 0 60000 65536"/>
              <a:gd name="T12" fmla="*/ 0 60000 65536"/>
              <a:gd name="T13" fmla="*/ 0 60000 65536"/>
              <a:gd name="T14" fmla="*/ 0 60000 65536"/>
              <a:gd name="T15" fmla="*/ 0 w 2441"/>
              <a:gd name="T16" fmla="*/ 0 h 933"/>
              <a:gd name="T17" fmla="*/ 2441 w 2441"/>
              <a:gd name="T18" fmla="*/ 933 h 933"/>
            </a:gdLst>
            <a:ahLst/>
            <a:cxnLst>
              <a:cxn ang="T10">
                <a:pos x="T0" y="T1"/>
              </a:cxn>
              <a:cxn ang="T11">
                <a:pos x="T2" y="T3"/>
              </a:cxn>
              <a:cxn ang="T12">
                <a:pos x="T4" y="T5"/>
              </a:cxn>
              <a:cxn ang="T13">
                <a:pos x="T6" y="T7"/>
              </a:cxn>
              <a:cxn ang="T14">
                <a:pos x="T8" y="T9"/>
              </a:cxn>
            </a:cxnLst>
            <a:rect l="T15" t="T16" r="T17" b="T18"/>
            <a:pathLst>
              <a:path w="2441" h="933">
                <a:moveTo>
                  <a:pt x="0" y="466"/>
                </a:moveTo>
                <a:lnTo>
                  <a:pt x="2441" y="933"/>
                </a:lnTo>
                <a:lnTo>
                  <a:pt x="2359" y="366"/>
                </a:lnTo>
                <a:lnTo>
                  <a:pt x="494" y="0"/>
                </a:lnTo>
                <a:lnTo>
                  <a:pt x="0" y="466"/>
                </a:lnTo>
                <a:close/>
              </a:path>
            </a:pathLst>
          </a:custGeom>
          <a:solidFill>
            <a:srgbClr val="0000FF"/>
          </a:solidFill>
          <a:ln w="12700" cap="flat" cmpd="sng">
            <a:solidFill>
              <a:srgbClr val="FFFF00"/>
            </a:solidFill>
            <a:prstDash val="solid"/>
            <a:round/>
            <a:headEnd type="none" w="sm" len="sm"/>
            <a:tailEnd type="none" w="sm" len="sm"/>
          </a:ln>
        </p:spPr>
        <p:txBody>
          <a:bodyPr/>
          <a:lstStyle/>
          <a:p>
            <a:endParaRPr lang="zh-TW" altLang="en-US"/>
          </a:p>
        </p:txBody>
      </p:sp>
      <p:sp>
        <p:nvSpPr>
          <p:cNvPr id="17419" name="Line 15"/>
          <p:cNvSpPr>
            <a:spLocks noChangeShapeType="1"/>
          </p:cNvSpPr>
          <p:nvPr/>
        </p:nvSpPr>
        <p:spPr bwMode="auto">
          <a:xfrm flipV="1">
            <a:off x="5362575" y="4641850"/>
            <a:ext cx="1679575" cy="903288"/>
          </a:xfrm>
          <a:prstGeom prst="line">
            <a:avLst/>
          </a:prstGeom>
          <a:noFill/>
          <a:ln w="12700">
            <a:solidFill>
              <a:schemeClr val="accent1"/>
            </a:solidFill>
            <a:round/>
            <a:headEnd type="none" w="sm" len="sm"/>
            <a:tailEnd type="none" w="sm" len="sm"/>
          </a:ln>
          <a:effectLst>
            <a:prstShdw prst="shdw17" dist="17961" dir="2700000">
              <a:srgbClr val="995C00"/>
            </a:prstShdw>
          </a:effectLst>
          <a:extLst>
            <a:ext uri="{909E8E84-426E-40DD-AFC4-6F175D3DCCD1}">
              <a14:hiddenFill xmlns:a14="http://schemas.microsoft.com/office/drawing/2010/main">
                <a:noFill/>
              </a14:hiddenFill>
            </a:ext>
          </a:extLst>
        </p:spPr>
        <p:txBody>
          <a:bodyPr/>
          <a:lstStyle/>
          <a:p>
            <a:endParaRPr lang="zh-TW" altLang="en-US"/>
          </a:p>
        </p:txBody>
      </p:sp>
      <p:sp>
        <p:nvSpPr>
          <p:cNvPr id="17420" name="Line 17"/>
          <p:cNvSpPr>
            <a:spLocks noChangeShapeType="1"/>
          </p:cNvSpPr>
          <p:nvPr/>
        </p:nvSpPr>
        <p:spPr bwMode="auto">
          <a:xfrm flipV="1">
            <a:off x="5087938" y="3151188"/>
            <a:ext cx="538162" cy="277812"/>
          </a:xfrm>
          <a:prstGeom prst="line">
            <a:avLst/>
          </a:prstGeom>
          <a:noFill/>
          <a:ln w="12700">
            <a:solidFill>
              <a:schemeClr val="bg1"/>
            </a:solidFill>
            <a:round/>
            <a:headEnd type="none" w="sm" len="sm"/>
            <a:tailEnd type="none" w="sm" len="sm"/>
          </a:ln>
          <a:effectLst>
            <a:prstShdw prst="shdw17" dist="17961" dir="2700000">
              <a:srgbClr val="999999"/>
            </a:prstShdw>
          </a:effectLst>
          <a:extLst>
            <a:ext uri="{909E8E84-426E-40DD-AFC4-6F175D3DCCD1}">
              <a14:hiddenFill xmlns:a14="http://schemas.microsoft.com/office/drawing/2010/main">
                <a:noFill/>
              </a14:hiddenFill>
            </a:ext>
          </a:extLst>
        </p:spPr>
        <p:txBody>
          <a:bodyPr/>
          <a:lstStyle/>
          <a:p>
            <a:endParaRPr lang="zh-TW" altLang="en-US"/>
          </a:p>
        </p:txBody>
      </p:sp>
      <p:sp>
        <p:nvSpPr>
          <p:cNvPr id="14355" name="Text Box 25"/>
          <p:cNvSpPr txBox="1">
            <a:spLocks noChangeArrowheads="1"/>
          </p:cNvSpPr>
          <p:nvPr/>
        </p:nvSpPr>
        <p:spPr bwMode="auto">
          <a:xfrm rot="601920">
            <a:off x="3033713" y="4678363"/>
            <a:ext cx="17748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spcBef>
                <a:spcPct val="50000"/>
              </a:spcBef>
            </a:pPr>
            <a:r>
              <a:rPr lang="zh-TW" altLang="en-US" sz="2600" b="1">
                <a:solidFill>
                  <a:schemeClr val="bg1"/>
                </a:solidFill>
                <a:latin typeface="標楷體" pitchFamily="65" charset="-120"/>
              </a:rPr>
              <a:t>控  制</a:t>
            </a:r>
          </a:p>
        </p:txBody>
      </p:sp>
      <p:sp>
        <p:nvSpPr>
          <p:cNvPr id="14356" name="Text Box 26"/>
          <p:cNvSpPr txBox="1">
            <a:spLocks noChangeArrowheads="1"/>
          </p:cNvSpPr>
          <p:nvPr/>
        </p:nvSpPr>
        <p:spPr bwMode="auto">
          <a:xfrm rot="683484">
            <a:off x="3654425" y="4003675"/>
            <a:ext cx="10096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spcBef>
                <a:spcPct val="50000"/>
              </a:spcBef>
            </a:pPr>
            <a:r>
              <a:rPr lang="zh-TW" altLang="en-US" sz="2600" b="1">
                <a:solidFill>
                  <a:schemeClr val="bg1"/>
                </a:solidFill>
                <a:latin typeface="標楷體" pitchFamily="65" charset="-120"/>
              </a:rPr>
              <a:t>風 險</a:t>
            </a:r>
            <a:r>
              <a:rPr lang="zh-TW" altLang="en-US" sz="2400" b="1">
                <a:solidFill>
                  <a:schemeClr val="bg1"/>
                </a:solidFill>
                <a:latin typeface="標楷體" pitchFamily="65" charset="-120"/>
              </a:rPr>
              <a:t>               </a:t>
            </a:r>
          </a:p>
        </p:txBody>
      </p:sp>
      <p:sp>
        <p:nvSpPr>
          <p:cNvPr id="14359" name="Text Box 29"/>
          <p:cNvSpPr txBox="1">
            <a:spLocks noChangeArrowheads="1"/>
          </p:cNvSpPr>
          <p:nvPr/>
        </p:nvSpPr>
        <p:spPr bwMode="auto">
          <a:xfrm rot="578049">
            <a:off x="3757613" y="3384550"/>
            <a:ext cx="1343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spcBef>
                <a:spcPct val="50000"/>
              </a:spcBef>
            </a:pPr>
            <a:r>
              <a:rPr lang="zh-TW" altLang="en-US" sz="2400" b="1">
                <a:latin typeface="標楷體" pitchFamily="65" charset="-120"/>
              </a:rPr>
              <a:t>控制</a:t>
            </a:r>
          </a:p>
        </p:txBody>
      </p:sp>
      <p:sp>
        <p:nvSpPr>
          <p:cNvPr id="14360" name="Text Box 30"/>
          <p:cNvSpPr txBox="1">
            <a:spLocks noChangeArrowheads="1"/>
          </p:cNvSpPr>
          <p:nvPr/>
        </p:nvSpPr>
        <p:spPr bwMode="auto">
          <a:xfrm rot="578049">
            <a:off x="4029075" y="2867025"/>
            <a:ext cx="1004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spcBef>
                <a:spcPct val="50000"/>
              </a:spcBef>
            </a:pPr>
            <a:r>
              <a:rPr lang="zh-TW" altLang="en-US" sz="2400" b="1">
                <a:latin typeface="標楷體" pitchFamily="65" charset="-120"/>
              </a:rPr>
              <a:t>監</a:t>
            </a:r>
          </a:p>
        </p:txBody>
      </p:sp>
      <p:sp>
        <p:nvSpPr>
          <p:cNvPr id="14361" name="Text Box 31"/>
          <p:cNvSpPr txBox="1">
            <a:spLocks noChangeArrowheads="1"/>
          </p:cNvSpPr>
          <p:nvPr/>
        </p:nvSpPr>
        <p:spPr bwMode="auto">
          <a:xfrm rot="-1577624">
            <a:off x="5391150" y="4578350"/>
            <a:ext cx="1258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spcBef>
                <a:spcPct val="50000"/>
              </a:spcBef>
            </a:pPr>
            <a:r>
              <a:rPr lang="zh-TW" altLang="en-US" sz="2600" b="1">
                <a:solidFill>
                  <a:schemeClr val="bg1"/>
                </a:solidFill>
                <a:latin typeface="標楷體" pitchFamily="65" charset="-120"/>
              </a:rPr>
              <a:t>環  境</a:t>
            </a:r>
          </a:p>
        </p:txBody>
      </p:sp>
      <p:sp>
        <p:nvSpPr>
          <p:cNvPr id="14362" name="Text Box 32"/>
          <p:cNvSpPr txBox="1">
            <a:spLocks noChangeArrowheads="1"/>
          </p:cNvSpPr>
          <p:nvPr/>
        </p:nvSpPr>
        <p:spPr bwMode="auto">
          <a:xfrm rot="-1577624">
            <a:off x="5143500" y="3914775"/>
            <a:ext cx="12319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spcBef>
                <a:spcPct val="50000"/>
              </a:spcBef>
            </a:pPr>
            <a:r>
              <a:rPr lang="zh-TW" altLang="en-US" sz="2600" b="1">
                <a:solidFill>
                  <a:schemeClr val="bg1"/>
                </a:solidFill>
                <a:latin typeface="標楷體" pitchFamily="65" charset="-120"/>
              </a:rPr>
              <a:t>評 估</a:t>
            </a:r>
          </a:p>
        </p:txBody>
      </p:sp>
      <p:sp>
        <p:nvSpPr>
          <p:cNvPr id="14363" name="Text Box 33"/>
          <p:cNvSpPr txBox="1">
            <a:spLocks noChangeArrowheads="1"/>
          </p:cNvSpPr>
          <p:nvPr/>
        </p:nvSpPr>
        <p:spPr bwMode="auto">
          <a:xfrm rot="-1577624">
            <a:off x="4927600" y="3335338"/>
            <a:ext cx="1065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spcBef>
                <a:spcPct val="50000"/>
              </a:spcBef>
            </a:pPr>
            <a:r>
              <a:rPr lang="zh-TW" altLang="en-US" sz="2400" b="1">
                <a:latin typeface="標楷體" pitchFamily="65" charset="-120"/>
              </a:rPr>
              <a:t>作業</a:t>
            </a:r>
          </a:p>
        </p:txBody>
      </p:sp>
      <p:sp>
        <p:nvSpPr>
          <p:cNvPr id="17428" name="Line 34"/>
          <p:cNvSpPr>
            <a:spLocks noChangeShapeType="1"/>
          </p:cNvSpPr>
          <p:nvPr/>
        </p:nvSpPr>
        <p:spPr bwMode="auto">
          <a:xfrm>
            <a:off x="2187575" y="4919663"/>
            <a:ext cx="3157538" cy="625475"/>
          </a:xfrm>
          <a:prstGeom prst="line">
            <a:avLst/>
          </a:prstGeom>
          <a:noFill/>
          <a:ln w="12700">
            <a:solidFill>
              <a:schemeClr val="accent1"/>
            </a:solidFill>
            <a:round/>
            <a:headEnd type="none" w="sm" len="sm"/>
            <a:tailEnd type="none" w="sm" len="sm"/>
          </a:ln>
          <a:effectLst>
            <a:prstShdw prst="shdw17" dist="17961" dir="2700000">
              <a:srgbClr val="995C00"/>
            </a:prstShdw>
          </a:effectLst>
          <a:extLst>
            <a:ext uri="{909E8E84-426E-40DD-AFC4-6F175D3DCCD1}">
              <a14:hiddenFill xmlns:a14="http://schemas.microsoft.com/office/drawing/2010/main">
                <a:noFill/>
              </a14:hiddenFill>
            </a:ext>
          </a:extLst>
        </p:spPr>
        <p:txBody>
          <a:bodyPr/>
          <a:lstStyle/>
          <a:p>
            <a:endParaRPr lang="zh-TW" altLang="en-US"/>
          </a:p>
        </p:txBody>
      </p:sp>
      <p:sp>
        <p:nvSpPr>
          <p:cNvPr id="17429" name="Line 35"/>
          <p:cNvSpPr>
            <a:spLocks noChangeShapeType="1"/>
          </p:cNvSpPr>
          <p:nvPr/>
        </p:nvSpPr>
        <p:spPr bwMode="auto">
          <a:xfrm flipH="1" flipV="1">
            <a:off x="4910138" y="2376488"/>
            <a:ext cx="2160587" cy="2232025"/>
          </a:xfrm>
          <a:prstGeom prst="line">
            <a:avLst/>
          </a:prstGeom>
          <a:noFill/>
          <a:ln w="38100">
            <a:solidFill>
              <a:schemeClr val="accent1"/>
            </a:solidFill>
            <a:round/>
            <a:headEnd type="none" w="sm" len="sm"/>
            <a:tailEnd type="none" w="sm" len="sm"/>
          </a:ln>
          <a:effectLst>
            <a:prstShdw prst="shdw17" dist="17961" dir="2700000">
              <a:srgbClr val="995C00"/>
            </a:prstShdw>
          </a:effectLst>
          <a:extLst>
            <a:ext uri="{909E8E84-426E-40DD-AFC4-6F175D3DCCD1}">
              <a14:hiddenFill xmlns:a14="http://schemas.microsoft.com/office/drawing/2010/main">
                <a:noFill/>
              </a14:hiddenFill>
            </a:ext>
          </a:extLst>
        </p:spPr>
        <p:txBody>
          <a:bodyPr/>
          <a:lstStyle/>
          <a:p>
            <a:endParaRPr lang="zh-TW" altLang="en-US"/>
          </a:p>
        </p:txBody>
      </p:sp>
      <p:sp>
        <p:nvSpPr>
          <p:cNvPr id="14366" name="Rectangle 41"/>
          <p:cNvSpPr>
            <a:spLocks noChangeArrowheads="1"/>
          </p:cNvSpPr>
          <p:nvPr/>
        </p:nvSpPr>
        <p:spPr bwMode="auto">
          <a:xfrm>
            <a:off x="1281113" y="5949950"/>
            <a:ext cx="8032750" cy="519113"/>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chemeClr val="tx1"/>
              </a:buClr>
              <a:buSzPct val="75000"/>
              <a:buFont typeface="Wingdings" pitchFamily="2" charset="2"/>
              <a:buChar char="p"/>
              <a:defRPr/>
            </a:pPr>
            <a:r>
              <a:rPr lang="zh-TW" altLang="en-US" sz="2800" b="1">
                <a:solidFill>
                  <a:srgbClr val="000099"/>
                </a:solidFill>
                <a:effectLst>
                  <a:outerShdw blurRad="38100" dist="38100" dir="2700000" algn="tl">
                    <a:srgbClr val="C0C0C0"/>
                  </a:outerShdw>
                </a:effectLst>
                <a:latin typeface="標楷體" pitchFamily="65" charset="-120"/>
              </a:rPr>
              <a:t>監督</a:t>
            </a:r>
            <a:r>
              <a:rPr lang="zh-TW" altLang="en-US" sz="2800">
                <a:latin typeface="標楷體" pitchFamily="65" charset="-120"/>
              </a:rPr>
              <a:t>評核各項要素，並追蹤改善情形</a:t>
            </a:r>
          </a:p>
        </p:txBody>
      </p:sp>
      <p:sp>
        <p:nvSpPr>
          <p:cNvPr id="17431" name="Line 43"/>
          <p:cNvSpPr>
            <a:spLocks noChangeShapeType="1"/>
          </p:cNvSpPr>
          <p:nvPr/>
        </p:nvSpPr>
        <p:spPr bwMode="auto">
          <a:xfrm flipV="1">
            <a:off x="2173288" y="2305050"/>
            <a:ext cx="2736850" cy="2592388"/>
          </a:xfrm>
          <a:prstGeom prst="line">
            <a:avLst/>
          </a:prstGeom>
          <a:noFill/>
          <a:ln w="203200">
            <a:solidFill>
              <a:schemeClr val="accent1"/>
            </a:solidFill>
            <a:round/>
            <a:headEnd type="none" w="sm" len="sm"/>
            <a:tailEnd type="none" w="sm" len="sm"/>
          </a:ln>
          <a:effectLst>
            <a:prstShdw prst="shdw17" dist="17961" dir="2700000">
              <a:srgbClr val="995C00"/>
            </a:prstShdw>
          </a:effectLst>
          <a:extLst>
            <a:ext uri="{909E8E84-426E-40DD-AFC4-6F175D3DCCD1}">
              <a14:hiddenFill xmlns:a14="http://schemas.microsoft.com/office/drawing/2010/main">
                <a:noFill/>
              </a14:hiddenFill>
            </a:ext>
          </a:extLst>
        </p:spPr>
        <p:txBody>
          <a:bodyPr/>
          <a:lstStyle/>
          <a:p>
            <a:endParaRPr lang="zh-TW" altLang="en-US"/>
          </a:p>
        </p:txBody>
      </p:sp>
      <p:sp>
        <p:nvSpPr>
          <p:cNvPr id="36" name="矩形 35"/>
          <p:cNvSpPr>
            <a:spLocks noChangeArrowheads="1"/>
          </p:cNvSpPr>
          <p:nvPr/>
        </p:nvSpPr>
        <p:spPr bwMode="auto">
          <a:xfrm>
            <a:off x="1311275" y="1017588"/>
            <a:ext cx="7534275" cy="519112"/>
          </a:xfrm>
          <a:prstGeom prst="rect">
            <a:avLst/>
          </a:prstGeom>
          <a:noFill/>
          <a:ln w="9525">
            <a:noFill/>
            <a:miter lim="800000"/>
            <a:headEnd/>
            <a:tailEnd/>
          </a:ln>
        </p:spPr>
        <p:txBody>
          <a:bodyPr wrap="none">
            <a:spAutoFit/>
          </a:bodyPr>
          <a:lstStyle/>
          <a:p>
            <a:pPr>
              <a:buClr>
                <a:schemeClr val="tx1"/>
              </a:buClr>
              <a:buSzPct val="75000"/>
              <a:buFont typeface="Wingdings" pitchFamily="2" charset="2"/>
              <a:buChar char="p"/>
              <a:defRPr/>
            </a:pPr>
            <a:r>
              <a:rPr lang="zh-TW" altLang="en-US" sz="2800" b="1">
                <a:solidFill>
                  <a:srgbClr val="000099"/>
                </a:solidFill>
                <a:effectLst>
                  <a:outerShdw blurRad="38100" dist="38100" dir="2700000" algn="tl">
                    <a:srgbClr val="C0C0C0"/>
                  </a:outerShdw>
                </a:effectLst>
                <a:latin typeface="標楷體" pitchFamily="65" charset="-120"/>
              </a:rPr>
              <a:t>控制環境</a:t>
            </a:r>
            <a:r>
              <a:rPr lang="zh-TW" altLang="en-US" sz="2800">
                <a:latin typeface="標楷體" pitchFamily="65" charset="-120"/>
              </a:rPr>
              <a:t>係內部控制的基礎</a:t>
            </a:r>
            <a:r>
              <a:rPr lang="zh-TW" altLang="en-US" sz="2800">
                <a:latin typeface="Verdana" pitchFamily="34" charset="0"/>
                <a:ea typeface="新細明體" pitchFamily="18" charset="-120"/>
              </a:rPr>
              <a:t>，</a:t>
            </a:r>
            <a:r>
              <a:rPr lang="zh-TW" altLang="en-US" sz="2800">
                <a:latin typeface="標楷體" pitchFamily="65" charset="-120"/>
              </a:rPr>
              <a:t>位於金字塔底部</a:t>
            </a:r>
          </a:p>
        </p:txBody>
      </p:sp>
      <p:sp>
        <p:nvSpPr>
          <p:cNvPr id="37" name="矩形 36"/>
          <p:cNvSpPr>
            <a:spLocks noChangeArrowheads="1"/>
          </p:cNvSpPr>
          <p:nvPr/>
        </p:nvSpPr>
        <p:spPr bwMode="auto">
          <a:xfrm>
            <a:off x="1316038" y="1463675"/>
            <a:ext cx="7697787" cy="860425"/>
          </a:xfrm>
          <a:prstGeom prst="rect">
            <a:avLst/>
          </a:prstGeom>
          <a:noFill/>
          <a:ln w="9525">
            <a:noFill/>
            <a:miter lim="800000"/>
            <a:headEnd/>
            <a:tailEnd/>
          </a:ln>
        </p:spPr>
        <p:txBody>
          <a:bodyPr>
            <a:spAutoFit/>
          </a:bodyPr>
          <a:lstStyle/>
          <a:p>
            <a:pPr>
              <a:lnSpc>
                <a:spcPct val="90000"/>
              </a:lnSpc>
              <a:buSzPct val="75000"/>
              <a:buFont typeface="Wingdings" charset="0"/>
              <a:buChar char="p"/>
              <a:defRPr/>
            </a:pPr>
            <a:r>
              <a:rPr lang="zh-TW" altLang="en-US" sz="2800">
                <a:latin typeface="標楷體" charset="0"/>
                <a:ea typeface="標楷體" charset="0"/>
              </a:rPr>
              <a:t>配合控制環境及已設定之目標，據以</a:t>
            </a:r>
            <a:r>
              <a:rPr lang="zh-TW" altLang="en-US" sz="2800" b="1">
                <a:solidFill>
                  <a:srgbClr val="000099"/>
                </a:solidFill>
                <a:effectLst>
                  <a:outerShdw blurRad="38100" dist="38100" dir="2700000" algn="tl">
                    <a:srgbClr val="DDDDDD"/>
                  </a:outerShdw>
                </a:effectLst>
                <a:latin typeface="標楷體" charset="0"/>
                <a:ea typeface="標楷體" charset="0"/>
              </a:rPr>
              <a:t>評估風險</a:t>
            </a:r>
          </a:p>
          <a:p>
            <a:pPr>
              <a:lnSpc>
                <a:spcPct val="90000"/>
              </a:lnSpc>
              <a:buSzPct val="75000"/>
              <a:buFont typeface="Wingdings" charset="0"/>
              <a:buChar char="p"/>
              <a:defRPr/>
            </a:pPr>
            <a:r>
              <a:rPr lang="zh-TW" altLang="en-US" sz="2800">
                <a:latin typeface="標楷體" charset="0"/>
                <a:ea typeface="標楷體" charset="0"/>
              </a:rPr>
              <a:t>針對風險有效設計及執行</a:t>
            </a:r>
            <a:r>
              <a:rPr lang="zh-TW" altLang="en-US" sz="2800" b="1">
                <a:solidFill>
                  <a:srgbClr val="000099"/>
                </a:solidFill>
                <a:effectLst>
                  <a:outerShdw blurRad="38100" dist="38100" dir="2700000" algn="tl">
                    <a:srgbClr val="DDDDDD"/>
                  </a:outerShdw>
                </a:effectLst>
                <a:latin typeface="標楷體" charset="0"/>
                <a:ea typeface="標楷體" charset="0"/>
              </a:rPr>
              <a:t>控制作業</a:t>
            </a:r>
          </a:p>
        </p:txBody>
      </p:sp>
      <p:sp>
        <p:nvSpPr>
          <p:cNvPr id="38" name="矩形 37"/>
          <p:cNvSpPr>
            <a:spLocks noChangeArrowheads="1"/>
          </p:cNvSpPr>
          <p:nvPr/>
        </p:nvSpPr>
        <p:spPr bwMode="auto">
          <a:xfrm>
            <a:off x="1290638" y="5530850"/>
            <a:ext cx="8126412" cy="519113"/>
          </a:xfrm>
          <a:prstGeom prst="rect">
            <a:avLst/>
          </a:prstGeom>
          <a:noFill/>
          <a:ln w="9525">
            <a:noFill/>
            <a:miter lim="800000"/>
            <a:headEnd/>
            <a:tailEnd/>
          </a:ln>
        </p:spPr>
        <p:txBody>
          <a:bodyPr>
            <a:spAutoFit/>
          </a:bodyPr>
          <a:lstStyle/>
          <a:p>
            <a:pPr>
              <a:buClr>
                <a:schemeClr val="tx1"/>
              </a:buClr>
              <a:buSzPct val="75000"/>
              <a:buFont typeface="Wingdings" pitchFamily="2" charset="2"/>
              <a:buChar char="p"/>
              <a:defRPr/>
            </a:pPr>
            <a:r>
              <a:rPr lang="zh-TW" altLang="en-US" sz="2800">
                <a:latin typeface="標楷體" pitchFamily="65" charset="-120"/>
              </a:rPr>
              <a:t>充分</a:t>
            </a:r>
            <a:r>
              <a:rPr lang="zh-TW" altLang="en-US" sz="2800" b="1">
                <a:solidFill>
                  <a:srgbClr val="000099"/>
                </a:solidFill>
                <a:effectLst>
                  <a:outerShdw blurRad="38100" dist="38100" dir="2700000" algn="tl">
                    <a:srgbClr val="C0C0C0"/>
                  </a:outerShdw>
                </a:effectLst>
                <a:latin typeface="標楷體" pitchFamily="65" charset="-120"/>
              </a:rPr>
              <a:t>溝通資訊</a:t>
            </a:r>
            <a:r>
              <a:rPr lang="zh-TW" altLang="en-US" sz="2800">
                <a:latin typeface="標楷體" pitchFamily="65" charset="-120"/>
              </a:rPr>
              <a:t>，及時連貫與支援各項要素</a:t>
            </a:r>
          </a:p>
        </p:txBody>
      </p:sp>
      <p:sp>
        <p:nvSpPr>
          <p:cNvPr id="17435" name="Freeform 5"/>
          <p:cNvSpPr>
            <a:spLocks/>
          </p:cNvSpPr>
          <p:nvPr/>
        </p:nvSpPr>
        <p:spPr bwMode="auto">
          <a:xfrm>
            <a:off x="4881563" y="2436813"/>
            <a:ext cx="820737" cy="992187"/>
          </a:xfrm>
          <a:custGeom>
            <a:avLst/>
            <a:gdLst>
              <a:gd name="T0" fmla="*/ 2147483647 w 566"/>
              <a:gd name="T1" fmla="*/ 2147483647 h 820"/>
              <a:gd name="T2" fmla="*/ 0 w 566"/>
              <a:gd name="T3" fmla="*/ 0 h 820"/>
              <a:gd name="T4" fmla="*/ 2147483647 w 566"/>
              <a:gd name="T5" fmla="*/ 2147483647 h 820"/>
              <a:gd name="T6" fmla="*/ 2147483647 w 566"/>
              <a:gd name="T7" fmla="*/ 2147483647 h 820"/>
              <a:gd name="T8" fmla="*/ 0 60000 65536"/>
              <a:gd name="T9" fmla="*/ 0 60000 65536"/>
              <a:gd name="T10" fmla="*/ 0 60000 65536"/>
              <a:gd name="T11" fmla="*/ 0 60000 65536"/>
              <a:gd name="T12" fmla="*/ 0 w 566"/>
              <a:gd name="T13" fmla="*/ 0 h 820"/>
              <a:gd name="T14" fmla="*/ 566 w 566"/>
              <a:gd name="T15" fmla="*/ 820 h 820"/>
            </a:gdLst>
            <a:ahLst/>
            <a:cxnLst>
              <a:cxn ang="T8">
                <a:pos x="T0" y="T1"/>
              </a:cxn>
              <a:cxn ang="T9">
                <a:pos x="T2" y="T3"/>
              </a:cxn>
              <a:cxn ang="T10">
                <a:pos x="T4" y="T5"/>
              </a:cxn>
              <a:cxn ang="T11">
                <a:pos x="T6" y="T7"/>
              </a:cxn>
            </a:cxnLst>
            <a:rect l="T12" t="T13" r="T14" b="T15"/>
            <a:pathLst>
              <a:path w="566" h="820">
                <a:moveTo>
                  <a:pt x="566" y="583"/>
                </a:moveTo>
                <a:lnTo>
                  <a:pt x="0" y="0"/>
                </a:lnTo>
                <a:lnTo>
                  <a:pt x="136" y="820"/>
                </a:lnTo>
                <a:lnTo>
                  <a:pt x="566" y="583"/>
                </a:lnTo>
                <a:close/>
              </a:path>
            </a:pathLst>
          </a:custGeom>
          <a:solidFill>
            <a:srgbClr val="33CCFF"/>
          </a:solidFill>
          <a:ln w="12700" cap="flat" cmpd="sng">
            <a:solidFill>
              <a:schemeClr val="bg1"/>
            </a:solidFill>
            <a:prstDash val="solid"/>
            <a:round/>
            <a:headEnd type="none" w="sm" len="sm"/>
            <a:tailEnd type="none" w="sm" len="sm"/>
          </a:ln>
        </p:spPr>
        <p:txBody>
          <a:bodyPr/>
          <a:lstStyle/>
          <a:p>
            <a:endParaRPr lang="zh-TW" altLang="en-US"/>
          </a:p>
        </p:txBody>
      </p:sp>
      <p:sp>
        <p:nvSpPr>
          <p:cNvPr id="39" name="Text Box 30"/>
          <p:cNvSpPr txBox="1">
            <a:spLocks noChangeArrowheads="1"/>
          </p:cNvSpPr>
          <p:nvPr/>
        </p:nvSpPr>
        <p:spPr bwMode="auto">
          <a:xfrm rot="-1548693">
            <a:off x="4903788" y="2874963"/>
            <a:ext cx="66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spcBef>
                <a:spcPct val="50000"/>
              </a:spcBef>
            </a:pPr>
            <a:r>
              <a:rPr lang="zh-TW" altLang="en-US" sz="2400" b="1">
                <a:latin typeface="標楷體" pitchFamily="65" charset="-120"/>
              </a:rPr>
              <a:t>督</a:t>
            </a:r>
          </a:p>
        </p:txBody>
      </p:sp>
      <p:sp>
        <p:nvSpPr>
          <p:cNvPr id="17437" name="Line 82"/>
          <p:cNvSpPr>
            <a:spLocks noChangeShapeType="1"/>
          </p:cNvSpPr>
          <p:nvPr/>
        </p:nvSpPr>
        <p:spPr bwMode="auto">
          <a:xfrm flipH="1" flipV="1">
            <a:off x="4881563" y="2349500"/>
            <a:ext cx="431800" cy="3167063"/>
          </a:xfrm>
          <a:prstGeom prst="line">
            <a:avLst/>
          </a:prstGeom>
          <a:noFill/>
          <a:ln w="203200">
            <a:solidFill>
              <a:schemeClr val="accent1"/>
            </a:solidFill>
            <a:round/>
            <a:headEnd type="none" w="sm" len="sm"/>
            <a:tailEnd type="none" w="sm" len="sm"/>
          </a:ln>
          <a:effectLst>
            <a:prstShdw prst="shdw17" dist="17961" dir="2700000">
              <a:srgbClr val="995C00"/>
            </a:prstShdw>
          </a:effectLst>
          <a:extLst>
            <a:ext uri="{909E8E84-426E-40DD-AFC4-6F175D3DCCD1}">
              <a14:hiddenFill xmlns:a14="http://schemas.microsoft.com/office/drawing/2010/main">
                <a:noFill/>
              </a14:hiddenFill>
            </a:ext>
          </a:extLst>
        </p:spPr>
        <p:txBody>
          <a:bodyPr/>
          <a:lstStyle/>
          <a:p>
            <a:endParaRPr lang="zh-TW" altLang="en-US"/>
          </a:p>
        </p:txBody>
      </p:sp>
      <p:sp>
        <p:nvSpPr>
          <p:cNvPr id="17438" name="Line 81"/>
          <p:cNvSpPr>
            <a:spLocks noChangeShapeType="1"/>
          </p:cNvSpPr>
          <p:nvPr/>
        </p:nvSpPr>
        <p:spPr bwMode="auto">
          <a:xfrm flipH="1" flipV="1">
            <a:off x="4808538" y="2276475"/>
            <a:ext cx="2262187" cy="2332038"/>
          </a:xfrm>
          <a:prstGeom prst="line">
            <a:avLst/>
          </a:prstGeom>
          <a:noFill/>
          <a:ln w="203200">
            <a:solidFill>
              <a:schemeClr val="accent1"/>
            </a:solidFill>
            <a:round/>
            <a:headEnd type="none" w="sm" len="sm"/>
            <a:tailEnd type="none" w="sm" len="sm"/>
          </a:ln>
          <a:effectLst>
            <a:prstShdw prst="shdw17" dist="17961" dir="2700000">
              <a:srgbClr val="995C00"/>
            </a:prstShdw>
          </a:effectLst>
          <a:extLst>
            <a:ext uri="{909E8E84-426E-40DD-AFC4-6F175D3DCCD1}">
              <a14:hiddenFill xmlns:a14="http://schemas.microsoft.com/office/drawing/2010/main">
                <a:noFill/>
              </a14:hiddenFill>
            </a:ext>
          </a:extLst>
        </p:spPr>
        <p:txBody>
          <a:bodyPr/>
          <a:lstStyle/>
          <a:p>
            <a:endParaRPr lang="zh-TW" altLang="en-US"/>
          </a:p>
        </p:txBody>
      </p:sp>
      <p:sp>
        <p:nvSpPr>
          <p:cNvPr id="14357" name="Text Box 27"/>
          <p:cNvSpPr txBox="1">
            <a:spLocks noChangeArrowheads="1"/>
          </p:cNvSpPr>
          <p:nvPr/>
        </p:nvSpPr>
        <p:spPr bwMode="auto">
          <a:xfrm rot="2817876">
            <a:off x="3361532" y="2361406"/>
            <a:ext cx="431800" cy="238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spcBef>
                <a:spcPct val="50000"/>
              </a:spcBef>
            </a:pPr>
            <a:r>
              <a:rPr lang="zh-TW" altLang="en-US" sz="1600" b="1">
                <a:latin typeface="標楷體" pitchFamily="65" charset="-120"/>
              </a:rPr>
              <a:t>資   訊   與   溝   通</a:t>
            </a:r>
          </a:p>
        </p:txBody>
      </p:sp>
      <p:sp>
        <p:nvSpPr>
          <p:cNvPr id="14358" name="Text Box 28"/>
          <p:cNvSpPr txBox="1">
            <a:spLocks noChangeArrowheads="1"/>
          </p:cNvSpPr>
          <p:nvPr/>
        </p:nvSpPr>
        <p:spPr bwMode="auto">
          <a:xfrm rot="-2656069">
            <a:off x="5900738" y="2424113"/>
            <a:ext cx="430212" cy="236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spcBef>
                <a:spcPct val="50000"/>
              </a:spcBef>
            </a:pPr>
            <a:r>
              <a:rPr lang="zh-TW" altLang="en-US" sz="1600" b="1">
                <a:latin typeface="標楷體" pitchFamily="65" charset="-120"/>
              </a:rPr>
              <a:t>資   訊   與   溝   通</a:t>
            </a:r>
          </a:p>
        </p:txBody>
      </p:sp>
      <p:sp>
        <p:nvSpPr>
          <p:cNvPr id="41" name="Text Box 28"/>
          <p:cNvSpPr txBox="1">
            <a:spLocks noChangeArrowheads="1"/>
          </p:cNvSpPr>
          <p:nvPr/>
        </p:nvSpPr>
        <p:spPr bwMode="auto">
          <a:xfrm rot="-493622">
            <a:off x="4878388" y="2728913"/>
            <a:ext cx="428625" cy="251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ctr" eaLnBrk="1" hangingPunct="1">
              <a:spcBef>
                <a:spcPct val="50000"/>
              </a:spcBef>
            </a:pPr>
            <a:r>
              <a:rPr lang="zh-TW" altLang="en-US" sz="1600" b="1">
                <a:latin typeface="標楷體" pitchFamily="65" charset="-120"/>
              </a:rPr>
              <a:t>資   訊   與   溝   通</a:t>
            </a:r>
          </a:p>
        </p:txBody>
      </p:sp>
      <p:sp>
        <p:nvSpPr>
          <p:cNvPr id="17442" name="投影片編號版面配置區 32"/>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B4E05BEE-BF67-4FBF-A4E6-E587B1A9B975}" type="slidenum">
              <a:rPr kumimoji="0" lang="zh-TW" altLang="en-US" sz="1000">
                <a:latin typeface="Times New Roman" pitchFamily="18" charset="0"/>
              </a:rPr>
              <a:pPr algn="r" eaLnBrk="1" hangingPunct="1"/>
              <a:t>14</a:t>
            </a:fld>
            <a:endParaRPr kumimoji="0" lang="en-US" altLang="zh-TW" sz="10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wipe(down)">
                                      <p:cBhvr>
                                        <p:cTn id="7" dur="500"/>
                                        <p:tgtEl>
                                          <p:spTgt spid="36">
                                            <p:txEl>
                                              <p:pRg st="0" end="0"/>
                                            </p:txEl>
                                          </p:spTgt>
                                        </p:tgtEl>
                                      </p:cBhvr>
                                    </p:animEffect>
                                  </p:childTnLst>
                                </p:cTn>
                              </p:par>
                              <p:par>
                                <p:cTn id="8" presetID="36" presetClass="emph" presetSubtype="0" repeatCount="indefinite" fill="hold" grpId="0" nodeType="withEffect">
                                  <p:stCondLst>
                                    <p:cond delay="0"/>
                                  </p:stCondLst>
                                  <p:endCondLst>
                                    <p:cond evt="onNext" delay="0">
                                      <p:tgtEl>
                                        <p:sldTgt/>
                                      </p:tgtEl>
                                    </p:cond>
                                  </p:endCondLst>
                                  <p:iterate type="lt">
                                    <p:tmPct val="10000"/>
                                  </p:iterate>
                                  <p:childTnLst>
                                    <p:animScale>
                                      <p:cBhvr>
                                        <p:cTn id="9" dur="250" autoRev="1" fill="hold">
                                          <p:stCondLst>
                                            <p:cond delay="0"/>
                                          </p:stCondLst>
                                        </p:cTn>
                                        <p:tgtEl>
                                          <p:spTgt spid="14355"/>
                                        </p:tgtEl>
                                      </p:cBhvr>
                                      <p:to x="80000" y="100000"/>
                                    </p:animScale>
                                    <p:anim by="(#ppt_w*0.10)" calcmode="lin" valueType="num">
                                      <p:cBhvr>
                                        <p:cTn id="10" dur="250" autoRev="1" fill="hold">
                                          <p:stCondLst>
                                            <p:cond delay="0"/>
                                          </p:stCondLst>
                                        </p:cTn>
                                        <p:tgtEl>
                                          <p:spTgt spid="14355"/>
                                        </p:tgtEl>
                                        <p:attrNameLst>
                                          <p:attrName>ppt_x</p:attrName>
                                        </p:attrNameLst>
                                      </p:cBhvr>
                                    </p:anim>
                                    <p:anim by="(-#ppt_w*0.10)" calcmode="lin" valueType="num">
                                      <p:cBhvr>
                                        <p:cTn id="11" dur="250" autoRev="1" fill="hold">
                                          <p:stCondLst>
                                            <p:cond delay="0"/>
                                          </p:stCondLst>
                                        </p:cTn>
                                        <p:tgtEl>
                                          <p:spTgt spid="14355"/>
                                        </p:tgtEl>
                                        <p:attrNameLst>
                                          <p:attrName>ppt_y</p:attrName>
                                        </p:attrNameLst>
                                      </p:cBhvr>
                                    </p:anim>
                                    <p:animRot by="-480000">
                                      <p:cBhvr>
                                        <p:cTn id="12" dur="250" autoRev="1" fill="hold">
                                          <p:stCondLst>
                                            <p:cond delay="0"/>
                                          </p:stCondLst>
                                        </p:cTn>
                                        <p:tgtEl>
                                          <p:spTgt spid="14355"/>
                                        </p:tgtEl>
                                        <p:attrNameLst>
                                          <p:attrName>r</p:attrName>
                                        </p:attrNameLst>
                                      </p:cBhvr>
                                    </p:animRot>
                                  </p:childTnLst>
                                </p:cTn>
                              </p:par>
                              <p:par>
                                <p:cTn id="13" presetID="36" presetClass="emph" presetSubtype="0" repeatCount="indefinite" fill="hold" grpId="0" nodeType="withEffect">
                                  <p:stCondLst>
                                    <p:cond delay="0"/>
                                  </p:stCondLst>
                                  <p:endCondLst>
                                    <p:cond evt="onNext" delay="0">
                                      <p:tgtEl>
                                        <p:sldTgt/>
                                      </p:tgtEl>
                                    </p:cond>
                                  </p:endCondLst>
                                  <p:iterate type="lt">
                                    <p:tmPct val="10000"/>
                                  </p:iterate>
                                  <p:childTnLst>
                                    <p:animScale>
                                      <p:cBhvr>
                                        <p:cTn id="14" dur="250" autoRev="1" fill="hold">
                                          <p:stCondLst>
                                            <p:cond delay="0"/>
                                          </p:stCondLst>
                                        </p:cTn>
                                        <p:tgtEl>
                                          <p:spTgt spid="14361"/>
                                        </p:tgtEl>
                                      </p:cBhvr>
                                      <p:to x="80000" y="100000"/>
                                    </p:animScale>
                                    <p:anim by="(#ppt_w*0.10)" calcmode="lin" valueType="num">
                                      <p:cBhvr>
                                        <p:cTn id="15" dur="250" autoRev="1" fill="hold">
                                          <p:stCondLst>
                                            <p:cond delay="0"/>
                                          </p:stCondLst>
                                        </p:cTn>
                                        <p:tgtEl>
                                          <p:spTgt spid="14361"/>
                                        </p:tgtEl>
                                        <p:attrNameLst>
                                          <p:attrName>ppt_x</p:attrName>
                                        </p:attrNameLst>
                                      </p:cBhvr>
                                    </p:anim>
                                    <p:anim by="(-#ppt_w*0.10)" calcmode="lin" valueType="num">
                                      <p:cBhvr>
                                        <p:cTn id="16" dur="250" autoRev="1" fill="hold">
                                          <p:stCondLst>
                                            <p:cond delay="0"/>
                                          </p:stCondLst>
                                        </p:cTn>
                                        <p:tgtEl>
                                          <p:spTgt spid="14361"/>
                                        </p:tgtEl>
                                        <p:attrNameLst>
                                          <p:attrName>ppt_y</p:attrName>
                                        </p:attrNameLst>
                                      </p:cBhvr>
                                    </p:anim>
                                    <p:animRot by="-480000">
                                      <p:cBhvr>
                                        <p:cTn id="17" dur="250" autoRev="1" fill="hold">
                                          <p:stCondLst>
                                            <p:cond delay="0"/>
                                          </p:stCondLst>
                                        </p:cTn>
                                        <p:tgtEl>
                                          <p:spTgt spid="14361"/>
                                        </p:tgtEl>
                                        <p:attrNameLst>
                                          <p:attrName>r</p:attrName>
                                        </p:attrNameLst>
                                      </p:cBhvr>
                                    </p:animRo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7">
                                            <p:txEl>
                                              <p:pRg st="0" end="0"/>
                                            </p:txEl>
                                          </p:spTgt>
                                        </p:tgtEl>
                                        <p:attrNameLst>
                                          <p:attrName>style.visibility</p:attrName>
                                        </p:attrNameLst>
                                      </p:cBhvr>
                                      <p:to>
                                        <p:strVal val="visible"/>
                                      </p:to>
                                    </p:set>
                                    <p:animEffect transition="in" filter="wipe(down)">
                                      <p:cBhvr>
                                        <p:cTn id="22" dur="500"/>
                                        <p:tgtEl>
                                          <p:spTgt spid="37">
                                            <p:txEl>
                                              <p:pRg st="0" end="0"/>
                                            </p:txEl>
                                          </p:spTgt>
                                        </p:tgtEl>
                                      </p:cBhvr>
                                    </p:animEffect>
                                  </p:childTnLst>
                                </p:cTn>
                              </p:par>
                              <p:par>
                                <p:cTn id="23" presetID="36" presetClass="emph" presetSubtype="0" repeatCount="indefinite" fill="hold" grpId="0" nodeType="withEffect">
                                  <p:stCondLst>
                                    <p:cond delay="0"/>
                                  </p:stCondLst>
                                  <p:endCondLst>
                                    <p:cond evt="onNext" delay="0">
                                      <p:tgtEl>
                                        <p:sldTgt/>
                                      </p:tgtEl>
                                    </p:cond>
                                  </p:endCondLst>
                                  <p:iterate type="lt">
                                    <p:tmPct val="10000"/>
                                  </p:iterate>
                                  <p:childTnLst>
                                    <p:animScale>
                                      <p:cBhvr>
                                        <p:cTn id="24" dur="250" autoRev="1" fill="hold">
                                          <p:stCondLst>
                                            <p:cond delay="0"/>
                                          </p:stCondLst>
                                        </p:cTn>
                                        <p:tgtEl>
                                          <p:spTgt spid="14356"/>
                                        </p:tgtEl>
                                      </p:cBhvr>
                                      <p:to x="80000" y="100000"/>
                                    </p:animScale>
                                    <p:anim by="(#ppt_w*0.10)" calcmode="lin" valueType="num">
                                      <p:cBhvr>
                                        <p:cTn id="25" dur="250" autoRev="1" fill="hold">
                                          <p:stCondLst>
                                            <p:cond delay="0"/>
                                          </p:stCondLst>
                                        </p:cTn>
                                        <p:tgtEl>
                                          <p:spTgt spid="14356"/>
                                        </p:tgtEl>
                                        <p:attrNameLst>
                                          <p:attrName>ppt_x</p:attrName>
                                        </p:attrNameLst>
                                      </p:cBhvr>
                                    </p:anim>
                                    <p:anim by="(-#ppt_w*0.10)" calcmode="lin" valueType="num">
                                      <p:cBhvr>
                                        <p:cTn id="26" dur="250" autoRev="1" fill="hold">
                                          <p:stCondLst>
                                            <p:cond delay="0"/>
                                          </p:stCondLst>
                                        </p:cTn>
                                        <p:tgtEl>
                                          <p:spTgt spid="14356"/>
                                        </p:tgtEl>
                                        <p:attrNameLst>
                                          <p:attrName>ppt_y</p:attrName>
                                        </p:attrNameLst>
                                      </p:cBhvr>
                                    </p:anim>
                                    <p:animRot by="-480000">
                                      <p:cBhvr>
                                        <p:cTn id="27" dur="250" autoRev="1" fill="hold">
                                          <p:stCondLst>
                                            <p:cond delay="0"/>
                                          </p:stCondLst>
                                        </p:cTn>
                                        <p:tgtEl>
                                          <p:spTgt spid="14356"/>
                                        </p:tgtEl>
                                        <p:attrNameLst>
                                          <p:attrName>r</p:attrName>
                                        </p:attrNameLst>
                                      </p:cBhvr>
                                    </p:animRot>
                                  </p:childTnLst>
                                </p:cTn>
                              </p:par>
                              <p:par>
                                <p:cTn id="28" presetID="36" presetClass="emph" presetSubtype="0" repeatCount="indefinite" fill="hold" grpId="0" nodeType="withEffect">
                                  <p:stCondLst>
                                    <p:cond delay="0"/>
                                  </p:stCondLst>
                                  <p:endCondLst>
                                    <p:cond evt="onNext" delay="0">
                                      <p:tgtEl>
                                        <p:sldTgt/>
                                      </p:tgtEl>
                                    </p:cond>
                                  </p:endCondLst>
                                  <p:iterate type="lt">
                                    <p:tmPct val="10000"/>
                                  </p:iterate>
                                  <p:childTnLst>
                                    <p:animScale>
                                      <p:cBhvr>
                                        <p:cTn id="29" dur="250" autoRev="1" fill="hold">
                                          <p:stCondLst>
                                            <p:cond delay="0"/>
                                          </p:stCondLst>
                                        </p:cTn>
                                        <p:tgtEl>
                                          <p:spTgt spid="14362"/>
                                        </p:tgtEl>
                                      </p:cBhvr>
                                      <p:to x="80000" y="100000"/>
                                    </p:animScale>
                                    <p:anim by="(#ppt_w*0.10)" calcmode="lin" valueType="num">
                                      <p:cBhvr>
                                        <p:cTn id="30" dur="250" autoRev="1" fill="hold">
                                          <p:stCondLst>
                                            <p:cond delay="0"/>
                                          </p:stCondLst>
                                        </p:cTn>
                                        <p:tgtEl>
                                          <p:spTgt spid="14362"/>
                                        </p:tgtEl>
                                        <p:attrNameLst>
                                          <p:attrName>ppt_x</p:attrName>
                                        </p:attrNameLst>
                                      </p:cBhvr>
                                    </p:anim>
                                    <p:anim by="(-#ppt_w*0.10)" calcmode="lin" valueType="num">
                                      <p:cBhvr>
                                        <p:cTn id="31" dur="250" autoRev="1" fill="hold">
                                          <p:stCondLst>
                                            <p:cond delay="0"/>
                                          </p:stCondLst>
                                        </p:cTn>
                                        <p:tgtEl>
                                          <p:spTgt spid="14362"/>
                                        </p:tgtEl>
                                        <p:attrNameLst>
                                          <p:attrName>ppt_y</p:attrName>
                                        </p:attrNameLst>
                                      </p:cBhvr>
                                    </p:anim>
                                    <p:animRot by="-480000">
                                      <p:cBhvr>
                                        <p:cTn id="32" dur="250" autoRev="1" fill="hold">
                                          <p:stCondLst>
                                            <p:cond delay="0"/>
                                          </p:stCondLst>
                                        </p:cTn>
                                        <p:tgtEl>
                                          <p:spTgt spid="14362"/>
                                        </p:tgtEl>
                                        <p:attrNameLst>
                                          <p:attrName>r</p:attrName>
                                        </p:attrNameLst>
                                      </p:cBhvr>
                                    </p:animRo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7">
                                            <p:txEl>
                                              <p:pRg st="1" end="1"/>
                                            </p:txEl>
                                          </p:spTgt>
                                        </p:tgtEl>
                                        <p:attrNameLst>
                                          <p:attrName>style.visibility</p:attrName>
                                        </p:attrNameLst>
                                      </p:cBhvr>
                                      <p:to>
                                        <p:strVal val="visible"/>
                                      </p:to>
                                    </p:set>
                                    <p:animEffect transition="in" filter="wipe(down)">
                                      <p:cBhvr>
                                        <p:cTn id="37" dur="500"/>
                                        <p:tgtEl>
                                          <p:spTgt spid="37">
                                            <p:txEl>
                                              <p:pRg st="1" end="1"/>
                                            </p:txEl>
                                          </p:spTgt>
                                        </p:tgtEl>
                                      </p:cBhvr>
                                    </p:animEffect>
                                  </p:childTnLst>
                                </p:cTn>
                              </p:par>
                              <p:par>
                                <p:cTn id="38" presetID="36" presetClass="emph" presetSubtype="0" repeatCount="indefinite" fill="hold" grpId="0" nodeType="withEffect">
                                  <p:stCondLst>
                                    <p:cond delay="0"/>
                                  </p:stCondLst>
                                  <p:endCondLst>
                                    <p:cond evt="onNext" delay="0">
                                      <p:tgtEl>
                                        <p:sldTgt/>
                                      </p:tgtEl>
                                    </p:cond>
                                  </p:endCondLst>
                                  <p:iterate type="lt">
                                    <p:tmPct val="10000"/>
                                  </p:iterate>
                                  <p:childTnLst>
                                    <p:animScale>
                                      <p:cBhvr>
                                        <p:cTn id="39" dur="250" autoRev="1" fill="hold">
                                          <p:stCondLst>
                                            <p:cond delay="0"/>
                                          </p:stCondLst>
                                        </p:cTn>
                                        <p:tgtEl>
                                          <p:spTgt spid="14359"/>
                                        </p:tgtEl>
                                      </p:cBhvr>
                                      <p:to x="80000" y="100000"/>
                                    </p:animScale>
                                    <p:anim by="(#ppt_w*0.10)" calcmode="lin" valueType="num">
                                      <p:cBhvr>
                                        <p:cTn id="40" dur="250" autoRev="1" fill="hold">
                                          <p:stCondLst>
                                            <p:cond delay="0"/>
                                          </p:stCondLst>
                                        </p:cTn>
                                        <p:tgtEl>
                                          <p:spTgt spid="14359"/>
                                        </p:tgtEl>
                                        <p:attrNameLst>
                                          <p:attrName>ppt_x</p:attrName>
                                        </p:attrNameLst>
                                      </p:cBhvr>
                                    </p:anim>
                                    <p:anim by="(-#ppt_w*0.10)" calcmode="lin" valueType="num">
                                      <p:cBhvr>
                                        <p:cTn id="41" dur="250" autoRev="1" fill="hold">
                                          <p:stCondLst>
                                            <p:cond delay="0"/>
                                          </p:stCondLst>
                                        </p:cTn>
                                        <p:tgtEl>
                                          <p:spTgt spid="14359"/>
                                        </p:tgtEl>
                                        <p:attrNameLst>
                                          <p:attrName>ppt_y</p:attrName>
                                        </p:attrNameLst>
                                      </p:cBhvr>
                                    </p:anim>
                                    <p:animRot by="-480000">
                                      <p:cBhvr>
                                        <p:cTn id="42" dur="250" autoRev="1" fill="hold">
                                          <p:stCondLst>
                                            <p:cond delay="0"/>
                                          </p:stCondLst>
                                        </p:cTn>
                                        <p:tgtEl>
                                          <p:spTgt spid="14359"/>
                                        </p:tgtEl>
                                        <p:attrNameLst>
                                          <p:attrName>r</p:attrName>
                                        </p:attrNameLst>
                                      </p:cBhvr>
                                    </p:animRot>
                                  </p:childTnLst>
                                </p:cTn>
                              </p:par>
                              <p:par>
                                <p:cTn id="43" presetID="36" presetClass="emph" presetSubtype="0" repeatCount="indefinite" fill="hold" grpId="0" nodeType="withEffect">
                                  <p:stCondLst>
                                    <p:cond delay="0"/>
                                  </p:stCondLst>
                                  <p:endCondLst>
                                    <p:cond evt="onNext" delay="0">
                                      <p:tgtEl>
                                        <p:sldTgt/>
                                      </p:tgtEl>
                                    </p:cond>
                                  </p:endCondLst>
                                  <p:iterate type="lt">
                                    <p:tmPct val="10000"/>
                                  </p:iterate>
                                  <p:childTnLst>
                                    <p:animScale>
                                      <p:cBhvr>
                                        <p:cTn id="44" dur="250" autoRev="1" fill="hold">
                                          <p:stCondLst>
                                            <p:cond delay="0"/>
                                          </p:stCondLst>
                                        </p:cTn>
                                        <p:tgtEl>
                                          <p:spTgt spid="14363"/>
                                        </p:tgtEl>
                                      </p:cBhvr>
                                      <p:to x="80000" y="100000"/>
                                    </p:animScale>
                                    <p:anim by="(#ppt_w*0.10)" calcmode="lin" valueType="num">
                                      <p:cBhvr>
                                        <p:cTn id="45" dur="250" autoRev="1" fill="hold">
                                          <p:stCondLst>
                                            <p:cond delay="0"/>
                                          </p:stCondLst>
                                        </p:cTn>
                                        <p:tgtEl>
                                          <p:spTgt spid="14363"/>
                                        </p:tgtEl>
                                        <p:attrNameLst>
                                          <p:attrName>ppt_x</p:attrName>
                                        </p:attrNameLst>
                                      </p:cBhvr>
                                    </p:anim>
                                    <p:anim by="(-#ppt_w*0.10)" calcmode="lin" valueType="num">
                                      <p:cBhvr>
                                        <p:cTn id="46" dur="250" autoRev="1" fill="hold">
                                          <p:stCondLst>
                                            <p:cond delay="0"/>
                                          </p:stCondLst>
                                        </p:cTn>
                                        <p:tgtEl>
                                          <p:spTgt spid="14363"/>
                                        </p:tgtEl>
                                        <p:attrNameLst>
                                          <p:attrName>ppt_y</p:attrName>
                                        </p:attrNameLst>
                                      </p:cBhvr>
                                    </p:anim>
                                    <p:animRot by="-480000">
                                      <p:cBhvr>
                                        <p:cTn id="47" dur="250" autoRev="1" fill="hold">
                                          <p:stCondLst>
                                            <p:cond delay="0"/>
                                          </p:stCondLst>
                                        </p:cTn>
                                        <p:tgtEl>
                                          <p:spTgt spid="14363"/>
                                        </p:tgtEl>
                                        <p:attrNameLst>
                                          <p:attrName>r</p:attrName>
                                        </p:attrNameLst>
                                      </p:cBhvr>
                                    </p:animRo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8">
                                            <p:txEl>
                                              <p:pRg st="0" end="0"/>
                                            </p:txEl>
                                          </p:spTgt>
                                        </p:tgtEl>
                                        <p:attrNameLst>
                                          <p:attrName>style.visibility</p:attrName>
                                        </p:attrNameLst>
                                      </p:cBhvr>
                                      <p:to>
                                        <p:strVal val="visible"/>
                                      </p:to>
                                    </p:set>
                                    <p:animEffect transition="in" filter="wipe(down)">
                                      <p:cBhvr>
                                        <p:cTn id="52" dur="500"/>
                                        <p:tgtEl>
                                          <p:spTgt spid="38">
                                            <p:txEl>
                                              <p:pRg st="0" end="0"/>
                                            </p:txEl>
                                          </p:spTgt>
                                        </p:tgtEl>
                                      </p:cBhvr>
                                    </p:animEffect>
                                  </p:childTnLst>
                                </p:cTn>
                              </p:par>
                              <p:par>
                                <p:cTn id="53" presetID="36" presetClass="emph" presetSubtype="0" repeatCount="indefinite" fill="hold" grpId="0" nodeType="withEffect">
                                  <p:stCondLst>
                                    <p:cond delay="0"/>
                                  </p:stCondLst>
                                  <p:endCondLst>
                                    <p:cond evt="onNext" delay="0">
                                      <p:tgtEl>
                                        <p:sldTgt/>
                                      </p:tgtEl>
                                    </p:cond>
                                  </p:endCondLst>
                                  <p:iterate type="lt">
                                    <p:tmPct val="10000"/>
                                  </p:iterate>
                                  <p:childTnLst>
                                    <p:animScale>
                                      <p:cBhvr>
                                        <p:cTn id="54" dur="250" autoRev="1" fill="hold">
                                          <p:stCondLst>
                                            <p:cond delay="0"/>
                                          </p:stCondLst>
                                        </p:cTn>
                                        <p:tgtEl>
                                          <p:spTgt spid="14357"/>
                                        </p:tgtEl>
                                      </p:cBhvr>
                                      <p:to x="80000" y="100000"/>
                                    </p:animScale>
                                    <p:anim by="(#ppt_w*0.10)" calcmode="lin" valueType="num">
                                      <p:cBhvr>
                                        <p:cTn id="55" dur="250" autoRev="1" fill="hold">
                                          <p:stCondLst>
                                            <p:cond delay="0"/>
                                          </p:stCondLst>
                                        </p:cTn>
                                        <p:tgtEl>
                                          <p:spTgt spid="14357"/>
                                        </p:tgtEl>
                                        <p:attrNameLst>
                                          <p:attrName>ppt_x</p:attrName>
                                        </p:attrNameLst>
                                      </p:cBhvr>
                                    </p:anim>
                                    <p:anim by="(-#ppt_w*0.10)" calcmode="lin" valueType="num">
                                      <p:cBhvr>
                                        <p:cTn id="56" dur="250" autoRev="1" fill="hold">
                                          <p:stCondLst>
                                            <p:cond delay="0"/>
                                          </p:stCondLst>
                                        </p:cTn>
                                        <p:tgtEl>
                                          <p:spTgt spid="14357"/>
                                        </p:tgtEl>
                                        <p:attrNameLst>
                                          <p:attrName>ppt_y</p:attrName>
                                        </p:attrNameLst>
                                      </p:cBhvr>
                                    </p:anim>
                                    <p:animRot by="-480000">
                                      <p:cBhvr>
                                        <p:cTn id="57" dur="250" autoRev="1" fill="hold">
                                          <p:stCondLst>
                                            <p:cond delay="0"/>
                                          </p:stCondLst>
                                        </p:cTn>
                                        <p:tgtEl>
                                          <p:spTgt spid="14357"/>
                                        </p:tgtEl>
                                        <p:attrNameLst>
                                          <p:attrName>r</p:attrName>
                                        </p:attrNameLst>
                                      </p:cBhvr>
                                    </p:animRot>
                                  </p:childTnLst>
                                </p:cTn>
                              </p:par>
                              <p:par>
                                <p:cTn id="58" presetID="36" presetClass="emph" presetSubtype="0" repeatCount="indefinite" fill="hold" grpId="0" nodeType="withEffect">
                                  <p:stCondLst>
                                    <p:cond delay="0"/>
                                  </p:stCondLst>
                                  <p:endCondLst>
                                    <p:cond evt="onNext" delay="0">
                                      <p:tgtEl>
                                        <p:sldTgt/>
                                      </p:tgtEl>
                                    </p:cond>
                                  </p:endCondLst>
                                  <p:iterate type="lt">
                                    <p:tmPct val="10000"/>
                                  </p:iterate>
                                  <p:childTnLst>
                                    <p:animScale>
                                      <p:cBhvr>
                                        <p:cTn id="59" dur="250" autoRev="1" fill="hold">
                                          <p:stCondLst>
                                            <p:cond delay="0"/>
                                          </p:stCondLst>
                                        </p:cTn>
                                        <p:tgtEl>
                                          <p:spTgt spid="14358"/>
                                        </p:tgtEl>
                                      </p:cBhvr>
                                      <p:to x="80000" y="100000"/>
                                    </p:animScale>
                                    <p:anim by="(#ppt_w*0.10)" calcmode="lin" valueType="num">
                                      <p:cBhvr>
                                        <p:cTn id="60" dur="250" autoRev="1" fill="hold">
                                          <p:stCondLst>
                                            <p:cond delay="0"/>
                                          </p:stCondLst>
                                        </p:cTn>
                                        <p:tgtEl>
                                          <p:spTgt spid="14358"/>
                                        </p:tgtEl>
                                        <p:attrNameLst>
                                          <p:attrName>ppt_x</p:attrName>
                                        </p:attrNameLst>
                                      </p:cBhvr>
                                    </p:anim>
                                    <p:anim by="(-#ppt_w*0.10)" calcmode="lin" valueType="num">
                                      <p:cBhvr>
                                        <p:cTn id="61" dur="250" autoRev="1" fill="hold">
                                          <p:stCondLst>
                                            <p:cond delay="0"/>
                                          </p:stCondLst>
                                        </p:cTn>
                                        <p:tgtEl>
                                          <p:spTgt spid="14358"/>
                                        </p:tgtEl>
                                        <p:attrNameLst>
                                          <p:attrName>ppt_y</p:attrName>
                                        </p:attrNameLst>
                                      </p:cBhvr>
                                    </p:anim>
                                    <p:animRot by="-480000">
                                      <p:cBhvr>
                                        <p:cTn id="62" dur="250" autoRev="1" fill="hold">
                                          <p:stCondLst>
                                            <p:cond delay="0"/>
                                          </p:stCondLst>
                                        </p:cTn>
                                        <p:tgtEl>
                                          <p:spTgt spid="14358"/>
                                        </p:tgtEl>
                                        <p:attrNameLst>
                                          <p:attrName>r</p:attrName>
                                        </p:attrNameLst>
                                      </p:cBhvr>
                                    </p:animRot>
                                  </p:childTnLst>
                                </p:cTn>
                              </p:par>
                              <p:par>
                                <p:cTn id="63" presetID="36" presetClass="emph" presetSubtype="0" repeatCount="indefinite" fill="hold" grpId="0" nodeType="withEffect">
                                  <p:stCondLst>
                                    <p:cond delay="0"/>
                                  </p:stCondLst>
                                  <p:endCondLst>
                                    <p:cond evt="onNext" delay="0">
                                      <p:tgtEl>
                                        <p:sldTgt/>
                                      </p:tgtEl>
                                    </p:cond>
                                  </p:endCondLst>
                                  <p:iterate type="lt">
                                    <p:tmPct val="10000"/>
                                  </p:iterate>
                                  <p:childTnLst>
                                    <p:animScale>
                                      <p:cBhvr>
                                        <p:cTn id="64" dur="250" autoRev="1" fill="hold">
                                          <p:stCondLst>
                                            <p:cond delay="0"/>
                                          </p:stCondLst>
                                        </p:cTn>
                                        <p:tgtEl>
                                          <p:spTgt spid="41"/>
                                        </p:tgtEl>
                                      </p:cBhvr>
                                      <p:to x="80000" y="100000"/>
                                    </p:animScale>
                                    <p:anim by="(#ppt_w*0.10)" calcmode="lin" valueType="num">
                                      <p:cBhvr>
                                        <p:cTn id="65" dur="250" autoRev="1" fill="hold">
                                          <p:stCondLst>
                                            <p:cond delay="0"/>
                                          </p:stCondLst>
                                        </p:cTn>
                                        <p:tgtEl>
                                          <p:spTgt spid="41"/>
                                        </p:tgtEl>
                                        <p:attrNameLst>
                                          <p:attrName>ppt_x</p:attrName>
                                        </p:attrNameLst>
                                      </p:cBhvr>
                                    </p:anim>
                                    <p:anim by="(-#ppt_w*0.10)" calcmode="lin" valueType="num">
                                      <p:cBhvr>
                                        <p:cTn id="66" dur="250" autoRev="1" fill="hold">
                                          <p:stCondLst>
                                            <p:cond delay="0"/>
                                          </p:stCondLst>
                                        </p:cTn>
                                        <p:tgtEl>
                                          <p:spTgt spid="41"/>
                                        </p:tgtEl>
                                        <p:attrNameLst>
                                          <p:attrName>ppt_y</p:attrName>
                                        </p:attrNameLst>
                                      </p:cBhvr>
                                    </p:anim>
                                    <p:animRot by="-480000">
                                      <p:cBhvr>
                                        <p:cTn id="67" dur="250" autoRev="1" fill="hold">
                                          <p:stCondLst>
                                            <p:cond delay="0"/>
                                          </p:stCondLst>
                                        </p:cTn>
                                        <p:tgtEl>
                                          <p:spTgt spid="41"/>
                                        </p:tgtEl>
                                        <p:attrNameLst>
                                          <p:attrName>r</p:attrName>
                                        </p:attrNameLst>
                                      </p:cBhvr>
                                    </p:animRo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4366">
                                            <p:txEl>
                                              <p:pRg st="0" end="0"/>
                                            </p:txEl>
                                          </p:spTgt>
                                        </p:tgtEl>
                                        <p:attrNameLst>
                                          <p:attrName>style.visibility</p:attrName>
                                        </p:attrNameLst>
                                      </p:cBhvr>
                                      <p:to>
                                        <p:strVal val="visible"/>
                                      </p:to>
                                    </p:set>
                                    <p:animEffect transition="in" filter="wipe(down)">
                                      <p:cBhvr>
                                        <p:cTn id="72" dur="500"/>
                                        <p:tgtEl>
                                          <p:spTgt spid="14366">
                                            <p:txEl>
                                              <p:pRg st="0" end="0"/>
                                            </p:txEl>
                                          </p:spTgt>
                                        </p:tgtEl>
                                      </p:cBhvr>
                                    </p:animEffect>
                                  </p:childTnLst>
                                </p:cTn>
                              </p:par>
                              <p:par>
                                <p:cTn id="73" presetID="36" presetClass="emph" presetSubtype="0" repeatCount="indefinite" fill="hold" grpId="0" nodeType="withEffect">
                                  <p:stCondLst>
                                    <p:cond delay="0"/>
                                  </p:stCondLst>
                                  <p:endCondLst>
                                    <p:cond evt="onNext" delay="0">
                                      <p:tgtEl>
                                        <p:sldTgt/>
                                      </p:tgtEl>
                                    </p:cond>
                                  </p:endCondLst>
                                  <p:iterate type="lt">
                                    <p:tmPct val="10000"/>
                                  </p:iterate>
                                  <p:childTnLst>
                                    <p:animScale>
                                      <p:cBhvr>
                                        <p:cTn id="74" dur="250" autoRev="1" fill="hold">
                                          <p:stCondLst>
                                            <p:cond delay="0"/>
                                          </p:stCondLst>
                                        </p:cTn>
                                        <p:tgtEl>
                                          <p:spTgt spid="14360"/>
                                        </p:tgtEl>
                                      </p:cBhvr>
                                      <p:to x="80000" y="100000"/>
                                    </p:animScale>
                                    <p:anim by="(#ppt_w*0.10)" calcmode="lin" valueType="num">
                                      <p:cBhvr>
                                        <p:cTn id="75" dur="250" autoRev="1" fill="hold">
                                          <p:stCondLst>
                                            <p:cond delay="0"/>
                                          </p:stCondLst>
                                        </p:cTn>
                                        <p:tgtEl>
                                          <p:spTgt spid="14360"/>
                                        </p:tgtEl>
                                        <p:attrNameLst>
                                          <p:attrName>ppt_x</p:attrName>
                                        </p:attrNameLst>
                                      </p:cBhvr>
                                    </p:anim>
                                    <p:anim by="(-#ppt_w*0.10)" calcmode="lin" valueType="num">
                                      <p:cBhvr>
                                        <p:cTn id="76" dur="250" autoRev="1" fill="hold">
                                          <p:stCondLst>
                                            <p:cond delay="0"/>
                                          </p:stCondLst>
                                        </p:cTn>
                                        <p:tgtEl>
                                          <p:spTgt spid="14360"/>
                                        </p:tgtEl>
                                        <p:attrNameLst>
                                          <p:attrName>ppt_y</p:attrName>
                                        </p:attrNameLst>
                                      </p:cBhvr>
                                    </p:anim>
                                    <p:animRot by="-480000">
                                      <p:cBhvr>
                                        <p:cTn id="77" dur="250" autoRev="1" fill="hold">
                                          <p:stCondLst>
                                            <p:cond delay="0"/>
                                          </p:stCondLst>
                                        </p:cTn>
                                        <p:tgtEl>
                                          <p:spTgt spid="14360"/>
                                        </p:tgtEl>
                                        <p:attrNameLst>
                                          <p:attrName>r</p:attrName>
                                        </p:attrNameLst>
                                      </p:cBhvr>
                                    </p:animRot>
                                  </p:childTnLst>
                                </p:cTn>
                              </p:par>
                              <p:par>
                                <p:cTn id="78" presetID="36" presetClass="emph" presetSubtype="0" repeatCount="indefinite" fill="hold" grpId="0" nodeType="withEffect">
                                  <p:stCondLst>
                                    <p:cond delay="0"/>
                                  </p:stCondLst>
                                  <p:endCondLst>
                                    <p:cond evt="onNext" delay="0">
                                      <p:tgtEl>
                                        <p:sldTgt/>
                                      </p:tgtEl>
                                    </p:cond>
                                  </p:endCondLst>
                                  <p:iterate type="lt">
                                    <p:tmPct val="10000"/>
                                  </p:iterate>
                                  <p:childTnLst>
                                    <p:animScale>
                                      <p:cBhvr>
                                        <p:cTn id="79" dur="250" autoRev="1" fill="hold">
                                          <p:stCondLst>
                                            <p:cond delay="0"/>
                                          </p:stCondLst>
                                        </p:cTn>
                                        <p:tgtEl>
                                          <p:spTgt spid="39"/>
                                        </p:tgtEl>
                                      </p:cBhvr>
                                      <p:to x="80000" y="100000"/>
                                    </p:animScale>
                                    <p:anim by="(#ppt_w*0.10)" calcmode="lin" valueType="num">
                                      <p:cBhvr>
                                        <p:cTn id="80" dur="250" autoRev="1" fill="hold">
                                          <p:stCondLst>
                                            <p:cond delay="0"/>
                                          </p:stCondLst>
                                        </p:cTn>
                                        <p:tgtEl>
                                          <p:spTgt spid="39"/>
                                        </p:tgtEl>
                                        <p:attrNameLst>
                                          <p:attrName>ppt_x</p:attrName>
                                        </p:attrNameLst>
                                      </p:cBhvr>
                                    </p:anim>
                                    <p:anim by="(-#ppt_w*0.10)" calcmode="lin" valueType="num">
                                      <p:cBhvr>
                                        <p:cTn id="81" dur="250" autoRev="1" fill="hold">
                                          <p:stCondLst>
                                            <p:cond delay="0"/>
                                          </p:stCondLst>
                                        </p:cTn>
                                        <p:tgtEl>
                                          <p:spTgt spid="39"/>
                                        </p:tgtEl>
                                        <p:attrNameLst>
                                          <p:attrName>ppt_y</p:attrName>
                                        </p:attrNameLst>
                                      </p:cBhvr>
                                    </p:anim>
                                    <p:animRot by="-480000">
                                      <p:cBhvr>
                                        <p:cTn id="82" dur="250" autoRev="1" fill="hold">
                                          <p:stCondLst>
                                            <p:cond delay="0"/>
                                          </p:stCondLst>
                                        </p:cTn>
                                        <p:tgtEl>
                                          <p:spTgt spid="3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5" grpId="0"/>
      <p:bldP spid="14356" grpId="0"/>
      <p:bldP spid="14359" grpId="0"/>
      <p:bldP spid="14360" grpId="0"/>
      <p:bldP spid="14361" grpId="0"/>
      <p:bldP spid="14362" grpId="0"/>
      <p:bldP spid="14363" grpId="0"/>
      <p:bldP spid="14366" grpId="0" build="allAtOnce"/>
      <p:bldP spid="36" grpId="0" build="allAtOnce"/>
      <p:bldP spid="37" grpId="0" build="allAtOnce"/>
      <p:bldP spid="38" grpId="0" build="allAtOnce"/>
      <p:bldP spid="39" grpId="0"/>
      <p:bldP spid="14357" grpId="0"/>
      <p:bldP spid="14358" grpId="0"/>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3A1CB263-69CE-480A-965A-C5AA134D20CC}" type="slidenum">
              <a:rPr kumimoji="0" lang="zh-TW" altLang="en-US" smtClean="0">
                <a:latin typeface="Times New Roman" pitchFamily="18" charset="0"/>
              </a:rPr>
              <a:pPr eaLnBrk="1" hangingPunct="1"/>
              <a:t>15</a:t>
            </a:fld>
            <a:endParaRPr kumimoji="0" lang="en-US" altLang="zh-TW" smtClean="0">
              <a:latin typeface="Times New Roman" pitchFamily="18" charset="0"/>
            </a:endParaRPr>
          </a:p>
        </p:txBody>
      </p:sp>
      <p:sp>
        <p:nvSpPr>
          <p:cNvPr id="313348" name="Rectangle 4"/>
          <p:cNvSpPr>
            <a:spLocks noGrp="1" noChangeArrowheads="1"/>
          </p:cNvSpPr>
          <p:nvPr>
            <p:ph type="title" idx="4294967295"/>
          </p:nvPr>
        </p:nvSpPr>
        <p:spPr/>
        <p:txBody>
          <a:bodyPr/>
          <a:lstStyle/>
          <a:p>
            <a:pPr>
              <a:defRPr/>
            </a:pPr>
            <a:r>
              <a:rPr lang="zh-TW" altLang="en-US" dirty="0">
                <a:effectLst>
                  <a:outerShdw blurRad="38100" dist="38100" dir="2700000" algn="tl">
                    <a:srgbClr val="C0C0C0"/>
                  </a:outerShdw>
                </a:effectLst>
                <a:latin typeface="Arial" pitchFamily="34" charset="0"/>
                <a:ea typeface="標楷體" pitchFamily="65" charset="-120"/>
              </a:rPr>
              <a:t>機構內控與家庭管理</a:t>
            </a:r>
            <a:endParaRPr lang="zh-TW" altLang="en-US" dirty="0" smtClean="0">
              <a:effectLst>
                <a:outerShdw blurRad="38100" dist="38100" dir="2700000" algn="tl">
                  <a:srgbClr val="C0C0C0"/>
                </a:outerShdw>
              </a:effectLst>
              <a:latin typeface="Arial" pitchFamily="34" charset="0"/>
              <a:ea typeface="標楷體" pitchFamily="65" charset="-120"/>
            </a:endParaRPr>
          </a:p>
        </p:txBody>
      </p:sp>
      <p:sp>
        <p:nvSpPr>
          <p:cNvPr id="801798" name="Rectangle 6"/>
          <p:cNvSpPr>
            <a:spLocks noChangeArrowheads="1"/>
          </p:cNvSpPr>
          <p:nvPr/>
        </p:nvSpPr>
        <p:spPr bwMode="auto">
          <a:xfrm>
            <a:off x="1424608" y="1866304"/>
            <a:ext cx="3024336" cy="4154984"/>
          </a:xfrm>
          <a:prstGeom prst="rect">
            <a:avLst/>
          </a:prstGeom>
          <a:noFill/>
          <a:ln w="9525" algn="ctr">
            <a:noFill/>
            <a:miter lim="800000"/>
            <a:headEnd/>
            <a:tailEnd/>
          </a:ln>
        </p:spPr>
        <p:txBody>
          <a:bodyPr wrap="square">
            <a:spAutoFit/>
          </a:bodyPr>
          <a:lstStyle/>
          <a:p>
            <a:pPr>
              <a:spcBef>
                <a:spcPts val="600"/>
              </a:spcBef>
              <a:defRPr/>
            </a:pPr>
            <a:r>
              <a:rPr lang="en-US" altLang="zh-TW" sz="2400" dirty="0" smtClean="0"/>
              <a:t>1</a:t>
            </a:r>
            <a:r>
              <a:rPr lang="en-US" altLang="zh-TW" sz="2400" dirty="0"/>
              <a:t>.</a:t>
            </a:r>
            <a:r>
              <a:rPr lang="zh-TW" altLang="en-US" sz="2400" b="1" dirty="0">
                <a:solidFill>
                  <a:srgbClr val="CC0000"/>
                </a:solidFill>
              </a:rPr>
              <a:t>控制</a:t>
            </a:r>
            <a:r>
              <a:rPr lang="zh-TW" altLang="en-US" sz="2400" b="1" dirty="0" smtClean="0">
                <a:solidFill>
                  <a:srgbClr val="CC0000"/>
                </a:solidFill>
              </a:rPr>
              <a:t>環境</a:t>
            </a:r>
            <a:r>
              <a:rPr lang="en-US" altLang="zh-TW" sz="2000" dirty="0" smtClean="0"/>
              <a:t/>
            </a:r>
            <a:br>
              <a:rPr lang="en-US" altLang="zh-TW" sz="2000" dirty="0" smtClean="0"/>
            </a:br>
            <a:r>
              <a:rPr lang="zh-TW" altLang="en-US" sz="2000" b="1" dirty="0" smtClean="0"/>
              <a:t>機關</a:t>
            </a:r>
            <a:r>
              <a:rPr lang="zh-TW" altLang="en-US" sz="2000" b="1" dirty="0"/>
              <a:t>文化、內部控制認知</a:t>
            </a:r>
            <a:r>
              <a:rPr lang="zh-TW" altLang="en-US" sz="2400" dirty="0"/>
              <a:t> </a:t>
            </a:r>
          </a:p>
          <a:p>
            <a:pPr>
              <a:spcBef>
                <a:spcPts val="1200"/>
              </a:spcBef>
              <a:defRPr/>
            </a:pPr>
            <a:r>
              <a:rPr lang="en-US" altLang="zh-TW" sz="2400" dirty="0"/>
              <a:t>2.</a:t>
            </a:r>
            <a:r>
              <a:rPr lang="zh-TW" altLang="en-US" sz="2400" b="1" dirty="0">
                <a:solidFill>
                  <a:srgbClr val="CC0000"/>
                </a:solidFill>
              </a:rPr>
              <a:t>風險評估</a:t>
            </a:r>
            <a:r>
              <a:rPr lang="en-US" altLang="zh-TW" sz="2000" dirty="0" smtClean="0"/>
              <a:t/>
            </a:r>
            <a:br>
              <a:rPr lang="en-US" altLang="zh-TW" sz="2000" dirty="0" smtClean="0"/>
            </a:br>
            <a:r>
              <a:rPr lang="zh-TW" altLang="en-US" sz="2000" b="1" dirty="0" smtClean="0"/>
              <a:t>辨識</a:t>
            </a:r>
            <a:r>
              <a:rPr lang="zh-TW" altLang="en-US" sz="2000" b="1" dirty="0"/>
              <a:t>、分析與評量風險</a:t>
            </a:r>
            <a:endParaRPr lang="zh-TW" altLang="en-US" sz="2000" b="1" dirty="0">
              <a:solidFill>
                <a:srgbClr val="FFCC00"/>
              </a:solidFill>
            </a:endParaRPr>
          </a:p>
          <a:p>
            <a:pPr>
              <a:spcBef>
                <a:spcPts val="1200"/>
              </a:spcBef>
              <a:defRPr/>
            </a:pPr>
            <a:r>
              <a:rPr lang="en-US" altLang="zh-TW" sz="2400" dirty="0"/>
              <a:t>3.</a:t>
            </a:r>
            <a:r>
              <a:rPr lang="zh-TW" altLang="en-US" sz="2400" b="1" dirty="0">
                <a:solidFill>
                  <a:srgbClr val="CC0000"/>
                </a:solidFill>
              </a:rPr>
              <a:t>控制</a:t>
            </a:r>
            <a:r>
              <a:rPr lang="zh-TW" altLang="en-US" sz="2400" b="1" dirty="0" smtClean="0">
                <a:solidFill>
                  <a:srgbClr val="CC0000"/>
                </a:solidFill>
              </a:rPr>
              <a:t>作業</a:t>
            </a:r>
            <a:r>
              <a:rPr lang="en-US" altLang="zh-TW" sz="2000" dirty="0" smtClean="0"/>
              <a:t/>
            </a:r>
            <a:br>
              <a:rPr lang="en-US" altLang="zh-TW" sz="2000" dirty="0" smtClean="0"/>
            </a:br>
            <a:r>
              <a:rPr lang="zh-TW" altLang="en-US" sz="2000" b="1" dirty="0" smtClean="0"/>
              <a:t>控制</a:t>
            </a:r>
            <a:r>
              <a:rPr lang="zh-TW" altLang="en-US" sz="2000" b="1" dirty="0"/>
              <a:t>規範及程序</a:t>
            </a:r>
          </a:p>
          <a:p>
            <a:pPr>
              <a:spcBef>
                <a:spcPts val="1200"/>
              </a:spcBef>
              <a:defRPr/>
            </a:pPr>
            <a:r>
              <a:rPr lang="en-US" altLang="zh-TW" sz="2400" dirty="0"/>
              <a:t>4.</a:t>
            </a:r>
            <a:r>
              <a:rPr lang="zh-TW" altLang="en-US" sz="2400" b="1" dirty="0">
                <a:solidFill>
                  <a:srgbClr val="CC0000"/>
                </a:solidFill>
              </a:rPr>
              <a:t>資訊與</a:t>
            </a:r>
            <a:r>
              <a:rPr lang="zh-TW" altLang="en-US" sz="2400" b="1" dirty="0" smtClean="0">
                <a:solidFill>
                  <a:srgbClr val="CC0000"/>
                </a:solidFill>
              </a:rPr>
              <a:t>溝通</a:t>
            </a:r>
            <a:r>
              <a:rPr lang="en-US" altLang="zh-TW" sz="2000" dirty="0"/>
              <a:t/>
            </a:r>
            <a:br>
              <a:rPr lang="en-US" altLang="zh-TW" sz="2000" dirty="0"/>
            </a:br>
            <a:r>
              <a:rPr lang="zh-TW" altLang="en-US" sz="2000" b="1" dirty="0" smtClean="0"/>
              <a:t>資訊</a:t>
            </a:r>
            <a:r>
              <a:rPr lang="zh-TW" altLang="en-US" sz="2000" b="1" dirty="0"/>
              <a:t>編製、蒐集與傳達</a:t>
            </a:r>
          </a:p>
          <a:p>
            <a:pPr>
              <a:spcBef>
                <a:spcPts val="1200"/>
              </a:spcBef>
              <a:defRPr/>
            </a:pPr>
            <a:r>
              <a:rPr lang="en-US" altLang="zh-TW" sz="2400" dirty="0"/>
              <a:t>5.</a:t>
            </a:r>
            <a:r>
              <a:rPr lang="zh-TW" altLang="en-US" sz="2400" b="1" dirty="0" smtClean="0">
                <a:solidFill>
                  <a:srgbClr val="CC0000"/>
                </a:solidFill>
              </a:rPr>
              <a:t>監督</a:t>
            </a:r>
            <a:r>
              <a:rPr lang="en-US" altLang="zh-TW" sz="2000" dirty="0" smtClean="0"/>
              <a:t/>
            </a:r>
            <a:br>
              <a:rPr lang="en-US" altLang="zh-TW" sz="2000" dirty="0" smtClean="0"/>
            </a:br>
            <a:r>
              <a:rPr lang="zh-TW" altLang="en-US" sz="2000" b="1" dirty="0" smtClean="0"/>
              <a:t>評估</a:t>
            </a:r>
            <a:r>
              <a:rPr lang="zh-TW" altLang="en-US" sz="2000" b="1" dirty="0"/>
              <a:t>內部控制制度有效性</a:t>
            </a:r>
          </a:p>
        </p:txBody>
      </p:sp>
      <p:sp>
        <p:nvSpPr>
          <p:cNvPr id="16408" name="投影片編號版面配置區 122"/>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72052FE0-E4D5-4C47-AD42-892D5CB3AF62}" type="slidenum">
              <a:rPr kumimoji="0" lang="zh-TW" altLang="en-US" sz="1000"/>
              <a:pPr algn="r" eaLnBrk="1" hangingPunct="1"/>
              <a:t>15</a:t>
            </a:fld>
            <a:endParaRPr kumimoji="0" lang="en-US" altLang="zh-TW" sz="1000"/>
          </a:p>
        </p:txBody>
      </p:sp>
      <p:sp>
        <p:nvSpPr>
          <p:cNvPr id="126" name="Rectangle 6"/>
          <p:cNvSpPr>
            <a:spLocks noChangeArrowheads="1"/>
          </p:cNvSpPr>
          <p:nvPr/>
        </p:nvSpPr>
        <p:spPr bwMode="auto">
          <a:xfrm>
            <a:off x="1633194" y="1196752"/>
            <a:ext cx="2520280" cy="523220"/>
          </a:xfrm>
          <a:prstGeom prst="rect">
            <a:avLst/>
          </a:prstGeom>
          <a:noFill/>
          <a:ln w="9525" algn="ctr">
            <a:noFill/>
            <a:miter lim="800000"/>
            <a:headEnd/>
            <a:tailEnd/>
          </a:ln>
        </p:spPr>
        <p:txBody>
          <a:bodyPr wrap="square">
            <a:spAutoFit/>
          </a:bodyPr>
          <a:lstStyle/>
          <a:p>
            <a:pPr algn="ctr">
              <a:defRPr/>
            </a:pPr>
            <a:r>
              <a:rPr lang="zh-TW" altLang="en-US" sz="2800" b="1" dirty="0" smtClean="0"/>
              <a:t>機構管理</a:t>
            </a:r>
            <a:endParaRPr lang="zh-TW" altLang="en-US" sz="2800" b="1" dirty="0"/>
          </a:p>
        </p:txBody>
      </p:sp>
      <p:sp>
        <p:nvSpPr>
          <p:cNvPr id="127" name="Rectangle 6"/>
          <p:cNvSpPr>
            <a:spLocks noChangeArrowheads="1"/>
          </p:cNvSpPr>
          <p:nvPr/>
        </p:nvSpPr>
        <p:spPr bwMode="auto">
          <a:xfrm>
            <a:off x="5169024" y="1193414"/>
            <a:ext cx="2520280" cy="523220"/>
          </a:xfrm>
          <a:prstGeom prst="rect">
            <a:avLst/>
          </a:prstGeom>
          <a:noFill/>
          <a:ln w="9525" algn="ctr">
            <a:noFill/>
            <a:miter lim="800000"/>
            <a:headEnd/>
            <a:tailEnd/>
          </a:ln>
        </p:spPr>
        <p:txBody>
          <a:bodyPr wrap="square">
            <a:spAutoFit/>
          </a:bodyPr>
          <a:lstStyle/>
          <a:p>
            <a:pPr algn="ctr">
              <a:defRPr/>
            </a:pPr>
            <a:r>
              <a:rPr lang="zh-TW" altLang="en-US" sz="2800" b="1" dirty="0" smtClean="0"/>
              <a:t>家庭管理</a:t>
            </a:r>
            <a:endParaRPr lang="zh-TW" altLang="en-US" sz="2800" b="1" dirty="0"/>
          </a:p>
        </p:txBody>
      </p:sp>
      <p:sp>
        <p:nvSpPr>
          <p:cNvPr id="128" name="Rectangle 6"/>
          <p:cNvSpPr>
            <a:spLocks noChangeArrowheads="1"/>
          </p:cNvSpPr>
          <p:nvPr/>
        </p:nvSpPr>
        <p:spPr bwMode="auto">
          <a:xfrm>
            <a:off x="5319712" y="1916831"/>
            <a:ext cx="2297584" cy="3839513"/>
          </a:xfrm>
          <a:prstGeom prst="rect">
            <a:avLst/>
          </a:prstGeom>
          <a:noFill/>
          <a:ln w="9525" algn="ctr">
            <a:noFill/>
            <a:miter lim="800000"/>
            <a:headEnd/>
            <a:tailEnd/>
          </a:ln>
        </p:spPr>
        <p:txBody>
          <a:bodyPr wrap="square">
            <a:spAutoFit/>
          </a:bodyPr>
          <a:lstStyle/>
          <a:p>
            <a:pPr>
              <a:defRPr/>
            </a:pPr>
            <a:r>
              <a:rPr lang="zh-TW" altLang="en-US" sz="2400" b="1" dirty="0" smtClean="0">
                <a:solidFill>
                  <a:srgbClr val="CC0000"/>
                </a:solidFill>
                <a:latin typeface="標楷體"/>
                <a:ea typeface="標楷體"/>
              </a:rPr>
              <a:t>→家風、家訓</a:t>
            </a:r>
            <a:endParaRPr lang="en-US" altLang="zh-TW" sz="2400" b="1" dirty="0" smtClean="0">
              <a:solidFill>
                <a:srgbClr val="CC0000"/>
              </a:solidFill>
              <a:latin typeface="標楷體"/>
              <a:ea typeface="標楷體"/>
            </a:endParaRPr>
          </a:p>
          <a:p>
            <a:pPr>
              <a:defRPr/>
            </a:pPr>
            <a:endParaRPr lang="en-US" altLang="zh-TW" sz="2400" b="1" dirty="0" smtClean="0">
              <a:solidFill>
                <a:srgbClr val="CC0000"/>
              </a:solidFill>
            </a:endParaRPr>
          </a:p>
          <a:p>
            <a:pPr>
              <a:spcBef>
                <a:spcPts val="600"/>
              </a:spcBef>
              <a:defRPr/>
            </a:pPr>
            <a:r>
              <a:rPr lang="zh-TW" altLang="en-US" sz="2400" b="1" dirty="0" smtClean="0">
                <a:solidFill>
                  <a:srgbClr val="CC0000"/>
                </a:solidFill>
                <a:latin typeface="標楷體"/>
                <a:ea typeface="標楷體"/>
              </a:rPr>
              <a:t>→家境、家道</a:t>
            </a:r>
            <a:endParaRPr lang="en-US" altLang="zh-TW" sz="2400" b="1" dirty="0" smtClean="0">
              <a:solidFill>
                <a:srgbClr val="CC0000"/>
              </a:solidFill>
              <a:latin typeface="標楷體"/>
              <a:ea typeface="標楷體"/>
            </a:endParaRPr>
          </a:p>
          <a:p>
            <a:pPr>
              <a:defRPr/>
            </a:pPr>
            <a:endParaRPr lang="en-US" altLang="zh-TW" sz="2400" b="1" dirty="0">
              <a:solidFill>
                <a:srgbClr val="CC0000"/>
              </a:solidFill>
              <a:latin typeface="標楷體"/>
              <a:ea typeface="標楷體"/>
            </a:endParaRPr>
          </a:p>
          <a:p>
            <a:pPr>
              <a:spcBef>
                <a:spcPts val="900"/>
              </a:spcBef>
              <a:defRPr/>
            </a:pPr>
            <a:r>
              <a:rPr lang="zh-TW" altLang="en-US" sz="2400" b="1" dirty="0" smtClean="0">
                <a:solidFill>
                  <a:srgbClr val="CC0000"/>
                </a:solidFill>
                <a:latin typeface="標楷體"/>
                <a:ea typeface="標楷體"/>
              </a:rPr>
              <a:t>→家常、家規</a:t>
            </a:r>
            <a:endParaRPr lang="en-US" altLang="zh-TW" sz="2400" b="1" dirty="0" smtClean="0">
              <a:solidFill>
                <a:srgbClr val="CC0000"/>
              </a:solidFill>
              <a:latin typeface="標楷體"/>
              <a:ea typeface="標楷體"/>
            </a:endParaRPr>
          </a:p>
          <a:p>
            <a:pPr>
              <a:defRPr/>
            </a:pPr>
            <a:endParaRPr lang="en-US" altLang="zh-TW" sz="2400" b="1" dirty="0">
              <a:solidFill>
                <a:srgbClr val="CC0000"/>
              </a:solidFill>
              <a:latin typeface="標楷體"/>
              <a:ea typeface="標楷體"/>
            </a:endParaRPr>
          </a:p>
          <a:p>
            <a:pPr>
              <a:spcBef>
                <a:spcPts val="600"/>
              </a:spcBef>
              <a:defRPr/>
            </a:pPr>
            <a:r>
              <a:rPr lang="zh-TW" altLang="en-US" sz="2400" b="1" dirty="0" smtClean="0">
                <a:solidFill>
                  <a:srgbClr val="CC0000"/>
                </a:solidFill>
                <a:latin typeface="標楷體"/>
                <a:ea typeface="標楷體"/>
              </a:rPr>
              <a:t>→家務、家傳</a:t>
            </a:r>
            <a:endParaRPr lang="en-US" altLang="zh-TW" sz="2400" b="1" dirty="0" smtClean="0">
              <a:solidFill>
                <a:srgbClr val="CC0000"/>
              </a:solidFill>
              <a:latin typeface="標楷體"/>
              <a:ea typeface="標楷體"/>
            </a:endParaRPr>
          </a:p>
          <a:p>
            <a:pPr>
              <a:defRPr/>
            </a:pPr>
            <a:endParaRPr lang="en-US" altLang="zh-TW" sz="2400" b="1" dirty="0">
              <a:solidFill>
                <a:srgbClr val="CC0000"/>
              </a:solidFill>
              <a:latin typeface="標楷體"/>
              <a:ea typeface="標楷體"/>
            </a:endParaRPr>
          </a:p>
          <a:p>
            <a:pPr>
              <a:spcBef>
                <a:spcPts val="600"/>
              </a:spcBef>
              <a:defRPr/>
            </a:pPr>
            <a:r>
              <a:rPr lang="zh-TW" altLang="en-US" sz="2400" b="1" dirty="0" smtClean="0">
                <a:solidFill>
                  <a:srgbClr val="CC0000"/>
                </a:solidFill>
                <a:latin typeface="標楷體"/>
                <a:ea typeface="標楷體"/>
              </a:rPr>
              <a:t>→家教、家法</a:t>
            </a:r>
            <a:endParaRPr lang="zh-TW" altLang="en-US" sz="2400" b="1" dirty="0">
              <a:solidFill>
                <a:srgbClr val="CC0000"/>
              </a:solidFill>
            </a:endParaRPr>
          </a:p>
        </p:txBody>
      </p:sp>
    </p:spTree>
    <p:extLst>
      <p:ext uri="{BB962C8B-B14F-4D97-AF65-F5344CB8AC3E}">
        <p14:creationId xmlns:p14="http://schemas.microsoft.com/office/powerpoint/2010/main" val="187150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animEffect transition="in" filter="fade">
                                      <p:cBhvr>
                                        <p:cTn id="7" dur="1000"/>
                                        <p:tgtEl>
                                          <p:spTgt spid="126">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01798"/>
                                        </p:tgtEl>
                                        <p:attrNameLst>
                                          <p:attrName>style.visibility</p:attrName>
                                        </p:attrNameLst>
                                      </p:cBhvr>
                                      <p:to>
                                        <p:strVal val="visible"/>
                                      </p:to>
                                    </p:set>
                                    <p:animEffect transition="in" filter="fade">
                                      <p:cBhvr>
                                        <p:cTn id="11" dur="1000"/>
                                        <p:tgtEl>
                                          <p:spTgt spid="80179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7">
                                            <p:txEl>
                                              <p:pRg st="0" end="0"/>
                                            </p:txEl>
                                          </p:spTgt>
                                        </p:tgtEl>
                                        <p:attrNameLst>
                                          <p:attrName>style.visibility</p:attrName>
                                        </p:attrNameLst>
                                      </p:cBhvr>
                                      <p:to>
                                        <p:strVal val="visible"/>
                                      </p:to>
                                    </p:set>
                                    <p:animEffect transition="in" filter="fade">
                                      <p:cBhvr>
                                        <p:cTn id="16" dur="1000"/>
                                        <p:tgtEl>
                                          <p:spTgt spid="12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8">
                                            <p:txEl>
                                              <p:pRg st="0" end="0"/>
                                            </p:txEl>
                                          </p:spTgt>
                                        </p:tgtEl>
                                        <p:attrNameLst>
                                          <p:attrName>style.visibility</p:attrName>
                                        </p:attrNameLst>
                                      </p:cBhvr>
                                      <p:to>
                                        <p:strVal val="visible"/>
                                      </p:to>
                                    </p:set>
                                    <p:animEffect transition="in" filter="fade">
                                      <p:cBhvr>
                                        <p:cTn id="21" dur="1000"/>
                                        <p:tgtEl>
                                          <p:spTgt spid="128">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8">
                                            <p:txEl>
                                              <p:pRg st="2" end="2"/>
                                            </p:txEl>
                                          </p:spTgt>
                                        </p:tgtEl>
                                        <p:attrNameLst>
                                          <p:attrName>style.visibility</p:attrName>
                                        </p:attrNameLst>
                                      </p:cBhvr>
                                      <p:to>
                                        <p:strVal val="visible"/>
                                      </p:to>
                                    </p:set>
                                    <p:animEffect transition="in" filter="fade">
                                      <p:cBhvr>
                                        <p:cTn id="26" dur="1000"/>
                                        <p:tgtEl>
                                          <p:spTgt spid="12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8">
                                            <p:txEl>
                                              <p:pRg st="4" end="4"/>
                                            </p:txEl>
                                          </p:spTgt>
                                        </p:tgtEl>
                                        <p:attrNameLst>
                                          <p:attrName>style.visibility</p:attrName>
                                        </p:attrNameLst>
                                      </p:cBhvr>
                                      <p:to>
                                        <p:strVal val="visible"/>
                                      </p:to>
                                    </p:set>
                                    <p:animEffect transition="in" filter="fade">
                                      <p:cBhvr>
                                        <p:cTn id="31" dur="1000"/>
                                        <p:tgtEl>
                                          <p:spTgt spid="128">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8">
                                            <p:txEl>
                                              <p:pRg st="6" end="6"/>
                                            </p:txEl>
                                          </p:spTgt>
                                        </p:tgtEl>
                                        <p:attrNameLst>
                                          <p:attrName>style.visibility</p:attrName>
                                        </p:attrNameLst>
                                      </p:cBhvr>
                                      <p:to>
                                        <p:strVal val="visible"/>
                                      </p:to>
                                    </p:set>
                                    <p:animEffect transition="in" filter="fade">
                                      <p:cBhvr>
                                        <p:cTn id="36" dur="1000"/>
                                        <p:tgtEl>
                                          <p:spTgt spid="128">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8">
                                            <p:txEl>
                                              <p:pRg st="8" end="8"/>
                                            </p:txEl>
                                          </p:spTgt>
                                        </p:tgtEl>
                                        <p:attrNameLst>
                                          <p:attrName>style.visibility</p:attrName>
                                        </p:attrNameLst>
                                      </p:cBhvr>
                                      <p:to>
                                        <p:strVal val="visible"/>
                                      </p:to>
                                    </p:set>
                                    <p:animEffect transition="in" filter="fade">
                                      <p:cBhvr>
                                        <p:cTn id="41" dur="1000"/>
                                        <p:tgtEl>
                                          <p:spTgt spid="12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8" grpId="0"/>
      <p:bldP spid="126" grpId="0" build="allAtOnce"/>
      <p:bldP spid="127" grpId="0" build="allAtOnce"/>
      <p:bldP spid="12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FC6E76B9-6BF9-4129-AA6A-57C22F7B88AE}" type="slidenum">
              <a:rPr kumimoji="0" lang="zh-TW" altLang="en-US" smtClean="0">
                <a:latin typeface="Times New Roman" pitchFamily="18" charset="0"/>
              </a:rPr>
              <a:pPr eaLnBrk="1" hangingPunct="1"/>
              <a:t>16</a:t>
            </a:fld>
            <a:endParaRPr kumimoji="0" lang="en-US" altLang="zh-TW" smtClean="0">
              <a:latin typeface="Times New Roman" pitchFamily="18" charset="0"/>
            </a:endParaRPr>
          </a:p>
        </p:txBody>
      </p:sp>
      <p:sp>
        <p:nvSpPr>
          <p:cNvPr id="19459" name="Rectangle 6"/>
          <p:cNvSpPr txBox="1">
            <a:spLocks noGrp="1" noChangeArrowheads="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74144482-65C8-40F9-8A03-EB6770A8C341}" type="slidenum">
              <a:rPr kumimoji="0" lang="zh-TW" altLang="en-US" sz="1000">
                <a:latin typeface="Times New Roman" pitchFamily="18" charset="0"/>
              </a:rPr>
              <a:pPr algn="r" eaLnBrk="1" hangingPunct="1"/>
              <a:t>16</a:t>
            </a:fld>
            <a:endParaRPr kumimoji="0" lang="en-US" altLang="zh-TW" sz="1000">
              <a:latin typeface="Times New Roman" pitchFamily="18" charset="0"/>
            </a:endParaRPr>
          </a:p>
        </p:txBody>
      </p:sp>
      <p:sp>
        <p:nvSpPr>
          <p:cNvPr id="19460"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8C423903-D23D-4401-870C-CB1914ED966E}" type="slidenum">
              <a:rPr kumimoji="0" lang="zh-TW" altLang="en-US" sz="1000">
                <a:latin typeface="Times New Roman" pitchFamily="18" charset="0"/>
              </a:rPr>
              <a:pPr algn="r" eaLnBrk="1" hangingPunct="1"/>
              <a:t>16</a:t>
            </a:fld>
            <a:endParaRPr kumimoji="0" lang="en-US" altLang="zh-TW" sz="1000">
              <a:latin typeface="Times New Roman" pitchFamily="18" charset="0"/>
            </a:endParaRPr>
          </a:p>
        </p:txBody>
      </p:sp>
      <p:sp>
        <p:nvSpPr>
          <p:cNvPr id="323590" name="Rectangle 6"/>
          <p:cNvSpPr>
            <a:spLocks noGrp="1" noChangeArrowheads="1"/>
          </p:cNvSpPr>
          <p:nvPr>
            <p:ph type="title" idx="4294967295"/>
          </p:nvPr>
        </p:nvSpPr>
        <p:spPr/>
        <p:txBody>
          <a:bodyPr/>
          <a:lstStyle/>
          <a:p>
            <a:pPr>
              <a:defRPr/>
            </a:pPr>
            <a:r>
              <a:rPr lang="zh-TW" altLang="en-US" smtClean="0">
                <a:effectLst>
                  <a:outerShdw blurRad="38100" dist="38100" dir="2700000" algn="tl">
                    <a:srgbClr val="C0C0C0"/>
                  </a:outerShdw>
                </a:effectLst>
                <a:latin typeface="Times New Roman" pitchFamily="18" charset="0"/>
                <a:ea typeface="標楷體" pitchFamily="65" charset="-120"/>
              </a:rPr>
              <a:t>政府內部控制五大要素</a:t>
            </a:r>
            <a:r>
              <a:rPr lang="en-US" altLang="zh-TW" smtClean="0">
                <a:effectLst>
                  <a:outerShdw blurRad="38100" dist="38100" dir="2700000" algn="tl">
                    <a:srgbClr val="C0C0C0"/>
                  </a:outerShdw>
                </a:effectLst>
                <a:latin typeface="Times New Roman" pitchFamily="18" charset="0"/>
                <a:ea typeface="標楷體" pitchFamily="65" charset="-120"/>
              </a:rPr>
              <a:t>—</a:t>
            </a:r>
            <a:r>
              <a:rPr lang="zh-TW" altLang="en-US" smtClean="0">
                <a:effectLst>
                  <a:outerShdw blurRad="38100" dist="38100" dir="2700000" algn="tl">
                    <a:srgbClr val="C0C0C0"/>
                  </a:outerShdw>
                </a:effectLst>
                <a:latin typeface="Times New Roman" pitchFamily="18" charset="0"/>
                <a:ea typeface="標楷體" pitchFamily="65" charset="-120"/>
              </a:rPr>
              <a:t>控制環境</a:t>
            </a:r>
          </a:p>
        </p:txBody>
      </p:sp>
      <p:sp>
        <p:nvSpPr>
          <p:cNvPr id="323591" name="Rectangle 7"/>
          <p:cNvSpPr>
            <a:spLocks noGrp="1" noChangeArrowheads="1"/>
          </p:cNvSpPr>
          <p:nvPr>
            <p:ph type="body" idx="4294967295"/>
          </p:nvPr>
        </p:nvSpPr>
        <p:spPr>
          <a:xfrm>
            <a:off x="128588" y="1052514"/>
            <a:ext cx="9504362" cy="4520406"/>
          </a:xfrm>
        </p:spPr>
        <p:txBody>
          <a:bodyPr/>
          <a:lstStyle/>
          <a:p>
            <a:pPr marL="269875" indent="-269875">
              <a:defRPr/>
            </a:pPr>
            <a:r>
              <a:rPr lang="zh-TW" altLang="en-US" dirty="0" smtClean="0">
                <a:solidFill>
                  <a:srgbClr val="000099"/>
                </a:solidFill>
                <a:effectLst>
                  <a:outerShdw blurRad="38100" dist="38100" dir="2700000" algn="tl">
                    <a:srgbClr val="C0C0C0"/>
                  </a:outerShdw>
                </a:effectLst>
                <a:latin typeface="標楷體" pitchFamily="65" charset="-120"/>
              </a:rPr>
              <a:t>塑造</a:t>
            </a:r>
            <a:r>
              <a:rPr lang="zh-TW" altLang="en-US" b="1" dirty="0" smtClean="0">
                <a:solidFill>
                  <a:srgbClr val="000099"/>
                </a:solidFill>
                <a:effectLst>
                  <a:outerShdw blurRad="38100" dist="38100" dir="2700000" algn="tl">
                    <a:srgbClr val="C0C0C0"/>
                  </a:outerShdw>
                </a:effectLst>
                <a:latin typeface="標楷體" pitchFamily="65" charset="-120"/>
              </a:rPr>
              <a:t>機關文化</a:t>
            </a:r>
            <a:r>
              <a:rPr lang="zh-TW" altLang="en-US" dirty="0" smtClean="0">
                <a:solidFill>
                  <a:srgbClr val="000099"/>
                </a:solidFill>
                <a:effectLst>
                  <a:outerShdw blurRad="38100" dist="38100" dir="2700000" algn="tl">
                    <a:srgbClr val="C0C0C0"/>
                  </a:outerShdw>
                </a:effectLst>
                <a:latin typeface="標楷體" pitchFamily="65" charset="-120"/>
              </a:rPr>
              <a:t>及影響其人員對</a:t>
            </a:r>
            <a:r>
              <a:rPr lang="zh-TW" altLang="en-US" b="1" dirty="0" smtClean="0">
                <a:solidFill>
                  <a:srgbClr val="000099"/>
                </a:solidFill>
                <a:effectLst>
                  <a:outerShdw blurRad="38100" dist="38100" dir="2700000" algn="tl">
                    <a:srgbClr val="C0C0C0"/>
                  </a:outerShdw>
                </a:effectLst>
                <a:latin typeface="標楷體" pitchFamily="65" charset="-120"/>
              </a:rPr>
              <a:t>內部控制認知</a:t>
            </a:r>
            <a:r>
              <a:rPr lang="zh-TW" altLang="en-US" dirty="0" smtClean="0">
                <a:solidFill>
                  <a:srgbClr val="000099"/>
                </a:solidFill>
                <a:effectLst>
                  <a:outerShdw blurRad="38100" dist="38100" dir="2700000" algn="tl">
                    <a:srgbClr val="C0C0C0"/>
                  </a:outerShdw>
                </a:effectLst>
                <a:latin typeface="標楷體" pitchFamily="65" charset="-120"/>
              </a:rPr>
              <a:t>之綜合因素，為其他四項組成要素之</a:t>
            </a:r>
            <a:r>
              <a:rPr lang="zh-TW" altLang="en-US" b="1" dirty="0" smtClean="0">
                <a:solidFill>
                  <a:srgbClr val="000099"/>
                </a:solidFill>
                <a:effectLst>
                  <a:outerShdw blurRad="38100" dist="38100" dir="2700000" algn="tl">
                    <a:srgbClr val="C0C0C0"/>
                  </a:outerShdw>
                </a:effectLst>
                <a:latin typeface="標楷體" pitchFamily="65" charset="-120"/>
              </a:rPr>
              <a:t>基礎</a:t>
            </a:r>
            <a:r>
              <a:rPr lang="zh-TW" altLang="en-US" dirty="0" smtClean="0">
                <a:solidFill>
                  <a:srgbClr val="000099"/>
                </a:solidFill>
                <a:effectLst>
                  <a:outerShdw blurRad="38100" dist="38100" dir="2700000" algn="tl">
                    <a:srgbClr val="C0C0C0"/>
                  </a:outerShdw>
                </a:effectLst>
                <a:latin typeface="標楷體" pitchFamily="65" charset="-120"/>
              </a:rPr>
              <a:t>。</a:t>
            </a:r>
            <a:r>
              <a:rPr lang="zh-TW" altLang="en-US" dirty="0" smtClean="0"/>
              <a:t>包括：</a:t>
            </a:r>
          </a:p>
          <a:p>
            <a:pPr marL="722313" lvl="1" indent="-273050">
              <a:defRPr/>
            </a:pPr>
            <a:r>
              <a:rPr lang="zh-TW" altLang="en-US" sz="3000" dirty="0" smtClean="0"/>
              <a:t>公務職業</a:t>
            </a:r>
            <a:r>
              <a:rPr lang="zh-TW" altLang="en-US" sz="3000" b="1" dirty="0" smtClean="0">
                <a:solidFill>
                  <a:srgbClr val="CC0000"/>
                </a:solidFill>
                <a:latin typeface="標楷體" pitchFamily="65" charset="-120"/>
              </a:rPr>
              <a:t>操守與倫理</a:t>
            </a:r>
            <a:r>
              <a:rPr lang="zh-TW" altLang="en-US" sz="3000" dirty="0" smtClean="0"/>
              <a:t>價值觀念之建立及維持；</a:t>
            </a:r>
          </a:p>
          <a:p>
            <a:pPr marL="722313" lvl="1" indent="-273050">
              <a:defRPr/>
            </a:pPr>
            <a:r>
              <a:rPr lang="zh-TW" altLang="en-US" sz="3000" b="1" dirty="0" smtClean="0">
                <a:solidFill>
                  <a:srgbClr val="CC0000"/>
                </a:solidFill>
                <a:latin typeface="標楷體" pitchFamily="65" charset="-120"/>
              </a:rPr>
              <a:t>首長與高階主管</a:t>
            </a:r>
            <a:r>
              <a:rPr lang="zh-TW" altLang="en-US" sz="3000" dirty="0" smtClean="0"/>
              <a:t>對內部控制制度之重視及支持，確認</a:t>
            </a:r>
            <a:r>
              <a:rPr lang="zh-TW" altLang="en-US" sz="3000" b="1" dirty="0" smtClean="0">
                <a:solidFill>
                  <a:srgbClr val="CC0000"/>
                </a:solidFill>
                <a:latin typeface="標楷體" pitchFamily="65" charset="-120"/>
              </a:rPr>
              <a:t>目標</a:t>
            </a:r>
            <a:r>
              <a:rPr lang="zh-TW" altLang="en-US" sz="3000" dirty="0" smtClean="0"/>
              <a:t>且避免過量</a:t>
            </a:r>
            <a:r>
              <a:rPr lang="zh-TW" altLang="en-US" sz="3000" b="1" dirty="0" smtClean="0">
                <a:solidFill>
                  <a:srgbClr val="CC0000"/>
                </a:solidFill>
                <a:latin typeface="標楷體" pitchFamily="65" charset="-120"/>
              </a:rPr>
              <a:t>風險</a:t>
            </a:r>
            <a:r>
              <a:rPr lang="zh-TW" altLang="en-US" sz="3000" dirty="0" smtClean="0"/>
              <a:t>；</a:t>
            </a:r>
          </a:p>
          <a:p>
            <a:pPr marL="722313" lvl="1" indent="-273050">
              <a:defRPr/>
            </a:pPr>
            <a:r>
              <a:rPr lang="zh-TW" altLang="en-US" sz="3000" b="1" dirty="0" smtClean="0">
                <a:solidFill>
                  <a:srgbClr val="CC0000"/>
                </a:solidFill>
                <a:latin typeface="標楷體" pitchFamily="65" charset="-120"/>
              </a:rPr>
              <a:t>組織</a:t>
            </a:r>
            <a:r>
              <a:rPr lang="zh-TW" altLang="en-US" sz="3000" dirty="0" smtClean="0"/>
              <a:t>架構及</a:t>
            </a:r>
            <a:r>
              <a:rPr lang="zh-TW" altLang="en-US" sz="3000" b="1" dirty="0" smtClean="0">
                <a:solidFill>
                  <a:srgbClr val="CC0000"/>
                </a:solidFill>
                <a:latin typeface="標楷體" pitchFamily="65" charset="-120"/>
              </a:rPr>
              <a:t>授權</a:t>
            </a:r>
            <a:r>
              <a:rPr lang="zh-TW" altLang="en-US" sz="3000" dirty="0" smtClean="0"/>
              <a:t>之適當明確；</a:t>
            </a:r>
          </a:p>
          <a:p>
            <a:pPr marL="722313" lvl="1" indent="-273050">
              <a:defRPr/>
            </a:pPr>
            <a:r>
              <a:rPr lang="zh-TW" altLang="en-US" sz="3000" b="1" dirty="0" smtClean="0">
                <a:solidFill>
                  <a:srgbClr val="CC0000"/>
                </a:solidFill>
                <a:latin typeface="標楷體" pitchFamily="65" charset="-120"/>
              </a:rPr>
              <a:t>人力</a:t>
            </a:r>
            <a:r>
              <a:rPr lang="zh-TW" altLang="en-US" sz="3000" dirty="0" smtClean="0"/>
              <a:t>資源管理</a:t>
            </a:r>
            <a:r>
              <a:rPr lang="en-US" altLang="zh-TW" sz="3000" dirty="0" smtClean="0"/>
              <a:t>(</a:t>
            </a:r>
            <a:r>
              <a:rPr lang="zh-TW" altLang="en-US" sz="3000" dirty="0" smtClean="0"/>
              <a:t>含進用、考核與獎懲</a:t>
            </a:r>
            <a:r>
              <a:rPr lang="en-US" altLang="zh-TW" sz="3000" dirty="0" smtClean="0"/>
              <a:t>)</a:t>
            </a:r>
            <a:r>
              <a:rPr lang="zh-TW" altLang="en-US" sz="3000" dirty="0" smtClean="0"/>
              <a:t>；</a:t>
            </a:r>
          </a:p>
          <a:p>
            <a:pPr marL="722313" lvl="1" indent="-273050">
              <a:defRPr/>
            </a:pPr>
            <a:r>
              <a:rPr lang="zh-TW" altLang="en-US" sz="3000" b="1" dirty="0" smtClean="0">
                <a:solidFill>
                  <a:srgbClr val="CC0000"/>
                </a:solidFill>
                <a:latin typeface="標楷體" pitchFamily="65" charset="-120"/>
              </a:rPr>
              <a:t>專業</a:t>
            </a:r>
            <a:r>
              <a:rPr lang="zh-TW" altLang="en-US" sz="3000" dirty="0" smtClean="0"/>
              <a:t>能力提升</a:t>
            </a:r>
            <a:r>
              <a:rPr lang="en-US" altLang="zh-TW" sz="3000" dirty="0" smtClean="0"/>
              <a:t>(</a:t>
            </a:r>
            <a:r>
              <a:rPr lang="zh-TW" altLang="en-US" sz="3000" dirty="0" smtClean="0"/>
              <a:t>含宣導訓練</a:t>
            </a:r>
            <a:r>
              <a:rPr lang="en-US" altLang="zh-TW" sz="3000" dirty="0" smtClean="0"/>
              <a:t>)</a:t>
            </a:r>
            <a:r>
              <a:rPr lang="zh-TW" altLang="en-US" sz="2400" dirty="0" smtClean="0"/>
              <a:t>。</a:t>
            </a:r>
          </a:p>
        </p:txBody>
      </p:sp>
      <p:pic>
        <p:nvPicPr>
          <p:cNvPr id="19463" name="Picture 5" descr="cooperate1"/>
          <p:cNvPicPr>
            <a:picLocks noChangeAspect="1" noChangeArrowheads="1"/>
          </p:cNvPicPr>
          <p:nvPr/>
        </p:nvPicPr>
        <p:blipFill>
          <a:blip r:embed="rId2">
            <a:extLst>
              <a:ext uri="{28A0092B-C50C-407E-A947-70E740481C1C}">
                <a14:useLocalDpi xmlns:a14="http://schemas.microsoft.com/office/drawing/2010/main" val="0"/>
              </a:ext>
            </a:extLst>
          </a:blip>
          <a:srcRect b="4614"/>
          <a:stretch>
            <a:fillRect/>
          </a:stretch>
        </p:blipFill>
        <p:spPr bwMode="auto">
          <a:xfrm>
            <a:off x="5600700" y="4724400"/>
            <a:ext cx="4070350"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投影片編號版面配置區 4"/>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333B0138-ED77-4C57-912A-939C05601F1B}" type="slidenum">
              <a:rPr kumimoji="0" lang="zh-TW" altLang="en-US" sz="1000">
                <a:latin typeface="Times New Roman" pitchFamily="18" charset="0"/>
              </a:rPr>
              <a:pPr algn="r" eaLnBrk="1" hangingPunct="1"/>
              <a:t>16</a:t>
            </a:fld>
            <a:endParaRPr kumimoji="0" lang="en-US" altLang="zh-TW" sz="1000">
              <a:latin typeface="Times New Roman" pitchFamily="18"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2DF9002C-784B-4E04-868C-7F52E83AFF52}" type="slidenum">
              <a:rPr kumimoji="0" lang="zh-TW" altLang="en-US" smtClean="0">
                <a:latin typeface="Times New Roman" pitchFamily="18" charset="0"/>
              </a:rPr>
              <a:pPr eaLnBrk="1" hangingPunct="1"/>
              <a:t>17</a:t>
            </a:fld>
            <a:endParaRPr kumimoji="0" lang="en-US" altLang="zh-TW" smtClean="0">
              <a:latin typeface="Times New Roman" pitchFamily="18" charset="0"/>
            </a:endParaRPr>
          </a:p>
        </p:txBody>
      </p:sp>
      <p:sp>
        <p:nvSpPr>
          <p:cNvPr id="20483" name="Rectangle 6"/>
          <p:cNvSpPr txBox="1">
            <a:spLocks noGrp="1" noChangeArrowheads="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C2274E07-1839-4E9B-9C53-D7B172B5BEA0}" type="slidenum">
              <a:rPr kumimoji="0" lang="zh-TW" altLang="en-US" sz="1000">
                <a:latin typeface="Times New Roman" pitchFamily="18" charset="0"/>
              </a:rPr>
              <a:pPr algn="r" eaLnBrk="1" hangingPunct="1"/>
              <a:t>17</a:t>
            </a:fld>
            <a:endParaRPr kumimoji="0" lang="en-US" altLang="zh-TW" sz="1000">
              <a:latin typeface="Times New Roman" pitchFamily="18" charset="0"/>
            </a:endParaRPr>
          </a:p>
        </p:txBody>
      </p:sp>
      <p:sp>
        <p:nvSpPr>
          <p:cNvPr id="20484"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22745B03-824F-4B40-B891-F6DC26339F0C}" type="slidenum">
              <a:rPr kumimoji="0" lang="zh-TW" altLang="en-US" sz="1000">
                <a:latin typeface="Times New Roman" pitchFamily="18" charset="0"/>
              </a:rPr>
              <a:pPr algn="r" eaLnBrk="1" hangingPunct="1"/>
              <a:t>17</a:t>
            </a:fld>
            <a:endParaRPr kumimoji="0" lang="en-US" altLang="zh-TW" sz="1000">
              <a:latin typeface="Times New Roman" pitchFamily="18" charset="0"/>
            </a:endParaRPr>
          </a:p>
        </p:txBody>
      </p:sp>
      <p:sp>
        <p:nvSpPr>
          <p:cNvPr id="324614" name="Rectangle 6"/>
          <p:cNvSpPr>
            <a:spLocks noGrp="1" noChangeArrowheads="1"/>
          </p:cNvSpPr>
          <p:nvPr>
            <p:ph type="title" idx="4294967295"/>
          </p:nvPr>
        </p:nvSpPr>
        <p:spPr>
          <a:xfrm>
            <a:off x="488950" y="115888"/>
            <a:ext cx="8915400" cy="842962"/>
          </a:xfrm>
        </p:spPr>
        <p:txBody>
          <a:bodyPr/>
          <a:lstStyle/>
          <a:p>
            <a:pPr>
              <a:defRPr/>
            </a:pPr>
            <a:r>
              <a:rPr lang="zh-TW" altLang="en-US" smtClean="0">
                <a:effectLst>
                  <a:outerShdw blurRad="38100" dist="38100" dir="2700000" algn="tl">
                    <a:srgbClr val="C0C0C0"/>
                  </a:outerShdw>
                </a:effectLst>
                <a:latin typeface="Times New Roman" pitchFamily="18" charset="0"/>
                <a:ea typeface="標楷體" pitchFamily="65" charset="-120"/>
              </a:rPr>
              <a:t>政府內部控制五大要素</a:t>
            </a:r>
            <a:r>
              <a:rPr lang="en-US" altLang="zh-TW" smtClean="0">
                <a:effectLst>
                  <a:outerShdw blurRad="38100" dist="38100" dir="2700000" algn="tl">
                    <a:srgbClr val="C0C0C0"/>
                  </a:outerShdw>
                </a:effectLst>
                <a:latin typeface="Times New Roman" pitchFamily="18" charset="0"/>
                <a:ea typeface="標楷體" pitchFamily="65" charset="-120"/>
              </a:rPr>
              <a:t>—</a:t>
            </a:r>
            <a:r>
              <a:rPr lang="zh-TW" altLang="en-US" smtClean="0">
                <a:effectLst>
                  <a:outerShdw blurRad="38100" dist="38100" dir="2700000" algn="tl">
                    <a:srgbClr val="C0C0C0"/>
                  </a:outerShdw>
                </a:effectLst>
                <a:latin typeface="Times New Roman" pitchFamily="18" charset="0"/>
                <a:ea typeface="標楷體" pitchFamily="65" charset="-120"/>
              </a:rPr>
              <a:t>風險評估</a:t>
            </a:r>
            <a:endParaRPr lang="zh-TW" altLang="en-US" sz="2400" smtClean="0">
              <a:effectLst>
                <a:outerShdw blurRad="38100" dist="38100" dir="2700000" algn="tl">
                  <a:srgbClr val="C0C0C0"/>
                </a:outerShdw>
              </a:effectLst>
              <a:latin typeface="Times New Roman" pitchFamily="18" charset="0"/>
              <a:ea typeface="標楷體" pitchFamily="65" charset="-120"/>
            </a:endParaRPr>
          </a:p>
        </p:txBody>
      </p:sp>
      <p:sp>
        <p:nvSpPr>
          <p:cNvPr id="324615" name="Rectangle 7"/>
          <p:cNvSpPr>
            <a:spLocks noGrp="1" noChangeArrowheads="1"/>
          </p:cNvSpPr>
          <p:nvPr>
            <p:ph type="body" idx="4294967295"/>
          </p:nvPr>
        </p:nvSpPr>
        <p:spPr>
          <a:xfrm>
            <a:off x="206375" y="908050"/>
            <a:ext cx="9586913" cy="5484813"/>
          </a:xfrm>
        </p:spPr>
        <p:txBody>
          <a:bodyPr/>
          <a:lstStyle/>
          <a:p>
            <a:pPr marL="269875" indent="-269875">
              <a:spcBef>
                <a:spcPct val="10000"/>
              </a:spcBef>
              <a:defRPr/>
            </a:pPr>
            <a:r>
              <a:rPr lang="zh-TW" altLang="en-US" smtClean="0">
                <a:solidFill>
                  <a:srgbClr val="000099"/>
                </a:solidFill>
                <a:effectLst>
                  <a:outerShdw blurRad="38100" dist="38100" dir="2700000" algn="tl">
                    <a:srgbClr val="C0C0C0"/>
                  </a:outerShdw>
                </a:effectLst>
                <a:latin typeface="標楷體" pitchFamily="65" charset="-120"/>
              </a:rPr>
              <a:t>辨識攸關之</a:t>
            </a:r>
            <a:r>
              <a:rPr lang="zh-TW" altLang="en-US" b="1" smtClean="0">
                <a:solidFill>
                  <a:srgbClr val="000099"/>
                </a:solidFill>
                <a:effectLst>
                  <a:outerShdw blurRad="38100" dist="38100" dir="2700000" algn="tl">
                    <a:srgbClr val="C0C0C0"/>
                  </a:outerShdw>
                </a:effectLst>
                <a:latin typeface="標楷體" pitchFamily="65" charset="-120"/>
              </a:rPr>
              <a:t>施政風險</a:t>
            </a:r>
            <a:r>
              <a:rPr lang="zh-TW" altLang="en-US" smtClean="0">
                <a:solidFill>
                  <a:srgbClr val="000099"/>
                </a:solidFill>
                <a:effectLst>
                  <a:outerShdw blurRad="38100" dist="38100" dir="2700000" algn="tl">
                    <a:srgbClr val="C0C0C0"/>
                  </a:outerShdw>
                </a:effectLst>
                <a:latin typeface="標楷體" pitchFamily="65" charset="-120"/>
              </a:rPr>
              <a:t>、分析風險之</a:t>
            </a:r>
            <a:r>
              <a:rPr lang="zh-TW" altLang="en-US" b="1" smtClean="0">
                <a:solidFill>
                  <a:srgbClr val="000099"/>
                </a:solidFill>
                <a:effectLst>
                  <a:outerShdw blurRad="38100" dist="38100" dir="2700000" algn="tl">
                    <a:srgbClr val="C0C0C0"/>
                  </a:outerShdw>
                </a:effectLst>
                <a:latin typeface="標楷體" pitchFamily="65" charset="-120"/>
              </a:rPr>
              <a:t>影響程度與發生可能性</a:t>
            </a:r>
            <a:r>
              <a:rPr lang="zh-TW" altLang="en-US" smtClean="0">
                <a:solidFill>
                  <a:srgbClr val="000099"/>
                </a:solidFill>
                <a:effectLst>
                  <a:outerShdw blurRad="38100" dist="38100" dir="2700000" algn="tl">
                    <a:srgbClr val="C0C0C0"/>
                  </a:outerShdw>
                </a:effectLst>
                <a:latin typeface="標楷體" pitchFamily="65" charset="-120"/>
              </a:rPr>
              <a:t>，及評量對風險</a:t>
            </a:r>
            <a:r>
              <a:rPr lang="zh-TW" altLang="en-US" b="1" smtClean="0">
                <a:solidFill>
                  <a:srgbClr val="000099"/>
                </a:solidFill>
                <a:effectLst>
                  <a:outerShdw blurRad="38100" dist="38100" dir="2700000" algn="tl">
                    <a:srgbClr val="C0C0C0"/>
                  </a:outerShdw>
                </a:effectLst>
                <a:latin typeface="標楷體" pitchFamily="65" charset="-120"/>
              </a:rPr>
              <a:t>容忍度</a:t>
            </a:r>
            <a:r>
              <a:rPr lang="zh-TW" altLang="en-US" smtClean="0">
                <a:solidFill>
                  <a:srgbClr val="000099"/>
                </a:solidFill>
                <a:effectLst>
                  <a:outerShdw blurRad="38100" dist="38100" dir="2700000" algn="tl">
                    <a:srgbClr val="C0C0C0"/>
                  </a:outerShdw>
                </a:effectLst>
                <a:latin typeface="標楷體" pitchFamily="65" charset="-120"/>
              </a:rPr>
              <a:t>之過程，據以決定採取控制作業或監督等方式，處理或回應相關風險。</a:t>
            </a:r>
            <a:r>
              <a:rPr lang="zh-TW" altLang="en-US" smtClean="0"/>
              <a:t>包括：</a:t>
            </a:r>
          </a:p>
          <a:p>
            <a:pPr marL="625475" lvl="1" indent="-176213">
              <a:spcBef>
                <a:spcPct val="10000"/>
              </a:spcBef>
              <a:defRPr/>
            </a:pPr>
            <a:r>
              <a:rPr lang="zh-TW" altLang="en-US" sz="3200" b="1" smtClean="0">
                <a:solidFill>
                  <a:srgbClr val="CC0000"/>
                </a:solidFill>
                <a:latin typeface="標楷體" pitchFamily="65" charset="-120"/>
              </a:rPr>
              <a:t>風險辨識</a:t>
            </a:r>
            <a:r>
              <a:rPr lang="zh-TW" altLang="en-US" sz="3200" smtClean="0"/>
              <a:t>：辨識影響目標達成之</a:t>
            </a:r>
            <a:r>
              <a:rPr lang="zh-TW" altLang="en-US" sz="3200" b="1" smtClean="0">
                <a:solidFill>
                  <a:srgbClr val="800080"/>
                </a:solidFill>
                <a:latin typeface="標楷體" pitchFamily="65" charset="-120"/>
              </a:rPr>
              <a:t>風險因素</a:t>
            </a:r>
            <a:r>
              <a:rPr lang="zh-TW" altLang="en-US" sz="3200" smtClean="0"/>
              <a:t>；</a:t>
            </a:r>
          </a:p>
          <a:p>
            <a:pPr marL="625475" lvl="1" indent="-176213">
              <a:defRPr/>
            </a:pPr>
            <a:r>
              <a:rPr lang="zh-TW" altLang="en-US" sz="3200" b="1" smtClean="0">
                <a:solidFill>
                  <a:srgbClr val="CC0000"/>
                </a:solidFill>
                <a:latin typeface="標楷體" pitchFamily="65" charset="-120"/>
              </a:rPr>
              <a:t>風險分析</a:t>
            </a:r>
            <a:r>
              <a:rPr lang="zh-TW" altLang="en-US" sz="3200" smtClean="0"/>
              <a:t>：分析風險因素之</a:t>
            </a:r>
            <a:r>
              <a:rPr lang="zh-TW" altLang="en-US" sz="3200" b="1" smtClean="0">
                <a:solidFill>
                  <a:srgbClr val="800080"/>
                </a:solidFill>
                <a:latin typeface="標楷體" pitchFamily="65" charset="-120"/>
              </a:rPr>
              <a:t>影響程度</a:t>
            </a:r>
            <a:r>
              <a:rPr lang="zh-TW" altLang="en-US" sz="3200" smtClean="0"/>
              <a:t>及</a:t>
            </a:r>
            <a:r>
              <a:rPr lang="zh-TW" altLang="en-US" sz="3200" b="1" smtClean="0">
                <a:solidFill>
                  <a:srgbClr val="800080"/>
                </a:solidFill>
                <a:latin typeface="標楷體" pitchFamily="65" charset="-120"/>
              </a:rPr>
              <a:t>發生可能性</a:t>
            </a:r>
            <a:r>
              <a:rPr lang="zh-TW" altLang="en-US" sz="3200" smtClean="0"/>
              <a:t>，綜合估計風險等級； </a:t>
            </a:r>
          </a:p>
          <a:p>
            <a:pPr marL="625475" lvl="1" indent="-176213">
              <a:defRPr/>
            </a:pPr>
            <a:r>
              <a:rPr lang="zh-TW" altLang="en-US" sz="3200" b="1" smtClean="0">
                <a:solidFill>
                  <a:srgbClr val="CC0000"/>
                </a:solidFill>
                <a:latin typeface="標楷體" pitchFamily="65" charset="-120"/>
              </a:rPr>
              <a:t>風險評量</a:t>
            </a:r>
            <a:r>
              <a:rPr lang="zh-TW" altLang="en-US" sz="3200" smtClean="0"/>
              <a:t>：評量對風險之</a:t>
            </a:r>
            <a:r>
              <a:rPr lang="zh-TW" altLang="en-US" sz="3200" b="1" smtClean="0">
                <a:solidFill>
                  <a:srgbClr val="800080"/>
                </a:solidFill>
                <a:latin typeface="標楷體" pitchFamily="65" charset="-120"/>
              </a:rPr>
              <a:t>容忍度</a:t>
            </a:r>
            <a:r>
              <a:rPr lang="zh-TW" altLang="en-US" sz="3200" smtClean="0"/>
              <a:t>並依據</a:t>
            </a:r>
          </a:p>
          <a:p>
            <a:pPr marL="625475" lvl="1" indent="-176213">
              <a:spcBef>
                <a:spcPct val="0"/>
              </a:spcBef>
              <a:buFont typeface="Wingdings" pitchFamily="2" charset="2"/>
              <a:buNone/>
              <a:defRPr/>
            </a:pPr>
            <a:r>
              <a:rPr lang="zh-TW" altLang="en-US" sz="3200" smtClean="0"/>
              <a:t>  風險等級，決定需優先處理之風險因素。</a:t>
            </a:r>
            <a:r>
              <a:rPr lang="zh-TW" altLang="en-US" sz="2900" smtClean="0"/>
              <a:t> </a:t>
            </a:r>
          </a:p>
        </p:txBody>
      </p:sp>
      <p:pic>
        <p:nvPicPr>
          <p:cNvPr id="20487" name="Picture 5" descr="r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088" y="4686300"/>
            <a:ext cx="1368425"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投影片編號版面配置區 4"/>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CB17113F-4B9C-44A7-8001-6D7B5DD5C90E}" type="slidenum">
              <a:rPr kumimoji="0" lang="zh-TW" altLang="en-US" sz="1000">
                <a:latin typeface="Times New Roman" pitchFamily="18" charset="0"/>
              </a:rPr>
              <a:pPr algn="r" eaLnBrk="1" hangingPunct="1"/>
              <a:t>17</a:t>
            </a:fld>
            <a:endParaRPr kumimoji="0" lang="en-US" altLang="zh-TW" sz="1000">
              <a:latin typeface="Times New Roman" pitchFamily="18"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5888BF22-0344-489A-AF9C-BA9C6C74B174}" type="slidenum">
              <a:rPr kumimoji="0" lang="zh-TW" altLang="en-US" smtClean="0">
                <a:latin typeface="Times New Roman" pitchFamily="18" charset="0"/>
              </a:rPr>
              <a:pPr eaLnBrk="1" hangingPunct="1"/>
              <a:t>18</a:t>
            </a:fld>
            <a:endParaRPr kumimoji="0" lang="en-US" altLang="zh-TW" smtClean="0">
              <a:latin typeface="Times New Roman" pitchFamily="18" charset="0"/>
            </a:endParaRPr>
          </a:p>
        </p:txBody>
      </p:sp>
      <p:sp>
        <p:nvSpPr>
          <p:cNvPr id="21507" name="Rectangle 6"/>
          <p:cNvSpPr txBox="1">
            <a:spLocks noGrp="1" noChangeArrowheads="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00C8F9CD-2008-4C3D-82B3-6642E4288321}" type="slidenum">
              <a:rPr kumimoji="0" lang="zh-TW" altLang="en-US" sz="1000">
                <a:latin typeface="Times New Roman" pitchFamily="18" charset="0"/>
              </a:rPr>
              <a:pPr algn="r" eaLnBrk="1" hangingPunct="1"/>
              <a:t>18</a:t>
            </a:fld>
            <a:endParaRPr kumimoji="0" lang="en-US" altLang="zh-TW" sz="1000">
              <a:latin typeface="Times New Roman" pitchFamily="18" charset="0"/>
            </a:endParaRPr>
          </a:p>
        </p:txBody>
      </p:sp>
      <p:sp>
        <p:nvSpPr>
          <p:cNvPr id="21508"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7235F3CD-4C59-4832-AFE7-7FA2BB73DFD7}" type="slidenum">
              <a:rPr kumimoji="0" lang="zh-TW" altLang="en-US" sz="1000">
                <a:latin typeface="Times New Roman" pitchFamily="18" charset="0"/>
              </a:rPr>
              <a:pPr algn="r" eaLnBrk="1" hangingPunct="1"/>
              <a:t>18</a:t>
            </a:fld>
            <a:endParaRPr kumimoji="0" lang="en-US" altLang="zh-TW" sz="1000">
              <a:latin typeface="Times New Roman" pitchFamily="18" charset="0"/>
            </a:endParaRPr>
          </a:p>
        </p:txBody>
      </p:sp>
      <p:sp>
        <p:nvSpPr>
          <p:cNvPr id="326662" name="Rectangle 6"/>
          <p:cNvSpPr>
            <a:spLocks noGrp="1" noChangeArrowheads="1"/>
          </p:cNvSpPr>
          <p:nvPr>
            <p:ph type="title" idx="4294967295"/>
          </p:nvPr>
        </p:nvSpPr>
        <p:spPr/>
        <p:txBody>
          <a:bodyPr/>
          <a:lstStyle/>
          <a:p>
            <a:pPr>
              <a:defRPr/>
            </a:pPr>
            <a:r>
              <a:rPr lang="zh-TW" altLang="en-US" smtClean="0">
                <a:effectLst>
                  <a:outerShdw blurRad="38100" dist="38100" dir="2700000" algn="tl">
                    <a:srgbClr val="C0C0C0"/>
                  </a:outerShdw>
                </a:effectLst>
                <a:latin typeface="Times New Roman" pitchFamily="18" charset="0"/>
                <a:ea typeface="標楷體" pitchFamily="65" charset="-120"/>
              </a:rPr>
              <a:t>政府內部控制五大要素</a:t>
            </a:r>
            <a:r>
              <a:rPr lang="en-US" altLang="zh-TW" smtClean="0">
                <a:effectLst>
                  <a:outerShdw blurRad="38100" dist="38100" dir="2700000" algn="tl">
                    <a:srgbClr val="C0C0C0"/>
                  </a:outerShdw>
                </a:effectLst>
                <a:latin typeface="Times New Roman" pitchFamily="18" charset="0"/>
                <a:ea typeface="標楷體" pitchFamily="65" charset="-120"/>
              </a:rPr>
              <a:t>—</a:t>
            </a:r>
            <a:r>
              <a:rPr lang="zh-TW" altLang="en-US" smtClean="0">
                <a:effectLst>
                  <a:outerShdw blurRad="38100" dist="38100" dir="2700000" algn="tl">
                    <a:srgbClr val="C0C0C0"/>
                  </a:outerShdw>
                </a:effectLst>
                <a:latin typeface="Times New Roman" pitchFamily="18" charset="0"/>
                <a:ea typeface="標楷體" pitchFamily="65" charset="-120"/>
              </a:rPr>
              <a:t>控制作業</a:t>
            </a:r>
          </a:p>
        </p:txBody>
      </p:sp>
      <p:sp>
        <p:nvSpPr>
          <p:cNvPr id="326663" name="Rectangle 7"/>
          <p:cNvSpPr>
            <a:spLocks noGrp="1" noChangeArrowheads="1"/>
          </p:cNvSpPr>
          <p:nvPr>
            <p:ph type="body" idx="4294967295"/>
          </p:nvPr>
        </p:nvSpPr>
        <p:spPr>
          <a:xfrm>
            <a:off x="179388" y="1130300"/>
            <a:ext cx="9598025" cy="5322888"/>
          </a:xfrm>
        </p:spPr>
        <p:txBody>
          <a:bodyPr/>
          <a:lstStyle/>
          <a:p>
            <a:pPr marL="269875" indent="-269875">
              <a:lnSpc>
                <a:spcPct val="90000"/>
              </a:lnSpc>
              <a:buFont typeface="Wingdings" charset="0"/>
              <a:buChar char="p"/>
              <a:defRPr/>
            </a:pPr>
            <a:r>
              <a:rPr lang="zh-TW" altLang="en-US" sz="2800" dirty="0" smtClean="0">
                <a:solidFill>
                  <a:srgbClr val="000099"/>
                </a:solidFill>
                <a:effectLst>
                  <a:outerShdw blurRad="38100" dist="38100" dir="2700000" algn="tl">
                    <a:srgbClr val="DDDDDD"/>
                  </a:outerShdw>
                </a:effectLst>
                <a:latin typeface="標楷體" charset="0"/>
              </a:rPr>
              <a:t>為了合理促使機關</a:t>
            </a:r>
            <a:r>
              <a:rPr lang="zh-TW" altLang="en-US" sz="2800" b="1" dirty="0" smtClean="0">
                <a:solidFill>
                  <a:srgbClr val="000099"/>
                </a:solidFill>
                <a:effectLst>
                  <a:outerShdw blurRad="38100" dist="38100" dir="2700000" algn="tl">
                    <a:srgbClr val="DDDDDD"/>
                  </a:outerShdw>
                </a:effectLst>
                <a:latin typeface="標楷體" charset="0"/>
              </a:rPr>
              <a:t>達成目標、降低風險</a:t>
            </a:r>
            <a:r>
              <a:rPr lang="zh-TW" altLang="en-US" sz="2800" dirty="0" smtClean="0">
                <a:solidFill>
                  <a:srgbClr val="000099"/>
                </a:solidFill>
                <a:effectLst>
                  <a:outerShdw blurRad="38100" dist="38100" dir="2700000" algn="tl">
                    <a:srgbClr val="DDDDDD"/>
                  </a:outerShdw>
                </a:effectLst>
                <a:latin typeface="標楷體" charset="0"/>
              </a:rPr>
              <a:t>，且有助於</a:t>
            </a:r>
            <a:r>
              <a:rPr lang="zh-TW" altLang="en-US" sz="2800" b="1" dirty="0" smtClean="0">
                <a:solidFill>
                  <a:srgbClr val="000099"/>
                </a:solidFill>
                <a:effectLst>
                  <a:outerShdw blurRad="38100" dist="38100" dir="2700000" algn="tl">
                    <a:srgbClr val="DDDDDD"/>
                  </a:outerShdw>
                </a:effectLst>
                <a:latin typeface="標楷體" charset="0"/>
              </a:rPr>
              <a:t>落實機關決策</a:t>
            </a:r>
            <a:r>
              <a:rPr lang="zh-TW" altLang="en-US" sz="2800" dirty="0" smtClean="0">
                <a:solidFill>
                  <a:srgbClr val="000099"/>
                </a:solidFill>
                <a:effectLst>
                  <a:outerShdw blurRad="38100" dist="38100" dir="2700000" algn="tl">
                    <a:srgbClr val="DDDDDD"/>
                  </a:outerShdw>
                </a:effectLst>
                <a:latin typeface="標楷體" charset="0"/>
              </a:rPr>
              <a:t>，所訂定之</a:t>
            </a:r>
            <a:r>
              <a:rPr lang="zh-TW" altLang="en-US" sz="2800" b="1" dirty="0" smtClean="0">
                <a:solidFill>
                  <a:srgbClr val="000099"/>
                </a:solidFill>
                <a:effectLst>
                  <a:outerShdw blurRad="38100" dist="38100" dir="2700000" algn="tl">
                    <a:srgbClr val="DDDDDD"/>
                  </a:outerShdw>
                </a:effectLst>
                <a:latin typeface="標楷體" charset="0"/>
              </a:rPr>
              <a:t>控制規範及程序</a:t>
            </a:r>
            <a:r>
              <a:rPr lang="zh-TW" altLang="en-US" sz="2800" dirty="0" smtClean="0">
                <a:solidFill>
                  <a:srgbClr val="000099"/>
                </a:solidFill>
                <a:effectLst>
                  <a:outerShdw blurRad="38100" dist="38100" dir="2700000" algn="tl">
                    <a:srgbClr val="DDDDDD"/>
                  </a:outerShdw>
                </a:effectLst>
                <a:latin typeface="標楷體" charset="0"/>
              </a:rPr>
              <a:t>。</a:t>
            </a:r>
            <a:r>
              <a:rPr lang="zh-TW" altLang="en-US" sz="2800" dirty="0" smtClean="0"/>
              <a:t>包括：</a:t>
            </a:r>
          </a:p>
          <a:p>
            <a:pPr marL="625475" lvl="1" indent="-176213">
              <a:lnSpc>
                <a:spcPct val="90000"/>
              </a:lnSpc>
              <a:buFont typeface="Wingdings" charset="0"/>
              <a:buChar char="n"/>
              <a:defRPr/>
            </a:pPr>
            <a:r>
              <a:rPr lang="zh-TW" altLang="en-US" b="1" dirty="0" smtClean="0">
                <a:solidFill>
                  <a:srgbClr val="CC0000"/>
                </a:solidFill>
                <a:latin typeface="標楷體" charset="0"/>
              </a:rPr>
              <a:t>整體層級控制</a:t>
            </a:r>
            <a:r>
              <a:rPr lang="zh-TW" altLang="en-US" dirty="0" smtClean="0"/>
              <a:t>：對機關各單位</a:t>
            </a:r>
            <a:r>
              <a:rPr lang="zh-TW" altLang="en-US" b="1" dirty="0" smtClean="0">
                <a:solidFill>
                  <a:srgbClr val="800080"/>
                </a:solidFill>
                <a:latin typeface="標楷體" charset="0"/>
              </a:rPr>
              <a:t>多項業務有廣泛影響</a:t>
            </a:r>
            <a:r>
              <a:rPr lang="zh-TW" altLang="en-US" dirty="0" smtClean="0"/>
              <a:t>之控管措施或控制規範。</a:t>
            </a:r>
          </a:p>
          <a:p>
            <a:pPr marL="625475" lvl="1" indent="-176213">
              <a:lnSpc>
                <a:spcPct val="90000"/>
              </a:lnSpc>
              <a:buFont typeface="Wingdings" charset="0"/>
              <a:buChar char="n"/>
              <a:defRPr/>
            </a:pPr>
            <a:r>
              <a:rPr lang="zh-TW" altLang="en-US" b="1" dirty="0" smtClean="0">
                <a:solidFill>
                  <a:srgbClr val="CC0000"/>
                </a:solidFill>
                <a:latin typeface="標楷體" charset="0"/>
              </a:rPr>
              <a:t>作業層級控制</a:t>
            </a:r>
            <a:r>
              <a:rPr lang="zh-TW" altLang="en-US" dirty="0" smtClean="0"/>
              <a:t>：機關各單位經依</a:t>
            </a:r>
            <a:r>
              <a:rPr lang="zh-TW" altLang="en-US" b="1" dirty="0" smtClean="0">
                <a:solidFill>
                  <a:srgbClr val="800080"/>
                </a:solidFill>
                <a:latin typeface="標楷體" charset="0"/>
              </a:rPr>
              <a:t>個別業務之作業層級目標</a:t>
            </a:r>
            <a:r>
              <a:rPr lang="zh-TW" altLang="en-US" dirty="0" smtClean="0"/>
              <a:t>，所</a:t>
            </a:r>
            <a:r>
              <a:rPr lang="zh-TW" altLang="en-US" b="1" dirty="0" smtClean="0">
                <a:solidFill>
                  <a:srgbClr val="800080"/>
                </a:solidFill>
                <a:latin typeface="標楷體" charset="0"/>
              </a:rPr>
              <a:t>評估風險</a:t>
            </a:r>
            <a:r>
              <a:rPr lang="zh-TW" altLang="en-US" dirty="0" smtClean="0"/>
              <a:t>之結果，秉持</a:t>
            </a:r>
            <a:r>
              <a:rPr lang="zh-TW" altLang="en-US" b="1" dirty="0" smtClean="0">
                <a:solidFill>
                  <a:srgbClr val="800080"/>
                </a:solidFill>
                <a:latin typeface="標楷體" charset="0"/>
              </a:rPr>
              <a:t>化繁為簡</a:t>
            </a:r>
            <a:r>
              <a:rPr lang="zh-TW" altLang="en-US" dirty="0" smtClean="0"/>
              <a:t>原則，設計</a:t>
            </a:r>
            <a:r>
              <a:rPr lang="zh-TW" altLang="en-US" b="1" dirty="0" smtClean="0">
                <a:solidFill>
                  <a:srgbClr val="800080"/>
                </a:solidFill>
                <a:latin typeface="標楷體" charset="0"/>
              </a:rPr>
              <a:t>控制重點</a:t>
            </a:r>
            <a:r>
              <a:rPr lang="zh-TW" altLang="en-US" dirty="0" smtClean="0"/>
              <a:t>；配合業務調整及作業變動，</a:t>
            </a:r>
          </a:p>
          <a:p>
            <a:pPr marL="625475" lvl="1" indent="-176213">
              <a:lnSpc>
                <a:spcPct val="90000"/>
              </a:lnSpc>
              <a:spcBef>
                <a:spcPct val="0"/>
              </a:spcBef>
              <a:buFont typeface="Wingdings" charset="0"/>
              <a:buNone/>
              <a:defRPr/>
            </a:pPr>
            <a:r>
              <a:rPr lang="zh-TW" altLang="en-US" dirty="0" smtClean="0"/>
              <a:t>  適時檢討修訂。</a:t>
            </a:r>
          </a:p>
          <a:p>
            <a:pPr marL="269875" indent="-269875">
              <a:lnSpc>
                <a:spcPct val="90000"/>
              </a:lnSpc>
              <a:buFont typeface="Wingdings" charset="0"/>
              <a:buChar char="p"/>
              <a:defRPr/>
            </a:pPr>
            <a:r>
              <a:rPr lang="zh-TW" altLang="en-US" sz="2800" dirty="0" smtClean="0">
                <a:solidFill>
                  <a:srgbClr val="000099"/>
                </a:solidFill>
                <a:effectLst>
                  <a:outerShdw blurRad="38100" dist="38100" dir="2700000" algn="tl">
                    <a:srgbClr val="DDDDDD"/>
                  </a:outerShdw>
                </a:effectLst>
                <a:latin typeface="標楷體" charset="0"/>
              </a:rPr>
              <a:t>「控制作業」不等於「作業流程」</a:t>
            </a:r>
          </a:p>
          <a:p>
            <a:pPr marL="625475" lvl="1" indent="-176213">
              <a:lnSpc>
                <a:spcPct val="90000"/>
              </a:lnSpc>
              <a:buFont typeface="Wingdings" charset="0"/>
              <a:buChar char="n"/>
              <a:defRPr/>
            </a:pPr>
            <a:r>
              <a:rPr kumimoji="0" lang="zh-TW" altLang="en-US" dirty="0" smtClean="0"/>
              <a:t>控制作業是針對各項業務設計之控制</a:t>
            </a:r>
          </a:p>
          <a:p>
            <a:pPr marL="625475" lvl="1" indent="-176213">
              <a:lnSpc>
                <a:spcPct val="90000"/>
              </a:lnSpc>
              <a:spcBef>
                <a:spcPct val="0"/>
              </a:spcBef>
              <a:buFont typeface="Wingdings" charset="0"/>
              <a:buNone/>
              <a:defRPr/>
            </a:pPr>
            <a:r>
              <a:rPr kumimoji="0" lang="zh-TW" altLang="en-US" dirty="0" smtClean="0"/>
              <a:t>  重點，可整合至作業流程</a:t>
            </a:r>
            <a:r>
              <a:rPr kumimoji="0" lang="en-US" altLang="zh-TW" dirty="0" smtClean="0"/>
              <a:t>(</a:t>
            </a:r>
            <a:r>
              <a:rPr kumimoji="0" lang="zh-TW" altLang="en-US" dirty="0" smtClean="0"/>
              <a:t>如</a:t>
            </a:r>
            <a:r>
              <a:rPr kumimoji="0" lang="en-US" altLang="zh-TW" dirty="0" smtClean="0"/>
              <a:t>SOP)</a:t>
            </a:r>
            <a:r>
              <a:rPr kumimoji="0" lang="zh-TW" altLang="en-US" dirty="0" smtClean="0"/>
              <a:t>中。</a:t>
            </a:r>
          </a:p>
        </p:txBody>
      </p:sp>
      <p:pic>
        <p:nvPicPr>
          <p:cNvPr id="21511" name="內容版面配置區 8"/>
          <p:cNvPicPr>
            <a:picLocks noGrp="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7546975" y="4535488"/>
            <a:ext cx="2139950" cy="1627187"/>
          </a:xfr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25E7CAD1-DAAE-42A1-A275-4B2391980977}" type="slidenum">
              <a:rPr kumimoji="0" lang="zh-TW" altLang="en-US" smtClean="0">
                <a:latin typeface="Times New Roman" pitchFamily="18" charset="0"/>
              </a:rPr>
              <a:pPr eaLnBrk="1" hangingPunct="1"/>
              <a:t>1</a:t>
            </a:fld>
            <a:endParaRPr kumimoji="0" lang="en-US" altLang="zh-TW" smtClean="0">
              <a:latin typeface="Times New Roman" pitchFamily="18" charset="0"/>
            </a:endParaRPr>
          </a:p>
        </p:txBody>
      </p:sp>
      <p:sp>
        <p:nvSpPr>
          <p:cNvPr id="5123" name="Rectangle 2"/>
          <p:cNvSpPr>
            <a:spLocks noGrp="1" noChangeArrowheads="1"/>
          </p:cNvSpPr>
          <p:nvPr>
            <p:ph type="ctrTitle" idx="4294967295"/>
          </p:nvPr>
        </p:nvSpPr>
        <p:spPr>
          <a:xfrm>
            <a:off x="935038" y="404813"/>
            <a:ext cx="8035925" cy="1079500"/>
          </a:xfrm>
        </p:spPr>
        <p:txBody>
          <a:bodyPr/>
          <a:lstStyle/>
          <a:p>
            <a:pPr eaLnBrk="1" hangingPunct="1"/>
            <a:r>
              <a:rPr lang="zh-TW" altLang="en-US" sz="4800" dirty="0" smtClean="0">
                <a:solidFill>
                  <a:srgbClr val="000066"/>
                </a:solidFill>
                <a:ea typeface="標楷體" pitchFamily="65" charset="-120"/>
              </a:rPr>
              <a:t>課程綱要</a:t>
            </a:r>
          </a:p>
        </p:txBody>
      </p:sp>
      <p:sp>
        <p:nvSpPr>
          <p:cNvPr id="146435" name="Rectangle 3"/>
          <p:cNvSpPr>
            <a:spLocks noChangeArrowheads="1"/>
          </p:cNvSpPr>
          <p:nvPr/>
        </p:nvSpPr>
        <p:spPr bwMode="auto">
          <a:xfrm>
            <a:off x="2900599" y="1700808"/>
            <a:ext cx="4284649" cy="42497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nSpc>
                <a:spcPct val="150000"/>
              </a:lnSpc>
              <a:spcBef>
                <a:spcPct val="20000"/>
              </a:spcBef>
              <a:buClr>
                <a:schemeClr val="folHlink"/>
              </a:buClr>
              <a:buSzPct val="60000"/>
              <a:buFont typeface="Wingdings" pitchFamily="2" charset="2"/>
              <a:buChar char="n"/>
              <a:defRPr/>
            </a:pPr>
            <a:r>
              <a:rPr lang="zh-TW" altLang="en-US" sz="2800" dirty="0" smtClean="0">
                <a:latin typeface="Verdana" pitchFamily="34" charset="0"/>
                <a:hlinkClick r:id="rId2" action="ppaction://hlinksldjump"/>
              </a:rPr>
              <a:t>我們</a:t>
            </a:r>
            <a:r>
              <a:rPr lang="zh-TW" altLang="en-US" sz="2800" dirty="0">
                <a:latin typeface="Verdana" pitchFamily="34" charset="0"/>
                <a:hlinkClick r:id="rId2" action="ppaction://hlinksldjump"/>
              </a:rPr>
              <a:t>所處的</a:t>
            </a:r>
            <a:r>
              <a:rPr lang="zh-TW" altLang="en-US" sz="2800" dirty="0" smtClean="0">
                <a:latin typeface="Verdana" pitchFamily="34" charset="0"/>
                <a:hlinkClick r:id="rId2" action="ppaction://hlinksldjump"/>
              </a:rPr>
              <a:t>年代</a:t>
            </a:r>
            <a:endParaRPr lang="en-US" altLang="zh-TW" sz="2800" dirty="0" smtClean="0">
              <a:latin typeface="Verdana" pitchFamily="34" charset="0"/>
            </a:endParaRPr>
          </a:p>
          <a:p>
            <a:pPr>
              <a:lnSpc>
                <a:spcPct val="150000"/>
              </a:lnSpc>
              <a:spcBef>
                <a:spcPct val="20000"/>
              </a:spcBef>
              <a:buClr>
                <a:schemeClr val="folHlink"/>
              </a:buClr>
              <a:buSzPct val="60000"/>
              <a:buFont typeface="Wingdings" pitchFamily="2" charset="2"/>
              <a:buChar char="n"/>
              <a:defRPr/>
            </a:pPr>
            <a:r>
              <a:rPr lang="zh-TW" altLang="en-US" sz="2800" dirty="0" smtClean="0">
                <a:latin typeface="Verdana" pitchFamily="34" charset="0"/>
                <a:hlinkClick r:id="rId3" action="ppaction://hlinksldjump"/>
              </a:rPr>
              <a:t>漫談</a:t>
            </a:r>
            <a:r>
              <a:rPr lang="zh-TW" altLang="en-US" sz="2800" dirty="0">
                <a:latin typeface="Verdana" pitchFamily="34" charset="0"/>
                <a:hlinkClick r:id="rId3" action="ppaction://hlinksldjump"/>
              </a:rPr>
              <a:t>內部控制</a:t>
            </a:r>
            <a:r>
              <a:rPr lang="zh-TW" altLang="en-US" sz="2800" dirty="0" smtClean="0">
                <a:latin typeface="Verdana" pitchFamily="34" charset="0"/>
                <a:hlinkClick r:id="rId3" action="ppaction://hlinksldjump"/>
              </a:rPr>
              <a:t>制度</a:t>
            </a:r>
            <a:endParaRPr lang="en-US" altLang="zh-TW" sz="2800" dirty="0" smtClean="0">
              <a:latin typeface="Verdana" pitchFamily="34" charset="0"/>
              <a:hlinkClick r:id="rId2" action="ppaction://hlinksldjump"/>
            </a:endParaRPr>
          </a:p>
          <a:p>
            <a:pPr>
              <a:lnSpc>
                <a:spcPct val="150000"/>
              </a:lnSpc>
              <a:spcBef>
                <a:spcPct val="20000"/>
              </a:spcBef>
              <a:buClr>
                <a:schemeClr val="folHlink"/>
              </a:buClr>
              <a:buSzPct val="60000"/>
              <a:buFont typeface="Wingdings" pitchFamily="2" charset="2"/>
              <a:buChar char="n"/>
              <a:defRPr/>
            </a:pPr>
            <a:r>
              <a:rPr lang="zh-TW" altLang="en-US" sz="2800" dirty="0" smtClean="0">
                <a:latin typeface="Verdana" pitchFamily="34" charset="0"/>
                <a:hlinkClick r:id="rId4" action="ppaction://hlinksldjump"/>
              </a:rPr>
              <a:t>內部控制之風險評估</a:t>
            </a:r>
            <a:endParaRPr lang="en-US" altLang="zh-TW" sz="2800" dirty="0" smtClean="0">
              <a:latin typeface="Verdana" pitchFamily="34" charset="0"/>
              <a:hlinkClick r:id="rId5" action="ppaction://hlinksldjump"/>
            </a:endParaRPr>
          </a:p>
          <a:p>
            <a:pPr>
              <a:lnSpc>
                <a:spcPct val="150000"/>
              </a:lnSpc>
              <a:spcBef>
                <a:spcPct val="20000"/>
              </a:spcBef>
              <a:buClr>
                <a:schemeClr val="folHlink"/>
              </a:buClr>
              <a:buSzPct val="60000"/>
              <a:buFont typeface="Wingdings" pitchFamily="2" charset="2"/>
              <a:buChar char="n"/>
              <a:defRPr/>
            </a:pPr>
            <a:r>
              <a:rPr lang="zh-TW" altLang="en-US" sz="2800" dirty="0" smtClean="0">
                <a:latin typeface="Verdana" pitchFamily="34" charset="0"/>
                <a:hlinkClick r:id="rId6" action="ppaction://hlinksldjump"/>
              </a:rPr>
              <a:t>內部</a:t>
            </a:r>
            <a:r>
              <a:rPr lang="zh-TW" altLang="en-US" sz="2800" dirty="0">
                <a:latin typeface="Verdana" pitchFamily="34" charset="0"/>
                <a:hlinkClick r:id="rId6" action="ppaction://hlinksldjump"/>
              </a:rPr>
              <a:t>控制</a:t>
            </a:r>
            <a:r>
              <a:rPr lang="zh-TW" altLang="en-US" sz="2800" dirty="0" smtClean="0">
                <a:latin typeface="Verdana" pitchFamily="34" charset="0"/>
                <a:hlinkClick r:id="rId6" action="ppaction://hlinksldjump"/>
              </a:rPr>
              <a:t>之控制作業</a:t>
            </a:r>
            <a:endParaRPr lang="zh-TW" altLang="en-US" sz="2800" dirty="0">
              <a:latin typeface="Verdana" pitchFamily="34" charset="0"/>
            </a:endParaRPr>
          </a:p>
          <a:p>
            <a:pPr>
              <a:lnSpc>
                <a:spcPct val="150000"/>
              </a:lnSpc>
              <a:spcBef>
                <a:spcPct val="20000"/>
              </a:spcBef>
              <a:buClr>
                <a:schemeClr val="folHlink"/>
              </a:buClr>
              <a:buSzPct val="60000"/>
              <a:buFont typeface="Wingdings" pitchFamily="2" charset="2"/>
              <a:buChar char="n"/>
              <a:defRPr/>
            </a:pPr>
            <a:r>
              <a:rPr lang="zh-TW" altLang="en-US" sz="2800" dirty="0" smtClean="0">
                <a:latin typeface="Verdana" pitchFamily="34" charset="0"/>
                <a:hlinkClick r:id="rId7" action="ppaction://hlinksldjump"/>
              </a:rPr>
              <a:t>內部控制之自行評估</a:t>
            </a:r>
            <a:endParaRPr lang="zh-TW" altLang="en-US" sz="2800" dirty="0">
              <a:latin typeface="Verdana" pitchFamily="34" charset="0"/>
            </a:endParaRPr>
          </a:p>
          <a:p>
            <a:pPr>
              <a:lnSpc>
                <a:spcPct val="150000"/>
              </a:lnSpc>
              <a:spcBef>
                <a:spcPct val="20000"/>
              </a:spcBef>
              <a:buClr>
                <a:schemeClr val="folHlink"/>
              </a:buClr>
              <a:buSzPct val="60000"/>
              <a:buFont typeface="Wingdings" pitchFamily="2" charset="2"/>
              <a:buChar char="n"/>
              <a:defRPr/>
            </a:pPr>
            <a:r>
              <a:rPr lang="zh-TW" altLang="en-US" sz="2800" dirty="0" smtClean="0">
                <a:latin typeface="Verdana" pitchFamily="34" charset="0"/>
                <a:hlinkClick r:id="rId8" action="ppaction://hlinksldjump"/>
              </a:rPr>
              <a:t>內部控制之內部稽核</a:t>
            </a:r>
            <a:endParaRPr lang="zh-TW" altLang="en-US" sz="2800" dirty="0">
              <a:latin typeface="Verdana"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ED6C16AC-40B8-4D76-8AF7-F1723B6C91BF}" type="slidenum">
              <a:rPr kumimoji="0" lang="zh-TW" altLang="en-US" smtClean="0">
                <a:latin typeface="Times New Roman" pitchFamily="18" charset="0"/>
              </a:rPr>
              <a:pPr eaLnBrk="1" hangingPunct="1"/>
              <a:t>19</a:t>
            </a:fld>
            <a:endParaRPr kumimoji="0" lang="en-US" altLang="zh-TW" smtClean="0">
              <a:latin typeface="Times New Roman" pitchFamily="18" charset="0"/>
            </a:endParaRPr>
          </a:p>
        </p:txBody>
      </p:sp>
      <p:sp>
        <p:nvSpPr>
          <p:cNvPr id="22531" name="Rectangle 6"/>
          <p:cNvSpPr txBox="1">
            <a:spLocks noGrp="1" noChangeArrowheads="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3C0C2AD3-1073-4B68-B1F0-7ABA3BFC7856}" type="slidenum">
              <a:rPr kumimoji="0" lang="zh-TW" altLang="en-US" sz="1000">
                <a:latin typeface="Times New Roman" pitchFamily="18" charset="0"/>
              </a:rPr>
              <a:pPr algn="r" eaLnBrk="1" hangingPunct="1"/>
              <a:t>19</a:t>
            </a:fld>
            <a:endParaRPr kumimoji="0" lang="en-US" altLang="zh-TW" sz="1000">
              <a:latin typeface="Times New Roman" pitchFamily="18" charset="0"/>
            </a:endParaRPr>
          </a:p>
        </p:txBody>
      </p:sp>
      <p:sp>
        <p:nvSpPr>
          <p:cNvPr id="22532"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57235101-BF99-49F8-AAAF-7ABF8BE95853}" type="slidenum">
              <a:rPr kumimoji="0" lang="zh-TW" altLang="en-US" sz="1000">
                <a:latin typeface="Times New Roman" pitchFamily="18" charset="0"/>
              </a:rPr>
              <a:pPr algn="r" eaLnBrk="1" hangingPunct="1"/>
              <a:t>19</a:t>
            </a:fld>
            <a:endParaRPr kumimoji="0" lang="en-US" altLang="zh-TW" sz="1000">
              <a:latin typeface="Times New Roman" pitchFamily="18" charset="0"/>
            </a:endParaRPr>
          </a:p>
        </p:txBody>
      </p:sp>
      <p:sp>
        <p:nvSpPr>
          <p:cNvPr id="327684" name="Rectangle 4"/>
          <p:cNvSpPr>
            <a:spLocks noGrp="1" noChangeArrowheads="1"/>
          </p:cNvSpPr>
          <p:nvPr>
            <p:ph type="title" idx="4294967295"/>
          </p:nvPr>
        </p:nvSpPr>
        <p:spPr/>
        <p:txBody>
          <a:bodyPr/>
          <a:lstStyle/>
          <a:p>
            <a:pPr>
              <a:defRPr/>
            </a:pPr>
            <a:r>
              <a:rPr lang="zh-TW" altLang="en-US" sz="4000" smtClean="0">
                <a:effectLst>
                  <a:outerShdw blurRad="38100" dist="38100" dir="2700000" algn="tl">
                    <a:srgbClr val="C0C0C0"/>
                  </a:outerShdw>
                </a:effectLst>
                <a:latin typeface="Times New Roman" pitchFamily="18" charset="0"/>
                <a:ea typeface="標楷體" pitchFamily="65" charset="-120"/>
              </a:rPr>
              <a:t>政府內部控制五大要素</a:t>
            </a:r>
            <a:r>
              <a:rPr lang="en-US" altLang="zh-TW" sz="4000" smtClean="0">
                <a:effectLst>
                  <a:outerShdw blurRad="38100" dist="38100" dir="2700000" algn="tl">
                    <a:srgbClr val="C0C0C0"/>
                  </a:outerShdw>
                </a:effectLst>
                <a:latin typeface="Times New Roman" pitchFamily="18" charset="0"/>
                <a:ea typeface="標楷體" pitchFamily="65" charset="-120"/>
              </a:rPr>
              <a:t>—</a:t>
            </a:r>
            <a:r>
              <a:rPr lang="zh-TW" altLang="en-US" sz="4000" smtClean="0">
                <a:effectLst>
                  <a:outerShdw blurRad="38100" dist="38100" dir="2700000" algn="tl">
                    <a:srgbClr val="C0C0C0"/>
                  </a:outerShdw>
                </a:effectLst>
                <a:latin typeface="Times New Roman" pitchFamily="18" charset="0"/>
                <a:ea typeface="標楷體" pitchFamily="65" charset="-120"/>
              </a:rPr>
              <a:t>資訊與溝通</a:t>
            </a:r>
            <a:endParaRPr lang="zh-TW" altLang="en-US" sz="2000" smtClean="0">
              <a:effectLst>
                <a:outerShdw blurRad="38100" dist="38100" dir="2700000" algn="tl">
                  <a:srgbClr val="C0C0C0"/>
                </a:outerShdw>
              </a:effectLst>
              <a:latin typeface="Times New Roman" pitchFamily="18" charset="0"/>
              <a:ea typeface="標楷體" pitchFamily="65" charset="-120"/>
            </a:endParaRPr>
          </a:p>
        </p:txBody>
      </p:sp>
      <p:sp>
        <p:nvSpPr>
          <p:cNvPr id="327685" name="Rectangle 5"/>
          <p:cNvSpPr>
            <a:spLocks noGrp="1" noChangeArrowheads="1"/>
          </p:cNvSpPr>
          <p:nvPr>
            <p:ph type="body" idx="4294967295"/>
          </p:nvPr>
        </p:nvSpPr>
        <p:spPr>
          <a:xfrm>
            <a:off x="200025" y="1052513"/>
            <a:ext cx="9505950" cy="5400675"/>
          </a:xfrm>
        </p:spPr>
        <p:txBody>
          <a:bodyPr/>
          <a:lstStyle/>
          <a:p>
            <a:pPr marL="269875" indent="-269875">
              <a:spcBef>
                <a:spcPct val="10000"/>
              </a:spcBef>
              <a:defRPr/>
            </a:pPr>
            <a:r>
              <a:rPr lang="zh-TW" altLang="en-US" dirty="0" smtClean="0">
                <a:solidFill>
                  <a:srgbClr val="000099"/>
                </a:solidFill>
                <a:effectLst>
                  <a:outerShdw blurRad="38100" dist="38100" dir="2700000" algn="tl">
                    <a:srgbClr val="C0C0C0"/>
                  </a:outerShdw>
                </a:effectLst>
                <a:latin typeface="標楷體" pitchFamily="65" charset="-120"/>
              </a:rPr>
              <a:t>適時有效</a:t>
            </a:r>
            <a:r>
              <a:rPr lang="zh-TW" altLang="en-US" b="1" dirty="0" smtClean="0">
                <a:solidFill>
                  <a:srgbClr val="000099"/>
                </a:solidFill>
                <a:effectLst>
                  <a:outerShdw blurRad="38100" dist="38100" dir="2700000" algn="tl">
                    <a:srgbClr val="C0C0C0"/>
                  </a:outerShdw>
                </a:effectLst>
                <a:latin typeface="標楷體" pitchFamily="65" charset="-120"/>
              </a:rPr>
              <a:t>編製或蒐集資訊</a:t>
            </a:r>
            <a:r>
              <a:rPr lang="zh-TW" altLang="en-US" dirty="0" smtClean="0">
                <a:solidFill>
                  <a:srgbClr val="000099"/>
                </a:solidFill>
                <a:effectLst>
                  <a:outerShdw blurRad="38100" dist="38100" dir="2700000" algn="tl">
                    <a:srgbClr val="C0C0C0"/>
                  </a:outerShdw>
                </a:effectLst>
                <a:latin typeface="標楷體" pitchFamily="65" charset="-120"/>
              </a:rPr>
              <a:t>，並</a:t>
            </a:r>
            <a:r>
              <a:rPr lang="zh-TW" altLang="en-US" b="1" dirty="0" smtClean="0">
                <a:solidFill>
                  <a:srgbClr val="000099"/>
                </a:solidFill>
                <a:effectLst>
                  <a:outerShdw blurRad="38100" dist="38100" dir="2700000" algn="tl">
                    <a:srgbClr val="C0C0C0"/>
                  </a:outerShdw>
                </a:effectLst>
                <a:latin typeface="標楷體" pitchFamily="65" charset="-120"/>
              </a:rPr>
              <a:t>傳達</a:t>
            </a:r>
            <a:r>
              <a:rPr lang="zh-TW" altLang="en-US" dirty="0" smtClean="0">
                <a:solidFill>
                  <a:srgbClr val="000099"/>
                </a:solidFill>
                <a:effectLst>
                  <a:outerShdw blurRad="38100" dist="38100" dir="2700000" algn="tl">
                    <a:srgbClr val="C0C0C0"/>
                  </a:outerShdw>
                </a:effectLst>
                <a:latin typeface="標楷體" pitchFamily="65" charset="-120"/>
              </a:rPr>
              <a:t>予相關人員，使其有效履行職責或瞭解責任履行情形。</a:t>
            </a:r>
            <a:r>
              <a:rPr lang="zh-TW" altLang="en-US" dirty="0" smtClean="0"/>
              <a:t>包括：</a:t>
            </a:r>
            <a:endParaRPr lang="zh-TW" altLang="en-US" dirty="0" smtClean="0">
              <a:solidFill>
                <a:srgbClr val="000099"/>
              </a:solidFill>
              <a:effectLst>
                <a:outerShdw blurRad="38100" dist="38100" dir="2700000" algn="tl">
                  <a:srgbClr val="C0C0C0"/>
                </a:outerShdw>
              </a:effectLst>
              <a:latin typeface="標楷體" pitchFamily="65" charset="-120"/>
            </a:endParaRPr>
          </a:p>
          <a:p>
            <a:pPr marL="722313" lvl="1" indent="-273050">
              <a:lnSpc>
                <a:spcPct val="95000"/>
              </a:lnSpc>
              <a:spcBef>
                <a:spcPct val="10000"/>
              </a:spcBef>
              <a:defRPr/>
            </a:pPr>
            <a:r>
              <a:rPr lang="zh-TW" altLang="en-US" sz="3200" b="1" dirty="0" smtClean="0">
                <a:solidFill>
                  <a:srgbClr val="CC0000"/>
                </a:solidFill>
                <a:latin typeface="標楷體" pitchFamily="65" charset="-120"/>
              </a:rPr>
              <a:t>資訊</a:t>
            </a:r>
            <a:r>
              <a:rPr lang="zh-TW" altLang="en-US" sz="3200" dirty="0" smtClean="0"/>
              <a:t>：</a:t>
            </a:r>
            <a:r>
              <a:rPr lang="zh-TW" altLang="en-US" sz="3000" dirty="0" smtClean="0"/>
              <a:t>含財務及非財務資訊，可由內部產生或自外部取得，供決策及監督之用。</a:t>
            </a:r>
          </a:p>
          <a:p>
            <a:pPr marL="722313" lvl="1" indent="-273050">
              <a:lnSpc>
                <a:spcPct val="95000"/>
              </a:lnSpc>
              <a:spcBef>
                <a:spcPct val="10000"/>
              </a:spcBef>
              <a:defRPr/>
            </a:pPr>
            <a:r>
              <a:rPr lang="zh-TW" altLang="en-US" sz="3200" b="1" dirty="0">
                <a:solidFill>
                  <a:srgbClr val="CC0000"/>
                </a:solidFill>
                <a:latin typeface="標楷體" pitchFamily="65" charset="-120"/>
              </a:rPr>
              <a:t>溝通</a:t>
            </a:r>
            <a:r>
              <a:rPr lang="zh-TW" altLang="en-US" sz="3200" dirty="0" smtClean="0"/>
              <a:t>：</a:t>
            </a:r>
          </a:p>
          <a:p>
            <a:pPr marL="1163638" lvl="2" indent="-261938">
              <a:lnSpc>
                <a:spcPct val="95000"/>
              </a:lnSpc>
              <a:spcBef>
                <a:spcPct val="10000"/>
              </a:spcBef>
              <a:defRPr/>
            </a:pPr>
            <a:r>
              <a:rPr lang="zh-TW" altLang="en-US" sz="3300" b="1" dirty="0" smtClean="0">
                <a:solidFill>
                  <a:srgbClr val="CC0000"/>
                </a:solidFill>
                <a:latin typeface="標楷體" pitchFamily="65" charset="-120"/>
              </a:rPr>
              <a:t>內部溝通</a:t>
            </a:r>
            <a:r>
              <a:rPr lang="zh-TW" altLang="en-US" sz="3000" dirty="0" smtClean="0"/>
              <a:t>：告知</a:t>
            </a:r>
            <a:r>
              <a:rPr lang="zh-TW" altLang="en-US" sz="3000" b="1" dirty="0" smtClean="0">
                <a:solidFill>
                  <a:srgbClr val="800080"/>
                </a:solidFill>
                <a:latin typeface="標楷體" pitchFamily="65" charset="-120"/>
              </a:rPr>
              <a:t>機關人員</a:t>
            </a:r>
            <a:r>
              <a:rPr lang="zh-TW" altLang="en-US" sz="3000" dirty="0" smtClean="0"/>
              <a:t>在內部控制所扮演之角</a:t>
            </a:r>
            <a:endParaRPr lang="en-US" altLang="zh-TW" sz="3000" dirty="0" smtClean="0"/>
          </a:p>
          <a:p>
            <a:pPr marL="1163638" lvl="2" indent="-261938">
              <a:lnSpc>
                <a:spcPct val="95000"/>
              </a:lnSpc>
              <a:spcBef>
                <a:spcPct val="0"/>
              </a:spcBef>
              <a:buFont typeface="Wingdings" pitchFamily="2" charset="2"/>
              <a:buNone/>
              <a:defRPr/>
            </a:pPr>
            <a:r>
              <a:rPr lang="zh-TW" altLang="en-US" sz="3000" dirty="0" smtClean="0"/>
              <a:t>   色及責任，並建立</a:t>
            </a:r>
            <a:r>
              <a:rPr lang="zh-TW" altLang="en-US" sz="3000" b="1" dirty="0" smtClean="0">
                <a:solidFill>
                  <a:srgbClr val="800080"/>
                </a:solidFill>
                <a:latin typeface="標楷體" pitchFamily="65" charset="-120"/>
              </a:rPr>
              <a:t>通報</a:t>
            </a:r>
            <a:r>
              <a:rPr lang="zh-TW" altLang="en-US" sz="3000" dirty="0" smtClean="0"/>
              <a:t>異常情事之管道，促使機關</a:t>
            </a:r>
            <a:r>
              <a:rPr lang="zh-TW" altLang="en-US" sz="3000" b="1" dirty="0" smtClean="0">
                <a:solidFill>
                  <a:srgbClr val="800080"/>
                </a:solidFill>
                <a:latin typeface="標楷體" pitchFamily="65" charset="-120"/>
              </a:rPr>
              <a:t>上下或跨單位</a:t>
            </a:r>
            <a:r>
              <a:rPr lang="zh-TW" altLang="en-US" sz="3000" dirty="0" smtClean="0"/>
              <a:t>資訊充分傳達。</a:t>
            </a:r>
          </a:p>
          <a:p>
            <a:pPr marL="1163638" lvl="2" indent="-261938">
              <a:lnSpc>
                <a:spcPct val="95000"/>
              </a:lnSpc>
              <a:spcBef>
                <a:spcPct val="10000"/>
              </a:spcBef>
              <a:defRPr/>
            </a:pPr>
            <a:r>
              <a:rPr lang="zh-TW" altLang="en-US" sz="3300" b="1" dirty="0" smtClean="0">
                <a:solidFill>
                  <a:srgbClr val="CC0000"/>
                </a:solidFill>
                <a:latin typeface="標楷體" pitchFamily="65" charset="-120"/>
              </a:rPr>
              <a:t>外部溝通</a:t>
            </a:r>
            <a:r>
              <a:rPr lang="zh-TW" altLang="en-US" sz="3000" dirty="0" smtClean="0"/>
              <a:t>：依法對</a:t>
            </a:r>
            <a:r>
              <a:rPr lang="zh-TW" altLang="en-US" sz="3000" b="1" dirty="0" smtClean="0">
                <a:solidFill>
                  <a:srgbClr val="800080"/>
                </a:solidFill>
                <a:latin typeface="標楷體" pitchFamily="65" charset="-120"/>
              </a:rPr>
              <a:t>外部人士</a:t>
            </a:r>
            <a:r>
              <a:rPr lang="zh-TW" altLang="en-US" sz="3000" dirty="0" smtClean="0"/>
              <a:t>公開或提供資訊，對外界</a:t>
            </a:r>
            <a:r>
              <a:rPr lang="zh-TW" altLang="en-US" sz="3000" b="1" dirty="0" smtClean="0">
                <a:solidFill>
                  <a:srgbClr val="800080"/>
                </a:solidFill>
                <a:latin typeface="標楷體" pitchFamily="65" charset="-120"/>
              </a:rPr>
              <a:t>意見及時處理及追蹤</a:t>
            </a:r>
            <a:r>
              <a:rPr lang="zh-TW" altLang="en-US" sz="3000" dirty="0" smtClean="0"/>
              <a:t>。</a:t>
            </a:r>
            <a:r>
              <a:rPr lang="zh-TW" altLang="en-US" dirty="0" smtClean="0"/>
              <a:t>  </a:t>
            </a:r>
          </a:p>
        </p:txBody>
      </p:sp>
      <p:pic>
        <p:nvPicPr>
          <p:cNvPr id="22535" name="Picture 5" descr="communication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3100" y="5497513"/>
            <a:ext cx="245586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投影片編號版面配置區 4"/>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777B477D-A44E-4084-97D7-BAEDCE2BDA25}" type="slidenum">
              <a:rPr kumimoji="0" lang="zh-TW" altLang="en-US" sz="1000">
                <a:latin typeface="Times New Roman" pitchFamily="18" charset="0"/>
              </a:rPr>
              <a:pPr algn="r" eaLnBrk="1" hangingPunct="1"/>
              <a:t>19</a:t>
            </a:fld>
            <a:endParaRPr kumimoji="0" lang="en-US" altLang="zh-TW" sz="1000">
              <a:latin typeface="Times New Roman" pitchFamily="18"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3BA9ACB5-CEB5-45C3-8B26-2F814CA53DAC}" type="slidenum">
              <a:rPr kumimoji="0" lang="zh-TW" altLang="en-US" smtClean="0">
                <a:latin typeface="Times New Roman" pitchFamily="18" charset="0"/>
              </a:rPr>
              <a:pPr eaLnBrk="1" hangingPunct="1"/>
              <a:t>20</a:t>
            </a:fld>
            <a:endParaRPr kumimoji="0" lang="en-US" altLang="zh-TW" smtClean="0">
              <a:latin typeface="Times New Roman" pitchFamily="18" charset="0"/>
            </a:endParaRPr>
          </a:p>
        </p:txBody>
      </p:sp>
      <p:sp>
        <p:nvSpPr>
          <p:cNvPr id="23555"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62AD8BFF-22F9-4B2C-9B9A-60960DE8B529}" type="slidenum">
              <a:rPr kumimoji="0" lang="zh-TW" altLang="en-US" sz="1000">
                <a:latin typeface="Times New Roman" pitchFamily="18" charset="0"/>
              </a:rPr>
              <a:pPr algn="r" eaLnBrk="1" hangingPunct="1"/>
              <a:t>20</a:t>
            </a:fld>
            <a:endParaRPr kumimoji="0" lang="en-US" altLang="zh-TW" sz="1000">
              <a:latin typeface="Times New Roman" pitchFamily="18" charset="0"/>
            </a:endParaRPr>
          </a:p>
        </p:txBody>
      </p:sp>
      <p:sp>
        <p:nvSpPr>
          <p:cNvPr id="329732" name="Rectangle 4"/>
          <p:cNvSpPr>
            <a:spLocks noGrp="1" noChangeArrowheads="1"/>
          </p:cNvSpPr>
          <p:nvPr>
            <p:ph type="title" idx="4294967295"/>
          </p:nvPr>
        </p:nvSpPr>
        <p:spPr>
          <a:xfrm>
            <a:off x="488950" y="115888"/>
            <a:ext cx="8915400" cy="720725"/>
          </a:xfrm>
        </p:spPr>
        <p:txBody>
          <a:bodyPr/>
          <a:lstStyle/>
          <a:p>
            <a:pPr>
              <a:defRPr/>
            </a:pPr>
            <a:r>
              <a:rPr lang="zh-TW" altLang="en-US" sz="4000" smtClean="0">
                <a:effectLst>
                  <a:outerShdw blurRad="38100" dist="38100" dir="2700000" algn="tl">
                    <a:srgbClr val="C0C0C0"/>
                  </a:outerShdw>
                </a:effectLst>
                <a:latin typeface="Times New Roman" pitchFamily="18" charset="0"/>
                <a:ea typeface="標楷體" pitchFamily="65" charset="-120"/>
              </a:rPr>
              <a:t>政府內部控制五大要素</a:t>
            </a:r>
            <a:r>
              <a:rPr lang="en-US" altLang="zh-TW" sz="4000" smtClean="0">
                <a:effectLst>
                  <a:outerShdw blurRad="38100" dist="38100" dir="2700000" algn="tl">
                    <a:srgbClr val="C0C0C0"/>
                  </a:outerShdw>
                </a:effectLst>
                <a:latin typeface="Times New Roman" pitchFamily="18" charset="0"/>
                <a:ea typeface="標楷體" pitchFamily="65" charset="-120"/>
              </a:rPr>
              <a:t>—</a:t>
            </a:r>
            <a:r>
              <a:rPr lang="zh-TW" altLang="en-US" sz="4000" smtClean="0">
                <a:effectLst>
                  <a:outerShdw blurRad="38100" dist="38100" dir="2700000" algn="tl">
                    <a:srgbClr val="C0C0C0"/>
                  </a:outerShdw>
                </a:effectLst>
                <a:latin typeface="Times New Roman" pitchFamily="18" charset="0"/>
                <a:ea typeface="標楷體" pitchFamily="65" charset="-120"/>
              </a:rPr>
              <a:t>監督</a:t>
            </a:r>
          </a:p>
        </p:txBody>
      </p:sp>
      <p:sp>
        <p:nvSpPr>
          <p:cNvPr id="329733" name="Rectangle 5"/>
          <p:cNvSpPr>
            <a:spLocks noGrp="1" noChangeArrowheads="1"/>
          </p:cNvSpPr>
          <p:nvPr>
            <p:ph type="body" idx="4294967295"/>
          </p:nvPr>
        </p:nvSpPr>
        <p:spPr>
          <a:xfrm>
            <a:off x="114300" y="908050"/>
            <a:ext cx="9447213" cy="5400675"/>
          </a:xfrm>
        </p:spPr>
        <p:txBody>
          <a:bodyPr/>
          <a:lstStyle/>
          <a:p>
            <a:pPr marL="269875" indent="-269875" eaLnBrk="1" hangingPunct="1">
              <a:lnSpc>
                <a:spcPts val="3600"/>
              </a:lnSpc>
              <a:spcBef>
                <a:spcPct val="0"/>
              </a:spcBef>
              <a:defRPr/>
            </a:pPr>
            <a:r>
              <a:rPr lang="zh-TW" altLang="en-US" smtClean="0">
                <a:solidFill>
                  <a:srgbClr val="000099"/>
                </a:solidFill>
                <a:effectLst>
                  <a:outerShdw blurRad="38100" dist="38100" dir="2700000" algn="tl">
                    <a:srgbClr val="C0C0C0"/>
                  </a:outerShdw>
                </a:effectLst>
              </a:rPr>
              <a:t>機關</a:t>
            </a:r>
            <a:r>
              <a:rPr lang="zh-TW" altLang="en-US" b="1" smtClean="0">
                <a:solidFill>
                  <a:srgbClr val="000099"/>
                </a:solidFill>
                <a:effectLst>
                  <a:outerShdw blurRad="38100" dist="38100" dir="2700000" algn="tl">
                    <a:srgbClr val="C0C0C0"/>
                  </a:outerShdw>
                </a:effectLst>
              </a:rPr>
              <a:t>評估</a:t>
            </a:r>
            <a:r>
              <a:rPr lang="zh-TW" altLang="en-US" smtClean="0">
                <a:solidFill>
                  <a:srgbClr val="000099"/>
                </a:solidFill>
                <a:effectLst>
                  <a:outerShdw blurRad="38100" dist="38100" dir="2700000" algn="tl">
                    <a:srgbClr val="C0C0C0"/>
                  </a:outerShdw>
                </a:effectLst>
              </a:rPr>
              <a:t>內部控制制度</a:t>
            </a:r>
            <a:r>
              <a:rPr lang="zh-TW" altLang="en-US" b="1" smtClean="0">
                <a:solidFill>
                  <a:srgbClr val="000099"/>
                </a:solidFill>
                <a:effectLst>
                  <a:outerShdw blurRad="38100" dist="38100" dir="2700000" algn="tl">
                    <a:srgbClr val="C0C0C0"/>
                  </a:outerShdw>
                </a:effectLst>
              </a:rPr>
              <a:t>設計及執行成效</a:t>
            </a:r>
            <a:r>
              <a:rPr lang="zh-TW" altLang="en-US" smtClean="0">
                <a:solidFill>
                  <a:srgbClr val="000099"/>
                </a:solidFill>
                <a:effectLst>
                  <a:outerShdw blurRad="38100" dist="38100" dir="2700000" algn="tl">
                    <a:srgbClr val="C0C0C0"/>
                  </a:outerShdw>
                </a:effectLst>
              </a:rPr>
              <a:t>之過程，藉以適時修正改善內部控制制度。</a:t>
            </a:r>
            <a:r>
              <a:rPr lang="zh-TW" altLang="en-US" smtClean="0"/>
              <a:t>包括：</a:t>
            </a:r>
            <a:endParaRPr lang="en-US" altLang="zh-TW" smtClean="0"/>
          </a:p>
          <a:p>
            <a:pPr marL="735013" lvl="1" algn="just">
              <a:lnSpc>
                <a:spcPts val="3500"/>
              </a:lnSpc>
              <a:spcBef>
                <a:spcPts val="200"/>
              </a:spcBef>
              <a:defRPr/>
            </a:pPr>
            <a:r>
              <a:rPr lang="zh-TW" altLang="en-US" sz="3200" b="1" smtClean="0">
                <a:solidFill>
                  <a:srgbClr val="CC0000"/>
                </a:solidFill>
                <a:latin typeface="標楷體" pitchFamily="65" charset="-120"/>
              </a:rPr>
              <a:t>例行監督</a:t>
            </a:r>
            <a:r>
              <a:rPr lang="zh-TW" altLang="en-US" sz="3000" smtClean="0"/>
              <a:t>：由各項業務</a:t>
            </a:r>
            <a:r>
              <a:rPr lang="zh-TW" altLang="en-US" sz="3000" b="1" smtClean="0">
                <a:solidFill>
                  <a:srgbClr val="800080"/>
                </a:solidFill>
              </a:rPr>
              <a:t>承辦單位主管人員</a:t>
            </a:r>
            <a:r>
              <a:rPr lang="zh-TW" altLang="en-US" sz="3000" smtClean="0"/>
              <a:t>，經常執行之督導作業。</a:t>
            </a:r>
            <a:endParaRPr lang="en-US" altLang="zh-TW" sz="3000" smtClean="0"/>
          </a:p>
          <a:p>
            <a:pPr marL="735013" lvl="1" algn="just">
              <a:lnSpc>
                <a:spcPts val="3500"/>
              </a:lnSpc>
              <a:spcBef>
                <a:spcPts val="200"/>
              </a:spcBef>
              <a:defRPr/>
            </a:pPr>
            <a:r>
              <a:rPr lang="zh-TW" altLang="en-US" sz="3200" b="1" smtClean="0">
                <a:solidFill>
                  <a:srgbClr val="CC0000"/>
                </a:solidFill>
                <a:latin typeface="標楷體" pitchFamily="65" charset="-120"/>
              </a:rPr>
              <a:t>自行檢查</a:t>
            </a:r>
            <a:r>
              <a:rPr lang="zh-TW" altLang="en-US" sz="3200" smtClean="0"/>
              <a:t>：由機關內部各單位評估內部控制制度設計及執行之有效性，並及時補救或改正，且作成紀錄備供主管機關訪查及督導。</a:t>
            </a:r>
            <a:endParaRPr lang="zh-TW" altLang="en-US" sz="3000" smtClean="0"/>
          </a:p>
          <a:p>
            <a:pPr marL="735013" lvl="1" algn="just">
              <a:lnSpc>
                <a:spcPts val="3500"/>
              </a:lnSpc>
              <a:spcBef>
                <a:spcPts val="200"/>
              </a:spcBef>
              <a:defRPr/>
            </a:pPr>
            <a:r>
              <a:rPr lang="zh-TW" altLang="en-US" sz="3200" b="1" smtClean="0">
                <a:solidFill>
                  <a:srgbClr val="CC0000"/>
                </a:solidFill>
                <a:latin typeface="標楷體" pitchFamily="65" charset="-120"/>
              </a:rPr>
              <a:t>稽核評估</a:t>
            </a:r>
            <a:r>
              <a:rPr lang="zh-TW" altLang="en-US" sz="3000" smtClean="0"/>
              <a:t>：統合或運用相關</a:t>
            </a:r>
            <a:r>
              <a:rPr lang="zh-TW" altLang="en-US" sz="3000" b="1" smtClean="0">
                <a:solidFill>
                  <a:srgbClr val="800080"/>
                </a:solidFill>
              </a:rPr>
              <a:t>稽核評估職能</a:t>
            </a:r>
            <a:r>
              <a:rPr lang="zh-TW" altLang="en-US" sz="3000" smtClean="0"/>
              <a:t>，客觀</a:t>
            </a:r>
            <a:r>
              <a:rPr lang="zh-TW" altLang="en-US" sz="3000" b="1" smtClean="0">
                <a:solidFill>
                  <a:srgbClr val="800080"/>
                </a:solidFill>
              </a:rPr>
              <a:t>檢視內部控制制度</a:t>
            </a:r>
            <a:r>
              <a:rPr lang="zh-TW" altLang="en-US" sz="3000" smtClean="0"/>
              <a:t>設計及執行</a:t>
            </a:r>
            <a:r>
              <a:rPr lang="zh-TW" altLang="en-US" sz="3000" b="1" smtClean="0">
                <a:solidFill>
                  <a:srgbClr val="800080"/>
                </a:solidFill>
              </a:rPr>
              <a:t>是否有效</a:t>
            </a:r>
            <a:r>
              <a:rPr lang="zh-TW" altLang="en-US" sz="3000" smtClean="0"/>
              <a:t>，並就發現之缺失及相關建議，及時改善與追蹤</a:t>
            </a:r>
            <a:endParaRPr lang="en-US" altLang="zh-TW" sz="3000" smtClean="0"/>
          </a:p>
          <a:p>
            <a:pPr marL="735013" lvl="1" algn="just">
              <a:lnSpc>
                <a:spcPts val="3500"/>
              </a:lnSpc>
              <a:spcBef>
                <a:spcPct val="0"/>
              </a:spcBef>
              <a:buFont typeface="Wingdings" pitchFamily="2" charset="2"/>
              <a:buNone/>
              <a:defRPr/>
            </a:pPr>
            <a:r>
              <a:rPr lang="zh-TW" altLang="en-US" sz="3000" smtClean="0"/>
              <a:t>   ，必要時檢討修正內部控制制度。</a:t>
            </a:r>
          </a:p>
        </p:txBody>
      </p:sp>
      <p:pic>
        <p:nvPicPr>
          <p:cNvPr id="23558" name="Picture 5" descr="How-to-evalu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4613" y="5373688"/>
            <a:ext cx="18446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投影片編號版面配置區 17"/>
          <p:cNvSpPr>
            <a:spLocks noGrp="1"/>
          </p:cNvSpPr>
          <p:nvPr>
            <p:ph type="sldNum" sz="quarter" idx="12"/>
          </p:nvPr>
        </p:nvSpPr>
        <p:spPr/>
        <p:txBody>
          <a:bodyPr/>
          <a:lstStyle/>
          <a:p>
            <a:pPr>
              <a:defRPr/>
            </a:pPr>
            <a:fld id="{24C49083-002A-480F-92E5-BDBF7035D1A6}" type="slidenum">
              <a:rPr lang="en-US" altLang="zh-TW">
                <a:latin typeface="標楷體" panose="03000509000000000000" pitchFamily="65" charset="-120"/>
              </a:rPr>
              <a:pPr>
                <a:defRPr/>
              </a:pPr>
              <a:t>21</a:t>
            </a:fld>
            <a:endParaRPr lang="en-US" altLang="zh-TW">
              <a:latin typeface="標楷體" panose="03000509000000000000" pitchFamily="65" charset="-120"/>
            </a:endParaRPr>
          </a:p>
        </p:txBody>
      </p:sp>
      <p:sp>
        <p:nvSpPr>
          <p:cNvPr id="22" name="Rectangle 11"/>
          <p:cNvSpPr>
            <a:spLocks noChangeArrowheads="1"/>
          </p:cNvSpPr>
          <p:nvPr/>
        </p:nvSpPr>
        <p:spPr bwMode="auto">
          <a:xfrm>
            <a:off x="0" y="965201"/>
            <a:ext cx="6624638" cy="519113"/>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10000"/>
              </a:spcBef>
              <a:buClr>
                <a:srgbClr val="3399FF"/>
              </a:buClr>
              <a:buSzPct val="85000"/>
              <a:buFont typeface="Wingdings" pitchFamily="2" charset="2"/>
              <a:buNone/>
              <a:defRPr/>
            </a:pPr>
            <a:endParaRPr lang="zh-TW" altLang="en-US" sz="2800" b="1">
              <a:solidFill>
                <a:schemeClr val="tx1"/>
              </a:solidFill>
              <a:latin typeface="標楷體" panose="03000509000000000000" pitchFamily="65" charset="-120"/>
              <a:ea typeface="標楷體" panose="03000509000000000000" pitchFamily="65" charset="-120"/>
            </a:endParaRPr>
          </a:p>
        </p:txBody>
      </p:sp>
      <p:cxnSp>
        <p:nvCxnSpPr>
          <p:cNvPr id="19" name="直線接點 18"/>
          <p:cNvCxnSpPr/>
          <p:nvPr/>
        </p:nvCxnSpPr>
        <p:spPr bwMode="auto">
          <a:xfrm>
            <a:off x="840979" y="836613"/>
            <a:ext cx="8970433" cy="0"/>
          </a:xfrm>
          <a:prstGeom prst="line">
            <a:avLst/>
          </a:prstGeom>
          <a:ln>
            <a:solidFill>
              <a:schemeClr val="accent6">
                <a:lumMod val="60000"/>
                <a:lumOff val="40000"/>
              </a:schemeClr>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8917" name="流程圖: 程序 37"/>
          <p:cNvSpPr>
            <a:spLocks noChangeArrowheads="1"/>
          </p:cNvSpPr>
          <p:nvPr/>
        </p:nvSpPr>
        <p:spPr bwMode="auto">
          <a:xfrm>
            <a:off x="2289044" y="1485900"/>
            <a:ext cx="4968478" cy="649288"/>
          </a:xfrm>
          <a:prstGeom prst="flowChartProcess">
            <a:avLst/>
          </a:prstGeom>
          <a:gradFill rotWithShape="1">
            <a:gsLst>
              <a:gs pos="0">
                <a:srgbClr val="00FFFF"/>
              </a:gs>
              <a:gs pos="50000">
                <a:srgbClr val="FFFFFF"/>
              </a:gs>
              <a:gs pos="100000">
                <a:srgbClr val="00FFFF"/>
              </a:gs>
            </a:gsLst>
            <a:lin ang="0" scaled="1"/>
          </a:gradFill>
          <a:ln w="25400" algn="ctr">
            <a:solidFill>
              <a:schemeClr val="tx1"/>
            </a:solidFill>
            <a:round/>
            <a:headEnd/>
            <a:tailEnd/>
          </a:ln>
        </p:spPr>
        <p:txBody>
          <a:bodyPr lIns="54000" tIns="36000" rIns="54000" anchor="ctr"/>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algn="ctr" eaLnBrk="1" hangingPunct="1"/>
            <a:r>
              <a:rPr lang="zh-TW" altLang="en-US" sz="2000" dirty="0">
                <a:solidFill>
                  <a:srgbClr val="000000"/>
                </a:solidFill>
                <a:latin typeface="標楷體" panose="03000509000000000000" pitchFamily="65" charset="-120"/>
                <a:ea typeface="標楷體" panose="03000509000000000000" pitchFamily="65" charset="-120"/>
                <a:cs typeface="Times New Roman" pitchFamily="18" charset="0"/>
              </a:rPr>
              <a:t>實現施政效能、提供可靠資訊、</a:t>
            </a:r>
          </a:p>
          <a:p>
            <a:pPr algn="ctr" eaLnBrk="1" hangingPunct="1"/>
            <a:r>
              <a:rPr lang="zh-TW" altLang="en-US" sz="2000" dirty="0">
                <a:solidFill>
                  <a:srgbClr val="000000"/>
                </a:solidFill>
                <a:latin typeface="標楷體" panose="03000509000000000000" pitchFamily="65" charset="-120"/>
                <a:ea typeface="標楷體" panose="03000509000000000000" pitchFamily="65" charset="-120"/>
                <a:cs typeface="Times New Roman" pitchFamily="18" charset="0"/>
              </a:rPr>
              <a:t>遵循法令規定及保障資產安全</a:t>
            </a:r>
          </a:p>
        </p:txBody>
      </p:sp>
      <p:sp>
        <p:nvSpPr>
          <p:cNvPr id="38918" name="流程圖: 程序 37"/>
          <p:cNvSpPr>
            <a:spLocks noChangeArrowheads="1"/>
          </p:cNvSpPr>
          <p:nvPr/>
        </p:nvSpPr>
        <p:spPr bwMode="auto">
          <a:xfrm>
            <a:off x="2301081" y="2133601"/>
            <a:ext cx="4968479" cy="2303463"/>
          </a:xfrm>
          <a:prstGeom prst="flowChartProcess">
            <a:avLst/>
          </a:prstGeom>
          <a:gradFill rotWithShape="1">
            <a:gsLst>
              <a:gs pos="0">
                <a:srgbClr val="00FFFF"/>
              </a:gs>
              <a:gs pos="50000">
                <a:srgbClr val="FFFFFF"/>
              </a:gs>
              <a:gs pos="100000">
                <a:srgbClr val="00FFFF"/>
              </a:gs>
            </a:gsLst>
            <a:lin ang="0" scaled="1"/>
          </a:gradFill>
          <a:ln w="25400" algn="ctr">
            <a:solidFill>
              <a:schemeClr val="tx1"/>
            </a:solidFill>
            <a:round/>
            <a:headEnd/>
            <a:tailEnd/>
          </a:ln>
        </p:spPr>
        <p:txBody>
          <a:bodyPr lIns="54000" tIns="18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algn="ctr" eaLnBrk="1" hangingPunct="1"/>
            <a:r>
              <a:rPr lang="zh-TW" altLang="en-US" sz="2000">
                <a:solidFill>
                  <a:schemeClr val="tx1"/>
                </a:solidFill>
                <a:latin typeface="標楷體" panose="03000509000000000000" pitchFamily="65" charset="-120"/>
                <a:ea typeface="標楷體" panose="03000509000000000000" pitchFamily="65" charset="-120"/>
              </a:rPr>
              <a:t>確認目標及決定風險容忍度</a:t>
            </a:r>
          </a:p>
        </p:txBody>
      </p:sp>
      <p:cxnSp>
        <p:nvCxnSpPr>
          <p:cNvPr id="38919" name="直線單箭頭接點 18"/>
          <p:cNvCxnSpPr>
            <a:cxnSpLocks noChangeShapeType="1"/>
            <a:stCxn id="38939" idx="2"/>
            <a:endCxn id="38940" idx="0"/>
          </p:cNvCxnSpPr>
          <p:nvPr/>
        </p:nvCxnSpPr>
        <p:spPr bwMode="auto">
          <a:xfrm>
            <a:off x="4827456" y="3724276"/>
            <a:ext cx="17198" cy="201613"/>
          </a:xfrm>
          <a:prstGeom prst="straightConnector1">
            <a:avLst/>
          </a:prstGeom>
          <a:noFill/>
          <a:ln w="38100" algn="ctr">
            <a:solidFill>
              <a:srgbClr val="FF0000"/>
            </a:solidFill>
            <a:round/>
            <a:headEnd/>
            <a:tailEnd type="arrow" w="sm" len="sm"/>
          </a:ln>
          <a:extLst>
            <a:ext uri="{909E8E84-426E-40DD-AFC4-6F175D3DCCD1}">
              <a14:hiddenFill xmlns:a14="http://schemas.microsoft.com/office/drawing/2010/main">
                <a:noFill/>
              </a14:hiddenFill>
            </a:ext>
          </a:extLst>
        </p:spPr>
      </p:cxnSp>
      <p:cxnSp>
        <p:nvCxnSpPr>
          <p:cNvPr id="38920" name="直線單箭頭接點 18"/>
          <p:cNvCxnSpPr>
            <a:cxnSpLocks noChangeShapeType="1"/>
            <a:stCxn id="38940" idx="2"/>
            <a:endCxn id="38929" idx="0"/>
          </p:cNvCxnSpPr>
          <p:nvPr/>
        </p:nvCxnSpPr>
        <p:spPr bwMode="auto">
          <a:xfrm flipH="1">
            <a:off x="4827456" y="4302126"/>
            <a:ext cx="17198" cy="271463"/>
          </a:xfrm>
          <a:prstGeom prst="straightConnector1">
            <a:avLst/>
          </a:prstGeom>
          <a:noFill/>
          <a:ln w="38100" algn="ctr">
            <a:solidFill>
              <a:srgbClr val="FF0000"/>
            </a:solidFill>
            <a:round/>
            <a:headEnd/>
            <a:tailEnd type="arrow" w="sm" len="sm"/>
          </a:ln>
          <a:extLst>
            <a:ext uri="{909E8E84-426E-40DD-AFC4-6F175D3DCCD1}">
              <a14:hiddenFill xmlns:a14="http://schemas.microsoft.com/office/drawing/2010/main">
                <a:noFill/>
              </a14:hiddenFill>
            </a:ext>
          </a:extLst>
        </p:spPr>
      </p:cxnSp>
      <p:sp>
        <p:nvSpPr>
          <p:cNvPr id="38921" name="流程圖: 程序 37"/>
          <p:cNvSpPr>
            <a:spLocks noChangeArrowheads="1"/>
          </p:cNvSpPr>
          <p:nvPr/>
        </p:nvSpPr>
        <p:spPr bwMode="auto">
          <a:xfrm>
            <a:off x="507339" y="1341438"/>
            <a:ext cx="431667" cy="5040312"/>
          </a:xfrm>
          <a:prstGeom prst="flowChartProcess">
            <a:avLst/>
          </a:prstGeom>
          <a:solidFill>
            <a:srgbClr val="99CCFF"/>
          </a:solidFill>
          <a:ln w="15875" algn="ctr">
            <a:solidFill>
              <a:schemeClr val="tx1"/>
            </a:solidFill>
            <a:round/>
            <a:headEnd/>
            <a:tailEnd/>
          </a:ln>
        </p:spPr>
        <p:txBody>
          <a:bodyPr vert="eaVert" lIns="54000" tIns="36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eaLnBrk="1" hangingPunct="1"/>
            <a:r>
              <a:rPr lang="zh-TW" altLang="en-US" sz="1800">
                <a:solidFill>
                  <a:schemeClr val="tx1"/>
                </a:solidFill>
                <a:latin typeface="標楷體" panose="03000509000000000000" pitchFamily="65" charset="-120"/>
                <a:ea typeface="標楷體" panose="03000509000000000000" pitchFamily="65" charset="-120"/>
              </a:rPr>
              <a:t>辦理風險評估</a:t>
            </a:r>
          </a:p>
        </p:txBody>
      </p:sp>
      <p:cxnSp>
        <p:nvCxnSpPr>
          <p:cNvPr id="38922" name="直線單箭頭接點 18"/>
          <p:cNvCxnSpPr>
            <a:cxnSpLocks noChangeShapeType="1"/>
          </p:cNvCxnSpPr>
          <p:nvPr/>
        </p:nvCxnSpPr>
        <p:spPr bwMode="auto">
          <a:xfrm rot="16200000" flipH="1">
            <a:off x="3804379" y="5453659"/>
            <a:ext cx="541337" cy="1676797"/>
          </a:xfrm>
          <a:prstGeom prst="bentConnector3">
            <a:avLst>
              <a:gd name="adj1" fmla="val 40176"/>
            </a:avLst>
          </a:prstGeom>
          <a:noFill/>
          <a:ln w="38100" algn="ctr">
            <a:solidFill>
              <a:srgbClr val="FF0000"/>
            </a:solidFill>
            <a:miter lim="800000"/>
            <a:headEnd/>
            <a:tailEnd type="arrow" w="sm" len="sm"/>
          </a:ln>
          <a:extLst>
            <a:ext uri="{909E8E84-426E-40DD-AFC4-6F175D3DCCD1}">
              <a14:hiddenFill xmlns:a14="http://schemas.microsoft.com/office/drawing/2010/main">
                <a:noFill/>
              </a14:hiddenFill>
            </a:ext>
          </a:extLst>
        </p:spPr>
      </p:cxnSp>
      <p:cxnSp>
        <p:nvCxnSpPr>
          <p:cNvPr id="38923" name="直線單箭頭接點 18"/>
          <p:cNvCxnSpPr>
            <a:cxnSpLocks noChangeShapeType="1"/>
          </p:cNvCxnSpPr>
          <p:nvPr/>
        </p:nvCxnSpPr>
        <p:spPr bwMode="auto">
          <a:xfrm>
            <a:off x="4903127" y="6084889"/>
            <a:ext cx="17198" cy="471487"/>
          </a:xfrm>
          <a:prstGeom prst="straightConnector1">
            <a:avLst/>
          </a:prstGeom>
          <a:noFill/>
          <a:ln w="38100" algn="ctr">
            <a:solidFill>
              <a:srgbClr val="FF0000"/>
            </a:solidFill>
            <a:round/>
            <a:headEnd/>
            <a:tailEnd type="arrow" w="sm" len="sm"/>
          </a:ln>
          <a:extLst>
            <a:ext uri="{909E8E84-426E-40DD-AFC4-6F175D3DCCD1}">
              <a14:hiddenFill xmlns:a14="http://schemas.microsoft.com/office/drawing/2010/main">
                <a:noFill/>
              </a14:hiddenFill>
            </a:ext>
          </a:extLst>
        </p:spPr>
      </p:cxnSp>
      <p:cxnSp>
        <p:nvCxnSpPr>
          <p:cNvPr id="38924" name="直線單箭頭接點 18"/>
          <p:cNvCxnSpPr>
            <a:cxnSpLocks noChangeShapeType="1"/>
            <a:stCxn id="38937" idx="3"/>
            <a:endCxn id="38939" idx="1"/>
          </p:cNvCxnSpPr>
          <p:nvPr/>
        </p:nvCxnSpPr>
        <p:spPr bwMode="auto">
          <a:xfrm flipV="1">
            <a:off x="3439584" y="3141664"/>
            <a:ext cx="335360" cy="225425"/>
          </a:xfrm>
          <a:prstGeom prst="bentConnector3">
            <a:avLst>
              <a:gd name="adj1" fmla="val 50769"/>
            </a:avLst>
          </a:prstGeom>
          <a:noFill/>
          <a:ln w="25400" algn="ctr">
            <a:solidFill>
              <a:srgbClr val="FF0000"/>
            </a:solidFill>
            <a:prstDash val="sysDot"/>
            <a:miter lim="800000"/>
            <a:headEnd/>
            <a:tailEnd type="arrow" w="sm" len="sm"/>
          </a:ln>
          <a:extLst>
            <a:ext uri="{909E8E84-426E-40DD-AFC4-6F175D3DCCD1}">
              <a14:hiddenFill xmlns:a14="http://schemas.microsoft.com/office/drawing/2010/main">
                <a:noFill/>
              </a14:hiddenFill>
            </a:ext>
          </a:extLst>
        </p:spPr>
      </p:cxnSp>
      <p:cxnSp>
        <p:nvCxnSpPr>
          <p:cNvPr id="38925" name="直線單箭頭接點 18"/>
          <p:cNvCxnSpPr>
            <a:cxnSpLocks noChangeShapeType="1"/>
          </p:cNvCxnSpPr>
          <p:nvPr/>
        </p:nvCxnSpPr>
        <p:spPr bwMode="auto">
          <a:xfrm>
            <a:off x="3470540" y="3357563"/>
            <a:ext cx="381794" cy="747712"/>
          </a:xfrm>
          <a:prstGeom prst="bentConnector3">
            <a:avLst>
              <a:gd name="adj1" fmla="val 29278"/>
            </a:avLst>
          </a:prstGeom>
          <a:noFill/>
          <a:ln w="25400" algn="ctr">
            <a:solidFill>
              <a:srgbClr val="FF0000"/>
            </a:solidFill>
            <a:prstDash val="sysDot"/>
            <a:miter lim="800000"/>
            <a:headEnd/>
            <a:tailEnd type="arrow" w="sm" len="sm"/>
          </a:ln>
          <a:extLst>
            <a:ext uri="{909E8E84-426E-40DD-AFC4-6F175D3DCCD1}">
              <a14:hiddenFill xmlns:a14="http://schemas.microsoft.com/office/drawing/2010/main">
                <a:noFill/>
              </a14:hiddenFill>
            </a:ext>
          </a:extLst>
        </p:spPr>
      </p:cxnSp>
      <p:sp>
        <p:nvSpPr>
          <p:cNvPr id="38926" name="流程圖: 程序 37"/>
          <p:cNvSpPr>
            <a:spLocks noChangeArrowheads="1"/>
          </p:cNvSpPr>
          <p:nvPr/>
        </p:nvSpPr>
        <p:spPr bwMode="auto">
          <a:xfrm>
            <a:off x="896012" y="1341439"/>
            <a:ext cx="6624638" cy="5038725"/>
          </a:xfrm>
          <a:prstGeom prst="flowChartProcess">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18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algn="ctr" eaLnBrk="1" hangingPunct="1"/>
            <a:endParaRPr lang="zh-TW" altLang="en-US" sz="2000">
              <a:solidFill>
                <a:schemeClr val="tx1"/>
              </a:solidFill>
              <a:latin typeface="標楷體" panose="03000509000000000000" pitchFamily="65" charset="-120"/>
              <a:ea typeface="標楷體" panose="03000509000000000000" pitchFamily="65" charset="-120"/>
            </a:endParaRPr>
          </a:p>
        </p:txBody>
      </p:sp>
      <p:sp>
        <p:nvSpPr>
          <p:cNvPr id="38927" name="流程圖: 程序 37"/>
          <p:cNvSpPr>
            <a:spLocks noChangeArrowheads="1"/>
          </p:cNvSpPr>
          <p:nvPr/>
        </p:nvSpPr>
        <p:spPr bwMode="auto">
          <a:xfrm>
            <a:off x="3783542" y="5734051"/>
            <a:ext cx="2087827" cy="360363"/>
          </a:xfrm>
          <a:prstGeom prst="flowChartProcess">
            <a:avLst/>
          </a:prstGeom>
          <a:gradFill rotWithShape="1">
            <a:gsLst>
              <a:gs pos="0">
                <a:srgbClr val="CC99FF"/>
              </a:gs>
              <a:gs pos="50000">
                <a:srgbClr val="FFFFFF"/>
              </a:gs>
              <a:gs pos="100000">
                <a:srgbClr val="CC99FF"/>
              </a:gs>
            </a:gsLst>
            <a:lin ang="0" scaled="1"/>
          </a:gradFill>
          <a:ln w="15875" algn="ctr">
            <a:solidFill>
              <a:schemeClr val="tx1"/>
            </a:solidFill>
            <a:round/>
            <a:headEnd/>
            <a:tailEnd/>
          </a:ln>
        </p:spPr>
        <p:txBody>
          <a:bodyPr lIns="54000" tIns="36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eaLnBrk="1" hangingPunct="1"/>
            <a:r>
              <a:rPr lang="zh-TW" altLang="en-US" sz="1800">
                <a:solidFill>
                  <a:schemeClr val="tx1"/>
                </a:solidFill>
                <a:latin typeface="標楷體" panose="03000509000000000000" pitchFamily="65" charset="-120"/>
                <a:ea typeface="標楷體" panose="03000509000000000000" pitchFamily="65" charset="-120"/>
              </a:rPr>
              <a:t>風險評量</a:t>
            </a:r>
          </a:p>
        </p:txBody>
      </p:sp>
      <p:sp>
        <p:nvSpPr>
          <p:cNvPr id="38928" name="流程圖: 程序 37"/>
          <p:cNvSpPr>
            <a:spLocks noChangeArrowheads="1"/>
          </p:cNvSpPr>
          <p:nvPr/>
        </p:nvSpPr>
        <p:spPr bwMode="auto">
          <a:xfrm>
            <a:off x="3783542" y="5157788"/>
            <a:ext cx="2087827" cy="360362"/>
          </a:xfrm>
          <a:prstGeom prst="flowChartProcess">
            <a:avLst/>
          </a:prstGeom>
          <a:gradFill rotWithShape="1">
            <a:gsLst>
              <a:gs pos="0">
                <a:srgbClr val="CC99FF"/>
              </a:gs>
              <a:gs pos="50000">
                <a:srgbClr val="FFFFFF"/>
              </a:gs>
              <a:gs pos="100000">
                <a:srgbClr val="CC99FF"/>
              </a:gs>
            </a:gsLst>
            <a:lin ang="0" scaled="1"/>
          </a:gradFill>
          <a:ln w="15875" algn="ctr">
            <a:solidFill>
              <a:schemeClr val="tx1"/>
            </a:solidFill>
            <a:round/>
            <a:headEnd/>
            <a:tailEnd/>
          </a:ln>
        </p:spPr>
        <p:txBody>
          <a:bodyPr lIns="54000" tIns="36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eaLnBrk="1" hangingPunct="1"/>
            <a:r>
              <a:rPr lang="zh-TW" altLang="en-US" sz="1800">
                <a:solidFill>
                  <a:schemeClr val="tx1"/>
                </a:solidFill>
                <a:latin typeface="標楷體" panose="03000509000000000000" pitchFamily="65" charset="-120"/>
                <a:ea typeface="標楷體" panose="03000509000000000000" pitchFamily="65" charset="-120"/>
              </a:rPr>
              <a:t>風險分析</a:t>
            </a:r>
          </a:p>
        </p:txBody>
      </p:sp>
      <p:sp>
        <p:nvSpPr>
          <p:cNvPr id="38929" name="流程圖: 程序 37"/>
          <p:cNvSpPr>
            <a:spLocks noChangeArrowheads="1"/>
          </p:cNvSpPr>
          <p:nvPr/>
        </p:nvSpPr>
        <p:spPr bwMode="auto">
          <a:xfrm>
            <a:off x="3783542" y="4581526"/>
            <a:ext cx="2087827" cy="360363"/>
          </a:xfrm>
          <a:prstGeom prst="flowChartProcess">
            <a:avLst/>
          </a:prstGeom>
          <a:gradFill rotWithShape="1">
            <a:gsLst>
              <a:gs pos="0">
                <a:srgbClr val="CC99FF"/>
              </a:gs>
              <a:gs pos="50000">
                <a:srgbClr val="FFFFFF"/>
              </a:gs>
              <a:gs pos="100000">
                <a:srgbClr val="CC99FF"/>
              </a:gs>
            </a:gsLst>
            <a:lin ang="0" scaled="1"/>
          </a:gradFill>
          <a:ln w="15875" algn="ctr">
            <a:solidFill>
              <a:schemeClr val="tx1"/>
            </a:solidFill>
            <a:round/>
            <a:headEnd/>
            <a:tailEnd/>
          </a:ln>
        </p:spPr>
        <p:txBody>
          <a:bodyPr lIns="54000" tIns="36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eaLnBrk="1" hangingPunct="1"/>
            <a:r>
              <a:rPr lang="zh-TW" altLang="en-US" sz="1800">
                <a:solidFill>
                  <a:schemeClr val="tx1"/>
                </a:solidFill>
                <a:latin typeface="標楷體" panose="03000509000000000000" pitchFamily="65" charset="-120"/>
                <a:ea typeface="標楷體" panose="03000509000000000000" pitchFamily="65" charset="-120"/>
              </a:rPr>
              <a:t>風險辨識</a:t>
            </a:r>
          </a:p>
        </p:txBody>
      </p:sp>
      <p:sp>
        <p:nvSpPr>
          <p:cNvPr id="38930" name="流程圖: 程序 37"/>
          <p:cNvSpPr>
            <a:spLocks noChangeArrowheads="1"/>
          </p:cNvSpPr>
          <p:nvPr/>
        </p:nvSpPr>
        <p:spPr bwMode="auto">
          <a:xfrm>
            <a:off x="3081867" y="4584701"/>
            <a:ext cx="431668" cy="1439863"/>
          </a:xfrm>
          <a:prstGeom prst="flowChartProcess">
            <a:avLst/>
          </a:prstGeom>
          <a:gradFill rotWithShape="1">
            <a:gsLst>
              <a:gs pos="0">
                <a:srgbClr val="CC99FF"/>
              </a:gs>
              <a:gs pos="50000">
                <a:srgbClr val="FFFFFF"/>
              </a:gs>
              <a:gs pos="100000">
                <a:srgbClr val="CC99FF"/>
              </a:gs>
            </a:gsLst>
            <a:lin ang="0" scaled="1"/>
          </a:gradFill>
          <a:ln w="15875" algn="ctr">
            <a:solidFill>
              <a:schemeClr val="tx1"/>
            </a:solidFill>
            <a:round/>
            <a:headEnd/>
            <a:tailEnd/>
          </a:ln>
        </p:spPr>
        <p:txBody>
          <a:bodyPr vert="eaVert" lIns="54000" tIns="36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eaLnBrk="1" hangingPunct="1"/>
            <a:r>
              <a:rPr lang="zh-TW" altLang="en-US" sz="1800">
                <a:solidFill>
                  <a:schemeClr val="tx1"/>
                </a:solidFill>
                <a:latin typeface="標楷體" panose="03000509000000000000" pitchFamily="65" charset="-120"/>
                <a:ea typeface="標楷體" panose="03000509000000000000" pitchFamily="65" charset="-120"/>
              </a:rPr>
              <a:t>重要性</a:t>
            </a:r>
          </a:p>
        </p:txBody>
      </p:sp>
      <p:cxnSp>
        <p:nvCxnSpPr>
          <p:cNvPr id="38931" name="直線單箭頭接點 18"/>
          <p:cNvCxnSpPr>
            <a:cxnSpLocks noChangeShapeType="1"/>
            <a:stCxn id="38928" idx="2"/>
            <a:endCxn id="38927" idx="0"/>
          </p:cNvCxnSpPr>
          <p:nvPr/>
        </p:nvCxnSpPr>
        <p:spPr bwMode="auto">
          <a:xfrm>
            <a:off x="4827456" y="5526089"/>
            <a:ext cx="0" cy="200025"/>
          </a:xfrm>
          <a:prstGeom prst="straightConnector1">
            <a:avLst/>
          </a:prstGeom>
          <a:noFill/>
          <a:ln w="38100" algn="ctr">
            <a:solidFill>
              <a:srgbClr val="FF0000"/>
            </a:solidFill>
            <a:round/>
            <a:headEnd/>
            <a:tailEnd type="arrow" w="sm" len="sm"/>
          </a:ln>
          <a:extLst>
            <a:ext uri="{909E8E84-426E-40DD-AFC4-6F175D3DCCD1}">
              <a14:hiddenFill xmlns:a14="http://schemas.microsoft.com/office/drawing/2010/main">
                <a:noFill/>
              </a14:hiddenFill>
            </a:ext>
          </a:extLst>
        </p:spPr>
      </p:cxnSp>
      <p:cxnSp>
        <p:nvCxnSpPr>
          <p:cNvPr id="38932" name="直線單箭頭接點 18"/>
          <p:cNvCxnSpPr>
            <a:cxnSpLocks noChangeShapeType="1"/>
            <a:stCxn id="38929" idx="2"/>
            <a:endCxn id="38928" idx="0"/>
          </p:cNvCxnSpPr>
          <p:nvPr/>
        </p:nvCxnSpPr>
        <p:spPr bwMode="auto">
          <a:xfrm>
            <a:off x="4827456" y="4949826"/>
            <a:ext cx="0" cy="200025"/>
          </a:xfrm>
          <a:prstGeom prst="straightConnector1">
            <a:avLst/>
          </a:prstGeom>
          <a:noFill/>
          <a:ln w="38100" algn="ctr">
            <a:solidFill>
              <a:srgbClr val="FF0000"/>
            </a:solidFill>
            <a:round/>
            <a:headEnd/>
            <a:tailEnd type="arrow" w="sm" len="sm"/>
          </a:ln>
          <a:extLst>
            <a:ext uri="{909E8E84-426E-40DD-AFC4-6F175D3DCCD1}">
              <a14:hiddenFill xmlns:a14="http://schemas.microsoft.com/office/drawing/2010/main">
                <a:noFill/>
              </a14:hiddenFill>
            </a:ext>
          </a:extLst>
        </p:spPr>
      </p:cxnSp>
      <p:cxnSp>
        <p:nvCxnSpPr>
          <p:cNvPr id="38933" name="直線單箭頭接點 18"/>
          <p:cNvCxnSpPr>
            <a:cxnSpLocks noChangeShapeType="1"/>
            <a:stCxn id="38921" idx="2"/>
          </p:cNvCxnSpPr>
          <p:nvPr/>
        </p:nvCxnSpPr>
        <p:spPr bwMode="auto">
          <a:xfrm>
            <a:off x="724033" y="6389688"/>
            <a:ext cx="0" cy="182562"/>
          </a:xfrm>
          <a:prstGeom prst="straightConnector1">
            <a:avLst/>
          </a:prstGeom>
          <a:noFill/>
          <a:ln w="38100" algn="ctr">
            <a:solidFill>
              <a:srgbClr val="0000FF"/>
            </a:solidFill>
            <a:round/>
            <a:headEnd/>
            <a:tailEnd type="arrow" w="sm" len="sm"/>
          </a:ln>
          <a:extLst>
            <a:ext uri="{909E8E84-426E-40DD-AFC4-6F175D3DCCD1}">
              <a14:hiddenFill xmlns:a14="http://schemas.microsoft.com/office/drawing/2010/main">
                <a:noFill/>
              </a14:hiddenFill>
            </a:ext>
          </a:extLst>
        </p:spPr>
      </p:cxnSp>
      <p:sp>
        <p:nvSpPr>
          <p:cNvPr id="107548" name="Text Box 28"/>
          <p:cNvSpPr txBox="1">
            <a:spLocks noChangeArrowheads="1"/>
          </p:cNvSpPr>
          <p:nvPr/>
        </p:nvSpPr>
        <p:spPr bwMode="auto">
          <a:xfrm>
            <a:off x="579218" y="6643689"/>
            <a:ext cx="251795" cy="314325"/>
          </a:xfrm>
          <a:prstGeom prst="rect">
            <a:avLst/>
          </a:prstGeom>
          <a:noFill/>
          <a:ln>
            <a:noFill/>
          </a:ln>
          <a:effectLst>
            <a:prstShdw prst="shdw17" dist="17961" dir="2700000">
              <a:schemeClr val="accent1">
                <a:gamma/>
                <a:shade val="60000"/>
                <a:invGamma/>
              </a:schemeClr>
            </a:prstShdw>
          </a:effectLst>
          <a:extLst/>
        </p:spPr>
        <p:txBody>
          <a:bodyPr vert="eaVert" lIns="18000" tIns="10800" rIns="18000" bIns="10800" anchor="ctr" anchorCtr="1">
            <a:spAutoFit/>
          </a:bodyPr>
          <a:lstStyle/>
          <a:p>
            <a:pPr algn="ctr">
              <a:spcBef>
                <a:spcPct val="50000"/>
              </a:spcBef>
              <a:defRPr/>
            </a:pPr>
            <a:endParaRPr lang="en-US" altLang="zh-TW" sz="1400">
              <a:solidFill>
                <a:srgbClr val="000000"/>
              </a:solidFill>
              <a:latin typeface="標楷體" panose="03000509000000000000" pitchFamily="65" charset="-120"/>
              <a:ea typeface="標楷體" panose="03000509000000000000" pitchFamily="65" charset="-120"/>
              <a:cs typeface="Times New Roman" pitchFamily="18" charset="0"/>
            </a:endParaRPr>
          </a:p>
        </p:txBody>
      </p:sp>
      <p:sp>
        <p:nvSpPr>
          <p:cNvPr id="38935" name="流程圖: 程序 37"/>
          <p:cNvSpPr>
            <a:spLocks noChangeArrowheads="1"/>
          </p:cNvSpPr>
          <p:nvPr/>
        </p:nvSpPr>
        <p:spPr bwMode="auto">
          <a:xfrm>
            <a:off x="7527529" y="1341438"/>
            <a:ext cx="1950244" cy="5040312"/>
          </a:xfrm>
          <a:prstGeom prst="flowChartProcess">
            <a:avLst/>
          </a:prstGeom>
          <a:solidFill>
            <a:srgbClr val="CCFFCC"/>
          </a:solidFill>
          <a:ln w="19050" algn="ctr">
            <a:solidFill>
              <a:schemeClr val="tx1"/>
            </a:solidFill>
            <a:round/>
            <a:headEnd/>
            <a:tailEnd/>
          </a:ln>
        </p:spPr>
        <p:txBody>
          <a:bodyPr lIns="54000" tIns="18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algn="ctr" eaLnBrk="1" hangingPunct="1"/>
            <a:endParaRPr lang="zh-TW" altLang="en-US" sz="2000">
              <a:solidFill>
                <a:schemeClr val="tx1"/>
              </a:solidFill>
              <a:latin typeface="標楷體" panose="03000509000000000000" pitchFamily="65" charset="-120"/>
              <a:ea typeface="標楷體" panose="03000509000000000000" pitchFamily="65" charset="-120"/>
            </a:endParaRPr>
          </a:p>
        </p:txBody>
      </p:sp>
      <p:sp>
        <p:nvSpPr>
          <p:cNvPr id="38936" name="流程圖: 程序 37"/>
          <p:cNvSpPr>
            <a:spLocks noChangeArrowheads="1"/>
          </p:cNvSpPr>
          <p:nvPr/>
        </p:nvSpPr>
        <p:spPr bwMode="auto">
          <a:xfrm>
            <a:off x="7527529" y="981076"/>
            <a:ext cx="1950244" cy="360363"/>
          </a:xfrm>
          <a:prstGeom prst="flowChartProcess">
            <a:avLst/>
          </a:prstGeom>
          <a:solidFill>
            <a:srgbClr val="CCFFCC"/>
          </a:solidFill>
          <a:ln w="15875" algn="ctr">
            <a:solidFill>
              <a:schemeClr val="tx1"/>
            </a:solidFill>
            <a:round/>
            <a:headEnd/>
            <a:tailEnd/>
          </a:ln>
        </p:spPr>
        <p:txBody>
          <a:bodyPr lIns="54000" tIns="36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eaLnBrk="1" hangingPunct="1"/>
            <a:r>
              <a:rPr lang="zh-TW" altLang="en-US" sz="1800" b="1">
                <a:solidFill>
                  <a:schemeClr val="tx1"/>
                </a:solidFill>
                <a:latin typeface="標楷體" panose="03000509000000000000" pitchFamily="65" charset="-120"/>
                <a:ea typeface="標楷體" panose="03000509000000000000" pitchFamily="65" charset="-120"/>
              </a:rPr>
              <a:t>內部稽核人員</a:t>
            </a:r>
          </a:p>
        </p:txBody>
      </p:sp>
      <p:sp>
        <p:nvSpPr>
          <p:cNvPr id="38937" name="流程圖: 程序 37"/>
          <p:cNvSpPr>
            <a:spLocks noChangeArrowheads="1"/>
          </p:cNvSpPr>
          <p:nvPr/>
        </p:nvSpPr>
        <p:spPr bwMode="auto">
          <a:xfrm>
            <a:off x="3007916" y="2609850"/>
            <a:ext cx="431667" cy="1512888"/>
          </a:xfrm>
          <a:prstGeom prst="flowChartProcess">
            <a:avLst/>
          </a:prstGeom>
          <a:solidFill>
            <a:srgbClr val="FFCC99"/>
          </a:solidFill>
          <a:ln w="12700" algn="ctr">
            <a:solidFill>
              <a:schemeClr val="tx1"/>
            </a:solidFill>
            <a:prstDash val="sysDot"/>
            <a:round/>
            <a:headEnd/>
            <a:tailEnd/>
          </a:ln>
        </p:spPr>
        <p:txBody>
          <a:bodyPr vert="eaVert" lIns="54000" tIns="36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algn="ctr" eaLnBrk="1" hangingPunct="1"/>
            <a:r>
              <a:rPr lang="zh-TW" altLang="en-US" sz="1800" b="1">
                <a:solidFill>
                  <a:srgbClr val="CC0000"/>
                </a:solidFill>
                <a:latin typeface="標楷體" panose="03000509000000000000" pitchFamily="65" charset="-120"/>
                <a:ea typeface="標楷體" panose="03000509000000000000" pitchFamily="65" charset="-120"/>
              </a:rPr>
              <a:t>關鍵策略目標</a:t>
            </a:r>
          </a:p>
        </p:txBody>
      </p:sp>
      <p:sp>
        <p:nvSpPr>
          <p:cNvPr id="38938" name="流程圖: 程序 37"/>
          <p:cNvSpPr>
            <a:spLocks noChangeArrowheads="1"/>
          </p:cNvSpPr>
          <p:nvPr/>
        </p:nvSpPr>
        <p:spPr bwMode="auto">
          <a:xfrm>
            <a:off x="2505737" y="2609850"/>
            <a:ext cx="431667" cy="1512888"/>
          </a:xfrm>
          <a:prstGeom prst="flowChartProcess">
            <a:avLst/>
          </a:prstGeom>
          <a:solidFill>
            <a:srgbClr val="FFCC99"/>
          </a:solidFill>
          <a:ln w="12700" algn="ctr">
            <a:solidFill>
              <a:schemeClr val="tx1"/>
            </a:solidFill>
            <a:prstDash val="sysDot"/>
            <a:round/>
            <a:headEnd/>
            <a:tailEnd/>
          </a:ln>
        </p:spPr>
        <p:txBody>
          <a:bodyPr vert="eaVert" lIns="54000" tIns="36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algn="ctr" eaLnBrk="1" hangingPunct="1"/>
            <a:r>
              <a:rPr lang="zh-TW" altLang="en-US" sz="1800">
                <a:solidFill>
                  <a:schemeClr val="tx1"/>
                </a:solidFill>
                <a:latin typeface="標楷體" panose="03000509000000000000" pitchFamily="65" charset="-120"/>
                <a:ea typeface="標楷體" panose="03000509000000000000" pitchFamily="65" charset="-120"/>
              </a:rPr>
              <a:t>風險容忍度</a:t>
            </a:r>
          </a:p>
        </p:txBody>
      </p:sp>
      <p:sp>
        <p:nvSpPr>
          <p:cNvPr id="38939" name="流程圖: 程序 37"/>
          <p:cNvSpPr>
            <a:spLocks noChangeArrowheads="1"/>
          </p:cNvSpPr>
          <p:nvPr/>
        </p:nvSpPr>
        <p:spPr bwMode="auto">
          <a:xfrm>
            <a:off x="3783542" y="2565400"/>
            <a:ext cx="2087827" cy="1150938"/>
          </a:xfrm>
          <a:prstGeom prst="flowChartProcess">
            <a:avLst/>
          </a:prstGeom>
          <a:solidFill>
            <a:srgbClr val="FFFF99"/>
          </a:solidFill>
          <a:ln w="15875" algn="ctr">
            <a:solidFill>
              <a:schemeClr val="tx1"/>
            </a:solidFill>
            <a:round/>
            <a:headEnd/>
            <a:tailEnd/>
          </a:ln>
        </p:spPr>
        <p:txBody>
          <a:bodyPr lIns="54000" tIns="36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eaLnBrk="1" hangingPunct="1"/>
            <a:r>
              <a:rPr lang="zh-TW" altLang="en-US" sz="1800">
                <a:solidFill>
                  <a:schemeClr val="tx1"/>
                </a:solidFill>
                <a:latin typeface="標楷體" panose="03000509000000000000" pitchFamily="65" charset="-120"/>
                <a:ea typeface="標楷體" panose="03000509000000000000" pitchFamily="65" charset="-120"/>
              </a:rPr>
              <a:t>整體層級目標：</a:t>
            </a:r>
          </a:p>
          <a:p>
            <a:pPr eaLnBrk="1" hangingPunct="1">
              <a:buSzPct val="85000"/>
              <a:buFont typeface="Wingdings" pitchFamily="2" charset="2"/>
              <a:buChar char="n"/>
            </a:pPr>
            <a:r>
              <a:rPr lang="zh-TW" altLang="en-US" sz="1800">
                <a:solidFill>
                  <a:schemeClr val="tx1"/>
                </a:solidFill>
                <a:latin typeface="標楷體" panose="03000509000000000000" pitchFamily="65" charset="-120"/>
                <a:ea typeface="標楷體" panose="03000509000000000000" pitchFamily="65" charset="-120"/>
              </a:rPr>
              <a:t>使命</a:t>
            </a:r>
            <a:r>
              <a:rPr lang="en-US" altLang="zh-TW" sz="1800">
                <a:solidFill>
                  <a:schemeClr val="tx1"/>
                </a:solidFill>
                <a:latin typeface="標楷體" panose="03000509000000000000" pitchFamily="65" charset="-120"/>
                <a:ea typeface="標楷體" panose="03000509000000000000" pitchFamily="65" charset="-120"/>
              </a:rPr>
              <a:t>/</a:t>
            </a:r>
            <a:r>
              <a:rPr lang="zh-TW" altLang="en-US" sz="1800">
                <a:solidFill>
                  <a:schemeClr val="tx1"/>
                </a:solidFill>
                <a:latin typeface="標楷體" panose="03000509000000000000" pitchFamily="65" charset="-120"/>
                <a:ea typeface="標楷體" panose="03000509000000000000" pitchFamily="65" charset="-120"/>
              </a:rPr>
              <a:t>願景</a:t>
            </a:r>
          </a:p>
          <a:p>
            <a:pPr eaLnBrk="1" hangingPunct="1">
              <a:buSzPct val="85000"/>
              <a:buFont typeface="Wingdings" pitchFamily="2" charset="2"/>
              <a:buChar char="n"/>
            </a:pPr>
            <a:r>
              <a:rPr lang="zh-TW" altLang="en-US" sz="1800">
                <a:solidFill>
                  <a:schemeClr val="tx1"/>
                </a:solidFill>
                <a:latin typeface="標楷體" panose="03000509000000000000" pitchFamily="65" charset="-120"/>
                <a:ea typeface="標楷體" panose="03000509000000000000" pitchFamily="65" charset="-120"/>
              </a:rPr>
              <a:t>施政目標</a:t>
            </a:r>
          </a:p>
          <a:p>
            <a:pPr eaLnBrk="1" hangingPunct="1">
              <a:buSzPct val="85000"/>
              <a:buFont typeface="Wingdings" pitchFamily="2" charset="2"/>
              <a:buChar char="n"/>
            </a:pPr>
            <a:r>
              <a:rPr lang="zh-TW" altLang="en-US" sz="1800">
                <a:solidFill>
                  <a:schemeClr val="tx1"/>
                </a:solidFill>
                <a:latin typeface="標楷體" panose="03000509000000000000" pitchFamily="65" charset="-120"/>
                <a:ea typeface="標楷體" panose="03000509000000000000" pitchFamily="65" charset="-120"/>
              </a:rPr>
              <a:t>中長程個案計畫</a:t>
            </a:r>
            <a:endParaRPr lang="en-US" altLang="zh-TW" sz="1800">
              <a:solidFill>
                <a:schemeClr val="tx1"/>
              </a:solidFill>
              <a:latin typeface="標楷體" panose="03000509000000000000" pitchFamily="65" charset="-120"/>
              <a:ea typeface="標楷體" panose="03000509000000000000" pitchFamily="65" charset="-120"/>
            </a:endParaRPr>
          </a:p>
        </p:txBody>
      </p:sp>
      <p:sp>
        <p:nvSpPr>
          <p:cNvPr id="38940" name="流程圖: 程序 37"/>
          <p:cNvSpPr>
            <a:spLocks noChangeArrowheads="1"/>
          </p:cNvSpPr>
          <p:nvPr/>
        </p:nvSpPr>
        <p:spPr bwMode="auto">
          <a:xfrm>
            <a:off x="3800740" y="3933826"/>
            <a:ext cx="2087827" cy="360363"/>
          </a:xfrm>
          <a:prstGeom prst="flowChartProcess">
            <a:avLst/>
          </a:prstGeom>
          <a:solidFill>
            <a:srgbClr val="FFFF99"/>
          </a:solidFill>
          <a:ln w="15875" algn="ctr">
            <a:solidFill>
              <a:schemeClr val="tx1"/>
            </a:solidFill>
            <a:round/>
            <a:headEnd/>
            <a:tailEnd/>
          </a:ln>
        </p:spPr>
        <p:txBody>
          <a:bodyPr lIns="54000" tIns="36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eaLnBrk="1" hangingPunct="1"/>
            <a:r>
              <a:rPr lang="zh-TW" altLang="en-US" sz="1800">
                <a:solidFill>
                  <a:schemeClr val="tx1"/>
                </a:solidFill>
                <a:latin typeface="標楷體" panose="03000509000000000000" pitchFamily="65" charset="-120"/>
                <a:ea typeface="標楷體" panose="03000509000000000000" pitchFamily="65" charset="-120"/>
              </a:rPr>
              <a:t>作業層級目標</a:t>
            </a:r>
          </a:p>
        </p:txBody>
      </p:sp>
      <p:sp>
        <p:nvSpPr>
          <p:cNvPr id="38941" name="流程圖: 程序 37"/>
          <p:cNvSpPr>
            <a:spLocks noChangeArrowheads="1"/>
          </p:cNvSpPr>
          <p:nvPr/>
        </p:nvSpPr>
        <p:spPr bwMode="auto">
          <a:xfrm>
            <a:off x="507339" y="981076"/>
            <a:ext cx="7056305" cy="360363"/>
          </a:xfrm>
          <a:prstGeom prst="flowChartProcess">
            <a:avLst/>
          </a:pr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36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eaLnBrk="1" hangingPunct="1"/>
            <a:r>
              <a:rPr lang="zh-TW" altLang="en-US" sz="1800" b="1">
                <a:solidFill>
                  <a:schemeClr val="tx1"/>
                </a:solidFill>
                <a:latin typeface="標楷體" panose="03000509000000000000" pitchFamily="65" charset="-120"/>
                <a:ea typeface="標楷體" panose="03000509000000000000" pitchFamily="65" charset="-120"/>
              </a:rPr>
              <a:t>              首長與高階主管及內部各單位人員</a:t>
            </a:r>
          </a:p>
        </p:txBody>
      </p:sp>
      <p:sp>
        <p:nvSpPr>
          <p:cNvPr id="146461" name="Rectangle 29"/>
          <p:cNvSpPr>
            <a:spLocks noChangeArrowheads="1"/>
          </p:cNvSpPr>
          <p:nvPr/>
        </p:nvSpPr>
        <p:spPr bwMode="auto">
          <a:xfrm>
            <a:off x="1121304" y="188913"/>
            <a:ext cx="7670271" cy="579437"/>
          </a:xfrm>
          <a:prstGeom prst="rect">
            <a:avLst/>
          </a:prstGeom>
          <a:noFill/>
          <a:ln>
            <a:noFill/>
          </a:ln>
          <a:effectLst>
            <a:prstShdw prst="shdw17" dist="17961" dir="2700000">
              <a:schemeClr val="accent1">
                <a:gamma/>
                <a:shade val="60000"/>
                <a:invGamma/>
                <a:alpha val="50000"/>
              </a:schemeClr>
            </a:prstShdw>
          </a:effectLst>
          <a:extLst/>
        </p:spPr>
        <p:txBody>
          <a:bodyPr>
            <a:spAutoFit/>
          </a:bodyPr>
          <a:lstStyle/>
          <a:p>
            <a:pPr algn="ctr">
              <a:defRPr/>
            </a:pPr>
            <a:r>
              <a:rPr lang="zh-TW" altLang="en-US" sz="3200" b="1" dirty="0" smtClean="0">
                <a:latin typeface="標楷體" panose="03000509000000000000" pitchFamily="65" charset="-120"/>
                <a:ea typeface="標楷體" panose="03000509000000000000" pitchFamily="65" charset="-120"/>
              </a:rPr>
              <a:t>政府內部</a:t>
            </a:r>
            <a:r>
              <a:rPr lang="zh-TW" altLang="en-US" sz="3200" b="1" dirty="0">
                <a:latin typeface="標楷體" panose="03000509000000000000" pitchFamily="65" charset="-120"/>
                <a:ea typeface="標楷體" panose="03000509000000000000" pitchFamily="65" charset="-120"/>
              </a:rPr>
              <a:t>控制制度設計</a:t>
            </a:r>
            <a:r>
              <a:rPr lang="zh-TW" altLang="en-US" sz="3200" b="1" dirty="0" smtClean="0">
                <a:latin typeface="+mj-lt"/>
                <a:ea typeface="標楷體" panose="03000509000000000000" pitchFamily="65" charset="-120"/>
              </a:rPr>
              <a:t>流程</a:t>
            </a:r>
            <a:r>
              <a:rPr lang="en-US" altLang="zh-TW" sz="1600" b="1" dirty="0" smtClean="0">
                <a:cs typeface="Arial" panose="020B0604020202020204" pitchFamily="34" charset="0"/>
              </a:rPr>
              <a:t>1/2</a:t>
            </a:r>
            <a:endParaRPr lang="en-US" altLang="zh-TW" sz="1600" b="1" dirty="0">
              <a:cs typeface="Arial" panose="020B0604020202020204" pitchFamily="34" charset="0"/>
            </a:endParaRPr>
          </a:p>
        </p:txBody>
      </p:sp>
    </p:spTree>
    <p:extLst>
      <p:ext uri="{BB962C8B-B14F-4D97-AF65-F5344CB8AC3E}">
        <p14:creationId xmlns:p14="http://schemas.microsoft.com/office/powerpoint/2010/main" val="494613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投影片編號版面配置區 17"/>
          <p:cNvSpPr>
            <a:spLocks noGrp="1"/>
          </p:cNvSpPr>
          <p:nvPr>
            <p:ph type="sldNum" sz="quarter" idx="12"/>
          </p:nvPr>
        </p:nvSpPr>
        <p:spPr/>
        <p:txBody>
          <a:bodyPr/>
          <a:lstStyle/>
          <a:p>
            <a:pPr>
              <a:defRPr/>
            </a:pPr>
            <a:fld id="{4A23A212-7A7A-4FD0-BA05-60DC2B025127}" type="slidenum">
              <a:rPr lang="en-US" altLang="zh-TW">
                <a:latin typeface="標楷體" panose="03000509000000000000" pitchFamily="65" charset="-120"/>
              </a:rPr>
              <a:pPr>
                <a:defRPr/>
              </a:pPr>
              <a:t>22</a:t>
            </a:fld>
            <a:endParaRPr lang="en-US" altLang="zh-TW">
              <a:latin typeface="標楷體" panose="03000509000000000000" pitchFamily="65" charset="-120"/>
            </a:endParaRPr>
          </a:p>
        </p:txBody>
      </p:sp>
      <p:cxnSp>
        <p:nvCxnSpPr>
          <p:cNvPr id="19" name="直線接點 18"/>
          <p:cNvCxnSpPr/>
          <p:nvPr/>
        </p:nvCxnSpPr>
        <p:spPr bwMode="auto">
          <a:xfrm>
            <a:off x="684477" y="765175"/>
            <a:ext cx="8970433" cy="0"/>
          </a:xfrm>
          <a:prstGeom prst="line">
            <a:avLst/>
          </a:prstGeom>
          <a:ln>
            <a:solidFill>
              <a:schemeClr val="accent6">
                <a:lumMod val="60000"/>
                <a:lumOff val="40000"/>
              </a:schemeClr>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940" name="直線單箭頭接點 18"/>
          <p:cNvCxnSpPr>
            <a:cxnSpLocks noChangeShapeType="1"/>
            <a:endCxn id="39972" idx="0"/>
          </p:cNvCxnSpPr>
          <p:nvPr/>
        </p:nvCxnSpPr>
        <p:spPr bwMode="auto">
          <a:xfrm>
            <a:off x="741231" y="836613"/>
            <a:ext cx="0" cy="423862"/>
          </a:xfrm>
          <a:prstGeom prst="straightConnector1">
            <a:avLst/>
          </a:prstGeom>
          <a:noFill/>
          <a:ln w="38100" algn="ctr">
            <a:solidFill>
              <a:srgbClr val="0000FF"/>
            </a:solidFill>
            <a:round/>
            <a:headEnd/>
            <a:tailEnd type="arrow" w="sm" len="sm"/>
          </a:ln>
          <a:extLst>
            <a:ext uri="{909E8E84-426E-40DD-AFC4-6F175D3DCCD1}">
              <a14:hiddenFill xmlns:a14="http://schemas.microsoft.com/office/drawing/2010/main">
                <a:noFill/>
              </a14:hiddenFill>
            </a:ext>
          </a:extLst>
        </p:spPr>
      </p:cxnSp>
      <p:sp>
        <p:nvSpPr>
          <p:cNvPr id="108561" name="Text Box 17"/>
          <p:cNvSpPr txBox="1">
            <a:spLocks noChangeArrowheads="1"/>
          </p:cNvSpPr>
          <p:nvPr/>
        </p:nvSpPr>
        <p:spPr bwMode="auto">
          <a:xfrm>
            <a:off x="649730" y="522289"/>
            <a:ext cx="251795" cy="314325"/>
          </a:xfrm>
          <a:prstGeom prst="rect">
            <a:avLst/>
          </a:prstGeom>
          <a:noFill/>
          <a:ln>
            <a:noFill/>
          </a:ln>
          <a:effectLst>
            <a:prstShdw prst="shdw17" dist="17961" dir="2700000">
              <a:schemeClr val="accent1">
                <a:gamma/>
                <a:shade val="60000"/>
                <a:invGamma/>
              </a:schemeClr>
            </a:prstShdw>
          </a:effectLst>
          <a:extLst/>
        </p:spPr>
        <p:txBody>
          <a:bodyPr vert="eaVert" lIns="18000" tIns="10800" rIns="18000" bIns="10800" anchor="ctr" anchorCtr="1">
            <a:spAutoFit/>
          </a:bodyPr>
          <a:lstStyle/>
          <a:p>
            <a:pPr algn="ctr">
              <a:spcBef>
                <a:spcPct val="50000"/>
              </a:spcBef>
              <a:defRPr/>
            </a:pPr>
            <a:endParaRPr lang="en-US" altLang="zh-TW" sz="1400">
              <a:solidFill>
                <a:srgbClr val="000000"/>
              </a:solidFill>
              <a:latin typeface="標楷體" panose="03000509000000000000" pitchFamily="65" charset="-120"/>
              <a:ea typeface="標楷體" panose="03000509000000000000" pitchFamily="65" charset="-120"/>
              <a:cs typeface="Times New Roman" pitchFamily="18" charset="0"/>
            </a:endParaRPr>
          </a:p>
        </p:txBody>
      </p:sp>
      <p:sp>
        <p:nvSpPr>
          <p:cNvPr id="108577" name="Text Box 33"/>
          <p:cNvSpPr txBox="1">
            <a:spLocks noChangeArrowheads="1"/>
          </p:cNvSpPr>
          <p:nvPr/>
        </p:nvSpPr>
        <p:spPr bwMode="auto">
          <a:xfrm>
            <a:off x="6896013" y="836614"/>
            <a:ext cx="251795" cy="314325"/>
          </a:xfrm>
          <a:prstGeom prst="rect">
            <a:avLst/>
          </a:prstGeom>
          <a:noFill/>
          <a:ln>
            <a:noFill/>
          </a:ln>
          <a:effectLst>
            <a:prstShdw prst="shdw17" dist="17961" dir="2700000">
              <a:schemeClr val="accent1">
                <a:gamma/>
                <a:shade val="60000"/>
                <a:invGamma/>
              </a:schemeClr>
            </a:prstShdw>
          </a:effectLst>
          <a:extLst/>
        </p:spPr>
        <p:txBody>
          <a:bodyPr vert="eaVert" lIns="18000" tIns="10800" rIns="18000" bIns="10800" anchor="ctr" anchorCtr="1">
            <a:spAutoFit/>
          </a:bodyPr>
          <a:lstStyle/>
          <a:p>
            <a:pPr algn="ctr">
              <a:spcBef>
                <a:spcPct val="50000"/>
              </a:spcBef>
              <a:defRPr/>
            </a:pPr>
            <a:endParaRPr lang="en-US" altLang="zh-TW" sz="1400">
              <a:solidFill>
                <a:srgbClr val="000000"/>
              </a:solidFill>
              <a:latin typeface="標楷體" panose="03000509000000000000" pitchFamily="65" charset="-120"/>
              <a:ea typeface="標楷體" panose="03000509000000000000" pitchFamily="65" charset="-120"/>
              <a:cs typeface="Times New Roman" pitchFamily="18" charset="0"/>
            </a:endParaRPr>
          </a:p>
        </p:txBody>
      </p:sp>
      <p:cxnSp>
        <p:nvCxnSpPr>
          <p:cNvPr id="39943" name="直線單箭頭接點 18"/>
          <p:cNvCxnSpPr>
            <a:cxnSpLocks noChangeShapeType="1"/>
            <a:stCxn id="39974" idx="2"/>
            <a:endCxn id="39976" idx="0"/>
          </p:cNvCxnSpPr>
          <p:nvPr/>
        </p:nvCxnSpPr>
        <p:spPr bwMode="auto">
          <a:xfrm flipH="1">
            <a:off x="724033" y="4730750"/>
            <a:ext cx="17198" cy="273050"/>
          </a:xfrm>
          <a:prstGeom prst="straightConnector1">
            <a:avLst/>
          </a:prstGeom>
          <a:noFill/>
          <a:ln w="38100" algn="ctr">
            <a:solidFill>
              <a:srgbClr val="0000FF"/>
            </a:solidFill>
            <a:round/>
            <a:headEnd/>
            <a:tailEnd type="arrow" w="sm" len="sm"/>
          </a:ln>
          <a:extLst>
            <a:ext uri="{909E8E84-426E-40DD-AFC4-6F175D3DCCD1}">
              <a14:hiddenFill xmlns:a14="http://schemas.microsoft.com/office/drawing/2010/main">
                <a:noFill/>
              </a14:hiddenFill>
            </a:ext>
          </a:extLst>
        </p:spPr>
      </p:cxnSp>
      <p:cxnSp>
        <p:nvCxnSpPr>
          <p:cNvPr id="39944" name="直線單箭頭接點 18"/>
          <p:cNvCxnSpPr>
            <a:cxnSpLocks noChangeShapeType="1"/>
            <a:stCxn id="39972" idx="2"/>
            <a:endCxn id="39974" idx="0"/>
          </p:cNvCxnSpPr>
          <p:nvPr/>
        </p:nvCxnSpPr>
        <p:spPr bwMode="auto">
          <a:xfrm>
            <a:off x="741231" y="3076576"/>
            <a:ext cx="0" cy="200025"/>
          </a:xfrm>
          <a:prstGeom prst="straightConnector1">
            <a:avLst/>
          </a:prstGeom>
          <a:noFill/>
          <a:ln w="38100" algn="ctr">
            <a:solidFill>
              <a:srgbClr val="0000FF"/>
            </a:solidFill>
            <a:round/>
            <a:headEnd/>
            <a:tailEnd type="arrow" w="sm" len="sm"/>
          </a:ln>
          <a:extLst>
            <a:ext uri="{909E8E84-426E-40DD-AFC4-6F175D3DCCD1}">
              <a14:hiddenFill xmlns:a14="http://schemas.microsoft.com/office/drawing/2010/main">
                <a:noFill/>
              </a14:hiddenFill>
            </a:ext>
          </a:extLst>
        </p:spPr>
      </p:cxnSp>
      <p:sp>
        <p:nvSpPr>
          <p:cNvPr id="108580" name="Text Box 36"/>
          <p:cNvSpPr txBox="1">
            <a:spLocks noChangeArrowheads="1"/>
          </p:cNvSpPr>
          <p:nvPr/>
        </p:nvSpPr>
        <p:spPr bwMode="auto">
          <a:xfrm>
            <a:off x="4753153" y="1052514"/>
            <a:ext cx="251795" cy="242887"/>
          </a:xfrm>
          <a:prstGeom prst="rect">
            <a:avLst/>
          </a:prstGeom>
          <a:noFill/>
          <a:ln>
            <a:noFill/>
          </a:ln>
          <a:effectLst>
            <a:prstShdw prst="shdw17" dist="17961" dir="2700000">
              <a:schemeClr val="accent1">
                <a:gamma/>
                <a:shade val="60000"/>
                <a:invGamma/>
              </a:schemeClr>
            </a:prstShdw>
          </a:effectLst>
          <a:extLst/>
        </p:spPr>
        <p:txBody>
          <a:bodyPr vert="eaVert" lIns="18000" tIns="10800" rIns="18000" bIns="10800" anchor="ctr" anchorCtr="1">
            <a:spAutoFit/>
          </a:bodyPr>
          <a:lstStyle/>
          <a:p>
            <a:pPr algn="ctr">
              <a:spcBef>
                <a:spcPct val="50000"/>
              </a:spcBef>
              <a:defRPr/>
            </a:pPr>
            <a:endParaRPr lang="en-US" altLang="zh-TW" sz="1400">
              <a:solidFill>
                <a:srgbClr val="000000"/>
              </a:solidFill>
              <a:latin typeface="標楷體" panose="03000509000000000000" pitchFamily="65" charset="-120"/>
              <a:ea typeface="標楷體" panose="03000509000000000000" pitchFamily="65" charset="-120"/>
              <a:cs typeface="Times New Roman" pitchFamily="18" charset="0"/>
            </a:endParaRPr>
          </a:p>
        </p:txBody>
      </p:sp>
      <p:grpSp>
        <p:nvGrpSpPr>
          <p:cNvPr id="39946" name="Group 9"/>
          <p:cNvGrpSpPr>
            <a:grpSpLocks/>
          </p:cNvGrpSpPr>
          <p:nvPr/>
        </p:nvGrpSpPr>
        <p:grpSpPr bwMode="auto">
          <a:xfrm>
            <a:off x="507340" y="908050"/>
            <a:ext cx="8891323" cy="5545138"/>
            <a:chOff x="295" y="618"/>
            <a:chExt cx="5170" cy="3493"/>
          </a:xfrm>
        </p:grpSpPr>
        <p:cxnSp>
          <p:nvCxnSpPr>
            <p:cNvPr id="39948" name="直線單箭頭接點 18"/>
            <p:cNvCxnSpPr>
              <a:cxnSpLocks noChangeShapeType="1"/>
            </p:cNvCxnSpPr>
            <p:nvPr/>
          </p:nvCxnSpPr>
          <p:spPr bwMode="auto">
            <a:xfrm>
              <a:off x="2838" y="2478"/>
              <a:ext cx="0" cy="171"/>
            </a:xfrm>
            <a:prstGeom prst="straightConnector1">
              <a:avLst/>
            </a:prstGeom>
            <a:noFill/>
            <a:ln w="38100" algn="ctr">
              <a:solidFill>
                <a:srgbClr val="FF0000"/>
              </a:solidFill>
              <a:round/>
              <a:headEnd/>
              <a:tailEnd type="arrow" w="sm" len="sm"/>
            </a:ln>
            <a:extLst>
              <a:ext uri="{909E8E84-426E-40DD-AFC4-6F175D3DCCD1}">
                <a14:hiddenFill xmlns:a14="http://schemas.microsoft.com/office/drawing/2010/main">
                  <a:noFill/>
                </a14:hiddenFill>
              </a:ext>
            </a:extLst>
          </p:spPr>
        </p:cxnSp>
        <p:sp>
          <p:nvSpPr>
            <p:cNvPr id="39949" name="流程圖: 程序 37"/>
            <p:cNvSpPr>
              <a:spLocks noChangeArrowheads="1"/>
            </p:cNvSpPr>
            <p:nvPr/>
          </p:nvSpPr>
          <p:spPr bwMode="auto">
            <a:xfrm>
              <a:off x="2684" y="1071"/>
              <a:ext cx="251" cy="817"/>
            </a:xfrm>
            <a:prstGeom prst="flowChartProcess">
              <a:avLst/>
            </a:prstGeom>
            <a:gradFill rotWithShape="1">
              <a:gsLst>
                <a:gs pos="0">
                  <a:srgbClr val="CCFFCC"/>
                </a:gs>
                <a:gs pos="50000">
                  <a:srgbClr val="FFFFFF"/>
                </a:gs>
                <a:gs pos="100000">
                  <a:srgbClr val="CCFFCC"/>
                </a:gs>
              </a:gsLst>
              <a:lin ang="0" scaled="1"/>
            </a:gradFill>
            <a:ln w="15875" algn="ctr">
              <a:solidFill>
                <a:schemeClr val="tx1"/>
              </a:solidFill>
              <a:round/>
              <a:headEnd/>
              <a:tailEnd/>
            </a:ln>
          </p:spPr>
          <p:txBody>
            <a:bodyPr vert="eaVert" lIns="54000" tIns="36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eaLnBrk="1" hangingPunct="1"/>
              <a:r>
                <a:rPr lang="zh-TW" altLang="en-US" sz="1800" b="1">
                  <a:solidFill>
                    <a:schemeClr val="tx1"/>
                  </a:solidFill>
                  <a:latin typeface="標楷體" panose="03000509000000000000" pitchFamily="65" charset="-120"/>
                  <a:ea typeface="標楷體" panose="03000509000000000000" pitchFamily="65" charset="-120"/>
                </a:rPr>
                <a:t>共通性業務</a:t>
              </a:r>
            </a:p>
          </p:txBody>
        </p:sp>
        <p:sp>
          <p:nvSpPr>
            <p:cNvPr id="39950" name="流程圖: 程序 37"/>
            <p:cNvSpPr>
              <a:spLocks noChangeArrowheads="1"/>
            </p:cNvSpPr>
            <p:nvPr/>
          </p:nvSpPr>
          <p:spPr bwMode="auto">
            <a:xfrm>
              <a:off x="3242" y="1071"/>
              <a:ext cx="251" cy="817"/>
            </a:xfrm>
            <a:prstGeom prst="flowChartProcess">
              <a:avLst/>
            </a:prstGeom>
            <a:gradFill rotWithShape="1">
              <a:gsLst>
                <a:gs pos="0">
                  <a:srgbClr val="CCFFCC"/>
                </a:gs>
                <a:gs pos="50000">
                  <a:srgbClr val="FFFFFF"/>
                </a:gs>
                <a:gs pos="100000">
                  <a:srgbClr val="CCFFCC"/>
                </a:gs>
              </a:gsLst>
              <a:lin ang="0" scaled="1"/>
            </a:gradFill>
            <a:ln w="15875" algn="ctr">
              <a:solidFill>
                <a:schemeClr val="tx1"/>
              </a:solidFill>
              <a:round/>
              <a:headEnd/>
              <a:tailEnd/>
            </a:ln>
          </p:spPr>
          <p:txBody>
            <a:bodyPr vert="eaVert" lIns="54000" tIns="36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eaLnBrk="1" hangingPunct="1"/>
              <a:r>
                <a:rPr lang="zh-TW" altLang="en-US" sz="1800" b="1">
                  <a:solidFill>
                    <a:schemeClr val="tx1"/>
                  </a:solidFill>
                  <a:latin typeface="標楷體" panose="03000509000000000000" pitchFamily="65" charset="-120"/>
                  <a:ea typeface="標楷體" panose="03000509000000000000" pitchFamily="65" charset="-120"/>
                </a:rPr>
                <a:t>個別性業務</a:t>
              </a:r>
            </a:p>
          </p:txBody>
        </p:sp>
        <p:grpSp>
          <p:nvGrpSpPr>
            <p:cNvPr id="39951" name="Group 13"/>
            <p:cNvGrpSpPr>
              <a:grpSpLocks/>
            </p:cNvGrpSpPr>
            <p:nvPr/>
          </p:nvGrpSpPr>
          <p:grpSpPr bwMode="auto">
            <a:xfrm>
              <a:off x="2250" y="861"/>
              <a:ext cx="1118" cy="210"/>
              <a:chOff x="2491" y="878"/>
              <a:chExt cx="1118" cy="210"/>
            </a:xfrm>
          </p:grpSpPr>
          <p:cxnSp>
            <p:nvCxnSpPr>
              <p:cNvPr id="39977" name="直線單箭頭接點 18"/>
              <p:cNvCxnSpPr>
                <a:cxnSpLocks noChangeShapeType="1"/>
                <a:stCxn id="108580" idx="2"/>
                <a:endCxn id="39950" idx="0"/>
              </p:cNvCxnSpPr>
              <p:nvPr/>
            </p:nvCxnSpPr>
            <p:spPr bwMode="auto">
              <a:xfrm rot="16200000" flipH="1">
                <a:off x="3239" y="718"/>
                <a:ext cx="209" cy="530"/>
              </a:xfrm>
              <a:prstGeom prst="bentConnector3">
                <a:avLst>
                  <a:gd name="adj1" fmla="val 50000"/>
                </a:avLst>
              </a:prstGeom>
              <a:noFill/>
              <a:ln w="38100" algn="ctr">
                <a:solidFill>
                  <a:srgbClr val="FF0000"/>
                </a:solidFill>
                <a:miter lim="800000"/>
                <a:headEnd/>
                <a:tailEnd type="arrow" w="sm" len="sm"/>
              </a:ln>
              <a:extLst>
                <a:ext uri="{909E8E84-426E-40DD-AFC4-6F175D3DCCD1}">
                  <a14:hiddenFill xmlns:a14="http://schemas.microsoft.com/office/drawing/2010/main">
                    <a:noFill/>
                  </a14:hiddenFill>
                </a:ext>
              </a:extLst>
            </p:spPr>
          </p:cxnSp>
          <p:cxnSp>
            <p:nvCxnSpPr>
              <p:cNvPr id="39978" name="直線單箭頭接點 18"/>
              <p:cNvCxnSpPr>
                <a:cxnSpLocks noChangeShapeType="1"/>
                <a:stCxn id="108580" idx="2"/>
                <a:endCxn id="39949" idx="0"/>
              </p:cNvCxnSpPr>
              <p:nvPr/>
            </p:nvCxnSpPr>
            <p:spPr bwMode="auto">
              <a:xfrm flipH="1">
                <a:off x="3050" y="879"/>
                <a:ext cx="28" cy="209"/>
              </a:xfrm>
              <a:prstGeom prst="straightConnector1">
                <a:avLst/>
              </a:prstGeom>
              <a:noFill/>
              <a:ln w="38100" algn="ctr">
                <a:solidFill>
                  <a:srgbClr val="FF0000"/>
                </a:solidFill>
                <a:round/>
                <a:headEnd/>
                <a:tailEnd type="arrow" w="sm" len="sm"/>
              </a:ln>
              <a:extLst>
                <a:ext uri="{909E8E84-426E-40DD-AFC4-6F175D3DCCD1}">
                  <a14:hiddenFill xmlns:a14="http://schemas.microsoft.com/office/drawing/2010/main">
                    <a:noFill/>
                  </a14:hiddenFill>
                </a:ext>
              </a:extLst>
            </p:spPr>
          </p:cxnSp>
          <p:cxnSp>
            <p:nvCxnSpPr>
              <p:cNvPr id="39979" name="直線單箭頭接點 18"/>
              <p:cNvCxnSpPr>
                <a:cxnSpLocks noChangeShapeType="1"/>
                <a:stCxn id="108580" idx="2"/>
                <a:endCxn id="39952" idx="0"/>
              </p:cNvCxnSpPr>
              <p:nvPr/>
            </p:nvCxnSpPr>
            <p:spPr bwMode="auto">
              <a:xfrm rot="5400000">
                <a:off x="2680" y="690"/>
                <a:ext cx="209" cy="587"/>
              </a:xfrm>
              <a:prstGeom prst="bentConnector3">
                <a:avLst>
                  <a:gd name="adj1" fmla="val 50000"/>
                </a:avLst>
              </a:prstGeom>
              <a:noFill/>
              <a:ln w="38100" algn="ctr">
                <a:solidFill>
                  <a:srgbClr val="FF0000"/>
                </a:solidFill>
                <a:miter lim="800000"/>
                <a:headEnd/>
                <a:tailEnd type="arrow" w="sm" len="sm"/>
              </a:ln>
              <a:extLst>
                <a:ext uri="{909E8E84-426E-40DD-AFC4-6F175D3DCCD1}">
                  <a14:hiddenFill xmlns:a14="http://schemas.microsoft.com/office/drawing/2010/main">
                    <a:noFill/>
                  </a14:hiddenFill>
                </a:ext>
              </a:extLst>
            </p:spPr>
          </p:cxnSp>
        </p:grpSp>
        <p:sp>
          <p:nvSpPr>
            <p:cNvPr id="39952" name="流程圖: 程序 37"/>
            <p:cNvSpPr>
              <a:spLocks noChangeArrowheads="1"/>
            </p:cNvSpPr>
            <p:nvPr/>
          </p:nvSpPr>
          <p:spPr bwMode="auto">
            <a:xfrm>
              <a:off x="2125" y="1071"/>
              <a:ext cx="251" cy="817"/>
            </a:xfrm>
            <a:prstGeom prst="flowChartProcess">
              <a:avLst/>
            </a:prstGeom>
            <a:gradFill rotWithShape="1">
              <a:gsLst>
                <a:gs pos="0">
                  <a:srgbClr val="CCFFCC"/>
                </a:gs>
                <a:gs pos="50000">
                  <a:srgbClr val="FFFFFF"/>
                </a:gs>
                <a:gs pos="100000">
                  <a:srgbClr val="CCFFCC"/>
                </a:gs>
              </a:gsLst>
              <a:lin ang="0" scaled="1"/>
            </a:gradFill>
            <a:ln w="15875" algn="ctr">
              <a:solidFill>
                <a:schemeClr val="tx1"/>
              </a:solidFill>
              <a:round/>
              <a:headEnd/>
              <a:tailEnd/>
            </a:ln>
          </p:spPr>
          <p:txBody>
            <a:bodyPr vert="eaVert" lIns="54000" tIns="36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eaLnBrk="1" hangingPunct="1"/>
              <a:r>
                <a:rPr lang="zh-TW" altLang="en-US" sz="1800" b="1">
                  <a:solidFill>
                    <a:schemeClr val="tx1"/>
                  </a:solidFill>
                  <a:latin typeface="標楷體" panose="03000509000000000000" pitchFamily="65" charset="-120"/>
                  <a:ea typeface="標楷體" panose="03000509000000000000" pitchFamily="65" charset="-120"/>
                </a:rPr>
                <a:t>跨職能業務</a:t>
              </a:r>
            </a:p>
          </p:txBody>
        </p:sp>
        <p:grpSp>
          <p:nvGrpSpPr>
            <p:cNvPr id="39953" name="Group 18"/>
            <p:cNvGrpSpPr>
              <a:grpSpLocks/>
            </p:cNvGrpSpPr>
            <p:nvPr/>
          </p:nvGrpSpPr>
          <p:grpSpPr bwMode="auto">
            <a:xfrm>
              <a:off x="295" y="618"/>
              <a:ext cx="4116" cy="3492"/>
              <a:chOff x="315" y="618"/>
              <a:chExt cx="4116" cy="3492"/>
            </a:xfrm>
          </p:grpSpPr>
          <p:sp>
            <p:nvSpPr>
              <p:cNvPr id="39970" name="流程圖: 程序 37"/>
              <p:cNvSpPr>
                <a:spLocks noChangeArrowheads="1"/>
              </p:cNvSpPr>
              <p:nvPr/>
            </p:nvSpPr>
            <p:spPr bwMode="auto">
              <a:xfrm>
                <a:off x="370" y="618"/>
                <a:ext cx="4061" cy="227"/>
              </a:xfrm>
              <a:prstGeom prst="flowChartProcess">
                <a:avLst/>
              </a:pr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36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algn="ctr" eaLnBrk="1" hangingPunct="1"/>
                <a:r>
                  <a:rPr lang="zh-TW" altLang="en-US" sz="1800" b="1">
                    <a:solidFill>
                      <a:schemeClr val="tx1"/>
                    </a:solidFill>
                    <a:latin typeface="標楷體" panose="03000509000000000000" pitchFamily="65" charset="-120"/>
                    <a:ea typeface="標楷體" panose="03000509000000000000" pitchFamily="65" charset="-120"/>
                  </a:rPr>
                  <a:t>                 首長與高階主管及內部各單位人員</a:t>
                </a:r>
              </a:p>
            </p:txBody>
          </p:sp>
          <p:sp>
            <p:nvSpPr>
              <p:cNvPr id="39971" name="流程圖: 程序 37"/>
              <p:cNvSpPr>
                <a:spLocks noChangeArrowheads="1"/>
              </p:cNvSpPr>
              <p:nvPr/>
            </p:nvSpPr>
            <p:spPr bwMode="auto">
              <a:xfrm>
                <a:off x="567" y="3203"/>
                <a:ext cx="3810" cy="907"/>
              </a:xfrm>
              <a:prstGeom prst="flowChartProcess">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18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algn="ctr" eaLnBrk="1" hangingPunct="1"/>
                <a:endParaRPr lang="zh-TW" altLang="en-US" sz="2000" b="1">
                  <a:solidFill>
                    <a:schemeClr val="tx1"/>
                  </a:solidFill>
                  <a:latin typeface="標楷體" panose="03000509000000000000" pitchFamily="65" charset="-120"/>
                  <a:ea typeface="標楷體" panose="03000509000000000000" pitchFamily="65" charset="-120"/>
                </a:endParaRPr>
              </a:p>
            </p:txBody>
          </p:sp>
          <p:sp>
            <p:nvSpPr>
              <p:cNvPr id="39972" name="流程圖: 程序 37"/>
              <p:cNvSpPr>
                <a:spLocks noChangeArrowheads="1"/>
              </p:cNvSpPr>
              <p:nvPr/>
            </p:nvSpPr>
            <p:spPr bwMode="auto">
              <a:xfrm>
                <a:off x="325" y="845"/>
                <a:ext cx="251" cy="1134"/>
              </a:xfrm>
              <a:prstGeom prst="flowChartProcess">
                <a:avLst/>
              </a:prstGeom>
              <a:solidFill>
                <a:srgbClr val="99CCFF"/>
              </a:solidFill>
              <a:ln w="15875" algn="ctr">
                <a:solidFill>
                  <a:schemeClr val="tx1"/>
                </a:solidFill>
                <a:round/>
                <a:headEnd/>
                <a:tailEnd/>
              </a:ln>
            </p:spPr>
            <p:txBody>
              <a:bodyPr vert="eaVert" lIns="54000" tIns="36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eaLnBrk="1" hangingPunct="1"/>
                <a:r>
                  <a:rPr lang="zh-TW" altLang="en-US" sz="1800" b="1">
                    <a:solidFill>
                      <a:schemeClr val="tx1"/>
                    </a:solidFill>
                    <a:latin typeface="標楷體" panose="03000509000000000000" pitchFamily="65" charset="-120"/>
                    <a:ea typeface="標楷體" panose="03000509000000000000" pitchFamily="65" charset="-120"/>
                  </a:rPr>
                  <a:t>選定業務項目</a:t>
                </a:r>
              </a:p>
            </p:txBody>
          </p:sp>
          <p:sp>
            <p:nvSpPr>
              <p:cNvPr id="39973" name="流程圖: 程序 37"/>
              <p:cNvSpPr>
                <a:spLocks noChangeArrowheads="1"/>
              </p:cNvSpPr>
              <p:nvPr/>
            </p:nvSpPr>
            <p:spPr bwMode="auto">
              <a:xfrm>
                <a:off x="597" y="845"/>
                <a:ext cx="3810" cy="1134"/>
              </a:xfrm>
              <a:prstGeom prst="flowChartProcess">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18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algn="ctr" eaLnBrk="1" hangingPunct="1"/>
                <a:endParaRPr lang="zh-TW" altLang="en-US" sz="2000" b="1">
                  <a:solidFill>
                    <a:schemeClr val="tx1"/>
                  </a:solidFill>
                  <a:latin typeface="標楷體" panose="03000509000000000000" pitchFamily="65" charset="-120"/>
                  <a:ea typeface="標楷體" panose="03000509000000000000" pitchFamily="65" charset="-120"/>
                </a:endParaRPr>
              </a:p>
            </p:txBody>
          </p:sp>
          <p:sp>
            <p:nvSpPr>
              <p:cNvPr id="39974" name="流程圖: 程序 37"/>
              <p:cNvSpPr>
                <a:spLocks noChangeArrowheads="1"/>
              </p:cNvSpPr>
              <p:nvPr/>
            </p:nvSpPr>
            <p:spPr bwMode="auto">
              <a:xfrm>
                <a:off x="325" y="2115"/>
                <a:ext cx="251" cy="906"/>
              </a:xfrm>
              <a:prstGeom prst="flowChartProcess">
                <a:avLst/>
              </a:prstGeom>
              <a:solidFill>
                <a:srgbClr val="99CCFF"/>
              </a:solidFill>
              <a:ln w="15875" algn="ctr">
                <a:solidFill>
                  <a:schemeClr val="tx1"/>
                </a:solidFill>
                <a:round/>
                <a:headEnd/>
                <a:tailEnd/>
              </a:ln>
            </p:spPr>
            <p:txBody>
              <a:bodyPr vert="eaVert" lIns="54000" tIns="18000" rIns="54000" bIns="18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eaLnBrk="1" hangingPunct="1"/>
                <a:r>
                  <a:rPr lang="zh-TW" altLang="en-US" sz="1800" b="1">
                    <a:solidFill>
                      <a:schemeClr val="tx1"/>
                    </a:solidFill>
                    <a:latin typeface="標楷體" panose="03000509000000000000" pitchFamily="65" charset="-120"/>
                    <a:ea typeface="標楷體" panose="03000509000000000000" pitchFamily="65" charset="-120"/>
                  </a:rPr>
                  <a:t>設計控制作業</a:t>
                </a:r>
              </a:p>
            </p:txBody>
          </p:sp>
          <p:sp>
            <p:nvSpPr>
              <p:cNvPr id="39975" name="流程圖: 程序 37"/>
              <p:cNvSpPr>
                <a:spLocks noChangeArrowheads="1"/>
              </p:cNvSpPr>
              <p:nvPr/>
            </p:nvSpPr>
            <p:spPr bwMode="auto">
              <a:xfrm>
                <a:off x="587" y="2115"/>
                <a:ext cx="3810" cy="907"/>
              </a:xfrm>
              <a:prstGeom prst="flowChartProcess">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18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algn="ctr" eaLnBrk="1" hangingPunct="1"/>
                <a:endParaRPr lang="zh-TW" altLang="en-US" sz="2000" b="1">
                  <a:solidFill>
                    <a:schemeClr val="tx1"/>
                  </a:solidFill>
                  <a:latin typeface="標楷體" panose="03000509000000000000" pitchFamily="65" charset="-120"/>
                  <a:ea typeface="標楷體" panose="03000509000000000000" pitchFamily="65" charset="-120"/>
                </a:endParaRPr>
              </a:p>
            </p:txBody>
          </p:sp>
          <p:sp>
            <p:nvSpPr>
              <p:cNvPr id="39976" name="流程圖: 程序 37"/>
              <p:cNvSpPr>
                <a:spLocks noChangeArrowheads="1"/>
              </p:cNvSpPr>
              <p:nvPr/>
            </p:nvSpPr>
            <p:spPr bwMode="auto">
              <a:xfrm>
                <a:off x="315" y="3203"/>
                <a:ext cx="251" cy="906"/>
              </a:xfrm>
              <a:prstGeom prst="flowChartProcess">
                <a:avLst/>
              </a:prstGeom>
              <a:solidFill>
                <a:srgbClr val="99CCFF"/>
              </a:solidFill>
              <a:ln w="15875" algn="ctr">
                <a:solidFill>
                  <a:schemeClr val="tx1"/>
                </a:solidFill>
                <a:round/>
                <a:headEnd/>
                <a:tailEnd/>
              </a:ln>
            </p:spPr>
            <p:txBody>
              <a:bodyPr vert="eaVert" lIns="54000" tIns="18000" rIns="54000" bIns="18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eaLnBrk="1" hangingPunct="1"/>
                <a:r>
                  <a:rPr lang="zh-TW" altLang="en-US" sz="1800" b="1">
                    <a:solidFill>
                      <a:schemeClr val="tx1"/>
                    </a:solidFill>
                    <a:latin typeface="標楷體" panose="03000509000000000000" pitchFamily="65" charset="-120"/>
                    <a:ea typeface="標楷體" panose="03000509000000000000" pitchFamily="65" charset="-120"/>
                  </a:rPr>
                  <a:t>落實監督作業</a:t>
                </a:r>
              </a:p>
            </p:txBody>
          </p:sp>
        </p:grpSp>
        <p:grpSp>
          <p:nvGrpSpPr>
            <p:cNvPr id="39954" name="Group 26"/>
            <p:cNvGrpSpPr>
              <a:grpSpLocks/>
            </p:cNvGrpSpPr>
            <p:nvPr/>
          </p:nvGrpSpPr>
          <p:grpSpPr bwMode="auto">
            <a:xfrm>
              <a:off x="2244" y="1888"/>
              <a:ext cx="1179" cy="353"/>
              <a:chOff x="2485" y="1893"/>
              <a:chExt cx="1179" cy="353"/>
            </a:xfrm>
          </p:grpSpPr>
          <p:cxnSp>
            <p:nvCxnSpPr>
              <p:cNvPr id="39967" name="直線單箭頭接點 18"/>
              <p:cNvCxnSpPr>
                <a:cxnSpLocks noChangeShapeType="1"/>
                <a:stCxn id="39950" idx="2"/>
                <a:endCxn id="39957" idx="0"/>
              </p:cNvCxnSpPr>
              <p:nvPr/>
            </p:nvCxnSpPr>
            <p:spPr bwMode="auto">
              <a:xfrm rot="5400000">
                <a:off x="3193" y="1775"/>
                <a:ext cx="353" cy="589"/>
              </a:xfrm>
              <a:prstGeom prst="bentConnector3">
                <a:avLst>
                  <a:gd name="adj1" fmla="val 49856"/>
                </a:avLst>
              </a:prstGeom>
              <a:noFill/>
              <a:ln w="38100" algn="ctr">
                <a:solidFill>
                  <a:srgbClr val="FF0000"/>
                </a:solidFill>
                <a:miter lim="800000"/>
                <a:headEnd/>
                <a:tailEnd type="arrow" w="sm" len="sm"/>
              </a:ln>
              <a:extLst>
                <a:ext uri="{909E8E84-426E-40DD-AFC4-6F175D3DCCD1}">
                  <a14:hiddenFill xmlns:a14="http://schemas.microsoft.com/office/drawing/2010/main">
                    <a:noFill/>
                  </a14:hiddenFill>
                </a:ext>
              </a:extLst>
            </p:spPr>
          </p:cxnSp>
          <p:cxnSp>
            <p:nvCxnSpPr>
              <p:cNvPr id="39968" name="直線單箭頭接點 18"/>
              <p:cNvCxnSpPr>
                <a:cxnSpLocks noChangeShapeType="1"/>
                <a:stCxn id="39952" idx="2"/>
                <a:endCxn id="39957" idx="0"/>
              </p:cNvCxnSpPr>
              <p:nvPr/>
            </p:nvCxnSpPr>
            <p:spPr bwMode="auto">
              <a:xfrm rot="16200000" flipH="1">
                <a:off x="2603" y="1775"/>
                <a:ext cx="353" cy="590"/>
              </a:xfrm>
              <a:prstGeom prst="bentConnector3">
                <a:avLst>
                  <a:gd name="adj1" fmla="val 49856"/>
                </a:avLst>
              </a:prstGeom>
              <a:noFill/>
              <a:ln w="38100" algn="ctr">
                <a:solidFill>
                  <a:srgbClr val="FF0000"/>
                </a:solidFill>
                <a:miter lim="800000"/>
                <a:headEnd/>
                <a:tailEnd type="arrow" w="sm" len="sm"/>
              </a:ln>
              <a:extLst>
                <a:ext uri="{909E8E84-426E-40DD-AFC4-6F175D3DCCD1}">
                  <a14:hiddenFill xmlns:a14="http://schemas.microsoft.com/office/drawing/2010/main">
                    <a:noFill/>
                  </a14:hiddenFill>
                </a:ext>
              </a:extLst>
            </p:spPr>
          </p:cxnSp>
          <p:cxnSp>
            <p:nvCxnSpPr>
              <p:cNvPr id="39969" name="直線單箭頭接點 18"/>
              <p:cNvCxnSpPr>
                <a:cxnSpLocks noChangeShapeType="1"/>
                <a:stCxn id="39949" idx="2"/>
                <a:endCxn id="39957" idx="0"/>
              </p:cNvCxnSpPr>
              <p:nvPr/>
            </p:nvCxnSpPr>
            <p:spPr bwMode="auto">
              <a:xfrm>
                <a:off x="3075" y="1893"/>
                <a:ext cx="0" cy="353"/>
              </a:xfrm>
              <a:prstGeom prst="straightConnector1">
                <a:avLst/>
              </a:prstGeom>
              <a:noFill/>
              <a:ln w="38100" algn="ctr">
                <a:solidFill>
                  <a:srgbClr val="FF0000"/>
                </a:solidFill>
                <a:round/>
                <a:headEnd/>
                <a:tailEnd type="arrow" w="sm" len="sm"/>
              </a:ln>
              <a:extLst>
                <a:ext uri="{909E8E84-426E-40DD-AFC4-6F175D3DCCD1}">
                  <a14:hiddenFill xmlns:a14="http://schemas.microsoft.com/office/drawing/2010/main">
                    <a:noFill/>
                  </a14:hiddenFill>
                </a:ext>
              </a:extLst>
            </p:spPr>
          </p:cxnSp>
        </p:grpSp>
        <p:sp>
          <p:nvSpPr>
            <p:cNvPr id="39955" name="流程圖: 程序 37"/>
            <p:cNvSpPr>
              <a:spLocks noChangeArrowheads="1"/>
            </p:cNvSpPr>
            <p:nvPr/>
          </p:nvSpPr>
          <p:spPr bwMode="auto">
            <a:xfrm>
              <a:off x="2720" y="3339"/>
              <a:ext cx="251" cy="681"/>
            </a:xfrm>
            <a:prstGeom prst="flowChartProcess">
              <a:avLst/>
            </a:prstGeom>
            <a:gradFill rotWithShape="1">
              <a:gsLst>
                <a:gs pos="0">
                  <a:srgbClr val="FF9900"/>
                </a:gs>
                <a:gs pos="50000">
                  <a:srgbClr val="FFFFFF"/>
                </a:gs>
                <a:gs pos="100000">
                  <a:srgbClr val="FF9900"/>
                </a:gs>
              </a:gsLst>
              <a:lin ang="0" scaled="1"/>
            </a:gradFill>
            <a:ln w="15875" algn="ctr">
              <a:solidFill>
                <a:schemeClr val="tx1"/>
              </a:solidFill>
              <a:round/>
              <a:headEnd/>
              <a:tailEnd/>
            </a:ln>
          </p:spPr>
          <p:txBody>
            <a:bodyPr vert="eaVert" lIns="54000" tIns="36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eaLnBrk="1" hangingPunct="1"/>
              <a:r>
                <a:rPr lang="zh-TW" altLang="en-US" sz="1800" b="1">
                  <a:solidFill>
                    <a:schemeClr val="tx1"/>
                  </a:solidFill>
                  <a:latin typeface="標楷體" panose="03000509000000000000" pitchFamily="65" charset="-120"/>
                  <a:ea typeface="標楷體" panose="03000509000000000000" pitchFamily="65" charset="-120"/>
                </a:rPr>
                <a:t>自行評估</a:t>
              </a:r>
            </a:p>
          </p:txBody>
        </p:sp>
        <p:sp>
          <p:nvSpPr>
            <p:cNvPr id="39956" name="流程圖: 程序 37"/>
            <p:cNvSpPr>
              <a:spLocks noChangeArrowheads="1"/>
            </p:cNvSpPr>
            <p:nvPr/>
          </p:nvSpPr>
          <p:spPr bwMode="auto">
            <a:xfrm>
              <a:off x="807" y="3339"/>
              <a:ext cx="252" cy="681"/>
            </a:xfrm>
            <a:prstGeom prst="flowChartProcess">
              <a:avLst/>
            </a:prstGeom>
            <a:gradFill rotWithShape="1">
              <a:gsLst>
                <a:gs pos="0">
                  <a:srgbClr val="FF9900"/>
                </a:gs>
                <a:gs pos="50000">
                  <a:srgbClr val="FFFFFF"/>
                </a:gs>
                <a:gs pos="100000">
                  <a:srgbClr val="FF9900"/>
                </a:gs>
              </a:gsLst>
              <a:lin ang="0" scaled="1"/>
            </a:gradFill>
            <a:ln w="15875" algn="ctr">
              <a:solidFill>
                <a:schemeClr val="tx1"/>
              </a:solidFill>
              <a:round/>
              <a:headEnd/>
              <a:tailEnd/>
            </a:ln>
          </p:spPr>
          <p:txBody>
            <a:bodyPr vert="eaVert" lIns="54000" tIns="36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eaLnBrk="1" hangingPunct="1"/>
              <a:r>
                <a:rPr lang="zh-TW" altLang="en-US" sz="1800" b="1">
                  <a:solidFill>
                    <a:schemeClr val="tx1"/>
                  </a:solidFill>
                  <a:latin typeface="標楷體" panose="03000509000000000000" pitchFamily="65" charset="-120"/>
                  <a:ea typeface="標楷體" panose="03000509000000000000" pitchFamily="65" charset="-120"/>
                </a:rPr>
                <a:t>例行監督</a:t>
              </a:r>
            </a:p>
          </p:txBody>
        </p:sp>
        <p:sp>
          <p:nvSpPr>
            <p:cNvPr id="39957" name="流程圖: 程序 37"/>
            <p:cNvSpPr>
              <a:spLocks noChangeArrowheads="1"/>
            </p:cNvSpPr>
            <p:nvPr/>
          </p:nvSpPr>
          <p:spPr bwMode="auto">
            <a:xfrm>
              <a:off x="2293" y="2251"/>
              <a:ext cx="1088" cy="227"/>
            </a:xfrm>
            <a:prstGeom prst="flowChartProcess">
              <a:avLst/>
            </a:prstGeom>
            <a:gradFill rotWithShape="1">
              <a:gsLst>
                <a:gs pos="0">
                  <a:srgbClr val="FFCC00"/>
                </a:gs>
                <a:gs pos="50000">
                  <a:srgbClr val="FFFFFF"/>
                </a:gs>
                <a:gs pos="100000">
                  <a:srgbClr val="FFCC00"/>
                </a:gs>
              </a:gsLst>
              <a:lin ang="0" scaled="1"/>
            </a:gradFill>
            <a:ln w="15875" algn="ctr">
              <a:solidFill>
                <a:schemeClr val="tx1"/>
              </a:solidFill>
              <a:round/>
              <a:headEnd/>
              <a:tailEnd/>
            </a:ln>
          </p:spPr>
          <p:txBody>
            <a:bodyPr lIns="54000" tIns="36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eaLnBrk="1" hangingPunct="1"/>
              <a:r>
                <a:rPr lang="zh-TW" altLang="en-US" sz="1800" b="1">
                  <a:solidFill>
                    <a:schemeClr val="tx1"/>
                  </a:solidFill>
                  <a:latin typeface="標楷體" panose="03000509000000000000" pitchFamily="65" charset="-120"/>
                  <a:ea typeface="標楷體" panose="03000509000000000000" pitchFamily="65" charset="-120"/>
                </a:rPr>
                <a:t>設計控制重點</a:t>
              </a:r>
            </a:p>
          </p:txBody>
        </p:sp>
        <p:sp>
          <p:nvSpPr>
            <p:cNvPr id="39958" name="流程圖: 程序 37"/>
            <p:cNvSpPr>
              <a:spLocks noChangeArrowheads="1"/>
            </p:cNvSpPr>
            <p:nvPr/>
          </p:nvSpPr>
          <p:spPr bwMode="auto">
            <a:xfrm>
              <a:off x="2297" y="2659"/>
              <a:ext cx="1088" cy="227"/>
            </a:xfrm>
            <a:prstGeom prst="flowChartProcess">
              <a:avLst/>
            </a:prstGeom>
            <a:gradFill rotWithShape="1">
              <a:gsLst>
                <a:gs pos="0">
                  <a:srgbClr val="FFCC00"/>
                </a:gs>
                <a:gs pos="50000">
                  <a:srgbClr val="FFFFFF"/>
                </a:gs>
                <a:gs pos="100000">
                  <a:srgbClr val="FFCC00"/>
                </a:gs>
              </a:gsLst>
              <a:lin ang="0" scaled="1"/>
            </a:gradFill>
            <a:ln w="15875" algn="ctr">
              <a:solidFill>
                <a:schemeClr val="tx1"/>
              </a:solidFill>
              <a:round/>
              <a:headEnd/>
              <a:tailEnd/>
            </a:ln>
          </p:spPr>
          <p:txBody>
            <a:bodyPr lIns="54000" tIns="36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eaLnBrk="1" hangingPunct="1"/>
              <a:r>
                <a:rPr lang="zh-TW" altLang="en-US" sz="1800" b="1">
                  <a:solidFill>
                    <a:schemeClr val="tx1"/>
                  </a:solidFill>
                  <a:latin typeface="標楷體" panose="03000509000000000000" pitchFamily="65" charset="-120"/>
                  <a:ea typeface="標楷體" panose="03000509000000000000" pitchFamily="65" charset="-120"/>
                </a:rPr>
                <a:t>修正控制重點</a:t>
              </a:r>
            </a:p>
          </p:txBody>
        </p:sp>
        <p:grpSp>
          <p:nvGrpSpPr>
            <p:cNvPr id="39959" name="Group 34"/>
            <p:cNvGrpSpPr>
              <a:grpSpLocks/>
            </p:cNvGrpSpPr>
            <p:nvPr/>
          </p:nvGrpSpPr>
          <p:grpSpPr bwMode="auto">
            <a:xfrm>
              <a:off x="4332" y="618"/>
              <a:ext cx="1133" cy="3493"/>
              <a:chOff x="4347" y="618"/>
              <a:chExt cx="880" cy="3493"/>
            </a:xfrm>
          </p:grpSpPr>
          <p:sp>
            <p:nvSpPr>
              <p:cNvPr id="39965" name="流程圖: 程序 37"/>
              <p:cNvSpPr>
                <a:spLocks noChangeArrowheads="1"/>
              </p:cNvSpPr>
              <p:nvPr/>
            </p:nvSpPr>
            <p:spPr bwMode="auto">
              <a:xfrm>
                <a:off x="4347" y="845"/>
                <a:ext cx="880" cy="3266"/>
              </a:xfrm>
              <a:prstGeom prst="flowChartProcess">
                <a:avLst/>
              </a:prstGeom>
              <a:solidFill>
                <a:srgbClr val="CCFFCC"/>
              </a:solidFill>
              <a:ln w="19050" algn="ctr">
                <a:solidFill>
                  <a:schemeClr val="tx1"/>
                </a:solidFill>
                <a:round/>
                <a:headEnd/>
                <a:tailEnd/>
              </a:ln>
            </p:spPr>
            <p:txBody>
              <a:bodyPr lIns="54000" tIns="18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algn="ctr" eaLnBrk="1" hangingPunct="1"/>
                <a:endParaRPr lang="zh-TW" altLang="en-US" sz="2000" b="1">
                  <a:solidFill>
                    <a:schemeClr val="tx1"/>
                  </a:solidFill>
                  <a:latin typeface="標楷體" panose="03000509000000000000" pitchFamily="65" charset="-120"/>
                  <a:ea typeface="標楷體" panose="03000509000000000000" pitchFamily="65" charset="-120"/>
                </a:endParaRPr>
              </a:p>
            </p:txBody>
          </p:sp>
          <p:sp>
            <p:nvSpPr>
              <p:cNvPr id="39966" name="流程圖: 程序 37"/>
              <p:cNvSpPr>
                <a:spLocks noChangeArrowheads="1"/>
              </p:cNvSpPr>
              <p:nvPr/>
            </p:nvSpPr>
            <p:spPr bwMode="auto">
              <a:xfrm>
                <a:off x="4347" y="618"/>
                <a:ext cx="879" cy="227"/>
              </a:xfrm>
              <a:prstGeom prst="flowChartProcess">
                <a:avLst/>
              </a:prstGeom>
              <a:solidFill>
                <a:srgbClr val="CCFFCC"/>
              </a:solidFill>
              <a:ln w="15875" algn="ctr">
                <a:solidFill>
                  <a:schemeClr val="tx1"/>
                </a:solidFill>
                <a:round/>
                <a:headEnd/>
                <a:tailEnd/>
              </a:ln>
            </p:spPr>
            <p:txBody>
              <a:bodyPr lIns="54000" tIns="36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eaLnBrk="1" hangingPunct="1"/>
                <a:r>
                  <a:rPr lang="zh-TW" altLang="en-US" sz="1800" b="1">
                    <a:solidFill>
                      <a:schemeClr val="tx1"/>
                    </a:solidFill>
                    <a:latin typeface="標楷體" panose="03000509000000000000" pitchFamily="65" charset="-120"/>
                    <a:ea typeface="標楷體" panose="03000509000000000000" pitchFamily="65" charset="-120"/>
                  </a:rPr>
                  <a:t>內部稽核人員</a:t>
                </a:r>
              </a:p>
            </p:txBody>
          </p:sp>
        </p:grpSp>
        <p:sp>
          <p:nvSpPr>
            <p:cNvPr id="39960" name="流程圖: 程序 37"/>
            <p:cNvSpPr>
              <a:spLocks noChangeArrowheads="1"/>
            </p:cNvSpPr>
            <p:nvPr/>
          </p:nvSpPr>
          <p:spPr bwMode="auto">
            <a:xfrm>
              <a:off x="4694" y="3339"/>
              <a:ext cx="251" cy="681"/>
            </a:xfrm>
            <a:prstGeom prst="flowChartProcess">
              <a:avLst/>
            </a:prstGeom>
            <a:gradFill rotWithShape="1">
              <a:gsLst>
                <a:gs pos="0">
                  <a:srgbClr val="FF9900"/>
                </a:gs>
                <a:gs pos="50000">
                  <a:srgbClr val="FFFFFF"/>
                </a:gs>
                <a:gs pos="100000">
                  <a:srgbClr val="FF9900"/>
                </a:gs>
              </a:gsLst>
              <a:lin ang="0" scaled="1"/>
            </a:gradFill>
            <a:ln w="15875" algn="ctr">
              <a:solidFill>
                <a:schemeClr val="tx1"/>
              </a:solidFill>
              <a:round/>
              <a:headEnd/>
              <a:tailEnd/>
            </a:ln>
          </p:spPr>
          <p:txBody>
            <a:bodyPr vert="eaVert" lIns="54000" tIns="36000" rIns="54000" bIns="36000" anchorCtr="1"/>
            <a:lstStyle>
              <a:lvl1pPr eaLnBrk="0" hangingPunct="0">
                <a:defRPr kumimoji="1" sz="1600">
                  <a:solidFill>
                    <a:srgbClr val="0000FF"/>
                  </a:solidFill>
                  <a:latin typeface="Arial" pitchFamily="34" charset="0"/>
                  <a:ea typeface="新細明體" pitchFamily="18" charset="-120"/>
                </a:defRPr>
              </a:lvl1pPr>
              <a:lvl2pPr marL="742950" indent="-285750" eaLnBrk="0" hangingPunct="0">
                <a:defRPr kumimoji="1" sz="1600">
                  <a:solidFill>
                    <a:srgbClr val="0000FF"/>
                  </a:solidFill>
                  <a:latin typeface="Arial" pitchFamily="34" charset="0"/>
                  <a:ea typeface="新細明體" pitchFamily="18" charset="-120"/>
                </a:defRPr>
              </a:lvl2pPr>
              <a:lvl3pPr marL="1143000" indent="-228600" eaLnBrk="0" hangingPunct="0">
                <a:defRPr kumimoji="1" sz="1600">
                  <a:solidFill>
                    <a:srgbClr val="0000FF"/>
                  </a:solidFill>
                  <a:latin typeface="Arial" pitchFamily="34" charset="0"/>
                  <a:ea typeface="新細明體" pitchFamily="18" charset="-120"/>
                </a:defRPr>
              </a:lvl3pPr>
              <a:lvl4pPr marL="1600200" indent="-228600" eaLnBrk="0" hangingPunct="0">
                <a:defRPr kumimoji="1" sz="1600">
                  <a:solidFill>
                    <a:srgbClr val="0000FF"/>
                  </a:solidFill>
                  <a:latin typeface="Arial" pitchFamily="34" charset="0"/>
                  <a:ea typeface="新細明體" pitchFamily="18" charset="-120"/>
                </a:defRPr>
              </a:lvl4pPr>
              <a:lvl5pPr marL="2057400" indent="-228600" eaLnBrk="0" hangingPunct="0">
                <a:defRPr kumimoji="1" sz="1600">
                  <a:solidFill>
                    <a:srgbClr val="0000FF"/>
                  </a:solidFill>
                  <a:latin typeface="Arial" pitchFamily="34" charset="0"/>
                  <a:ea typeface="新細明體" pitchFamily="18" charset="-120"/>
                </a:defRPr>
              </a:lvl5pPr>
              <a:lvl6pPr marL="25146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6pPr>
              <a:lvl7pPr marL="29718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7pPr>
              <a:lvl8pPr marL="34290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8pPr>
              <a:lvl9pPr marL="3886200" indent="-228600" eaLnBrk="0" fontAlgn="base" hangingPunct="0">
                <a:spcBef>
                  <a:spcPct val="0"/>
                </a:spcBef>
                <a:spcAft>
                  <a:spcPct val="0"/>
                </a:spcAft>
                <a:defRPr kumimoji="1" sz="1600">
                  <a:solidFill>
                    <a:srgbClr val="0000FF"/>
                  </a:solidFill>
                  <a:latin typeface="Arial" pitchFamily="34" charset="0"/>
                  <a:ea typeface="新細明體" pitchFamily="18" charset="-120"/>
                </a:defRPr>
              </a:lvl9pPr>
            </a:lstStyle>
            <a:p>
              <a:pPr eaLnBrk="1" hangingPunct="1"/>
              <a:r>
                <a:rPr lang="zh-TW" altLang="en-US" sz="1800" b="1">
                  <a:solidFill>
                    <a:schemeClr val="tx1"/>
                  </a:solidFill>
                  <a:latin typeface="標楷體" panose="03000509000000000000" pitchFamily="65" charset="-120"/>
                  <a:ea typeface="標楷體" panose="03000509000000000000" pitchFamily="65" charset="-120"/>
                </a:rPr>
                <a:t>內部稽核</a:t>
              </a:r>
            </a:p>
          </p:txBody>
        </p:sp>
        <p:grpSp>
          <p:nvGrpSpPr>
            <p:cNvPr id="39961" name="Group 38"/>
            <p:cNvGrpSpPr>
              <a:grpSpLocks/>
            </p:cNvGrpSpPr>
            <p:nvPr/>
          </p:nvGrpSpPr>
          <p:grpSpPr bwMode="auto">
            <a:xfrm>
              <a:off x="891" y="2886"/>
              <a:ext cx="3946" cy="443"/>
              <a:chOff x="988" y="2891"/>
              <a:chExt cx="4218" cy="443"/>
            </a:xfrm>
          </p:grpSpPr>
          <p:cxnSp>
            <p:nvCxnSpPr>
              <p:cNvPr id="39962" name="直線單箭頭接點 18"/>
              <p:cNvCxnSpPr>
                <a:cxnSpLocks noChangeShapeType="1"/>
                <a:stCxn id="39958" idx="2"/>
                <a:endCxn id="39955" idx="0"/>
              </p:cNvCxnSpPr>
              <p:nvPr/>
            </p:nvCxnSpPr>
            <p:spPr bwMode="auto">
              <a:xfrm>
                <a:off x="3075" y="2891"/>
                <a:ext cx="0" cy="443"/>
              </a:xfrm>
              <a:prstGeom prst="straightConnector1">
                <a:avLst/>
              </a:prstGeom>
              <a:noFill/>
              <a:ln w="38100" algn="ctr">
                <a:solidFill>
                  <a:srgbClr val="FF0000"/>
                </a:solidFill>
                <a:round/>
                <a:headEnd/>
                <a:tailEnd type="arrow" w="sm" len="sm"/>
              </a:ln>
              <a:extLst>
                <a:ext uri="{909E8E84-426E-40DD-AFC4-6F175D3DCCD1}">
                  <a14:hiddenFill xmlns:a14="http://schemas.microsoft.com/office/drawing/2010/main">
                    <a:noFill/>
                  </a14:hiddenFill>
                </a:ext>
              </a:extLst>
            </p:spPr>
          </p:cxnSp>
          <p:cxnSp>
            <p:nvCxnSpPr>
              <p:cNvPr id="39963" name="直線單箭頭接點 18"/>
              <p:cNvCxnSpPr>
                <a:cxnSpLocks noChangeShapeType="1"/>
                <a:stCxn id="39958" idx="2"/>
                <a:endCxn id="39956" idx="0"/>
              </p:cNvCxnSpPr>
              <p:nvPr/>
            </p:nvCxnSpPr>
            <p:spPr bwMode="auto">
              <a:xfrm rot="5400000">
                <a:off x="1810" y="2069"/>
                <a:ext cx="443" cy="2087"/>
              </a:xfrm>
              <a:prstGeom prst="bentConnector3">
                <a:avLst>
                  <a:gd name="adj1" fmla="val 49889"/>
                </a:avLst>
              </a:prstGeom>
              <a:noFill/>
              <a:ln w="38100" algn="ctr">
                <a:solidFill>
                  <a:srgbClr val="FF0000"/>
                </a:solidFill>
                <a:miter lim="800000"/>
                <a:headEnd/>
                <a:tailEnd type="arrow" w="sm" len="sm"/>
              </a:ln>
              <a:extLst>
                <a:ext uri="{909E8E84-426E-40DD-AFC4-6F175D3DCCD1}">
                  <a14:hiddenFill xmlns:a14="http://schemas.microsoft.com/office/drawing/2010/main">
                    <a:noFill/>
                  </a14:hiddenFill>
                </a:ext>
              </a:extLst>
            </p:spPr>
          </p:cxnSp>
          <p:cxnSp>
            <p:nvCxnSpPr>
              <p:cNvPr id="39964" name="直線單箭頭接點 18"/>
              <p:cNvCxnSpPr>
                <a:cxnSpLocks noChangeShapeType="1"/>
                <a:stCxn id="39958" idx="2"/>
                <a:endCxn id="39960" idx="0"/>
              </p:cNvCxnSpPr>
              <p:nvPr/>
            </p:nvCxnSpPr>
            <p:spPr bwMode="auto">
              <a:xfrm rot="16200000" flipH="1">
                <a:off x="3919" y="2047"/>
                <a:ext cx="443" cy="2131"/>
              </a:xfrm>
              <a:prstGeom prst="bentConnector3">
                <a:avLst>
                  <a:gd name="adj1" fmla="val 49889"/>
                </a:avLst>
              </a:prstGeom>
              <a:noFill/>
              <a:ln w="38100" algn="ctr">
                <a:solidFill>
                  <a:srgbClr val="FF0000"/>
                </a:solidFill>
                <a:miter lim="800000"/>
                <a:headEnd/>
                <a:tailEnd type="arrow" w="sm" len="sm"/>
              </a:ln>
              <a:extLst>
                <a:ext uri="{909E8E84-426E-40DD-AFC4-6F175D3DCCD1}">
                  <a14:hiddenFill xmlns:a14="http://schemas.microsoft.com/office/drawing/2010/main">
                    <a:noFill/>
                  </a14:hiddenFill>
                </a:ext>
              </a:extLst>
            </p:spPr>
          </p:cxnSp>
        </p:grpSp>
      </p:grpSp>
      <p:sp>
        <p:nvSpPr>
          <p:cNvPr id="147498" name="Rectangle 42"/>
          <p:cNvSpPr>
            <a:spLocks noChangeArrowheads="1"/>
          </p:cNvSpPr>
          <p:nvPr/>
        </p:nvSpPr>
        <p:spPr bwMode="auto">
          <a:xfrm>
            <a:off x="1121304" y="188913"/>
            <a:ext cx="7670271" cy="1077218"/>
          </a:xfrm>
          <a:prstGeom prst="rect">
            <a:avLst/>
          </a:prstGeom>
          <a:noFill/>
          <a:ln>
            <a:noFill/>
          </a:ln>
          <a:effectLst>
            <a:prstShdw prst="shdw17" dist="17961" dir="2700000">
              <a:schemeClr val="accent1">
                <a:gamma/>
                <a:shade val="60000"/>
                <a:invGamma/>
                <a:alpha val="50000"/>
              </a:schemeClr>
            </a:prstShdw>
          </a:effectLst>
          <a:extLst/>
        </p:spPr>
        <p:txBody>
          <a:bodyPr>
            <a:spAutoFit/>
          </a:bodyPr>
          <a:lstStyle/>
          <a:p>
            <a:pPr algn="ctr">
              <a:defRPr/>
            </a:pPr>
            <a:r>
              <a:rPr lang="zh-TW" altLang="en-US" sz="3200" b="1" dirty="0">
                <a:latin typeface="標楷體" panose="03000509000000000000" pitchFamily="65" charset="-120"/>
                <a:ea typeface="標楷體" panose="03000509000000000000" pitchFamily="65" charset="-120"/>
              </a:rPr>
              <a:t>內部控制制度設計</a:t>
            </a:r>
            <a:r>
              <a:rPr lang="zh-TW" altLang="en-US" sz="3200" b="1" dirty="0" smtClean="0">
                <a:latin typeface="+mj-lt"/>
                <a:ea typeface="標楷體" panose="03000509000000000000" pitchFamily="65" charset="-120"/>
              </a:rPr>
              <a:t>流程</a:t>
            </a:r>
            <a:r>
              <a:rPr lang="en-US" altLang="zh-TW" sz="1600" b="1" dirty="0" smtClean="0">
                <a:ea typeface="標楷體" panose="03000509000000000000" pitchFamily="65" charset="-120"/>
              </a:rPr>
              <a:t>2/2</a:t>
            </a:r>
            <a:endParaRPr lang="en-US" altLang="zh-TW" sz="1600" b="1" dirty="0">
              <a:ea typeface="標楷體" panose="03000509000000000000" pitchFamily="65" charset="-120"/>
            </a:endParaRPr>
          </a:p>
          <a:p>
            <a:pPr algn="ctr">
              <a:defRPr/>
            </a:pPr>
            <a:endParaRPr lang="en-US" altLang="zh-TW" sz="3200" b="1" dirty="0">
              <a:latin typeface="+mj-lt"/>
              <a:ea typeface="標楷體" panose="03000509000000000000" pitchFamily="65" charset="-120"/>
            </a:endParaRPr>
          </a:p>
        </p:txBody>
      </p:sp>
    </p:spTree>
    <p:extLst>
      <p:ext uri="{BB962C8B-B14F-4D97-AF65-F5344CB8AC3E}">
        <p14:creationId xmlns:p14="http://schemas.microsoft.com/office/powerpoint/2010/main" val="2072892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82B5FF88-0777-4B15-A9A6-7A375BB1BA80}" type="slidenum">
              <a:rPr kumimoji="0" lang="zh-TW" altLang="en-US" smtClean="0">
                <a:latin typeface="Times New Roman" pitchFamily="18" charset="0"/>
              </a:rPr>
              <a:pPr eaLnBrk="1" hangingPunct="1"/>
              <a:t>23</a:t>
            </a:fld>
            <a:endParaRPr kumimoji="0" lang="en-US" altLang="zh-TW" smtClean="0">
              <a:latin typeface="Times New Roman" pitchFamily="18" charset="0"/>
            </a:endParaRPr>
          </a:p>
        </p:txBody>
      </p:sp>
      <p:sp>
        <p:nvSpPr>
          <p:cNvPr id="32771" name="Rectangle 44"/>
          <p:cNvSpPr>
            <a:spLocks noChangeArrowheads="1"/>
          </p:cNvSpPr>
          <p:nvPr/>
        </p:nvSpPr>
        <p:spPr bwMode="auto">
          <a:xfrm>
            <a:off x="0" y="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TW" altLang="en-US" b="1">
              <a:latin typeface="Constantia" pitchFamily="18" charset="0"/>
              <a:ea typeface="新細明體" pitchFamily="18" charset="-120"/>
            </a:endParaRPr>
          </a:p>
        </p:txBody>
      </p:sp>
      <p:sp>
        <p:nvSpPr>
          <p:cNvPr id="32772" name="AutoShape 43"/>
          <p:cNvSpPr>
            <a:spLocks noChangeAspect="1" noChangeArrowheads="1" noTextEdit="1"/>
          </p:cNvSpPr>
          <p:nvPr/>
        </p:nvSpPr>
        <p:spPr bwMode="auto">
          <a:xfrm>
            <a:off x="488950" y="0"/>
            <a:ext cx="7994650" cy="638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138286" name="矩形 48"/>
          <p:cNvSpPr>
            <a:spLocks noChangeArrowheads="1"/>
          </p:cNvSpPr>
          <p:nvPr/>
        </p:nvSpPr>
        <p:spPr bwMode="auto">
          <a:xfrm>
            <a:off x="128588" y="188913"/>
            <a:ext cx="9504362" cy="708025"/>
          </a:xfrm>
          <a:prstGeom prst="rect">
            <a:avLst/>
          </a:prstGeom>
          <a:noFill/>
          <a:ln w="9525">
            <a:noFill/>
            <a:miter lim="800000"/>
            <a:headEnd/>
            <a:tailEnd/>
          </a:ln>
        </p:spPr>
        <p:txBody>
          <a:bodyPr>
            <a:spAutoFit/>
          </a:bodyPr>
          <a:lstStyle/>
          <a:p>
            <a:pPr algn="ctr">
              <a:defRPr/>
            </a:pPr>
            <a:r>
              <a:rPr lang="zh-TW" altLang="en-US" sz="4000" b="1">
                <a:solidFill>
                  <a:srgbClr val="A50021"/>
                </a:solidFill>
                <a:effectLst>
                  <a:outerShdw blurRad="38100" dist="38100" dir="2700000" algn="tl">
                    <a:srgbClr val="C0C0C0"/>
                  </a:outerShdw>
                </a:effectLst>
                <a:latin typeface="標楷體" pitchFamily="65" charset="-120"/>
              </a:rPr>
              <a:t>內部控制五項要素與設計步驟關係圖</a:t>
            </a:r>
            <a:endParaRPr lang="zh-TW" altLang="en-US" sz="4000" b="1">
              <a:solidFill>
                <a:srgbClr val="C00000"/>
              </a:solidFill>
              <a:effectLst>
                <a:outerShdw blurRad="38100" dist="38100" dir="2700000" algn="tl">
                  <a:srgbClr val="C0C0C0"/>
                </a:outerShdw>
              </a:effectLst>
              <a:latin typeface="標楷體" pitchFamily="65" charset="-120"/>
            </a:endParaRPr>
          </a:p>
        </p:txBody>
      </p:sp>
      <p:sp>
        <p:nvSpPr>
          <p:cNvPr id="144389" name="Rectangle 42"/>
          <p:cNvSpPr>
            <a:spLocks noChangeArrowheads="1"/>
          </p:cNvSpPr>
          <p:nvPr/>
        </p:nvSpPr>
        <p:spPr bwMode="auto">
          <a:xfrm>
            <a:off x="2532063" y="2138363"/>
            <a:ext cx="3898900" cy="3222625"/>
          </a:xfrm>
          <a:prstGeom prst="rect">
            <a:avLst/>
          </a:prstGeom>
          <a:solidFill>
            <a:srgbClr val="FFFF00"/>
          </a:solidFill>
          <a:ln w="9525">
            <a:solidFill>
              <a:srgbClr val="000000"/>
            </a:solidFill>
            <a:miter lim="800000"/>
            <a:headEnd/>
            <a:tailEnd/>
          </a:ln>
        </p:spPr>
        <p:txBody>
          <a:bodyPr/>
          <a:lstStyle/>
          <a:p>
            <a:endParaRPr kumimoji="0" lang="zh-TW" altLang="en-US" sz="2000" b="1">
              <a:latin typeface="標楷體" pitchFamily="65" charset="-120"/>
            </a:endParaRPr>
          </a:p>
        </p:txBody>
      </p:sp>
      <p:sp>
        <p:nvSpPr>
          <p:cNvPr id="4137" name="Rectangle 41"/>
          <p:cNvSpPr>
            <a:spLocks noChangeArrowheads="1"/>
          </p:cNvSpPr>
          <p:nvPr/>
        </p:nvSpPr>
        <p:spPr bwMode="auto">
          <a:xfrm>
            <a:off x="3844925" y="1125538"/>
            <a:ext cx="2033588" cy="742950"/>
          </a:xfrm>
          <a:prstGeom prst="rect">
            <a:avLst/>
          </a:prstGeom>
          <a:solidFill>
            <a:srgbClr val="DBE7B6"/>
          </a:solidFill>
          <a:ln w="25400">
            <a:solidFill>
              <a:srgbClr val="000000"/>
            </a:solidFill>
            <a:miter lim="800000"/>
            <a:headEnd/>
            <a:tailEnd/>
          </a:ln>
        </p:spPr>
        <p:txBody>
          <a:bodyPr/>
          <a:lstStyle/>
          <a:p>
            <a:pPr algn="ctr">
              <a:defRPr/>
            </a:pPr>
            <a:r>
              <a:rPr lang="zh-TW" altLang="en-US" sz="2200" b="1">
                <a:solidFill>
                  <a:srgbClr val="000000"/>
                </a:solidFill>
                <a:effectLst>
                  <a:outerShdw blurRad="38100" dist="38100" dir="2700000" algn="tl">
                    <a:srgbClr val="FFFFFF"/>
                  </a:outerShdw>
                </a:effectLst>
                <a:latin typeface="標楷體" pitchFamily="65" charset="-120"/>
              </a:rPr>
              <a:t>控制環境</a:t>
            </a:r>
          </a:p>
          <a:p>
            <a:pPr algn="ctr">
              <a:defRPr/>
            </a:pPr>
            <a:r>
              <a:rPr lang="en-US" altLang="zh-TW" sz="2000" b="1">
                <a:solidFill>
                  <a:srgbClr val="000000"/>
                </a:solidFill>
                <a:latin typeface="標楷體" pitchFamily="65" charset="-120"/>
              </a:rPr>
              <a:t>(</a:t>
            </a:r>
            <a:r>
              <a:rPr lang="zh-TW" altLang="en-US" sz="2000" b="1">
                <a:solidFill>
                  <a:srgbClr val="000000"/>
                </a:solidFill>
                <a:latin typeface="標楷體" pitchFamily="65" charset="-120"/>
              </a:rPr>
              <a:t>含確認目標</a:t>
            </a:r>
            <a:r>
              <a:rPr lang="en-US" altLang="zh-TW" sz="2000" b="1">
                <a:solidFill>
                  <a:srgbClr val="000000"/>
                </a:solidFill>
                <a:latin typeface="標楷體" pitchFamily="65" charset="-120"/>
              </a:rPr>
              <a:t>)</a:t>
            </a:r>
          </a:p>
        </p:txBody>
      </p:sp>
      <p:sp>
        <p:nvSpPr>
          <p:cNvPr id="144391" name="Rectangle 40"/>
          <p:cNvSpPr>
            <a:spLocks noChangeArrowheads="1"/>
          </p:cNvSpPr>
          <p:nvPr/>
        </p:nvSpPr>
        <p:spPr bwMode="auto">
          <a:xfrm>
            <a:off x="3844925" y="2355850"/>
            <a:ext cx="2085975" cy="4746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TW" altLang="en-US" sz="2000" b="1">
                <a:solidFill>
                  <a:srgbClr val="000000"/>
                </a:solidFill>
                <a:latin typeface="標楷體" pitchFamily="65" charset="-120"/>
              </a:rPr>
              <a:t>風險辨識</a:t>
            </a:r>
            <a:endParaRPr lang="zh-TW" altLang="en-US" sz="2000" b="1">
              <a:latin typeface="標楷體" pitchFamily="65" charset="-120"/>
            </a:endParaRPr>
          </a:p>
        </p:txBody>
      </p:sp>
      <p:sp>
        <p:nvSpPr>
          <p:cNvPr id="144392" name="Rectangle 39"/>
          <p:cNvSpPr>
            <a:spLocks noChangeArrowheads="1"/>
          </p:cNvSpPr>
          <p:nvPr/>
        </p:nvSpPr>
        <p:spPr bwMode="auto">
          <a:xfrm rot="10800000" flipV="1">
            <a:off x="3817938" y="4518025"/>
            <a:ext cx="2130425" cy="600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TW" altLang="en-US" sz="2000" b="1">
                <a:solidFill>
                  <a:srgbClr val="000000"/>
                </a:solidFill>
                <a:latin typeface="標楷體" pitchFamily="65" charset="-120"/>
              </a:rPr>
              <a:t>風險評量</a:t>
            </a:r>
            <a:endParaRPr lang="zh-TW" altLang="en-US" sz="2000" b="1">
              <a:latin typeface="標楷體" pitchFamily="65" charset="-120"/>
            </a:endParaRPr>
          </a:p>
        </p:txBody>
      </p:sp>
      <p:cxnSp>
        <p:nvCxnSpPr>
          <p:cNvPr id="144393" name="AutoShape 36"/>
          <p:cNvCxnSpPr>
            <a:cxnSpLocks noChangeShapeType="1"/>
          </p:cNvCxnSpPr>
          <p:nvPr/>
        </p:nvCxnSpPr>
        <p:spPr bwMode="auto">
          <a:xfrm>
            <a:off x="4837113" y="3979863"/>
            <a:ext cx="3175" cy="554037"/>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2779" name="Rectangle 35"/>
          <p:cNvSpPr>
            <a:spLocks noChangeArrowheads="1"/>
          </p:cNvSpPr>
          <p:nvPr/>
        </p:nvSpPr>
        <p:spPr bwMode="auto">
          <a:xfrm>
            <a:off x="6608763" y="1270000"/>
            <a:ext cx="1673225" cy="5094288"/>
          </a:xfrm>
          <a:prstGeom prst="rect">
            <a:avLst/>
          </a:prstGeom>
          <a:solidFill>
            <a:srgbClr val="99FF33"/>
          </a:solidFill>
          <a:ln w="9525">
            <a:solidFill>
              <a:srgbClr val="000000"/>
            </a:solidFill>
            <a:prstDash val="dash"/>
            <a:miter lim="800000"/>
            <a:headEnd/>
            <a:tailEnd/>
          </a:ln>
        </p:spPr>
        <p:txBody>
          <a:bodyPr/>
          <a:lstStyle/>
          <a:p>
            <a:endParaRPr lang="zh-TW" altLang="en-US" b="1">
              <a:solidFill>
                <a:srgbClr val="000000"/>
              </a:solidFill>
              <a:latin typeface="標楷體" pitchFamily="65" charset="-120"/>
            </a:endParaRPr>
          </a:p>
        </p:txBody>
      </p:sp>
      <p:sp>
        <p:nvSpPr>
          <p:cNvPr id="32780" name="Rectangle 32"/>
          <p:cNvSpPr>
            <a:spLocks noChangeArrowheads="1"/>
          </p:cNvSpPr>
          <p:nvPr/>
        </p:nvSpPr>
        <p:spPr bwMode="auto">
          <a:xfrm>
            <a:off x="1497013" y="1341438"/>
            <a:ext cx="698500" cy="5014912"/>
          </a:xfrm>
          <a:prstGeom prst="rect">
            <a:avLst/>
          </a:prstGeom>
          <a:solidFill>
            <a:srgbClr val="CC99FF"/>
          </a:solidFill>
          <a:ln w="25400">
            <a:solidFill>
              <a:srgbClr val="000000"/>
            </a:solidFill>
            <a:miter lim="800000"/>
            <a:headEnd/>
            <a:tailEnd/>
          </a:ln>
        </p:spPr>
        <p:txBody>
          <a:bodyPr/>
          <a:lstStyle/>
          <a:p>
            <a:endParaRPr kumimoji="0" lang="zh-TW" altLang="en-US" sz="2000" b="1">
              <a:latin typeface="標楷體" pitchFamily="65" charset="-120"/>
            </a:endParaRPr>
          </a:p>
        </p:txBody>
      </p:sp>
      <p:sp>
        <p:nvSpPr>
          <p:cNvPr id="138257" name="Rectangle 31"/>
          <p:cNvSpPr>
            <a:spLocks noChangeArrowheads="1"/>
          </p:cNvSpPr>
          <p:nvPr/>
        </p:nvSpPr>
        <p:spPr bwMode="auto">
          <a:xfrm>
            <a:off x="1517650" y="2611438"/>
            <a:ext cx="482600" cy="2282825"/>
          </a:xfrm>
          <a:prstGeom prst="rect">
            <a:avLst/>
          </a:prstGeom>
          <a:noFill/>
          <a:ln w="25400">
            <a:noFill/>
            <a:miter lim="800000"/>
            <a:headEnd/>
            <a:tailEnd/>
          </a:ln>
        </p:spPr>
        <p:txBody>
          <a:bodyPr vert="eaVert" lIns="0" tIns="0" rIns="0" bIns="0"/>
          <a:lstStyle/>
          <a:p>
            <a:pPr>
              <a:defRPr/>
            </a:pPr>
            <a:r>
              <a:rPr lang="zh-TW" altLang="en-US" sz="2200" b="1">
                <a:solidFill>
                  <a:srgbClr val="000000"/>
                </a:solidFill>
                <a:effectLst>
                  <a:outerShdw blurRad="38100" dist="38100" dir="2700000" algn="tl">
                    <a:srgbClr val="C0C0C0"/>
                  </a:outerShdw>
                </a:effectLst>
                <a:latin typeface="標楷體" pitchFamily="65" charset="-120"/>
              </a:rPr>
              <a:t>資 訊 與 溝 通</a:t>
            </a:r>
            <a:r>
              <a:rPr lang="zh-TW" altLang="en-US" sz="2000" b="1">
                <a:solidFill>
                  <a:srgbClr val="000000"/>
                </a:solidFill>
                <a:effectLst>
                  <a:outerShdw blurRad="38100" dist="38100" dir="2700000" algn="tl">
                    <a:srgbClr val="C0C0C0"/>
                  </a:outerShdw>
                </a:effectLst>
                <a:latin typeface="標楷體" pitchFamily="65" charset="-120"/>
              </a:rPr>
              <a:t> </a:t>
            </a:r>
            <a:endParaRPr lang="zh-TW" altLang="en-US" sz="2000" b="1">
              <a:effectLst>
                <a:outerShdw blurRad="38100" dist="38100" dir="2700000" algn="tl">
                  <a:srgbClr val="C0C0C0"/>
                </a:outerShdw>
              </a:effectLst>
              <a:latin typeface="標楷體" pitchFamily="65" charset="-120"/>
            </a:endParaRPr>
          </a:p>
        </p:txBody>
      </p:sp>
      <p:sp>
        <p:nvSpPr>
          <p:cNvPr id="144397" name="Rectangle 29"/>
          <p:cNvSpPr>
            <a:spLocks noChangeArrowheads="1"/>
          </p:cNvSpPr>
          <p:nvPr/>
        </p:nvSpPr>
        <p:spPr bwMode="auto">
          <a:xfrm flipV="1">
            <a:off x="2692400" y="2355850"/>
            <a:ext cx="625475" cy="260667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p>
            <a:endParaRPr lang="zh-TW" altLang="en-US" sz="2000" b="1">
              <a:latin typeface="標楷體" pitchFamily="65" charset="-120"/>
            </a:endParaRPr>
          </a:p>
        </p:txBody>
      </p:sp>
      <p:sp>
        <p:nvSpPr>
          <p:cNvPr id="138260" name="Rectangle 28"/>
          <p:cNvSpPr>
            <a:spLocks noChangeArrowheads="1"/>
          </p:cNvSpPr>
          <p:nvPr/>
        </p:nvSpPr>
        <p:spPr bwMode="auto">
          <a:xfrm>
            <a:off x="2763838" y="2638425"/>
            <a:ext cx="390525" cy="2179638"/>
          </a:xfrm>
          <a:prstGeom prst="rect">
            <a:avLst/>
          </a:prstGeom>
          <a:noFill/>
          <a:ln w="25400">
            <a:noFill/>
            <a:miter lim="800000"/>
            <a:headEnd/>
            <a:tailEnd/>
          </a:ln>
        </p:spPr>
        <p:txBody>
          <a:bodyPr vert="eaVert" lIns="0" tIns="0" rIns="0" bIns="0"/>
          <a:lstStyle/>
          <a:p>
            <a:pPr>
              <a:defRPr/>
            </a:pPr>
            <a:r>
              <a:rPr lang="zh-TW" altLang="en-US" sz="2200" b="1">
                <a:solidFill>
                  <a:srgbClr val="CC0000"/>
                </a:solidFill>
                <a:effectLst>
                  <a:outerShdw blurRad="38100" dist="38100" dir="2700000" algn="tl">
                    <a:srgbClr val="C0C0C0"/>
                  </a:outerShdw>
                </a:effectLst>
                <a:latin typeface="標楷體" pitchFamily="65" charset="-120"/>
              </a:rPr>
              <a:t>風 險 評 估</a:t>
            </a:r>
          </a:p>
        </p:txBody>
      </p:sp>
      <p:cxnSp>
        <p:nvCxnSpPr>
          <p:cNvPr id="32784" name="AutoShape 26"/>
          <p:cNvCxnSpPr>
            <a:cxnSpLocks noChangeShapeType="1"/>
          </p:cNvCxnSpPr>
          <p:nvPr/>
        </p:nvCxnSpPr>
        <p:spPr bwMode="auto">
          <a:xfrm>
            <a:off x="2182813" y="1631950"/>
            <a:ext cx="1635125" cy="1588"/>
          </a:xfrm>
          <a:prstGeom prst="straightConnector1">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4400" name="AutoShape 25"/>
          <p:cNvCxnSpPr>
            <a:cxnSpLocks noChangeShapeType="1"/>
          </p:cNvCxnSpPr>
          <p:nvPr/>
        </p:nvCxnSpPr>
        <p:spPr bwMode="auto">
          <a:xfrm>
            <a:off x="2216150" y="5949950"/>
            <a:ext cx="4591050" cy="3175"/>
          </a:xfrm>
          <a:prstGeom prst="bentConnector3">
            <a:avLst>
              <a:gd name="adj1" fmla="val 50000"/>
            </a:avLst>
          </a:prstGeom>
          <a:noFill/>
          <a:ln w="12700">
            <a:solidFill>
              <a:srgbClr val="000000"/>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144401" name="AutoShape 24"/>
          <p:cNvCxnSpPr>
            <a:cxnSpLocks noChangeShapeType="1"/>
          </p:cNvCxnSpPr>
          <p:nvPr/>
        </p:nvCxnSpPr>
        <p:spPr bwMode="auto">
          <a:xfrm>
            <a:off x="5948363" y="4754563"/>
            <a:ext cx="909637" cy="3175"/>
          </a:xfrm>
          <a:prstGeom prst="straightConnector1">
            <a:avLst/>
          </a:prstGeom>
          <a:noFill/>
          <a:ln w="12700">
            <a:solidFill>
              <a:srgbClr val="0070C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2787" name="AutoShape 23"/>
          <p:cNvCxnSpPr>
            <a:cxnSpLocks noChangeShapeType="1"/>
          </p:cNvCxnSpPr>
          <p:nvPr/>
        </p:nvCxnSpPr>
        <p:spPr bwMode="auto">
          <a:xfrm>
            <a:off x="5851525" y="1631950"/>
            <a:ext cx="1006475" cy="1588"/>
          </a:xfrm>
          <a:prstGeom prst="straightConnector1">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4403" name="AutoShape 22"/>
          <p:cNvCxnSpPr>
            <a:cxnSpLocks noChangeShapeType="1"/>
          </p:cNvCxnSpPr>
          <p:nvPr/>
        </p:nvCxnSpPr>
        <p:spPr bwMode="auto">
          <a:xfrm>
            <a:off x="3321050" y="3671888"/>
            <a:ext cx="496888" cy="1587"/>
          </a:xfrm>
          <a:prstGeom prst="straightConnector1">
            <a:avLst/>
          </a:prstGeom>
          <a:noFill/>
          <a:ln w="1270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144404" name="AutoShape 21"/>
          <p:cNvCxnSpPr>
            <a:cxnSpLocks noChangeShapeType="1"/>
          </p:cNvCxnSpPr>
          <p:nvPr/>
        </p:nvCxnSpPr>
        <p:spPr bwMode="auto">
          <a:xfrm>
            <a:off x="2211388" y="3687763"/>
            <a:ext cx="496887" cy="0"/>
          </a:xfrm>
          <a:prstGeom prst="straightConnector1">
            <a:avLst/>
          </a:prstGeom>
          <a:noFill/>
          <a:ln w="12700">
            <a:solidFill>
              <a:srgbClr val="0070C0"/>
            </a:solidFill>
            <a:round/>
            <a:headEnd type="triangle" w="med" len="med"/>
            <a:tailEnd/>
          </a:ln>
          <a:extLst>
            <a:ext uri="{909E8E84-426E-40DD-AFC4-6F175D3DCCD1}">
              <a14:hiddenFill xmlns:a14="http://schemas.microsoft.com/office/drawing/2010/main">
                <a:noFill/>
              </a14:hiddenFill>
            </a:ext>
          </a:extLst>
        </p:spPr>
      </p:cxnSp>
      <p:cxnSp>
        <p:nvCxnSpPr>
          <p:cNvPr id="144405" name="AutoShape 20"/>
          <p:cNvCxnSpPr>
            <a:cxnSpLocks noChangeShapeType="1"/>
          </p:cNvCxnSpPr>
          <p:nvPr/>
        </p:nvCxnSpPr>
        <p:spPr bwMode="auto">
          <a:xfrm>
            <a:off x="3321050" y="4768850"/>
            <a:ext cx="496888" cy="1588"/>
          </a:xfrm>
          <a:prstGeom prst="straightConnector1">
            <a:avLst/>
          </a:prstGeom>
          <a:noFill/>
          <a:ln w="1270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144406" name="AutoShape 19"/>
          <p:cNvCxnSpPr>
            <a:cxnSpLocks noChangeShapeType="1"/>
          </p:cNvCxnSpPr>
          <p:nvPr/>
        </p:nvCxnSpPr>
        <p:spPr bwMode="auto">
          <a:xfrm>
            <a:off x="2211388" y="4767263"/>
            <a:ext cx="496887" cy="1587"/>
          </a:xfrm>
          <a:prstGeom prst="straightConnector1">
            <a:avLst/>
          </a:prstGeom>
          <a:noFill/>
          <a:ln w="12700">
            <a:solidFill>
              <a:srgbClr val="0070C0"/>
            </a:solidFill>
            <a:round/>
            <a:headEnd type="triangle" w="med" len="med"/>
            <a:tailEnd/>
          </a:ln>
          <a:extLst>
            <a:ext uri="{909E8E84-426E-40DD-AFC4-6F175D3DCCD1}">
              <a14:hiddenFill xmlns:a14="http://schemas.microsoft.com/office/drawing/2010/main">
                <a:noFill/>
              </a14:hiddenFill>
            </a:ext>
          </a:extLst>
        </p:spPr>
      </p:cxnSp>
      <p:sp>
        <p:nvSpPr>
          <p:cNvPr id="144407" name="Rectangle 18"/>
          <p:cNvSpPr>
            <a:spLocks noChangeArrowheads="1"/>
          </p:cNvSpPr>
          <p:nvPr/>
        </p:nvSpPr>
        <p:spPr bwMode="auto">
          <a:xfrm rot="10800000" flipV="1">
            <a:off x="3817938" y="3365500"/>
            <a:ext cx="2085975" cy="600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TW" altLang="en-US" sz="2000" b="1">
                <a:solidFill>
                  <a:srgbClr val="000000"/>
                </a:solidFill>
                <a:latin typeface="標楷體" pitchFamily="65" charset="-120"/>
              </a:rPr>
              <a:t>風險分析</a:t>
            </a:r>
            <a:endParaRPr lang="zh-TW" altLang="en-US" sz="2000" b="1">
              <a:latin typeface="標楷體" pitchFamily="65" charset="-120"/>
            </a:endParaRPr>
          </a:p>
        </p:txBody>
      </p:sp>
      <p:cxnSp>
        <p:nvCxnSpPr>
          <p:cNvPr id="144408" name="AutoShape 17"/>
          <p:cNvCxnSpPr>
            <a:cxnSpLocks noChangeShapeType="1"/>
          </p:cNvCxnSpPr>
          <p:nvPr/>
        </p:nvCxnSpPr>
        <p:spPr bwMode="auto">
          <a:xfrm>
            <a:off x="4833938" y="2827338"/>
            <a:ext cx="1587" cy="552450"/>
          </a:xfrm>
          <a:prstGeom prst="straightConnector1">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4409" name="AutoShape 14"/>
          <p:cNvCxnSpPr>
            <a:cxnSpLocks noChangeShapeType="1"/>
          </p:cNvCxnSpPr>
          <p:nvPr/>
        </p:nvCxnSpPr>
        <p:spPr bwMode="auto">
          <a:xfrm>
            <a:off x="5903913" y="3670300"/>
            <a:ext cx="909637" cy="1588"/>
          </a:xfrm>
          <a:prstGeom prst="straightConnector1">
            <a:avLst/>
          </a:prstGeom>
          <a:noFill/>
          <a:ln w="12700">
            <a:solidFill>
              <a:srgbClr val="0070C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4410" name="AutoShape 13"/>
          <p:cNvCxnSpPr>
            <a:cxnSpLocks noChangeShapeType="1"/>
          </p:cNvCxnSpPr>
          <p:nvPr/>
        </p:nvCxnSpPr>
        <p:spPr bwMode="auto">
          <a:xfrm>
            <a:off x="5903913" y="2581275"/>
            <a:ext cx="909637" cy="0"/>
          </a:xfrm>
          <a:prstGeom prst="straightConnector1">
            <a:avLst/>
          </a:prstGeom>
          <a:noFill/>
          <a:ln w="12700">
            <a:solidFill>
              <a:srgbClr val="0070C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4411" name="AutoShape 12"/>
          <p:cNvCxnSpPr>
            <a:cxnSpLocks noChangeShapeType="1"/>
          </p:cNvCxnSpPr>
          <p:nvPr/>
        </p:nvCxnSpPr>
        <p:spPr bwMode="auto">
          <a:xfrm>
            <a:off x="3332163" y="2581275"/>
            <a:ext cx="496887" cy="1588"/>
          </a:xfrm>
          <a:prstGeom prst="straightConnector1">
            <a:avLst/>
          </a:prstGeom>
          <a:noFill/>
          <a:ln w="1270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144412" name="AutoShape 11"/>
          <p:cNvCxnSpPr>
            <a:cxnSpLocks noChangeShapeType="1"/>
          </p:cNvCxnSpPr>
          <p:nvPr/>
        </p:nvCxnSpPr>
        <p:spPr bwMode="auto">
          <a:xfrm>
            <a:off x="2219325" y="2597150"/>
            <a:ext cx="496888" cy="0"/>
          </a:xfrm>
          <a:prstGeom prst="straightConnector1">
            <a:avLst/>
          </a:prstGeom>
          <a:noFill/>
          <a:ln w="12700">
            <a:solidFill>
              <a:srgbClr val="0070C0"/>
            </a:solidFill>
            <a:round/>
            <a:headEnd type="triangle" w="med" len="med"/>
            <a:tailEnd/>
          </a:ln>
          <a:extLst>
            <a:ext uri="{909E8E84-426E-40DD-AFC4-6F175D3DCCD1}">
              <a14:hiddenFill xmlns:a14="http://schemas.microsoft.com/office/drawing/2010/main">
                <a:noFill/>
              </a14:hiddenFill>
            </a:ext>
          </a:extLst>
        </p:spPr>
      </p:cxnSp>
      <p:cxnSp>
        <p:nvCxnSpPr>
          <p:cNvPr id="144413" name="AutoShape 6"/>
          <p:cNvCxnSpPr>
            <a:cxnSpLocks noChangeShapeType="1"/>
          </p:cNvCxnSpPr>
          <p:nvPr/>
        </p:nvCxnSpPr>
        <p:spPr bwMode="auto">
          <a:xfrm rot="16200000" flipH="1">
            <a:off x="4718844" y="1997869"/>
            <a:ext cx="211137" cy="3175"/>
          </a:xfrm>
          <a:prstGeom prst="bentConnector3">
            <a:avLst>
              <a:gd name="adj1" fmla="val 49602"/>
            </a:avLst>
          </a:prstGeom>
          <a:noFill/>
          <a:ln w="25400">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38287" name="Rectangle 38"/>
          <p:cNvSpPr>
            <a:spLocks noChangeArrowheads="1"/>
          </p:cNvSpPr>
          <p:nvPr/>
        </p:nvSpPr>
        <p:spPr bwMode="auto">
          <a:xfrm rot="10800000" flipV="1">
            <a:off x="6869113" y="1481138"/>
            <a:ext cx="754062" cy="3494087"/>
          </a:xfrm>
          <a:prstGeom prst="rect">
            <a:avLst/>
          </a:prstGeom>
          <a:solidFill>
            <a:srgbClr val="FFCCFF"/>
          </a:solidFill>
          <a:ln w="25400" algn="ctr">
            <a:solidFill>
              <a:srgbClr val="000000"/>
            </a:solidFill>
            <a:miter lim="800000"/>
            <a:headEnd/>
            <a:tailEnd/>
          </a:ln>
          <a:effectLst/>
        </p:spPr>
        <p:txBody>
          <a:bodyPr/>
          <a:lstStyle/>
          <a:p>
            <a:pPr algn="ctr">
              <a:defRPr/>
            </a:pPr>
            <a:endParaRPr lang="zh-TW" altLang="en-US" sz="2200" b="1">
              <a:solidFill>
                <a:srgbClr val="000000"/>
              </a:solidFill>
              <a:effectLst>
                <a:outerShdw blurRad="38100" dist="38100" dir="2700000" algn="tl">
                  <a:srgbClr val="FFFFFF"/>
                </a:outerShdw>
              </a:effectLst>
              <a:latin typeface="標楷體" pitchFamily="65" charset="-120"/>
            </a:endParaRPr>
          </a:p>
          <a:p>
            <a:pPr algn="ctr">
              <a:defRPr/>
            </a:pPr>
            <a:endParaRPr lang="zh-TW" altLang="en-US" sz="2200" b="1">
              <a:solidFill>
                <a:srgbClr val="000000"/>
              </a:solidFill>
              <a:effectLst>
                <a:outerShdw blurRad="38100" dist="38100" dir="2700000" algn="tl">
                  <a:srgbClr val="FFFFFF"/>
                </a:outerShdw>
              </a:effectLst>
              <a:latin typeface="標楷體" pitchFamily="65" charset="-120"/>
            </a:endParaRPr>
          </a:p>
          <a:p>
            <a:pPr algn="ctr">
              <a:defRPr/>
            </a:pPr>
            <a:endParaRPr lang="zh-TW" altLang="en-US" sz="2200" b="1">
              <a:solidFill>
                <a:srgbClr val="000000"/>
              </a:solidFill>
              <a:effectLst>
                <a:outerShdw blurRad="38100" dist="38100" dir="2700000" algn="tl">
                  <a:srgbClr val="FFFFFF"/>
                </a:outerShdw>
              </a:effectLst>
              <a:latin typeface="標楷體" pitchFamily="65" charset="-120"/>
            </a:endParaRPr>
          </a:p>
          <a:p>
            <a:pPr algn="ctr">
              <a:defRPr/>
            </a:pPr>
            <a:r>
              <a:rPr lang="zh-TW" altLang="en-US" sz="2200" b="1">
                <a:solidFill>
                  <a:srgbClr val="000000"/>
                </a:solidFill>
                <a:effectLst>
                  <a:outerShdw blurRad="38100" dist="38100" dir="2700000" algn="tl">
                    <a:srgbClr val="FFFFFF"/>
                  </a:outerShdw>
                </a:effectLst>
                <a:latin typeface="標楷體" pitchFamily="65" charset="-120"/>
              </a:rPr>
              <a:t>監</a:t>
            </a:r>
          </a:p>
          <a:p>
            <a:pPr algn="ctr">
              <a:defRPr/>
            </a:pPr>
            <a:endParaRPr lang="zh-TW" altLang="en-US" sz="2200" b="1">
              <a:solidFill>
                <a:srgbClr val="000000"/>
              </a:solidFill>
              <a:effectLst>
                <a:outerShdw blurRad="38100" dist="38100" dir="2700000" algn="tl">
                  <a:srgbClr val="FFFFFF"/>
                </a:outerShdw>
              </a:effectLst>
              <a:latin typeface="標楷體" pitchFamily="65" charset="-120"/>
            </a:endParaRPr>
          </a:p>
          <a:p>
            <a:pPr algn="ctr">
              <a:defRPr/>
            </a:pPr>
            <a:endParaRPr lang="zh-TW" altLang="en-US" sz="2200" b="1">
              <a:solidFill>
                <a:srgbClr val="000000"/>
              </a:solidFill>
              <a:effectLst>
                <a:outerShdw blurRad="38100" dist="38100" dir="2700000" algn="tl">
                  <a:srgbClr val="FFFFFF"/>
                </a:outerShdw>
              </a:effectLst>
              <a:latin typeface="標楷體" pitchFamily="65" charset="-120"/>
            </a:endParaRPr>
          </a:p>
          <a:p>
            <a:pPr algn="ctr">
              <a:defRPr/>
            </a:pPr>
            <a:endParaRPr lang="zh-TW" altLang="en-US" sz="2200" b="1">
              <a:solidFill>
                <a:srgbClr val="000000"/>
              </a:solidFill>
              <a:effectLst>
                <a:outerShdw blurRad="38100" dist="38100" dir="2700000" algn="tl">
                  <a:srgbClr val="FFFFFF"/>
                </a:outerShdw>
              </a:effectLst>
              <a:latin typeface="標楷體" pitchFamily="65" charset="-120"/>
            </a:endParaRPr>
          </a:p>
          <a:p>
            <a:pPr algn="ctr">
              <a:defRPr/>
            </a:pPr>
            <a:r>
              <a:rPr lang="zh-TW" altLang="en-US" sz="2200" b="1">
                <a:solidFill>
                  <a:srgbClr val="000000"/>
                </a:solidFill>
                <a:effectLst>
                  <a:outerShdw blurRad="38100" dist="38100" dir="2700000" algn="tl">
                    <a:srgbClr val="FFFFFF"/>
                  </a:outerShdw>
                </a:effectLst>
                <a:latin typeface="標楷體" pitchFamily="65" charset="-120"/>
              </a:rPr>
              <a:t>督</a:t>
            </a:r>
            <a:endParaRPr lang="en-US" altLang="zh-TW" sz="2200" b="1" dirty="0">
              <a:solidFill>
                <a:srgbClr val="000000"/>
              </a:solidFill>
              <a:effectLst>
                <a:outerShdw blurRad="38100" dist="38100" dir="2700000" algn="tl">
                  <a:srgbClr val="FFFFFF"/>
                </a:outerShdw>
              </a:effectLst>
              <a:latin typeface="標楷體" pitchFamily="65" charset="-120"/>
            </a:endParaRPr>
          </a:p>
        </p:txBody>
      </p:sp>
      <p:sp>
        <p:nvSpPr>
          <p:cNvPr id="32800" name="Rectangle 48"/>
          <p:cNvSpPr>
            <a:spLocks noChangeArrowheads="1"/>
          </p:cNvSpPr>
          <p:nvPr/>
        </p:nvSpPr>
        <p:spPr bwMode="auto">
          <a:xfrm rot="10800000">
            <a:off x="7788275" y="1544638"/>
            <a:ext cx="574675"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rot="10800000"/>
          <a:lstStyle/>
          <a:p>
            <a:pPr>
              <a:lnSpc>
                <a:spcPct val="80000"/>
              </a:lnSpc>
            </a:pPr>
            <a:r>
              <a:rPr lang="zh-TW" altLang="en-US" sz="2200" b="1">
                <a:latin typeface="標楷體" pitchFamily="65" charset="-120"/>
              </a:rPr>
              <a:t>風</a:t>
            </a:r>
          </a:p>
          <a:p>
            <a:pPr>
              <a:lnSpc>
                <a:spcPct val="80000"/>
              </a:lnSpc>
            </a:pPr>
            <a:r>
              <a:rPr lang="zh-TW" altLang="en-US" sz="2200" b="1">
                <a:latin typeface="標楷體" pitchFamily="65" charset="-120"/>
              </a:rPr>
              <a:t>險</a:t>
            </a:r>
          </a:p>
          <a:p>
            <a:pPr>
              <a:lnSpc>
                <a:spcPct val="80000"/>
              </a:lnSpc>
            </a:pPr>
            <a:r>
              <a:rPr lang="zh-TW" altLang="en-US" sz="2200" b="1">
                <a:latin typeface="標楷體" pitchFamily="65" charset="-120"/>
              </a:rPr>
              <a:t>處</a:t>
            </a:r>
          </a:p>
          <a:p>
            <a:pPr>
              <a:lnSpc>
                <a:spcPct val="80000"/>
              </a:lnSpc>
            </a:pPr>
            <a:r>
              <a:rPr lang="zh-TW" altLang="en-US" sz="2200" b="1">
                <a:latin typeface="標楷體" pitchFamily="65" charset="-120"/>
              </a:rPr>
              <a:t>理或回應</a:t>
            </a:r>
          </a:p>
          <a:p>
            <a:pPr>
              <a:lnSpc>
                <a:spcPct val="80000"/>
              </a:lnSpc>
            </a:pPr>
            <a:r>
              <a:rPr lang="en-US" altLang="zh-TW" b="1">
                <a:latin typeface="標楷體" pitchFamily="65" charset="-120"/>
              </a:rPr>
              <a:t>︵</a:t>
            </a:r>
            <a:r>
              <a:rPr lang="zh-TW" altLang="en-US" b="1">
                <a:latin typeface="標楷體" pitchFamily="65" charset="-120"/>
              </a:rPr>
              <a:t>不含純</a:t>
            </a:r>
          </a:p>
          <a:p>
            <a:pPr>
              <a:lnSpc>
                <a:spcPct val="80000"/>
              </a:lnSpc>
            </a:pPr>
            <a:r>
              <a:rPr lang="zh-TW" altLang="en-US" b="1">
                <a:latin typeface="標楷體" pitchFamily="65" charset="-120"/>
              </a:rPr>
              <a:t>規劃</a:t>
            </a:r>
            <a:endParaRPr lang="en-US" altLang="zh-TW" b="1">
              <a:latin typeface="標楷體" pitchFamily="65" charset="-120"/>
            </a:endParaRPr>
          </a:p>
          <a:p>
            <a:pPr>
              <a:lnSpc>
                <a:spcPct val="80000"/>
              </a:lnSpc>
            </a:pPr>
            <a:r>
              <a:rPr lang="zh-TW" altLang="en-US" b="1">
                <a:latin typeface="標楷體" pitchFamily="65" charset="-120"/>
              </a:rPr>
              <a:t>、純執行</a:t>
            </a:r>
          </a:p>
          <a:p>
            <a:pPr>
              <a:lnSpc>
                <a:spcPct val="80000"/>
              </a:lnSpc>
            </a:pPr>
            <a:r>
              <a:rPr lang="zh-TW" altLang="en-US" b="1">
                <a:latin typeface="標楷體" pitchFamily="65" charset="-120"/>
              </a:rPr>
              <a:t>部分</a:t>
            </a:r>
          </a:p>
          <a:p>
            <a:pPr>
              <a:lnSpc>
                <a:spcPct val="80000"/>
              </a:lnSpc>
            </a:pPr>
            <a:r>
              <a:rPr lang="en-US" altLang="zh-TW" sz="2000" b="1">
                <a:latin typeface="標楷體" pitchFamily="65" charset="-120"/>
              </a:rPr>
              <a:t>︶</a:t>
            </a:r>
            <a:endParaRPr lang="zh-TW" altLang="en-US" sz="2000" b="1">
              <a:latin typeface="標楷體" pitchFamily="65" charset="-120"/>
            </a:endParaRPr>
          </a:p>
        </p:txBody>
      </p:sp>
      <p:sp>
        <p:nvSpPr>
          <p:cNvPr id="138250" name="Rectangle 37"/>
          <p:cNvSpPr>
            <a:spLocks noChangeArrowheads="1"/>
          </p:cNvSpPr>
          <p:nvPr/>
        </p:nvSpPr>
        <p:spPr bwMode="auto">
          <a:xfrm rot="10800000" flipV="1">
            <a:off x="6897688" y="5445125"/>
            <a:ext cx="792162" cy="768350"/>
          </a:xfrm>
          <a:prstGeom prst="rect">
            <a:avLst/>
          </a:prstGeom>
          <a:solidFill>
            <a:srgbClr val="FFCCFF"/>
          </a:solidFill>
          <a:ln w="25400">
            <a:solidFill>
              <a:srgbClr val="000000"/>
            </a:solidFill>
            <a:miter lim="800000"/>
            <a:headEnd/>
            <a:tailEnd/>
          </a:ln>
        </p:spPr>
        <p:txBody>
          <a:bodyPr lIns="0" tIns="0" rIns="0" bIns="0"/>
          <a:lstStyle/>
          <a:p>
            <a:pPr algn="ctr">
              <a:defRPr/>
            </a:pPr>
            <a:r>
              <a:rPr lang="zh-TW" altLang="en-US" sz="2200" b="1">
                <a:solidFill>
                  <a:srgbClr val="CC0000"/>
                </a:solidFill>
                <a:effectLst>
                  <a:outerShdw blurRad="38100" dist="38100" dir="2700000" algn="tl">
                    <a:srgbClr val="000000"/>
                  </a:outerShdw>
                </a:effectLst>
                <a:latin typeface="標楷體" pitchFamily="65" charset="-120"/>
              </a:rPr>
              <a:t>控制</a:t>
            </a:r>
          </a:p>
          <a:p>
            <a:pPr algn="ctr">
              <a:defRPr/>
            </a:pPr>
            <a:r>
              <a:rPr lang="zh-TW" altLang="en-US" sz="2200" b="1">
                <a:solidFill>
                  <a:srgbClr val="CC0000"/>
                </a:solidFill>
                <a:effectLst>
                  <a:outerShdw blurRad="38100" dist="38100" dir="2700000" algn="tl">
                    <a:srgbClr val="000000"/>
                  </a:outerShdw>
                </a:effectLst>
                <a:latin typeface="標楷體" pitchFamily="65" charset="-120"/>
              </a:rPr>
              <a:t>作業</a:t>
            </a:r>
          </a:p>
        </p:txBody>
      </p:sp>
      <p:sp>
        <p:nvSpPr>
          <p:cNvPr id="144417" name="Line 50"/>
          <p:cNvSpPr>
            <a:spLocks noChangeShapeType="1"/>
          </p:cNvSpPr>
          <p:nvPr/>
        </p:nvSpPr>
        <p:spPr bwMode="auto">
          <a:xfrm>
            <a:off x="7229475" y="4970463"/>
            <a:ext cx="0" cy="461962"/>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cxnSp>
        <p:nvCxnSpPr>
          <p:cNvPr id="144418" name="AutoShape 51"/>
          <p:cNvCxnSpPr>
            <a:cxnSpLocks noChangeShapeType="1"/>
          </p:cNvCxnSpPr>
          <p:nvPr/>
        </p:nvCxnSpPr>
        <p:spPr bwMode="auto">
          <a:xfrm rot="16200000" flipH="1">
            <a:off x="5491163" y="4486275"/>
            <a:ext cx="698500" cy="1974850"/>
          </a:xfrm>
          <a:prstGeom prst="bentConnector2">
            <a:avLst/>
          </a:prstGeom>
          <a:noFill/>
          <a:ln w="25400">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2804" name="AutoShape 55"/>
          <p:cNvCxnSpPr>
            <a:cxnSpLocks noChangeShapeType="1"/>
          </p:cNvCxnSpPr>
          <p:nvPr/>
        </p:nvCxnSpPr>
        <p:spPr bwMode="auto">
          <a:xfrm rot="5400000" flipV="1">
            <a:off x="4491832" y="-1293019"/>
            <a:ext cx="131762" cy="5400675"/>
          </a:xfrm>
          <a:prstGeom prst="bentConnector3">
            <a:avLst>
              <a:gd name="adj1" fmla="val -297593"/>
            </a:avLst>
          </a:prstGeom>
          <a:noFill/>
          <a:ln w="12700">
            <a:solidFill>
              <a:srgbClr val="000000"/>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32805" name="投影片編號版面配置區 36"/>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D08217E5-1A5E-4F8F-B746-279EADACC349}" type="slidenum">
              <a:rPr kumimoji="0" lang="zh-TW" altLang="en-US" sz="1000">
                <a:latin typeface="Times New Roman" pitchFamily="18" charset="0"/>
              </a:rPr>
              <a:pPr algn="r" eaLnBrk="1" hangingPunct="1"/>
              <a:t>23</a:t>
            </a:fld>
            <a:endParaRPr kumimoji="0" lang="en-US" altLang="zh-TW" sz="1000">
              <a:latin typeface="Times New Roman" pitchFamily="18" charset="0"/>
            </a:endParaRPr>
          </a:p>
        </p:txBody>
      </p:sp>
    </p:spTree>
    <p:extLst>
      <p:ext uri="{BB962C8B-B14F-4D97-AF65-F5344CB8AC3E}">
        <p14:creationId xmlns:p14="http://schemas.microsoft.com/office/powerpoint/2010/main" val="1471950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4389"/>
                                        </p:tgtEl>
                                        <p:attrNameLst>
                                          <p:attrName>style.visibility</p:attrName>
                                        </p:attrNameLst>
                                      </p:cBhvr>
                                      <p:to>
                                        <p:strVal val="visible"/>
                                      </p:to>
                                    </p:set>
                                    <p:anim calcmode="lin" valueType="num">
                                      <p:cBhvr additive="base">
                                        <p:cTn id="7" dur="500" fill="hold"/>
                                        <p:tgtEl>
                                          <p:spTgt spid="144389"/>
                                        </p:tgtEl>
                                        <p:attrNameLst>
                                          <p:attrName>ppt_x</p:attrName>
                                        </p:attrNameLst>
                                      </p:cBhvr>
                                      <p:tavLst>
                                        <p:tav tm="0">
                                          <p:val>
                                            <p:strVal val="#ppt_x"/>
                                          </p:val>
                                        </p:tav>
                                        <p:tav tm="100000">
                                          <p:val>
                                            <p:strVal val="#ppt_x"/>
                                          </p:val>
                                        </p:tav>
                                      </p:tavLst>
                                    </p:anim>
                                    <p:anim calcmode="lin" valueType="num">
                                      <p:cBhvr additive="base">
                                        <p:cTn id="8" dur="500" fill="hold"/>
                                        <p:tgtEl>
                                          <p:spTgt spid="14438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4391"/>
                                        </p:tgtEl>
                                        <p:attrNameLst>
                                          <p:attrName>style.visibility</p:attrName>
                                        </p:attrNameLst>
                                      </p:cBhvr>
                                      <p:to>
                                        <p:strVal val="visible"/>
                                      </p:to>
                                    </p:set>
                                    <p:anim calcmode="lin" valueType="num">
                                      <p:cBhvr additive="base">
                                        <p:cTn id="11" dur="500" fill="hold"/>
                                        <p:tgtEl>
                                          <p:spTgt spid="144391"/>
                                        </p:tgtEl>
                                        <p:attrNameLst>
                                          <p:attrName>ppt_x</p:attrName>
                                        </p:attrNameLst>
                                      </p:cBhvr>
                                      <p:tavLst>
                                        <p:tav tm="0">
                                          <p:val>
                                            <p:strVal val="#ppt_x"/>
                                          </p:val>
                                        </p:tav>
                                        <p:tav tm="100000">
                                          <p:val>
                                            <p:strVal val="#ppt_x"/>
                                          </p:val>
                                        </p:tav>
                                      </p:tavLst>
                                    </p:anim>
                                    <p:anim calcmode="lin" valueType="num">
                                      <p:cBhvr additive="base">
                                        <p:cTn id="12" dur="500" fill="hold"/>
                                        <p:tgtEl>
                                          <p:spTgt spid="14439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4392"/>
                                        </p:tgtEl>
                                        <p:attrNameLst>
                                          <p:attrName>style.visibility</p:attrName>
                                        </p:attrNameLst>
                                      </p:cBhvr>
                                      <p:to>
                                        <p:strVal val="visible"/>
                                      </p:to>
                                    </p:set>
                                    <p:anim calcmode="lin" valueType="num">
                                      <p:cBhvr additive="base">
                                        <p:cTn id="15" dur="500" fill="hold"/>
                                        <p:tgtEl>
                                          <p:spTgt spid="144392"/>
                                        </p:tgtEl>
                                        <p:attrNameLst>
                                          <p:attrName>ppt_x</p:attrName>
                                        </p:attrNameLst>
                                      </p:cBhvr>
                                      <p:tavLst>
                                        <p:tav tm="0">
                                          <p:val>
                                            <p:strVal val="#ppt_x"/>
                                          </p:val>
                                        </p:tav>
                                        <p:tav tm="100000">
                                          <p:val>
                                            <p:strVal val="#ppt_x"/>
                                          </p:val>
                                        </p:tav>
                                      </p:tavLst>
                                    </p:anim>
                                    <p:anim calcmode="lin" valueType="num">
                                      <p:cBhvr additive="base">
                                        <p:cTn id="16" dur="500" fill="hold"/>
                                        <p:tgtEl>
                                          <p:spTgt spid="14439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4393"/>
                                        </p:tgtEl>
                                        <p:attrNameLst>
                                          <p:attrName>style.visibility</p:attrName>
                                        </p:attrNameLst>
                                      </p:cBhvr>
                                      <p:to>
                                        <p:strVal val="visible"/>
                                      </p:to>
                                    </p:set>
                                    <p:anim calcmode="lin" valueType="num">
                                      <p:cBhvr additive="base">
                                        <p:cTn id="19" dur="500" fill="hold"/>
                                        <p:tgtEl>
                                          <p:spTgt spid="144393"/>
                                        </p:tgtEl>
                                        <p:attrNameLst>
                                          <p:attrName>ppt_x</p:attrName>
                                        </p:attrNameLst>
                                      </p:cBhvr>
                                      <p:tavLst>
                                        <p:tav tm="0">
                                          <p:val>
                                            <p:strVal val="#ppt_x"/>
                                          </p:val>
                                        </p:tav>
                                        <p:tav tm="100000">
                                          <p:val>
                                            <p:strVal val="#ppt_x"/>
                                          </p:val>
                                        </p:tav>
                                      </p:tavLst>
                                    </p:anim>
                                    <p:anim calcmode="lin" valueType="num">
                                      <p:cBhvr additive="base">
                                        <p:cTn id="20" dur="500" fill="hold"/>
                                        <p:tgtEl>
                                          <p:spTgt spid="14439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4397"/>
                                        </p:tgtEl>
                                        <p:attrNameLst>
                                          <p:attrName>style.visibility</p:attrName>
                                        </p:attrNameLst>
                                      </p:cBhvr>
                                      <p:to>
                                        <p:strVal val="visible"/>
                                      </p:to>
                                    </p:set>
                                    <p:anim calcmode="lin" valueType="num">
                                      <p:cBhvr additive="base">
                                        <p:cTn id="23" dur="500" fill="hold"/>
                                        <p:tgtEl>
                                          <p:spTgt spid="144397"/>
                                        </p:tgtEl>
                                        <p:attrNameLst>
                                          <p:attrName>ppt_x</p:attrName>
                                        </p:attrNameLst>
                                      </p:cBhvr>
                                      <p:tavLst>
                                        <p:tav tm="0">
                                          <p:val>
                                            <p:strVal val="#ppt_x"/>
                                          </p:val>
                                        </p:tav>
                                        <p:tav tm="100000">
                                          <p:val>
                                            <p:strVal val="#ppt_x"/>
                                          </p:val>
                                        </p:tav>
                                      </p:tavLst>
                                    </p:anim>
                                    <p:anim calcmode="lin" valueType="num">
                                      <p:cBhvr additive="base">
                                        <p:cTn id="24" dur="500" fill="hold"/>
                                        <p:tgtEl>
                                          <p:spTgt spid="14439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8260"/>
                                        </p:tgtEl>
                                        <p:attrNameLst>
                                          <p:attrName>style.visibility</p:attrName>
                                        </p:attrNameLst>
                                      </p:cBhvr>
                                      <p:to>
                                        <p:strVal val="visible"/>
                                      </p:to>
                                    </p:set>
                                    <p:anim calcmode="lin" valueType="num">
                                      <p:cBhvr additive="base">
                                        <p:cTn id="27" dur="500" fill="hold"/>
                                        <p:tgtEl>
                                          <p:spTgt spid="138260"/>
                                        </p:tgtEl>
                                        <p:attrNameLst>
                                          <p:attrName>ppt_x</p:attrName>
                                        </p:attrNameLst>
                                      </p:cBhvr>
                                      <p:tavLst>
                                        <p:tav tm="0">
                                          <p:val>
                                            <p:strVal val="#ppt_x"/>
                                          </p:val>
                                        </p:tav>
                                        <p:tav tm="100000">
                                          <p:val>
                                            <p:strVal val="#ppt_x"/>
                                          </p:val>
                                        </p:tav>
                                      </p:tavLst>
                                    </p:anim>
                                    <p:anim calcmode="lin" valueType="num">
                                      <p:cBhvr additive="base">
                                        <p:cTn id="28" dur="500" fill="hold"/>
                                        <p:tgtEl>
                                          <p:spTgt spid="13826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4401"/>
                                        </p:tgtEl>
                                        <p:attrNameLst>
                                          <p:attrName>style.visibility</p:attrName>
                                        </p:attrNameLst>
                                      </p:cBhvr>
                                      <p:to>
                                        <p:strVal val="visible"/>
                                      </p:to>
                                    </p:set>
                                    <p:anim calcmode="lin" valueType="num">
                                      <p:cBhvr additive="base">
                                        <p:cTn id="31" dur="500" fill="hold"/>
                                        <p:tgtEl>
                                          <p:spTgt spid="144401"/>
                                        </p:tgtEl>
                                        <p:attrNameLst>
                                          <p:attrName>ppt_x</p:attrName>
                                        </p:attrNameLst>
                                      </p:cBhvr>
                                      <p:tavLst>
                                        <p:tav tm="0">
                                          <p:val>
                                            <p:strVal val="#ppt_x"/>
                                          </p:val>
                                        </p:tav>
                                        <p:tav tm="100000">
                                          <p:val>
                                            <p:strVal val="#ppt_x"/>
                                          </p:val>
                                        </p:tav>
                                      </p:tavLst>
                                    </p:anim>
                                    <p:anim calcmode="lin" valueType="num">
                                      <p:cBhvr additive="base">
                                        <p:cTn id="32" dur="500" fill="hold"/>
                                        <p:tgtEl>
                                          <p:spTgt spid="14440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4403"/>
                                        </p:tgtEl>
                                        <p:attrNameLst>
                                          <p:attrName>style.visibility</p:attrName>
                                        </p:attrNameLst>
                                      </p:cBhvr>
                                      <p:to>
                                        <p:strVal val="visible"/>
                                      </p:to>
                                    </p:set>
                                    <p:anim calcmode="lin" valueType="num">
                                      <p:cBhvr additive="base">
                                        <p:cTn id="35" dur="500" fill="hold"/>
                                        <p:tgtEl>
                                          <p:spTgt spid="144403"/>
                                        </p:tgtEl>
                                        <p:attrNameLst>
                                          <p:attrName>ppt_x</p:attrName>
                                        </p:attrNameLst>
                                      </p:cBhvr>
                                      <p:tavLst>
                                        <p:tav tm="0">
                                          <p:val>
                                            <p:strVal val="#ppt_x"/>
                                          </p:val>
                                        </p:tav>
                                        <p:tav tm="100000">
                                          <p:val>
                                            <p:strVal val="#ppt_x"/>
                                          </p:val>
                                        </p:tav>
                                      </p:tavLst>
                                    </p:anim>
                                    <p:anim calcmode="lin" valueType="num">
                                      <p:cBhvr additive="base">
                                        <p:cTn id="36" dur="500" fill="hold"/>
                                        <p:tgtEl>
                                          <p:spTgt spid="1444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4405"/>
                                        </p:tgtEl>
                                        <p:attrNameLst>
                                          <p:attrName>style.visibility</p:attrName>
                                        </p:attrNameLst>
                                      </p:cBhvr>
                                      <p:to>
                                        <p:strVal val="visible"/>
                                      </p:to>
                                    </p:set>
                                    <p:anim calcmode="lin" valueType="num">
                                      <p:cBhvr additive="base">
                                        <p:cTn id="39" dur="500" fill="hold"/>
                                        <p:tgtEl>
                                          <p:spTgt spid="144405"/>
                                        </p:tgtEl>
                                        <p:attrNameLst>
                                          <p:attrName>ppt_x</p:attrName>
                                        </p:attrNameLst>
                                      </p:cBhvr>
                                      <p:tavLst>
                                        <p:tav tm="0">
                                          <p:val>
                                            <p:strVal val="#ppt_x"/>
                                          </p:val>
                                        </p:tav>
                                        <p:tav tm="100000">
                                          <p:val>
                                            <p:strVal val="#ppt_x"/>
                                          </p:val>
                                        </p:tav>
                                      </p:tavLst>
                                    </p:anim>
                                    <p:anim calcmode="lin" valueType="num">
                                      <p:cBhvr additive="base">
                                        <p:cTn id="40" dur="500" fill="hold"/>
                                        <p:tgtEl>
                                          <p:spTgt spid="14440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4407"/>
                                        </p:tgtEl>
                                        <p:attrNameLst>
                                          <p:attrName>style.visibility</p:attrName>
                                        </p:attrNameLst>
                                      </p:cBhvr>
                                      <p:to>
                                        <p:strVal val="visible"/>
                                      </p:to>
                                    </p:set>
                                    <p:anim calcmode="lin" valueType="num">
                                      <p:cBhvr additive="base">
                                        <p:cTn id="43" dur="500" fill="hold"/>
                                        <p:tgtEl>
                                          <p:spTgt spid="144407"/>
                                        </p:tgtEl>
                                        <p:attrNameLst>
                                          <p:attrName>ppt_x</p:attrName>
                                        </p:attrNameLst>
                                      </p:cBhvr>
                                      <p:tavLst>
                                        <p:tav tm="0">
                                          <p:val>
                                            <p:strVal val="#ppt_x"/>
                                          </p:val>
                                        </p:tav>
                                        <p:tav tm="100000">
                                          <p:val>
                                            <p:strVal val="#ppt_x"/>
                                          </p:val>
                                        </p:tav>
                                      </p:tavLst>
                                    </p:anim>
                                    <p:anim calcmode="lin" valueType="num">
                                      <p:cBhvr additive="base">
                                        <p:cTn id="44" dur="500" fill="hold"/>
                                        <p:tgtEl>
                                          <p:spTgt spid="14440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4408"/>
                                        </p:tgtEl>
                                        <p:attrNameLst>
                                          <p:attrName>style.visibility</p:attrName>
                                        </p:attrNameLst>
                                      </p:cBhvr>
                                      <p:to>
                                        <p:strVal val="visible"/>
                                      </p:to>
                                    </p:set>
                                    <p:anim calcmode="lin" valueType="num">
                                      <p:cBhvr additive="base">
                                        <p:cTn id="47" dur="500" fill="hold"/>
                                        <p:tgtEl>
                                          <p:spTgt spid="144408"/>
                                        </p:tgtEl>
                                        <p:attrNameLst>
                                          <p:attrName>ppt_x</p:attrName>
                                        </p:attrNameLst>
                                      </p:cBhvr>
                                      <p:tavLst>
                                        <p:tav tm="0">
                                          <p:val>
                                            <p:strVal val="#ppt_x"/>
                                          </p:val>
                                        </p:tav>
                                        <p:tav tm="100000">
                                          <p:val>
                                            <p:strVal val="#ppt_x"/>
                                          </p:val>
                                        </p:tav>
                                      </p:tavLst>
                                    </p:anim>
                                    <p:anim calcmode="lin" valueType="num">
                                      <p:cBhvr additive="base">
                                        <p:cTn id="48" dur="500" fill="hold"/>
                                        <p:tgtEl>
                                          <p:spTgt spid="14440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44409"/>
                                        </p:tgtEl>
                                        <p:attrNameLst>
                                          <p:attrName>style.visibility</p:attrName>
                                        </p:attrNameLst>
                                      </p:cBhvr>
                                      <p:to>
                                        <p:strVal val="visible"/>
                                      </p:to>
                                    </p:set>
                                    <p:anim calcmode="lin" valueType="num">
                                      <p:cBhvr additive="base">
                                        <p:cTn id="51" dur="500" fill="hold"/>
                                        <p:tgtEl>
                                          <p:spTgt spid="144409"/>
                                        </p:tgtEl>
                                        <p:attrNameLst>
                                          <p:attrName>ppt_x</p:attrName>
                                        </p:attrNameLst>
                                      </p:cBhvr>
                                      <p:tavLst>
                                        <p:tav tm="0">
                                          <p:val>
                                            <p:strVal val="#ppt_x"/>
                                          </p:val>
                                        </p:tav>
                                        <p:tav tm="100000">
                                          <p:val>
                                            <p:strVal val="#ppt_x"/>
                                          </p:val>
                                        </p:tav>
                                      </p:tavLst>
                                    </p:anim>
                                    <p:anim calcmode="lin" valueType="num">
                                      <p:cBhvr additive="base">
                                        <p:cTn id="52" dur="500" fill="hold"/>
                                        <p:tgtEl>
                                          <p:spTgt spid="14440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44410"/>
                                        </p:tgtEl>
                                        <p:attrNameLst>
                                          <p:attrName>style.visibility</p:attrName>
                                        </p:attrNameLst>
                                      </p:cBhvr>
                                      <p:to>
                                        <p:strVal val="visible"/>
                                      </p:to>
                                    </p:set>
                                    <p:anim calcmode="lin" valueType="num">
                                      <p:cBhvr additive="base">
                                        <p:cTn id="55" dur="500" fill="hold"/>
                                        <p:tgtEl>
                                          <p:spTgt spid="144410"/>
                                        </p:tgtEl>
                                        <p:attrNameLst>
                                          <p:attrName>ppt_x</p:attrName>
                                        </p:attrNameLst>
                                      </p:cBhvr>
                                      <p:tavLst>
                                        <p:tav tm="0">
                                          <p:val>
                                            <p:strVal val="#ppt_x"/>
                                          </p:val>
                                        </p:tav>
                                        <p:tav tm="100000">
                                          <p:val>
                                            <p:strVal val="#ppt_x"/>
                                          </p:val>
                                        </p:tav>
                                      </p:tavLst>
                                    </p:anim>
                                    <p:anim calcmode="lin" valueType="num">
                                      <p:cBhvr additive="base">
                                        <p:cTn id="56" dur="500" fill="hold"/>
                                        <p:tgtEl>
                                          <p:spTgt spid="14441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44411"/>
                                        </p:tgtEl>
                                        <p:attrNameLst>
                                          <p:attrName>style.visibility</p:attrName>
                                        </p:attrNameLst>
                                      </p:cBhvr>
                                      <p:to>
                                        <p:strVal val="visible"/>
                                      </p:to>
                                    </p:set>
                                    <p:anim calcmode="lin" valueType="num">
                                      <p:cBhvr additive="base">
                                        <p:cTn id="59" dur="500" fill="hold"/>
                                        <p:tgtEl>
                                          <p:spTgt spid="144411"/>
                                        </p:tgtEl>
                                        <p:attrNameLst>
                                          <p:attrName>ppt_x</p:attrName>
                                        </p:attrNameLst>
                                      </p:cBhvr>
                                      <p:tavLst>
                                        <p:tav tm="0">
                                          <p:val>
                                            <p:strVal val="#ppt_x"/>
                                          </p:val>
                                        </p:tav>
                                        <p:tav tm="100000">
                                          <p:val>
                                            <p:strVal val="#ppt_x"/>
                                          </p:val>
                                        </p:tav>
                                      </p:tavLst>
                                    </p:anim>
                                    <p:anim calcmode="lin" valueType="num">
                                      <p:cBhvr additive="base">
                                        <p:cTn id="60" dur="500" fill="hold"/>
                                        <p:tgtEl>
                                          <p:spTgt spid="14441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44413"/>
                                        </p:tgtEl>
                                        <p:attrNameLst>
                                          <p:attrName>style.visibility</p:attrName>
                                        </p:attrNameLst>
                                      </p:cBhvr>
                                      <p:to>
                                        <p:strVal val="visible"/>
                                      </p:to>
                                    </p:set>
                                    <p:anim calcmode="lin" valueType="num">
                                      <p:cBhvr additive="base">
                                        <p:cTn id="63" dur="500" fill="hold"/>
                                        <p:tgtEl>
                                          <p:spTgt spid="144413"/>
                                        </p:tgtEl>
                                        <p:attrNameLst>
                                          <p:attrName>ppt_x</p:attrName>
                                        </p:attrNameLst>
                                      </p:cBhvr>
                                      <p:tavLst>
                                        <p:tav tm="0">
                                          <p:val>
                                            <p:strVal val="#ppt_x"/>
                                          </p:val>
                                        </p:tav>
                                        <p:tav tm="100000">
                                          <p:val>
                                            <p:strVal val="#ppt_x"/>
                                          </p:val>
                                        </p:tav>
                                      </p:tavLst>
                                    </p:anim>
                                    <p:anim calcmode="lin" valueType="num">
                                      <p:cBhvr additive="base">
                                        <p:cTn id="64" dur="500" fill="hold"/>
                                        <p:tgtEl>
                                          <p:spTgt spid="144413"/>
                                        </p:tgtEl>
                                        <p:attrNameLst>
                                          <p:attrName>ppt_y</p:attrName>
                                        </p:attrNameLst>
                                      </p:cBhvr>
                                      <p:tavLst>
                                        <p:tav tm="0">
                                          <p:val>
                                            <p:strVal val="1+#ppt_h/2"/>
                                          </p:val>
                                        </p:tav>
                                        <p:tav tm="100000">
                                          <p:val>
                                            <p:strVal val="#ppt_y"/>
                                          </p:val>
                                        </p:tav>
                                      </p:tavLst>
                                    </p:anim>
                                  </p:childTnLst>
                                </p:cTn>
                              </p:par>
                              <p:par>
                                <p:cTn id="65" presetID="2" presetClass="entr" presetSubtype="4" fill="hold" grpId="1" nodeType="withEffect">
                                  <p:stCondLst>
                                    <p:cond delay="0"/>
                                  </p:stCondLst>
                                  <p:childTnLst>
                                    <p:set>
                                      <p:cBhvr>
                                        <p:cTn id="66" dur="1" fill="hold">
                                          <p:stCondLst>
                                            <p:cond delay="0"/>
                                          </p:stCondLst>
                                        </p:cTn>
                                        <p:tgtEl>
                                          <p:spTgt spid="144397"/>
                                        </p:tgtEl>
                                        <p:attrNameLst>
                                          <p:attrName>style.visibility</p:attrName>
                                        </p:attrNameLst>
                                      </p:cBhvr>
                                      <p:to>
                                        <p:strVal val="visible"/>
                                      </p:to>
                                    </p:set>
                                    <p:anim calcmode="lin" valueType="num">
                                      <p:cBhvr additive="base">
                                        <p:cTn id="67" dur="500" fill="hold"/>
                                        <p:tgtEl>
                                          <p:spTgt spid="144397"/>
                                        </p:tgtEl>
                                        <p:attrNameLst>
                                          <p:attrName>ppt_x</p:attrName>
                                        </p:attrNameLst>
                                      </p:cBhvr>
                                      <p:tavLst>
                                        <p:tav tm="0">
                                          <p:val>
                                            <p:strVal val="#ppt_x"/>
                                          </p:val>
                                        </p:tav>
                                        <p:tav tm="100000">
                                          <p:val>
                                            <p:strVal val="#ppt_x"/>
                                          </p:val>
                                        </p:tav>
                                      </p:tavLst>
                                    </p:anim>
                                    <p:anim calcmode="lin" valueType="num">
                                      <p:cBhvr additive="base">
                                        <p:cTn id="68" dur="500" fill="hold"/>
                                        <p:tgtEl>
                                          <p:spTgt spid="144397"/>
                                        </p:tgtEl>
                                        <p:attrNameLst>
                                          <p:attrName>ppt_y</p:attrName>
                                        </p:attrNameLst>
                                      </p:cBhvr>
                                      <p:tavLst>
                                        <p:tav tm="0">
                                          <p:val>
                                            <p:strVal val="1+#ppt_h/2"/>
                                          </p:val>
                                        </p:tav>
                                        <p:tav tm="100000">
                                          <p:val>
                                            <p:strVal val="#ppt_y"/>
                                          </p:val>
                                        </p:tav>
                                      </p:tavLst>
                                    </p:anim>
                                  </p:childTnLst>
                                </p:cTn>
                              </p:par>
                              <p:par>
                                <p:cTn id="69" presetID="2" presetClass="entr" presetSubtype="4" fill="hold" grpId="1" nodeType="withEffect">
                                  <p:stCondLst>
                                    <p:cond delay="0"/>
                                  </p:stCondLst>
                                  <p:childTnLst>
                                    <p:set>
                                      <p:cBhvr>
                                        <p:cTn id="70" dur="1" fill="hold">
                                          <p:stCondLst>
                                            <p:cond delay="0"/>
                                          </p:stCondLst>
                                        </p:cTn>
                                        <p:tgtEl>
                                          <p:spTgt spid="138260"/>
                                        </p:tgtEl>
                                        <p:attrNameLst>
                                          <p:attrName>style.visibility</p:attrName>
                                        </p:attrNameLst>
                                      </p:cBhvr>
                                      <p:to>
                                        <p:strVal val="visible"/>
                                      </p:to>
                                    </p:set>
                                    <p:anim calcmode="lin" valueType="num">
                                      <p:cBhvr additive="base">
                                        <p:cTn id="71" dur="500" fill="hold"/>
                                        <p:tgtEl>
                                          <p:spTgt spid="138260"/>
                                        </p:tgtEl>
                                        <p:attrNameLst>
                                          <p:attrName>ppt_x</p:attrName>
                                        </p:attrNameLst>
                                      </p:cBhvr>
                                      <p:tavLst>
                                        <p:tav tm="0">
                                          <p:val>
                                            <p:strVal val="#ppt_x"/>
                                          </p:val>
                                        </p:tav>
                                        <p:tav tm="100000">
                                          <p:val>
                                            <p:strVal val="#ppt_x"/>
                                          </p:val>
                                        </p:tav>
                                      </p:tavLst>
                                    </p:anim>
                                    <p:anim calcmode="lin" valueType="num">
                                      <p:cBhvr additive="base">
                                        <p:cTn id="72" dur="500" fill="hold"/>
                                        <p:tgtEl>
                                          <p:spTgt spid="138260"/>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44404"/>
                                        </p:tgtEl>
                                        <p:attrNameLst>
                                          <p:attrName>style.visibility</p:attrName>
                                        </p:attrNameLst>
                                      </p:cBhvr>
                                      <p:to>
                                        <p:strVal val="visible"/>
                                      </p:to>
                                    </p:set>
                                    <p:anim calcmode="lin" valueType="num">
                                      <p:cBhvr additive="base">
                                        <p:cTn id="75" dur="500" fill="hold"/>
                                        <p:tgtEl>
                                          <p:spTgt spid="144404"/>
                                        </p:tgtEl>
                                        <p:attrNameLst>
                                          <p:attrName>ppt_x</p:attrName>
                                        </p:attrNameLst>
                                      </p:cBhvr>
                                      <p:tavLst>
                                        <p:tav tm="0">
                                          <p:val>
                                            <p:strVal val="#ppt_x"/>
                                          </p:val>
                                        </p:tav>
                                        <p:tav tm="100000">
                                          <p:val>
                                            <p:strVal val="#ppt_x"/>
                                          </p:val>
                                        </p:tav>
                                      </p:tavLst>
                                    </p:anim>
                                    <p:anim calcmode="lin" valueType="num">
                                      <p:cBhvr additive="base">
                                        <p:cTn id="76" dur="500" fill="hold"/>
                                        <p:tgtEl>
                                          <p:spTgt spid="144404"/>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44406"/>
                                        </p:tgtEl>
                                        <p:attrNameLst>
                                          <p:attrName>style.visibility</p:attrName>
                                        </p:attrNameLst>
                                      </p:cBhvr>
                                      <p:to>
                                        <p:strVal val="visible"/>
                                      </p:to>
                                    </p:set>
                                    <p:anim calcmode="lin" valueType="num">
                                      <p:cBhvr additive="base">
                                        <p:cTn id="79" dur="500" fill="hold"/>
                                        <p:tgtEl>
                                          <p:spTgt spid="144406"/>
                                        </p:tgtEl>
                                        <p:attrNameLst>
                                          <p:attrName>ppt_x</p:attrName>
                                        </p:attrNameLst>
                                      </p:cBhvr>
                                      <p:tavLst>
                                        <p:tav tm="0">
                                          <p:val>
                                            <p:strVal val="#ppt_x"/>
                                          </p:val>
                                        </p:tav>
                                        <p:tav tm="100000">
                                          <p:val>
                                            <p:strVal val="#ppt_x"/>
                                          </p:val>
                                        </p:tav>
                                      </p:tavLst>
                                    </p:anim>
                                    <p:anim calcmode="lin" valueType="num">
                                      <p:cBhvr additive="base">
                                        <p:cTn id="80" dur="500" fill="hold"/>
                                        <p:tgtEl>
                                          <p:spTgt spid="144406"/>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44412"/>
                                        </p:tgtEl>
                                        <p:attrNameLst>
                                          <p:attrName>style.visibility</p:attrName>
                                        </p:attrNameLst>
                                      </p:cBhvr>
                                      <p:to>
                                        <p:strVal val="visible"/>
                                      </p:to>
                                    </p:set>
                                    <p:anim calcmode="lin" valueType="num">
                                      <p:cBhvr additive="base">
                                        <p:cTn id="83" dur="500" fill="hold"/>
                                        <p:tgtEl>
                                          <p:spTgt spid="144412"/>
                                        </p:tgtEl>
                                        <p:attrNameLst>
                                          <p:attrName>ppt_x</p:attrName>
                                        </p:attrNameLst>
                                      </p:cBhvr>
                                      <p:tavLst>
                                        <p:tav tm="0">
                                          <p:val>
                                            <p:strVal val="#ppt_x"/>
                                          </p:val>
                                        </p:tav>
                                        <p:tav tm="100000">
                                          <p:val>
                                            <p:strVal val="#ppt_x"/>
                                          </p:val>
                                        </p:tav>
                                      </p:tavLst>
                                    </p:anim>
                                    <p:anim calcmode="lin" valueType="num">
                                      <p:cBhvr additive="base">
                                        <p:cTn id="84" dur="500" fill="hold"/>
                                        <p:tgtEl>
                                          <p:spTgt spid="144412"/>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44400"/>
                                        </p:tgtEl>
                                        <p:attrNameLst>
                                          <p:attrName>style.visibility</p:attrName>
                                        </p:attrNameLst>
                                      </p:cBhvr>
                                      <p:to>
                                        <p:strVal val="visible"/>
                                      </p:to>
                                    </p:set>
                                    <p:anim calcmode="lin" valueType="num">
                                      <p:cBhvr additive="base">
                                        <p:cTn id="87" dur="500" fill="hold"/>
                                        <p:tgtEl>
                                          <p:spTgt spid="144400"/>
                                        </p:tgtEl>
                                        <p:attrNameLst>
                                          <p:attrName>ppt_x</p:attrName>
                                        </p:attrNameLst>
                                      </p:cBhvr>
                                      <p:tavLst>
                                        <p:tav tm="0">
                                          <p:val>
                                            <p:strVal val="#ppt_x"/>
                                          </p:val>
                                        </p:tav>
                                        <p:tav tm="100000">
                                          <p:val>
                                            <p:strVal val="#ppt_x"/>
                                          </p:val>
                                        </p:tav>
                                      </p:tavLst>
                                    </p:anim>
                                    <p:anim calcmode="lin" valueType="num">
                                      <p:cBhvr additive="base">
                                        <p:cTn id="88" dur="500" fill="hold"/>
                                        <p:tgtEl>
                                          <p:spTgt spid="144400"/>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38250"/>
                                        </p:tgtEl>
                                        <p:attrNameLst>
                                          <p:attrName>style.visibility</p:attrName>
                                        </p:attrNameLst>
                                      </p:cBhvr>
                                      <p:to>
                                        <p:strVal val="visible"/>
                                      </p:to>
                                    </p:set>
                                    <p:anim calcmode="lin" valueType="num">
                                      <p:cBhvr additive="base">
                                        <p:cTn id="91" dur="500" fill="hold"/>
                                        <p:tgtEl>
                                          <p:spTgt spid="138250"/>
                                        </p:tgtEl>
                                        <p:attrNameLst>
                                          <p:attrName>ppt_x</p:attrName>
                                        </p:attrNameLst>
                                      </p:cBhvr>
                                      <p:tavLst>
                                        <p:tav tm="0">
                                          <p:val>
                                            <p:strVal val="#ppt_x"/>
                                          </p:val>
                                        </p:tav>
                                        <p:tav tm="100000">
                                          <p:val>
                                            <p:strVal val="#ppt_x"/>
                                          </p:val>
                                        </p:tav>
                                      </p:tavLst>
                                    </p:anim>
                                    <p:anim calcmode="lin" valueType="num">
                                      <p:cBhvr additive="base">
                                        <p:cTn id="92" dur="500" fill="hold"/>
                                        <p:tgtEl>
                                          <p:spTgt spid="138250"/>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44417"/>
                                        </p:tgtEl>
                                        <p:attrNameLst>
                                          <p:attrName>style.visibility</p:attrName>
                                        </p:attrNameLst>
                                      </p:cBhvr>
                                      <p:to>
                                        <p:strVal val="visible"/>
                                      </p:to>
                                    </p:set>
                                    <p:anim calcmode="lin" valueType="num">
                                      <p:cBhvr additive="base">
                                        <p:cTn id="95" dur="500" fill="hold"/>
                                        <p:tgtEl>
                                          <p:spTgt spid="144417"/>
                                        </p:tgtEl>
                                        <p:attrNameLst>
                                          <p:attrName>ppt_x</p:attrName>
                                        </p:attrNameLst>
                                      </p:cBhvr>
                                      <p:tavLst>
                                        <p:tav tm="0">
                                          <p:val>
                                            <p:strVal val="#ppt_x"/>
                                          </p:val>
                                        </p:tav>
                                        <p:tav tm="100000">
                                          <p:val>
                                            <p:strVal val="#ppt_x"/>
                                          </p:val>
                                        </p:tav>
                                      </p:tavLst>
                                    </p:anim>
                                    <p:anim calcmode="lin" valueType="num">
                                      <p:cBhvr additive="base">
                                        <p:cTn id="96" dur="500" fill="hold"/>
                                        <p:tgtEl>
                                          <p:spTgt spid="144417"/>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144418"/>
                                        </p:tgtEl>
                                        <p:attrNameLst>
                                          <p:attrName>style.visibility</p:attrName>
                                        </p:attrNameLst>
                                      </p:cBhvr>
                                      <p:to>
                                        <p:strVal val="visible"/>
                                      </p:to>
                                    </p:set>
                                    <p:anim calcmode="lin" valueType="num">
                                      <p:cBhvr additive="base">
                                        <p:cTn id="99" dur="500" fill="hold"/>
                                        <p:tgtEl>
                                          <p:spTgt spid="144418"/>
                                        </p:tgtEl>
                                        <p:attrNameLst>
                                          <p:attrName>ppt_x</p:attrName>
                                        </p:attrNameLst>
                                      </p:cBhvr>
                                      <p:tavLst>
                                        <p:tav tm="0">
                                          <p:val>
                                            <p:strVal val="#ppt_x"/>
                                          </p:val>
                                        </p:tav>
                                        <p:tav tm="100000">
                                          <p:val>
                                            <p:strVal val="#ppt_x"/>
                                          </p:val>
                                        </p:tav>
                                      </p:tavLst>
                                    </p:anim>
                                    <p:anim calcmode="lin" valueType="num">
                                      <p:cBhvr additive="base">
                                        <p:cTn id="100" dur="500" fill="hold"/>
                                        <p:tgtEl>
                                          <p:spTgt spid="1444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9" grpId="0" animBg="1"/>
      <p:bldP spid="144391" grpId="0" animBg="1"/>
      <p:bldP spid="144392" grpId="0" animBg="1"/>
      <p:bldP spid="144397" grpId="0" animBg="1"/>
      <p:bldP spid="144397" grpId="1" animBg="1"/>
      <p:bldP spid="138260" grpId="0"/>
      <p:bldP spid="138260" grpId="1"/>
      <p:bldP spid="144407" grpId="0" animBg="1"/>
      <p:bldP spid="138250" grpId="0" animBg="1"/>
      <p:bldP spid="1444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73659699-F9D9-4743-BDBE-44540873911F}" type="slidenum">
              <a:rPr kumimoji="0" lang="zh-TW" altLang="en-US" smtClean="0">
                <a:latin typeface="Times New Roman" pitchFamily="18" charset="0"/>
              </a:rPr>
              <a:pPr eaLnBrk="1" hangingPunct="1"/>
              <a:t>24</a:t>
            </a:fld>
            <a:endParaRPr kumimoji="0" lang="en-US" altLang="zh-TW" smtClean="0">
              <a:latin typeface="Times New Roman" pitchFamily="18" charset="0"/>
            </a:endParaRPr>
          </a:p>
        </p:txBody>
      </p:sp>
      <p:sp>
        <p:nvSpPr>
          <p:cNvPr id="342020" name="Rectangle 4"/>
          <p:cNvSpPr>
            <a:spLocks noGrp="1" noChangeArrowheads="1"/>
          </p:cNvSpPr>
          <p:nvPr>
            <p:ph type="title" idx="4294967295"/>
          </p:nvPr>
        </p:nvSpPr>
        <p:spPr/>
        <p:txBody>
          <a:bodyPr/>
          <a:lstStyle/>
          <a:p>
            <a:pPr>
              <a:defRPr/>
            </a:pPr>
            <a:r>
              <a:rPr lang="zh-TW" altLang="en-US" smtClean="0">
                <a:effectLst>
                  <a:outerShdw blurRad="38100" dist="38100" dir="2700000" algn="tl">
                    <a:srgbClr val="C0C0C0"/>
                  </a:outerShdw>
                </a:effectLst>
                <a:latin typeface="Times New Roman" pitchFamily="18" charset="0"/>
                <a:ea typeface="標楷體" pitchFamily="65" charset="-120"/>
              </a:rPr>
              <a:t>政府內部控制制度之限制</a:t>
            </a:r>
            <a:r>
              <a:rPr lang="zh-TW" altLang="en-US" sz="4000" smtClean="0">
                <a:effectLst>
                  <a:outerShdw blurRad="38100" dist="38100" dir="2700000" algn="tl">
                    <a:srgbClr val="C0C0C0"/>
                  </a:outerShdw>
                </a:effectLst>
                <a:latin typeface="Times New Roman" pitchFamily="18" charset="0"/>
                <a:ea typeface="標楷體" pitchFamily="65" charset="-120"/>
              </a:rPr>
              <a:t/>
            </a:r>
            <a:br>
              <a:rPr lang="zh-TW" altLang="en-US" sz="4000" smtClean="0">
                <a:effectLst>
                  <a:outerShdw blurRad="38100" dist="38100" dir="2700000" algn="tl">
                    <a:srgbClr val="C0C0C0"/>
                  </a:outerShdw>
                </a:effectLst>
                <a:latin typeface="Times New Roman" pitchFamily="18" charset="0"/>
                <a:ea typeface="標楷體" pitchFamily="65" charset="-120"/>
              </a:rPr>
            </a:br>
            <a:r>
              <a:rPr lang="zh-TW" altLang="en-US" sz="4000" smtClean="0">
                <a:effectLst>
                  <a:outerShdw blurRad="38100" dist="38100" dir="2700000" algn="tl">
                    <a:srgbClr val="C0C0C0"/>
                  </a:outerShdw>
                </a:effectLst>
                <a:latin typeface="Times New Roman" pitchFamily="18" charset="0"/>
                <a:ea typeface="標楷體" pitchFamily="65" charset="-120"/>
              </a:rPr>
              <a:t> </a:t>
            </a:r>
            <a:r>
              <a:rPr lang="zh-TW" altLang="en-US" sz="4000" smtClean="0">
                <a:solidFill>
                  <a:srgbClr val="3333CC"/>
                </a:solidFill>
                <a:effectLst>
                  <a:outerShdw blurRad="38100" dist="38100" dir="2700000" algn="tl">
                    <a:srgbClr val="C0C0C0"/>
                  </a:outerShdw>
                </a:effectLst>
                <a:latin typeface="Times New Roman" pitchFamily="18" charset="0"/>
                <a:ea typeface="標楷體" pitchFamily="65" charset="-120"/>
              </a:rPr>
              <a:t> </a:t>
            </a:r>
            <a:r>
              <a:rPr lang="zh-TW" altLang="en-US" sz="3200" smtClean="0">
                <a:solidFill>
                  <a:srgbClr val="3333CC"/>
                </a:solidFill>
                <a:effectLst>
                  <a:outerShdw blurRad="38100" dist="38100" dir="2700000" algn="tl">
                    <a:srgbClr val="C0C0C0"/>
                  </a:outerShdw>
                </a:effectLst>
                <a:latin typeface="Times New Roman" pitchFamily="18" charset="0"/>
                <a:ea typeface="標楷體" pitchFamily="65" charset="-120"/>
              </a:rPr>
              <a:t>─合理促使而非「絕對保證」達成目標</a:t>
            </a:r>
          </a:p>
        </p:txBody>
      </p:sp>
      <p:sp>
        <p:nvSpPr>
          <p:cNvPr id="26628" name="Rectangle 5"/>
          <p:cNvSpPr>
            <a:spLocks noGrp="1" noChangeArrowheads="1"/>
          </p:cNvSpPr>
          <p:nvPr>
            <p:ph type="body" idx="4294967295"/>
          </p:nvPr>
        </p:nvSpPr>
        <p:spPr>
          <a:xfrm>
            <a:off x="200025" y="1412875"/>
            <a:ext cx="9534525" cy="5210175"/>
          </a:xfrm>
        </p:spPr>
        <p:txBody>
          <a:bodyPr/>
          <a:lstStyle/>
          <a:p>
            <a:pPr marL="182563" indent="-182563"/>
            <a:r>
              <a:rPr lang="zh-TW" altLang="en-US" b="1" dirty="0" smtClean="0"/>
              <a:t>成本效益之考量</a:t>
            </a:r>
          </a:p>
          <a:p>
            <a:pPr marL="361950" lvl="1" indent="160338"/>
            <a:r>
              <a:rPr lang="zh-TW" altLang="en-US" sz="2700" dirty="0" smtClean="0"/>
              <a:t>要求絕對保證達成目標，其成本可能超過所能產生的效益</a:t>
            </a:r>
          </a:p>
          <a:p>
            <a:pPr marL="182563" indent="-182563"/>
            <a:r>
              <a:rPr lang="zh-TW" altLang="en-US" b="1" dirty="0" smtClean="0"/>
              <a:t>情況變遷複雜性</a:t>
            </a:r>
          </a:p>
          <a:p>
            <a:pPr marL="361950" lvl="1" indent="160338"/>
            <a:r>
              <a:rPr lang="zh-TW" altLang="en-US" sz="2700" dirty="0" smtClean="0"/>
              <a:t>正常環境或一般事項之控制，難因應環境變遷或特殊事項</a:t>
            </a:r>
          </a:p>
          <a:p>
            <a:pPr marL="182563" indent="-182563"/>
            <a:r>
              <a:rPr lang="zh-TW" altLang="en-US" b="1" dirty="0" smtClean="0"/>
              <a:t>人性面先天限制</a:t>
            </a:r>
          </a:p>
          <a:p>
            <a:pPr marL="361950" lvl="1" indent="160338"/>
            <a:r>
              <a:rPr lang="zh-TW" altLang="en-US" dirty="0" smtClean="0"/>
              <a:t>人為疏忽或誤解規定</a:t>
            </a:r>
          </a:p>
          <a:p>
            <a:pPr marL="361950" lvl="1" indent="160338"/>
            <a:r>
              <a:rPr lang="zh-TW" altLang="en-US" dirty="0" smtClean="0"/>
              <a:t>串通舞弊或蓄意偽造</a:t>
            </a:r>
          </a:p>
          <a:p>
            <a:pPr marL="361950" lvl="1" indent="160338"/>
            <a:r>
              <a:rPr lang="zh-TW" altLang="en-US" dirty="0" smtClean="0"/>
              <a:t>高階主管逾越制度</a:t>
            </a:r>
          </a:p>
          <a:p>
            <a:pPr marL="361950" lvl="1" indent="160338"/>
            <a:r>
              <a:rPr lang="zh-TW" altLang="en-US" dirty="0" smtClean="0"/>
              <a:t>遵循制度日久鬆懈</a:t>
            </a:r>
          </a:p>
        </p:txBody>
      </p:sp>
      <p:pic>
        <p:nvPicPr>
          <p:cNvPr id="26629" name="Picture 5" descr="Cost-benefit"/>
          <p:cNvPicPr>
            <a:picLocks noChangeAspect="1" noChangeArrowheads="1"/>
          </p:cNvPicPr>
          <p:nvPr/>
        </p:nvPicPr>
        <p:blipFill>
          <a:blip r:embed="rId3">
            <a:extLst>
              <a:ext uri="{28A0092B-C50C-407E-A947-70E740481C1C}">
                <a14:useLocalDpi xmlns:a14="http://schemas.microsoft.com/office/drawing/2010/main" val="0"/>
              </a:ext>
            </a:extLst>
          </a:blip>
          <a:srcRect l="13403" r="19324"/>
          <a:stretch>
            <a:fillRect/>
          </a:stretch>
        </p:blipFill>
        <p:spPr bwMode="auto">
          <a:xfrm>
            <a:off x="7473950" y="3933825"/>
            <a:ext cx="2073275"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投影片編號版面配置區 4"/>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08D6CEAF-A01E-4176-8356-836A4CC449C0}" type="slidenum">
              <a:rPr kumimoji="0" lang="zh-TW" altLang="en-US" sz="1000">
                <a:latin typeface="Times New Roman" pitchFamily="18" charset="0"/>
              </a:rPr>
              <a:pPr algn="r" eaLnBrk="1" hangingPunct="1"/>
              <a:t>24</a:t>
            </a:fld>
            <a:endParaRPr kumimoji="0" lang="en-US" altLang="zh-TW" sz="1000">
              <a:latin typeface="Times New Roman" pitchFamily="18" charset="0"/>
            </a:endParaRPr>
          </a:p>
        </p:txBody>
      </p:sp>
      <p:sp>
        <p:nvSpPr>
          <p:cNvPr id="26631" name="投影片編號版面配置區 6"/>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B8C59D3F-EB1B-4B4C-85CD-B55152F5E27B}" type="slidenum">
              <a:rPr kumimoji="0" lang="zh-TW" altLang="en-US" sz="1000">
                <a:latin typeface="Times New Roman" pitchFamily="18" charset="0"/>
              </a:rPr>
              <a:pPr algn="r" eaLnBrk="1" hangingPunct="1"/>
              <a:t>24</a:t>
            </a:fld>
            <a:endParaRPr kumimoji="0" lang="en-US" altLang="zh-TW" sz="1000">
              <a:latin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E5CAE922-083C-4E77-8174-74402820536A}" type="slidenum">
              <a:rPr kumimoji="0" lang="zh-TW" altLang="en-US" smtClean="0">
                <a:latin typeface="Times New Roman" pitchFamily="18" charset="0"/>
              </a:rPr>
              <a:pPr eaLnBrk="1" hangingPunct="1"/>
              <a:t>25</a:t>
            </a:fld>
            <a:endParaRPr kumimoji="0" lang="en-US" altLang="zh-TW" smtClean="0">
              <a:latin typeface="Times New Roman" pitchFamily="18" charset="0"/>
            </a:endParaRPr>
          </a:p>
        </p:txBody>
      </p:sp>
      <p:sp>
        <p:nvSpPr>
          <p:cNvPr id="27651" name="AutoShape 44"/>
          <p:cNvSpPr>
            <a:spLocks noChangeArrowheads="1"/>
          </p:cNvSpPr>
          <p:nvPr/>
        </p:nvSpPr>
        <p:spPr bwMode="grayWhite">
          <a:xfrm>
            <a:off x="2457450" y="115888"/>
            <a:ext cx="5422900" cy="587375"/>
          </a:xfrm>
          <a:prstGeom prst="roundRect">
            <a:avLst>
              <a:gd name="adj" fmla="val 50000"/>
            </a:avLst>
          </a:prstGeom>
          <a:gradFill rotWithShape="1">
            <a:gsLst>
              <a:gs pos="0">
                <a:srgbClr val="FF9933"/>
              </a:gs>
              <a:gs pos="100000">
                <a:srgbClr val="FFCF05"/>
              </a:gs>
            </a:gsLst>
            <a:lin ang="5400000" scaled="1"/>
          </a:gradFill>
          <a:ln w="28575">
            <a:solidFill>
              <a:schemeClr val="bg1"/>
            </a:solidFill>
            <a:round/>
            <a:headEnd/>
            <a:tailEnd/>
          </a:ln>
        </p:spPr>
        <p:txBody>
          <a:bodyPr wrap="none" anchor="ctr"/>
          <a:lstStyle/>
          <a:p>
            <a:pPr indent="263525"/>
            <a:r>
              <a:rPr lang="zh-TW" altLang="en-US" sz="3200" b="1">
                <a:solidFill>
                  <a:schemeClr val="tx2"/>
                </a:solidFill>
                <a:latin typeface="標楷體" pitchFamily="65" charset="-120"/>
              </a:rPr>
              <a:t>政府內部控制相關規定</a:t>
            </a:r>
          </a:p>
        </p:txBody>
      </p:sp>
      <p:pic>
        <p:nvPicPr>
          <p:cNvPr id="27652" name="Picture 5" descr="行政院函頒政府內部控制相關規範圖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5" y="1309688"/>
            <a:ext cx="9594850" cy="5072062"/>
          </a:xfrm>
          <a:prstGeom prst="rect">
            <a:avLst/>
          </a:prstGeom>
          <a:solidFill>
            <a:srgbClr val="EDEDED"/>
          </a:solidFill>
          <a:ln>
            <a:noFill/>
          </a:ln>
          <a:effectLst>
            <a:outerShdw dist="18000" dir="5400000" algn="tl" rotWithShape="0">
              <a:srgbClr val="808080">
                <a:alpha val="39998"/>
              </a:srgbClr>
            </a:outerShdw>
          </a:effectLst>
          <a:extLst>
            <a:ext uri="{91240B29-F687-4F45-9708-019B960494DF}">
              <a14:hiddenLine xmlns:a14="http://schemas.microsoft.com/office/drawing/2010/main" w="88900" cap="sq">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6706" name="Rectangle 2"/>
          <p:cNvSpPr>
            <a:spLocks noGrp="1" noChangeArrowheads="1"/>
          </p:cNvSpPr>
          <p:nvPr>
            <p:ph type="title" idx="4294967295"/>
          </p:nvPr>
        </p:nvSpPr>
        <p:spPr>
          <a:xfrm>
            <a:off x="736600" y="298450"/>
            <a:ext cx="8420100" cy="881063"/>
          </a:xfrm>
        </p:spPr>
        <p:txBody>
          <a:bodyPr lIns="92075" tIns="46038" rIns="92075" bIns="46038" anchor="b"/>
          <a:lstStyle/>
          <a:p>
            <a:r>
              <a:rPr lang="zh-TW" altLang="en-US" sz="5400" smtClean="0">
                <a:ea typeface="標楷體" pitchFamily="65" charset="-120"/>
              </a:rPr>
              <a:t>案例探討</a:t>
            </a:r>
          </a:p>
        </p:txBody>
      </p:sp>
      <p:pic>
        <p:nvPicPr>
          <p:cNvPr id="219139" name="Picture 3" descr="j042982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3013" y="1557338"/>
            <a:ext cx="23622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0770" name="Rectangle 2"/>
          <p:cNvSpPr>
            <a:spLocks noChangeArrowheads="1"/>
          </p:cNvSpPr>
          <p:nvPr/>
        </p:nvSpPr>
        <p:spPr bwMode="auto">
          <a:xfrm>
            <a:off x="895350" y="4581525"/>
            <a:ext cx="8115300" cy="1439863"/>
          </a:xfrm>
          <a:prstGeom prst="rect">
            <a:avLst/>
          </a:prstGeom>
          <a:noFill/>
          <a:ln>
            <a:noFill/>
          </a:ln>
          <a:effectLst/>
          <a:extLst>
            <a:ext uri="{909E8E84-426E-40DD-AFC4-6F175D3DCCD1}">
              <a14:hiddenFill xmlns:a14="http://schemas.microsoft.com/office/drawing/2010/main">
                <a:solidFill>
                  <a:srgbClr val="F2F2F2"/>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nchor="ctr"/>
          <a:lstStyle/>
          <a:p>
            <a:pPr algn="ctr"/>
            <a:r>
              <a:rPr lang="zh-TW" altLang="en-US" sz="4000" dirty="0">
                <a:solidFill>
                  <a:srgbClr val="A50021"/>
                </a:solidFill>
                <a:latin typeface="標楷體" pitchFamily="65" charset="-120"/>
                <a:hlinkClick r:id="rId6" action="ppaction://hlinkpres?slideindex=1&amp;slidetitle="/>
              </a:rPr>
              <a:t>政府內部控制觀念架構之運用案例</a:t>
            </a:r>
            <a:endParaRPr lang="zh-TW" altLang="en-US" sz="4000" dirty="0">
              <a:solidFill>
                <a:srgbClr val="A50021"/>
              </a:solidFill>
              <a:latin typeface="標楷體" pitchFamily="65" charset="-12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6706"/>
                                        </p:tgtEl>
                                        <p:attrNameLst>
                                          <p:attrName>style.visibility</p:attrName>
                                        </p:attrNameLst>
                                      </p:cBhvr>
                                      <p:to>
                                        <p:strVal val="visible"/>
                                      </p:to>
                                    </p:set>
                                    <p:animEffect transition="in" filter="dissolve">
                                      <p:cBhvr>
                                        <p:cTn id="7" dur="500"/>
                                        <p:tgtEl>
                                          <p:spTgt spid="456706"/>
                                        </p:tgtEl>
                                      </p:cBhvr>
                                    </p:animEffect>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par>
                                <p:cTn id="8" presetID="48" presetClass="entr" presetSubtype="0" accel="50000" fill="hold" nodeType="withEffect">
                                  <p:stCondLst>
                                    <p:cond delay="0"/>
                                  </p:stCondLst>
                                  <p:childTnLst>
                                    <p:set>
                                      <p:cBhvr>
                                        <p:cTn id="9" dur="1" fill="hold">
                                          <p:stCondLst>
                                            <p:cond delay="0"/>
                                          </p:stCondLst>
                                        </p:cTn>
                                        <p:tgtEl>
                                          <p:spTgt spid="219139"/>
                                        </p:tgtEl>
                                        <p:attrNameLst>
                                          <p:attrName>style.visibility</p:attrName>
                                        </p:attrNameLst>
                                      </p:cBhvr>
                                      <p:to>
                                        <p:strVal val="visible"/>
                                      </p:to>
                                    </p:set>
                                    <p:anim calcmode="lin" valueType="num">
                                      <p:cBhvr>
                                        <p:cTn id="10" dur="500" fill="hold"/>
                                        <p:tgtEl>
                                          <p:spTgt spid="219139"/>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1" dur="500" fill="hold"/>
                                        <p:tgtEl>
                                          <p:spTgt spid="219139"/>
                                        </p:tgtEl>
                                        <p:attrNameLst>
                                          <p:attrName>ppt_x</p:attrName>
                                        </p:attrNameLst>
                                      </p:cBhvr>
                                      <p:tavLst>
                                        <p:tav tm="0">
                                          <p:val>
                                            <p:fltVal val="-1"/>
                                          </p:val>
                                        </p:tav>
                                        <p:tav tm="50000">
                                          <p:val>
                                            <p:fltVal val="0.95"/>
                                          </p:val>
                                        </p:tav>
                                        <p:tav tm="100000">
                                          <p:val>
                                            <p:strVal val="#ppt_x"/>
                                          </p:val>
                                        </p:tav>
                                      </p:tavLst>
                                    </p:anim>
                                    <p:anim calcmode="lin" valueType="num">
                                      <p:cBhvr>
                                        <p:cTn id="12" dur="500" fill="hold"/>
                                        <p:tgtEl>
                                          <p:spTgt spid="219139"/>
                                        </p:tgtEl>
                                        <p:attrNameLst>
                                          <p:attrName>ppt_y</p:attrName>
                                        </p:attrNameLst>
                                      </p:cBhvr>
                                      <p:tavLst>
                                        <p:tav tm="0">
                                          <p:val>
                                            <p:strVal val="#ppt_y"/>
                                          </p:val>
                                        </p:tav>
                                        <p:tav tm="100000">
                                          <p:val>
                                            <p:strVal val="#ppt_y"/>
                                          </p:val>
                                        </p:tav>
                                      </p:tavLst>
                                    </p:anim>
                                    <p:animEffect transition="in" filter="fade">
                                      <p:cBhvr>
                                        <p:cTn id="13" dur="500"/>
                                        <p:tgtEl>
                                          <p:spTgt spid="219139"/>
                                        </p:tgtEl>
                                      </p:cBhvr>
                                    </p:animEffect>
                                  </p:childTnLst>
                                  <p:subTnLst>
                                    <p:audio>
                                      <p:cMediaNode>
                                        <p:cTn display="0" masterRel="sameClick">
                                          <p:stCondLst>
                                            <p:cond evt="begin" delay="0">
                                              <p:tn val="8"/>
                                            </p:cond>
                                          </p:stCondLst>
                                          <p:endCondLst>
                                            <p:cond evt="onStopAudio" delay="0">
                                              <p:tgtEl>
                                                <p:sldTgt/>
                                              </p:tgtEl>
                                            </p:cond>
                                          </p:endCondLst>
                                        </p:cTn>
                                        <p:tgtEl>
                                          <p:sndTgt r:embed="rId3" name="CHIMES.WAV"/>
                                        </p:tgtEl>
                                      </p:cMediaNode>
                                    </p:audio>
                                  </p:subTnLst>
                                </p:cTn>
                              </p:par>
                            </p:childTnLst>
                          </p:cTn>
                        </p:par>
                        <p:par>
                          <p:cTn id="14" fill="hold" nodeType="afterGroup">
                            <p:stCondLst>
                              <p:cond delay="500"/>
                            </p:stCondLst>
                            <p:childTnLst>
                              <p:par>
                                <p:cTn id="15" presetID="15" presetClass="entr" presetSubtype="0" fill="hold" grpId="0" nodeType="afterEffect">
                                  <p:stCondLst>
                                    <p:cond delay="0"/>
                                  </p:stCondLst>
                                  <p:childTnLst>
                                    <p:set>
                                      <p:cBhvr>
                                        <p:cTn id="16" dur="1" fill="hold">
                                          <p:stCondLst>
                                            <p:cond delay="0"/>
                                          </p:stCondLst>
                                        </p:cTn>
                                        <p:tgtEl>
                                          <p:spTgt spid="800770"/>
                                        </p:tgtEl>
                                        <p:attrNameLst>
                                          <p:attrName>style.visibility</p:attrName>
                                        </p:attrNameLst>
                                      </p:cBhvr>
                                      <p:to>
                                        <p:strVal val="visible"/>
                                      </p:to>
                                    </p:set>
                                    <p:anim calcmode="lin" valueType="num">
                                      <p:cBhvr>
                                        <p:cTn id="17" dur="1000" fill="hold"/>
                                        <p:tgtEl>
                                          <p:spTgt spid="800770"/>
                                        </p:tgtEl>
                                        <p:attrNameLst>
                                          <p:attrName>ppt_w</p:attrName>
                                        </p:attrNameLst>
                                      </p:cBhvr>
                                      <p:tavLst>
                                        <p:tav tm="0">
                                          <p:val>
                                            <p:fltVal val="0"/>
                                          </p:val>
                                        </p:tav>
                                        <p:tav tm="100000">
                                          <p:val>
                                            <p:strVal val="#ppt_w"/>
                                          </p:val>
                                        </p:tav>
                                      </p:tavLst>
                                    </p:anim>
                                    <p:anim calcmode="lin" valueType="num">
                                      <p:cBhvr>
                                        <p:cTn id="18" dur="1000" fill="hold"/>
                                        <p:tgtEl>
                                          <p:spTgt spid="800770"/>
                                        </p:tgtEl>
                                        <p:attrNameLst>
                                          <p:attrName>ppt_h</p:attrName>
                                        </p:attrNameLst>
                                      </p:cBhvr>
                                      <p:tavLst>
                                        <p:tav tm="0">
                                          <p:val>
                                            <p:fltVal val="0"/>
                                          </p:val>
                                        </p:tav>
                                        <p:tav tm="100000">
                                          <p:val>
                                            <p:strVal val="#ppt_h"/>
                                          </p:val>
                                        </p:tav>
                                      </p:tavLst>
                                    </p:anim>
                                    <p:anim calcmode="lin" valueType="num">
                                      <p:cBhvr>
                                        <p:cTn id="19" dur="1000" fill="hold"/>
                                        <p:tgtEl>
                                          <p:spTgt spid="800770"/>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800770"/>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5"/>
                                            </p:cond>
                                          </p:stCondLst>
                                          <p:endCondLst>
                                            <p:cond evt="onStopAudio" delay="0">
                                              <p:tgtEl>
                                                <p:sldTgt/>
                                              </p:tgtEl>
                                            </p:cond>
                                          </p:endCondLst>
                                        </p:cTn>
                                        <p:tgtEl>
                                          <p:sndTgt r:embed="rId4"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6" grpId="0" animBg="1" autoUpdateAnimBg="0"/>
      <p:bldP spid="800770"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3FBA20CD-B040-486E-ACE8-BB4B74516EF7}" type="slidenum">
              <a:rPr kumimoji="0" lang="zh-TW" altLang="en-US" smtClean="0">
                <a:latin typeface="Times New Roman" pitchFamily="18" charset="0"/>
              </a:rPr>
              <a:pPr eaLnBrk="1" hangingPunct="1"/>
              <a:t>27</a:t>
            </a:fld>
            <a:endParaRPr kumimoji="0" lang="en-US" altLang="zh-TW" smtClean="0">
              <a:latin typeface="Times New Roman" pitchFamily="18" charset="0"/>
            </a:endParaRPr>
          </a:p>
        </p:txBody>
      </p:sp>
      <p:sp>
        <p:nvSpPr>
          <p:cNvPr id="800770" name="Rectangle 2"/>
          <p:cNvSpPr>
            <a:spLocks noGrp="1" noChangeArrowheads="1"/>
          </p:cNvSpPr>
          <p:nvPr>
            <p:ph type="ctrTitle" idx="4294967295"/>
          </p:nvPr>
        </p:nvSpPr>
        <p:spPr>
          <a:xfrm>
            <a:off x="428625" y="2133600"/>
            <a:ext cx="9048750" cy="1800225"/>
          </a:xfrm>
          <a:solidFill>
            <a:schemeClr val="accent3">
              <a:lumMod val="95000"/>
            </a:schemeClr>
          </a:solidFill>
        </p:spPr>
        <p:txBody>
          <a:bodyPr/>
          <a:lstStyle/>
          <a:p>
            <a:pPr eaLnBrk="1" hangingPunct="1">
              <a:defRPr/>
            </a:pPr>
            <a:r>
              <a:rPr lang="zh-TW" altLang="en-US" sz="4800" dirty="0" smtClean="0">
                <a:solidFill>
                  <a:srgbClr val="000066"/>
                </a:solidFill>
                <a:ea typeface="標楷體" pitchFamily="65" charset="-120"/>
              </a:rPr>
              <a:t>內部控制之風險評估</a:t>
            </a:r>
          </a:p>
        </p:txBody>
      </p:sp>
    </p:spTree>
    <p:extLst>
      <p:ext uri="{BB962C8B-B14F-4D97-AF65-F5344CB8AC3E}">
        <p14:creationId xmlns:p14="http://schemas.microsoft.com/office/powerpoint/2010/main" val="316680154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800770"/>
                                        </p:tgtEl>
                                        <p:attrNameLst>
                                          <p:attrName>style.visibility</p:attrName>
                                        </p:attrNameLst>
                                      </p:cBhvr>
                                      <p:to>
                                        <p:strVal val="visible"/>
                                      </p:to>
                                    </p:set>
                                    <p:anim calcmode="lin" valueType="num">
                                      <p:cBhvr>
                                        <p:cTn id="7" dur="1000" fill="hold"/>
                                        <p:tgtEl>
                                          <p:spTgt spid="800770"/>
                                        </p:tgtEl>
                                        <p:attrNameLst>
                                          <p:attrName>ppt_w</p:attrName>
                                        </p:attrNameLst>
                                      </p:cBhvr>
                                      <p:tavLst>
                                        <p:tav tm="0">
                                          <p:val>
                                            <p:fltVal val="0"/>
                                          </p:val>
                                        </p:tav>
                                        <p:tav tm="100000">
                                          <p:val>
                                            <p:strVal val="#ppt_w"/>
                                          </p:val>
                                        </p:tav>
                                      </p:tavLst>
                                    </p:anim>
                                    <p:anim calcmode="lin" valueType="num">
                                      <p:cBhvr>
                                        <p:cTn id="8" dur="1000" fill="hold"/>
                                        <p:tgtEl>
                                          <p:spTgt spid="800770"/>
                                        </p:tgtEl>
                                        <p:attrNameLst>
                                          <p:attrName>ppt_h</p:attrName>
                                        </p:attrNameLst>
                                      </p:cBhvr>
                                      <p:tavLst>
                                        <p:tav tm="0">
                                          <p:val>
                                            <p:fltVal val="0"/>
                                          </p:val>
                                        </p:tav>
                                        <p:tav tm="100000">
                                          <p:val>
                                            <p:strVal val="#ppt_h"/>
                                          </p:val>
                                        </p:tav>
                                      </p:tavLst>
                                    </p:anim>
                                    <p:anim calcmode="lin" valueType="num">
                                      <p:cBhvr>
                                        <p:cTn id="9" dur="1000" fill="hold"/>
                                        <p:tgtEl>
                                          <p:spTgt spid="8007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0077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0"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r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5314" y="4077072"/>
            <a:ext cx="105423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4614" name="Rectangle 6"/>
          <p:cNvSpPr>
            <a:spLocks noGrp="1" noChangeArrowheads="1"/>
          </p:cNvSpPr>
          <p:nvPr>
            <p:ph type="title" idx="4294967295"/>
          </p:nvPr>
        </p:nvSpPr>
        <p:spPr>
          <a:xfrm>
            <a:off x="502179" y="115889"/>
            <a:ext cx="9403821" cy="841375"/>
          </a:xfrm>
        </p:spPr>
        <p:txBody>
          <a:bodyPr/>
          <a:lstStyle/>
          <a:p>
            <a:pPr eaLnBrk="1" fontAlgn="auto" hangingPunct="1">
              <a:spcAft>
                <a:spcPts val="0"/>
              </a:spcAft>
              <a:defRPr/>
            </a:pPr>
            <a:r>
              <a:rPr lang="zh-TW" altLang="en-US" sz="4000" b="1" dirty="0" smtClean="0">
                <a:solidFill>
                  <a:srgbClr val="CC0066"/>
                </a:solidFill>
                <a:latin typeface="標楷體" pitchFamily="65" charset="-120"/>
                <a:ea typeface="標楷體" pitchFamily="65" charset="-120"/>
                <a:cs typeface="+mn-cs"/>
              </a:rPr>
              <a:t>主要依據法規</a:t>
            </a:r>
            <a:endParaRPr lang="zh-TW" altLang="en-US" sz="4000" b="1" dirty="0">
              <a:solidFill>
                <a:srgbClr val="CC0066"/>
              </a:solidFill>
              <a:latin typeface="標楷體" pitchFamily="65" charset="-120"/>
              <a:ea typeface="標楷體" pitchFamily="65" charset="-120"/>
              <a:cs typeface="+mn-cs"/>
            </a:endParaRPr>
          </a:p>
        </p:txBody>
      </p:sp>
      <p:sp>
        <p:nvSpPr>
          <p:cNvPr id="324615" name="Rectangle 7"/>
          <p:cNvSpPr>
            <a:spLocks noGrp="1" noChangeArrowheads="1"/>
          </p:cNvSpPr>
          <p:nvPr>
            <p:ph type="body" idx="4294967295"/>
          </p:nvPr>
        </p:nvSpPr>
        <p:spPr>
          <a:xfrm>
            <a:off x="1064569" y="1052513"/>
            <a:ext cx="7560840" cy="5484812"/>
          </a:xfrm>
        </p:spPr>
        <p:txBody>
          <a:bodyPr>
            <a:normAutofit lnSpcReduction="10000"/>
          </a:bodyPr>
          <a:lstStyle/>
          <a:p>
            <a:pPr marL="269875" indent="-269875" eaLnBrk="1" fontAlgn="auto" hangingPunct="1">
              <a:spcBef>
                <a:spcPct val="10000"/>
              </a:spcBef>
              <a:spcAft>
                <a:spcPts val="0"/>
              </a:spcAft>
              <a:buFont typeface="Wingdings"/>
              <a:buChar char=""/>
              <a:defRPr/>
            </a:pPr>
            <a:r>
              <a:rPr lang="zh-TW" altLang="zh-TW" sz="2800" dirty="0">
                <a:latin typeface="Arial" panose="020B0604020202020204" pitchFamily="34" charset="0"/>
                <a:cs typeface="Arial" panose="020B0604020202020204" pitchFamily="34" charset="0"/>
              </a:rPr>
              <a:t>中華民國</a:t>
            </a:r>
            <a:r>
              <a:rPr lang="en-US" altLang="zh-TW" sz="2800" dirty="0">
                <a:solidFill>
                  <a:srgbClr val="0000FF"/>
                </a:solidFill>
                <a:latin typeface="Arial" panose="020B0604020202020204" pitchFamily="34" charset="0"/>
                <a:cs typeface="Arial" panose="020B0604020202020204" pitchFamily="34" charset="0"/>
              </a:rPr>
              <a:t>104</a:t>
            </a:r>
            <a:r>
              <a:rPr lang="zh-TW" altLang="zh-TW" sz="2800" dirty="0">
                <a:solidFill>
                  <a:srgbClr val="0000FF"/>
                </a:solidFill>
                <a:latin typeface="Arial" panose="020B0604020202020204" pitchFamily="34" charset="0"/>
                <a:cs typeface="Arial" panose="020B0604020202020204" pitchFamily="34" charset="0"/>
              </a:rPr>
              <a:t>年</a:t>
            </a:r>
            <a:r>
              <a:rPr lang="en-US" altLang="zh-TW" sz="2800" dirty="0">
                <a:solidFill>
                  <a:srgbClr val="0000FF"/>
                </a:solidFill>
                <a:latin typeface="Arial" panose="020B0604020202020204" pitchFamily="34" charset="0"/>
                <a:cs typeface="Arial" panose="020B0604020202020204" pitchFamily="34" charset="0"/>
              </a:rPr>
              <a:t>7</a:t>
            </a:r>
            <a:r>
              <a:rPr lang="zh-TW" altLang="zh-TW" sz="2800" dirty="0">
                <a:solidFill>
                  <a:srgbClr val="0000FF"/>
                </a:solidFill>
                <a:latin typeface="Arial" panose="020B0604020202020204" pitchFamily="34" charset="0"/>
                <a:cs typeface="Arial" panose="020B0604020202020204" pitchFamily="34" charset="0"/>
              </a:rPr>
              <a:t>月</a:t>
            </a:r>
            <a:r>
              <a:rPr lang="en-US" altLang="zh-TW" sz="2800" dirty="0">
                <a:solidFill>
                  <a:srgbClr val="0000FF"/>
                </a:solidFill>
                <a:latin typeface="Arial" panose="020B0604020202020204" pitchFamily="34" charset="0"/>
                <a:cs typeface="Arial" panose="020B0604020202020204" pitchFamily="34" charset="0"/>
              </a:rPr>
              <a:t>13</a:t>
            </a:r>
            <a:r>
              <a:rPr lang="zh-TW" altLang="zh-TW" sz="2800" dirty="0" smtClean="0">
                <a:solidFill>
                  <a:srgbClr val="0000FF"/>
                </a:solidFill>
                <a:latin typeface="Arial" panose="020B0604020202020204" pitchFamily="34" charset="0"/>
                <a:cs typeface="Arial" panose="020B0604020202020204" pitchFamily="34" charset="0"/>
              </a:rPr>
              <a:t>日</a:t>
            </a:r>
            <a:endParaRPr lang="en-US" altLang="zh-TW" sz="2800" dirty="0" smtClean="0">
              <a:solidFill>
                <a:srgbClr val="0000FF"/>
              </a:solidFill>
              <a:latin typeface="Arial" panose="020B0604020202020204" pitchFamily="34" charset="0"/>
              <a:cs typeface="Arial" panose="020B0604020202020204" pitchFamily="34" charset="0"/>
            </a:endParaRPr>
          </a:p>
          <a:p>
            <a:pPr marL="269875" indent="-269875" eaLnBrk="1" fontAlgn="auto" hangingPunct="1">
              <a:spcBef>
                <a:spcPct val="10000"/>
              </a:spcBef>
              <a:spcAft>
                <a:spcPts val="0"/>
              </a:spcAft>
              <a:buFont typeface="Wingdings"/>
              <a:buChar char=""/>
              <a:defRPr/>
            </a:pPr>
            <a:r>
              <a:rPr lang="zh-TW" altLang="zh-TW" sz="2800" dirty="0" smtClean="0">
                <a:solidFill>
                  <a:srgbClr val="0000FF"/>
                </a:solidFill>
                <a:latin typeface="Arial" panose="020B0604020202020204" pitchFamily="34" charset="0"/>
                <a:cs typeface="Arial" panose="020B0604020202020204" pitchFamily="34" charset="0"/>
              </a:rPr>
              <a:t>行政院</a:t>
            </a:r>
            <a:r>
              <a:rPr lang="zh-TW" altLang="zh-TW" sz="2800" dirty="0">
                <a:solidFill>
                  <a:srgbClr val="0000FF"/>
                </a:solidFill>
                <a:latin typeface="Arial" panose="020B0604020202020204" pitchFamily="34" charset="0"/>
                <a:cs typeface="Arial" panose="020B0604020202020204" pitchFamily="34" charset="0"/>
              </a:rPr>
              <a:t>院授主綜規</a:t>
            </a:r>
            <a:r>
              <a:rPr lang="zh-TW" altLang="zh-TW" sz="2800" dirty="0">
                <a:latin typeface="Arial" panose="020B0604020202020204" pitchFamily="34" charset="0"/>
                <a:cs typeface="Arial" panose="020B0604020202020204" pitchFamily="34" charset="0"/>
              </a:rPr>
              <a:t>字第</a:t>
            </a:r>
            <a:r>
              <a:rPr lang="en-US" altLang="zh-TW" sz="2800" dirty="0">
                <a:latin typeface="Arial" panose="020B0604020202020204" pitchFamily="34" charset="0"/>
                <a:cs typeface="Arial" panose="020B0604020202020204" pitchFamily="34" charset="0"/>
              </a:rPr>
              <a:t>1040600380</a:t>
            </a:r>
            <a:r>
              <a:rPr lang="zh-TW" altLang="zh-TW" sz="2800" dirty="0">
                <a:latin typeface="Arial" panose="020B0604020202020204" pitchFamily="34" charset="0"/>
                <a:cs typeface="Arial" panose="020B0604020202020204" pitchFamily="34" charset="0"/>
              </a:rPr>
              <a:t>號</a:t>
            </a:r>
            <a:r>
              <a:rPr lang="zh-TW" altLang="zh-TW" sz="2800" dirty="0" smtClean="0">
                <a:latin typeface="Arial" panose="020B0604020202020204" pitchFamily="34" charset="0"/>
                <a:cs typeface="Arial" panose="020B0604020202020204" pitchFamily="34" charset="0"/>
              </a:rPr>
              <a:t>函</a:t>
            </a:r>
            <a:endParaRPr lang="en-US" altLang="zh-TW" sz="2800" dirty="0" smtClean="0">
              <a:latin typeface="Arial" panose="020B0604020202020204" pitchFamily="34" charset="0"/>
              <a:cs typeface="Arial" panose="020B0604020202020204" pitchFamily="34" charset="0"/>
            </a:endParaRPr>
          </a:p>
          <a:p>
            <a:pPr marL="269875" indent="-269875" eaLnBrk="1" fontAlgn="auto" hangingPunct="1">
              <a:spcBef>
                <a:spcPct val="10000"/>
              </a:spcBef>
              <a:spcAft>
                <a:spcPts val="0"/>
              </a:spcAft>
              <a:buFont typeface="Wingdings"/>
              <a:buChar char=""/>
              <a:defRPr/>
            </a:pPr>
            <a:r>
              <a:rPr lang="zh-TW" altLang="zh-TW" sz="2800" b="1" dirty="0" smtClean="0">
                <a:solidFill>
                  <a:srgbClr val="C00000"/>
                </a:solidFill>
                <a:latin typeface="Arial" panose="020B0604020202020204" pitchFamily="34" charset="0"/>
                <a:cs typeface="Arial" panose="020B0604020202020204" pitchFamily="34" charset="0"/>
              </a:rPr>
              <a:t>政府</a:t>
            </a:r>
            <a:r>
              <a:rPr lang="zh-TW" altLang="zh-TW" sz="2800" b="1" dirty="0">
                <a:solidFill>
                  <a:srgbClr val="C00000"/>
                </a:solidFill>
                <a:latin typeface="Arial" panose="020B0604020202020204" pitchFamily="34" charset="0"/>
                <a:cs typeface="Arial" panose="020B0604020202020204" pitchFamily="34" charset="0"/>
              </a:rPr>
              <a:t>內部控制制度設計</a:t>
            </a:r>
            <a:r>
              <a:rPr lang="zh-TW" altLang="zh-TW" sz="2800" b="1" dirty="0" smtClean="0">
                <a:solidFill>
                  <a:srgbClr val="C00000"/>
                </a:solidFill>
                <a:latin typeface="Arial" panose="020B0604020202020204" pitchFamily="34" charset="0"/>
                <a:cs typeface="Arial" panose="020B0604020202020204" pitchFamily="34" charset="0"/>
              </a:rPr>
              <a:t>原則</a:t>
            </a:r>
            <a:endParaRPr lang="en-US" altLang="zh-TW" sz="2800" b="1" dirty="0" smtClean="0">
              <a:solidFill>
                <a:srgbClr val="C00000"/>
              </a:solidFill>
              <a:latin typeface="Arial" panose="020B0604020202020204" pitchFamily="34" charset="0"/>
              <a:cs typeface="Arial" panose="020B0604020202020204" pitchFamily="34" charset="0"/>
            </a:endParaRPr>
          </a:p>
          <a:p>
            <a:pPr marL="400050" lvl="1" indent="0">
              <a:buNone/>
            </a:pPr>
            <a:r>
              <a:rPr lang="zh-TW" altLang="zh-TW" dirty="0"/>
              <a:t>貳、設計並維持有效內部控制制度</a:t>
            </a:r>
          </a:p>
          <a:p>
            <a:pPr marL="1524000" lvl="2" indent="-723900">
              <a:buNone/>
            </a:pPr>
            <a:r>
              <a:rPr lang="zh-TW" altLang="zh-TW" sz="2800" dirty="0"/>
              <a:t>三、各機關內部控制制度之設計，應針對</a:t>
            </a:r>
            <a:r>
              <a:rPr lang="zh-TW" altLang="zh-TW" sz="2800" dirty="0">
                <a:solidFill>
                  <a:srgbClr val="0000FF"/>
                </a:solidFill>
              </a:rPr>
              <a:t>可能影響內部控制目標達成之重大風險</a:t>
            </a:r>
            <a:r>
              <a:rPr lang="zh-TW" altLang="zh-TW" sz="2800" dirty="0"/>
              <a:t>加以控管，以強化該制度之有效性，其步驟</a:t>
            </a:r>
            <a:r>
              <a:rPr lang="zh-TW" altLang="zh-TW" sz="2800" dirty="0" smtClean="0"/>
              <a:t>如下：</a:t>
            </a:r>
            <a:endParaRPr lang="zh-TW" altLang="zh-TW" sz="2800" dirty="0"/>
          </a:p>
          <a:p>
            <a:pPr marL="2335213" lvl="3" indent="-1077913">
              <a:buNone/>
            </a:pPr>
            <a:r>
              <a:rPr lang="zh-TW" altLang="zh-TW" sz="2800" dirty="0"/>
              <a:t>（一）辦理風險評估：各機關得參考</a:t>
            </a:r>
            <a:r>
              <a:rPr lang="zh-TW" altLang="zh-TW" sz="2800" dirty="0">
                <a:solidFill>
                  <a:srgbClr val="0000FF"/>
                </a:solidFill>
              </a:rPr>
              <a:t>行政院所屬各機關風險管理與危機處理作業基準及作業手冊</a:t>
            </a:r>
            <a:r>
              <a:rPr lang="zh-TW" altLang="zh-TW" sz="2800" dirty="0"/>
              <a:t>之觀念、方法，按下列程序辦理</a:t>
            </a:r>
            <a:r>
              <a:rPr lang="zh-TW" altLang="zh-TW" sz="2800" dirty="0" smtClean="0"/>
              <a:t>：</a:t>
            </a:r>
            <a:endParaRPr lang="zh-TW" altLang="zh-TW" sz="2800" dirty="0"/>
          </a:p>
        </p:txBody>
      </p:sp>
      <p:sp>
        <p:nvSpPr>
          <p:cNvPr id="20485" name="投影片編號版面配置區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E31103E1-F4E5-492E-AD1E-ADA97EF570DF}" type="slidenum">
              <a:rPr kumimoji="0" lang="zh-TW" altLang="en-US" smtClean="0">
                <a:solidFill>
                  <a:srgbClr val="FFFFFF"/>
                </a:solidFill>
              </a:rPr>
              <a:pPr eaLnBrk="1" hangingPunct="1"/>
              <a:t>28</a:t>
            </a:fld>
            <a:endParaRPr kumimoji="0" lang="en-US" altLang="zh-TW" smtClean="0">
              <a:solidFill>
                <a:srgbClr val="FFFFFF"/>
              </a:solidFill>
            </a:endParaRPr>
          </a:p>
        </p:txBody>
      </p:sp>
      <p:sp>
        <p:nvSpPr>
          <p:cNvPr id="2" name="圓角矩形 1"/>
          <p:cNvSpPr/>
          <p:nvPr/>
        </p:nvSpPr>
        <p:spPr>
          <a:xfrm>
            <a:off x="1352600" y="1916832"/>
            <a:ext cx="4392488" cy="432048"/>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30011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3FBA20CD-B040-486E-ACE8-BB4B74516EF7}" type="slidenum">
              <a:rPr kumimoji="0" lang="zh-TW" altLang="en-US" smtClean="0">
                <a:latin typeface="Times New Roman" pitchFamily="18" charset="0"/>
              </a:rPr>
              <a:pPr eaLnBrk="1" hangingPunct="1"/>
              <a:t>2</a:t>
            </a:fld>
            <a:endParaRPr kumimoji="0" lang="en-US" altLang="zh-TW" smtClean="0">
              <a:latin typeface="Times New Roman" pitchFamily="18" charset="0"/>
            </a:endParaRPr>
          </a:p>
        </p:txBody>
      </p:sp>
      <p:sp>
        <p:nvSpPr>
          <p:cNvPr id="800770" name="Rectangle 2"/>
          <p:cNvSpPr>
            <a:spLocks noGrp="1" noChangeArrowheads="1"/>
          </p:cNvSpPr>
          <p:nvPr>
            <p:ph type="ctrTitle" idx="4294967295"/>
          </p:nvPr>
        </p:nvSpPr>
        <p:spPr>
          <a:xfrm>
            <a:off x="428625" y="2133600"/>
            <a:ext cx="9048750" cy="1800225"/>
          </a:xfrm>
          <a:solidFill>
            <a:schemeClr val="accent3">
              <a:lumMod val="95000"/>
            </a:schemeClr>
          </a:solidFill>
        </p:spPr>
        <p:txBody>
          <a:bodyPr/>
          <a:lstStyle/>
          <a:p>
            <a:pPr eaLnBrk="1" hangingPunct="1">
              <a:defRPr/>
            </a:pPr>
            <a:r>
              <a:rPr lang="zh-TW" altLang="en-US" sz="5400" dirty="0">
                <a:solidFill>
                  <a:srgbClr val="000066"/>
                </a:solidFill>
                <a:ea typeface="標楷體" pitchFamily="65" charset="-120"/>
              </a:rPr>
              <a:t>我們所處的年代</a:t>
            </a:r>
            <a:endParaRPr lang="zh-TW" altLang="en-US" sz="5400" dirty="0" smtClean="0">
              <a:solidFill>
                <a:srgbClr val="000066"/>
              </a:solidFill>
              <a:ea typeface="標楷體" pitchFamily="65" charset="-120"/>
            </a:endParaRPr>
          </a:p>
        </p:txBody>
      </p:sp>
    </p:spTree>
    <p:extLst>
      <p:ext uri="{BB962C8B-B14F-4D97-AF65-F5344CB8AC3E}">
        <p14:creationId xmlns:p14="http://schemas.microsoft.com/office/powerpoint/2010/main" val="87145767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800770"/>
                                        </p:tgtEl>
                                        <p:attrNameLst>
                                          <p:attrName>style.visibility</p:attrName>
                                        </p:attrNameLst>
                                      </p:cBhvr>
                                      <p:to>
                                        <p:strVal val="visible"/>
                                      </p:to>
                                    </p:set>
                                    <p:anim calcmode="lin" valueType="num">
                                      <p:cBhvr>
                                        <p:cTn id="7" dur="1000" fill="hold"/>
                                        <p:tgtEl>
                                          <p:spTgt spid="800770"/>
                                        </p:tgtEl>
                                        <p:attrNameLst>
                                          <p:attrName>ppt_w</p:attrName>
                                        </p:attrNameLst>
                                      </p:cBhvr>
                                      <p:tavLst>
                                        <p:tav tm="0">
                                          <p:val>
                                            <p:fltVal val="0"/>
                                          </p:val>
                                        </p:tav>
                                        <p:tav tm="100000">
                                          <p:val>
                                            <p:strVal val="#ppt_w"/>
                                          </p:val>
                                        </p:tav>
                                      </p:tavLst>
                                    </p:anim>
                                    <p:anim calcmode="lin" valueType="num">
                                      <p:cBhvr>
                                        <p:cTn id="8" dur="1000" fill="hold"/>
                                        <p:tgtEl>
                                          <p:spTgt spid="800770"/>
                                        </p:tgtEl>
                                        <p:attrNameLst>
                                          <p:attrName>ppt_h</p:attrName>
                                        </p:attrNameLst>
                                      </p:cBhvr>
                                      <p:tavLst>
                                        <p:tav tm="0">
                                          <p:val>
                                            <p:fltVal val="0"/>
                                          </p:val>
                                        </p:tav>
                                        <p:tav tm="100000">
                                          <p:val>
                                            <p:strVal val="#ppt_h"/>
                                          </p:val>
                                        </p:tav>
                                      </p:tavLst>
                                    </p:anim>
                                    <p:anim calcmode="lin" valueType="num">
                                      <p:cBhvr>
                                        <p:cTn id="9" dur="1000" fill="hold"/>
                                        <p:tgtEl>
                                          <p:spTgt spid="8007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0077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0"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r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5314" y="4077072"/>
            <a:ext cx="105423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4614" name="Rectangle 6"/>
          <p:cNvSpPr>
            <a:spLocks noGrp="1" noChangeArrowheads="1"/>
          </p:cNvSpPr>
          <p:nvPr>
            <p:ph type="title" idx="4294967295"/>
          </p:nvPr>
        </p:nvSpPr>
        <p:spPr>
          <a:xfrm>
            <a:off x="200472" y="332656"/>
            <a:ext cx="9403821" cy="841375"/>
          </a:xfrm>
        </p:spPr>
        <p:txBody>
          <a:bodyPr/>
          <a:lstStyle/>
          <a:p>
            <a:pPr eaLnBrk="1" fontAlgn="auto" hangingPunct="1">
              <a:spcAft>
                <a:spcPts val="0"/>
              </a:spcAft>
              <a:defRPr/>
            </a:pPr>
            <a:r>
              <a:rPr lang="zh-TW" altLang="en-US" sz="4000" dirty="0">
                <a:solidFill>
                  <a:srgbClr val="CC0066"/>
                </a:solidFill>
                <a:latin typeface="標楷體" pitchFamily="65" charset="-120"/>
                <a:ea typeface="標楷體" pitchFamily="65" charset="-120"/>
                <a:cs typeface="+mn-cs"/>
              </a:rPr>
              <a:t>辦理風險評估</a:t>
            </a:r>
            <a:endParaRPr lang="zh-TW" altLang="en-US" sz="4000" b="1" dirty="0">
              <a:solidFill>
                <a:srgbClr val="CC0066"/>
              </a:solidFill>
              <a:latin typeface="標楷體" pitchFamily="65" charset="-120"/>
              <a:ea typeface="標楷體" pitchFamily="65" charset="-120"/>
              <a:cs typeface="+mn-cs"/>
            </a:endParaRPr>
          </a:p>
        </p:txBody>
      </p:sp>
      <p:sp>
        <p:nvSpPr>
          <p:cNvPr id="324615" name="Rectangle 7"/>
          <p:cNvSpPr>
            <a:spLocks noGrp="1" noChangeArrowheads="1"/>
          </p:cNvSpPr>
          <p:nvPr>
            <p:ph type="body" idx="4294967295"/>
          </p:nvPr>
        </p:nvSpPr>
        <p:spPr>
          <a:xfrm>
            <a:off x="2432720" y="1411685"/>
            <a:ext cx="5688633" cy="4176687"/>
          </a:xfrm>
        </p:spPr>
        <p:txBody>
          <a:bodyPr>
            <a:normAutofit/>
          </a:bodyPr>
          <a:lstStyle/>
          <a:p>
            <a:pPr marL="0" indent="0" eaLnBrk="1" fontAlgn="auto" hangingPunct="1">
              <a:lnSpc>
                <a:spcPct val="150000"/>
              </a:lnSpc>
              <a:spcBef>
                <a:spcPct val="10000"/>
              </a:spcBef>
              <a:spcAft>
                <a:spcPts val="0"/>
              </a:spcAft>
              <a:buNone/>
              <a:defRPr/>
            </a:pPr>
            <a:r>
              <a:rPr lang="en-US" altLang="zh-TW" dirty="0">
                <a:latin typeface="Arial" panose="020B0604020202020204" pitchFamily="34" charset="0"/>
                <a:cs typeface="Arial" panose="020B0604020202020204" pitchFamily="34" charset="0"/>
              </a:rPr>
              <a:t>1.</a:t>
            </a:r>
            <a:r>
              <a:rPr lang="zh-TW" altLang="zh-TW" dirty="0">
                <a:latin typeface="Arial" panose="020B0604020202020204" pitchFamily="34" charset="0"/>
                <a:cs typeface="Arial" panose="020B0604020202020204" pitchFamily="34" charset="0"/>
              </a:rPr>
              <a:t>確認目標及決定風險容忍度 </a:t>
            </a:r>
            <a:endParaRPr lang="zh-TW" altLang="en-US" dirty="0">
              <a:latin typeface="Arial" panose="020B0604020202020204" pitchFamily="34" charset="0"/>
              <a:cs typeface="Arial" panose="020B0604020202020204" pitchFamily="34" charset="0"/>
            </a:endParaRPr>
          </a:p>
          <a:p>
            <a:pPr marL="0" indent="0" eaLnBrk="1" fontAlgn="auto" hangingPunct="1">
              <a:lnSpc>
                <a:spcPct val="150000"/>
              </a:lnSpc>
              <a:spcBef>
                <a:spcPct val="10000"/>
              </a:spcBef>
              <a:spcAft>
                <a:spcPts val="0"/>
              </a:spcAft>
              <a:buNone/>
              <a:defRPr/>
            </a:pPr>
            <a:r>
              <a:rPr lang="en-US" altLang="zh-TW" dirty="0">
                <a:latin typeface="Arial" panose="020B0604020202020204" pitchFamily="34" charset="0"/>
                <a:ea typeface="標楷體" pitchFamily="65" charset="-120"/>
                <a:cs typeface="Arial" panose="020B0604020202020204" pitchFamily="34" charset="0"/>
              </a:rPr>
              <a:t>2.</a:t>
            </a:r>
            <a:r>
              <a:rPr lang="zh-TW" altLang="en-US" dirty="0">
                <a:latin typeface="Arial" panose="020B0604020202020204" pitchFamily="34" charset="0"/>
                <a:ea typeface="標楷體" pitchFamily="65" charset="-120"/>
                <a:cs typeface="Arial" panose="020B0604020202020204" pitchFamily="34" charset="0"/>
              </a:rPr>
              <a:t>風險</a:t>
            </a:r>
            <a:r>
              <a:rPr lang="zh-TW" altLang="en-US" dirty="0" smtClean="0">
                <a:latin typeface="Arial" panose="020B0604020202020204" pitchFamily="34" charset="0"/>
                <a:ea typeface="標楷體" pitchFamily="65" charset="-120"/>
                <a:cs typeface="Arial" panose="020B0604020202020204" pitchFamily="34" charset="0"/>
              </a:rPr>
              <a:t>辨識</a:t>
            </a:r>
            <a:endParaRPr lang="en-US" altLang="zh-TW" dirty="0" smtClean="0">
              <a:latin typeface="Arial" panose="020B0604020202020204" pitchFamily="34" charset="0"/>
              <a:ea typeface="標楷體" pitchFamily="65" charset="-120"/>
              <a:cs typeface="Arial" panose="020B0604020202020204" pitchFamily="34" charset="0"/>
            </a:endParaRPr>
          </a:p>
          <a:p>
            <a:pPr marL="0" indent="0" eaLnBrk="1" fontAlgn="auto" hangingPunct="1">
              <a:lnSpc>
                <a:spcPct val="150000"/>
              </a:lnSpc>
              <a:spcBef>
                <a:spcPct val="10000"/>
              </a:spcBef>
              <a:spcAft>
                <a:spcPts val="0"/>
              </a:spcAft>
              <a:buNone/>
              <a:defRPr/>
            </a:pPr>
            <a:r>
              <a:rPr lang="en-US" altLang="zh-TW" dirty="0">
                <a:latin typeface="Arial" panose="020B0604020202020204" pitchFamily="34" charset="0"/>
                <a:ea typeface="標楷體" pitchFamily="65" charset="-120"/>
                <a:cs typeface="Arial" panose="020B0604020202020204" pitchFamily="34" charset="0"/>
              </a:rPr>
              <a:t>3.</a:t>
            </a:r>
            <a:r>
              <a:rPr lang="zh-TW" altLang="en-US" dirty="0">
                <a:latin typeface="Arial" panose="020B0604020202020204" pitchFamily="34" charset="0"/>
                <a:ea typeface="標楷體" pitchFamily="65" charset="-120"/>
                <a:cs typeface="Arial" panose="020B0604020202020204" pitchFamily="34" charset="0"/>
              </a:rPr>
              <a:t>風險</a:t>
            </a:r>
            <a:r>
              <a:rPr lang="zh-TW" altLang="en-US" dirty="0" smtClean="0">
                <a:latin typeface="Arial" panose="020B0604020202020204" pitchFamily="34" charset="0"/>
                <a:ea typeface="標楷體" pitchFamily="65" charset="-120"/>
                <a:cs typeface="Arial" panose="020B0604020202020204" pitchFamily="34" charset="0"/>
              </a:rPr>
              <a:t>分析</a:t>
            </a:r>
            <a:endParaRPr lang="en-US" altLang="zh-TW" dirty="0" smtClean="0">
              <a:latin typeface="Arial" panose="020B0604020202020204" pitchFamily="34" charset="0"/>
              <a:ea typeface="標楷體" pitchFamily="65" charset="-120"/>
              <a:cs typeface="Arial" panose="020B0604020202020204" pitchFamily="34" charset="0"/>
            </a:endParaRPr>
          </a:p>
          <a:p>
            <a:pPr marL="0" indent="0" eaLnBrk="1" fontAlgn="auto" hangingPunct="1">
              <a:lnSpc>
                <a:spcPct val="150000"/>
              </a:lnSpc>
              <a:spcBef>
                <a:spcPct val="10000"/>
              </a:spcBef>
              <a:spcAft>
                <a:spcPts val="0"/>
              </a:spcAft>
              <a:buNone/>
              <a:defRPr/>
            </a:pPr>
            <a:r>
              <a:rPr lang="en-US" altLang="zh-TW" dirty="0">
                <a:latin typeface="Arial" panose="020B0604020202020204" pitchFamily="34" charset="0"/>
                <a:ea typeface="標楷體" pitchFamily="65" charset="-120"/>
                <a:cs typeface="Arial" panose="020B0604020202020204" pitchFamily="34" charset="0"/>
              </a:rPr>
              <a:t>4.</a:t>
            </a:r>
            <a:r>
              <a:rPr lang="zh-TW" altLang="en-US" dirty="0">
                <a:latin typeface="Arial" panose="020B0604020202020204" pitchFamily="34" charset="0"/>
                <a:ea typeface="標楷體" pitchFamily="65" charset="-120"/>
                <a:cs typeface="Arial" panose="020B0604020202020204" pitchFamily="34" charset="0"/>
              </a:rPr>
              <a:t>風險</a:t>
            </a:r>
            <a:r>
              <a:rPr lang="zh-TW" altLang="en-US" dirty="0" smtClean="0">
                <a:latin typeface="Arial" panose="020B0604020202020204" pitchFamily="34" charset="0"/>
                <a:ea typeface="標楷體" pitchFamily="65" charset="-120"/>
                <a:cs typeface="Arial" panose="020B0604020202020204" pitchFamily="34" charset="0"/>
              </a:rPr>
              <a:t>評量</a:t>
            </a:r>
            <a:endParaRPr lang="en-US" altLang="zh-TW" dirty="0" smtClean="0">
              <a:latin typeface="Arial" panose="020B0604020202020204" pitchFamily="34" charset="0"/>
              <a:ea typeface="標楷體" pitchFamily="65" charset="-120"/>
              <a:cs typeface="Arial" panose="020B0604020202020204" pitchFamily="34" charset="0"/>
            </a:endParaRPr>
          </a:p>
          <a:p>
            <a:pPr marL="0" indent="0" eaLnBrk="1" fontAlgn="auto" hangingPunct="1">
              <a:lnSpc>
                <a:spcPct val="150000"/>
              </a:lnSpc>
              <a:spcBef>
                <a:spcPct val="10000"/>
              </a:spcBef>
              <a:spcAft>
                <a:spcPts val="0"/>
              </a:spcAft>
              <a:buNone/>
              <a:defRPr/>
            </a:pPr>
            <a:r>
              <a:rPr lang="en-US" altLang="zh-TW" dirty="0">
                <a:latin typeface="Arial" panose="020B0604020202020204" pitchFamily="34" charset="0"/>
                <a:ea typeface="標楷體" pitchFamily="65" charset="-120"/>
                <a:cs typeface="Arial" panose="020B0604020202020204" pitchFamily="34" charset="0"/>
              </a:rPr>
              <a:t>5.</a:t>
            </a:r>
            <a:r>
              <a:rPr lang="zh-TW" altLang="en-US" dirty="0">
                <a:latin typeface="Arial" panose="020B0604020202020204" pitchFamily="34" charset="0"/>
                <a:ea typeface="標楷體" pitchFamily="65" charset="-120"/>
                <a:cs typeface="Arial" panose="020B0604020202020204" pitchFamily="34" charset="0"/>
              </a:rPr>
              <a:t>風險</a:t>
            </a:r>
            <a:r>
              <a:rPr lang="zh-TW" altLang="zh-TW" dirty="0">
                <a:latin typeface="Arial" panose="020B0604020202020204" pitchFamily="34" charset="0"/>
                <a:ea typeface="標楷體" pitchFamily="65" charset="-120"/>
                <a:cs typeface="Arial" panose="020B0604020202020204" pitchFamily="34" charset="0"/>
              </a:rPr>
              <a:t>滾推</a:t>
            </a:r>
            <a:endParaRPr lang="zh-TW" altLang="zh-TW" dirty="0">
              <a:latin typeface="Arial" panose="020B0604020202020204" pitchFamily="34" charset="0"/>
              <a:cs typeface="Arial" panose="020B0604020202020204" pitchFamily="34" charset="0"/>
            </a:endParaRPr>
          </a:p>
        </p:txBody>
      </p:sp>
      <p:sp>
        <p:nvSpPr>
          <p:cNvPr id="20485" name="投影片編號版面配置區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E31103E1-F4E5-492E-AD1E-ADA97EF570DF}" type="slidenum">
              <a:rPr kumimoji="0" lang="zh-TW" altLang="en-US" smtClean="0">
                <a:solidFill>
                  <a:srgbClr val="FFFFFF"/>
                </a:solidFill>
              </a:rPr>
              <a:pPr eaLnBrk="1" hangingPunct="1"/>
              <a:t>29</a:t>
            </a:fld>
            <a:endParaRPr kumimoji="0" lang="en-US" altLang="zh-TW" smtClean="0">
              <a:solidFill>
                <a:srgbClr val="FFFFFF"/>
              </a:solidFill>
            </a:endParaRPr>
          </a:p>
        </p:txBody>
      </p:sp>
    </p:spTree>
    <p:extLst>
      <p:ext uri="{BB962C8B-B14F-4D97-AF65-F5344CB8AC3E}">
        <p14:creationId xmlns:p14="http://schemas.microsoft.com/office/powerpoint/2010/main" val="805171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r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5314" y="4077072"/>
            <a:ext cx="105423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4614" name="Rectangle 6"/>
          <p:cNvSpPr>
            <a:spLocks noGrp="1" noChangeArrowheads="1"/>
          </p:cNvSpPr>
          <p:nvPr>
            <p:ph type="title" idx="4294967295"/>
          </p:nvPr>
        </p:nvSpPr>
        <p:spPr>
          <a:xfrm>
            <a:off x="502179" y="115889"/>
            <a:ext cx="9403821" cy="841375"/>
          </a:xfrm>
        </p:spPr>
        <p:txBody>
          <a:bodyPr/>
          <a:lstStyle/>
          <a:p>
            <a:pPr eaLnBrk="1" fontAlgn="auto" hangingPunct="1">
              <a:spcAft>
                <a:spcPts val="0"/>
              </a:spcAft>
              <a:defRPr/>
            </a:pPr>
            <a:r>
              <a:rPr lang="en-US" altLang="zh-TW" sz="4000" dirty="0" smtClean="0">
                <a:solidFill>
                  <a:srgbClr val="CC0066"/>
                </a:solidFill>
                <a:latin typeface="Arial" panose="020B0604020202020204" pitchFamily="34" charset="0"/>
                <a:ea typeface="標楷體" pitchFamily="65" charset="-120"/>
                <a:cs typeface="Arial" panose="020B0604020202020204" pitchFamily="34" charset="0"/>
              </a:rPr>
              <a:t>1.</a:t>
            </a:r>
            <a:r>
              <a:rPr lang="zh-TW" altLang="en-US" sz="4000" dirty="0" smtClean="0">
                <a:solidFill>
                  <a:srgbClr val="CC0066"/>
                </a:solidFill>
                <a:latin typeface="Arial" panose="020B0604020202020204" pitchFamily="34" charset="0"/>
                <a:ea typeface="標楷體" pitchFamily="65" charset="-120"/>
                <a:cs typeface="Arial" panose="020B0604020202020204" pitchFamily="34" charset="0"/>
              </a:rPr>
              <a:t>確</a:t>
            </a:r>
            <a:r>
              <a:rPr lang="zh-TW" altLang="en-US" sz="4000" dirty="0" smtClean="0">
                <a:solidFill>
                  <a:srgbClr val="CC0066"/>
                </a:solidFill>
                <a:latin typeface="標楷體" pitchFamily="65" charset="-120"/>
                <a:ea typeface="標楷體" pitchFamily="65" charset="-120"/>
                <a:cs typeface="+mn-cs"/>
              </a:rPr>
              <a:t>認</a:t>
            </a:r>
            <a:r>
              <a:rPr lang="zh-TW" altLang="en-US" sz="4000" dirty="0">
                <a:solidFill>
                  <a:srgbClr val="CC0066"/>
                </a:solidFill>
                <a:latin typeface="標楷體" pitchFamily="65" charset="-120"/>
                <a:ea typeface="標楷體" pitchFamily="65" charset="-120"/>
                <a:cs typeface="+mn-cs"/>
              </a:rPr>
              <a:t>目標及決定風險容忍度 </a:t>
            </a:r>
            <a:endParaRPr lang="zh-TW" altLang="en-US" sz="4000" b="1" dirty="0">
              <a:solidFill>
                <a:srgbClr val="CC0066"/>
              </a:solidFill>
              <a:latin typeface="標楷體" pitchFamily="65" charset="-120"/>
              <a:ea typeface="標楷體" pitchFamily="65" charset="-120"/>
              <a:cs typeface="+mn-cs"/>
            </a:endParaRPr>
          </a:p>
        </p:txBody>
      </p:sp>
      <p:sp>
        <p:nvSpPr>
          <p:cNvPr id="324615" name="Rectangle 7"/>
          <p:cNvSpPr>
            <a:spLocks noGrp="1" noChangeArrowheads="1"/>
          </p:cNvSpPr>
          <p:nvPr>
            <p:ph type="body" idx="4294967295"/>
          </p:nvPr>
        </p:nvSpPr>
        <p:spPr>
          <a:xfrm>
            <a:off x="1064569" y="1052513"/>
            <a:ext cx="7560840" cy="5484812"/>
          </a:xfrm>
        </p:spPr>
        <p:txBody>
          <a:bodyPr>
            <a:normAutofit lnSpcReduction="10000"/>
          </a:bodyPr>
          <a:lstStyle/>
          <a:p>
            <a:pPr marL="895350" indent="-895350">
              <a:buNone/>
            </a:pPr>
            <a:r>
              <a:rPr lang="zh-TW" altLang="zh-TW" sz="2800" dirty="0" smtClean="0">
                <a:latin typeface="Arial" panose="020B0604020202020204" pitchFamily="34" charset="0"/>
                <a:cs typeface="Arial" panose="020B0604020202020204" pitchFamily="34" charset="0"/>
              </a:rPr>
              <a:t>（</a:t>
            </a:r>
            <a:r>
              <a:rPr lang="en-US" altLang="zh-TW" sz="2800" dirty="0">
                <a:latin typeface="Arial" panose="020B0604020202020204" pitchFamily="34" charset="0"/>
                <a:cs typeface="Arial" panose="020B0604020202020204" pitchFamily="34" charset="0"/>
              </a:rPr>
              <a:t>1</a:t>
            </a:r>
            <a:r>
              <a:rPr lang="zh-TW" altLang="zh-TW" sz="2800" dirty="0">
                <a:latin typeface="Arial" panose="020B0604020202020204" pitchFamily="34" charset="0"/>
                <a:cs typeface="Arial" panose="020B0604020202020204" pitchFamily="34" charset="0"/>
              </a:rPr>
              <a:t>）各機關應由上而下確認整體與作業層級目標，以實現施政效能、提供可靠資訊、遵循法令規定及保障資產安全</a:t>
            </a:r>
            <a:r>
              <a:rPr lang="zh-TW" altLang="zh-TW" sz="2800" dirty="0" smtClean="0">
                <a:latin typeface="Arial" panose="020B0604020202020204" pitchFamily="34" charset="0"/>
                <a:cs typeface="Arial" panose="020B0604020202020204" pitchFamily="34" charset="0"/>
              </a:rPr>
              <a:t>：</a:t>
            </a:r>
            <a:endParaRPr lang="en-US" altLang="zh-TW" sz="2800" dirty="0" smtClean="0">
              <a:latin typeface="Arial" panose="020B0604020202020204" pitchFamily="34" charset="0"/>
              <a:cs typeface="Arial" panose="020B0604020202020204" pitchFamily="34" charset="0"/>
            </a:endParaRPr>
          </a:p>
          <a:p>
            <a:pPr marL="1258888" lvl="2" indent="-458788">
              <a:buNone/>
            </a:pPr>
            <a:r>
              <a:rPr lang="en-US" altLang="zh-TW" sz="2200" dirty="0">
                <a:latin typeface="Arial" panose="020B0604020202020204" pitchFamily="34" charset="0"/>
                <a:cs typeface="Arial" panose="020B0604020202020204" pitchFamily="34" charset="0"/>
              </a:rPr>
              <a:t>A</a:t>
            </a:r>
            <a:r>
              <a:rPr lang="zh-TW" altLang="zh-TW" sz="2200" dirty="0">
                <a:latin typeface="Arial" panose="020B0604020202020204" pitchFamily="34" charset="0"/>
                <a:cs typeface="Arial" panose="020B0604020202020204" pitchFamily="34" charset="0"/>
              </a:rPr>
              <a:t>、</a:t>
            </a:r>
            <a:r>
              <a:rPr lang="zh-TW" altLang="zh-TW" sz="2200" dirty="0">
                <a:solidFill>
                  <a:srgbClr val="0000FF"/>
                </a:solidFill>
                <a:latin typeface="Arial" panose="020B0604020202020204" pitchFamily="34" charset="0"/>
                <a:cs typeface="Arial" panose="020B0604020202020204" pitchFamily="34" charset="0"/>
              </a:rPr>
              <a:t>整體層級目標</a:t>
            </a:r>
            <a:r>
              <a:rPr lang="zh-TW" altLang="zh-TW" sz="2200" dirty="0">
                <a:latin typeface="Arial" panose="020B0604020202020204" pitchFamily="34" charset="0"/>
                <a:cs typeface="Arial" panose="020B0604020202020204" pitchFamily="34" charset="0"/>
              </a:rPr>
              <a:t>：依機關設立使命、願景、施政目標及中長程個案計畫等，確認整體層級目標</a:t>
            </a:r>
            <a:r>
              <a:rPr lang="zh-TW" altLang="zh-TW" sz="2200" dirty="0" smtClean="0">
                <a:latin typeface="Arial" panose="020B0604020202020204" pitchFamily="34" charset="0"/>
                <a:cs typeface="Arial" panose="020B0604020202020204" pitchFamily="34" charset="0"/>
              </a:rPr>
              <a:t>。</a:t>
            </a:r>
            <a:endParaRPr lang="en-US" altLang="zh-TW" sz="2200" dirty="0" smtClean="0">
              <a:latin typeface="Arial" panose="020B0604020202020204" pitchFamily="34" charset="0"/>
              <a:cs typeface="Arial" panose="020B0604020202020204" pitchFamily="34" charset="0"/>
            </a:endParaRPr>
          </a:p>
          <a:p>
            <a:pPr marL="1258888" lvl="2" indent="-458788">
              <a:buNone/>
            </a:pPr>
            <a:r>
              <a:rPr lang="en-US" altLang="zh-TW" sz="2200" dirty="0" smtClean="0">
                <a:latin typeface="Arial" panose="020B0604020202020204" pitchFamily="34" charset="0"/>
                <a:cs typeface="Arial" panose="020B0604020202020204" pitchFamily="34" charset="0"/>
              </a:rPr>
              <a:t>B</a:t>
            </a:r>
            <a:r>
              <a:rPr lang="zh-TW" altLang="zh-TW" sz="2200" dirty="0">
                <a:latin typeface="Arial" panose="020B0604020202020204" pitchFamily="34" charset="0"/>
                <a:cs typeface="Arial" panose="020B0604020202020204" pitchFamily="34" charset="0"/>
              </a:rPr>
              <a:t>、</a:t>
            </a:r>
            <a:r>
              <a:rPr lang="zh-TW" altLang="zh-TW" sz="2200" dirty="0">
                <a:solidFill>
                  <a:srgbClr val="0000FF"/>
                </a:solidFill>
                <a:latin typeface="Arial" panose="020B0604020202020204" pitchFamily="34" charset="0"/>
                <a:cs typeface="Arial" panose="020B0604020202020204" pitchFamily="34" charset="0"/>
              </a:rPr>
              <a:t>作業層級目標</a:t>
            </a:r>
            <a:r>
              <a:rPr lang="zh-TW" altLang="zh-TW" sz="2200" dirty="0">
                <a:latin typeface="Arial" panose="020B0604020202020204" pitchFamily="34" charset="0"/>
                <a:cs typeface="Arial" panose="020B0604020202020204" pitchFamily="34" charset="0"/>
              </a:rPr>
              <a:t>：配合整體層級目標，為達成內部各單位業務職掌，以作業類別或作業項目為基礎所設定之作業層級目標</a:t>
            </a:r>
            <a:r>
              <a:rPr lang="zh-TW" altLang="zh-TW" sz="2200" dirty="0" smtClean="0">
                <a:latin typeface="Arial" panose="020B0604020202020204" pitchFamily="34" charset="0"/>
                <a:cs typeface="Arial" panose="020B0604020202020204" pitchFamily="34" charset="0"/>
              </a:rPr>
              <a:t>。</a:t>
            </a:r>
            <a:endParaRPr lang="en-US" altLang="zh-TW" sz="2200" dirty="0" smtClean="0">
              <a:latin typeface="Arial" panose="020B0604020202020204" pitchFamily="34" charset="0"/>
              <a:cs typeface="Arial" panose="020B0604020202020204" pitchFamily="34" charset="0"/>
            </a:endParaRPr>
          </a:p>
          <a:p>
            <a:pPr marL="1258888" lvl="2" indent="-458788">
              <a:buNone/>
            </a:pPr>
            <a:r>
              <a:rPr lang="en-US" altLang="zh-TW" sz="2200" dirty="0" smtClean="0">
                <a:latin typeface="Arial" panose="020B0604020202020204" pitchFamily="34" charset="0"/>
                <a:cs typeface="Arial" panose="020B0604020202020204" pitchFamily="34" charset="0"/>
              </a:rPr>
              <a:t>C</a:t>
            </a:r>
            <a:r>
              <a:rPr lang="zh-TW" altLang="zh-TW" sz="2200" dirty="0">
                <a:latin typeface="Arial" panose="020B0604020202020204" pitchFamily="34" charset="0"/>
                <a:cs typeface="Arial" panose="020B0604020202020204" pitchFamily="34" charset="0"/>
              </a:rPr>
              <a:t>、</a:t>
            </a:r>
            <a:r>
              <a:rPr lang="zh-TW" altLang="zh-TW" sz="2200" dirty="0">
                <a:solidFill>
                  <a:srgbClr val="0000FF"/>
                </a:solidFill>
                <a:latin typeface="Arial" panose="020B0604020202020204" pitchFamily="34" charset="0"/>
                <a:cs typeface="Arial" panose="020B0604020202020204" pitchFamily="34" charset="0"/>
              </a:rPr>
              <a:t>機關關鍵策略目標</a:t>
            </a:r>
            <a:r>
              <a:rPr lang="zh-TW" altLang="zh-TW" sz="2200" dirty="0">
                <a:latin typeface="Arial" panose="020B0604020202020204" pitchFamily="34" charset="0"/>
                <a:cs typeface="Arial" panose="020B0604020202020204" pitchFamily="34" charset="0"/>
              </a:rPr>
              <a:t>應納入整體或作業層級目標</a:t>
            </a:r>
            <a:r>
              <a:rPr lang="zh-TW" altLang="zh-TW" sz="2200" dirty="0" smtClean="0">
                <a:latin typeface="Arial" panose="020B0604020202020204" pitchFamily="34" charset="0"/>
                <a:cs typeface="Arial" panose="020B0604020202020204" pitchFamily="34" charset="0"/>
              </a:rPr>
              <a:t>。</a:t>
            </a:r>
            <a:endParaRPr lang="en-US" altLang="zh-TW" sz="2800" dirty="0">
              <a:latin typeface="Arial" panose="020B0604020202020204" pitchFamily="34" charset="0"/>
              <a:cs typeface="Arial" panose="020B0604020202020204" pitchFamily="34" charset="0"/>
            </a:endParaRPr>
          </a:p>
          <a:p>
            <a:pPr marL="895350" indent="-895350">
              <a:buNone/>
            </a:pPr>
            <a:r>
              <a:rPr lang="zh-TW" altLang="zh-TW" sz="2800" dirty="0" smtClean="0">
                <a:latin typeface="Arial" panose="020B0604020202020204" pitchFamily="34" charset="0"/>
                <a:cs typeface="Arial" panose="020B0604020202020204" pitchFamily="34" charset="0"/>
              </a:rPr>
              <a:t>（</a:t>
            </a:r>
            <a:r>
              <a:rPr lang="en-US" altLang="zh-TW" sz="2800" dirty="0">
                <a:latin typeface="Arial" panose="020B0604020202020204" pitchFamily="34" charset="0"/>
                <a:cs typeface="Arial" panose="020B0604020202020204" pitchFamily="34" charset="0"/>
              </a:rPr>
              <a:t>2</a:t>
            </a:r>
            <a:r>
              <a:rPr lang="zh-TW" altLang="zh-TW" sz="2800" dirty="0">
                <a:latin typeface="Arial" panose="020B0604020202020204" pitchFamily="34" charset="0"/>
                <a:cs typeface="Arial" panose="020B0604020202020204" pitchFamily="34" charset="0"/>
              </a:rPr>
              <a:t>）各機關</a:t>
            </a:r>
            <a:r>
              <a:rPr lang="zh-TW" altLang="zh-TW" sz="2800" dirty="0">
                <a:solidFill>
                  <a:srgbClr val="0000FF"/>
                </a:solidFill>
                <a:latin typeface="Arial" panose="020B0604020202020204" pitchFamily="34" charset="0"/>
                <a:cs typeface="Arial" panose="020B0604020202020204" pitchFamily="34" charset="0"/>
              </a:rPr>
              <a:t>組織架構調整</a:t>
            </a:r>
            <a:r>
              <a:rPr lang="zh-TW" altLang="zh-TW" sz="2800" dirty="0">
                <a:latin typeface="Arial" panose="020B0604020202020204" pitchFamily="34" charset="0"/>
                <a:cs typeface="Arial" panose="020B0604020202020204" pitchFamily="34" charset="0"/>
              </a:rPr>
              <a:t>或</a:t>
            </a:r>
            <a:r>
              <a:rPr lang="zh-TW" altLang="zh-TW" sz="2800" dirty="0">
                <a:solidFill>
                  <a:srgbClr val="0000FF"/>
                </a:solidFill>
                <a:latin typeface="Arial" panose="020B0604020202020204" pitchFamily="34" charset="0"/>
                <a:cs typeface="Arial" panose="020B0604020202020204" pitchFamily="34" charset="0"/>
              </a:rPr>
              <a:t>業務增減變動</a:t>
            </a:r>
            <a:r>
              <a:rPr lang="zh-TW" altLang="zh-TW" sz="2800" dirty="0">
                <a:latin typeface="Arial" panose="020B0604020202020204" pitchFamily="34" charset="0"/>
                <a:cs typeface="Arial" panose="020B0604020202020204" pitchFamily="34" charset="0"/>
              </a:rPr>
              <a:t>時，應一併檢視修正整體與作業層級目標</a:t>
            </a:r>
            <a:r>
              <a:rPr lang="zh-TW" altLang="zh-TW" sz="2800" dirty="0" smtClean="0">
                <a:latin typeface="Arial" panose="020B0604020202020204" pitchFamily="34" charset="0"/>
                <a:cs typeface="Arial" panose="020B0604020202020204" pitchFamily="34" charset="0"/>
              </a:rPr>
              <a:t>。</a:t>
            </a:r>
            <a:endParaRPr lang="en-US" altLang="zh-TW" sz="2800" dirty="0" smtClean="0">
              <a:latin typeface="Arial" panose="020B0604020202020204" pitchFamily="34" charset="0"/>
              <a:cs typeface="Arial" panose="020B0604020202020204" pitchFamily="34" charset="0"/>
            </a:endParaRPr>
          </a:p>
          <a:p>
            <a:pPr marL="895350" indent="-895350">
              <a:buNone/>
            </a:pPr>
            <a:r>
              <a:rPr lang="zh-TW" altLang="zh-TW" sz="2800" dirty="0" smtClean="0">
                <a:latin typeface="Arial" panose="020B0604020202020204" pitchFamily="34" charset="0"/>
                <a:cs typeface="Arial" panose="020B0604020202020204" pitchFamily="34" charset="0"/>
              </a:rPr>
              <a:t>（</a:t>
            </a:r>
            <a:r>
              <a:rPr lang="en-US" altLang="zh-TW" sz="2800" dirty="0">
                <a:latin typeface="Arial" panose="020B0604020202020204" pitchFamily="34" charset="0"/>
                <a:cs typeface="Arial" panose="020B0604020202020204" pitchFamily="34" charset="0"/>
              </a:rPr>
              <a:t>3</a:t>
            </a:r>
            <a:r>
              <a:rPr lang="zh-TW" altLang="zh-TW" sz="2800" dirty="0">
                <a:latin typeface="Arial" panose="020B0604020202020204" pitchFamily="34" charset="0"/>
                <a:cs typeface="Arial" panose="020B0604020202020204" pitchFamily="34" charset="0"/>
              </a:rPr>
              <a:t>）各機關</a:t>
            </a:r>
            <a:r>
              <a:rPr lang="zh-TW" altLang="zh-TW" sz="2800" dirty="0">
                <a:solidFill>
                  <a:srgbClr val="0000FF"/>
                </a:solidFill>
                <a:latin typeface="Arial" panose="020B0604020202020204" pitchFamily="34" charset="0"/>
                <a:cs typeface="Arial" panose="020B0604020202020204" pitchFamily="34" charset="0"/>
              </a:rPr>
              <a:t>應決定適切之風險容忍度</a:t>
            </a:r>
            <a:r>
              <a:rPr lang="zh-TW" altLang="zh-TW" sz="2800" dirty="0">
                <a:latin typeface="Arial" panose="020B0604020202020204" pitchFamily="34" charset="0"/>
                <a:cs typeface="Arial" panose="020B0604020202020204" pitchFamily="34" charset="0"/>
              </a:rPr>
              <a:t>，所稱風險容忍度係指機關所願意承受整體與作業層級目標無法達成之變動程度。</a:t>
            </a:r>
          </a:p>
        </p:txBody>
      </p:sp>
      <p:sp>
        <p:nvSpPr>
          <p:cNvPr id="20485" name="投影片編號版面配置區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E31103E1-F4E5-492E-AD1E-ADA97EF570DF}" type="slidenum">
              <a:rPr kumimoji="0" lang="zh-TW" altLang="en-US" smtClean="0">
                <a:solidFill>
                  <a:srgbClr val="FFFFFF"/>
                </a:solidFill>
              </a:rPr>
              <a:pPr eaLnBrk="1" hangingPunct="1"/>
              <a:t>30</a:t>
            </a:fld>
            <a:endParaRPr kumimoji="0" lang="en-US" altLang="zh-TW" smtClean="0">
              <a:solidFill>
                <a:srgbClr val="FFFFFF"/>
              </a:solidFill>
            </a:endParaRPr>
          </a:p>
        </p:txBody>
      </p:sp>
    </p:spTree>
    <p:extLst>
      <p:ext uri="{BB962C8B-B14F-4D97-AF65-F5344CB8AC3E}">
        <p14:creationId xmlns:p14="http://schemas.microsoft.com/office/powerpoint/2010/main" val="36247901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0D4A0ED9-7554-4A37-ACBB-370AD63D4A8D}" type="slidenum">
              <a:rPr kumimoji="0" lang="zh-TW" altLang="en-US" smtClean="0">
                <a:latin typeface="Times New Roman" pitchFamily="18" charset="0"/>
              </a:rPr>
              <a:pPr eaLnBrk="1" hangingPunct="1"/>
              <a:t>31</a:t>
            </a:fld>
            <a:endParaRPr kumimoji="0" lang="en-US" altLang="zh-TW" smtClean="0">
              <a:latin typeface="Times New Roman" pitchFamily="18" charset="0"/>
            </a:endParaRPr>
          </a:p>
        </p:txBody>
      </p:sp>
      <p:sp>
        <p:nvSpPr>
          <p:cNvPr id="329732" name="Rectangle 4"/>
          <p:cNvSpPr>
            <a:spLocks noGrp="1" noChangeArrowheads="1"/>
          </p:cNvSpPr>
          <p:nvPr>
            <p:ph type="title" idx="4294967295"/>
          </p:nvPr>
        </p:nvSpPr>
        <p:spPr>
          <a:xfrm>
            <a:off x="488950" y="115888"/>
            <a:ext cx="8915400" cy="720725"/>
          </a:xfrm>
        </p:spPr>
        <p:txBody>
          <a:bodyPr/>
          <a:lstStyle/>
          <a:p>
            <a:pPr>
              <a:defRPr/>
            </a:pPr>
            <a:r>
              <a:rPr lang="zh-TW" altLang="en-US" sz="4000" dirty="0">
                <a:effectLst>
                  <a:outerShdw blurRad="38100" dist="38100" dir="2700000" algn="tl">
                    <a:srgbClr val="C0C0C0"/>
                  </a:outerShdw>
                </a:effectLst>
                <a:latin typeface="Times New Roman" pitchFamily="18" charset="0"/>
                <a:ea typeface="標楷體" pitchFamily="65" charset="-120"/>
              </a:rPr>
              <a:t>確認目標</a:t>
            </a:r>
            <a:endParaRPr lang="zh-TW" altLang="en-US" sz="3200" dirty="0" smtClean="0">
              <a:solidFill>
                <a:srgbClr val="3333FF"/>
              </a:solidFill>
              <a:effectLst>
                <a:outerShdw blurRad="38100" dist="38100" dir="2700000" algn="tl">
                  <a:srgbClr val="C0C0C0"/>
                </a:outerShdw>
              </a:effectLst>
              <a:latin typeface="Times New Roman" pitchFamily="18" charset="0"/>
              <a:ea typeface="標楷體" pitchFamily="65" charset="-120"/>
            </a:endParaRPr>
          </a:p>
        </p:txBody>
      </p:sp>
      <p:sp>
        <p:nvSpPr>
          <p:cNvPr id="35846" name="Rectangle 5"/>
          <p:cNvSpPr>
            <a:spLocks noChangeArrowheads="1"/>
          </p:cNvSpPr>
          <p:nvPr/>
        </p:nvSpPr>
        <p:spPr bwMode="auto">
          <a:xfrm>
            <a:off x="344488" y="836613"/>
            <a:ext cx="9561512"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90000"/>
              </a:lnSpc>
              <a:spcBef>
                <a:spcPct val="20000"/>
              </a:spcBef>
              <a:buClr>
                <a:srgbClr val="CC0000"/>
              </a:buClr>
              <a:buSzPct val="75000"/>
              <a:buFont typeface="Wingdings" pitchFamily="2" charset="2"/>
              <a:buChar char="p"/>
            </a:pPr>
            <a:r>
              <a:rPr lang="zh-TW" altLang="en-US" sz="3200" b="1">
                <a:solidFill>
                  <a:srgbClr val="3333FF"/>
                </a:solidFill>
                <a:latin typeface="Times New Roman" pitchFamily="18" charset="0"/>
              </a:rPr>
              <a:t>以財政部為例 </a:t>
            </a:r>
          </a:p>
          <a:p>
            <a:pPr eaLnBrk="0" hangingPunct="0">
              <a:lnSpc>
                <a:spcPct val="90000"/>
              </a:lnSpc>
              <a:spcBef>
                <a:spcPct val="20000"/>
              </a:spcBef>
              <a:buClr>
                <a:srgbClr val="CC0000"/>
              </a:buClr>
              <a:buSzPct val="75000"/>
              <a:buFont typeface="Wingdings" pitchFamily="2" charset="2"/>
              <a:buChar char="p"/>
            </a:pPr>
            <a:endParaRPr lang="zh-TW" altLang="en-US" sz="2400" b="1">
              <a:solidFill>
                <a:srgbClr val="3333FF"/>
              </a:solidFill>
              <a:latin typeface="Times New Roman" pitchFamily="18" charset="0"/>
            </a:endParaRPr>
          </a:p>
        </p:txBody>
      </p:sp>
      <p:sp>
        <p:nvSpPr>
          <p:cNvPr id="35847" name="Text Box 3"/>
          <p:cNvSpPr txBox="1">
            <a:spLocks noChangeArrowheads="1"/>
          </p:cNvSpPr>
          <p:nvPr/>
        </p:nvSpPr>
        <p:spPr bwMode="auto">
          <a:xfrm>
            <a:off x="6167438" y="5949950"/>
            <a:ext cx="3322637" cy="366713"/>
          </a:xfrm>
          <a:prstGeom prst="rect">
            <a:avLst/>
          </a:prstGeom>
          <a:noFill/>
          <a:ln>
            <a:noFill/>
          </a:ln>
          <a:effectLst>
            <a:prstShdw prst="shdw17" dist="17961" dir="2700000">
              <a:srgbClr val="995C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spcBef>
                <a:spcPct val="50000"/>
              </a:spcBef>
            </a:pPr>
            <a:r>
              <a:rPr lang="zh-TW" altLang="en-US" b="1">
                <a:latin typeface="標楷體" pitchFamily="65" charset="-120"/>
              </a:rPr>
              <a:t>資料來源</a:t>
            </a:r>
            <a:r>
              <a:rPr lang="en-US" altLang="zh-TW" b="1">
                <a:latin typeface="標楷體" pitchFamily="65" charset="-120"/>
              </a:rPr>
              <a:t>:</a:t>
            </a:r>
            <a:r>
              <a:rPr lang="zh-TW" altLang="en-US" b="1">
                <a:latin typeface="標楷體" pitchFamily="65" charset="-120"/>
              </a:rPr>
              <a:t>財政部組織管理彙編</a:t>
            </a:r>
          </a:p>
        </p:txBody>
      </p:sp>
      <p:pic>
        <p:nvPicPr>
          <p:cNvPr id="35848" name="資料庫圖表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8" y="1755775"/>
            <a:ext cx="9740900"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流程圖: 替代處理程序 9"/>
          <p:cNvSpPr/>
          <p:nvPr/>
        </p:nvSpPr>
        <p:spPr>
          <a:xfrm>
            <a:off x="128588" y="1484313"/>
            <a:ext cx="1712912" cy="1081087"/>
          </a:xfrm>
          <a:prstGeom prst="flowChartAlternateProcess">
            <a:avLst/>
          </a:prstGeom>
          <a:solidFill>
            <a:schemeClr val="bg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2800" b="1" dirty="0">
                <a:solidFill>
                  <a:schemeClr val="tx1"/>
                </a:solidFill>
              </a:rPr>
              <a:t>整體層級目標</a:t>
            </a:r>
            <a:endParaRPr lang="en-US" sz="2800" b="1" dirty="0">
              <a:solidFill>
                <a:schemeClr val="tx1"/>
              </a:solidFill>
            </a:endParaRPr>
          </a:p>
        </p:txBody>
      </p:sp>
      <p:sp>
        <p:nvSpPr>
          <p:cNvPr id="35850" name="投影片編號版面配置區 12"/>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0BDAFB1A-8D56-42AB-A350-4361747D7E68}" type="slidenum">
              <a:rPr kumimoji="0" lang="zh-TW" altLang="en-US" sz="1000">
                <a:latin typeface="Times New Roman" pitchFamily="18" charset="0"/>
              </a:rPr>
              <a:pPr algn="r" eaLnBrk="1" hangingPunct="1"/>
              <a:t>31</a:t>
            </a:fld>
            <a:endParaRPr kumimoji="0" lang="en-US" altLang="zh-TW" sz="1000">
              <a:latin typeface="Times New Roman" pitchFamily="18" charset="0"/>
            </a:endParaRPr>
          </a:p>
        </p:txBody>
      </p:sp>
      <p:sp>
        <p:nvSpPr>
          <p:cNvPr id="12" name="流程圖: 替代處理程序 11"/>
          <p:cNvSpPr/>
          <p:nvPr/>
        </p:nvSpPr>
        <p:spPr>
          <a:xfrm>
            <a:off x="128588" y="3860800"/>
            <a:ext cx="1712912" cy="1081088"/>
          </a:xfrm>
          <a:prstGeom prst="flowChartAlternateProcess">
            <a:avLst/>
          </a:prstGeom>
          <a:solidFill>
            <a:schemeClr val="bg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2800" b="1" dirty="0">
                <a:solidFill>
                  <a:schemeClr val="tx1"/>
                </a:solidFill>
              </a:rPr>
              <a:t>作業層級目標</a:t>
            </a:r>
            <a:endParaRPr lang="en-US" sz="2800" b="1" dirty="0">
              <a:solidFill>
                <a:schemeClr val="tx1"/>
              </a:solidFill>
            </a:endParaRPr>
          </a:p>
        </p:txBody>
      </p:sp>
      <p:sp>
        <p:nvSpPr>
          <p:cNvPr id="14" name="AutoShape 92"/>
          <p:cNvSpPr>
            <a:spLocks noChangeArrowheads="1"/>
          </p:cNvSpPr>
          <p:nvPr/>
        </p:nvSpPr>
        <p:spPr bwMode="auto">
          <a:xfrm>
            <a:off x="0" y="5157788"/>
            <a:ext cx="1857375" cy="1150937"/>
          </a:xfrm>
          <a:prstGeom prst="wedgeRoundRectCallout">
            <a:avLst>
              <a:gd name="adj1" fmla="val -514"/>
              <a:gd name="adj2" fmla="val -78116"/>
              <a:gd name="adj3" fmla="val 16667"/>
            </a:avLst>
          </a:prstGeom>
          <a:solidFill>
            <a:srgbClr val="18E8C5"/>
          </a:solidFill>
          <a:ln w="28575">
            <a:solidFill>
              <a:schemeClr val="bg1"/>
            </a:solidFill>
            <a:miter lim="800000"/>
            <a:headEnd/>
            <a:tailEnd/>
          </a:ln>
          <a:effectLst>
            <a:outerShdw blurRad="63500" dist="38100" dir="2700000" algn="tl" rotWithShape="0">
              <a:srgbClr val="000000">
                <a:alpha val="39999"/>
              </a:srgbClr>
            </a:outerShdw>
          </a:effectLst>
        </p:spPr>
        <p:txBody>
          <a:bodyPr/>
          <a:lstStyle/>
          <a:p>
            <a:pPr>
              <a:defRPr/>
            </a:pPr>
            <a:r>
              <a:rPr lang="zh-TW" altLang="en-US" sz="2000" b="1" dirty="0">
                <a:latin typeface="+mn-ea"/>
                <a:ea typeface="+mn-ea"/>
              </a:rPr>
              <a:t>當國庫署視為財政部業務單位時。</a:t>
            </a:r>
          </a:p>
        </p:txBody>
      </p:sp>
    </p:spTree>
    <p:extLst>
      <p:ext uri="{BB962C8B-B14F-4D97-AF65-F5344CB8AC3E}">
        <p14:creationId xmlns:p14="http://schemas.microsoft.com/office/powerpoint/2010/main" val="24289980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51A88EAA-13B4-4BBE-A4AC-EC241D6F8E16}" type="slidenum">
              <a:rPr kumimoji="0" lang="zh-TW" altLang="en-US" smtClean="0">
                <a:latin typeface="Times New Roman" pitchFamily="18" charset="0"/>
              </a:rPr>
              <a:pPr eaLnBrk="1" hangingPunct="1"/>
              <a:t>32</a:t>
            </a:fld>
            <a:endParaRPr kumimoji="0" lang="en-US" altLang="zh-TW" smtClean="0">
              <a:latin typeface="Times New Roman" pitchFamily="18" charset="0"/>
            </a:endParaRPr>
          </a:p>
        </p:txBody>
      </p:sp>
      <p:sp>
        <p:nvSpPr>
          <p:cNvPr id="329732" name="Rectangle 4"/>
          <p:cNvSpPr>
            <a:spLocks noGrp="1" noChangeArrowheads="1"/>
          </p:cNvSpPr>
          <p:nvPr>
            <p:ph type="title" idx="4294967295"/>
          </p:nvPr>
        </p:nvSpPr>
        <p:spPr>
          <a:xfrm>
            <a:off x="488950" y="115888"/>
            <a:ext cx="8915400" cy="720725"/>
          </a:xfrm>
        </p:spPr>
        <p:txBody>
          <a:bodyPr/>
          <a:lstStyle/>
          <a:p>
            <a:pPr>
              <a:defRPr/>
            </a:pPr>
            <a:r>
              <a:rPr lang="zh-TW" altLang="en-US" sz="4000" smtClean="0">
                <a:effectLst>
                  <a:outerShdw blurRad="38100" dist="38100" dir="2700000" algn="tl">
                    <a:srgbClr val="C0C0C0"/>
                  </a:outerShdw>
                </a:effectLst>
                <a:latin typeface="Times New Roman" pitchFamily="18" charset="0"/>
                <a:ea typeface="標楷體" pitchFamily="65" charset="-120"/>
              </a:rPr>
              <a:t>設計步驟</a:t>
            </a:r>
            <a:endParaRPr lang="zh-TW" altLang="en-US" sz="3200" smtClean="0">
              <a:solidFill>
                <a:srgbClr val="3333FF"/>
              </a:solidFill>
              <a:effectLst>
                <a:outerShdw blurRad="38100" dist="38100" dir="2700000" algn="tl">
                  <a:srgbClr val="C0C0C0"/>
                </a:outerShdw>
              </a:effectLst>
              <a:latin typeface="Times New Roman" pitchFamily="18" charset="0"/>
              <a:ea typeface="標楷體" pitchFamily="65" charset="-120"/>
            </a:endParaRPr>
          </a:p>
        </p:txBody>
      </p:sp>
      <p:sp>
        <p:nvSpPr>
          <p:cNvPr id="36869" name="Rectangle 5"/>
          <p:cNvSpPr>
            <a:spLocks noChangeArrowheads="1"/>
          </p:cNvSpPr>
          <p:nvPr/>
        </p:nvSpPr>
        <p:spPr bwMode="auto">
          <a:xfrm>
            <a:off x="344488" y="836613"/>
            <a:ext cx="9561512"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90000"/>
              </a:lnSpc>
              <a:spcBef>
                <a:spcPct val="20000"/>
              </a:spcBef>
              <a:buClr>
                <a:srgbClr val="CC0000"/>
              </a:buClr>
              <a:buSzPct val="75000"/>
              <a:buFont typeface="Wingdings" pitchFamily="2" charset="2"/>
              <a:buChar char="p"/>
            </a:pPr>
            <a:r>
              <a:rPr lang="zh-TW" altLang="en-US" sz="3200" b="1" dirty="0">
                <a:solidFill>
                  <a:srgbClr val="3333FF"/>
                </a:solidFill>
                <a:latin typeface="Times New Roman" pitchFamily="18" charset="0"/>
              </a:rPr>
              <a:t>以財政部為例 </a:t>
            </a:r>
          </a:p>
          <a:p>
            <a:pPr eaLnBrk="0" hangingPunct="0">
              <a:lnSpc>
                <a:spcPct val="90000"/>
              </a:lnSpc>
              <a:spcBef>
                <a:spcPct val="20000"/>
              </a:spcBef>
              <a:buClr>
                <a:srgbClr val="CC0000"/>
              </a:buClr>
              <a:buSzPct val="75000"/>
              <a:buFont typeface="Wingdings" pitchFamily="2" charset="2"/>
              <a:buChar char="p"/>
            </a:pPr>
            <a:endParaRPr lang="zh-TW" altLang="en-US" sz="2400" b="1" dirty="0">
              <a:solidFill>
                <a:srgbClr val="3333FF"/>
              </a:solidFill>
              <a:latin typeface="Times New Roman" pitchFamily="18" charset="0"/>
            </a:endParaRPr>
          </a:p>
        </p:txBody>
      </p:sp>
      <p:sp>
        <p:nvSpPr>
          <p:cNvPr id="36870" name="Text Box 3"/>
          <p:cNvSpPr txBox="1">
            <a:spLocks noChangeArrowheads="1"/>
          </p:cNvSpPr>
          <p:nvPr/>
        </p:nvSpPr>
        <p:spPr bwMode="auto">
          <a:xfrm>
            <a:off x="6167438" y="5949950"/>
            <a:ext cx="3322637" cy="366713"/>
          </a:xfrm>
          <a:prstGeom prst="rect">
            <a:avLst/>
          </a:prstGeom>
          <a:noFill/>
          <a:ln>
            <a:noFill/>
          </a:ln>
          <a:effectLst>
            <a:prstShdw prst="shdw17" dist="17961" dir="2700000">
              <a:srgbClr val="995C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spcBef>
                <a:spcPct val="50000"/>
              </a:spcBef>
            </a:pPr>
            <a:r>
              <a:rPr lang="zh-TW" altLang="en-US" b="1">
                <a:latin typeface="標楷體" pitchFamily="65" charset="-120"/>
              </a:rPr>
              <a:t>資料來源</a:t>
            </a:r>
            <a:r>
              <a:rPr lang="en-US" altLang="zh-TW" b="1">
                <a:latin typeface="標楷體" pitchFamily="65" charset="-120"/>
              </a:rPr>
              <a:t>:</a:t>
            </a:r>
            <a:r>
              <a:rPr lang="zh-TW" altLang="en-US" b="1">
                <a:latin typeface="標楷體" pitchFamily="65" charset="-120"/>
              </a:rPr>
              <a:t>財政部組織管理彙編</a:t>
            </a:r>
          </a:p>
        </p:txBody>
      </p:sp>
      <p:pic>
        <p:nvPicPr>
          <p:cNvPr id="36871" name="資料庫圖表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3" y="1689100"/>
            <a:ext cx="10088562"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2" name="投影片編號版面配置區 1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2EDD0B72-A77B-4F63-8308-7434D78CA356}" type="slidenum">
              <a:rPr kumimoji="0" lang="zh-TW" altLang="en-US" sz="1000">
                <a:latin typeface="Times New Roman" pitchFamily="18" charset="0"/>
              </a:rPr>
              <a:pPr algn="r" eaLnBrk="1" hangingPunct="1"/>
              <a:t>32</a:t>
            </a:fld>
            <a:endParaRPr kumimoji="0" lang="en-US" altLang="zh-TW" sz="1000">
              <a:latin typeface="Times New Roman" pitchFamily="18" charset="0"/>
            </a:endParaRPr>
          </a:p>
        </p:txBody>
      </p:sp>
      <p:sp>
        <p:nvSpPr>
          <p:cNvPr id="15" name="流程圖: 替代處理程序 14"/>
          <p:cNvSpPr/>
          <p:nvPr/>
        </p:nvSpPr>
        <p:spPr>
          <a:xfrm>
            <a:off x="200025" y="1341438"/>
            <a:ext cx="1712913" cy="1079500"/>
          </a:xfrm>
          <a:prstGeom prst="flowChartAlternateProcess">
            <a:avLst/>
          </a:prstGeom>
          <a:solidFill>
            <a:schemeClr val="bg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2800" b="1" dirty="0">
                <a:solidFill>
                  <a:schemeClr val="tx1"/>
                </a:solidFill>
              </a:rPr>
              <a:t>整體層級目標</a:t>
            </a:r>
            <a:endParaRPr lang="en-US" sz="2800" b="1" dirty="0">
              <a:solidFill>
                <a:schemeClr val="tx1"/>
              </a:solidFill>
            </a:endParaRPr>
          </a:p>
        </p:txBody>
      </p:sp>
      <p:sp>
        <p:nvSpPr>
          <p:cNvPr id="16" name="流程圖: 替代處理程序 15"/>
          <p:cNvSpPr/>
          <p:nvPr/>
        </p:nvSpPr>
        <p:spPr>
          <a:xfrm>
            <a:off x="200025" y="3644900"/>
            <a:ext cx="1712913" cy="1079500"/>
          </a:xfrm>
          <a:prstGeom prst="flowChartAlternateProcess">
            <a:avLst/>
          </a:prstGeom>
          <a:solidFill>
            <a:schemeClr val="bg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2800" b="1" dirty="0">
                <a:solidFill>
                  <a:schemeClr val="tx1"/>
                </a:solidFill>
              </a:rPr>
              <a:t>作業層級目標</a:t>
            </a:r>
            <a:endParaRPr lang="en-US" sz="2800" b="1" dirty="0">
              <a:solidFill>
                <a:schemeClr val="tx1"/>
              </a:solidFill>
            </a:endParaRPr>
          </a:p>
        </p:txBody>
      </p:sp>
      <p:sp>
        <p:nvSpPr>
          <p:cNvPr id="12" name="AutoShape 92"/>
          <p:cNvSpPr>
            <a:spLocks noChangeArrowheads="1"/>
          </p:cNvSpPr>
          <p:nvPr/>
        </p:nvSpPr>
        <p:spPr bwMode="auto">
          <a:xfrm>
            <a:off x="0" y="2349500"/>
            <a:ext cx="1597025" cy="1079500"/>
          </a:xfrm>
          <a:prstGeom prst="wedgeRoundRectCallout">
            <a:avLst>
              <a:gd name="adj1" fmla="val -8009"/>
              <a:gd name="adj2" fmla="val -71083"/>
              <a:gd name="adj3" fmla="val 16667"/>
            </a:avLst>
          </a:prstGeom>
          <a:solidFill>
            <a:srgbClr val="18E8C5"/>
          </a:solidFill>
          <a:ln w="28575">
            <a:solidFill>
              <a:schemeClr val="bg1"/>
            </a:solidFill>
            <a:miter lim="800000"/>
            <a:headEnd/>
            <a:tailEnd/>
          </a:ln>
          <a:effectLst>
            <a:outerShdw blurRad="63500" dist="38100" dir="2700000" algn="tl" rotWithShape="0">
              <a:srgbClr val="000000">
                <a:alpha val="39999"/>
              </a:srgbClr>
            </a:outerShdw>
          </a:effectLst>
        </p:spPr>
        <p:txBody>
          <a:bodyPr/>
          <a:lstStyle/>
          <a:p>
            <a:pPr>
              <a:defRPr/>
            </a:pPr>
            <a:r>
              <a:rPr lang="zh-TW" altLang="en-US" sz="2000" b="1" dirty="0">
                <a:latin typeface="+mn-ea"/>
                <a:ea typeface="+mn-ea"/>
              </a:rPr>
              <a:t>當國庫署視為獨立機關時。</a:t>
            </a:r>
          </a:p>
        </p:txBody>
      </p:sp>
    </p:spTree>
    <p:extLst>
      <p:ext uri="{BB962C8B-B14F-4D97-AF65-F5344CB8AC3E}">
        <p14:creationId xmlns:p14="http://schemas.microsoft.com/office/powerpoint/2010/main" val="2979111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r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5314" y="4077072"/>
            <a:ext cx="105423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4614" name="Rectangle 6"/>
          <p:cNvSpPr>
            <a:spLocks noGrp="1" noChangeArrowheads="1"/>
          </p:cNvSpPr>
          <p:nvPr>
            <p:ph type="title" idx="4294967295"/>
          </p:nvPr>
        </p:nvSpPr>
        <p:spPr>
          <a:xfrm>
            <a:off x="502179" y="115889"/>
            <a:ext cx="9403821" cy="841375"/>
          </a:xfrm>
        </p:spPr>
        <p:txBody>
          <a:bodyPr/>
          <a:lstStyle/>
          <a:p>
            <a:pPr eaLnBrk="1" fontAlgn="auto" hangingPunct="1">
              <a:spcAft>
                <a:spcPts val="0"/>
              </a:spcAft>
              <a:defRPr/>
            </a:pPr>
            <a:r>
              <a:rPr lang="en-US" altLang="zh-TW" sz="4000" dirty="0" smtClean="0">
                <a:solidFill>
                  <a:srgbClr val="CC0066"/>
                </a:solidFill>
                <a:latin typeface="Arial" panose="020B0604020202020204" pitchFamily="34" charset="0"/>
                <a:ea typeface="標楷體" pitchFamily="65" charset="-120"/>
                <a:cs typeface="Arial" panose="020B0604020202020204" pitchFamily="34" charset="0"/>
              </a:rPr>
              <a:t>2.</a:t>
            </a:r>
            <a:r>
              <a:rPr lang="zh-TW" altLang="en-US" sz="4000" dirty="0" smtClean="0">
                <a:solidFill>
                  <a:srgbClr val="CC0066"/>
                </a:solidFill>
                <a:latin typeface="Arial" panose="020B0604020202020204" pitchFamily="34" charset="0"/>
                <a:ea typeface="標楷體" pitchFamily="65" charset="-120"/>
                <a:cs typeface="Arial" panose="020B0604020202020204" pitchFamily="34" charset="0"/>
              </a:rPr>
              <a:t>風險</a:t>
            </a:r>
            <a:r>
              <a:rPr lang="zh-TW" altLang="en-US" sz="4000" dirty="0">
                <a:solidFill>
                  <a:srgbClr val="CC0066"/>
                </a:solidFill>
                <a:latin typeface="Arial" panose="020B0604020202020204" pitchFamily="34" charset="0"/>
                <a:ea typeface="標楷體" pitchFamily="65" charset="-120"/>
                <a:cs typeface="Arial" panose="020B0604020202020204" pitchFamily="34" charset="0"/>
              </a:rPr>
              <a:t>辨識</a:t>
            </a:r>
            <a:endParaRPr lang="zh-TW" altLang="en-US" sz="4000" b="1" dirty="0">
              <a:solidFill>
                <a:srgbClr val="CC0066"/>
              </a:solidFill>
              <a:latin typeface="Arial" panose="020B0604020202020204" pitchFamily="34" charset="0"/>
              <a:ea typeface="標楷體" pitchFamily="65" charset="-120"/>
              <a:cs typeface="Arial" panose="020B0604020202020204" pitchFamily="34" charset="0"/>
            </a:endParaRPr>
          </a:p>
        </p:txBody>
      </p:sp>
      <p:sp>
        <p:nvSpPr>
          <p:cNvPr id="324615" name="Rectangle 7"/>
          <p:cNvSpPr>
            <a:spLocks noGrp="1" noChangeArrowheads="1"/>
          </p:cNvSpPr>
          <p:nvPr>
            <p:ph type="body" idx="4294967295"/>
          </p:nvPr>
        </p:nvSpPr>
        <p:spPr>
          <a:xfrm>
            <a:off x="1064569" y="1052513"/>
            <a:ext cx="7560840" cy="5484812"/>
          </a:xfrm>
        </p:spPr>
        <p:txBody>
          <a:bodyPr>
            <a:normAutofit fontScale="77500" lnSpcReduction="20000"/>
          </a:bodyPr>
          <a:lstStyle/>
          <a:p>
            <a:pPr marL="0" indent="0">
              <a:lnSpc>
                <a:spcPct val="120000"/>
              </a:lnSpc>
              <a:spcBef>
                <a:spcPts val="0"/>
              </a:spcBef>
              <a:buNone/>
            </a:pPr>
            <a:r>
              <a:rPr lang="zh-TW" altLang="zh-TW" sz="2800" dirty="0" smtClean="0">
                <a:latin typeface="Arial" panose="020B0604020202020204" pitchFamily="34" charset="0"/>
                <a:cs typeface="Arial" panose="020B0604020202020204" pitchFamily="34" charset="0"/>
              </a:rPr>
              <a:t>各</a:t>
            </a:r>
            <a:r>
              <a:rPr lang="zh-TW" altLang="zh-TW" sz="2800" dirty="0">
                <a:latin typeface="Arial" panose="020B0604020202020204" pitchFamily="34" charset="0"/>
                <a:cs typeface="Arial" panose="020B0604020202020204" pitchFamily="34" charset="0"/>
              </a:rPr>
              <a:t>機關應全面發掘</a:t>
            </a:r>
            <a:r>
              <a:rPr lang="zh-TW" altLang="zh-TW" sz="2800" dirty="0">
                <a:solidFill>
                  <a:srgbClr val="0000FF"/>
                </a:solidFill>
                <a:latin typeface="Arial" panose="020B0604020202020204" pitchFamily="34" charset="0"/>
                <a:cs typeface="Arial" panose="020B0604020202020204" pitchFamily="34" charset="0"/>
              </a:rPr>
              <a:t>可能影響整體與作業層級目標無法達成</a:t>
            </a:r>
            <a:r>
              <a:rPr lang="zh-TW" altLang="zh-TW" sz="2800" dirty="0">
                <a:latin typeface="Arial" panose="020B0604020202020204" pitchFamily="34" charset="0"/>
                <a:cs typeface="Arial" panose="020B0604020202020204" pitchFamily="34" charset="0"/>
              </a:rPr>
              <a:t>之內、外在風險因素，編製整體與作業層級目標及風險項目對應</a:t>
            </a:r>
            <a:r>
              <a:rPr lang="zh-TW" altLang="zh-TW" sz="2800" dirty="0" smtClean="0">
                <a:latin typeface="Arial" panose="020B0604020202020204" pitchFamily="34" charset="0"/>
                <a:cs typeface="Arial" panose="020B0604020202020204" pitchFamily="34" charset="0"/>
              </a:rPr>
              <a:t>表，</a:t>
            </a:r>
            <a:r>
              <a:rPr lang="zh-TW" altLang="zh-TW" sz="2800" dirty="0">
                <a:latin typeface="Arial" panose="020B0604020202020204" pitchFamily="34" charset="0"/>
                <a:cs typeface="Arial" panose="020B0604020202020204" pitchFamily="34" charset="0"/>
              </a:rPr>
              <a:t>並於辨識過程中注意下列事項，以避免遺漏機關潛在之施政風險：</a:t>
            </a:r>
          </a:p>
          <a:p>
            <a:pPr marL="719138" indent="-719138" algn="just">
              <a:lnSpc>
                <a:spcPct val="120000"/>
              </a:lnSpc>
              <a:spcBef>
                <a:spcPts val="0"/>
              </a:spcBef>
              <a:buNone/>
            </a:pPr>
            <a:r>
              <a:rPr lang="zh-TW" altLang="zh-TW" sz="2800" dirty="0">
                <a:latin typeface="Arial" panose="020B0604020202020204" pitchFamily="34" charset="0"/>
                <a:cs typeface="Arial" panose="020B0604020202020204" pitchFamily="34" charset="0"/>
              </a:rPr>
              <a:t>（</a:t>
            </a:r>
            <a:r>
              <a:rPr lang="en-US" altLang="zh-TW" sz="2800" dirty="0">
                <a:latin typeface="Arial" panose="020B0604020202020204" pitchFamily="34" charset="0"/>
                <a:cs typeface="Arial" panose="020B0604020202020204" pitchFamily="34" charset="0"/>
              </a:rPr>
              <a:t>1</a:t>
            </a:r>
            <a:r>
              <a:rPr lang="zh-TW" altLang="zh-TW" sz="2800" dirty="0">
                <a:latin typeface="Arial" panose="020B0604020202020204" pitchFamily="34" charset="0"/>
                <a:cs typeface="Arial" panose="020B0604020202020204" pitchFamily="34" charset="0"/>
              </a:rPr>
              <a:t>）應</a:t>
            </a:r>
            <a:r>
              <a:rPr lang="zh-TW" altLang="zh-TW" sz="2800" dirty="0">
                <a:solidFill>
                  <a:srgbClr val="0000FF"/>
                </a:solidFill>
                <a:latin typeface="Arial" panose="020B0604020202020204" pitchFamily="34" charset="0"/>
                <a:cs typeface="Arial" panose="020B0604020202020204" pitchFamily="34" charset="0"/>
              </a:rPr>
              <a:t>完整辨識</a:t>
            </a:r>
            <a:r>
              <a:rPr lang="zh-TW" altLang="zh-TW" sz="2800" dirty="0">
                <a:latin typeface="Arial" panose="020B0604020202020204" pitchFamily="34" charset="0"/>
                <a:cs typeface="Arial" panose="020B0604020202020204" pitchFamily="34" charset="0"/>
              </a:rPr>
              <a:t>整體與作業層級目標（含機關關鍵策略目標）無法達成之風險。</a:t>
            </a:r>
          </a:p>
          <a:p>
            <a:pPr marL="719138" indent="-719138" algn="just">
              <a:lnSpc>
                <a:spcPct val="120000"/>
              </a:lnSpc>
              <a:spcBef>
                <a:spcPts val="0"/>
              </a:spcBef>
              <a:buNone/>
            </a:pPr>
            <a:r>
              <a:rPr lang="zh-TW" altLang="zh-TW" sz="2800" dirty="0">
                <a:latin typeface="Arial" panose="020B0604020202020204" pitchFamily="34" charset="0"/>
                <a:cs typeface="Arial" panose="020B0604020202020204" pitchFamily="34" charset="0"/>
              </a:rPr>
              <a:t>（</a:t>
            </a:r>
            <a:r>
              <a:rPr lang="en-US" altLang="zh-TW" sz="2800" dirty="0">
                <a:latin typeface="Arial" panose="020B0604020202020204" pitchFamily="34" charset="0"/>
                <a:cs typeface="Arial" panose="020B0604020202020204" pitchFamily="34" charset="0"/>
              </a:rPr>
              <a:t>2</a:t>
            </a:r>
            <a:r>
              <a:rPr lang="zh-TW" altLang="zh-TW" sz="2800" dirty="0">
                <a:latin typeface="Arial" panose="020B0604020202020204" pitchFamily="34" charset="0"/>
                <a:cs typeface="Arial" panose="020B0604020202020204" pitchFamily="34" charset="0"/>
              </a:rPr>
              <a:t>）對於施政計畫之先期規劃作業，應針對</a:t>
            </a:r>
            <a:r>
              <a:rPr lang="zh-TW" altLang="zh-TW" sz="2800" dirty="0">
                <a:solidFill>
                  <a:srgbClr val="0000FF"/>
                </a:solidFill>
                <a:latin typeface="Arial" panose="020B0604020202020204" pitchFamily="34" charset="0"/>
                <a:cs typeface="Arial" panose="020B0604020202020204" pitchFamily="34" charset="0"/>
              </a:rPr>
              <a:t>民意及利害關係者意見</a:t>
            </a:r>
            <a:r>
              <a:rPr lang="zh-TW" altLang="zh-TW" sz="2800" dirty="0">
                <a:latin typeface="Arial" panose="020B0604020202020204" pitchFamily="34" charset="0"/>
                <a:cs typeface="Arial" panose="020B0604020202020204" pitchFamily="34" charset="0"/>
              </a:rPr>
              <a:t>、</a:t>
            </a:r>
            <a:r>
              <a:rPr lang="zh-TW" altLang="zh-TW" sz="2800" dirty="0">
                <a:solidFill>
                  <a:srgbClr val="0000FF"/>
                </a:solidFill>
                <a:latin typeface="Arial" panose="020B0604020202020204" pitchFamily="34" charset="0"/>
                <a:cs typeface="Arial" panose="020B0604020202020204" pitchFamily="34" charset="0"/>
              </a:rPr>
              <a:t>成本效益</a:t>
            </a:r>
            <a:r>
              <a:rPr lang="zh-TW" altLang="zh-TW" sz="2800" dirty="0">
                <a:latin typeface="Arial" panose="020B0604020202020204" pitchFamily="34" charset="0"/>
                <a:cs typeface="Arial" panose="020B0604020202020204" pitchFamily="34" charset="0"/>
              </a:rPr>
              <a:t>、</a:t>
            </a:r>
            <a:r>
              <a:rPr lang="zh-TW" altLang="zh-TW" sz="2800" dirty="0">
                <a:solidFill>
                  <a:srgbClr val="0000FF"/>
                </a:solidFill>
                <a:latin typeface="Arial" panose="020B0604020202020204" pitchFamily="34" charset="0"/>
                <a:cs typeface="Arial" panose="020B0604020202020204" pitchFamily="34" charset="0"/>
              </a:rPr>
              <a:t>技術可行性</a:t>
            </a:r>
            <a:r>
              <a:rPr lang="zh-TW" altLang="zh-TW" sz="2800" dirty="0">
                <a:latin typeface="Arial" panose="020B0604020202020204" pitchFamily="34" charset="0"/>
                <a:cs typeface="Arial" panose="020B0604020202020204" pitchFamily="34" charset="0"/>
              </a:rPr>
              <a:t>或</a:t>
            </a:r>
            <a:r>
              <a:rPr lang="zh-TW" altLang="zh-TW" sz="2800" dirty="0">
                <a:solidFill>
                  <a:srgbClr val="0000FF"/>
                </a:solidFill>
                <a:latin typeface="Arial" panose="020B0604020202020204" pitchFamily="34" charset="0"/>
                <a:cs typeface="Arial" panose="020B0604020202020204" pitchFamily="34" charset="0"/>
              </a:rPr>
              <a:t>跨機關業務協調</a:t>
            </a:r>
            <a:r>
              <a:rPr lang="zh-TW" altLang="zh-TW" sz="2800" dirty="0">
                <a:latin typeface="Arial" panose="020B0604020202020204" pitchFamily="34" charset="0"/>
                <a:cs typeface="Arial" panose="020B0604020202020204" pitchFamily="34" charset="0"/>
              </a:rPr>
              <a:t>等，辨識可能影響計畫推動之風險來源。</a:t>
            </a:r>
          </a:p>
          <a:p>
            <a:pPr marL="719138" indent="-719138" algn="just">
              <a:lnSpc>
                <a:spcPct val="120000"/>
              </a:lnSpc>
              <a:spcBef>
                <a:spcPts val="0"/>
              </a:spcBef>
              <a:buNone/>
            </a:pPr>
            <a:r>
              <a:rPr lang="zh-TW" altLang="zh-TW" sz="2800" dirty="0">
                <a:latin typeface="Arial" panose="020B0604020202020204" pitchFamily="34" charset="0"/>
                <a:cs typeface="Arial" panose="020B0604020202020204" pitchFamily="34" charset="0"/>
              </a:rPr>
              <a:t>（</a:t>
            </a:r>
            <a:r>
              <a:rPr lang="en-US" altLang="zh-TW" sz="2800" dirty="0">
                <a:latin typeface="Arial" panose="020B0604020202020204" pitchFamily="34" charset="0"/>
                <a:cs typeface="Arial" panose="020B0604020202020204" pitchFamily="34" charset="0"/>
              </a:rPr>
              <a:t>3</a:t>
            </a:r>
            <a:r>
              <a:rPr lang="zh-TW" altLang="zh-TW" sz="2800" dirty="0">
                <a:latin typeface="Arial" panose="020B0604020202020204" pitchFamily="34" charset="0"/>
                <a:cs typeface="Arial" panose="020B0604020202020204" pitchFamily="34" charset="0"/>
              </a:rPr>
              <a:t>）辨識監察院等</a:t>
            </a:r>
            <a:r>
              <a:rPr lang="zh-TW" altLang="zh-TW" sz="2800" dirty="0">
                <a:solidFill>
                  <a:srgbClr val="0000FF"/>
                </a:solidFill>
                <a:latin typeface="Arial" panose="020B0604020202020204" pitchFamily="34" charset="0"/>
                <a:cs typeface="Arial" panose="020B0604020202020204" pitchFamily="34" charset="0"/>
              </a:rPr>
              <a:t>外部監督機關所提內部控制缺失</a:t>
            </a:r>
            <a:r>
              <a:rPr lang="zh-TW" altLang="zh-TW" sz="2800" dirty="0">
                <a:latin typeface="Arial" panose="020B0604020202020204" pitchFamily="34" charset="0"/>
                <a:cs typeface="Arial" panose="020B0604020202020204" pitchFamily="34" charset="0"/>
              </a:rPr>
              <a:t>，涉及業務推動過程中未能察覺或辨識之潛在風險。</a:t>
            </a:r>
          </a:p>
          <a:p>
            <a:pPr marL="719138" indent="-719138" algn="just">
              <a:lnSpc>
                <a:spcPct val="120000"/>
              </a:lnSpc>
              <a:spcBef>
                <a:spcPts val="0"/>
              </a:spcBef>
              <a:buNone/>
            </a:pPr>
            <a:r>
              <a:rPr lang="zh-TW" altLang="zh-TW" sz="2800" dirty="0">
                <a:latin typeface="Arial" panose="020B0604020202020204" pitchFamily="34" charset="0"/>
                <a:cs typeface="Arial" panose="020B0604020202020204" pitchFamily="34" charset="0"/>
              </a:rPr>
              <a:t>（</a:t>
            </a:r>
            <a:r>
              <a:rPr lang="en-US" altLang="zh-TW" sz="2800" dirty="0">
                <a:latin typeface="Arial" panose="020B0604020202020204" pitchFamily="34" charset="0"/>
                <a:cs typeface="Arial" panose="020B0604020202020204" pitchFamily="34" charset="0"/>
              </a:rPr>
              <a:t>4</a:t>
            </a:r>
            <a:r>
              <a:rPr lang="zh-TW" altLang="zh-TW" sz="2800" dirty="0">
                <a:latin typeface="Arial" panose="020B0604020202020204" pitchFamily="34" charset="0"/>
                <a:cs typeface="Arial" panose="020B0604020202020204" pitchFamily="34" charset="0"/>
              </a:rPr>
              <a:t>）對於涉及人民權利或義務之業務，應針對可能發生</a:t>
            </a:r>
            <a:r>
              <a:rPr lang="zh-TW" altLang="zh-TW" sz="2800" dirty="0">
                <a:solidFill>
                  <a:srgbClr val="0000FF"/>
                </a:solidFill>
                <a:latin typeface="Arial" panose="020B0604020202020204" pitchFamily="34" charset="0"/>
                <a:cs typeface="Arial" panose="020B0604020202020204" pitchFamily="34" charset="0"/>
              </a:rPr>
              <a:t>受賄</a:t>
            </a:r>
            <a:r>
              <a:rPr lang="zh-TW" altLang="zh-TW" sz="2800" dirty="0">
                <a:latin typeface="Arial" panose="020B0604020202020204" pitchFamily="34" charset="0"/>
                <a:cs typeface="Arial" panose="020B0604020202020204" pitchFamily="34" charset="0"/>
              </a:rPr>
              <a:t>、</a:t>
            </a:r>
            <a:r>
              <a:rPr lang="zh-TW" altLang="zh-TW" sz="2800" dirty="0">
                <a:solidFill>
                  <a:srgbClr val="0000FF"/>
                </a:solidFill>
                <a:latin typeface="Arial" panose="020B0604020202020204" pitchFamily="34" charset="0"/>
                <a:cs typeface="Arial" panose="020B0604020202020204" pitchFamily="34" charset="0"/>
              </a:rPr>
              <a:t>違背職務</a:t>
            </a:r>
            <a:r>
              <a:rPr lang="zh-TW" altLang="zh-TW" sz="2800" dirty="0">
                <a:latin typeface="Arial" panose="020B0604020202020204" pitchFamily="34" charset="0"/>
                <a:cs typeface="Arial" panose="020B0604020202020204" pitchFamily="34" charset="0"/>
              </a:rPr>
              <a:t>、</a:t>
            </a:r>
            <a:r>
              <a:rPr lang="zh-TW" altLang="zh-TW" sz="2800" dirty="0">
                <a:solidFill>
                  <a:srgbClr val="0000FF"/>
                </a:solidFill>
                <a:latin typeface="Arial" panose="020B0604020202020204" pitchFamily="34" charset="0"/>
                <a:cs typeface="Arial" panose="020B0604020202020204" pitchFamily="34" charset="0"/>
              </a:rPr>
              <a:t>濫用職權</a:t>
            </a:r>
            <a:r>
              <a:rPr lang="zh-TW" altLang="zh-TW" sz="2800" dirty="0">
                <a:latin typeface="Arial" panose="020B0604020202020204" pitchFamily="34" charset="0"/>
                <a:cs typeface="Arial" panose="020B0604020202020204" pitchFamily="34" charset="0"/>
              </a:rPr>
              <a:t>、</a:t>
            </a:r>
            <a:r>
              <a:rPr lang="zh-TW" altLang="zh-TW" sz="2800" dirty="0">
                <a:solidFill>
                  <a:srgbClr val="0000FF"/>
                </a:solidFill>
                <a:latin typeface="Arial" panose="020B0604020202020204" pitchFamily="34" charset="0"/>
                <a:cs typeface="Arial" panose="020B0604020202020204" pitchFamily="34" charset="0"/>
              </a:rPr>
              <a:t>消極不作為</a:t>
            </a:r>
            <a:r>
              <a:rPr lang="zh-TW" altLang="zh-TW" sz="2800" dirty="0">
                <a:latin typeface="Arial" panose="020B0604020202020204" pitchFamily="34" charset="0"/>
                <a:cs typeface="Arial" panose="020B0604020202020204" pitchFamily="34" charset="0"/>
              </a:rPr>
              <a:t>、</a:t>
            </a:r>
            <a:r>
              <a:rPr lang="zh-TW" altLang="zh-TW" sz="2800" dirty="0">
                <a:solidFill>
                  <a:srgbClr val="0000FF"/>
                </a:solidFill>
                <a:latin typeface="Arial" panose="020B0604020202020204" pitchFamily="34" charset="0"/>
                <a:cs typeface="Arial" panose="020B0604020202020204" pitchFamily="34" charset="0"/>
              </a:rPr>
              <a:t>行政效率不彰</a:t>
            </a:r>
            <a:r>
              <a:rPr lang="zh-TW" altLang="zh-TW" sz="2800" dirty="0">
                <a:latin typeface="Arial" panose="020B0604020202020204" pitchFamily="34" charset="0"/>
                <a:cs typeface="Arial" panose="020B0604020202020204" pitchFamily="34" charset="0"/>
              </a:rPr>
              <a:t>及</a:t>
            </a:r>
            <a:r>
              <a:rPr lang="zh-TW" altLang="zh-TW" sz="2800" dirty="0">
                <a:solidFill>
                  <a:srgbClr val="0000FF"/>
                </a:solidFill>
                <a:latin typeface="Arial" panose="020B0604020202020204" pitchFamily="34" charset="0"/>
                <a:cs typeface="Arial" panose="020B0604020202020204" pitchFamily="34" charset="0"/>
              </a:rPr>
              <a:t>未適當公開資訊</a:t>
            </a:r>
            <a:r>
              <a:rPr lang="zh-TW" altLang="zh-TW" sz="2800" dirty="0">
                <a:latin typeface="Arial" panose="020B0604020202020204" pitchFamily="34" charset="0"/>
                <a:cs typeface="Arial" panose="020B0604020202020204" pitchFamily="34" charset="0"/>
              </a:rPr>
              <a:t>等，辨識影響政府公信力之風險來源。</a:t>
            </a:r>
          </a:p>
        </p:txBody>
      </p:sp>
      <p:sp>
        <p:nvSpPr>
          <p:cNvPr id="20485" name="投影片編號版面配置區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E31103E1-F4E5-492E-AD1E-ADA97EF570DF}" type="slidenum">
              <a:rPr kumimoji="0" lang="zh-TW" altLang="en-US" smtClean="0">
                <a:solidFill>
                  <a:srgbClr val="FFFFFF"/>
                </a:solidFill>
                <a:latin typeface="Arial" panose="020B0604020202020204" pitchFamily="34" charset="0"/>
                <a:cs typeface="Arial" panose="020B0604020202020204" pitchFamily="34" charset="0"/>
              </a:rPr>
              <a:pPr eaLnBrk="1" hangingPunct="1"/>
              <a:t>33</a:t>
            </a:fld>
            <a:endParaRPr kumimoji="0" lang="en-US" altLang="zh-TW"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77615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314039" y="1"/>
            <a:ext cx="6124178"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endParaRPr lang="zh-TW" altLang="en-US" sz="4000" b="1">
              <a:solidFill>
                <a:srgbClr val="CC0066"/>
              </a:solidFill>
              <a:latin typeface="標楷體" pitchFamily="65" charset="-120"/>
              <a:ea typeface="標楷體" pitchFamily="65" charset="-120"/>
            </a:endParaRPr>
          </a:p>
        </p:txBody>
      </p:sp>
      <p:sp>
        <p:nvSpPr>
          <p:cNvPr id="26628" name="投影片編號版面配置區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D87BD3CB-A031-444F-A974-C2CA6E095929}" type="slidenum">
              <a:rPr kumimoji="0" lang="zh-TW" altLang="en-US" smtClean="0">
                <a:solidFill>
                  <a:srgbClr val="FFFFFF"/>
                </a:solidFill>
              </a:rPr>
              <a:pPr eaLnBrk="1" hangingPunct="1"/>
              <a:t>34</a:t>
            </a:fld>
            <a:endParaRPr kumimoji="0" lang="en-US" altLang="zh-TW" smtClean="0">
              <a:solidFill>
                <a:srgbClr val="FFFFFF"/>
              </a:solidFill>
            </a:endParaRPr>
          </a:p>
        </p:txBody>
      </p:sp>
      <p:pic>
        <p:nvPicPr>
          <p:cNvPr id="2662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12" t="8102" r="13314" b="8574"/>
          <a:stretch/>
        </p:blipFill>
        <p:spPr bwMode="auto">
          <a:xfrm>
            <a:off x="1002835" y="1124744"/>
            <a:ext cx="8270645" cy="516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群組 7"/>
          <p:cNvGrpSpPr>
            <a:grpSpLocks/>
          </p:cNvGrpSpPr>
          <p:nvPr/>
        </p:nvGrpSpPr>
        <p:grpSpPr bwMode="auto">
          <a:xfrm>
            <a:off x="1833298" y="115889"/>
            <a:ext cx="6084623" cy="909637"/>
            <a:chOff x="1360287" y="1551671"/>
            <a:chExt cx="4354684" cy="1320800"/>
          </a:xfrm>
        </p:grpSpPr>
        <p:sp>
          <p:nvSpPr>
            <p:cNvPr id="11" name="六邊形 10"/>
            <p:cNvSpPr/>
            <p:nvPr/>
          </p:nvSpPr>
          <p:spPr>
            <a:xfrm>
              <a:off x="1360287" y="1551671"/>
              <a:ext cx="4354684" cy="1320800"/>
            </a:xfrm>
            <a:prstGeom prst="hexagon">
              <a:avLst/>
            </a:prstGeom>
            <a:solidFill>
              <a:schemeClr val="bg1"/>
            </a:solidFill>
          </p:spPr>
          <p:style>
            <a:lnRef idx="3">
              <a:schemeClr val="lt1"/>
            </a:lnRef>
            <a:fillRef idx="1">
              <a:schemeClr val="accent4"/>
            </a:fillRef>
            <a:effectRef idx="1">
              <a:schemeClr val="accent4"/>
            </a:effectRef>
            <a:fontRef idx="minor">
              <a:schemeClr val="lt1"/>
            </a:fontRef>
          </p:style>
        </p:sp>
        <p:sp>
          <p:nvSpPr>
            <p:cNvPr id="12" name="六邊形 4"/>
            <p:cNvSpPr/>
            <p:nvPr/>
          </p:nvSpPr>
          <p:spPr>
            <a:xfrm>
              <a:off x="2224331" y="1669228"/>
              <a:ext cx="2577362" cy="1014227"/>
            </a:xfrm>
            <a:prstGeom prst="rect">
              <a:avLst/>
            </a:prstGeom>
          </p:spPr>
          <p:style>
            <a:lnRef idx="0">
              <a:scrgbClr r="0" g="0" b="0"/>
            </a:lnRef>
            <a:fillRef idx="0">
              <a:scrgbClr r="0" g="0" b="0"/>
            </a:fillRef>
            <a:effectRef idx="0">
              <a:scrgbClr r="0" g="0" b="0"/>
            </a:effectRef>
            <a:fontRef idx="minor">
              <a:schemeClr val="lt1"/>
            </a:fontRef>
          </p:style>
          <p:txBody>
            <a:bodyPr lIns="148590" tIns="148590" rIns="148590" bIns="148590" spcCol="1270" anchor="ctr"/>
            <a:lstStyle/>
            <a:p>
              <a:pPr defTabSz="1733550">
                <a:lnSpc>
                  <a:spcPct val="90000"/>
                </a:lnSpc>
                <a:spcAft>
                  <a:spcPct val="35000"/>
                </a:spcAft>
                <a:defRPr/>
              </a:pPr>
              <a:r>
                <a:rPr lang="zh-TW" altLang="en-US" sz="3900" b="1" dirty="0" smtClean="0">
                  <a:solidFill>
                    <a:srgbClr val="0000FF"/>
                  </a:solidFill>
                  <a:latin typeface="標楷體" pitchFamily="65" charset="-120"/>
                  <a:ea typeface="標楷體" pitchFamily="65" charset="-120"/>
                </a:rPr>
                <a:t>風險辨識工具</a:t>
              </a:r>
              <a:endParaRPr lang="zh-TW" altLang="en-US" sz="3900" b="1" dirty="0">
                <a:solidFill>
                  <a:srgbClr val="0000FF"/>
                </a:solidFill>
                <a:latin typeface="標楷體" pitchFamily="65" charset="-120"/>
                <a:ea typeface="標楷體" pitchFamily="65" charset="-120"/>
              </a:endParaRPr>
            </a:p>
          </p:txBody>
        </p:sp>
      </p:grpSp>
    </p:spTree>
    <p:extLst>
      <p:ext uri="{BB962C8B-B14F-4D97-AF65-F5344CB8AC3E}">
        <p14:creationId xmlns:p14="http://schemas.microsoft.com/office/powerpoint/2010/main" val="2827093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r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5314" y="4077072"/>
            <a:ext cx="105423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4614" name="Rectangle 6"/>
          <p:cNvSpPr>
            <a:spLocks noGrp="1" noChangeArrowheads="1"/>
          </p:cNvSpPr>
          <p:nvPr>
            <p:ph type="title" idx="4294967295"/>
          </p:nvPr>
        </p:nvSpPr>
        <p:spPr>
          <a:xfrm>
            <a:off x="502179" y="115889"/>
            <a:ext cx="9403821" cy="841375"/>
          </a:xfrm>
        </p:spPr>
        <p:txBody>
          <a:bodyPr/>
          <a:lstStyle/>
          <a:p>
            <a:pPr eaLnBrk="1" fontAlgn="auto" hangingPunct="1">
              <a:spcAft>
                <a:spcPts val="0"/>
              </a:spcAft>
              <a:defRPr/>
            </a:pPr>
            <a:r>
              <a:rPr lang="en-US" altLang="zh-TW" sz="4000" dirty="0" smtClean="0">
                <a:solidFill>
                  <a:srgbClr val="CC0066"/>
                </a:solidFill>
                <a:latin typeface="Arial" panose="020B0604020202020204" pitchFamily="34" charset="0"/>
                <a:ea typeface="標楷體" pitchFamily="65" charset="-120"/>
                <a:cs typeface="Arial" panose="020B0604020202020204" pitchFamily="34" charset="0"/>
              </a:rPr>
              <a:t>3.</a:t>
            </a:r>
            <a:r>
              <a:rPr lang="zh-TW" altLang="en-US" sz="4000" dirty="0" smtClean="0">
                <a:solidFill>
                  <a:srgbClr val="CC0066"/>
                </a:solidFill>
                <a:latin typeface="Arial" panose="020B0604020202020204" pitchFamily="34" charset="0"/>
                <a:ea typeface="標楷體" pitchFamily="65" charset="-120"/>
                <a:cs typeface="Arial" panose="020B0604020202020204" pitchFamily="34" charset="0"/>
              </a:rPr>
              <a:t>風險分析</a:t>
            </a:r>
            <a:endParaRPr lang="zh-TW" altLang="en-US" sz="4000" b="1" dirty="0">
              <a:solidFill>
                <a:srgbClr val="CC0066"/>
              </a:solidFill>
              <a:latin typeface="Arial" panose="020B0604020202020204" pitchFamily="34" charset="0"/>
              <a:ea typeface="標楷體" pitchFamily="65" charset="-120"/>
              <a:cs typeface="Arial" panose="020B0604020202020204" pitchFamily="34" charset="0"/>
            </a:endParaRPr>
          </a:p>
        </p:txBody>
      </p:sp>
      <p:sp>
        <p:nvSpPr>
          <p:cNvPr id="324615" name="Rectangle 7"/>
          <p:cNvSpPr>
            <a:spLocks noGrp="1" noChangeArrowheads="1"/>
          </p:cNvSpPr>
          <p:nvPr>
            <p:ph type="body" idx="4294967295"/>
          </p:nvPr>
        </p:nvSpPr>
        <p:spPr>
          <a:xfrm>
            <a:off x="1280592" y="1052513"/>
            <a:ext cx="7560840" cy="3600623"/>
          </a:xfrm>
        </p:spPr>
        <p:txBody>
          <a:bodyPr>
            <a:normAutofit/>
          </a:bodyPr>
          <a:lstStyle/>
          <a:p>
            <a:pPr marL="0" indent="0">
              <a:lnSpc>
                <a:spcPct val="150000"/>
              </a:lnSpc>
              <a:buNone/>
            </a:pPr>
            <a:r>
              <a:rPr lang="zh-TW" altLang="zh-TW" sz="2800" dirty="0" smtClean="0"/>
              <a:t>各</a:t>
            </a:r>
            <a:r>
              <a:rPr lang="zh-TW" altLang="zh-TW" sz="2800" dirty="0"/>
              <a:t>機關依據業務性質訂定適切之</a:t>
            </a:r>
            <a:r>
              <a:rPr lang="zh-TW" altLang="zh-TW" sz="2800" dirty="0">
                <a:solidFill>
                  <a:srgbClr val="0000FF"/>
                </a:solidFill>
              </a:rPr>
              <a:t>風險影響程度</a:t>
            </a:r>
            <a:r>
              <a:rPr lang="zh-TW" altLang="zh-TW" sz="2800" dirty="0"/>
              <a:t>及</a:t>
            </a:r>
            <a:r>
              <a:rPr lang="zh-TW" altLang="zh-TW" sz="2800" dirty="0">
                <a:solidFill>
                  <a:srgbClr val="0000FF"/>
                </a:solidFill>
              </a:rPr>
              <a:t>發生可能性</a:t>
            </a:r>
            <a:r>
              <a:rPr lang="zh-TW" altLang="zh-TW" sz="2800" dirty="0"/>
              <a:t>（機率）之</a:t>
            </a:r>
            <a:r>
              <a:rPr lang="zh-TW" altLang="zh-TW" sz="2800" dirty="0">
                <a:solidFill>
                  <a:srgbClr val="0000FF"/>
                </a:solidFill>
              </a:rPr>
              <a:t>分類標準</a:t>
            </a:r>
            <a:r>
              <a:rPr lang="zh-TW" altLang="zh-TW" sz="2800" dirty="0"/>
              <a:t>，並參考</a:t>
            </a:r>
            <a:r>
              <a:rPr lang="zh-TW" altLang="zh-TW" sz="2800" dirty="0">
                <a:solidFill>
                  <a:srgbClr val="0000FF"/>
                </a:solidFill>
              </a:rPr>
              <a:t>以往經驗或現行作業缺失</a:t>
            </a:r>
            <a:r>
              <a:rPr lang="zh-TW" altLang="zh-TW" sz="2800" dirty="0"/>
              <a:t>，</a:t>
            </a:r>
            <a:r>
              <a:rPr lang="zh-TW" altLang="zh-TW" sz="2800" dirty="0">
                <a:solidFill>
                  <a:srgbClr val="0000FF"/>
                </a:solidFill>
              </a:rPr>
              <a:t>透過量化方式</a:t>
            </a:r>
            <a:r>
              <a:rPr lang="zh-TW" altLang="zh-TW" sz="2800" dirty="0"/>
              <a:t>，分析各項風險之風險情境一旦發生之衝擊或後果及其發生可能性，以</a:t>
            </a:r>
            <a:r>
              <a:rPr lang="zh-TW" altLang="zh-TW" sz="2800" dirty="0">
                <a:solidFill>
                  <a:srgbClr val="0000FF"/>
                </a:solidFill>
              </a:rPr>
              <a:t>決定風險值</a:t>
            </a:r>
            <a:r>
              <a:rPr lang="zh-TW" altLang="zh-TW" sz="2800" dirty="0"/>
              <a:t>。</a:t>
            </a:r>
            <a:endParaRPr lang="zh-TW" altLang="zh-TW" sz="2800" dirty="0">
              <a:latin typeface="Arial" panose="020B0604020202020204" pitchFamily="34" charset="0"/>
              <a:cs typeface="Arial" panose="020B0604020202020204" pitchFamily="34" charset="0"/>
            </a:endParaRPr>
          </a:p>
        </p:txBody>
      </p:sp>
      <p:sp>
        <p:nvSpPr>
          <p:cNvPr id="20485" name="投影片編號版面配置區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E31103E1-F4E5-492E-AD1E-ADA97EF570DF}" type="slidenum">
              <a:rPr kumimoji="0" lang="zh-TW" altLang="en-US" smtClean="0">
                <a:solidFill>
                  <a:srgbClr val="FFFFFF"/>
                </a:solidFill>
                <a:latin typeface="Arial" panose="020B0604020202020204" pitchFamily="34" charset="0"/>
                <a:cs typeface="Arial" panose="020B0604020202020204" pitchFamily="34" charset="0"/>
              </a:rPr>
              <a:pPr eaLnBrk="1" hangingPunct="1"/>
              <a:t>35</a:t>
            </a:fld>
            <a:endParaRPr kumimoji="0" lang="en-US" altLang="zh-TW"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37292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852" name="Group 60"/>
          <p:cNvGraphicFramePr>
            <a:graphicFrameLocks noGrp="1"/>
          </p:cNvGraphicFramePr>
          <p:nvPr/>
        </p:nvGraphicFramePr>
        <p:xfrm>
          <a:off x="825500" y="1600200"/>
          <a:ext cx="7993591" cy="2014539"/>
        </p:xfrm>
        <a:graphic>
          <a:graphicData uri="http://schemas.openxmlformats.org/drawingml/2006/table">
            <a:tbl>
              <a:tblPr/>
              <a:tblGrid>
                <a:gridCol w="1133343"/>
                <a:gridCol w="1836737"/>
                <a:gridCol w="2349235"/>
                <a:gridCol w="2674276"/>
              </a:tblGrid>
              <a:tr h="552450">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zh-TW" sz="1800" b="0" i="0" u="none" strike="noStrike" cap="none" normalizeH="0" baseline="0" dirty="0" smtClean="0">
                          <a:ln>
                            <a:noFill/>
                          </a:ln>
                          <a:solidFill>
                            <a:schemeClr val="tx1"/>
                          </a:solidFill>
                          <a:effectLst/>
                          <a:latin typeface="標楷體" pitchFamily="65" charset="-120"/>
                          <a:ea typeface="標楷體" pitchFamily="65" charset="-120"/>
                        </a:rPr>
                        <a:t> </a:t>
                      </a:r>
                      <a:r>
                        <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rPr>
                        <a:t>等級</a:t>
                      </a: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rPr>
                        <a:t>衝擊或後果</a:t>
                      </a: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形象</a:t>
                      </a: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目標達成</a:t>
                      </a: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87363">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1800" b="0" i="0" u="none" strike="noStrike" cap="none" normalizeH="0" baseline="0" smtClean="0">
                          <a:ln>
                            <a:noFill/>
                          </a:ln>
                          <a:solidFill>
                            <a:schemeClr val="tx1"/>
                          </a:solidFill>
                          <a:effectLst/>
                          <a:latin typeface="標楷體" pitchFamily="65" charset="-120"/>
                          <a:ea typeface="標楷體" pitchFamily="65" charset="-120"/>
                        </a:rPr>
                        <a:t>3 </a:t>
                      </a:r>
                      <a:endParaRPr kumimoji="0" lang="zh-TW" altLang="zh-TW" sz="18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rPr>
                        <a:t>非常嚴重</a:t>
                      </a: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1" i="0" u="none" strike="noStrike" cap="none" normalizeH="0" baseline="0" dirty="0" smtClean="0">
                          <a:ln>
                            <a:noFill/>
                          </a:ln>
                          <a:solidFill>
                            <a:schemeClr val="tx1"/>
                          </a:solidFill>
                          <a:effectLst/>
                          <a:latin typeface="標楷體" pitchFamily="65" charset="-120"/>
                          <a:ea typeface="標楷體" pitchFamily="65" charset="-120"/>
                        </a:rPr>
                        <a:t>機關</a:t>
                      </a:r>
                      <a:r>
                        <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rPr>
                        <a:t>形象受損</a:t>
                      </a: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經費</a:t>
                      </a:r>
                      <a:r>
                        <a:rPr kumimoji="0" lang="en-US" altLang="zh-TW" sz="1800" b="0" i="0" u="none" strike="noStrike" cap="none" normalizeH="0" baseline="0" smtClean="0">
                          <a:ln>
                            <a:noFill/>
                          </a:ln>
                          <a:solidFill>
                            <a:schemeClr val="tx1"/>
                          </a:solidFill>
                          <a:effectLst/>
                          <a:latin typeface="標楷體" pitchFamily="65" charset="-120"/>
                          <a:ea typeface="標楷體" pitchFamily="65" charset="-120"/>
                        </a:rPr>
                        <a:t>/</a:t>
                      </a: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時間</a:t>
                      </a:r>
                      <a:r>
                        <a:rPr kumimoji="0" lang="zh-TW" altLang="en-US" sz="1800" b="1" i="0" u="none" strike="noStrike" cap="none" normalizeH="0" baseline="0" smtClean="0">
                          <a:ln>
                            <a:noFill/>
                          </a:ln>
                          <a:solidFill>
                            <a:schemeClr val="tx1"/>
                          </a:solidFill>
                          <a:effectLst/>
                          <a:latin typeface="標楷體" pitchFamily="65" charset="-120"/>
                          <a:ea typeface="標楷體" pitchFamily="65" charset="-120"/>
                        </a:rPr>
                        <a:t>大量</a:t>
                      </a: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增加</a:t>
                      </a: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363">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1800" b="0" i="0" u="none" strike="noStrike" cap="none" normalizeH="0" baseline="0" smtClean="0">
                          <a:ln>
                            <a:noFill/>
                          </a:ln>
                          <a:solidFill>
                            <a:schemeClr val="tx1"/>
                          </a:solidFill>
                          <a:effectLst/>
                          <a:latin typeface="標楷體" pitchFamily="65" charset="-120"/>
                          <a:ea typeface="標楷體" pitchFamily="65" charset="-120"/>
                        </a:rPr>
                        <a:t>2 </a:t>
                      </a:r>
                      <a:endParaRPr kumimoji="0" lang="zh-TW" altLang="zh-TW" sz="18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嚴重</a:t>
                      </a: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1" i="0" u="none" strike="noStrike" cap="none" normalizeH="0" baseline="0" dirty="0" smtClean="0">
                          <a:ln>
                            <a:noFill/>
                          </a:ln>
                          <a:solidFill>
                            <a:schemeClr val="tx1"/>
                          </a:solidFill>
                          <a:effectLst/>
                          <a:latin typeface="標楷體" pitchFamily="65" charset="-120"/>
                          <a:ea typeface="標楷體" pitchFamily="65" charset="-120"/>
                        </a:rPr>
                        <a:t>跨部門</a:t>
                      </a:r>
                      <a:r>
                        <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rPr>
                        <a:t>形象受損</a:t>
                      </a: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經費</a:t>
                      </a:r>
                      <a:r>
                        <a:rPr kumimoji="0" lang="en-US" altLang="zh-TW" sz="1800" b="0" i="0" u="none" strike="noStrike" cap="none" normalizeH="0" baseline="0" smtClean="0">
                          <a:ln>
                            <a:noFill/>
                          </a:ln>
                          <a:solidFill>
                            <a:schemeClr val="tx1"/>
                          </a:solidFill>
                          <a:effectLst/>
                          <a:latin typeface="標楷體" pitchFamily="65" charset="-120"/>
                          <a:ea typeface="標楷體" pitchFamily="65" charset="-120"/>
                        </a:rPr>
                        <a:t>/</a:t>
                      </a: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時間</a:t>
                      </a:r>
                      <a:r>
                        <a:rPr kumimoji="0" lang="zh-TW" altLang="en-US" sz="1800" b="1" i="0" u="none" strike="noStrike" cap="none" normalizeH="0" baseline="0" smtClean="0">
                          <a:ln>
                            <a:noFill/>
                          </a:ln>
                          <a:solidFill>
                            <a:schemeClr val="tx1"/>
                          </a:solidFill>
                          <a:effectLst/>
                          <a:latin typeface="標楷體" pitchFamily="65" charset="-120"/>
                          <a:ea typeface="標楷體" pitchFamily="65" charset="-120"/>
                        </a:rPr>
                        <a:t>中度</a:t>
                      </a: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增加</a:t>
                      </a: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363">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1800" b="0" i="0" u="none" strike="noStrike" cap="none" normalizeH="0" baseline="0" smtClean="0">
                          <a:ln>
                            <a:noFill/>
                          </a:ln>
                          <a:solidFill>
                            <a:schemeClr val="tx1"/>
                          </a:solidFill>
                          <a:effectLst/>
                          <a:latin typeface="標楷體" pitchFamily="65" charset="-120"/>
                          <a:ea typeface="標楷體" pitchFamily="65" charset="-120"/>
                        </a:rPr>
                        <a:t>1 </a:t>
                      </a:r>
                      <a:endParaRPr kumimoji="0" lang="zh-TW" altLang="zh-TW" sz="18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輕微</a:t>
                      </a: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1" i="0" u="none" strike="noStrike" cap="none" normalizeH="0" baseline="0" dirty="0" smtClean="0">
                          <a:ln>
                            <a:noFill/>
                          </a:ln>
                          <a:solidFill>
                            <a:schemeClr val="tx1"/>
                          </a:solidFill>
                          <a:effectLst/>
                          <a:latin typeface="標楷體" pitchFamily="65" charset="-120"/>
                          <a:ea typeface="標楷體" pitchFamily="65" charset="-120"/>
                        </a:rPr>
                        <a:t>部門</a:t>
                      </a:r>
                      <a:r>
                        <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rPr>
                        <a:t>形象受損</a:t>
                      </a: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rPr>
                        <a:t>經費</a:t>
                      </a:r>
                      <a:r>
                        <a:rPr kumimoji="0" lang="en-US" altLang="zh-TW" sz="1800" b="0" i="0" u="none" strike="noStrike" cap="none" normalizeH="0" baseline="0" dirty="0" smtClean="0">
                          <a:ln>
                            <a:noFill/>
                          </a:ln>
                          <a:solidFill>
                            <a:schemeClr val="tx1"/>
                          </a:solidFill>
                          <a:effectLst/>
                          <a:latin typeface="標楷體" pitchFamily="65" charset="-120"/>
                          <a:ea typeface="標楷體" pitchFamily="65" charset="-120"/>
                        </a:rPr>
                        <a:t>/</a:t>
                      </a:r>
                      <a:r>
                        <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rPr>
                        <a:t>時間</a:t>
                      </a:r>
                      <a:r>
                        <a:rPr kumimoji="0" lang="zh-TW" altLang="en-US" sz="1800" b="1" i="0" u="none" strike="noStrike" cap="none" normalizeH="0" baseline="0" dirty="0" smtClean="0">
                          <a:ln>
                            <a:noFill/>
                          </a:ln>
                          <a:solidFill>
                            <a:schemeClr val="tx1"/>
                          </a:solidFill>
                          <a:effectLst/>
                          <a:latin typeface="標楷體" pitchFamily="65" charset="-120"/>
                          <a:ea typeface="標楷體" pitchFamily="65" charset="-120"/>
                        </a:rPr>
                        <a:t>輕微</a:t>
                      </a:r>
                      <a:r>
                        <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rPr>
                        <a:t>增加</a:t>
                      </a: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 name="表格 5"/>
          <p:cNvGraphicFramePr>
            <a:graphicFrameLocks noGrp="1"/>
          </p:cNvGraphicFramePr>
          <p:nvPr/>
        </p:nvGraphicFramePr>
        <p:xfrm>
          <a:off x="1073150" y="4191001"/>
          <a:ext cx="7381346" cy="1655763"/>
        </p:xfrm>
        <a:graphic>
          <a:graphicData uri="http://schemas.openxmlformats.org/drawingml/2006/table">
            <a:tbl>
              <a:tblPr/>
              <a:tblGrid>
                <a:gridCol w="1491060"/>
                <a:gridCol w="2560769"/>
                <a:gridCol w="3329517"/>
              </a:tblGrid>
              <a:tr h="438150">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rPr>
                        <a:t>等級</a:t>
                      </a:r>
                      <a:endPar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rPr>
                        <a:t>可能性分類</a:t>
                      </a:r>
                      <a:endPar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cs typeface="+mn-cs"/>
                        </a:rPr>
                        <a:t>發生機率百分比</a:t>
                      </a:r>
                      <a:endPar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06400">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1800" b="0" i="0" u="none" strike="noStrike" cap="none" normalizeH="0" baseline="0" smtClean="0">
                          <a:ln>
                            <a:noFill/>
                          </a:ln>
                          <a:solidFill>
                            <a:schemeClr val="tx1"/>
                          </a:solidFill>
                          <a:effectLst/>
                          <a:latin typeface="標楷體" pitchFamily="65" charset="-120"/>
                          <a:ea typeface="標楷體" pitchFamily="65" charset="-120"/>
                        </a:rPr>
                        <a:t>3</a:t>
                      </a:r>
                      <a:endParaRPr kumimoji="0" lang="zh-TW" altLang="zh-TW" sz="18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rPr>
                        <a:t>幾乎確定</a:t>
                      </a:r>
                      <a:endPar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1800" b="0" i="0" u="none" strike="noStrike" cap="none" normalizeH="0" baseline="0" dirty="0" smtClean="0">
                          <a:ln>
                            <a:noFill/>
                          </a:ln>
                          <a:solidFill>
                            <a:schemeClr val="tx1"/>
                          </a:solidFill>
                          <a:effectLst/>
                          <a:latin typeface="標楷體" pitchFamily="65" charset="-120"/>
                          <a:ea typeface="標楷體" pitchFamily="65" charset="-120"/>
                          <a:cs typeface="+mn-cs"/>
                        </a:rPr>
                        <a:t>61-100%</a:t>
                      </a:r>
                      <a:endPar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1800" b="0" i="0" u="none" strike="noStrike" cap="none" normalizeH="0" baseline="0" smtClean="0">
                          <a:ln>
                            <a:noFill/>
                          </a:ln>
                          <a:solidFill>
                            <a:schemeClr val="tx1"/>
                          </a:solidFill>
                          <a:effectLst/>
                          <a:latin typeface="標楷體" pitchFamily="65" charset="-120"/>
                          <a:ea typeface="標楷體" pitchFamily="65" charset="-120"/>
                        </a:rPr>
                        <a:t>2</a:t>
                      </a:r>
                      <a:endParaRPr kumimoji="0" lang="zh-TW" altLang="zh-TW" sz="18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可能</a:t>
                      </a:r>
                      <a:endParaRPr kumimoji="0" lang="zh-TW" altLang="en-US" sz="1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1800" b="0" i="0" u="none" strike="noStrike" cap="none" normalizeH="0" baseline="0" dirty="0" smtClean="0">
                          <a:ln>
                            <a:noFill/>
                          </a:ln>
                          <a:solidFill>
                            <a:schemeClr val="tx1"/>
                          </a:solidFill>
                          <a:effectLst/>
                          <a:latin typeface="標楷體" pitchFamily="65" charset="-120"/>
                          <a:ea typeface="標楷體" pitchFamily="65" charset="-120"/>
                          <a:cs typeface="+mn-cs"/>
                        </a:rPr>
                        <a:t>41-60%</a:t>
                      </a:r>
                      <a:endPar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1800" b="0" i="0" u="none" strike="noStrike" cap="none" normalizeH="0" baseline="0" dirty="0" smtClean="0">
                          <a:ln>
                            <a:noFill/>
                          </a:ln>
                          <a:solidFill>
                            <a:schemeClr val="tx1"/>
                          </a:solidFill>
                          <a:effectLst/>
                          <a:latin typeface="標楷體" pitchFamily="65" charset="-120"/>
                          <a:ea typeface="標楷體" pitchFamily="65" charset="-120"/>
                        </a:rPr>
                        <a:t>1</a:t>
                      </a:r>
                      <a:endParaRPr kumimoji="0" lang="zh-TW" altLang="zh-TW" sz="18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1800" b="0" i="0" u="none" strike="noStrike" cap="none" normalizeH="0" baseline="0" smtClean="0">
                          <a:ln>
                            <a:noFill/>
                          </a:ln>
                          <a:solidFill>
                            <a:schemeClr val="tx1"/>
                          </a:solidFill>
                          <a:effectLst/>
                          <a:latin typeface="標楷體" pitchFamily="65" charset="-120"/>
                          <a:ea typeface="標楷體" pitchFamily="65" charset="-120"/>
                        </a:rPr>
                        <a:t>幾乎不可能</a:t>
                      </a:r>
                      <a:endParaRPr kumimoji="0" lang="zh-TW" altLang="en-US" sz="1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1800" b="0" i="0" u="none" strike="noStrike" cap="none" normalizeH="0" baseline="0" dirty="0" smtClean="0">
                          <a:ln>
                            <a:noFill/>
                          </a:ln>
                          <a:solidFill>
                            <a:schemeClr val="tx1"/>
                          </a:solidFill>
                          <a:effectLst/>
                          <a:latin typeface="標楷體" pitchFamily="65" charset="-120"/>
                          <a:ea typeface="標楷體" pitchFamily="65" charset="-120"/>
                          <a:cs typeface="+mn-cs"/>
                        </a:rPr>
                        <a:t>0-40%</a:t>
                      </a:r>
                      <a:endParaRPr kumimoji="0" lang="zh-TW" altLang="en-US" sz="18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4867" name="矩形 6"/>
          <p:cNvSpPr>
            <a:spLocks noChangeArrowheads="1"/>
          </p:cNvSpPr>
          <p:nvPr/>
        </p:nvSpPr>
        <p:spPr bwMode="auto">
          <a:xfrm>
            <a:off x="3369072" y="1125538"/>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zh-TW" altLang="zh-TW" sz="2400" b="1">
                <a:latin typeface="標楷體" pitchFamily="65" charset="-120"/>
                <a:ea typeface="標楷體" pitchFamily="65" charset="-120"/>
              </a:rPr>
              <a:t>影響之敘述分類表</a:t>
            </a:r>
            <a:endParaRPr lang="zh-TW" altLang="en-US" sz="2400" b="1">
              <a:latin typeface="標楷體" pitchFamily="65" charset="-120"/>
              <a:ea typeface="標楷體" pitchFamily="65" charset="-120"/>
            </a:endParaRPr>
          </a:p>
        </p:txBody>
      </p:sp>
      <p:sp>
        <p:nvSpPr>
          <p:cNvPr id="34868" name="矩形 7"/>
          <p:cNvSpPr>
            <a:spLocks noChangeArrowheads="1"/>
          </p:cNvSpPr>
          <p:nvPr/>
        </p:nvSpPr>
        <p:spPr bwMode="auto">
          <a:xfrm>
            <a:off x="3296841" y="3716338"/>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zh-TW" altLang="zh-TW" sz="2400" b="1">
                <a:latin typeface="標楷體" pitchFamily="65" charset="-120"/>
                <a:ea typeface="標楷體" pitchFamily="65" charset="-120"/>
              </a:rPr>
              <a:t>機率之敘述分類表</a:t>
            </a:r>
            <a:endParaRPr lang="zh-TW" altLang="en-US" sz="2400" b="1">
              <a:latin typeface="標楷體" pitchFamily="65" charset="-120"/>
              <a:ea typeface="標楷體" pitchFamily="65" charset="-120"/>
            </a:endParaRPr>
          </a:p>
        </p:txBody>
      </p:sp>
      <p:sp>
        <p:nvSpPr>
          <p:cNvPr id="34869" name="圓角矩形圖說文字 9"/>
          <p:cNvSpPr>
            <a:spLocks noChangeArrowheads="1"/>
          </p:cNvSpPr>
          <p:nvPr/>
        </p:nvSpPr>
        <p:spPr bwMode="auto">
          <a:xfrm>
            <a:off x="8072702" y="1196976"/>
            <a:ext cx="1080029" cy="504825"/>
          </a:xfrm>
          <a:prstGeom prst="wedgeRoundRectCallout">
            <a:avLst>
              <a:gd name="adj1" fmla="val -24046"/>
              <a:gd name="adj2" fmla="val 15722"/>
              <a:gd name="adj3" fmla="val 16667"/>
            </a:avLst>
          </a:prstGeom>
          <a:solidFill>
            <a:schemeClr val="accent1"/>
          </a:solidFill>
          <a:ln w="25400" algn="ctr">
            <a:solidFill>
              <a:srgbClr val="BB6126"/>
            </a:solidFill>
            <a:miter lim="800000"/>
            <a:headEnd/>
            <a:tailEnd/>
          </a:ln>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zh-TW" altLang="en-US" sz="2800" b="1">
                <a:solidFill>
                  <a:srgbClr val="FFFFFF"/>
                </a:solidFill>
                <a:latin typeface="標楷體" pitchFamily="65" charset="-120"/>
                <a:ea typeface="標楷體" pitchFamily="65" charset="-120"/>
              </a:rPr>
              <a:t>定性</a:t>
            </a:r>
          </a:p>
        </p:txBody>
      </p:sp>
      <p:sp>
        <p:nvSpPr>
          <p:cNvPr id="34870" name="圓角矩形圖說文字 10"/>
          <p:cNvSpPr>
            <a:spLocks noChangeArrowheads="1"/>
          </p:cNvSpPr>
          <p:nvPr/>
        </p:nvSpPr>
        <p:spPr bwMode="auto">
          <a:xfrm>
            <a:off x="7761420" y="3789364"/>
            <a:ext cx="1637242" cy="492125"/>
          </a:xfrm>
          <a:prstGeom prst="wedgeRoundRectCallout">
            <a:avLst>
              <a:gd name="adj1" fmla="val -21847"/>
              <a:gd name="adj2" fmla="val 25486"/>
              <a:gd name="adj3" fmla="val 16667"/>
            </a:avLst>
          </a:prstGeom>
          <a:solidFill>
            <a:schemeClr val="accent1"/>
          </a:solidFill>
          <a:ln w="25400" algn="ctr">
            <a:solidFill>
              <a:srgbClr val="BB6126"/>
            </a:solidFill>
            <a:miter lim="800000"/>
            <a:headEnd/>
            <a:tailEnd/>
          </a:ln>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zh-TW" altLang="en-US" sz="2800" b="1">
                <a:solidFill>
                  <a:srgbClr val="FFFFFF"/>
                </a:solidFill>
                <a:latin typeface="標楷體" pitchFamily="65" charset="-120"/>
                <a:ea typeface="標楷體" pitchFamily="65" charset="-120"/>
              </a:rPr>
              <a:t>半定量</a:t>
            </a:r>
          </a:p>
        </p:txBody>
      </p:sp>
      <p:sp>
        <p:nvSpPr>
          <p:cNvPr id="34871" name="矩形 11"/>
          <p:cNvSpPr>
            <a:spLocks noChangeArrowheads="1"/>
          </p:cNvSpPr>
          <p:nvPr/>
        </p:nvSpPr>
        <p:spPr bwMode="auto">
          <a:xfrm>
            <a:off x="428229" y="6396038"/>
            <a:ext cx="904782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zh-TW" altLang="zh-TW" sz="2400" b="1">
                <a:latin typeface="標楷體" pitchFamily="65" charset="-120"/>
                <a:ea typeface="標楷體" pitchFamily="65" charset="-120"/>
              </a:rPr>
              <a:t>註：機關應依業務特性，自行擇用妥適的風險評量標準</a:t>
            </a:r>
            <a:endParaRPr lang="zh-TW" altLang="en-US" sz="2400" b="1">
              <a:latin typeface="Verdana" pitchFamily="34" charset="0"/>
            </a:endParaRPr>
          </a:p>
        </p:txBody>
      </p:sp>
      <p:grpSp>
        <p:nvGrpSpPr>
          <p:cNvPr id="34872" name="群組 7"/>
          <p:cNvGrpSpPr>
            <a:grpSpLocks/>
          </p:cNvGrpSpPr>
          <p:nvPr/>
        </p:nvGrpSpPr>
        <p:grpSpPr bwMode="auto">
          <a:xfrm>
            <a:off x="1833298" y="115889"/>
            <a:ext cx="6084623" cy="909637"/>
            <a:chOff x="1360287" y="1551671"/>
            <a:chExt cx="4354684" cy="1320800"/>
          </a:xfrm>
        </p:grpSpPr>
        <p:sp>
          <p:nvSpPr>
            <p:cNvPr id="13" name="六邊形 12"/>
            <p:cNvSpPr/>
            <p:nvPr/>
          </p:nvSpPr>
          <p:spPr>
            <a:xfrm>
              <a:off x="1360287" y="1551671"/>
              <a:ext cx="4354684" cy="1320800"/>
            </a:xfrm>
            <a:prstGeom prst="hexagon">
              <a:avLst/>
            </a:prstGeom>
            <a:solidFill>
              <a:schemeClr val="bg1"/>
            </a:solidFill>
          </p:spPr>
          <p:style>
            <a:lnRef idx="3">
              <a:schemeClr val="lt1"/>
            </a:lnRef>
            <a:fillRef idx="1">
              <a:schemeClr val="accent4"/>
            </a:fillRef>
            <a:effectRef idx="1">
              <a:schemeClr val="accent4"/>
            </a:effectRef>
            <a:fontRef idx="minor">
              <a:schemeClr val="lt1"/>
            </a:fontRef>
          </p:style>
        </p:sp>
        <p:sp>
          <p:nvSpPr>
            <p:cNvPr id="14" name="六邊形 4"/>
            <p:cNvSpPr/>
            <p:nvPr/>
          </p:nvSpPr>
          <p:spPr>
            <a:xfrm>
              <a:off x="2224331" y="1669228"/>
              <a:ext cx="2577362" cy="1014227"/>
            </a:xfrm>
            <a:prstGeom prst="rect">
              <a:avLst/>
            </a:prstGeom>
          </p:spPr>
          <p:style>
            <a:lnRef idx="0">
              <a:scrgbClr r="0" g="0" b="0"/>
            </a:lnRef>
            <a:fillRef idx="0">
              <a:scrgbClr r="0" g="0" b="0"/>
            </a:fillRef>
            <a:effectRef idx="0">
              <a:scrgbClr r="0" g="0" b="0"/>
            </a:effectRef>
            <a:fontRef idx="minor">
              <a:schemeClr val="lt1"/>
            </a:fontRef>
          </p:style>
          <p:txBody>
            <a:bodyPr lIns="148590" tIns="148590" rIns="148590" bIns="148590" spcCol="1270" anchor="ctr"/>
            <a:lstStyle/>
            <a:p>
              <a:pPr defTabSz="1733550">
                <a:lnSpc>
                  <a:spcPct val="90000"/>
                </a:lnSpc>
                <a:spcAft>
                  <a:spcPct val="35000"/>
                </a:spcAft>
                <a:defRPr/>
              </a:pPr>
              <a:r>
                <a:rPr lang="zh-TW" altLang="en-US" sz="3900" b="1" dirty="0">
                  <a:solidFill>
                    <a:srgbClr val="0000FF"/>
                  </a:solidFill>
                  <a:latin typeface="標楷體" pitchFamily="65" charset="-120"/>
                  <a:ea typeface="標楷體" pitchFamily="65" charset="-120"/>
                </a:rPr>
                <a:t>風險分析工具</a:t>
              </a:r>
            </a:p>
          </p:txBody>
        </p:sp>
      </p:grpSp>
      <p:sp>
        <p:nvSpPr>
          <p:cNvPr id="34873" name="矩形 11"/>
          <p:cNvSpPr>
            <a:spLocks noChangeArrowheads="1"/>
          </p:cNvSpPr>
          <p:nvPr/>
        </p:nvSpPr>
        <p:spPr bwMode="auto">
          <a:xfrm>
            <a:off x="3783542" y="5876926"/>
            <a:ext cx="495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buClr>
                <a:schemeClr val="folHlink"/>
              </a:buClr>
              <a:buSzPct val="60000"/>
            </a:pPr>
            <a:r>
              <a:rPr lang="zh-TW" altLang="en-US">
                <a:latin typeface="標楷體" pitchFamily="65" charset="-120"/>
                <a:ea typeface="標楷體" pitchFamily="65" charset="-120"/>
              </a:rPr>
              <a:t>資料來源：</a:t>
            </a:r>
            <a:r>
              <a:rPr lang="zh-TW" altLang="zh-TW">
                <a:latin typeface="標楷體" pitchFamily="65" charset="-120"/>
                <a:ea typeface="標楷體" pitchFamily="65" charset="-120"/>
              </a:rPr>
              <a:t>風險管理及危機處理作業手冊</a:t>
            </a:r>
            <a:r>
              <a:rPr lang="en-US" altLang="zh-TW"/>
              <a:t>(p33</a:t>
            </a:r>
            <a:r>
              <a:rPr lang="zh-TW" altLang="en-US">
                <a:latin typeface="標楷體" pitchFamily="65" charset="-120"/>
                <a:ea typeface="標楷體" pitchFamily="65" charset="-120"/>
              </a:rPr>
              <a:t>、</a:t>
            </a:r>
            <a:r>
              <a:rPr lang="en-US" altLang="zh-TW"/>
              <a:t>88</a:t>
            </a:r>
            <a:r>
              <a:rPr lang="en-US" altLang="zh-TW" sz="1400"/>
              <a:t>)</a:t>
            </a:r>
            <a:r>
              <a:rPr lang="en-US" altLang="zh-TW"/>
              <a:t> </a:t>
            </a:r>
            <a:endParaRPr kumimoji="0" lang="zh-TW" altLang="en-US"/>
          </a:p>
        </p:txBody>
      </p:sp>
      <p:sp>
        <p:nvSpPr>
          <p:cNvPr id="34874" name="投影片編號版面配置區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A8436511-D6DA-4FF3-9442-182B7C6846D4}" type="slidenum">
              <a:rPr kumimoji="0" lang="zh-TW" altLang="en-US" smtClean="0">
                <a:solidFill>
                  <a:srgbClr val="FFFFFF"/>
                </a:solidFill>
              </a:rPr>
              <a:pPr eaLnBrk="1" hangingPunct="1"/>
              <a:t>36</a:t>
            </a:fld>
            <a:endParaRPr kumimoji="0" lang="en-US" altLang="zh-TW" smtClean="0">
              <a:solidFill>
                <a:srgbClr val="FFFFFF"/>
              </a:solidFill>
            </a:endParaRPr>
          </a:p>
        </p:txBody>
      </p:sp>
    </p:spTree>
    <p:extLst>
      <p:ext uri="{BB962C8B-B14F-4D97-AF65-F5344CB8AC3E}">
        <p14:creationId xmlns:p14="http://schemas.microsoft.com/office/powerpoint/2010/main" val="37651909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r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5314" y="4077072"/>
            <a:ext cx="105423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4614" name="Rectangle 6"/>
          <p:cNvSpPr>
            <a:spLocks noGrp="1" noChangeArrowheads="1"/>
          </p:cNvSpPr>
          <p:nvPr>
            <p:ph type="title" idx="4294967295"/>
          </p:nvPr>
        </p:nvSpPr>
        <p:spPr>
          <a:xfrm>
            <a:off x="502179" y="115889"/>
            <a:ext cx="9403821" cy="841375"/>
          </a:xfrm>
        </p:spPr>
        <p:txBody>
          <a:bodyPr/>
          <a:lstStyle/>
          <a:p>
            <a:pPr eaLnBrk="1" fontAlgn="auto" hangingPunct="1">
              <a:spcAft>
                <a:spcPts val="0"/>
              </a:spcAft>
              <a:defRPr/>
            </a:pPr>
            <a:r>
              <a:rPr lang="en-US" altLang="zh-TW" sz="4000" dirty="0" smtClean="0">
                <a:solidFill>
                  <a:srgbClr val="CC0066"/>
                </a:solidFill>
                <a:latin typeface="Arial" panose="020B0604020202020204" pitchFamily="34" charset="0"/>
                <a:ea typeface="標楷體" pitchFamily="65" charset="-120"/>
                <a:cs typeface="Arial" panose="020B0604020202020204" pitchFamily="34" charset="0"/>
              </a:rPr>
              <a:t>4.</a:t>
            </a:r>
            <a:r>
              <a:rPr lang="zh-TW" altLang="en-US" sz="4000" dirty="0" smtClean="0">
                <a:solidFill>
                  <a:srgbClr val="CC0066"/>
                </a:solidFill>
                <a:latin typeface="Arial" panose="020B0604020202020204" pitchFamily="34" charset="0"/>
                <a:ea typeface="標楷體" pitchFamily="65" charset="-120"/>
                <a:cs typeface="Arial" panose="020B0604020202020204" pitchFamily="34" charset="0"/>
              </a:rPr>
              <a:t>風險評量</a:t>
            </a:r>
            <a:endParaRPr lang="zh-TW" altLang="en-US" sz="4000" b="1" dirty="0">
              <a:solidFill>
                <a:srgbClr val="CC0066"/>
              </a:solidFill>
              <a:latin typeface="Arial" panose="020B0604020202020204" pitchFamily="34" charset="0"/>
              <a:ea typeface="標楷體" pitchFamily="65" charset="-120"/>
              <a:cs typeface="Arial" panose="020B0604020202020204" pitchFamily="34" charset="0"/>
            </a:endParaRPr>
          </a:p>
        </p:txBody>
      </p:sp>
      <p:sp>
        <p:nvSpPr>
          <p:cNvPr id="324615" name="Rectangle 7"/>
          <p:cNvSpPr>
            <a:spLocks noGrp="1" noChangeArrowheads="1"/>
          </p:cNvSpPr>
          <p:nvPr>
            <p:ph type="body" idx="4294967295"/>
          </p:nvPr>
        </p:nvSpPr>
        <p:spPr>
          <a:xfrm>
            <a:off x="1280592" y="1052513"/>
            <a:ext cx="7560840" cy="4824759"/>
          </a:xfrm>
        </p:spPr>
        <p:txBody>
          <a:bodyPr>
            <a:noAutofit/>
          </a:bodyPr>
          <a:lstStyle/>
          <a:p>
            <a:r>
              <a:rPr lang="zh-TW" altLang="zh-TW" sz="2800" dirty="0" smtClean="0"/>
              <a:t>各</a:t>
            </a:r>
            <a:r>
              <a:rPr lang="zh-TW" altLang="zh-TW" sz="2800" dirty="0"/>
              <a:t>機關經綜合考量風險分析結果及風險容忍度，依各風險項目之</a:t>
            </a:r>
            <a:r>
              <a:rPr lang="zh-TW" altLang="zh-TW" sz="2800" dirty="0">
                <a:solidFill>
                  <a:srgbClr val="0000FF"/>
                </a:solidFill>
              </a:rPr>
              <a:t>殘餘風險值加以排序</a:t>
            </a:r>
            <a:r>
              <a:rPr lang="zh-TW" altLang="zh-TW" sz="2800" dirty="0"/>
              <a:t>編製</a:t>
            </a:r>
            <a:r>
              <a:rPr lang="zh-TW" altLang="zh-TW" sz="2800" dirty="0">
                <a:solidFill>
                  <a:srgbClr val="0000FF"/>
                </a:solidFill>
              </a:rPr>
              <a:t>風險項目彙總</a:t>
            </a:r>
            <a:r>
              <a:rPr lang="zh-TW" altLang="zh-TW" sz="2800" dirty="0" smtClean="0">
                <a:solidFill>
                  <a:srgbClr val="0000FF"/>
                </a:solidFill>
              </a:rPr>
              <a:t>表</a:t>
            </a:r>
            <a:r>
              <a:rPr lang="zh-TW" altLang="zh-TW" sz="2800" dirty="0" smtClean="0"/>
              <a:t>，</a:t>
            </a:r>
            <a:r>
              <a:rPr lang="zh-TW" altLang="zh-TW" sz="2800" dirty="0"/>
              <a:t>繪製</a:t>
            </a:r>
            <a:r>
              <a:rPr lang="zh-TW" altLang="zh-TW" sz="2800" dirty="0">
                <a:solidFill>
                  <a:srgbClr val="0000FF"/>
                </a:solidFill>
              </a:rPr>
              <a:t>風險圖像</a:t>
            </a:r>
            <a:r>
              <a:rPr lang="zh-TW" altLang="zh-TW" sz="2800" dirty="0"/>
              <a:t>，決定需優先處理之風險項目，包含超出可容忍風險值之主要風險項目，以及未超出可容忍風險值但基於重要性原則（如以前年度已發生內部控制缺失者）納入控制作業之風險項目，研議及採取適當新增控制機制，如決定採設計控制作業方式回應，應及時設計且落實執行之，以降低風險。</a:t>
            </a:r>
          </a:p>
        </p:txBody>
      </p:sp>
      <p:sp>
        <p:nvSpPr>
          <p:cNvPr id="20485" name="投影片編號版面配置區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E31103E1-F4E5-492E-AD1E-ADA97EF570DF}" type="slidenum">
              <a:rPr kumimoji="0" lang="zh-TW" altLang="en-US" smtClean="0">
                <a:solidFill>
                  <a:srgbClr val="FFFFFF"/>
                </a:solidFill>
                <a:latin typeface="Arial" panose="020B0604020202020204" pitchFamily="34" charset="0"/>
                <a:cs typeface="Arial" panose="020B0604020202020204" pitchFamily="34" charset="0"/>
              </a:rPr>
              <a:pPr eaLnBrk="1" hangingPunct="1"/>
              <a:t>37</a:t>
            </a:fld>
            <a:endParaRPr kumimoji="0" lang="en-US" altLang="zh-TW"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91405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77" name="Group 37"/>
          <p:cNvGraphicFramePr>
            <a:graphicFrameLocks noGrp="1"/>
          </p:cNvGraphicFramePr>
          <p:nvPr>
            <p:ph sz="quarter" idx="4294967295"/>
          </p:nvPr>
        </p:nvGraphicFramePr>
        <p:xfrm>
          <a:off x="0" y="1557338"/>
          <a:ext cx="8299714" cy="4940300"/>
        </p:xfrm>
        <a:graphic>
          <a:graphicData uri="http://schemas.openxmlformats.org/drawingml/2006/table">
            <a:tbl>
              <a:tblPr/>
              <a:tblGrid>
                <a:gridCol w="1991519"/>
                <a:gridCol w="2216812"/>
                <a:gridCol w="1994958"/>
                <a:gridCol w="2096425"/>
              </a:tblGrid>
              <a:tr h="558800">
                <a:tc>
                  <a:txBody>
                    <a:bodyPr/>
                    <a:lstStyle/>
                    <a:p>
                      <a:pPr marL="304800" marR="0" lvl="0" indent="0" algn="l"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2000" b="1" i="0" u="none" strike="noStrike" cap="none" normalizeH="0" baseline="0" dirty="0" smtClean="0">
                          <a:ln>
                            <a:noFill/>
                          </a:ln>
                          <a:solidFill>
                            <a:schemeClr val="tx1"/>
                          </a:solidFill>
                          <a:effectLst/>
                          <a:latin typeface="標楷體" pitchFamily="65" charset="-120"/>
                          <a:ea typeface="標楷體" pitchFamily="65" charset="-120"/>
                        </a:rPr>
                        <a:t>影響程度</a:t>
                      </a:r>
                      <a:endParaRPr kumimoji="0" lang="zh-TW" altLang="en-US" sz="20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horzOverflow="overflow">
                    <a:lnL>
                      <a:noFill/>
                    </a:lnL>
                    <a:lnR>
                      <a:noFill/>
                    </a:lnR>
                    <a:lnT>
                      <a:noFill/>
                    </a:lnT>
                    <a:lnB>
                      <a:noFill/>
                    </a:lnB>
                    <a:lnTlToBr>
                      <a:noFill/>
                    </a:lnTlToBr>
                    <a:lnBlToTr>
                      <a:noFill/>
                    </a:lnBlToTr>
                    <a:noFill/>
                  </a:tcPr>
                </a:tc>
                <a:tc gridSpan="3">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2000" b="1" i="0" u="none" strike="noStrike" cap="none" normalizeH="0" baseline="0" dirty="0" smtClean="0">
                          <a:ln>
                            <a:noFill/>
                          </a:ln>
                          <a:solidFill>
                            <a:schemeClr val="tx1"/>
                          </a:solidFill>
                          <a:effectLst/>
                          <a:latin typeface="標楷體" pitchFamily="65" charset="-120"/>
                          <a:ea typeface="標楷體" pitchFamily="65" charset="-120"/>
                        </a:rPr>
                        <a:t>風險分布</a:t>
                      </a:r>
                      <a:endParaRPr kumimoji="0" lang="zh-TW" altLang="en-US" sz="20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1101725">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2000" b="0" i="0" u="none" strike="noStrike" cap="none" normalizeH="0" baseline="0" smtClean="0">
                          <a:ln>
                            <a:noFill/>
                          </a:ln>
                          <a:solidFill>
                            <a:schemeClr val="tx1"/>
                          </a:solidFill>
                          <a:effectLst/>
                          <a:latin typeface="標楷體" pitchFamily="65" charset="-120"/>
                          <a:ea typeface="標楷體" pitchFamily="65" charset="-120"/>
                        </a:rPr>
                        <a:t>非常</a:t>
                      </a:r>
                    </a:p>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2000" b="0" i="0" u="none" strike="noStrike" cap="none" normalizeH="0" baseline="0" smtClean="0">
                          <a:ln>
                            <a:noFill/>
                          </a:ln>
                          <a:solidFill>
                            <a:schemeClr val="tx1"/>
                          </a:solidFill>
                          <a:effectLst/>
                          <a:latin typeface="標楷體" pitchFamily="65" charset="-120"/>
                          <a:ea typeface="標楷體" pitchFamily="65" charset="-120"/>
                        </a:rPr>
                        <a:t>嚴重</a:t>
                      </a: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(3)</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400" b="0" i="0" u="none" strike="noStrike" cap="none" normalizeH="0" baseline="0" dirty="0" smtClean="0">
                          <a:ln>
                            <a:noFill/>
                          </a:ln>
                          <a:solidFill>
                            <a:schemeClr val="tx1"/>
                          </a:solidFill>
                          <a:effectLst/>
                          <a:latin typeface="標楷體" pitchFamily="65" charset="-120"/>
                          <a:ea typeface="標楷體" pitchFamily="65" charset="-120"/>
                        </a:rPr>
                        <a:t>A1</a:t>
                      </a:r>
                      <a:r>
                        <a:rPr kumimoji="0" lang="zh-TW" altLang="en-US" sz="2400" b="0" i="0" u="none" strike="noStrike" cap="none" normalizeH="0" baseline="0" dirty="0" smtClean="0">
                          <a:ln>
                            <a:noFill/>
                          </a:ln>
                          <a:solidFill>
                            <a:schemeClr val="tx1"/>
                          </a:solidFill>
                          <a:effectLst/>
                          <a:latin typeface="標楷體" pitchFamily="65" charset="-120"/>
                          <a:ea typeface="標楷體" pitchFamily="65" charset="-120"/>
                        </a:rPr>
                        <a:t>、</a:t>
                      </a:r>
                      <a:r>
                        <a:rPr kumimoji="0" lang="en-US" altLang="zh-TW" sz="2400" b="0" i="0" u="none" strike="noStrike" cap="none" normalizeH="0" baseline="0" dirty="0" smtClean="0">
                          <a:ln>
                            <a:noFill/>
                          </a:ln>
                          <a:solidFill>
                            <a:schemeClr val="tx1"/>
                          </a:solidFill>
                          <a:effectLst/>
                          <a:latin typeface="標楷體" pitchFamily="65" charset="-120"/>
                          <a:ea typeface="標楷體" pitchFamily="65" charset="-120"/>
                        </a:rPr>
                        <a:t>A2</a:t>
                      </a:r>
                      <a:endParaRPr kumimoji="0" lang="zh-TW" altLang="zh-TW" sz="24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400" b="0" i="0" u="none" strike="noStrike" cap="none" normalizeH="0" baseline="0" dirty="0" smtClean="0">
                          <a:ln>
                            <a:noFill/>
                          </a:ln>
                          <a:solidFill>
                            <a:schemeClr val="tx1"/>
                          </a:solidFill>
                          <a:effectLst/>
                          <a:latin typeface="標楷體" pitchFamily="65" charset="-120"/>
                          <a:ea typeface="標楷體" pitchFamily="65" charset="-120"/>
                        </a:rPr>
                        <a:t>B1</a:t>
                      </a:r>
                      <a:endParaRPr kumimoji="0" lang="zh-TW" altLang="zh-TW" sz="24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endParaRPr kumimoji="0" lang="zh-TW" altLang="zh-TW" sz="24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01725">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2000" b="0" i="0" u="none" strike="noStrike" cap="none" normalizeH="0" baseline="0" smtClean="0">
                          <a:ln>
                            <a:noFill/>
                          </a:ln>
                          <a:solidFill>
                            <a:schemeClr val="tx1"/>
                          </a:solidFill>
                          <a:effectLst/>
                          <a:latin typeface="標楷體" pitchFamily="65" charset="-120"/>
                          <a:ea typeface="標楷體" pitchFamily="65" charset="-120"/>
                        </a:rPr>
                        <a:t>嚴重</a:t>
                      </a: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(2)</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400" b="0" i="0" u="none" strike="noStrike" cap="none" normalizeH="0" baseline="0" dirty="0" smtClean="0">
                          <a:ln>
                            <a:noFill/>
                          </a:ln>
                          <a:solidFill>
                            <a:schemeClr val="tx1"/>
                          </a:solidFill>
                          <a:effectLst/>
                          <a:latin typeface="標楷體" pitchFamily="65" charset="-120"/>
                          <a:ea typeface="標楷體" pitchFamily="65" charset="-120"/>
                        </a:rPr>
                        <a:t>E1</a:t>
                      </a:r>
                      <a:endParaRPr kumimoji="0" lang="zh-TW" altLang="zh-TW" sz="24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400" b="0" i="0" u="none" strike="noStrike" cap="none" normalizeH="0" baseline="0" dirty="0" smtClean="0">
                          <a:ln>
                            <a:noFill/>
                          </a:ln>
                          <a:solidFill>
                            <a:schemeClr val="tx1"/>
                          </a:solidFill>
                          <a:effectLst/>
                          <a:latin typeface="標楷體" pitchFamily="65" charset="-120"/>
                          <a:ea typeface="標楷體" pitchFamily="65" charset="-120"/>
                        </a:rPr>
                        <a:t>D1</a:t>
                      </a:r>
                      <a:endParaRPr kumimoji="0" lang="zh-TW" altLang="zh-TW" sz="24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400" b="0" i="0" u="none" strike="noStrike" cap="none" normalizeH="0" baseline="0" dirty="0" smtClean="0">
                          <a:ln>
                            <a:noFill/>
                          </a:ln>
                          <a:solidFill>
                            <a:schemeClr val="tx1"/>
                          </a:solidFill>
                          <a:effectLst/>
                          <a:latin typeface="標楷體" pitchFamily="65" charset="-120"/>
                          <a:ea typeface="標楷體" pitchFamily="65" charset="-120"/>
                        </a:rPr>
                        <a:t>E2</a:t>
                      </a:r>
                      <a:endParaRPr kumimoji="0" lang="zh-TW" altLang="zh-TW" sz="24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76325">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2000" b="0" i="0" u="none" strike="noStrike" cap="none" normalizeH="0" baseline="0" smtClean="0">
                          <a:ln>
                            <a:noFill/>
                          </a:ln>
                          <a:solidFill>
                            <a:schemeClr val="tx1"/>
                          </a:solidFill>
                          <a:effectLst/>
                          <a:latin typeface="標楷體" pitchFamily="65" charset="-120"/>
                          <a:ea typeface="標楷體" pitchFamily="65" charset="-120"/>
                        </a:rPr>
                        <a:t>輕微</a:t>
                      </a: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(1)</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endParaRPr kumimoji="0" lang="zh-TW" altLang="zh-TW" sz="24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400" b="0" i="0" u="none" strike="noStrike" cap="none" normalizeH="0" baseline="0" dirty="0" smtClean="0">
                          <a:ln>
                            <a:noFill/>
                          </a:ln>
                          <a:solidFill>
                            <a:schemeClr val="tx1"/>
                          </a:solidFill>
                          <a:effectLst/>
                          <a:latin typeface="標楷體" pitchFamily="65" charset="-120"/>
                          <a:ea typeface="標楷體" pitchFamily="65" charset="-120"/>
                        </a:rPr>
                        <a:t>C1</a:t>
                      </a:r>
                      <a:endParaRPr kumimoji="0" lang="zh-TW" altLang="zh-TW" sz="24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endParaRPr kumimoji="0" lang="zh-TW" altLang="zh-TW" sz="24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01725">
                <a:tc>
                  <a:txBody>
                    <a:bodyPr/>
                    <a:lstStyle/>
                    <a:p>
                      <a:pPr marL="304800" marR="0" lvl="0" indent="0" algn="l"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                                                                                          </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horzOverflow="overflow">
                    <a:lnL>
                      <a:noFill/>
                    </a:lnL>
                    <a:lnR>
                      <a:noFill/>
                    </a:lnR>
                    <a:lnT>
                      <a:noFill/>
                    </a:lnT>
                    <a:lnB>
                      <a:noFill/>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endParaRPr kumimoji="0" lang="en-US" altLang="zh-TW" sz="2000" b="0" i="0" u="none" strike="noStrike" cap="none" normalizeH="0" baseline="0" smtClean="0">
                        <a:ln>
                          <a:noFill/>
                        </a:ln>
                        <a:solidFill>
                          <a:schemeClr val="tx1"/>
                        </a:solidFill>
                        <a:effectLst/>
                        <a:latin typeface="標楷體" pitchFamily="65" charset="-120"/>
                        <a:ea typeface="標楷體" pitchFamily="65" charset="-120"/>
                      </a:endParaRPr>
                    </a:p>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2000" b="0" i="0" u="none" strike="noStrike" cap="none" normalizeH="0" baseline="0" smtClean="0">
                          <a:ln>
                            <a:noFill/>
                          </a:ln>
                          <a:solidFill>
                            <a:schemeClr val="tx1"/>
                          </a:solidFill>
                          <a:effectLst/>
                          <a:latin typeface="標楷體" pitchFamily="65" charset="-120"/>
                          <a:ea typeface="標楷體" pitchFamily="65" charset="-120"/>
                        </a:rPr>
                        <a:t>幾乎不可能</a:t>
                      </a:r>
                      <a:r>
                        <a:rPr kumimoji="0" lang="en-US" altLang="zh-TW" sz="2000" b="0" i="0" u="none" strike="noStrike" cap="none" normalizeH="0" baseline="0" smtClean="0">
                          <a:ln>
                            <a:noFill/>
                          </a:ln>
                          <a:solidFill>
                            <a:schemeClr val="tx1"/>
                          </a:solidFill>
                          <a:effectLst/>
                          <a:latin typeface="標楷體" pitchFamily="65" charset="-120"/>
                          <a:ea typeface="標楷體" pitchFamily="65" charset="-120"/>
                        </a:rPr>
                        <a:t>(1)</a:t>
                      </a:r>
                      <a:endParaRPr kumimoji="0" lang="zh-TW" altLang="zh-TW" sz="2000" b="0" i="0" u="none" strike="noStrike" cap="none" normalizeH="0" baseline="0" smtClean="0">
                        <a:ln>
                          <a:noFill/>
                        </a:ln>
                        <a:solidFill>
                          <a:schemeClr val="tx1"/>
                        </a:solidFill>
                        <a:effectLst/>
                        <a:latin typeface="標楷體" pitchFamily="65" charset="-120"/>
                        <a:ea typeface="標楷體" pitchFamily="65" charset="-120"/>
                      </a:endParaRPr>
                    </a:p>
                  </a:txBody>
                  <a:tcPr marL="80486" marR="80486"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endParaRPr kumimoji="0" lang="en-US" altLang="zh-TW" sz="2000" b="0" i="0" u="none" strike="noStrike" cap="none" normalizeH="0" baseline="0" dirty="0" smtClean="0">
                        <a:ln>
                          <a:noFill/>
                        </a:ln>
                        <a:solidFill>
                          <a:schemeClr val="tx1"/>
                        </a:solidFill>
                        <a:effectLst/>
                        <a:latin typeface="標楷體" pitchFamily="65" charset="-120"/>
                        <a:ea typeface="標楷體" pitchFamily="65" charset="-120"/>
                      </a:endParaRPr>
                    </a:p>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2000" b="0" i="0" u="none" strike="noStrike" cap="none" normalizeH="0" baseline="0" dirty="0" smtClean="0">
                          <a:ln>
                            <a:noFill/>
                          </a:ln>
                          <a:solidFill>
                            <a:schemeClr val="tx1"/>
                          </a:solidFill>
                          <a:effectLst/>
                          <a:latin typeface="標楷體" pitchFamily="65" charset="-120"/>
                          <a:ea typeface="標楷體" pitchFamily="65" charset="-120"/>
                        </a:rPr>
                        <a:t>可能</a:t>
                      </a:r>
                      <a:r>
                        <a:rPr kumimoji="0" lang="en-US" altLang="zh-TW" sz="2000" b="0" i="0" u="none" strike="noStrike" cap="none" normalizeH="0" baseline="0" dirty="0" smtClean="0">
                          <a:ln>
                            <a:noFill/>
                          </a:ln>
                          <a:solidFill>
                            <a:schemeClr val="tx1"/>
                          </a:solidFill>
                          <a:effectLst/>
                          <a:latin typeface="標楷體" pitchFamily="65" charset="-120"/>
                          <a:ea typeface="標楷體" pitchFamily="65" charset="-120"/>
                        </a:rPr>
                        <a:t>(2)</a:t>
                      </a:r>
                      <a:endParaRPr kumimoji="0" lang="zh-TW" altLang="zh-TW" sz="20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endParaRPr kumimoji="0" lang="en-US" altLang="zh-TW" sz="2000" b="0" i="0" u="none" strike="noStrike" cap="none" normalizeH="0" baseline="0" dirty="0" smtClean="0">
                        <a:ln>
                          <a:noFill/>
                        </a:ln>
                        <a:solidFill>
                          <a:schemeClr val="tx1"/>
                        </a:solidFill>
                        <a:effectLst/>
                        <a:latin typeface="標楷體" pitchFamily="65" charset="-120"/>
                        <a:ea typeface="標楷體" pitchFamily="65" charset="-120"/>
                      </a:endParaRPr>
                    </a:p>
                    <a:p>
                      <a:pPr marL="304800" marR="0" lvl="0" indent="0" algn="ctr" defTabSz="914400" rtl="0" eaLnBrk="1" fontAlgn="base" latinLnBrk="0" hangingPunct="1">
                        <a:lnSpc>
                          <a:spcPts val="2000"/>
                        </a:lnSpc>
                        <a:spcBef>
                          <a:spcPct val="0"/>
                        </a:spcBef>
                        <a:spcAft>
                          <a:spcPct val="0"/>
                        </a:spcAft>
                        <a:buClr>
                          <a:schemeClr val="folHlink"/>
                        </a:buClr>
                        <a:buSzPct val="60000"/>
                        <a:buFont typeface="Wingdings" pitchFamily="2" charset="2"/>
                        <a:buNone/>
                        <a:tabLst/>
                      </a:pPr>
                      <a:r>
                        <a:rPr kumimoji="0" lang="zh-TW" altLang="en-US" sz="2000" b="0" i="0" u="none" strike="noStrike" cap="none" normalizeH="0" baseline="0" dirty="0" smtClean="0">
                          <a:ln>
                            <a:noFill/>
                          </a:ln>
                          <a:solidFill>
                            <a:schemeClr val="tx1"/>
                          </a:solidFill>
                          <a:effectLst/>
                          <a:latin typeface="標楷體" pitchFamily="65" charset="-120"/>
                          <a:ea typeface="標楷體" pitchFamily="65" charset="-120"/>
                        </a:rPr>
                        <a:t>幾乎確定</a:t>
                      </a:r>
                      <a:r>
                        <a:rPr kumimoji="0" lang="en-US" altLang="zh-TW" sz="2000" b="0" i="0" u="none" strike="noStrike" cap="none" normalizeH="0" baseline="0" dirty="0" smtClean="0">
                          <a:ln>
                            <a:noFill/>
                          </a:ln>
                          <a:solidFill>
                            <a:schemeClr val="tx1"/>
                          </a:solidFill>
                          <a:effectLst/>
                          <a:latin typeface="標楷體" pitchFamily="65" charset="-120"/>
                          <a:ea typeface="標楷體" pitchFamily="65" charset="-120"/>
                        </a:rPr>
                        <a:t>(3)</a:t>
                      </a:r>
                      <a:endParaRPr kumimoji="0" lang="zh-TW" altLang="zh-TW" sz="2000" b="0" i="0" u="none" strike="noStrike" cap="none" normalizeH="0" baseline="0" dirty="0" smtClean="0">
                        <a:ln>
                          <a:noFill/>
                        </a:ln>
                        <a:solidFill>
                          <a:schemeClr val="tx1"/>
                        </a:solidFill>
                        <a:effectLst/>
                        <a:latin typeface="標楷體" pitchFamily="65" charset="-120"/>
                        <a:ea typeface="標楷體" pitchFamily="65" charset="-120"/>
                      </a:endParaRPr>
                    </a:p>
                  </a:txBody>
                  <a:tcPr marL="80486" marR="80486"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bl>
          </a:graphicData>
        </a:graphic>
      </p:graphicFrame>
      <p:sp>
        <p:nvSpPr>
          <p:cNvPr id="35869" name="Text Box 1"/>
          <p:cNvSpPr txBox="1">
            <a:spLocks noChangeArrowheads="1"/>
          </p:cNvSpPr>
          <p:nvPr/>
        </p:nvSpPr>
        <p:spPr bwMode="auto">
          <a:xfrm>
            <a:off x="5030392" y="5949951"/>
            <a:ext cx="175074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zh-TW" altLang="en-US" sz="2400" b="1">
                <a:latin typeface="標楷體" pitchFamily="65" charset="-120"/>
                <a:ea typeface="標楷體" pitchFamily="65" charset="-120"/>
              </a:rPr>
              <a:t>發生機率</a:t>
            </a:r>
            <a:endParaRPr lang="zh-TW" altLang="en-US" sz="2400" b="1">
              <a:latin typeface="Arial" pitchFamily="34" charset="0"/>
            </a:endParaRPr>
          </a:p>
        </p:txBody>
      </p:sp>
      <p:grpSp>
        <p:nvGrpSpPr>
          <p:cNvPr id="35870" name="群組 7"/>
          <p:cNvGrpSpPr>
            <a:grpSpLocks/>
          </p:cNvGrpSpPr>
          <p:nvPr/>
        </p:nvGrpSpPr>
        <p:grpSpPr bwMode="auto">
          <a:xfrm>
            <a:off x="1833298" y="115889"/>
            <a:ext cx="6084623" cy="909637"/>
            <a:chOff x="1360287" y="1551671"/>
            <a:chExt cx="4354684" cy="1320800"/>
          </a:xfrm>
          <a:solidFill>
            <a:schemeClr val="bg1"/>
          </a:solidFill>
        </p:grpSpPr>
        <p:sp>
          <p:nvSpPr>
            <p:cNvPr id="7" name="六邊形 6"/>
            <p:cNvSpPr/>
            <p:nvPr/>
          </p:nvSpPr>
          <p:spPr>
            <a:xfrm>
              <a:off x="1360287" y="1551671"/>
              <a:ext cx="4354684" cy="1320800"/>
            </a:xfrm>
            <a:prstGeom prst="hexagon">
              <a:avLst/>
            </a:prstGeom>
            <a:grpFill/>
          </p:spPr>
          <p:style>
            <a:lnRef idx="3">
              <a:schemeClr val="lt1"/>
            </a:lnRef>
            <a:fillRef idx="1">
              <a:schemeClr val="accent4"/>
            </a:fillRef>
            <a:effectRef idx="1">
              <a:schemeClr val="accent4"/>
            </a:effectRef>
            <a:fontRef idx="minor">
              <a:schemeClr val="lt1"/>
            </a:fontRef>
          </p:style>
        </p:sp>
        <p:sp>
          <p:nvSpPr>
            <p:cNvPr id="8" name="六邊形 4"/>
            <p:cNvSpPr/>
            <p:nvPr/>
          </p:nvSpPr>
          <p:spPr>
            <a:xfrm>
              <a:off x="2224331" y="1669228"/>
              <a:ext cx="2577362" cy="1014227"/>
            </a:xfrm>
            <a:prstGeom prst="rect">
              <a:avLst/>
            </a:prstGeom>
            <a:grpFill/>
          </p:spPr>
          <p:style>
            <a:lnRef idx="0">
              <a:scrgbClr r="0" g="0" b="0"/>
            </a:lnRef>
            <a:fillRef idx="0">
              <a:scrgbClr r="0" g="0" b="0"/>
            </a:fillRef>
            <a:effectRef idx="0">
              <a:scrgbClr r="0" g="0" b="0"/>
            </a:effectRef>
            <a:fontRef idx="minor">
              <a:schemeClr val="lt1"/>
            </a:fontRef>
          </p:style>
          <p:txBody>
            <a:bodyPr lIns="148590" tIns="148590" rIns="148590" bIns="148590" spcCol="1270" anchor="ctr"/>
            <a:lstStyle/>
            <a:p>
              <a:pPr defTabSz="1733550">
                <a:lnSpc>
                  <a:spcPct val="90000"/>
                </a:lnSpc>
                <a:spcAft>
                  <a:spcPct val="35000"/>
                </a:spcAft>
                <a:defRPr/>
              </a:pPr>
              <a:r>
                <a:rPr lang="zh-TW" altLang="en-US" sz="3900" b="1" dirty="0" smtClean="0">
                  <a:solidFill>
                    <a:srgbClr val="0000FF"/>
                  </a:solidFill>
                  <a:latin typeface="標楷體" pitchFamily="65" charset="-120"/>
                  <a:ea typeface="標楷體" pitchFamily="65" charset="-120"/>
                </a:rPr>
                <a:t>風險</a:t>
              </a:r>
              <a:r>
                <a:rPr lang="zh-TW" altLang="en-US" sz="3900" b="1" dirty="0">
                  <a:solidFill>
                    <a:srgbClr val="0000FF"/>
                  </a:solidFill>
                  <a:latin typeface="標楷體" pitchFamily="65" charset="-120"/>
                  <a:ea typeface="標楷體" pitchFamily="65" charset="-120"/>
                </a:rPr>
                <a:t>評量</a:t>
              </a:r>
              <a:r>
                <a:rPr lang="zh-TW" altLang="en-US" sz="3900" b="1" dirty="0" smtClean="0">
                  <a:solidFill>
                    <a:srgbClr val="0000FF"/>
                  </a:solidFill>
                  <a:latin typeface="標楷體" pitchFamily="65" charset="-120"/>
                  <a:ea typeface="標楷體" pitchFamily="65" charset="-120"/>
                </a:rPr>
                <a:t>工具</a:t>
              </a:r>
              <a:endParaRPr lang="zh-TW" altLang="en-US" sz="3900" b="1" dirty="0">
                <a:solidFill>
                  <a:srgbClr val="0000FF"/>
                </a:solidFill>
                <a:latin typeface="標楷體" pitchFamily="65" charset="-120"/>
                <a:ea typeface="標楷體" pitchFamily="65" charset="-120"/>
              </a:endParaRPr>
            </a:p>
          </p:txBody>
        </p:sp>
      </p:grpSp>
      <p:sp>
        <p:nvSpPr>
          <p:cNvPr id="35871" name="矩形 6"/>
          <p:cNvSpPr>
            <a:spLocks noChangeArrowheads="1"/>
          </p:cNvSpPr>
          <p:nvPr/>
        </p:nvSpPr>
        <p:spPr bwMode="auto">
          <a:xfrm>
            <a:off x="4172215" y="1052514"/>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lang="zh-TW" altLang="en-US" sz="2800" b="1" u="sng">
                <a:latin typeface="標楷體" pitchFamily="65" charset="-120"/>
                <a:ea typeface="標楷體" pitchFamily="65" charset="-120"/>
              </a:rPr>
              <a:t>風險圖像</a:t>
            </a:r>
          </a:p>
        </p:txBody>
      </p:sp>
      <p:sp>
        <p:nvSpPr>
          <p:cNvPr id="35872" name="矩形 8"/>
          <p:cNvSpPr>
            <a:spLocks noChangeArrowheads="1"/>
          </p:cNvSpPr>
          <p:nvPr/>
        </p:nvSpPr>
        <p:spPr bwMode="auto">
          <a:xfrm>
            <a:off x="3704432" y="6381750"/>
            <a:ext cx="573378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buClr>
                <a:schemeClr val="folHlink"/>
              </a:buClr>
              <a:buSzPct val="60000"/>
            </a:pPr>
            <a:r>
              <a:rPr lang="zh-TW" altLang="en-US">
                <a:latin typeface="標楷體" pitchFamily="65" charset="-120"/>
                <a:ea typeface="標楷體" pitchFamily="65" charset="-120"/>
              </a:rPr>
              <a:t>資料來源：</a:t>
            </a:r>
            <a:r>
              <a:rPr lang="zh-TW" altLang="zh-TW">
                <a:latin typeface="標楷體" pitchFamily="65" charset="-120"/>
                <a:ea typeface="標楷體" pitchFamily="65" charset="-120"/>
              </a:rPr>
              <a:t>風險管理及危機處理作業手冊</a:t>
            </a:r>
            <a:r>
              <a:rPr lang="en-US" altLang="zh-TW"/>
              <a:t>(p34</a:t>
            </a:r>
            <a:r>
              <a:rPr lang="zh-TW" altLang="en-US">
                <a:latin typeface="標楷體" pitchFamily="65" charset="-120"/>
                <a:ea typeface="標楷體" pitchFamily="65" charset="-120"/>
              </a:rPr>
              <a:t>、</a:t>
            </a:r>
            <a:r>
              <a:rPr lang="en-US" altLang="zh-TW"/>
              <a:t>92</a:t>
            </a:r>
            <a:r>
              <a:rPr lang="en-US" altLang="zh-TW" sz="1400"/>
              <a:t>)</a:t>
            </a:r>
            <a:r>
              <a:rPr lang="en-US" altLang="zh-TW"/>
              <a:t> </a:t>
            </a:r>
            <a:endParaRPr kumimoji="0" lang="zh-TW" altLang="en-US"/>
          </a:p>
        </p:txBody>
      </p:sp>
      <p:sp>
        <p:nvSpPr>
          <p:cNvPr id="11" name="圓角矩形圖說文字 10"/>
          <p:cNvSpPr/>
          <p:nvPr/>
        </p:nvSpPr>
        <p:spPr>
          <a:xfrm>
            <a:off x="7059746" y="1125538"/>
            <a:ext cx="2418027" cy="836612"/>
          </a:xfrm>
          <a:prstGeom prst="wedgeRoundRectCallout">
            <a:avLst>
              <a:gd name="adj1" fmla="val -55598"/>
              <a:gd name="adj2" fmla="val 91090"/>
              <a:gd name="adj3" fmla="val 16667"/>
            </a:avLst>
          </a:prstGeom>
          <a:solidFill>
            <a:schemeClr val="bg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chemeClr val="tx1"/>
                </a:solidFill>
                <a:latin typeface="標楷體" pitchFamily="65" charset="-120"/>
                <a:ea typeface="標楷體" pitchFamily="65" charset="-120"/>
              </a:rPr>
              <a:t>A1</a:t>
            </a:r>
            <a:r>
              <a:rPr lang="zh-TW" altLang="en-US" dirty="0">
                <a:solidFill>
                  <a:schemeClr val="tx1"/>
                </a:solidFill>
                <a:latin typeface="標楷體" pitchFamily="65" charset="-120"/>
                <a:ea typeface="標楷體" pitchFamily="65" charset="-120"/>
              </a:rPr>
              <a:t>、</a:t>
            </a:r>
            <a:r>
              <a:rPr lang="en-US" altLang="zh-TW" dirty="0">
                <a:solidFill>
                  <a:schemeClr val="tx1"/>
                </a:solidFill>
                <a:latin typeface="標楷體" pitchFamily="65" charset="-120"/>
                <a:ea typeface="標楷體" pitchFamily="65" charset="-120"/>
              </a:rPr>
              <a:t>A2</a:t>
            </a:r>
            <a:r>
              <a:rPr lang="zh-TW" altLang="en-US" dirty="0">
                <a:solidFill>
                  <a:schemeClr val="tx1"/>
                </a:solidFill>
                <a:latin typeface="標楷體" pitchFamily="65" charset="-120"/>
                <a:ea typeface="標楷體" pitchFamily="65" charset="-120"/>
              </a:rPr>
              <a:t>等符號為主要風險項目代號</a:t>
            </a:r>
            <a:endParaRPr lang="en-US" dirty="0">
              <a:solidFill>
                <a:schemeClr val="tx1"/>
              </a:solidFill>
              <a:latin typeface="標楷體" pitchFamily="65" charset="-120"/>
              <a:ea typeface="標楷體" pitchFamily="65" charset="-120"/>
            </a:endParaRPr>
          </a:p>
        </p:txBody>
      </p:sp>
      <p:sp>
        <p:nvSpPr>
          <p:cNvPr id="35874" name="投影片編號版面配置區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815CB967-11AA-49D9-A919-E19F54925F58}" type="slidenum">
              <a:rPr kumimoji="0" lang="zh-TW" altLang="en-US" smtClean="0">
                <a:solidFill>
                  <a:srgbClr val="FFFFFF"/>
                </a:solidFill>
              </a:rPr>
              <a:pPr eaLnBrk="1" hangingPunct="1"/>
              <a:t>38</a:t>
            </a:fld>
            <a:endParaRPr kumimoji="0" lang="en-US" altLang="zh-TW" smtClean="0">
              <a:solidFill>
                <a:srgbClr val="FFFFFF"/>
              </a:solidFill>
            </a:endParaRPr>
          </a:p>
        </p:txBody>
      </p:sp>
    </p:spTree>
    <p:extLst>
      <p:ext uri="{BB962C8B-B14F-4D97-AF65-F5344CB8AC3E}">
        <p14:creationId xmlns:p14="http://schemas.microsoft.com/office/powerpoint/2010/main" val="736837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a:xfrm>
            <a:off x="495300" y="115888"/>
            <a:ext cx="8915400" cy="1139825"/>
          </a:xfrm>
        </p:spPr>
        <p:txBody>
          <a:bodyPr/>
          <a:lstStyle/>
          <a:p>
            <a:pPr eaLnBrk="1" hangingPunct="1"/>
            <a:r>
              <a:rPr lang="zh-TW" altLang="en-US" dirty="0" smtClean="0">
                <a:latin typeface="+mn-ea"/>
                <a:ea typeface="+mn-ea"/>
              </a:rPr>
              <a:t>人類最大的一個實驗</a:t>
            </a:r>
          </a:p>
        </p:txBody>
      </p:sp>
      <p:sp>
        <p:nvSpPr>
          <p:cNvPr id="513027" name="Rectangle 3"/>
          <p:cNvSpPr>
            <a:spLocks noGrp="1" noChangeArrowheads="1"/>
          </p:cNvSpPr>
          <p:nvPr>
            <p:ph type="body" sz="half" idx="1"/>
          </p:nvPr>
        </p:nvSpPr>
        <p:spPr>
          <a:xfrm>
            <a:off x="1670232" y="2132856"/>
            <a:ext cx="3426784" cy="3815804"/>
          </a:xfrm>
        </p:spPr>
        <p:txBody>
          <a:bodyPr/>
          <a:lstStyle/>
          <a:p>
            <a:pPr eaLnBrk="1" hangingPunct="1">
              <a:lnSpc>
                <a:spcPct val="130000"/>
              </a:lnSpc>
            </a:pPr>
            <a:r>
              <a:rPr lang="zh-TW" altLang="en-US" dirty="0" smtClean="0"/>
              <a:t>國家介入生活</a:t>
            </a:r>
          </a:p>
          <a:p>
            <a:pPr eaLnBrk="1" hangingPunct="1">
              <a:lnSpc>
                <a:spcPct val="130000"/>
              </a:lnSpc>
            </a:pPr>
            <a:r>
              <a:rPr lang="zh-TW" altLang="en-US" dirty="0" smtClean="0"/>
              <a:t>國家支配市民社會</a:t>
            </a:r>
          </a:p>
          <a:p>
            <a:pPr eaLnBrk="1" hangingPunct="1">
              <a:lnSpc>
                <a:spcPct val="130000"/>
              </a:lnSpc>
            </a:pPr>
            <a:r>
              <a:rPr lang="zh-TW" altLang="en-US" dirty="0" smtClean="0"/>
              <a:t>集體主義</a:t>
            </a:r>
          </a:p>
          <a:p>
            <a:pPr eaLnBrk="1" hangingPunct="1">
              <a:lnSpc>
                <a:spcPct val="130000"/>
              </a:lnSpc>
            </a:pPr>
            <a:r>
              <a:rPr lang="zh-TW" altLang="en-US" dirty="0" smtClean="0"/>
              <a:t>計畫經濟</a:t>
            </a:r>
          </a:p>
          <a:p>
            <a:pPr eaLnBrk="1" hangingPunct="1">
              <a:lnSpc>
                <a:spcPct val="130000"/>
              </a:lnSpc>
            </a:pPr>
            <a:r>
              <a:rPr lang="zh-TW" altLang="en-US" dirty="0" smtClean="0"/>
              <a:t>強烈的平等主義</a:t>
            </a:r>
          </a:p>
          <a:p>
            <a:pPr eaLnBrk="1" hangingPunct="1">
              <a:lnSpc>
                <a:spcPct val="130000"/>
              </a:lnSpc>
            </a:pPr>
            <a:r>
              <a:rPr lang="zh-TW" altLang="en-US" dirty="0" smtClean="0"/>
              <a:t>社會主義</a:t>
            </a:r>
          </a:p>
        </p:txBody>
      </p:sp>
      <p:sp>
        <p:nvSpPr>
          <p:cNvPr id="513028" name="Rectangle 4"/>
          <p:cNvSpPr>
            <a:spLocks noGrp="1" noChangeArrowheads="1"/>
          </p:cNvSpPr>
          <p:nvPr>
            <p:ph type="body" sz="half" idx="2"/>
          </p:nvPr>
        </p:nvSpPr>
        <p:spPr>
          <a:xfrm>
            <a:off x="5181510" y="2132856"/>
            <a:ext cx="3083858" cy="3815804"/>
          </a:xfrm>
        </p:spPr>
        <p:txBody>
          <a:bodyPr/>
          <a:lstStyle/>
          <a:p>
            <a:pPr eaLnBrk="1" hangingPunct="1">
              <a:lnSpc>
                <a:spcPct val="130000"/>
              </a:lnSpc>
            </a:pPr>
            <a:r>
              <a:rPr lang="zh-TW" altLang="en-US" dirty="0" smtClean="0"/>
              <a:t>小政府</a:t>
            </a:r>
          </a:p>
          <a:p>
            <a:pPr eaLnBrk="1" hangingPunct="1">
              <a:lnSpc>
                <a:spcPct val="130000"/>
              </a:lnSpc>
            </a:pPr>
            <a:r>
              <a:rPr lang="zh-TW" altLang="en-US" dirty="0" smtClean="0"/>
              <a:t>自由的市民社會</a:t>
            </a:r>
          </a:p>
          <a:p>
            <a:pPr eaLnBrk="1" hangingPunct="1">
              <a:lnSpc>
                <a:spcPct val="130000"/>
              </a:lnSpc>
            </a:pPr>
            <a:r>
              <a:rPr lang="zh-TW" altLang="en-US" dirty="0" smtClean="0"/>
              <a:t>個人主義</a:t>
            </a:r>
          </a:p>
          <a:p>
            <a:pPr eaLnBrk="1" hangingPunct="1">
              <a:lnSpc>
                <a:spcPct val="130000"/>
              </a:lnSpc>
            </a:pPr>
            <a:r>
              <a:rPr lang="zh-TW" altLang="en-US" dirty="0" smtClean="0"/>
              <a:t>市場經濟</a:t>
            </a:r>
          </a:p>
          <a:p>
            <a:pPr eaLnBrk="1" hangingPunct="1">
              <a:lnSpc>
                <a:spcPct val="130000"/>
              </a:lnSpc>
            </a:pPr>
            <a:r>
              <a:rPr lang="zh-TW" altLang="en-US" dirty="0" smtClean="0"/>
              <a:t>對不平等的認可</a:t>
            </a:r>
          </a:p>
          <a:p>
            <a:pPr eaLnBrk="1" hangingPunct="1">
              <a:lnSpc>
                <a:spcPct val="130000"/>
              </a:lnSpc>
            </a:pPr>
            <a:r>
              <a:rPr lang="zh-TW" altLang="en-US" dirty="0" smtClean="0"/>
              <a:t>資本主義</a:t>
            </a:r>
          </a:p>
        </p:txBody>
      </p:sp>
      <p:sp>
        <p:nvSpPr>
          <p:cNvPr id="513029" name="Rectangle 5"/>
          <p:cNvSpPr>
            <a:spLocks noChangeArrowheads="1"/>
          </p:cNvSpPr>
          <p:nvPr/>
        </p:nvSpPr>
        <p:spPr bwMode="auto">
          <a:xfrm>
            <a:off x="742950" y="1340768"/>
            <a:ext cx="84201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p>
            <a:pPr algn="ctr"/>
            <a:r>
              <a:rPr lang="zh-TW" altLang="en-US" sz="3600" dirty="0">
                <a:solidFill>
                  <a:srgbClr val="FF0000"/>
                </a:solidFill>
                <a:latin typeface="標楷體" pitchFamily="65" charset="-120"/>
              </a:rPr>
              <a:t>左派    </a:t>
            </a:r>
            <a:r>
              <a:rPr lang="en-US" altLang="zh-TW" sz="3600" dirty="0">
                <a:solidFill>
                  <a:srgbClr val="FF0000"/>
                </a:solidFill>
                <a:latin typeface="Arial" pitchFamily="34" charset="0"/>
              </a:rPr>
              <a:t>VS      </a:t>
            </a:r>
            <a:r>
              <a:rPr lang="zh-TW" altLang="en-US" sz="3600" dirty="0">
                <a:solidFill>
                  <a:srgbClr val="FF0000"/>
                </a:solidFill>
                <a:latin typeface="標楷體" pitchFamily="65" charset="-120"/>
              </a:rPr>
              <a:t>右派</a:t>
            </a:r>
          </a:p>
        </p:txBody>
      </p:sp>
    </p:spTree>
    <p:extLst>
      <p:ext uri="{BB962C8B-B14F-4D97-AF65-F5344CB8AC3E}">
        <p14:creationId xmlns:p14="http://schemas.microsoft.com/office/powerpoint/2010/main" val="1677739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513026"/>
                                        </p:tgtEl>
                                        <p:attrNameLst>
                                          <p:attrName>style.visibility</p:attrName>
                                        </p:attrNameLst>
                                      </p:cBhvr>
                                      <p:to>
                                        <p:strVal val="visible"/>
                                      </p:to>
                                    </p:set>
                                    <p:animEffect transition="in" filter="box(in)">
                                      <p:cBhvr>
                                        <p:cTn id="7" dur="500"/>
                                        <p:tgtEl>
                                          <p:spTgt spid="513026"/>
                                        </p:tgtEl>
                                      </p:cBhvr>
                                    </p:animEffect>
                                  </p:childTnLst>
                                </p:cTn>
                              </p:par>
                            </p:childTnLst>
                          </p:cTn>
                        </p:par>
                        <p:par>
                          <p:cTn id="8" fill="hold" nodeType="with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513029"/>
                                        </p:tgtEl>
                                        <p:attrNameLst>
                                          <p:attrName>style.visibility</p:attrName>
                                        </p:attrNameLst>
                                      </p:cBhvr>
                                      <p:to>
                                        <p:strVal val="visible"/>
                                      </p:to>
                                    </p:set>
                                    <p:animEffect transition="in" filter="box(in)">
                                      <p:cBhvr>
                                        <p:cTn id="11" dur="500"/>
                                        <p:tgtEl>
                                          <p:spTgt spid="513029"/>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ntr" presetSubtype="16" fill="hold" grpId="0" nodeType="clickEffect">
                                  <p:stCondLst>
                                    <p:cond delay="0"/>
                                  </p:stCondLst>
                                  <p:childTnLst>
                                    <p:set>
                                      <p:cBhvr>
                                        <p:cTn id="15" dur="1" fill="hold">
                                          <p:stCondLst>
                                            <p:cond delay="0"/>
                                          </p:stCondLst>
                                        </p:cTn>
                                        <p:tgtEl>
                                          <p:spTgt spid="513027"/>
                                        </p:tgtEl>
                                        <p:attrNameLst>
                                          <p:attrName>style.visibility</p:attrName>
                                        </p:attrNameLst>
                                      </p:cBhvr>
                                      <p:to>
                                        <p:strVal val="visible"/>
                                      </p:to>
                                    </p:set>
                                    <p:animEffect transition="in" filter="diamond(in)">
                                      <p:cBhvr>
                                        <p:cTn id="16" dur="500"/>
                                        <p:tgtEl>
                                          <p:spTgt spid="513027"/>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513028"/>
                                        </p:tgtEl>
                                        <p:attrNameLst>
                                          <p:attrName>style.visibility</p:attrName>
                                        </p:attrNameLst>
                                      </p:cBhvr>
                                      <p:to>
                                        <p:strVal val="visible"/>
                                      </p:to>
                                    </p:set>
                                    <p:animEffect transition="in" filter="diamond(in)">
                                      <p:cBhvr>
                                        <p:cTn id="21" dur="500"/>
                                        <p:tgtEl>
                                          <p:spTgt spid="513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6" grpId="0"/>
      <p:bldP spid="513027" grpId="0"/>
      <p:bldP spid="513028" grpId="0"/>
      <p:bldP spid="51302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r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5314" y="4077072"/>
            <a:ext cx="105423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4614" name="Rectangle 6"/>
          <p:cNvSpPr>
            <a:spLocks noGrp="1" noChangeArrowheads="1"/>
          </p:cNvSpPr>
          <p:nvPr>
            <p:ph type="title" idx="4294967295"/>
          </p:nvPr>
        </p:nvSpPr>
        <p:spPr>
          <a:xfrm>
            <a:off x="502179" y="115889"/>
            <a:ext cx="9403821" cy="841375"/>
          </a:xfrm>
        </p:spPr>
        <p:txBody>
          <a:bodyPr/>
          <a:lstStyle/>
          <a:p>
            <a:pPr eaLnBrk="1" fontAlgn="auto" hangingPunct="1">
              <a:spcAft>
                <a:spcPts val="0"/>
              </a:spcAft>
              <a:defRPr/>
            </a:pPr>
            <a:r>
              <a:rPr lang="en-US" altLang="zh-TW" sz="4000" dirty="0" smtClean="0">
                <a:solidFill>
                  <a:srgbClr val="CC0066"/>
                </a:solidFill>
                <a:latin typeface="Arial" panose="020B0604020202020204" pitchFamily="34" charset="0"/>
                <a:ea typeface="標楷體" pitchFamily="65" charset="-120"/>
                <a:cs typeface="Arial" panose="020B0604020202020204" pitchFamily="34" charset="0"/>
              </a:rPr>
              <a:t>5.</a:t>
            </a:r>
            <a:r>
              <a:rPr lang="zh-TW" altLang="en-US" sz="4000" dirty="0" smtClean="0">
                <a:solidFill>
                  <a:srgbClr val="CC0066"/>
                </a:solidFill>
                <a:latin typeface="Arial" panose="020B0604020202020204" pitchFamily="34" charset="0"/>
                <a:ea typeface="標楷體" pitchFamily="65" charset="-120"/>
                <a:cs typeface="Arial" panose="020B0604020202020204" pitchFamily="34" charset="0"/>
              </a:rPr>
              <a:t>風險</a:t>
            </a:r>
            <a:r>
              <a:rPr lang="zh-TW" altLang="zh-TW" sz="4000" dirty="0" smtClean="0">
                <a:solidFill>
                  <a:srgbClr val="CC0066"/>
                </a:solidFill>
                <a:latin typeface="Arial" panose="020B0604020202020204" pitchFamily="34" charset="0"/>
                <a:ea typeface="標楷體" pitchFamily="65" charset="-120"/>
                <a:cs typeface="Arial" panose="020B0604020202020204" pitchFamily="34" charset="0"/>
              </a:rPr>
              <a:t>滾</a:t>
            </a:r>
            <a:r>
              <a:rPr lang="zh-TW" altLang="zh-TW" sz="4000" dirty="0">
                <a:solidFill>
                  <a:srgbClr val="CC0066"/>
                </a:solidFill>
                <a:latin typeface="Arial" panose="020B0604020202020204" pitchFamily="34" charset="0"/>
                <a:ea typeface="標楷體" pitchFamily="65" charset="-120"/>
                <a:cs typeface="Arial" panose="020B0604020202020204" pitchFamily="34" charset="0"/>
              </a:rPr>
              <a:t>推</a:t>
            </a:r>
            <a:endParaRPr lang="zh-TW" altLang="en-US" sz="4000" dirty="0">
              <a:solidFill>
                <a:srgbClr val="CC0066"/>
              </a:solidFill>
              <a:latin typeface="Arial" panose="020B0604020202020204" pitchFamily="34" charset="0"/>
              <a:ea typeface="標楷體" pitchFamily="65" charset="-120"/>
              <a:cs typeface="Arial" panose="020B0604020202020204" pitchFamily="34" charset="0"/>
            </a:endParaRPr>
          </a:p>
        </p:txBody>
      </p:sp>
      <p:sp>
        <p:nvSpPr>
          <p:cNvPr id="324615" name="Rectangle 7"/>
          <p:cNvSpPr>
            <a:spLocks noGrp="1" noChangeArrowheads="1"/>
          </p:cNvSpPr>
          <p:nvPr>
            <p:ph type="body" idx="4294967295"/>
          </p:nvPr>
        </p:nvSpPr>
        <p:spPr>
          <a:xfrm>
            <a:off x="1280592" y="1052513"/>
            <a:ext cx="7560840" cy="4824759"/>
          </a:xfrm>
        </p:spPr>
        <p:txBody>
          <a:bodyPr>
            <a:noAutofit/>
          </a:bodyPr>
          <a:lstStyle/>
          <a:p>
            <a:pPr>
              <a:lnSpc>
                <a:spcPct val="150000"/>
              </a:lnSpc>
            </a:pPr>
            <a:r>
              <a:rPr lang="zh-TW" altLang="zh-TW" sz="2800" dirty="0" smtClean="0"/>
              <a:t>各</a:t>
            </a:r>
            <a:r>
              <a:rPr lang="zh-TW" altLang="zh-TW" sz="2800" dirty="0"/>
              <a:t>機關應採</a:t>
            </a:r>
            <a:r>
              <a:rPr lang="zh-TW" altLang="zh-TW" sz="2800" dirty="0">
                <a:solidFill>
                  <a:srgbClr val="0000FF"/>
                </a:solidFill>
              </a:rPr>
              <a:t>滾動方式</a:t>
            </a:r>
            <a:r>
              <a:rPr lang="zh-TW" altLang="zh-TW" sz="2800" dirty="0"/>
              <a:t>定期辦理風險評估</a:t>
            </a:r>
            <a:r>
              <a:rPr lang="zh-TW" altLang="zh-TW" sz="2800" dirty="0" smtClean="0"/>
              <a:t>作業，</a:t>
            </a:r>
            <a:r>
              <a:rPr lang="zh-TW" altLang="zh-TW" sz="2800" dirty="0"/>
              <a:t>並將前期不可容忍之主要風險項目所採行之</a:t>
            </a:r>
            <a:r>
              <a:rPr lang="zh-TW" altLang="zh-TW" sz="2800" dirty="0">
                <a:solidFill>
                  <a:srgbClr val="0000FF"/>
                </a:solidFill>
              </a:rPr>
              <a:t>新增控制機制，滾動納入本期</a:t>
            </a:r>
            <a:r>
              <a:rPr lang="zh-TW" altLang="zh-TW" sz="2800" dirty="0"/>
              <a:t>現有控制機制一併檢討及評量其殘餘風險值，以決定是否需採行其他新增控制機制因應該等</a:t>
            </a:r>
            <a:r>
              <a:rPr lang="zh-TW" altLang="zh-TW" sz="2800" dirty="0" smtClean="0"/>
              <a:t>風險</a:t>
            </a:r>
            <a:endParaRPr lang="zh-TW" altLang="zh-TW" sz="2800" dirty="0"/>
          </a:p>
        </p:txBody>
      </p:sp>
      <p:sp>
        <p:nvSpPr>
          <p:cNvPr id="20485" name="投影片編號版面配置區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E31103E1-F4E5-492E-AD1E-ADA97EF570DF}" type="slidenum">
              <a:rPr kumimoji="0" lang="zh-TW" altLang="en-US" smtClean="0">
                <a:solidFill>
                  <a:srgbClr val="FFFFFF"/>
                </a:solidFill>
                <a:latin typeface="Arial" panose="020B0604020202020204" pitchFamily="34" charset="0"/>
                <a:cs typeface="Arial" panose="020B0604020202020204" pitchFamily="34" charset="0"/>
              </a:rPr>
              <a:pPr eaLnBrk="1" hangingPunct="1"/>
              <a:t>39</a:t>
            </a:fld>
            <a:endParaRPr kumimoji="0" lang="en-US" altLang="zh-TW"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31711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Times New Roman" pitchFamily="18" charset="0"/>
              <a:ea typeface="標楷體" pitchFamily="65" charset="-120"/>
            </a:endParaRPr>
          </a:p>
        </p:txBody>
      </p:sp>
      <p:sp>
        <p:nvSpPr>
          <p:cNvPr id="52260" name="Rectangle 2"/>
          <p:cNvSpPr>
            <a:spLocks noChangeArrowheads="1"/>
          </p:cNvSpPr>
          <p:nvPr/>
        </p:nvSpPr>
        <p:spPr bwMode="auto">
          <a:xfrm>
            <a:off x="0" y="144017"/>
            <a:ext cx="9751219" cy="6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r>
              <a:rPr lang="zh-TW" altLang="en-US" sz="3200" b="1" dirty="0">
                <a:solidFill>
                  <a:srgbClr val="CC0066"/>
                </a:solidFill>
                <a:latin typeface="標楷體" pitchFamily="65" charset="-120"/>
                <a:ea typeface="標楷體" pitchFamily="65" charset="-120"/>
              </a:rPr>
              <a:t>內部控制制度風險分析表填寫</a:t>
            </a:r>
            <a:r>
              <a:rPr lang="zh-TW" altLang="en-US" sz="3200" b="1" dirty="0" smtClean="0">
                <a:solidFill>
                  <a:srgbClr val="CC0066"/>
                </a:solidFill>
                <a:latin typeface="標楷體" pitchFamily="65" charset="-120"/>
                <a:ea typeface="標楷體" pitchFamily="65" charset="-120"/>
              </a:rPr>
              <a:t>說明</a:t>
            </a:r>
            <a:r>
              <a:rPr lang="en-US" altLang="zh-TW" sz="1600" b="1" dirty="0" smtClean="0">
                <a:solidFill>
                  <a:srgbClr val="CC0066"/>
                </a:solidFill>
                <a:latin typeface="Arial" panose="020B0604020202020204" pitchFamily="34" charset="0"/>
                <a:ea typeface="標楷體" pitchFamily="65" charset="-120"/>
                <a:cs typeface="Arial" panose="020B0604020202020204" pitchFamily="34" charset="0"/>
              </a:rPr>
              <a:t>1/2</a:t>
            </a:r>
            <a:r>
              <a:rPr lang="zh-TW" altLang="en-US" sz="2800" b="1" dirty="0" smtClean="0">
                <a:solidFill>
                  <a:srgbClr val="CC0066"/>
                </a:solidFill>
                <a:latin typeface="標楷體" pitchFamily="65" charset="-120"/>
                <a:ea typeface="標楷體" pitchFamily="65" charset="-120"/>
              </a:rPr>
              <a:t> </a:t>
            </a:r>
            <a:endParaRPr lang="zh-TW" altLang="en-US" sz="2800" b="1" dirty="0">
              <a:solidFill>
                <a:srgbClr val="CC0066"/>
              </a:solidFill>
              <a:latin typeface="標楷體" pitchFamily="65" charset="-120"/>
              <a:ea typeface="標楷體" pitchFamily="65" charset="-120"/>
            </a:endParaRPr>
          </a:p>
        </p:txBody>
      </p:sp>
      <p:sp>
        <p:nvSpPr>
          <p:cNvPr id="9" name="Rectangle 7"/>
          <p:cNvSpPr txBox="1">
            <a:spLocks noChangeArrowheads="1"/>
          </p:cNvSpPr>
          <p:nvPr/>
        </p:nvSpPr>
        <p:spPr bwMode="auto">
          <a:xfrm>
            <a:off x="271728" y="3357140"/>
            <a:ext cx="8893043" cy="3024188"/>
          </a:xfrm>
          <a:prstGeom prst="rect">
            <a:avLst/>
          </a:prstGeom>
          <a:noFill/>
          <a:ln w="9525">
            <a:noFill/>
            <a:miter lim="800000"/>
            <a:headEnd/>
            <a:tailEnd/>
          </a:ln>
        </p:spPr>
        <p:txBody>
          <a:bodyPr>
            <a:normAutofit fontScale="92500" lnSpcReduction="10000"/>
          </a:bodyPr>
          <a:lstStyle/>
          <a:p>
            <a:pPr marL="342900" indent="-342900">
              <a:buFont typeface="Arial" panose="020B0604020202020204" pitchFamily="34" charset="0"/>
              <a:buChar char="•"/>
              <a:defRPr/>
            </a:pPr>
            <a:r>
              <a:rPr lang="zh-TW" altLang="en-US" sz="2400" b="1" dirty="0">
                <a:latin typeface="標楷體" pitchFamily="65" charset="-120"/>
              </a:rPr>
              <a:t>風險項目</a:t>
            </a:r>
            <a:r>
              <a:rPr lang="zh-TW" altLang="en-US" sz="2400" b="1" dirty="0" smtClean="0">
                <a:latin typeface="標楷體" pitchFamily="65" charset="-120"/>
              </a:rPr>
              <a:t>：</a:t>
            </a:r>
            <a:r>
              <a:rPr lang="zh-TW" altLang="en-US" sz="2400" dirty="0">
                <a:latin typeface="標楷體" pitchFamily="65" charset="-120"/>
              </a:rPr>
              <a:t>指影響機關內部控制制度整體層級與作業層級目標不能達成</a:t>
            </a:r>
            <a:r>
              <a:rPr lang="zh-TW" altLang="en-US" sz="2400" dirty="0" smtClean="0">
                <a:latin typeface="標楷體" pitchFamily="65" charset="-120"/>
              </a:rPr>
              <a:t>之高度風險</a:t>
            </a:r>
            <a:r>
              <a:rPr lang="en-US" altLang="zh-TW" sz="2400" dirty="0">
                <a:latin typeface="標楷體" pitchFamily="65" charset="-120"/>
              </a:rPr>
              <a:t>(</a:t>
            </a:r>
            <a:r>
              <a:rPr lang="zh-TW" altLang="en-US" sz="2400" dirty="0">
                <a:latin typeface="標楷體" pitchFamily="65" charset="-120"/>
              </a:rPr>
              <a:t>依機關特性及業務需求自行評估</a:t>
            </a:r>
            <a:r>
              <a:rPr lang="en-US" altLang="zh-TW" sz="2400" dirty="0">
                <a:latin typeface="標楷體" pitchFamily="65" charset="-120"/>
              </a:rPr>
              <a:t>)</a:t>
            </a:r>
            <a:r>
              <a:rPr lang="zh-TW" altLang="en-US" sz="2400" dirty="0">
                <a:latin typeface="標楷體" pitchFamily="65" charset="-120"/>
              </a:rPr>
              <a:t>，考量施政計畫、立法院質詢案、監察院糾正</a:t>
            </a:r>
            <a:r>
              <a:rPr lang="en-US" altLang="zh-TW" sz="2400" dirty="0">
                <a:latin typeface="標楷體" pitchFamily="65" charset="-120"/>
              </a:rPr>
              <a:t>(</a:t>
            </a:r>
            <a:r>
              <a:rPr lang="zh-TW" altLang="en-US" sz="2400" dirty="0">
                <a:latin typeface="標楷體" pitchFamily="65" charset="-120"/>
              </a:rPr>
              <a:t>舉</a:t>
            </a:r>
            <a:r>
              <a:rPr lang="en-US" altLang="zh-TW" sz="2400" dirty="0">
                <a:latin typeface="標楷體" pitchFamily="65" charset="-120"/>
              </a:rPr>
              <a:t>)</a:t>
            </a:r>
            <a:r>
              <a:rPr lang="zh-TW" altLang="en-US" sz="2400" dirty="0">
                <a:latin typeface="標楷體" pitchFamily="65" charset="-120"/>
              </a:rPr>
              <a:t>、彈劾案、審計部建議及反應等風險來源，辨識主要風險項目</a:t>
            </a:r>
            <a:r>
              <a:rPr lang="zh-TW" altLang="en-US" sz="2400" dirty="0" smtClean="0">
                <a:latin typeface="標楷體" pitchFamily="65" charset="-120"/>
              </a:rPr>
              <a:t>。</a:t>
            </a:r>
            <a:endParaRPr lang="en-US" altLang="zh-TW" sz="2400" b="1" dirty="0" smtClean="0">
              <a:latin typeface="標楷體" pitchFamily="65" charset="-120"/>
              <a:ea typeface="標楷體" pitchFamily="65" charset="-120"/>
            </a:endParaRPr>
          </a:p>
          <a:p>
            <a:pPr marL="342900" indent="-342900">
              <a:buFont typeface="Arial" panose="020B0604020202020204" pitchFamily="34" charset="0"/>
              <a:buChar char="•"/>
              <a:defRPr/>
            </a:pPr>
            <a:r>
              <a:rPr lang="zh-TW" altLang="en-US" sz="2400" b="1" dirty="0" smtClean="0">
                <a:latin typeface="標楷體" pitchFamily="65" charset="-120"/>
              </a:rPr>
              <a:t>風險</a:t>
            </a:r>
            <a:r>
              <a:rPr lang="zh-TW" altLang="en-US" sz="2400" b="1" dirty="0">
                <a:latin typeface="標楷體" pitchFamily="65" charset="-120"/>
              </a:rPr>
              <a:t>情境</a:t>
            </a:r>
            <a:r>
              <a:rPr lang="zh-TW" altLang="en-US" sz="2400" b="1" dirty="0" smtClean="0">
                <a:latin typeface="標楷體" pitchFamily="65" charset="-120"/>
              </a:rPr>
              <a:t>：</a:t>
            </a:r>
            <a:r>
              <a:rPr lang="zh-TW" altLang="en-US" sz="2400" dirty="0" smtClean="0">
                <a:latin typeface="標楷體" pitchFamily="65" charset="-120"/>
              </a:rPr>
              <a:t>具體</a:t>
            </a:r>
            <a:r>
              <a:rPr lang="zh-TW" altLang="en-US" sz="2400" dirty="0">
                <a:latin typeface="標楷體" pitchFamily="65" charset="-120"/>
              </a:rPr>
              <a:t>描述該風險發生之可能後果</a:t>
            </a:r>
            <a:r>
              <a:rPr lang="zh-TW" altLang="en-US" sz="2400" dirty="0" smtClean="0">
                <a:latin typeface="標楷體" pitchFamily="65" charset="-120"/>
              </a:rPr>
              <a:t>，即</a:t>
            </a:r>
            <a:r>
              <a:rPr lang="zh-TW" altLang="en-US" sz="2400" dirty="0">
                <a:latin typeface="標楷體" pitchFamily="65" charset="-120"/>
              </a:rPr>
              <a:t>該風險</a:t>
            </a:r>
            <a:r>
              <a:rPr lang="zh-TW" altLang="en-US" sz="2400" dirty="0" smtClean="0">
                <a:latin typeface="標楷體" pitchFamily="65" charset="-120"/>
              </a:rPr>
              <a:t>對機關</a:t>
            </a:r>
            <a:r>
              <a:rPr lang="zh-TW" altLang="en-US" sz="2400" dirty="0">
                <a:latin typeface="標楷體" pitchFamily="65" charset="-120"/>
              </a:rPr>
              <a:t>之衝擊及影響</a:t>
            </a:r>
            <a:r>
              <a:rPr lang="zh-TW" altLang="en-US" sz="2400" dirty="0" smtClean="0">
                <a:latin typeface="標楷體" pitchFamily="65" charset="-120"/>
              </a:rPr>
              <a:t>。</a:t>
            </a:r>
            <a:endParaRPr lang="en-US" altLang="zh-TW" sz="2400" dirty="0" smtClean="0">
              <a:latin typeface="標楷體" pitchFamily="65" charset="-120"/>
            </a:endParaRPr>
          </a:p>
          <a:p>
            <a:pPr marL="342900" indent="-342900">
              <a:buFont typeface="Arial" panose="020B0604020202020204" pitchFamily="34" charset="0"/>
              <a:buChar char="•"/>
              <a:defRPr/>
            </a:pPr>
            <a:r>
              <a:rPr lang="zh-TW" altLang="en-US" sz="2400" b="1" dirty="0" smtClean="0">
                <a:latin typeface="標楷體" pitchFamily="65" charset="-120"/>
              </a:rPr>
              <a:t>現有</a:t>
            </a:r>
            <a:r>
              <a:rPr lang="zh-TW" altLang="en-US" sz="2400" b="1" dirty="0">
                <a:latin typeface="標楷體" pitchFamily="65" charset="-120"/>
              </a:rPr>
              <a:t>控制</a:t>
            </a:r>
            <a:r>
              <a:rPr lang="zh-TW" altLang="en-US" sz="2400" b="1" dirty="0" smtClean="0">
                <a:latin typeface="標楷體" pitchFamily="65" charset="-120"/>
              </a:rPr>
              <a:t>機制：</a:t>
            </a:r>
            <a:r>
              <a:rPr lang="zh-TW" altLang="en-US" sz="2400" dirty="0" smtClean="0">
                <a:latin typeface="標楷體" pitchFamily="65" charset="-120"/>
              </a:rPr>
              <a:t>具體</a:t>
            </a:r>
            <a:r>
              <a:rPr lang="zh-TW" altLang="en-US" sz="2400" dirty="0">
                <a:latin typeface="標楷體" pitchFamily="65" charset="-120"/>
              </a:rPr>
              <a:t>摘要</a:t>
            </a:r>
            <a:r>
              <a:rPr lang="zh-TW" altLang="en-US" sz="2400" dirty="0" smtClean="0">
                <a:latin typeface="標楷體" pitchFamily="65" charset="-120"/>
              </a:rPr>
              <a:t>描述機關</a:t>
            </a:r>
            <a:r>
              <a:rPr lang="zh-TW" altLang="en-US" sz="2400" dirty="0">
                <a:latin typeface="標楷體" pitchFamily="65" charset="-120"/>
              </a:rPr>
              <a:t>針對該風險已</a:t>
            </a:r>
            <a:r>
              <a:rPr lang="zh-TW" altLang="en-US" sz="2400" dirty="0" smtClean="0">
                <a:latin typeface="標楷體" pitchFamily="65" charset="-120"/>
              </a:rPr>
              <a:t>採取之</a:t>
            </a:r>
            <a:r>
              <a:rPr lang="zh-TW" altLang="en-US" sz="2400" dirty="0">
                <a:latin typeface="標楷體" pitchFamily="65" charset="-120"/>
              </a:rPr>
              <a:t>預防控制或處理措施，亦得運用現有</a:t>
            </a:r>
            <a:r>
              <a:rPr lang="zh-TW" altLang="en-US" sz="2400" dirty="0" smtClean="0">
                <a:latin typeface="標楷體" pitchFamily="65" charset="-120"/>
              </a:rPr>
              <a:t>行動</a:t>
            </a:r>
            <a:r>
              <a:rPr lang="zh-TW" altLang="en-US" sz="2400" dirty="0">
                <a:latin typeface="標楷體" pitchFamily="65" charset="-120"/>
              </a:rPr>
              <a:t>方案、辦法及要點等具體作法或規定</a:t>
            </a:r>
            <a:r>
              <a:rPr lang="en-US" altLang="zh-TW" sz="2400" dirty="0" smtClean="0">
                <a:latin typeface="標楷體" pitchFamily="65" charset="-120"/>
              </a:rPr>
              <a:t>(</a:t>
            </a:r>
            <a:r>
              <a:rPr lang="zh-TW" altLang="en-US" sz="2400" dirty="0" smtClean="0">
                <a:latin typeface="標楷體" pitchFamily="65" charset="-120"/>
              </a:rPr>
              <a:t>如</a:t>
            </a:r>
            <a:r>
              <a:rPr lang="zh-TW" altLang="en-US" sz="2400" dirty="0">
                <a:latin typeface="標楷體" pitchFamily="65" charset="-120"/>
              </a:rPr>
              <a:t>人員教育訓練計畫及緊急應變措施等</a:t>
            </a:r>
            <a:r>
              <a:rPr lang="en-US" altLang="zh-TW" sz="2400" dirty="0">
                <a:latin typeface="標楷體" pitchFamily="65" charset="-120"/>
              </a:rPr>
              <a:t>)</a:t>
            </a:r>
            <a:r>
              <a:rPr lang="zh-TW" altLang="en-US" sz="2400" dirty="0">
                <a:latin typeface="標楷體" pitchFamily="65" charset="-120"/>
              </a:rPr>
              <a:t>。</a:t>
            </a:r>
            <a:endParaRPr lang="zh-TW" altLang="en-US" sz="2000" dirty="0">
              <a:latin typeface="標楷體" pitchFamily="65" charset="-120"/>
              <a:ea typeface="標楷體" pitchFamily="65" charset="-120"/>
            </a:endParaRPr>
          </a:p>
          <a:p>
            <a:pPr marL="269875" indent="-269875" fontAlgn="auto">
              <a:spcBef>
                <a:spcPct val="10000"/>
              </a:spcBef>
              <a:spcAft>
                <a:spcPts val="0"/>
              </a:spcAft>
              <a:buClr>
                <a:schemeClr val="accent1"/>
              </a:buClr>
              <a:buSzPct val="70000"/>
              <a:buFont typeface="Wingdings"/>
              <a:buChar char=""/>
              <a:defRPr/>
            </a:pPr>
            <a:endParaRPr kumimoji="0" lang="zh-TW" altLang="en-US" sz="2000" dirty="0">
              <a:latin typeface="標楷體" pitchFamily="65" charset="-120"/>
              <a:ea typeface="標楷體" pitchFamily="65" charset="-120"/>
            </a:endParaRPr>
          </a:p>
        </p:txBody>
      </p:sp>
      <p:sp>
        <p:nvSpPr>
          <p:cNvPr id="52263" name="投影片編號版面配置區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8020CC39-C2F2-4A12-B589-8C7557D8C609}" type="slidenum">
              <a:rPr kumimoji="0" lang="zh-TW" altLang="en-US" smtClean="0">
                <a:solidFill>
                  <a:srgbClr val="FFFFFF"/>
                </a:solidFill>
              </a:rPr>
              <a:pPr eaLnBrk="1" hangingPunct="1"/>
              <a:t>40</a:t>
            </a:fld>
            <a:endParaRPr kumimoji="0" lang="en-US" altLang="zh-TW" smtClean="0">
              <a:solidFill>
                <a:srgbClr val="FFFFFF"/>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3719977476"/>
              </p:ext>
            </p:extLst>
          </p:nvPr>
        </p:nvGraphicFramePr>
        <p:xfrm>
          <a:off x="382191" y="826265"/>
          <a:ext cx="8986835" cy="2287204"/>
        </p:xfrm>
        <a:graphic>
          <a:graphicData uri="http://schemas.openxmlformats.org/drawingml/2006/table">
            <a:tbl>
              <a:tblPr firstRow="1" firstCol="1" bandRow="1">
                <a:tableStyleId>{5C22544A-7EE6-4342-B048-85BDC9FD1C3A}</a:tableStyleId>
              </a:tblPr>
              <a:tblGrid>
                <a:gridCol w="898401"/>
                <a:gridCol w="1466223"/>
                <a:gridCol w="1466223"/>
                <a:gridCol w="477507"/>
                <a:gridCol w="428916"/>
                <a:gridCol w="633475"/>
                <a:gridCol w="1298145"/>
                <a:gridCol w="454111"/>
                <a:gridCol w="454111"/>
                <a:gridCol w="677867"/>
                <a:gridCol w="731856"/>
              </a:tblGrid>
              <a:tr h="413555">
                <a:tc rowSpan="2">
                  <a:txBody>
                    <a:bodyPr/>
                    <a:lstStyle/>
                    <a:p>
                      <a:pPr algn="ctr">
                        <a:lnSpc>
                          <a:spcPts val="1600"/>
                        </a:lnSpc>
                        <a:spcAft>
                          <a:spcPts val="0"/>
                        </a:spcAft>
                      </a:pPr>
                      <a:r>
                        <a:rPr lang="zh-TW" sz="1400" kern="100" dirty="0">
                          <a:effectLst/>
                          <a:latin typeface="Arial" panose="020B0604020202020204" pitchFamily="34" charset="0"/>
                          <a:cs typeface="Arial" panose="020B0604020202020204" pitchFamily="34" charset="0"/>
                        </a:rPr>
                        <a:t>風險</a:t>
                      </a:r>
                      <a:r>
                        <a:rPr lang="zh-TW" sz="1400" kern="100" dirty="0" smtClean="0">
                          <a:effectLst/>
                          <a:latin typeface="Arial" panose="020B0604020202020204" pitchFamily="34" charset="0"/>
                          <a:cs typeface="Arial" panose="020B0604020202020204" pitchFamily="34" charset="0"/>
                        </a:rPr>
                        <a:t>項目</a:t>
                      </a:r>
                      <a:endParaRPr lang="zh-TW" sz="1400" kern="100" dirty="0">
                        <a:effectLst/>
                        <a:latin typeface="Arial" panose="020B0604020202020204" pitchFamily="34" charset="0"/>
                        <a:ea typeface="新細明體"/>
                        <a:cs typeface="Arial" panose="020B0604020202020204" pitchFamily="34" charset="0"/>
                      </a:endParaRPr>
                    </a:p>
                  </a:txBody>
                  <a:tcPr marL="65030" marR="65030" marT="0" marB="0" anchor="ctr">
                    <a:solidFill>
                      <a:schemeClr val="accent1">
                        <a:lumMod val="50000"/>
                      </a:schemeClr>
                    </a:solidFill>
                  </a:tcPr>
                </a:tc>
                <a:tc rowSpan="2">
                  <a:txBody>
                    <a:bodyPr/>
                    <a:lstStyle/>
                    <a:p>
                      <a:pPr algn="ctr">
                        <a:lnSpc>
                          <a:spcPts val="1600"/>
                        </a:lnSpc>
                        <a:spcAft>
                          <a:spcPts val="0"/>
                        </a:spcAft>
                      </a:pPr>
                      <a:r>
                        <a:rPr lang="zh-TW" sz="1400" kern="100" dirty="0" smtClean="0">
                          <a:effectLst/>
                          <a:latin typeface="Arial" panose="020B0604020202020204" pitchFamily="34" charset="0"/>
                          <a:cs typeface="Arial" panose="020B0604020202020204" pitchFamily="34" charset="0"/>
                        </a:rPr>
                        <a:t>風險情境</a:t>
                      </a:r>
                      <a:endParaRPr lang="zh-TW" sz="1400" kern="100" dirty="0">
                        <a:effectLst/>
                        <a:latin typeface="Arial" panose="020B0604020202020204" pitchFamily="34" charset="0"/>
                        <a:ea typeface="新細明體"/>
                        <a:cs typeface="Arial" panose="020B0604020202020204" pitchFamily="34" charset="0"/>
                      </a:endParaRPr>
                    </a:p>
                  </a:txBody>
                  <a:tcPr marL="65030" marR="65030" marT="0" marB="0" anchor="ctr">
                    <a:solidFill>
                      <a:schemeClr val="accent1">
                        <a:lumMod val="50000"/>
                      </a:schemeClr>
                    </a:solidFill>
                  </a:tcPr>
                </a:tc>
                <a:tc rowSpan="2">
                  <a:txBody>
                    <a:bodyPr/>
                    <a:lstStyle/>
                    <a:p>
                      <a:pPr algn="ctr">
                        <a:lnSpc>
                          <a:spcPts val="1600"/>
                        </a:lnSpc>
                        <a:spcAft>
                          <a:spcPts val="0"/>
                        </a:spcAft>
                      </a:pPr>
                      <a:r>
                        <a:rPr lang="zh-TW" sz="1400" kern="100" dirty="0">
                          <a:effectLst/>
                          <a:latin typeface="Arial" panose="020B0604020202020204" pitchFamily="34" charset="0"/>
                          <a:cs typeface="Arial" panose="020B0604020202020204" pitchFamily="34" charset="0"/>
                        </a:rPr>
                        <a:t>現有控制機制</a:t>
                      </a:r>
                      <a:endParaRPr lang="zh-TW" sz="1400" kern="100" dirty="0">
                        <a:effectLst/>
                        <a:latin typeface="Arial" panose="020B0604020202020204" pitchFamily="34" charset="0"/>
                        <a:ea typeface="新細明體"/>
                        <a:cs typeface="Arial" panose="020B0604020202020204" pitchFamily="34" charset="0"/>
                      </a:endParaRPr>
                    </a:p>
                  </a:txBody>
                  <a:tcPr marL="65030" marR="65030" marT="0" marB="0" anchor="ctr">
                    <a:solidFill>
                      <a:schemeClr val="accent1">
                        <a:lumMod val="50000"/>
                      </a:schemeClr>
                    </a:solidFill>
                  </a:tcPr>
                </a:tc>
                <a:tc gridSpan="2">
                  <a:txBody>
                    <a:bodyPr/>
                    <a:lstStyle/>
                    <a:p>
                      <a:pPr algn="ctr">
                        <a:spcAft>
                          <a:spcPts val="0"/>
                        </a:spcAft>
                      </a:pPr>
                      <a:r>
                        <a:rPr lang="zh-TW" sz="1400" kern="100" dirty="0">
                          <a:effectLst/>
                          <a:latin typeface="Arial" panose="020B0604020202020204" pitchFamily="34" charset="0"/>
                          <a:cs typeface="Arial" panose="020B0604020202020204" pitchFamily="34" charset="0"/>
                        </a:rPr>
                        <a:t>現有風險分析</a:t>
                      </a:r>
                      <a:endParaRPr lang="zh-TW" sz="1400" b="1" kern="100" dirty="0">
                        <a:effectLst/>
                        <a:latin typeface="Arial" panose="020B0604020202020204" pitchFamily="34" charset="0"/>
                        <a:ea typeface="標楷體"/>
                        <a:cs typeface="Arial" panose="020B0604020202020204" pitchFamily="34" charset="0"/>
                      </a:endParaRPr>
                    </a:p>
                  </a:txBody>
                  <a:tcPr marL="65030" marR="65030" marT="0" marB="0">
                    <a:solidFill>
                      <a:schemeClr val="accent1">
                        <a:lumMod val="50000"/>
                      </a:schemeClr>
                    </a:solidFill>
                  </a:tcPr>
                </a:tc>
                <a:tc hMerge="1">
                  <a:txBody>
                    <a:bodyPr/>
                    <a:lstStyle/>
                    <a:p>
                      <a:endParaRPr lang="zh-TW" altLang="en-US"/>
                    </a:p>
                  </a:txBody>
                  <a:tcPr/>
                </a:tc>
                <a:tc rowSpan="2">
                  <a:txBody>
                    <a:bodyPr/>
                    <a:lstStyle/>
                    <a:p>
                      <a:pPr algn="ctr">
                        <a:lnSpc>
                          <a:spcPts val="1600"/>
                        </a:lnSpc>
                        <a:spcAft>
                          <a:spcPts val="0"/>
                        </a:spcAft>
                      </a:pPr>
                      <a:r>
                        <a:rPr lang="zh-TW" sz="1400" kern="100" dirty="0" smtClean="0">
                          <a:solidFill>
                            <a:schemeClr val="bg1"/>
                          </a:solidFill>
                          <a:effectLst/>
                          <a:latin typeface="Arial" panose="020B0604020202020204" pitchFamily="34" charset="0"/>
                          <a:cs typeface="Arial" panose="020B0604020202020204" pitchFamily="34" charset="0"/>
                        </a:rPr>
                        <a:t>風險</a:t>
                      </a:r>
                      <a:r>
                        <a:rPr lang="zh-TW" sz="1400" kern="100" dirty="0">
                          <a:solidFill>
                            <a:schemeClr val="bg1"/>
                          </a:solidFill>
                          <a:effectLst/>
                          <a:latin typeface="Arial" panose="020B0604020202020204" pitchFamily="34" charset="0"/>
                          <a:cs typeface="Arial" panose="020B0604020202020204" pitchFamily="34" charset="0"/>
                        </a:rPr>
                        <a:t>值</a:t>
                      </a:r>
                    </a:p>
                    <a:p>
                      <a:pPr algn="ctr">
                        <a:lnSpc>
                          <a:spcPts val="1600"/>
                        </a:lnSpc>
                        <a:spcAft>
                          <a:spcPts val="0"/>
                        </a:spcAft>
                      </a:pPr>
                      <a:r>
                        <a:rPr lang="en-US" sz="1400" kern="100" dirty="0">
                          <a:solidFill>
                            <a:schemeClr val="bg1"/>
                          </a:solidFill>
                          <a:effectLst/>
                          <a:latin typeface="Arial" panose="020B0604020202020204" pitchFamily="34" charset="0"/>
                          <a:cs typeface="Arial" panose="020B0604020202020204" pitchFamily="34" charset="0"/>
                        </a:rPr>
                        <a:t>(R)=</a:t>
                      </a:r>
                      <a:endParaRPr lang="zh-TW" sz="1400" kern="100" dirty="0">
                        <a:solidFill>
                          <a:schemeClr val="bg1"/>
                        </a:solidFill>
                        <a:effectLst/>
                        <a:latin typeface="Arial" panose="020B0604020202020204" pitchFamily="34" charset="0"/>
                        <a:cs typeface="Arial" panose="020B0604020202020204" pitchFamily="34" charset="0"/>
                      </a:endParaRPr>
                    </a:p>
                    <a:p>
                      <a:pPr algn="ctr">
                        <a:lnSpc>
                          <a:spcPts val="1600"/>
                        </a:lnSpc>
                        <a:spcAft>
                          <a:spcPts val="0"/>
                        </a:spcAft>
                      </a:pPr>
                      <a:r>
                        <a:rPr lang="en-US" sz="1400" kern="100" dirty="0">
                          <a:solidFill>
                            <a:schemeClr val="bg1"/>
                          </a:solidFill>
                          <a:effectLst/>
                          <a:latin typeface="Arial" panose="020B0604020202020204" pitchFamily="34" charset="0"/>
                          <a:cs typeface="Arial" panose="020B0604020202020204" pitchFamily="34" charset="0"/>
                        </a:rPr>
                        <a:t>(L)x(I)</a:t>
                      </a:r>
                      <a:endParaRPr lang="zh-TW" sz="1400" kern="100" dirty="0">
                        <a:solidFill>
                          <a:schemeClr val="bg1"/>
                        </a:solidFill>
                        <a:effectLst/>
                        <a:latin typeface="Arial" panose="020B0604020202020204" pitchFamily="34" charset="0"/>
                        <a:ea typeface="新細明體"/>
                        <a:cs typeface="Arial" panose="020B0604020202020204" pitchFamily="34" charset="0"/>
                      </a:endParaRPr>
                    </a:p>
                  </a:txBody>
                  <a:tcPr marL="65030" marR="65030" marT="0" marB="0">
                    <a:solidFill>
                      <a:schemeClr val="accent1">
                        <a:lumMod val="50000"/>
                      </a:schemeClr>
                    </a:solidFill>
                  </a:tcPr>
                </a:tc>
                <a:tc rowSpan="2">
                  <a:txBody>
                    <a:bodyPr/>
                    <a:lstStyle/>
                    <a:p>
                      <a:pPr algn="ctr">
                        <a:lnSpc>
                          <a:spcPts val="1600"/>
                        </a:lnSpc>
                        <a:spcAft>
                          <a:spcPts val="0"/>
                        </a:spcAft>
                      </a:pPr>
                      <a:r>
                        <a:rPr lang="zh-TW" sz="1400" kern="100" dirty="0" smtClean="0">
                          <a:solidFill>
                            <a:schemeClr val="bg1"/>
                          </a:solidFill>
                          <a:effectLst/>
                          <a:latin typeface="Arial" panose="020B0604020202020204" pitchFamily="34" charset="0"/>
                          <a:cs typeface="Arial" panose="020B0604020202020204" pitchFamily="34" charset="0"/>
                        </a:rPr>
                        <a:t>新增控制</a:t>
                      </a:r>
                      <a:r>
                        <a:rPr lang="zh-TW" sz="1400" kern="100" dirty="0">
                          <a:solidFill>
                            <a:schemeClr val="bg1"/>
                          </a:solidFill>
                          <a:effectLst/>
                          <a:latin typeface="Arial" panose="020B0604020202020204" pitchFamily="34" charset="0"/>
                          <a:cs typeface="Arial" panose="020B0604020202020204" pitchFamily="34" charset="0"/>
                        </a:rPr>
                        <a:t>機制</a:t>
                      </a:r>
                      <a:endParaRPr lang="zh-TW" sz="1400" kern="100" dirty="0">
                        <a:solidFill>
                          <a:schemeClr val="bg1"/>
                        </a:solidFill>
                        <a:effectLst/>
                        <a:latin typeface="Arial" panose="020B0604020202020204" pitchFamily="34" charset="0"/>
                        <a:ea typeface="新細明體"/>
                        <a:cs typeface="Arial" panose="020B0604020202020204" pitchFamily="34" charset="0"/>
                      </a:endParaRPr>
                    </a:p>
                  </a:txBody>
                  <a:tcPr marL="65030" marR="65030" marT="0" marB="0" anchor="ctr">
                    <a:solidFill>
                      <a:schemeClr val="accent1">
                        <a:lumMod val="50000"/>
                      </a:schemeClr>
                    </a:solidFill>
                  </a:tcPr>
                </a:tc>
                <a:tc gridSpan="2">
                  <a:txBody>
                    <a:bodyPr/>
                    <a:lstStyle/>
                    <a:p>
                      <a:pPr algn="ctr">
                        <a:spcAft>
                          <a:spcPts val="0"/>
                        </a:spcAft>
                      </a:pPr>
                      <a:r>
                        <a:rPr lang="zh-TW" sz="1400" kern="100">
                          <a:effectLst/>
                          <a:latin typeface="Arial" panose="020B0604020202020204" pitchFamily="34" charset="0"/>
                          <a:cs typeface="Arial" panose="020B0604020202020204" pitchFamily="34" charset="0"/>
                        </a:rPr>
                        <a:t>殘餘風險分析</a:t>
                      </a:r>
                      <a:endParaRPr lang="zh-TW" sz="1400" b="1" kern="100">
                        <a:effectLst/>
                        <a:latin typeface="Arial" panose="020B0604020202020204" pitchFamily="34" charset="0"/>
                        <a:ea typeface="標楷體"/>
                        <a:cs typeface="Arial" panose="020B0604020202020204" pitchFamily="34" charset="0"/>
                      </a:endParaRPr>
                    </a:p>
                  </a:txBody>
                  <a:tcPr marL="65030" marR="65030" marT="0" marB="0">
                    <a:solidFill>
                      <a:schemeClr val="accent1">
                        <a:lumMod val="50000"/>
                      </a:schemeClr>
                    </a:solidFill>
                  </a:tcPr>
                </a:tc>
                <a:tc hMerge="1">
                  <a:txBody>
                    <a:bodyPr/>
                    <a:lstStyle/>
                    <a:p>
                      <a:endParaRPr lang="zh-TW" altLang="en-US"/>
                    </a:p>
                  </a:txBody>
                  <a:tcPr/>
                </a:tc>
                <a:tc rowSpan="2">
                  <a:txBody>
                    <a:bodyPr/>
                    <a:lstStyle/>
                    <a:p>
                      <a:pPr algn="ctr">
                        <a:lnSpc>
                          <a:spcPts val="1600"/>
                        </a:lnSpc>
                        <a:spcAft>
                          <a:spcPts val="0"/>
                        </a:spcAft>
                      </a:pPr>
                      <a:r>
                        <a:rPr lang="zh-TW" sz="1400" kern="100" dirty="0" smtClean="0">
                          <a:effectLst/>
                          <a:latin typeface="Arial" panose="020B0604020202020204" pitchFamily="34" charset="0"/>
                          <a:cs typeface="Arial" panose="020B0604020202020204" pitchFamily="34" charset="0"/>
                        </a:rPr>
                        <a:t>風險</a:t>
                      </a:r>
                      <a:r>
                        <a:rPr lang="zh-TW" sz="1400" kern="100" dirty="0">
                          <a:effectLst/>
                          <a:latin typeface="Arial" panose="020B0604020202020204" pitchFamily="34" charset="0"/>
                          <a:cs typeface="Arial" panose="020B0604020202020204" pitchFamily="34" charset="0"/>
                        </a:rPr>
                        <a:t>值</a:t>
                      </a:r>
                    </a:p>
                    <a:p>
                      <a:pPr algn="ctr">
                        <a:lnSpc>
                          <a:spcPts val="1600"/>
                        </a:lnSpc>
                        <a:spcAft>
                          <a:spcPts val="0"/>
                        </a:spcAft>
                      </a:pPr>
                      <a:r>
                        <a:rPr lang="en-US" sz="1400" kern="100" dirty="0">
                          <a:effectLst/>
                          <a:latin typeface="Arial" panose="020B0604020202020204" pitchFamily="34" charset="0"/>
                          <a:cs typeface="Arial" panose="020B0604020202020204" pitchFamily="34" charset="0"/>
                        </a:rPr>
                        <a:t>(R)=</a:t>
                      </a:r>
                      <a:endParaRPr lang="zh-TW" sz="1400" kern="100" dirty="0">
                        <a:effectLst/>
                        <a:latin typeface="Arial" panose="020B0604020202020204" pitchFamily="34" charset="0"/>
                        <a:cs typeface="Arial" panose="020B0604020202020204" pitchFamily="34" charset="0"/>
                      </a:endParaRPr>
                    </a:p>
                    <a:p>
                      <a:pPr algn="ctr">
                        <a:lnSpc>
                          <a:spcPts val="1600"/>
                        </a:lnSpc>
                        <a:spcAft>
                          <a:spcPts val="0"/>
                        </a:spcAft>
                      </a:pPr>
                      <a:r>
                        <a:rPr lang="en-US" sz="1400" kern="100" dirty="0">
                          <a:effectLst/>
                          <a:latin typeface="Arial" panose="020B0604020202020204" pitchFamily="34" charset="0"/>
                          <a:cs typeface="Arial" panose="020B0604020202020204" pitchFamily="34" charset="0"/>
                        </a:rPr>
                        <a:t>(L)x(I)</a:t>
                      </a:r>
                      <a:endParaRPr lang="zh-TW" sz="1400" kern="100" dirty="0">
                        <a:effectLst/>
                        <a:latin typeface="Arial" panose="020B0604020202020204" pitchFamily="34" charset="0"/>
                        <a:ea typeface="新細明體"/>
                        <a:cs typeface="Arial" panose="020B0604020202020204" pitchFamily="34" charset="0"/>
                      </a:endParaRPr>
                    </a:p>
                  </a:txBody>
                  <a:tcPr marL="65030" marR="65030" marT="0" marB="0" anchor="ctr">
                    <a:solidFill>
                      <a:schemeClr val="accent1">
                        <a:lumMod val="50000"/>
                      </a:schemeClr>
                    </a:solidFill>
                  </a:tcPr>
                </a:tc>
                <a:tc rowSpan="2">
                  <a:txBody>
                    <a:bodyPr/>
                    <a:lstStyle/>
                    <a:p>
                      <a:pPr algn="ctr">
                        <a:lnSpc>
                          <a:spcPts val="1600"/>
                        </a:lnSpc>
                        <a:spcAft>
                          <a:spcPts val="0"/>
                        </a:spcAft>
                      </a:pPr>
                      <a:r>
                        <a:rPr lang="zh-TW" sz="1400" kern="100">
                          <a:effectLst/>
                          <a:latin typeface="Arial" panose="020B0604020202020204" pitchFamily="34" charset="0"/>
                          <a:cs typeface="Arial" panose="020B0604020202020204" pitchFamily="34" charset="0"/>
                        </a:rPr>
                        <a:t>負責單位</a:t>
                      </a:r>
                      <a:endParaRPr lang="zh-TW" sz="1400" kern="100">
                        <a:effectLst/>
                        <a:latin typeface="Arial" panose="020B0604020202020204" pitchFamily="34" charset="0"/>
                        <a:ea typeface="新細明體"/>
                        <a:cs typeface="Arial" panose="020B0604020202020204" pitchFamily="34" charset="0"/>
                      </a:endParaRPr>
                    </a:p>
                  </a:txBody>
                  <a:tcPr marL="65030" marR="65030" marT="0" marB="0" anchor="ctr">
                    <a:solidFill>
                      <a:schemeClr val="accent1">
                        <a:lumMod val="50000"/>
                      </a:schemeClr>
                    </a:solidFill>
                  </a:tcPr>
                </a:tc>
              </a:tr>
              <a:tr h="984656">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lgn="ctr">
                        <a:lnSpc>
                          <a:spcPts val="1600"/>
                        </a:lnSpc>
                        <a:spcAft>
                          <a:spcPts val="0"/>
                        </a:spcAft>
                      </a:pPr>
                      <a:r>
                        <a:rPr lang="zh-TW" sz="1400" kern="100" dirty="0">
                          <a:solidFill>
                            <a:schemeClr val="bg1"/>
                          </a:solidFill>
                          <a:effectLst/>
                          <a:latin typeface="Arial" panose="020B0604020202020204" pitchFamily="34" charset="0"/>
                          <a:cs typeface="Arial" panose="020B0604020202020204" pitchFamily="34" charset="0"/>
                        </a:rPr>
                        <a:t>可能性</a:t>
                      </a:r>
                    </a:p>
                    <a:p>
                      <a:pPr algn="ctr">
                        <a:lnSpc>
                          <a:spcPts val="1600"/>
                        </a:lnSpc>
                        <a:spcAft>
                          <a:spcPts val="0"/>
                        </a:spcAft>
                      </a:pPr>
                      <a:r>
                        <a:rPr lang="en-US" sz="1400" kern="100" dirty="0">
                          <a:solidFill>
                            <a:schemeClr val="bg1"/>
                          </a:solidFill>
                          <a:effectLst/>
                          <a:latin typeface="Arial" panose="020B0604020202020204" pitchFamily="34" charset="0"/>
                          <a:cs typeface="Arial" panose="020B0604020202020204" pitchFamily="34" charset="0"/>
                        </a:rPr>
                        <a:t>(L)</a:t>
                      </a:r>
                      <a:endParaRPr lang="zh-TW" sz="1400" kern="100" dirty="0">
                        <a:solidFill>
                          <a:schemeClr val="bg1"/>
                        </a:solidFill>
                        <a:effectLst/>
                        <a:latin typeface="Arial" panose="020B0604020202020204" pitchFamily="34" charset="0"/>
                        <a:ea typeface="新細明體"/>
                        <a:cs typeface="Arial" panose="020B0604020202020204" pitchFamily="34" charset="0"/>
                      </a:endParaRPr>
                    </a:p>
                  </a:txBody>
                  <a:tcPr marL="65030" marR="65030" marT="0" marB="0" anchor="ctr">
                    <a:solidFill>
                      <a:schemeClr val="accent1">
                        <a:lumMod val="50000"/>
                      </a:schemeClr>
                    </a:solidFill>
                  </a:tcPr>
                </a:tc>
                <a:tc>
                  <a:txBody>
                    <a:bodyPr/>
                    <a:lstStyle/>
                    <a:p>
                      <a:pPr algn="ctr">
                        <a:lnSpc>
                          <a:spcPts val="1600"/>
                        </a:lnSpc>
                        <a:spcAft>
                          <a:spcPts val="0"/>
                        </a:spcAft>
                      </a:pPr>
                      <a:r>
                        <a:rPr lang="zh-TW" sz="1400" kern="100" dirty="0">
                          <a:solidFill>
                            <a:schemeClr val="bg1"/>
                          </a:solidFill>
                          <a:effectLst/>
                          <a:latin typeface="Arial" panose="020B0604020202020204" pitchFamily="34" charset="0"/>
                          <a:cs typeface="Arial" panose="020B0604020202020204" pitchFamily="34" charset="0"/>
                        </a:rPr>
                        <a:t>影響程度</a:t>
                      </a:r>
                    </a:p>
                    <a:p>
                      <a:pPr algn="ctr">
                        <a:lnSpc>
                          <a:spcPts val="1600"/>
                        </a:lnSpc>
                        <a:spcAft>
                          <a:spcPts val="0"/>
                        </a:spcAft>
                      </a:pPr>
                      <a:r>
                        <a:rPr lang="en-US" sz="1400" kern="100" dirty="0">
                          <a:solidFill>
                            <a:schemeClr val="bg1"/>
                          </a:solidFill>
                          <a:effectLst/>
                          <a:latin typeface="Arial" panose="020B0604020202020204" pitchFamily="34" charset="0"/>
                          <a:cs typeface="Arial" panose="020B0604020202020204" pitchFamily="34" charset="0"/>
                        </a:rPr>
                        <a:t>(I)</a:t>
                      </a:r>
                      <a:endParaRPr lang="zh-TW" sz="1400" kern="100" dirty="0">
                        <a:solidFill>
                          <a:schemeClr val="bg1"/>
                        </a:solidFill>
                        <a:effectLst/>
                        <a:latin typeface="Arial" panose="020B0604020202020204" pitchFamily="34" charset="0"/>
                        <a:ea typeface="新細明體"/>
                        <a:cs typeface="Arial" panose="020B0604020202020204" pitchFamily="34" charset="0"/>
                      </a:endParaRPr>
                    </a:p>
                  </a:txBody>
                  <a:tcPr marL="65030" marR="65030" marT="0" marB="0" anchor="ctr">
                    <a:solidFill>
                      <a:schemeClr val="accent1">
                        <a:lumMod val="50000"/>
                      </a:schemeClr>
                    </a:solidFill>
                  </a:tcPr>
                </a:tc>
                <a:tc vMerge="1">
                  <a:txBody>
                    <a:bodyPr/>
                    <a:lstStyle/>
                    <a:p>
                      <a:endParaRPr lang="zh-TW" altLang="en-US"/>
                    </a:p>
                  </a:txBody>
                  <a:tcPr/>
                </a:tc>
                <a:tc vMerge="1">
                  <a:txBody>
                    <a:bodyPr/>
                    <a:lstStyle/>
                    <a:p>
                      <a:endParaRPr lang="zh-TW" altLang="en-US"/>
                    </a:p>
                  </a:txBody>
                  <a:tcPr/>
                </a:tc>
                <a:tc>
                  <a:txBody>
                    <a:bodyPr/>
                    <a:lstStyle/>
                    <a:p>
                      <a:pPr algn="ctr">
                        <a:lnSpc>
                          <a:spcPts val="1600"/>
                        </a:lnSpc>
                        <a:spcAft>
                          <a:spcPts val="0"/>
                        </a:spcAft>
                      </a:pPr>
                      <a:r>
                        <a:rPr lang="zh-TW" sz="1400" kern="100" dirty="0">
                          <a:solidFill>
                            <a:schemeClr val="bg1"/>
                          </a:solidFill>
                          <a:effectLst/>
                          <a:latin typeface="Arial" panose="020B0604020202020204" pitchFamily="34" charset="0"/>
                          <a:cs typeface="Arial" panose="020B0604020202020204" pitchFamily="34" charset="0"/>
                        </a:rPr>
                        <a:t>可能性</a:t>
                      </a:r>
                    </a:p>
                    <a:p>
                      <a:pPr algn="ctr">
                        <a:lnSpc>
                          <a:spcPts val="1600"/>
                        </a:lnSpc>
                        <a:spcAft>
                          <a:spcPts val="0"/>
                        </a:spcAft>
                      </a:pPr>
                      <a:r>
                        <a:rPr lang="en-US" sz="1400" kern="100" dirty="0">
                          <a:solidFill>
                            <a:schemeClr val="bg1"/>
                          </a:solidFill>
                          <a:effectLst/>
                          <a:latin typeface="Arial" panose="020B0604020202020204" pitchFamily="34" charset="0"/>
                          <a:cs typeface="Arial" panose="020B0604020202020204" pitchFamily="34" charset="0"/>
                        </a:rPr>
                        <a:t>(L)</a:t>
                      </a:r>
                      <a:endParaRPr lang="zh-TW" sz="1400" kern="100" dirty="0">
                        <a:solidFill>
                          <a:schemeClr val="bg1"/>
                        </a:solidFill>
                        <a:effectLst/>
                        <a:latin typeface="Arial" panose="020B0604020202020204" pitchFamily="34" charset="0"/>
                        <a:ea typeface="新細明體"/>
                        <a:cs typeface="Arial" panose="020B0604020202020204" pitchFamily="34" charset="0"/>
                      </a:endParaRPr>
                    </a:p>
                  </a:txBody>
                  <a:tcPr marL="65030" marR="65030" marT="0" marB="0" anchor="ctr">
                    <a:solidFill>
                      <a:schemeClr val="accent1">
                        <a:lumMod val="50000"/>
                      </a:schemeClr>
                    </a:solidFill>
                  </a:tcPr>
                </a:tc>
                <a:tc>
                  <a:txBody>
                    <a:bodyPr/>
                    <a:lstStyle/>
                    <a:p>
                      <a:pPr algn="ctr">
                        <a:lnSpc>
                          <a:spcPts val="1600"/>
                        </a:lnSpc>
                        <a:spcAft>
                          <a:spcPts val="0"/>
                        </a:spcAft>
                      </a:pPr>
                      <a:r>
                        <a:rPr lang="zh-TW" sz="1400" kern="100" dirty="0">
                          <a:solidFill>
                            <a:schemeClr val="bg1"/>
                          </a:solidFill>
                          <a:effectLst/>
                          <a:latin typeface="Arial" panose="020B0604020202020204" pitchFamily="34" charset="0"/>
                          <a:cs typeface="Arial" panose="020B0604020202020204" pitchFamily="34" charset="0"/>
                        </a:rPr>
                        <a:t>影響程度</a:t>
                      </a:r>
                    </a:p>
                    <a:p>
                      <a:pPr algn="ctr">
                        <a:lnSpc>
                          <a:spcPts val="1600"/>
                        </a:lnSpc>
                        <a:spcAft>
                          <a:spcPts val="0"/>
                        </a:spcAft>
                      </a:pPr>
                      <a:r>
                        <a:rPr lang="en-US" sz="1400" kern="100" dirty="0">
                          <a:solidFill>
                            <a:schemeClr val="bg1"/>
                          </a:solidFill>
                          <a:effectLst/>
                          <a:latin typeface="Arial" panose="020B0604020202020204" pitchFamily="34" charset="0"/>
                          <a:cs typeface="Arial" panose="020B0604020202020204" pitchFamily="34" charset="0"/>
                        </a:rPr>
                        <a:t>(I)</a:t>
                      </a:r>
                      <a:endParaRPr lang="zh-TW" sz="1400" kern="100" dirty="0">
                        <a:solidFill>
                          <a:schemeClr val="bg1"/>
                        </a:solidFill>
                        <a:effectLst/>
                        <a:latin typeface="Arial" panose="020B0604020202020204" pitchFamily="34" charset="0"/>
                        <a:ea typeface="新細明體"/>
                        <a:cs typeface="Arial" panose="020B0604020202020204" pitchFamily="34" charset="0"/>
                      </a:endParaRPr>
                    </a:p>
                  </a:txBody>
                  <a:tcPr marL="65030" marR="65030" marT="0" marB="0" anchor="ctr">
                    <a:solidFill>
                      <a:schemeClr val="accent1">
                        <a:lumMod val="50000"/>
                      </a:schemeClr>
                    </a:solidFill>
                  </a:tcPr>
                </a:tc>
                <a:tc vMerge="1">
                  <a:txBody>
                    <a:bodyPr/>
                    <a:lstStyle/>
                    <a:p>
                      <a:endParaRPr lang="zh-TW" altLang="en-US"/>
                    </a:p>
                  </a:txBody>
                  <a:tcPr/>
                </a:tc>
                <a:tc vMerge="1">
                  <a:txBody>
                    <a:bodyPr/>
                    <a:lstStyle/>
                    <a:p>
                      <a:endParaRPr lang="zh-TW" altLang="en-US"/>
                    </a:p>
                  </a:txBody>
                  <a:tcPr/>
                </a:tc>
              </a:tr>
              <a:tr h="844484">
                <a:tc>
                  <a:txBody>
                    <a:bodyPr/>
                    <a:lstStyle/>
                    <a:p>
                      <a:pPr algn="ctr">
                        <a:lnSpc>
                          <a:spcPts val="1600"/>
                        </a:lnSpc>
                        <a:spcAft>
                          <a:spcPts val="0"/>
                        </a:spcAft>
                      </a:pPr>
                      <a:r>
                        <a:rPr lang="zh-TW" altLang="zh-TW" sz="1400" kern="0" dirty="0" smtClean="0">
                          <a:solidFill>
                            <a:schemeClr val="tx1"/>
                          </a:solidFill>
                          <a:effectLst/>
                          <a:latin typeface="Arial" panose="020B0604020202020204" pitchFamily="34" charset="0"/>
                          <a:ea typeface="+mn-ea"/>
                          <a:cs typeface="Arial" panose="020B0604020202020204" pitchFamily="34" charset="0"/>
                        </a:rPr>
                        <a:t>績效評核指標</a:t>
                      </a:r>
                      <a:r>
                        <a:rPr lang="zh-TW" altLang="en-US" sz="1400" kern="0" dirty="0" smtClean="0">
                          <a:solidFill>
                            <a:schemeClr val="tx1"/>
                          </a:solidFill>
                          <a:effectLst/>
                          <a:latin typeface="Arial" panose="020B0604020202020204" pitchFamily="34" charset="0"/>
                          <a:ea typeface="+mn-ea"/>
                          <a:cs typeface="Arial" panose="020B0604020202020204" pitchFamily="34" charset="0"/>
                        </a:rPr>
                        <a:t>檢討</a:t>
                      </a:r>
                      <a:endParaRPr lang="zh-TW" sz="1400" kern="0" dirty="0">
                        <a:solidFill>
                          <a:schemeClr val="tx1"/>
                        </a:solidFill>
                        <a:effectLst/>
                        <a:latin typeface="Arial" panose="020B0604020202020204" pitchFamily="34" charset="0"/>
                        <a:ea typeface="+mn-ea"/>
                        <a:cs typeface="Arial" panose="020B0604020202020204" pitchFamily="34" charset="0"/>
                      </a:endParaRPr>
                    </a:p>
                  </a:txBody>
                  <a:tcPr marL="65030" marR="65030" marT="0" marB="0">
                    <a:solidFill>
                      <a:schemeClr val="bg2">
                        <a:lumMod val="20000"/>
                        <a:lumOff val="80000"/>
                      </a:schemeClr>
                    </a:solidFill>
                  </a:tcPr>
                </a:tc>
                <a:tc>
                  <a:txBody>
                    <a:bodyPr/>
                    <a:lstStyle/>
                    <a:p>
                      <a:pPr algn="just">
                        <a:lnSpc>
                          <a:spcPts val="1600"/>
                        </a:lnSpc>
                        <a:spcAft>
                          <a:spcPts val="0"/>
                        </a:spcAft>
                      </a:pPr>
                      <a:r>
                        <a:rPr lang="zh-TW" sz="1400" kern="0" dirty="0" smtClean="0">
                          <a:effectLst/>
                          <a:latin typeface="Arial" panose="020B0604020202020204" pitchFamily="34" charset="0"/>
                          <a:ea typeface="+mn-ea"/>
                          <a:cs typeface="Arial" panose="020B0604020202020204" pitchFamily="34" charset="0"/>
                        </a:rPr>
                        <a:t>各項</a:t>
                      </a:r>
                      <a:r>
                        <a:rPr lang="zh-TW" altLang="en-US" sz="1400" kern="0" dirty="0" smtClean="0">
                          <a:effectLst/>
                          <a:latin typeface="Arial" panose="020B0604020202020204" pitchFamily="34" charset="0"/>
                          <a:ea typeface="+mn-ea"/>
                          <a:cs typeface="Arial" panose="020B0604020202020204" pitchFamily="34" charset="0"/>
                        </a:rPr>
                        <a:t>關鍵</a:t>
                      </a:r>
                      <a:r>
                        <a:rPr lang="zh-TW" sz="1400" kern="0" dirty="0" smtClean="0">
                          <a:effectLst/>
                          <a:latin typeface="Arial" panose="020B0604020202020204" pitchFamily="34" charset="0"/>
                          <a:ea typeface="+mn-ea"/>
                          <a:cs typeface="Arial" panose="020B0604020202020204" pitchFamily="34" charset="0"/>
                        </a:rPr>
                        <a:t>績效指標</a:t>
                      </a:r>
                      <a:r>
                        <a:rPr lang="en-US" sz="1400" kern="0" dirty="0">
                          <a:effectLst/>
                          <a:latin typeface="Arial" panose="020B0604020202020204" pitchFamily="34" charset="0"/>
                          <a:ea typeface="+mn-ea"/>
                          <a:cs typeface="Arial" panose="020B0604020202020204" pitchFamily="34" charset="0"/>
                        </a:rPr>
                        <a:t>(KPI)</a:t>
                      </a:r>
                      <a:r>
                        <a:rPr lang="zh-TW" sz="1400" kern="0" dirty="0">
                          <a:effectLst/>
                          <a:latin typeface="Arial" panose="020B0604020202020204" pitchFamily="34" charset="0"/>
                          <a:ea typeface="+mn-ea"/>
                          <a:cs typeface="Arial" panose="020B0604020202020204" pitchFamily="34" charset="0"/>
                        </a:rPr>
                        <a:t>項目未達年度設定</a:t>
                      </a:r>
                      <a:r>
                        <a:rPr lang="zh-TW" sz="1400" kern="0" dirty="0" smtClean="0">
                          <a:effectLst/>
                          <a:latin typeface="Arial" panose="020B0604020202020204" pitchFamily="34" charset="0"/>
                          <a:ea typeface="+mn-ea"/>
                          <a:cs typeface="Arial" panose="020B0604020202020204" pitchFamily="34" charset="0"/>
                        </a:rPr>
                        <a:t>目標值。</a:t>
                      </a:r>
                      <a:endParaRPr lang="zh-TW" sz="1400" kern="100" dirty="0">
                        <a:effectLst/>
                        <a:latin typeface="Arial" panose="020B0604020202020204" pitchFamily="34" charset="0"/>
                        <a:ea typeface="+mn-ea"/>
                        <a:cs typeface="Arial" panose="020B0604020202020204" pitchFamily="34" charset="0"/>
                      </a:endParaRPr>
                    </a:p>
                  </a:txBody>
                  <a:tcPr marL="65030" marR="65030" marT="0" marB="0">
                    <a:solidFill>
                      <a:schemeClr val="bg2">
                        <a:lumMod val="20000"/>
                        <a:lumOff val="80000"/>
                      </a:schemeClr>
                    </a:solidFill>
                  </a:tcPr>
                </a:tc>
                <a:tc>
                  <a:txBody>
                    <a:bodyPr/>
                    <a:lstStyle/>
                    <a:p>
                      <a:pPr marL="0" lvl="0" indent="0" algn="just">
                        <a:lnSpc>
                          <a:spcPts val="1600"/>
                        </a:lnSpc>
                        <a:spcAft>
                          <a:spcPts val="0"/>
                        </a:spcAft>
                        <a:buFont typeface="+mj-lt"/>
                        <a:buNone/>
                      </a:pPr>
                      <a:r>
                        <a:rPr lang="zh-TW" altLang="en-US" sz="1400" kern="100" dirty="0" smtClean="0">
                          <a:effectLst/>
                          <a:latin typeface="Arial" panose="020B0604020202020204" pitchFamily="34" charset="0"/>
                          <a:ea typeface="+mn-ea"/>
                          <a:cs typeface="Arial" panose="020B0604020202020204" pitchFamily="34" charset="0"/>
                        </a:rPr>
                        <a:t>每年年底提報達成情形</a:t>
                      </a:r>
                      <a:endParaRPr lang="zh-TW" sz="1400" kern="100" dirty="0">
                        <a:effectLst/>
                        <a:latin typeface="Arial" panose="020B0604020202020204" pitchFamily="34" charset="0"/>
                        <a:ea typeface="+mn-ea"/>
                        <a:cs typeface="Arial" panose="020B0604020202020204" pitchFamily="34" charset="0"/>
                      </a:endParaRPr>
                    </a:p>
                  </a:txBody>
                  <a:tcPr marL="65030" marR="65030" marT="0" marB="0">
                    <a:solidFill>
                      <a:schemeClr val="bg2">
                        <a:lumMod val="20000"/>
                        <a:lumOff val="80000"/>
                      </a:schemeClr>
                    </a:solidFill>
                  </a:tcPr>
                </a:tc>
                <a:tc>
                  <a:txBody>
                    <a:bodyPr/>
                    <a:lstStyle/>
                    <a:p>
                      <a:pPr algn="ctr">
                        <a:lnSpc>
                          <a:spcPts val="1600"/>
                        </a:lnSpc>
                        <a:spcAft>
                          <a:spcPts val="0"/>
                        </a:spcAft>
                      </a:pPr>
                      <a:r>
                        <a:rPr lang="en-US" sz="1400" kern="0" dirty="0">
                          <a:effectLst/>
                          <a:latin typeface="Arial" panose="020B0604020202020204" pitchFamily="34" charset="0"/>
                          <a:ea typeface="+mn-ea"/>
                          <a:cs typeface="Arial" panose="020B0604020202020204" pitchFamily="34" charset="0"/>
                        </a:rPr>
                        <a:t>3</a:t>
                      </a:r>
                      <a:endParaRPr lang="zh-TW" sz="1400" kern="100" dirty="0">
                        <a:effectLst/>
                        <a:latin typeface="Arial" panose="020B0604020202020204" pitchFamily="34" charset="0"/>
                        <a:ea typeface="+mn-ea"/>
                        <a:cs typeface="Arial" panose="020B0604020202020204" pitchFamily="34" charset="0"/>
                      </a:endParaRPr>
                    </a:p>
                  </a:txBody>
                  <a:tcPr marL="65030" marR="65030" marT="0" marB="0">
                    <a:solidFill>
                      <a:schemeClr val="bg2">
                        <a:lumMod val="20000"/>
                        <a:lumOff val="80000"/>
                      </a:schemeClr>
                    </a:solidFill>
                  </a:tcPr>
                </a:tc>
                <a:tc>
                  <a:txBody>
                    <a:bodyPr/>
                    <a:lstStyle/>
                    <a:p>
                      <a:pPr algn="ctr">
                        <a:lnSpc>
                          <a:spcPts val="1600"/>
                        </a:lnSpc>
                        <a:spcAft>
                          <a:spcPts val="0"/>
                        </a:spcAft>
                      </a:pPr>
                      <a:r>
                        <a:rPr lang="en-US" sz="1400" kern="0" dirty="0">
                          <a:effectLst/>
                          <a:latin typeface="Arial" panose="020B0604020202020204" pitchFamily="34" charset="0"/>
                          <a:ea typeface="+mn-ea"/>
                          <a:cs typeface="Arial" panose="020B0604020202020204" pitchFamily="34" charset="0"/>
                        </a:rPr>
                        <a:t>2</a:t>
                      </a:r>
                      <a:endParaRPr lang="zh-TW" sz="1400" kern="100" dirty="0">
                        <a:effectLst/>
                        <a:latin typeface="Arial" panose="020B0604020202020204" pitchFamily="34" charset="0"/>
                        <a:ea typeface="+mn-ea"/>
                        <a:cs typeface="Arial" panose="020B0604020202020204" pitchFamily="34" charset="0"/>
                      </a:endParaRPr>
                    </a:p>
                  </a:txBody>
                  <a:tcPr marL="65030" marR="65030" marT="0" marB="0">
                    <a:solidFill>
                      <a:schemeClr val="bg2">
                        <a:lumMod val="20000"/>
                        <a:lumOff val="80000"/>
                      </a:schemeClr>
                    </a:solidFill>
                  </a:tcPr>
                </a:tc>
                <a:tc>
                  <a:txBody>
                    <a:bodyPr/>
                    <a:lstStyle/>
                    <a:p>
                      <a:pPr algn="ctr">
                        <a:lnSpc>
                          <a:spcPts val="1600"/>
                        </a:lnSpc>
                        <a:spcAft>
                          <a:spcPts val="0"/>
                        </a:spcAft>
                      </a:pPr>
                      <a:r>
                        <a:rPr lang="en-US" sz="1400" kern="0" dirty="0">
                          <a:effectLst/>
                          <a:latin typeface="Arial" panose="020B0604020202020204" pitchFamily="34" charset="0"/>
                          <a:ea typeface="+mn-ea"/>
                          <a:cs typeface="Arial" panose="020B0604020202020204" pitchFamily="34" charset="0"/>
                        </a:rPr>
                        <a:t>6</a:t>
                      </a:r>
                      <a:endParaRPr lang="zh-TW" sz="1400" kern="100" dirty="0">
                        <a:effectLst/>
                        <a:latin typeface="Arial" panose="020B0604020202020204" pitchFamily="34" charset="0"/>
                        <a:ea typeface="+mn-ea"/>
                        <a:cs typeface="Arial" panose="020B0604020202020204" pitchFamily="34" charset="0"/>
                      </a:endParaRPr>
                    </a:p>
                  </a:txBody>
                  <a:tcPr marL="65030" marR="65030" marT="0" marB="0">
                    <a:solidFill>
                      <a:schemeClr val="bg2">
                        <a:lumMod val="20000"/>
                        <a:lumOff val="80000"/>
                      </a:schemeClr>
                    </a:solidFill>
                  </a:tcPr>
                </a:tc>
                <a:tc>
                  <a:txBody>
                    <a:bodyPr/>
                    <a:lstStyle/>
                    <a:p>
                      <a:pPr marL="0" lvl="0" indent="0" algn="just">
                        <a:lnSpc>
                          <a:spcPts val="1600"/>
                        </a:lnSpc>
                        <a:spcAft>
                          <a:spcPts val="0"/>
                        </a:spcAft>
                        <a:buFont typeface="+mj-lt"/>
                        <a:buNone/>
                      </a:pPr>
                      <a:r>
                        <a:rPr lang="zh-TW" altLang="en-US" sz="1400" kern="0" dirty="0" smtClean="0">
                          <a:effectLst/>
                          <a:latin typeface="Arial" panose="020B0604020202020204" pitchFamily="34" charset="0"/>
                          <a:ea typeface="+mn-ea"/>
                          <a:cs typeface="Arial" panose="020B0604020202020204" pitchFamily="34" charset="0"/>
                        </a:rPr>
                        <a:t>建立</a:t>
                      </a:r>
                      <a:r>
                        <a:rPr lang="en-US" altLang="zh-TW" sz="1400" kern="0" dirty="0" smtClean="0">
                          <a:effectLst/>
                          <a:latin typeface="Arial" panose="020B0604020202020204" pitchFamily="34" charset="0"/>
                          <a:ea typeface="+mn-ea"/>
                          <a:cs typeface="Arial" panose="020B0604020202020204" pitchFamily="34" charset="0"/>
                        </a:rPr>
                        <a:t>”</a:t>
                      </a:r>
                      <a:r>
                        <a:rPr lang="zh-TW" altLang="en-US" sz="1400" kern="0" dirty="0" smtClean="0">
                          <a:effectLst/>
                          <a:latin typeface="Arial" panose="020B0604020202020204" pitchFamily="34" charset="0"/>
                          <a:ea typeface="+mn-ea"/>
                          <a:cs typeface="Arial" panose="020B0604020202020204" pitchFamily="34" charset="0"/>
                        </a:rPr>
                        <a:t>關鍵績效指標控制作業</a:t>
                      </a:r>
                      <a:r>
                        <a:rPr lang="en-US" altLang="zh-TW" sz="1400" kern="0" dirty="0" smtClean="0">
                          <a:effectLst/>
                          <a:latin typeface="Arial" panose="020B0604020202020204" pitchFamily="34" charset="0"/>
                          <a:ea typeface="+mn-ea"/>
                          <a:cs typeface="Arial" panose="020B0604020202020204" pitchFamily="34" charset="0"/>
                        </a:rPr>
                        <a:t>”</a:t>
                      </a:r>
                    </a:p>
                    <a:p>
                      <a:pPr marL="0" lvl="0" indent="0" algn="just">
                        <a:lnSpc>
                          <a:spcPts val="1600"/>
                        </a:lnSpc>
                        <a:spcAft>
                          <a:spcPts val="0"/>
                        </a:spcAft>
                        <a:buFont typeface="+mj-lt"/>
                        <a:buNone/>
                      </a:pPr>
                      <a:r>
                        <a:rPr lang="zh-TW" altLang="zh-TW" sz="1400" kern="0" dirty="0" smtClean="0">
                          <a:effectLst/>
                          <a:latin typeface="Arial" panose="020B0604020202020204" pitchFamily="34" charset="0"/>
                          <a:ea typeface="+mn-ea"/>
                          <a:cs typeface="Arial" panose="020B0604020202020204" pitchFamily="34" charset="0"/>
                        </a:rPr>
                        <a:t>每</a:t>
                      </a:r>
                      <a:r>
                        <a:rPr lang="en-US" altLang="zh-TW" sz="1400" kern="0" dirty="0" smtClean="0">
                          <a:effectLst/>
                          <a:latin typeface="Arial" panose="020B0604020202020204" pitchFamily="34" charset="0"/>
                          <a:ea typeface="+mn-ea"/>
                          <a:cs typeface="Arial" panose="020B0604020202020204" pitchFamily="34" charset="0"/>
                        </a:rPr>
                        <a:t>2</a:t>
                      </a:r>
                      <a:r>
                        <a:rPr lang="zh-TW" altLang="zh-TW" sz="1400" kern="0" dirty="0" smtClean="0">
                          <a:effectLst/>
                          <a:latin typeface="Arial" panose="020B0604020202020204" pitchFamily="34" charset="0"/>
                          <a:ea typeface="+mn-ea"/>
                          <a:cs typeface="Arial" panose="020B0604020202020204" pitchFamily="34" charset="0"/>
                        </a:rPr>
                        <a:t>個月追蹤各指標執行進度</a:t>
                      </a:r>
                      <a:endParaRPr lang="zh-TW" altLang="zh-TW" sz="1400" kern="100" dirty="0">
                        <a:effectLst/>
                        <a:latin typeface="Arial" panose="020B0604020202020204" pitchFamily="34" charset="0"/>
                        <a:ea typeface="+mn-ea"/>
                        <a:cs typeface="Arial" panose="020B0604020202020204" pitchFamily="34" charset="0"/>
                      </a:endParaRPr>
                    </a:p>
                  </a:txBody>
                  <a:tcPr marL="65030" marR="65030" marT="0" marB="0">
                    <a:solidFill>
                      <a:schemeClr val="bg2">
                        <a:lumMod val="20000"/>
                        <a:lumOff val="80000"/>
                      </a:schemeClr>
                    </a:solidFill>
                  </a:tcPr>
                </a:tc>
                <a:tc>
                  <a:txBody>
                    <a:bodyPr/>
                    <a:lstStyle/>
                    <a:p>
                      <a:pPr algn="ctr">
                        <a:lnSpc>
                          <a:spcPts val="1600"/>
                        </a:lnSpc>
                        <a:spcAft>
                          <a:spcPts val="0"/>
                        </a:spcAft>
                      </a:pPr>
                      <a:r>
                        <a:rPr lang="en-US" altLang="zh-TW" sz="1400" kern="100" dirty="0" smtClean="0">
                          <a:effectLst/>
                          <a:latin typeface="Arial" panose="020B0604020202020204" pitchFamily="34" charset="0"/>
                          <a:ea typeface="+mn-ea"/>
                          <a:cs typeface="Arial" panose="020B0604020202020204" pitchFamily="34" charset="0"/>
                        </a:rPr>
                        <a:t>1</a:t>
                      </a:r>
                      <a:endParaRPr lang="zh-TW" sz="1400" kern="100" dirty="0">
                        <a:effectLst/>
                        <a:latin typeface="Arial" panose="020B0604020202020204" pitchFamily="34" charset="0"/>
                        <a:ea typeface="+mn-ea"/>
                        <a:cs typeface="Arial" panose="020B0604020202020204" pitchFamily="34" charset="0"/>
                      </a:endParaRPr>
                    </a:p>
                  </a:txBody>
                  <a:tcPr marL="65030" marR="65030" marT="0" marB="0">
                    <a:solidFill>
                      <a:schemeClr val="bg2">
                        <a:lumMod val="20000"/>
                        <a:lumOff val="80000"/>
                      </a:schemeClr>
                    </a:solidFill>
                  </a:tcPr>
                </a:tc>
                <a:tc>
                  <a:txBody>
                    <a:bodyPr/>
                    <a:lstStyle/>
                    <a:p>
                      <a:pPr algn="ctr">
                        <a:lnSpc>
                          <a:spcPts val="1600"/>
                        </a:lnSpc>
                        <a:spcAft>
                          <a:spcPts val="0"/>
                        </a:spcAft>
                      </a:pPr>
                      <a:r>
                        <a:rPr lang="en-US" sz="1400" kern="0" dirty="0">
                          <a:effectLst/>
                          <a:latin typeface="Arial" panose="020B0604020202020204" pitchFamily="34" charset="0"/>
                          <a:ea typeface="+mn-ea"/>
                          <a:cs typeface="Arial" panose="020B0604020202020204" pitchFamily="34" charset="0"/>
                        </a:rPr>
                        <a:t>2</a:t>
                      </a:r>
                      <a:endParaRPr lang="zh-TW" sz="1400" kern="100" dirty="0">
                        <a:effectLst/>
                        <a:latin typeface="Arial" panose="020B0604020202020204" pitchFamily="34" charset="0"/>
                        <a:ea typeface="+mn-ea"/>
                        <a:cs typeface="Arial" panose="020B0604020202020204" pitchFamily="34" charset="0"/>
                      </a:endParaRPr>
                    </a:p>
                  </a:txBody>
                  <a:tcPr marL="65030" marR="65030" marT="0" marB="0">
                    <a:solidFill>
                      <a:schemeClr val="bg2">
                        <a:lumMod val="20000"/>
                        <a:lumOff val="80000"/>
                      </a:schemeClr>
                    </a:solidFill>
                  </a:tcPr>
                </a:tc>
                <a:tc>
                  <a:txBody>
                    <a:bodyPr/>
                    <a:lstStyle/>
                    <a:p>
                      <a:pPr algn="ctr">
                        <a:lnSpc>
                          <a:spcPts val="1600"/>
                        </a:lnSpc>
                        <a:spcAft>
                          <a:spcPts val="0"/>
                        </a:spcAft>
                      </a:pPr>
                      <a:r>
                        <a:rPr lang="en-US" altLang="zh-TW" sz="1400" kern="100" dirty="0" smtClean="0">
                          <a:effectLst/>
                          <a:latin typeface="Arial" panose="020B0604020202020204" pitchFamily="34" charset="0"/>
                          <a:ea typeface="+mn-ea"/>
                          <a:cs typeface="Arial" panose="020B0604020202020204" pitchFamily="34" charset="0"/>
                        </a:rPr>
                        <a:t>2</a:t>
                      </a:r>
                      <a:endParaRPr lang="zh-TW" sz="1400" kern="100" dirty="0">
                        <a:effectLst/>
                        <a:latin typeface="Arial" panose="020B0604020202020204" pitchFamily="34" charset="0"/>
                        <a:ea typeface="+mn-ea"/>
                        <a:cs typeface="Arial" panose="020B0604020202020204" pitchFamily="34" charset="0"/>
                      </a:endParaRPr>
                    </a:p>
                  </a:txBody>
                  <a:tcPr marL="65030" marR="65030" marT="0" marB="0">
                    <a:solidFill>
                      <a:schemeClr val="bg2">
                        <a:lumMod val="20000"/>
                        <a:lumOff val="80000"/>
                      </a:schemeClr>
                    </a:solidFill>
                  </a:tcPr>
                </a:tc>
                <a:tc>
                  <a:txBody>
                    <a:bodyPr/>
                    <a:lstStyle/>
                    <a:p>
                      <a:pPr algn="just">
                        <a:lnSpc>
                          <a:spcPts val="1600"/>
                        </a:lnSpc>
                        <a:spcAft>
                          <a:spcPts val="0"/>
                        </a:spcAft>
                      </a:pPr>
                      <a:r>
                        <a:rPr lang="zh-TW" sz="1400" kern="100" dirty="0">
                          <a:effectLst/>
                          <a:latin typeface="Arial" panose="020B0604020202020204" pitchFamily="34" charset="0"/>
                          <a:ea typeface="+mn-ea"/>
                          <a:cs typeface="Arial" panose="020B0604020202020204" pitchFamily="34" charset="0"/>
                        </a:rPr>
                        <a:t>綜合規劃科</a:t>
                      </a:r>
                    </a:p>
                  </a:txBody>
                  <a:tcPr marL="65030" marR="65030" marT="0" marB="0">
                    <a:solidFill>
                      <a:schemeClr val="bg2">
                        <a:lumMod val="20000"/>
                        <a:lumOff val="80000"/>
                      </a:schemeClr>
                    </a:solidFill>
                  </a:tcPr>
                </a:tc>
              </a:tr>
            </a:tbl>
          </a:graphicData>
        </a:graphic>
      </p:graphicFrame>
    </p:spTree>
    <p:extLst>
      <p:ext uri="{BB962C8B-B14F-4D97-AF65-F5344CB8AC3E}">
        <p14:creationId xmlns:p14="http://schemas.microsoft.com/office/powerpoint/2010/main" val="27913609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r" eaLnBrk="1" hangingPunct="1"/>
            <a:endParaRPr kumimoji="0" lang="en-US" altLang="zh-TW" sz="1000">
              <a:latin typeface="Times New Roman" pitchFamily="18" charset="0"/>
              <a:ea typeface="標楷體" pitchFamily="65" charset="-120"/>
            </a:endParaRPr>
          </a:p>
        </p:txBody>
      </p:sp>
      <p:sp>
        <p:nvSpPr>
          <p:cNvPr id="52260" name="Rectangle 2"/>
          <p:cNvSpPr>
            <a:spLocks noChangeArrowheads="1"/>
          </p:cNvSpPr>
          <p:nvPr/>
        </p:nvSpPr>
        <p:spPr bwMode="auto">
          <a:xfrm>
            <a:off x="0" y="144017"/>
            <a:ext cx="9751219" cy="6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algn="ctr" eaLnBrk="1" hangingPunct="1"/>
            <a:r>
              <a:rPr lang="zh-TW" altLang="en-US" sz="3200" b="1" dirty="0">
                <a:solidFill>
                  <a:srgbClr val="CC0066"/>
                </a:solidFill>
                <a:latin typeface="標楷體" pitchFamily="65" charset="-120"/>
                <a:ea typeface="標楷體" pitchFamily="65" charset="-120"/>
              </a:rPr>
              <a:t>內部控制制度風險分析表填寫</a:t>
            </a:r>
            <a:r>
              <a:rPr lang="zh-TW" altLang="en-US" sz="3200" b="1" dirty="0" smtClean="0">
                <a:solidFill>
                  <a:srgbClr val="CC0066"/>
                </a:solidFill>
                <a:latin typeface="標楷體" pitchFamily="65" charset="-120"/>
                <a:ea typeface="標楷體" pitchFamily="65" charset="-120"/>
              </a:rPr>
              <a:t>說明</a:t>
            </a:r>
            <a:r>
              <a:rPr lang="en-US" altLang="zh-TW" sz="1600" b="1" dirty="0" smtClean="0">
                <a:solidFill>
                  <a:srgbClr val="CC0066"/>
                </a:solidFill>
                <a:latin typeface="Arial" panose="020B0604020202020204" pitchFamily="34" charset="0"/>
                <a:ea typeface="標楷體" pitchFamily="65" charset="-120"/>
                <a:cs typeface="Arial" panose="020B0604020202020204" pitchFamily="34" charset="0"/>
              </a:rPr>
              <a:t>2/2</a:t>
            </a:r>
            <a:r>
              <a:rPr lang="zh-TW" altLang="en-US" sz="2800" b="1" dirty="0" smtClean="0">
                <a:solidFill>
                  <a:srgbClr val="CC0066"/>
                </a:solidFill>
                <a:latin typeface="標楷體" pitchFamily="65" charset="-120"/>
                <a:ea typeface="標楷體" pitchFamily="65" charset="-120"/>
              </a:rPr>
              <a:t> </a:t>
            </a:r>
            <a:endParaRPr lang="zh-TW" altLang="en-US" sz="2800" b="1" dirty="0">
              <a:solidFill>
                <a:srgbClr val="CC0066"/>
              </a:solidFill>
              <a:latin typeface="標楷體" pitchFamily="65" charset="-120"/>
              <a:ea typeface="標楷體" pitchFamily="65" charset="-120"/>
            </a:endParaRPr>
          </a:p>
        </p:txBody>
      </p:sp>
      <p:sp>
        <p:nvSpPr>
          <p:cNvPr id="9" name="Rectangle 7"/>
          <p:cNvSpPr txBox="1">
            <a:spLocks noChangeArrowheads="1"/>
          </p:cNvSpPr>
          <p:nvPr/>
        </p:nvSpPr>
        <p:spPr bwMode="auto">
          <a:xfrm>
            <a:off x="271728" y="3357140"/>
            <a:ext cx="8893043" cy="3024188"/>
          </a:xfrm>
          <a:prstGeom prst="rect">
            <a:avLst/>
          </a:prstGeom>
          <a:noFill/>
          <a:ln w="9525">
            <a:noFill/>
            <a:miter lim="800000"/>
            <a:headEnd/>
            <a:tailEnd/>
          </a:ln>
        </p:spPr>
        <p:txBody>
          <a:bodyPr>
            <a:normAutofit fontScale="92500" lnSpcReduction="20000"/>
          </a:bodyPr>
          <a:lstStyle/>
          <a:p>
            <a:pPr marL="342900" indent="-342900">
              <a:buFont typeface="Arial" panose="020B0604020202020204" pitchFamily="34" charset="0"/>
              <a:buChar char="•"/>
              <a:defRPr/>
            </a:pPr>
            <a:r>
              <a:rPr lang="zh-TW" altLang="en-US" sz="2400" b="1" dirty="0">
                <a:cs typeface="Arial" panose="020B0604020202020204" pitchFamily="34" charset="0"/>
              </a:rPr>
              <a:t>現有風險分析</a:t>
            </a:r>
            <a:endParaRPr lang="zh-TW" altLang="en-US" sz="2400" dirty="0">
              <a:cs typeface="Arial" panose="020B0604020202020204" pitchFamily="34" charset="0"/>
            </a:endParaRPr>
          </a:p>
          <a:p>
            <a:pPr marL="800100" lvl="1" indent="-342900">
              <a:buFont typeface="Wingdings" panose="05000000000000000000" pitchFamily="2" charset="2"/>
              <a:buChar char="Ø"/>
              <a:defRPr/>
            </a:pPr>
            <a:r>
              <a:rPr lang="zh-TW" altLang="en-US" sz="2400" dirty="0" smtClean="0">
                <a:cs typeface="Arial" panose="020B0604020202020204" pitchFamily="34" charset="0"/>
              </a:rPr>
              <a:t>可能性</a:t>
            </a:r>
            <a:r>
              <a:rPr lang="en-US" altLang="zh-TW" sz="2400" dirty="0">
                <a:cs typeface="Arial" panose="020B0604020202020204" pitchFamily="34" charset="0"/>
              </a:rPr>
              <a:t>(L)</a:t>
            </a:r>
            <a:r>
              <a:rPr lang="zh-TW" altLang="en-US" sz="2400" dirty="0" smtClean="0">
                <a:cs typeface="Arial" panose="020B0604020202020204" pitchFamily="34" charset="0"/>
              </a:rPr>
              <a:t>：依機關</a:t>
            </a:r>
            <a:r>
              <a:rPr lang="zh-TW" altLang="en-US" sz="2400" dirty="0">
                <a:cs typeface="Arial" panose="020B0604020202020204" pitchFamily="34" charset="0"/>
              </a:rPr>
              <a:t>「機率之敘述分類表」填列該風險項目發生機率等級</a:t>
            </a:r>
            <a:r>
              <a:rPr lang="zh-TW" altLang="en-US" sz="2400" dirty="0" smtClean="0">
                <a:cs typeface="Arial" panose="020B0604020202020204" pitchFamily="34" charset="0"/>
              </a:rPr>
              <a:t>。</a:t>
            </a:r>
            <a:endParaRPr lang="en-US" altLang="zh-TW" sz="2400" dirty="0" smtClean="0">
              <a:cs typeface="Arial" panose="020B0604020202020204" pitchFamily="34" charset="0"/>
            </a:endParaRPr>
          </a:p>
          <a:p>
            <a:pPr marL="800100" lvl="1" indent="-342900">
              <a:buFont typeface="Wingdings" panose="05000000000000000000" pitchFamily="2" charset="2"/>
              <a:buChar char="Ø"/>
              <a:defRPr/>
            </a:pPr>
            <a:r>
              <a:rPr lang="zh-TW" altLang="en-US" sz="2400" dirty="0">
                <a:cs typeface="Arial" panose="020B0604020202020204" pitchFamily="34" charset="0"/>
              </a:rPr>
              <a:t>影響程度</a:t>
            </a:r>
            <a:r>
              <a:rPr lang="en-US" altLang="zh-TW" sz="2400" dirty="0" smtClean="0">
                <a:cs typeface="Arial" panose="020B0604020202020204" pitchFamily="34" charset="0"/>
              </a:rPr>
              <a:t>(I</a:t>
            </a:r>
            <a:r>
              <a:rPr lang="en-US" altLang="zh-TW" sz="2400" dirty="0">
                <a:cs typeface="Arial" panose="020B0604020202020204" pitchFamily="34" charset="0"/>
              </a:rPr>
              <a:t>)</a:t>
            </a:r>
            <a:r>
              <a:rPr lang="zh-TW" altLang="en-US" sz="2400" dirty="0" smtClean="0">
                <a:cs typeface="Arial" panose="020B0604020202020204" pitchFamily="34" charset="0"/>
              </a:rPr>
              <a:t>：依機關</a:t>
            </a:r>
            <a:r>
              <a:rPr lang="zh-TW" altLang="en-US" sz="2400" dirty="0">
                <a:cs typeface="Arial" panose="020B0604020202020204" pitchFamily="34" charset="0"/>
              </a:rPr>
              <a:t>「影響之敘述分類表」填列該風險項目影響程度等級</a:t>
            </a:r>
            <a:r>
              <a:rPr lang="zh-TW" altLang="en-US" sz="2400" dirty="0" smtClean="0">
                <a:cs typeface="Arial" panose="020B0604020202020204" pitchFamily="34" charset="0"/>
              </a:rPr>
              <a:t>。</a:t>
            </a:r>
            <a:endParaRPr lang="en-US" altLang="zh-TW" sz="2400" dirty="0" smtClean="0">
              <a:cs typeface="Arial" panose="020B0604020202020204" pitchFamily="34" charset="0"/>
            </a:endParaRPr>
          </a:p>
          <a:p>
            <a:pPr marL="342900" indent="-342900">
              <a:buFont typeface="Wingdings" panose="05000000000000000000" pitchFamily="2" charset="2"/>
              <a:buChar char="Ø"/>
              <a:defRPr/>
            </a:pPr>
            <a:r>
              <a:rPr lang="zh-TW" altLang="en-US" sz="2400" b="1" dirty="0">
                <a:cs typeface="Arial" panose="020B0604020202020204" pitchFamily="34" charset="0"/>
              </a:rPr>
              <a:t>風險</a:t>
            </a:r>
            <a:r>
              <a:rPr lang="zh-TW" altLang="en-US" sz="2400" b="1" dirty="0" smtClean="0">
                <a:cs typeface="Arial" panose="020B0604020202020204" pitchFamily="34" charset="0"/>
              </a:rPr>
              <a:t>值：</a:t>
            </a:r>
            <a:r>
              <a:rPr lang="zh-TW" altLang="en-US" sz="2400" dirty="0">
                <a:cs typeface="Arial" panose="020B0604020202020204" pitchFamily="34" charset="0"/>
              </a:rPr>
              <a:t>可能性</a:t>
            </a:r>
            <a:r>
              <a:rPr lang="en-US" altLang="zh-TW" sz="2400" dirty="0">
                <a:cs typeface="Arial" panose="020B0604020202020204" pitchFamily="34" charset="0"/>
              </a:rPr>
              <a:t>(</a:t>
            </a:r>
            <a:r>
              <a:rPr lang="en-US" altLang="zh-TW" sz="2400" dirty="0" smtClean="0">
                <a:cs typeface="Arial" panose="020B0604020202020204" pitchFamily="34" charset="0"/>
              </a:rPr>
              <a:t>L)X</a:t>
            </a:r>
            <a:r>
              <a:rPr lang="zh-TW" altLang="en-US" sz="2400" dirty="0" smtClean="0">
                <a:cs typeface="Arial" panose="020B0604020202020204" pitchFamily="34" charset="0"/>
              </a:rPr>
              <a:t> 影響</a:t>
            </a:r>
            <a:r>
              <a:rPr lang="zh-TW" altLang="en-US" sz="2400" dirty="0">
                <a:cs typeface="Arial" panose="020B0604020202020204" pitchFamily="34" charset="0"/>
              </a:rPr>
              <a:t>程度</a:t>
            </a:r>
            <a:r>
              <a:rPr lang="en-US" altLang="zh-TW" sz="2400" dirty="0" smtClean="0">
                <a:cs typeface="Arial" panose="020B0604020202020204" pitchFamily="34" charset="0"/>
              </a:rPr>
              <a:t>(I)</a:t>
            </a:r>
            <a:r>
              <a:rPr lang="zh-TW" altLang="en-US" sz="2400" dirty="0" smtClean="0">
                <a:cs typeface="Arial" panose="020B0604020202020204" pitchFamily="34" charset="0"/>
              </a:rPr>
              <a:t>，所獲得之數值。</a:t>
            </a:r>
            <a:endParaRPr lang="en-US" altLang="zh-TW" sz="2400" dirty="0" smtClean="0">
              <a:cs typeface="Arial" panose="020B0604020202020204" pitchFamily="34" charset="0"/>
            </a:endParaRPr>
          </a:p>
          <a:p>
            <a:pPr marL="342900" indent="-342900">
              <a:buFont typeface="Wingdings" panose="05000000000000000000" pitchFamily="2" charset="2"/>
              <a:buChar char="Ø"/>
              <a:defRPr/>
            </a:pPr>
            <a:r>
              <a:rPr lang="zh-TW" altLang="en-US" sz="2400" b="1" dirty="0" smtClean="0">
                <a:cs typeface="Arial" panose="020B0604020202020204" pitchFamily="34" charset="0"/>
              </a:rPr>
              <a:t>新增控制機制：</a:t>
            </a:r>
            <a:r>
              <a:rPr lang="zh-TW" altLang="en-US" sz="2400" dirty="0" smtClean="0">
                <a:cs typeface="Arial" panose="020B0604020202020204" pitchFamily="34" charset="0"/>
              </a:rPr>
              <a:t>指應</a:t>
            </a:r>
            <a:r>
              <a:rPr lang="zh-TW" altLang="en-US" sz="2400" dirty="0">
                <a:cs typeface="Arial" panose="020B0604020202020204" pitchFamily="34" charset="0"/>
              </a:rPr>
              <a:t>進一步採取控制或處理</a:t>
            </a:r>
            <a:r>
              <a:rPr lang="zh-TW" altLang="en-US" sz="2400" dirty="0" smtClean="0">
                <a:cs typeface="Arial" panose="020B0604020202020204" pitchFamily="34" charset="0"/>
              </a:rPr>
              <a:t>該風險之</a:t>
            </a:r>
            <a:r>
              <a:rPr lang="zh-TW" altLang="en-US" sz="2400" dirty="0">
                <a:cs typeface="Arial" panose="020B0604020202020204" pitchFamily="34" charset="0"/>
              </a:rPr>
              <a:t>措施，倘該風險經評量後屬機關不可</a:t>
            </a:r>
            <a:r>
              <a:rPr lang="zh-TW" altLang="en-US" sz="2400" dirty="0" smtClean="0">
                <a:cs typeface="Arial" panose="020B0604020202020204" pitchFamily="34" charset="0"/>
              </a:rPr>
              <a:t>容忍</a:t>
            </a:r>
            <a:r>
              <a:rPr lang="zh-TW" altLang="en-US" sz="2400" dirty="0">
                <a:cs typeface="Arial" panose="020B0604020202020204" pitchFamily="34" charset="0"/>
              </a:rPr>
              <a:t>之風險，則上開措施之關鍵程序（如</a:t>
            </a:r>
            <a:r>
              <a:rPr lang="zh-TW" altLang="en-US" sz="2400" dirty="0" smtClean="0">
                <a:cs typeface="Arial" panose="020B0604020202020204" pitchFamily="34" charset="0"/>
              </a:rPr>
              <a:t>驗證</a:t>
            </a:r>
            <a:r>
              <a:rPr lang="zh-TW" altLang="en-US" sz="2400" dirty="0">
                <a:cs typeface="Arial" panose="020B0604020202020204" pitchFamily="34" charset="0"/>
              </a:rPr>
              <a:t>、查核、盤點等），應納入相關作業</a:t>
            </a:r>
            <a:r>
              <a:rPr lang="zh-TW" altLang="en-US" sz="2400" dirty="0" smtClean="0">
                <a:cs typeface="Arial" panose="020B0604020202020204" pitchFamily="34" charset="0"/>
              </a:rPr>
              <a:t>項目</a:t>
            </a:r>
            <a:r>
              <a:rPr lang="zh-TW" altLang="en-US" sz="2400" dirty="0">
                <a:cs typeface="Arial" panose="020B0604020202020204" pitchFamily="34" charset="0"/>
              </a:rPr>
              <a:t>程序說明表之控制重點欄位予以敘明</a:t>
            </a:r>
            <a:r>
              <a:rPr lang="zh-TW" altLang="en-US" sz="2400" dirty="0" smtClean="0">
                <a:cs typeface="Arial" panose="020B0604020202020204" pitchFamily="34" charset="0"/>
              </a:rPr>
              <a:t>。本</a:t>
            </a:r>
            <a:r>
              <a:rPr lang="zh-TW" altLang="en-US" sz="2400" dirty="0">
                <a:cs typeface="Arial" panose="020B0604020202020204" pitchFamily="34" charset="0"/>
              </a:rPr>
              <a:t>欄位內容應逐年滾動檢討。</a:t>
            </a:r>
          </a:p>
          <a:p>
            <a:pPr marL="342900" indent="-342900">
              <a:buFont typeface="Wingdings" panose="05000000000000000000" pitchFamily="2" charset="2"/>
              <a:buChar char="Ø"/>
              <a:defRPr/>
            </a:pPr>
            <a:endParaRPr lang="en-US" altLang="zh-TW" sz="2400" dirty="0" smtClean="0">
              <a:cs typeface="Arial" panose="020B0604020202020204" pitchFamily="34" charset="0"/>
            </a:endParaRPr>
          </a:p>
          <a:p>
            <a:pPr marL="342900" indent="-342900">
              <a:buFont typeface="Wingdings" panose="05000000000000000000" pitchFamily="2" charset="2"/>
              <a:buChar char="Ø"/>
              <a:defRPr/>
            </a:pPr>
            <a:endParaRPr lang="en-US" altLang="zh-TW" sz="2400" dirty="0">
              <a:cs typeface="Arial" panose="020B0604020202020204" pitchFamily="34" charset="0"/>
            </a:endParaRPr>
          </a:p>
        </p:txBody>
      </p:sp>
      <p:sp>
        <p:nvSpPr>
          <p:cNvPr id="52263" name="投影片編號版面配置區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8020CC39-C2F2-4A12-B589-8C7557D8C609}" type="slidenum">
              <a:rPr kumimoji="0" lang="zh-TW" altLang="en-US" smtClean="0">
                <a:solidFill>
                  <a:srgbClr val="FFFFFF"/>
                </a:solidFill>
              </a:rPr>
              <a:pPr eaLnBrk="1" hangingPunct="1"/>
              <a:t>41</a:t>
            </a:fld>
            <a:endParaRPr kumimoji="0" lang="en-US" altLang="zh-TW" smtClean="0">
              <a:solidFill>
                <a:srgbClr val="FFFFFF"/>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332031087"/>
              </p:ext>
            </p:extLst>
          </p:nvPr>
        </p:nvGraphicFramePr>
        <p:xfrm>
          <a:off x="382191" y="826265"/>
          <a:ext cx="8986835" cy="2287204"/>
        </p:xfrm>
        <a:graphic>
          <a:graphicData uri="http://schemas.openxmlformats.org/drawingml/2006/table">
            <a:tbl>
              <a:tblPr firstRow="1" firstCol="1" bandRow="1">
                <a:tableStyleId>{5C22544A-7EE6-4342-B048-85BDC9FD1C3A}</a:tableStyleId>
              </a:tblPr>
              <a:tblGrid>
                <a:gridCol w="898401"/>
                <a:gridCol w="1466223"/>
                <a:gridCol w="1466223"/>
                <a:gridCol w="477507"/>
                <a:gridCol w="428916"/>
                <a:gridCol w="633475"/>
                <a:gridCol w="1298145"/>
                <a:gridCol w="454111"/>
                <a:gridCol w="454111"/>
                <a:gridCol w="677867"/>
                <a:gridCol w="731856"/>
              </a:tblGrid>
              <a:tr h="413555">
                <a:tc rowSpan="2">
                  <a:txBody>
                    <a:bodyPr/>
                    <a:lstStyle/>
                    <a:p>
                      <a:pPr algn="ctr">
                        <a:lnSpc>
                          <a:spcPts val="1600"/>
                        </a:lnSpc>
                        <a:spcAft>
                          <a:spcPts val="0"/>
                        </a:spcAft>
                      </a:pPr>
                      <a:r>
                        <a:rPr lang="zh-TW" sz="1400" kern="100" dirty="0">
                          <a:effectLst/>
                          <a:latin typeface="Arial" panose="020B0604020202020204" pitchFamily="34" charset="0"/>
                          <a:cs typeface="Arial" panose="020B0604020202020204" pitchFamily="34" charset="0"/>
                        </a:rPr>
                        <a:t>風險</a:t>
                      </a:r>
                      <a:r>
                        <a:rPr lang="zh-TW" sz="1400" kern="100" dirty="0" smtClean="0">
                          <a:effectLst/>
                          <a:latin typeface="Arial" panose="020B0604020202020204" pitchFamily="34" charset="0"/>
                          <a:cs typeface="Arial" panose="020B0604020202020204" pitchFamily="34" charset="0"/>
                        </a:rPr>
                        <a:t>項目</a:t>
                      </a:r>
                      <a:endParaRPr lang="zh-TW" sz="1400" kern="100" dirty="0">
                        <a:effectLst/>
                        <a:latin typeface="Arial" panose="020B0604020202020204" pitchFamily="34" charset="0"/>
                        <a:ea typeface="新細明體"/>
                        <a:cs typeface="Arial" panose="020B0604020202020204" pitchFamily="34" charset="0"/>
                      </a:endParaRPr>
                    </a:p>
                  </a:txBody>
                  <a:tcPr marL="65030" marR="65030" marT="0" marB="0" anchor="ctr">
                    <a:solidFill>
                      <a:schemeClr val="accent1">
                        <a:lumMod val="50000"/>
                      </a:schemeClr>
                    </a:solidFill>
                  </a:tcPr>
                </a:tc>
                <a:tc rowSpan="2">
                  <a:txBody>
                    <a:bodyPr/>
                    <a:lstStyle/>
                    <a:p>
                      <a:pPr algn="ctr">
                        <a:lnSpc>
                          <a:spcPts val="1600"/>
                        </a:lnSpc>
                        <a:spcAft>
                          <a:spcPts val="0"/>
                        </a:spcAft>
                      </a:pPr>
                      <a:r>
                        <a:rPr lang="zh-TW" sz="1400" kern="100" dirty="0" smtClean="0">
                          <a:effectLst/>
                          <a:latin typeface="Arial" panose="020B0604020202020204" pitchFamily="34" charset="0"/>
                          <a:cs typeface="Arial" panose="020B0604020202020204" pitchFamily="34" charset="0"/>
                        </a:rPr>
                        <a:t>風險情境</a:t>
                      </a:r>
                      <a:endParaRPr lang="zh-TW" sz="1400" kern="100" dirty="0">
                        <a:effectLst/>
                        <a:latin typeface="Arial" panose="020B0604020202020204" pitchFamily="34" charset="0"/>
                        <a:ea typeface="新細明體"/>
                        <a:cs typeface="Arial" panose="020B0604020202020204" pitchFamily="34" charset="0"/>
                      </a:endParaRPr>
                    </a:p>
                  </a:txBody>
                  <a:tcPr marL="65030" marR="65030" marT="0" marB="0" anchor="ctr">
                    <a:solidFill>
                      <a:schemeClr val="accent1">
                        <a:lumMod val="50000"/>
                      </a:schemeClr>
                    </a:solidFill>
                  </a:tcPr>
                </a:tc>
                <a:tc rowSpan="2">
                  <a:txBody>
                    <a:bodyPr/>
                    <a:lstStyle/>
                    <a:p>
                      <a:pPr algn="ctr">
                        <a:lnSpc>
                          <a:spcPts val="1600"/>
                        </a:lnSpc>
                        <a:spcAft>
                          <a:spcPts val="0"/>
                        </a:spcAft>
                      </a:pPr>
                      <a:r>
                        <a:rPr lang="zh-TW" sz="1400" kern="100" dirty="0">
                          <a:effectLst/>
                          <a:latin typeface="Arial" panose="020B0604020202020204" pitchFamily="34" charset="0"/>
                          <a:cs typeface="Arial" panose="020B0604020202020204" pitchFamily="34" charset="0"/>
                        </a:rPr>
                        <a:t>現有控制機制</a:t>
                      </a:r>
                      <a:endParaRPr lang="zh-TW" sz="1400" kern="100" dirty="0">
                        <a:effectLst/>
                        <a:latin typeface="Arial" panose="020B0604020202020204" pitchFamily="34" charset="0"/>
                        <a:ea typeface="新細明體"/>
                        <a:cs typeface="Arial" panose="020B0604020202020204" pitchFamily="34" charset="0"/>
                      </a:endParaRPr>
                    </a:p>
                  </a:txBody>
                  <a:tcPr marL="65030" marR="65030" marT="0" marB="0" anchor="ctr">
                    <a:solidFill>
                      <a:schemeClr val="accent1">
                        <a:lumMod val="50000"/>
                      </a:schemeClr>
                    </a:solidFill>
                  </a:tcPr>
                </a:tc>
                <a:tc gridSpan="2">
                  <a:txBody>
                    <a:bodyPr/>
                    <a:lstStyle/>
                    <a:p>
                      <a:pPr algn="ctr">
                        <a:spcAft>
                          <a:spcPts val="0"/>
                        </a:spcAft>
                      </a:pPr>
                      <a:r>
                        <a:rPr lang="zh-TW" sz="1400" kern="100" dirty="0">
                          <a:effectLst/>
                          <a:latin typeface="Arial" panose="020B0604020202020204" pitchFamily="34" charset="0"/>
                          <a:cs typeface="Arial" panose="020B0604020202020204" pitchFamily="34" charset="0"/>
                        </a:rPr>
                        <a:t>現有風險分析</a:t>
                      </a:r>
                      <a:endParaRPr lang="zh-TW" sz="1400" b="1" kern="100" dirty="0">
                        <a:effectLst/>
                        <a:latin typeface="Arial" panose="020B0604020202020204" pitchFamily="34" charset="0"/>
                        <a:ea typeface="標楷體"/>
                        <a:cs typeface="Arial" panose="020B0604020202020204" pitchFamily="34" charset="0"/>
                      </a:endParaRPr>
                    </a:p>
                  </a:txBody>
                  <a:tcPr marL="65030" marR="65030" marT="0" marB="0">
                    <a:solidFill>
                      <a:schemeClr val="accent1">
                        <a:lumMod val="50000"/>
                      </a:schemeClr>
                    </a:solidFill>
                  </a:tcPr>
                </a:tc>
                <a:tc hMerge="1">
                  <a:txBody>
                    <a:bodyPr/>
                    <a:lstStyle/>
                    <a:p>
                      <a:endParaRPr lang="zh-TW" altLang="en-US"/>
                    </a:p>
                  </a:txBody>
                  <a:tcPr/>
                </a:tc>
                <a:tc rowSpan="2">
                  <a:txBody>
                    <a:bodyPr/>
                    <a:lstStyle/>
                    <a:p>
                      <a:pPr algn="ctr">
                        <a:lnSpc>
                          <a:spcPts val="1600"/>
                        </a:lnSpc>
                        <a:spcAft>
                          <a:spcPts val="0"/>
                        </a:spcAft>
                      </a:pPr>
                      <a:r>
                        <a:rPr lang="zh-TW" sz="1400" kern="100" dirty="0" smtClean="0">
                          <a:solidFill>
                            <a:schemeClr val="bg1"/>
                          </a:solidFill>
                          <a:effectLst/>
                          <a:latin typeface="Arial" panose="020B0604020202020204" pitchFamily="34" charset="0"/>
                          <a:cs typeface="Arial" panose="020B0604020202020204" pitchFamily="34" charset="0"/>
                        </a:rPr>
                        <a:t>風險</a:t>
                      </a:r>
                      <a:r>
                        <a:rPr lang="zh-TW" sz="1400" kern="100" dirty="0">
                          <a:solidFill>
                            <a:schemeClr val="bg1"/>
                          </a:solidFill>
                          <a:effectLst/>
                          <a:latin typeface="Arial" panose="020B0604020202020204" pitchFamily="34" charset="0"/>
                          <a:cs typeface="Arial" panose="020B0604020202020204" pitchFamily="34" charset="0"/>
                        </a:rPr>
                        <a:t>值</a:t>
                      </a:r>
                    </a:p>
                    <a:p>
                      <a:pPr algn="ctr">
                        <a:lnSpc>
                          <a:spcPts val="1600"/>
                        </a:lnSpc>
                        <a:spcAft>
                          <a:spcPts val="0"/>
                        </a:spcAft>
                      </a:pPr>
                      <a:r>
                        <a:rPr lang="en-US" sz="1400" kern="100" dirty="0">
                          <a:solidFill>
                            <a:schemeClr val="bg1"/>
                          </a:solidFill>
                          <a:effectLst/>
                          <a:latin typeface="Arial" panose="020B0604020202020204" pitchFamily="34" charset="0"/>
                          <a:cs typeface="Arial" panose="020B0604020202020204" pitchFamily="34" charset="0"/>
                        </a:rPr>
                        <a:t>(R)=</a:t>
                      </a:r>
                      <a:endParaRPr lang="zh-TW" sz="1400" kern="100" dirty="0">
                        <a:solidFill>
                          <a:schemeClr val="bg1"/>
                        </a:solidFill>
                        <a:effectLst/>
                        <a:latin typeface="Arial" panose="020B0604020202020204" pitchFamily="34" charset="0"/>
                        <a:cs typeface="Arial" panose="020B0604020202020204" pitchFamily="34" charset="0"/>
                      </a:endParaRPr>
                    </a:p>
                    <a:p>
                      <a:pPr algn="ctr">
                        <a:lnSpc>
                          <a:spcPts val="1600"/>
                        </a:lnSpc>
                        <a:spcAft>
                          <a:spcPts val="0"/>
                        </a:spcAft>
                      </a:pPr>
                      <a:r>
                        <a:rPr lang="en-US" sz="1400" kern="100" dirty="0">
                          <a:solidFill>
                            <a:schemeClr val="bg1"/>
                          </a:solidFill>
                          <a:effectLst/>
                          <a:latin typeface="Arial" panose="020B0604020202020204" pitchFamily="34" charset="0"/>
                          <a:cs typeface="Arial" panose="020B0604020202020204" pitchFamily="34" charset="0"/>
                        </a:rPr>
                        <a:t>(L)x(I)</a:t>
                      </a:r>
                      <a:endParaRPr lang="zh-TW" sz="1400" kern="100" dirty="0">
                        <a:solidFill>
                          <a:schemeClr val="bg1"/>
                        </a:solidFill>
                        <a:effectLst/>
                        <a:latin typeface="Arial" panose="020B0604020202020204" pitchFamily="34" charset="0"/>
                        <a:ea typeface="新細明體"/>
                        <a:cs typeface="Arial" panose="020B0604020202020204" pitchFamily="34" charset="0"/>
                      </a:endParaRPr>
                    </a:p>
                  </a:txBody>
                  <a:tcPr marL="65030" marR="65030" marT="0" marB="0">
                    <a:solidFill>
                      <a:schemeClr val="accent1">
                        <a:lumMod val="50000"/>
                      </a:schemeClr>
                    </a:solidFill>
                  </a:tcPr>
                </a:tc>
                <a:tc rowSpan="2">
                  <a:txBody>
                    <a:bodyPr/>
                    <a:lstStyle/>
                    <a:p>
                      <a:pPr algn="ctr">
                        <a:lnSpc>
                          <a:spcPts val="1600"/>
                        </a:lnSpc>
                        <a:spcAft>
                          <a:spcPts val="0"/>
                        </a:spcAft>
                      </a:pPr>
                      <a:r>
                        <a:rPr lang="zh-TW" sz="1400" kern="100" dirty="0" smtClean="0">
                          <a:solidFill>
                            <a:schemeClr val="bg1"/>
                          </a:solidFill>
                          <a:effectLst/>
                          <a:latin typeface="Arial" panose="020B0604020202020204" pitchFamily="34" charset="0"/>
                          <a:cs typeface="Arial" panose="020B0604020202020204" pitchFamily="34" charset="0"/>
                        </a:rPr>
                        <a:t>新增控制</a:t>
                      </a:r>
                      <a:r>
                        <a:rPr lang="zh-TW" sz="1400" kern="100" dirty="0">
                          <a:solidFill>
                            <a:schemeClr val="bg1"/>
                          </a:solidFill>
                          <a:effectLst/>
                          <a:latin typeface="Arial" panose="020B0604020202020204" pitchFamily="34" charset="0"/>
                          <a:cs typeface="Arial" panose="020B0604020202020204" pitchFamily="34" charset="0"/>
                        </a:rPr>
                        <a:t>機制</a:t>
                      </a:r>
                      <a:endParaRPr lang="zh-TW" sz="1400" kern="100" dirty="0">
                        <a:solidFill>
                          <a:schemeClr val="bg1"/>
                        </a:solidFill>
                        <a:effectLst/>
                        <a:latin typeface="Arial" panose="020B0604020202020204" pitchFamily="34" charset="0"/>
                        <a:ea typeface="新細明體"/>
                        <a:cs typeface="Arial" panose="020B0604020202020204" pitchFamily="34" charset="0"/>
                      </a:endParaRPr>
                    </a:p>
                  </a:txBody>
                  <a:tcPr marL="65030" marR="65030" marT="0" marB="0" anchor="ctr">
                    <a:solidFill>
                      <a:schemeClr val="accent1">
                        <a:lumMod val="50000"/>
                      </a:schemeClr>
                    </a:solidFill>
                  </a:tcPr>
                </a:tc>
                <a:tc gridSpan="2">
                  <a:txBody>
                    <a:bodyPr/>
                    <a:lstStyle/>
                    <a:p>
                      <a:pPr algn="ctr">
                        <a:spcAft>
                          <a:spcPts val="0"/>
                        </a:spcAft>
                      </a:pPr>
                      <a:r>
                        <a:rPr lang="zh-TW" sz="1400" kern="100">
                          <a:effectLst/>
                          <a:latin typeface="Arial" panose="020B0604020202020204" pitchFamily="34" charset="0"/>
                          <a:cs typeface="Arial" panose="020B0604020202020204" pitchFamily="34" charset="0"/>
                        </a:rPr>
                        <a:t>殘餘風險分析</a:t>
                      </a:r>
                      <a:endParaRPr lang="zh-TW" sz="1400" b="1" kern="100">
                        <a:effectLst/>
                        <a:latin typeface="Arial" panose="020B0604020202020204" pitchFamily="34" charset="0"/>
                        <a:ea typeface="標楷體"/>
                        <a:cs typeface="Arial" panose="020B0604020202020204" pitchFamily="34" charset="0"/>
                      </a:endParaRPr>
                    </a:p>
                  </a:txBody>
                  <a:tcPr marL="65030" marR="65030" marT="0" marB="0">
                    <a:solidFill>
                      <a:schemeClr val="accent1">
                        <a:lumMod val="50000"/>
                      </a:schemeClr>
                    </a:solidFill>
                  </a:tcPr>
                </a:tc>
                <a:tc hMerge="1">
                  <a:txBody>
                    <a:bodyPr/>
                    <a:lstStyle/>
                    <a:p>
                      <a:endParaRPr lang="zh-TW" altLang="en-US"/>
                    </a:p>
                  </a:txBody>
                  <a:tcPr/>
                </a:tc>
                <a:tc rowSpan="2">
                  <a:txBody>
                    <a:bodyPr/>
                    <a:lstStyle/>
                    <a:p>
                      <a:pPr algn="ctr">
                        <a:lnSpc>
                          <a:spcPts val="1600"/>
                        </a:lnSpc>
                        <a:spcAft>
                          <a:spcPts val="0"/>
                        </a:spcAft>
                      </a:pPr>
                      <a:r>
                        <a:rPr lang="zh-TW" sz="1400" kern="100" dirty="0" smtClean="0">
                          <a:effectLst/>
                          <a:latin typeface="Arial" panose="020B0604020202020204" pitchFamily="34" charset="0"/>
                          <a:cs typeface="Arial" panose="020B0604020202020204" pitchFamily="34" charset="0"/>
                        </a:rPr>
                        <a:t>風險</a:t>
                      </a:r>
                      <a:r>
                        <a:rPr lang="zh-TW" sz="1400" kern="100" dirty="0">
                          <a:effectLst/>
                          <a:latin typeface="Arial" panose="020B0604020202020204" pitchFamily="34" charset="0"/>
                          <a:cs typeface="Arial" panose="020B0604020202020204" pitchFamily="34" charset="0"/>
                        </a:rPr>
                        <a:t>值</a:t>
                      </a:r>
                    </a:p>
                    <a:p>
                      <a:pPr algn="ctr">
                        <a:lnSpc>
                          <a:spcPts val="1600"/>
                        </a:lnSpc>
                        <a:spcAft>
                          <a:spcPts val="0"/>
                        </a:spcAft>
                      </a:pPr>
                      <a:r>
                        <a:rPr lang="en-US" sz="1400" kern="100" dirty="0">
                          <a:effectLst/>
                          <a:latin typeface="Arial" panose="020B0604020202020204" pitchFamily="34" charset="0"/>
                          <a:cs typeface="Arial" panose="020B0604020202020204" pitchFamily="34" charset="0"/>
                        </a:rPr>
                        <a:t>(R)=</a:t>
                      </a:r>
                      <a:endParaRPr lang="zh-TW" sz="1400" kern="100" dirty="0">
                        <a:effectLst/>
                        <a:latin typeface="Arial" panose="020B0604020202020204" pitchFamily="34" charset="0"/>
                        <a:cs typeface="Arial" panose="020B0604020202020204" pitchFamily="34" charset="0"/>
                      </a:endParaRPr>
                    </a:p>
                    <a:p>
                      <a:pPr algn="ctr">
                        <a:lnSpc>
                          <a:spcPts val="1600"/>
                        </a:lnSpc>
                        <a:spcAft>
                          <a:spcPts val="0"/>
                        </a:spcAft>
                      </a:pPr>
                      <a:r>
                        <a:rPr lang="en-US" sz="1400" kern="100" dirty="0">
                          <a:effectLst/>
                          <a:latin typeface="Arial" panose="020B0604020202020204" pitchFamily="34" charset="0"/>
                          <a:cs typeface="Arial" panose="020B0604020202020204" pitchFamily="34" charset="0"/>
                        </a:rPr>
                        <a:t>(L)x(I)</a:t>
                      </a:r>
                      <a:endParaRPr lang="zh-TW" sz="1400" kern="100" dirty="0">
                        <a:effectLst/>
                        <a:latin typeface="Arial" panose="020B0604020202020204" pitchFamily="34" charset="0"/>
                        <a:ea typeface="新細明體"/>
                        <a:cs typeface="Arial" panose="020B0604020202020204" pitchFamily="34" charset="0"/>
                      </a:endParaRPr>
                    </a:p>
                  </a:txBody>
                  <a:tcPr marL="65030" marR="65030" marT="0" marB="0" anchor="ctr">
                    <a:solidFill>
                      <a:schemeClr val="accent1">
                        <a:lumMod val="50000"/>
                      </a:schemeClr>
                    </a:solidFill>
                  </a:tcPr>
                </a:tc>
                <a:tc rowSpan="2">
                  <a:txBody>
                    <a:bodyPr/>
                    <a:lstStyle/>
                    <a:p>
                      <a:pPr algn="ctr">
                        <a:lnSpc>
                          <a:spcPts val="1600"/>
                        </a:lnSpc>
                        <a:spcAft>
                          <a:spcPts val="0"/>
                        </a:spcAft>
                      </a:pPr>
                      <a:r>
                        <a:rPr lang="zh-TW" sz="1400" kern="100">
                          <a:effectLst/>
                          <a:latin typeface="Arial" panose="020B0604020202020204" pitchFamily="34" charset="0"/>
                          <a:cs typeface="Arial" panose="020B0604020202020204" pitchFamily="34" charset="0"/>
                        </a:rPr>
                        <a:t>負責單位</a:t>
                      </a:r>
                      <a:endParaRPr lang="zh-TW" sz="1400" kern="100">
                        <a:effectLst/>
                        <a:latin typeface="Arial" panose="020B0604020202020204" pitchFamily="34" charset="0"/>
                        <a:ea typeface="新細明體"/>
                        <a:cs typeface="Arial" panose="020B0604020202020204" pitchFamily="34" charset="0"/>
                      </a:endParaRPr>
                    </a:p>
                  </a:txBody>
                  <a:tcPr marL="65030" marR="65030" marT="0" marB="0" anchor="ctr">
                    <a:solidFill>
                      <a:schemeClr val="accent1">
                        <a:lumMod val="50000"/>
                      </a:schemeClr>
                    </a:solidFill>
                  </a:tcPr>
                </a:tc>
              </a:tr>
              <a:tr h="984656">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lgn="ctr">
                        <a:lnSpc>
                          <a:spcPts val="1600"/>
                        </a:lnSpc>
                        <a:spcAft>
                          <a:spcPts val="0"/>
                        </a:spcAft>
                      </a:pPr>
                      <a:r>
                        <a:rPr lang="zh-TW" sz="1400" kern="100" dirty="0">
                          <a:solidFill>
                            <a:schemeClr val="bg1"/>
                          </a:solidFill>
                          <a:effectLst/>
                          <a:latin typeface="Arial" panose="020B0604020202020204" pitchFamily="34" charset="0"/>
                          <a:cs typeface="Arial" panose="020B0604020202020204" pitchFamily="34" charset="0"/>
                        </a:rPr>
                        <a:t>可能性</a:t>
                      </a:r>
                    </a:p>
                    <a:p>
                      <a:pPr algn="ctr">
                        <a:lnSpc>
                          <a:spcPts val="1600"/>
                        </a:lnSpc>
                        <a:spcAft>
                          <a:spcPts val="0"/>
                        </a:spcAft>
                      </a:pPr>
                      <a:r>
                        <a:rPr lang="en-US" sz="1400" kern="100" dirty="0">
                          <a:solidFill>
                            <a:schemeClr val="bg1"/>
                          </a:solidFill>
                          <a:effectLst/>
                          <a:latin typeface="Arial" panose="020B0604020202020204" pitchFamily="34" charset="0"/>
                          <a:cs typeface="Arial" panose="020B0604020202020204" pitchFamily="34" charset="0"/>
                        </a:rPr>
                        <a:t>(L)</a:t>
                      </a:r>
                      <a:endParaRPr lang="zh-TW" sz="1400" kern="100" dirty="0">
                        <a:solidFill>
                          <a:schemeClr val="bg1"/>
                        </a:solidFill>
                        <a:effectLst/>
                        <a:latin typeface="Arial" panose="020B0604020202020204" pitchFamily="34" charset="0"/>
                        <a:ea typeface="新細明體"/>
                        <a:cs typeface="Arial" panose="020B0604020202020204" pitchFamily="34" charset="0"/>
                      </a:endParaRPr>
                    </a:p>
                  </a:txBody>
                  <a:tcPr marL="65030" marR="65030" marT="0" marB="0" anchor="ctr">
                    <a:solidFill>
                      <a:schemeClr val="accent1">
                        <a:lumMod val="50000"/>
                      </a:schemeClr>
                    </a:solidFill>
                  </a:tcPr>
                </a:tc>
                <a:tc>
                  <a:txBody>
                    <a:bodyPr/>
                    <a:lstStyle/>
                    <a:p>
                      <a:pPr algn="ctr">
                        <a:lnSpc>
                          <a:spcPts val="1600"/>
                        </a:lnSpc>
                        <a:spcAft>
                          <a:spcPts val="0"/>
                        </a:spcAft>
                      </a:pPr>
                      <a:r>
                        <a:rPr lang="zh-TW" sz="1400" kern="100" dirty="0">
                          <a:solidFill>
                            <a:schemeClr val="bg1"/>
                          </a:solidFill>
                          <a:effectLst/>
                          <a:latin typeface="Arial" panose="020B0604020202020204" pitchFamily="34" charset="0"/>
                          <a:cs typeface="Arial" panose="020B0604020202020204" pitchFamily="34" charset="0"/>
                        </a:rPr>
                        <a:t>影響程度</a:t>
                      </a:r>
                    </a:p>
                    <a:p>
                      <a:pPr algn="ctr">
                        <a:lnSpc>
                          <a:spcPts val="1600"/>
                        </a:lnSpc>
                        <a:spcAft>
                          <a:spcPts val="0"/>
                        </a:spcAft>
                      </a:pPr>
                      <a:r>
                        <a:rPr lang="en-US" sz="1400" kern="100" dirty="0">
                          <a:solidFill>
                            <a:schemeClr val="bg1"/>
                          </a:solidFill>
                          <a:effectLst/>
                          <a:latin typeface="Arial" panose="020B0604020202020204" pitchFamily="34" charset="0"/>
                          <a:cs typeface="Arial" panose="020B0604020202020204" pitchFamily="34" charset="0"/>
                        </a:rPr>
                        <a:t>(I)</a:t>
                      </a:r>
                      <a:endParaRPr lang="zh-TW" sz="1400" kern="100" dirty="0">
                        <a:solidFill>
                          <a:schemeClr val="bg1"/>
                        </a:solidFill>
                        <a:effectLst/>
                        <a:latin typeface="Arial" panose="020B0604020202020204" pitchFamily="34" charset="0"/>
                        <a:ea typeface="新細明體"/>
                        <a:cs typeface="Arial" panose="020B0604020202020204" pitchFamily="34" charset="0"/>
                      </a:endParaRPr>
                    </a:p>
                  </a:txBody>
                  <a:tcPr marL="65030" marR="65030" marT="0" marB="0" anchor="ctr">
                    <a:solidFill>
                      <a:schemeClr val="accent1">
                        <a:lumMod val="50000"/>
                      </a:schemeClr>
                    </a:solidFill>
                  </a:tcPr>
                </a:tc>
                <a:tc vMerge="1">
                  <a:txBody>
                    <a:bodyPr/>
                    <a:lstStyle/>
                    <a:p>
                      <a:endParaRPr lang="zh-TW" altLang="en-US"/>
                    </a:p>
                  </a:txBody>
                  <a:tcPr/>
                </a:tc>
                <a:tc vMerge="1">
                  <a:txBody>
                    <a:bodyPr/>
                    <a:lstStyle/>
                    <a:p>
                      <a:endParaRPr lang="zh-TW" altLang="en-US"/>
                    </a:p>
                  </a:txBody>
                  <a:tcPr/>
                </a:tc>
                <a:tc>
                  <a:txBody>
                    <a:bodyPr/>
                    <a:lstStyle/>
                    <a:p>
                      <a:pPr algn="ctr">
                        <a:lnSpc>
                          <a:spcPts val="1600"/>
                        </a:lnSpc>
                        <a:spcAft>
                          <a:spcPts val="0"/>
                        </a:spcAft>
                      </a:pPr>
                      <a:r>
                        <a:rPr lang="zh-TW" sz="1400" kern="100" dirty="0">
                          <a:solidFill>
                            <a:schemeClr val="bg1"/>
                          </a:solidFill>
                          <a:effectLst/>
                          <a:latin typeface="Arial" panose="020B0604020202020204" pitchFamily="34" charset="0"/>
                          <a:cs typeface="Arial" panose="020B0604020202020204" pitchFamily="34" charset="0"/>
                        </a:rPr>
                        <a:t>可能性</a:t>
                      </a:r>
                    </a:p>
                    <a:p>
                      <a:pPr algn="ctr">
                        <a:lnSpc>
                          <a:spcPts val="1600"/>
                        </a:lnSpc>
                        <a:spcAft>
                          <a:spcPts val="0"/>
                        </a:spcAft>
                      </a:pPr>
                      <a:r>
                        <a:rPr lang="en-US" sz="1400" kern="100" dirty="0">
                          <a:solidFill>
                            <a:schemeClr val="bg1"/>
                          </a:solidFill>
                          <a:effectLst/>
                          <a:latin typeface="Arial" panose="020B0604020202020204" pitchFamily="34" charset="0"/>
                          <a:cs typeface="Arial" panose="020B0604020202020204" pitchFamily="34" charset="0"/>
                        </a:rPr>
                        <a:t>(L)</a:t>
                      </a:r>
                      <a:endParaRPr lang="zh-TW" sz="1400" kern="100" dirty="0">
                        <a:solidFill>
                          <a:schemeClr val="bg1"/>
                        </a:solidFill>
                        <a:effectLst/>
                        <a:latin typeface="Arial" panose="020B0604020202020204" pitchFamily="34" charset="0"/>
                        <a:ea typeface="新細明體"/>
                        <a:cs typeface="Arial" panose="020B0604020202020204" pitchFamily="34" charset="0"/>
                      </a:endParaRPr>
                    </a:p>
                  </a:txBody>
                  <a:tcPr marL="65030" marR="65030" marT="0" marB="0" anchor="ctr">
                    <a:solidFill>
                      <a:schemeClr val="accent1">
                        <a:lumMod val="50000"/>
                      </a:schemeClr>
                    </a:solidFill>
                  </a:tcPr>
                </a:tc>
                <a:tc>
                  <a:txBody>
                    <a:bodyPr/>
                    <a:lstStyle/>
                    <a:p>
                      <a:pPr algn="ctr">
                        <a:lnSpc>
                          <a:spcPts val="1600"/>
                        </a:lnSpc>
                        <a:spcAft>
                          <a:spcPts val="0"/>
                        </a:spcAft>
                      </a:pPr>
                      <a:r>
                        <a:rPr lang="zh-TW" sz="1400" kern="100" dirty="0">
                          <a:solidFill>
                            <a:schemeClr val="bg1"/>
                          </a:solidFill>
                          <a:effectLst/>
                          <a:latin typeface="Arial" panose="020B0604020202020204" pitchFamily="34" charset="0"/>
                          <a:cs typeface="Arial" panose="020B0604020202020204" pitchFamily="34" charset="0"/>
                        </a:rPr>
                        <a:t>影響程度</a:t>
                      </a:r>
                    </a:p>
                    <a:p>
                      <a:pPr algn="ctr">
                        <a:lnSpc>
                          <a:spcPts val="1600"/>
                        </a:lnSpc>
                        <a:spcAft>
                          <a:spcPts val="0"/>
                        </a:spcAft>
                      </a:pPr>
                      <a:r>
                        <a:rPr lang="en-US" sz="1400" kern="100" dirty="0">
                          <a:solidFill>
                            <a:schemeClr val="bg1"/>
                          </a:solidFill>
                          <a:effectLst/>
                          <a:latin typeface="Arial" panose="020B0604020202020204" pitchFamily="34" charset="0"/>
                          <a:cs typeface="Arial" panose="020B0604020202020204" pitchFamily="34" charset="0"/>
                        </a:rPr>
                        <a:t>(I)</a:t>
                      </a:r>
                      <a:endParaRPr lang="zh-TW" sz="1400" kern="100" dirty="0">
                        <a:solidFill>
                          <a:schemeClr val="bg1"/>
                        </a:solidFill>
                        <a:effectLst/>
                        <a:latin typeface="Arial" panose="020B0604020202020204" pitchFamily="34" charset="0"/>
                        <a:ea typeface="新細明體"/>
                        <a:cs typeface="Arial" panose="020B0604020202020204" pitchFamily="34" charset="0"/>
                      </a:endParaRPr>
                    </a:p>
                  </a:txBody>
                  <a:tcPr marL="65030" marR="65030" marT="0" marB="0" anchor="ctr">
                    <a:solidFill>
                      <a:schemeClr val="accent1">
                        <a:lumMod val="50000"/>
                      </a:schemeClr>
                    </a:solidFill>
                  </a:tcPr>
                </a:tc>
                <a:tc vMerge="1">
                  <a:txBody>
                    <a:bodyPr/>
                    <a:lstStyle/>
                    <a:p>
                      <a:endParaRPr lang="zh-TW" altLang="en-US"/>
                    </a:p>
                  </a:txBody>
                  <a:tcPr/>
                </a:tc>
                <a:tc vMerge="1">
                  <a:txBody>
                    <a:bodyPr/>
                    <a:lstStyle/>
                    <a:p>
                      <a:endParaRPr lang="zh-TW" altLang="en-US"/>
                    </a:p>
                  </a:txBody>
                  <a:tcPr/>
                </a:tc>
              </a:tr>
              <a:tr h="844484">
                <a:tc>
                  <a:txBody>
                    <a:bodyPr/>
                    <a:lstStyle/>
                    <a:p>
                      <a:pPr algn="ctr">
                        <a:lnSpc>
                          <a:spcPts val="1600"/>
                        </a:lnSpc>
                        <a:spcAft>
                          <a:spcPts val="0"/>
                        </a:spcAft>
                      </a:pPr>
                      <a:r>
                        <a:rPr lang="zh-TW" altLang="zh-TW" sz="1400" kern="0" dirty="0" smtClean="0">
                          <a:solidFill>
                            <a:schemeClr val="tx1"/>
                          </a:solidFill>
                          <a:effectLst/>
                          <a:latin typeface="Arial" panose="020B0604020202020204" pitchFamily="34" charset="0"/>
                          <a:ea typeface="+mn-ea"/>
                          <a:cs typeface="Arial" panose="020B0604020202020204" pitchFamily="34" charset="0"/>
                        </a:rPr>
                        <a:t>績效評核指標</a:t>
                      </a:r>
                      <a:r>
                        <a:rPr lang="zh-TW" altLang="en-US" sz="1400" kern="0" dirty="0" smtClean="0">
                          <a:solidFill>
                            <a:schemeClr val="tx1"/>
                          </a:solidFill>
                          <a:effectLst/>
                          <a:latin typeface="Arial" panose="020B0604020202020204" pitchFamily="34" charset="0"/>
                          <a:ea typeface="+mn-ea"/>
                          <a:cs typeface="Arial" panose="020B0604020202020204" pitchFamily="34" charset="0"/>
                        </a:rPr>
                        <a:t>檢討</a:t>
                      </a:r>
                      <a:endParaRPr lang="zh-TW" sz="1400" kern="0" dirty="0">
                        <a:solidFill>
                          <a:schemeClr val="tx1"/>
                        </a:solidFill>
                        <a:effectLst/>
                        <a:latin typeface="Arial" panose="020B0604020202020204" pitchFamily="34" charset="0"/>
                        <a:ea typeface="+mn-ea"/>
                        <a:cs typeface="Arial" panose="020B0604020202020204" pitchFamily="34" charset="0"/>
                      </a:endParaRPr>
                    </a:p>
                  </a:txBody>
                  <a:tcPr marL="65030" marR="65030" marT="0" marB="0">
                    <a:solidFill>
                      <a:schemeClr val="bg2">
                        <a:lumMod val="20000"/>
                        <a:lumOff val="80000"/>
                      </a:schemeClr>
                    </a:solidFill>
                  </a:tcPr>
                </a:tc>
                <a:tc>
                  <a:txBody>
                    <a:bodyPr/>
                    <a:lstStyle/>
                    <a:p>
                      <a:pPr algn="just">
                        <a:lnSpc>
                          <a:spcPts val="1600"/>
                        </a:lnSpc>
                        <a:spcAft>
                          <a:spcPts val="0"/>
                        </a:spcAft>
                      </a:pPr>
                      <a:r>
                        <a:rPr lang="zh-TW" sz="1400" kern="0" dirty="0" smtClean="0">
                          <a:effectLst/>
                          <a:latin typeface="Arial" panose="020B0604020202020204" pitchFamily="34" charset="0"/>
                          <a:ea typeface="+mn-ea"/>
                          <a:cs typeface="Arial" panose="020B0604020202020204" pitchFamily="34" charset="0"/>
                        </a:rPr>
                        <a:t>各項</a:t>
                      </a:r>
                      <a:r>
                        <a:rPr lang="zh-TW" altLang="en-US" sz="1400" kern="0" dirty="0" smtClean="0">
                          <a:effectLst/>
                          <a:latin typeface="Arial" panose="020B0604020202020204" pitchFamily="34" charset="0"/>
                          <a:ea typeface="+mn-ea"/>
                          <a:cs typeface="Arial" panose="020B0604020202020204" pitchFamily="34" charset="0"/>
                        </a:rPr>
                        <a:t>關鍵</a:t>
                      </a:r>
                      <a:r>
                        <a:rPr lang="zh-TW" sz="1400" kern="0" dirty="0" smtClean="0">
                          <a:effectLst/>
                          <a:latin typeface="Arial" panose="020B0604020202020204" pitchFamily="34" charset="0"/>
                          <a:ea typeface="+mn-ea"/>
                          <a:cs typeface="Arial" panose="020B0604020202020204" pitchFamily="34" charset="0"/>
                        </a:rPr>
                        <a:t>績效指標</a:t>
                      </a:r>
                      <a:r>
                        <a:rPr lang="en-US" sz="1400" kern="0" dirty="0">
                          <a:effectLst/>
                          <a:latin typeface="Arial" panose="020B0604020202020204" pitchFamily="34" charset="0"/>
                          <a:ea typeface="+mn-ea"/>
                          <a:cs typeface="Arial" panose="020B0604020202020204" pitchFamily="34" charset="0"/>
                        </a:rPr>
                        <a:t>(KPI)</a:t>
                      </a:r>
                      <a:r>
                        <a:rPr lang="zh-TW" sz="1400" kern="0" dirty="0">
                          <a:effectLst/>
                          <a:latin typeface="Arial" panose="020B0604020202020204" pitchFamily="34" charset="0"/>
                          <a:ea typeface="+mn-ea"/>
                          <a:cs typeface="Arial" panose="020B0604020202020204" pitchFamily="34" charset="0"/>
                        </a:rPr>
                        <a:t>項目未達年度設定</a:t>
                      </a:r>
                      <a:r>
                        <a:rPr lang="zh-TW" sz="1400" kern="0" dirty="0" smtClean="0">
                          <a:effectLst/>
                          <a:latin typeface="Arial" panose="020B0604020202020204" pitchFamily="34" charset="0"/>
                          <a:ea typeface="+mn-ea"/>
                          <a:cs typeface="Arial" panose="020B0604020202020204" pitchFamily="34" charset="0"/>
                        </a:rPr>
                        <a:t>目標值。</a:t>
                      </a:r>
                      <a:endParaRPr lang="zh-TW" sz="1400" kern="100" dirty="0">
                        <a:effectLst/>
                        <a:latin typeface="Arial" panose="020B0604020202020204" pitchFamily="34" charset="0"/>
                        <a:ea typeface="+mn-ea"/>
                        <a:cs typeface="Arial" panose="020B0604020202020204" pitchFamily="34" charset="0"/>
                      </a:endParaRPr>
                    </a:p>
                  </a:txBody>
                  <a:tcPr marL="65030" marR="65030" marT="0" marB="0">
                    <a:solidFill>
                      <a:schemeClr val="bg2">
                        <a:lumMod val="20000"/>
                        <a:lumOff val="80000"/>
                      </a:schemeClr>
                    </a:solidFill>
                  </a:tcPr>
                </a:tc>
                <a:tc>
                  <a:txBody>
                    <a:bodyPr/>
                    <a:lstStyle/>
                    <a:p>
                      <a:pPr marL="0" lvl="0" indent="0" algn="just">
                        <a:lnSpc>
                          <a:spcPts val="1600"/>
                        </a:lnSpc>
                        <a:spcAft>
                          <a:spcPts val="0"/>
                        </a:spcAft>
                        <a:buFont typeface="+mj-lt"/>
                        <a:buNone/>
                      </a:pPr>
                      <a:r>
                        <a:rPr lang="zh-TW" altLang="en-US" sz="1400" kern="100" dirty="0" smtClean="0">
                          <a:effectLst/>
                          <a:latin typeface="Arial" panose="020B0604020202020204" pitchFamily="34" charset="0"/>
                          <a:ea typeface="+mn-ea"/>
                          <a:cs typeface="Arial" panose="020B0604020202020204" pitchFamily="34" charset="0"/>
                        </a:rPr>
                        <a:t>每年年底提報達成情形</a:t>
                      </a:r>
                      <a:endParaRPr lang="zh-TW" sz="1400" kern="100" dirty="0">
                        <a:effectLst/>
                        <a:latin typeface="Arial" panose="020B0604020202020204" pitchFamily="34" charset="0"/>
                        <a:ea typeface="+mn-ea"/>
                        <a:cs typeface="Arial" panose="020B0604020202020204" pitchFamily="34" charset="0"/>
                      </a:endParaRPr>
                    </a:p>
                  </a:txBody>
                  <a:tcPr marL="65030" marR="65030" marT="0" marB="0">
                    <a:solidFill>
                      <a:schemeClr val="bg2">
                        <a:lumMod val="20000"/>
                        <a:lumOff val="80000"/>
                      </a:schemeClr>
                    </a:solidFill>
                  </a:tcPr>
                </a:tc>
                <a:tc>
                  <a:txBody>
                    <a:bodyPr/>
                    <a:lstStyle/>
                    <a:p>
                      <a:pPr algn="ctr">
                        <a:lnSpc>
                          <a:spcPts val="1600"/>
                        </a:lnSpc>
                        <a:spcAft>
                          <a:spcPts val="0"/>
                        </a:spcAft>
                      </a:pPr>
                      <a:r>
                        <a:rPr lang="en-US" sz="1400" kern="0" dirty="0">
                          <a:effectLst/>
                          <a:latin typeface="Arial" panose="020B0604020202020204" pitchFamily="34" charset="0"/>
                          <a:ea typeface="+mn-ea"/>
                          <a:cs typeface="Arial" panose="020B0604020202020204" pitchFamily="34" charset="0"/>
                        </a:rPr>
                        <a:t>3</a:t>
                      </a:r>
                      <a:endParaRPr lang="zh-TW" sz="1400" kern="100" dirty="0">
                        <a:effectLst/>
                        <a:latin typeface="Arial" panose="020B0604020202020204" pitchFamily="34" charset="0"/>
                        <a:ea typeface="+mn-ea"/>
                        <a:cs typeface="Arial" panose="020B0604020202020204" pitchFamily="34" charset="0"/>
                      </a:endParaRPr>
                    </a:p>
                  </a:txBody>
                  <a:tcPr marL="65030" marR="65030" marT="0" marB="0">
                    <a:solidFill>
                      <a:schemeClr val="bg2">
                        <a:lumMod val="20000"/>
                        <a:lumOff val="80000"/>
                      </a:schemeClr>
                    </a:solidFill>
                  </a:tcPr>
                </a:tc>
                <a:tc>
                  <a:txBody>
                    <a:bodyPr/>
                    <a:lstStyle/>
                    <a:p>
                      <a:pPr algn="ctr">
                        <a:lnSpc>
                          <a:spcPts val="1600"/>
                        </a:lnSpc>
                        <a:spcAft>
                          <a:spcPts val="0"/>
                        </a:spcAft>
                      </a:pPr>
                      <a:r>
                        <a:rPr lang="en-US" sz="1400" kern="0" dirty="0">
                          <a:effectLst/>
                          <a:latin typeface="Arial" panose="020B0604020202020204" pitchFamily="34" charset="0"/>
                          <a:ea typeface="+mn-ea"/>
                          <a:cs typeface="Arial" panose="020B0604020202020204" pitchFamily="34" charset="0"/>
                        </a:rPr>
                        <a:t>2</a:t>
                      </a:r>
                      <a:endParaRPr lang="zh-TW" sz="1400" kern="100" dirty="0">
                        <a:effectLst/>
                        <a:latin typeface="Arial" panose="020B0604020202020204" pitchFamily="34" charset="0"/>
                        <a:ea typeface="+mn-ea"/>
                        <a:cs typeface="Arial" panose="020B0604020202020204" pitchFamily="34" charset="0"/>
                      </a:endParaRPr>
                    </a:p>
                  </a:txBody>
                  <a:tcPr marL="65030" marR="65030" marT="0" marB="0">
                    <a:solidFill>
                      <a:schemeClr val="bg2">
                        <a:lumMod val="20000"/>
                        <a:lumOff val="80000"/>
                      </a:schemeClr>
                    </a:solidFill>
                  </a:tcPr>
                </a:tc>
                <a:tc>
                  <a:txBody>
                    <a:bodyPr/>
                    <a:lstStyle/>
                    <a:p>
                      <a:pPr algn="ctr">
                        <a:lnSpc>
                          <a:spcPts val="1600"/>
                        </a:lnSpc>
                        <a:spcAft>
                          <a:spcPts val="0"/>
                        </a:spcAft>
                      </a:pPr>
                      <a:r>
                        <a:rPr lang="en-US" sz="1400" kern="0" dirty="0">
                          <a:effectLst/>
                          <a:latin typeface="Arial" panose="020B0604020202020204" pitchFamily="34" charset="0"/>
                          <a:ea typeface="+mn-ea"/>
                          <a:cs typeface="Arial" panose="020B0604020202020204" pitchFamily="34" charset="0"/>
                        </a:rPr>
                        <a:t>6</a:t>
                      </a:r>
                      <a:endParaRPr lang="zh-TW" sz="1400" kern="100" dirty="0">
                        <a:effectLst/>
                        <a:latin typeface="Arial" panose="020B0604020202020204" pitchFamily="34" charset="0"/>
                        <a:ea typeface="+mn-ea"/>
                        <a:cs typeface="Arial" panose="020B0604020202020204" pitchFamily="34" charset="0"/>
                      </a:endParaRPr>
                    </a:p>
                  </a:txBody>
                  <a:tcPr marL="65030" marR="65030" marT="0" marB="0">
                    <a:solidFill>
                      <a:schemeClr val="bg2">
                        <a:lumMod val="20000"/>
                        <a:lumOff val="80000"/>
                      </a:schemeClr>
                    </a:solidFill>
                  </a:tcPr>
                </a:tc>
                <a:tc>
                  <a:txBody>
                    <a:bodyPr/>
                    <a:lstStyle/>
                    <a:p>
                      <a:pPr marL="0" lvl="0" indent="0" algn="just">
                        <a:lnSpc>
                          <a:spcPts val="1600"/>
                        </a:lnSpc>
                        <a:spcAft>
                          <a:spcPts val="0"/>
                        </a:spcAft>
                        <a:buFont typeface="+mj-lt"/>
                        <a:buNone/>
                      </a:pPr>
                      <a:r>
                        <a:rPr lang="zh-TW" altLang="en-US" sz="1400" kern="0" dirty="0" smtClean="0">
                          <a:effectLst/>
                          <a:latin typeface="Arial" panose="020B0604020202020204" pitchFamily="34" charset="0"/>
                          <a:ea typeface="+mn-ea"/>
                          <a:cs typeface="Arial" panose="020B0604020202020204" pitchFamily="34" charset="0"/>
                        </a:rPr>
                        <a:t>建立</a:t>
                      </a:r>
                      <a:r>
                        <a:rPr lang="en-US" altLang="zh-TW" sz="1400" kern="0" dirty="0" smtClean="0">
                          <a:effectLst/>
                          <a:latin typeface="Arial" panose="020B0604020202020204" pitchFamily="34" charset="0"/>
                          <a:ea typeface="+mn-ea"/>
                          <a:cs typeface="Arial" panose="020B0604020202020204" pitchFamily="34" charset="0"/>
                        </a:rPr>
                        <a:t>”</a:t>
                      </a:r>
                      <a:r>
                        <a:rPr lang="zh-TW" altLang="en-US" sz="1400" kern="0" dirty="0" smtClean="0">
                          <a:effectLst/>
                          <a:latin typeface="Arial" panose="020B0604020202020204" pitchFamily="34" charset="0"/>
                          <a:ea typeface="+mn-ea"/>
                          <a:cs typeface="Arial" panose="020B0604020202020204" pitchFamily="34" charset="0"/>
                        </a:rPr>
                        <a:t>關鍵績效指標控制作業</a:t>
                      </a:r>
                      <a:r>
                        <a:rPr lang="en-US" altLang="zh-TW" sz="1400" kern="0" dirty="0" smtClean="0">
                          <a:effectLst/>
                          <a:latin typeface="Arial" panose="020B0604020202020204" pitchFamily="34" charset="0"/>
                          <a:ea typeface="+mn-ea"/>
                          <a:cs typeface="Arial" panose="020B0604020202020204" pitchFamily="34" charset="0"/>
                        </a:rPr>
                        <a:t>”</a:t>
                      </a:r>
                    </a:p>
                    <a:p>
                      <a:pPr marL="0" lvl="0" indent="0" algn="just">
                        <a:lnSpc>
                          <a:spcPts val="1600"/>
                        </a:lnSpc>
                        <a:spcAft>
                          <a:spcPts val="0"/>
                        </a:spcAft>
                        <a:buFont typeface="+mj-lt"/>
                        <a:buNone/>
                      </a:pPr>
                      <a:r>
                        <a:rPr lang="zh-TW" altLang="zh-TW" sz="1400" kern="0" dirty="0" smtClean="0">
                          <a:effectLst/>
                          <a:latin typeface="Arial" panose="020B0604020202020204" pitchFamily="34" charset="0"/>
                          <a:ea typeface="+mn-ea"/>
                          <a:cs typeface="Arial" panose="020B0604020202020204" pitchFamily="34" charset="0"/>
                        </a:rPr>
                        <a:t>每</a:t>
                      </a:r>
                      <a:r>
                        <a:rPr lang="en-US" altLang="zh-TW" sz="1400" kern="0" dirty="0" smtClean="0">
                          <a:effectLst/>
                          <a:latin typeface="Arial" panose="020B0604020202020204" pitchFamily="34" charset="0"/>
                          <a:ea typeface="+mn-ea"/>
                          <a:cs typeface="Arial" panose="020B0604020202020204" pitchFamily="34" charset="0"/>
                        </a:rPr>
                        <a:t>2</a:t>
                      </a:r>
                      <a:r>
                        <a:rPr lang="zh-TW" altLang="zh-TW" sz="1400" kern="0" dirty="0" smtClean="0">
                          <a:effectLst/>
                          <a:latin typeface="Arial" panose="020B0604020202020204" pitchFamily="34" charset="0"/>
                          <a:ea typeface="+mn-ea"/>
                          <a:cs typeface="Arial" panose="020B0604020202020204" pitchFamily="34" charset="0"/>
                        </a:rPr>
                        <a:t>個月追蹤各指標執行進度</a:t>
                      </a:r>
                      <a:endParaRPr lang="zh-TW" altLang="zh-TW" sz="1400" kern="100" dirty="0">
                        <a:effectLst/>
                        <a:latin typeface="Arial" panose="020B0604020202020204" pitchFamily="34" charset="0"/>
                        <a:ea typeface="+mn-ea"/>
                        <a:cs typeface="Arial" panose="020B0604020202020204" pitchFamily="34" charset="0"/>
                      </a:endParaRPr>
                    </a:p>
                  </a:txBody>
                  <a:tcPr marL="65030" marR="65030" marT="0" marB="0">
                    <a:solidFill>
                      <a:schemeClr val="bg2">
                        <a:lumMod val="20000"/>
                        <a:lumOff val="80000"/>
                      </a:schemeClr>
                    </a:solidFill>
                  </a:tcPr>
                </a:tc>
                <a:tc>
                  <a:txBody>
                    <a:bodyPr/>
                    <a:lstStyle/>
                    <a:p>
                      <a:pPr algn="ctr">
                        <a:lnSpc>
                          <a:spcPts val="1600"/>
                        </a:lnSpc>
                        <a:spcAft>
                          <a:spcPts val="0"/>
                        </a:spcAft>
                      </a:pPr>
                      <a:r>
                        <a:rPr lang="en-US" altLang="zh-TW" sz="1400" kern="100" dirty="0" smtClean="0">
                          <a:effectLst/>
                          <a:latin typeface="Arial" panose="020B0604020202020204" pitchFamily="34" charset="0"/>
                          <a:ea typeface="+mn-ea"/>
                          <a:cs typeface="Arial" panose="020B0604020202020204" pitchFamily="34" charset="0"/>
                        </a:rPr>
                        <a:t>1</a:t>
                      </a:r>
                      <a:endParaRPr lang="zh-TW" sz="1400" kern="100" dirty="0">
                        <a:effectLst/>
                        <a:latin typeface="Arial" panose="020B0604020202020204" pitchFamily="34" charset="0"/>
                        <a:ea typeface="+mn-ea"/>
                        <a:cs typeface="Arial" panose="020B0604020202020204" pitchFamily="34" charset="0"/>
                      </a:endParaRPr>
                    </a:p>
                  </a:txBody>
                  <a:tcPr marL="65030" marR="65030" marT="0" marB="0">
                    <a:solidFill>
                      <a:schemeClr val="bg2">
                        <a:lumMod val="20000"/>
                        <a:lumOff val="80000"/>
                      </a:schemeClr>
                    </a:solidFill>
                  </a:tcPr>
                </a:tc>
                <a:tc>
                  <a:txBody>
                    <a:bodyPr/>
                    <a:lstStyle/>
                    <a:p>
                      <a:pPr algn="ctr">
                        <a:lnSpc>
                          <a:spcPts val="1600"/>
                        </a:lnSpc>
                        <a:spcAft>
                          <a:spcPts val="0"/>
                        </a:spcAft>
                      </a:pPr>
                      <a:r>
                        <a:rPr lang="en-US" sz="1400" kern="0" dirty="0">
                          <a:effectLst/>
                          <a:latin typeface="Arial" panose="020B0604020202020204" pitchFamily="34" charset="0"/>
                          <a:ea typeface="+mn-ea"/>
                          <a:cs typeface="Arial" panose="020B0604020202020204" pitchFamily="34" charset="0"/>
                        </a:rPr>
                        <a:t>2</a:t>
                      </a:r>
                      <a:endParaRPr lang="zh-TW" sz="1400" kern="100" dirty="0">
                        <a:effectLst/>
                        <a:latin typeface="Arial" panose="020B0604020202020204" pitchFamily="34" charset="0"/>
                        <a:ea typeface="+mn-ea"/>
                        <a:cs typeface="Arial" panose="020B0604020202020204" pitchFamily="34" charset="0"/>
                      </a:endParaRPr>
                    </a:p>
                  </a:txBody>
                  <a:tcPr marL="65030" marR="65030" marT="0" marB="0">
                    <a:solidFill>
                      <a:schemeClr val="bg2">
                        <a:lumMod val="20000"/>
                        <a:lumOff val="80000"/>
                      </a:schemeClr>
                    </a:solidFill>
                  </a:tcPr>
                </a:tc>
                <a:tc>
                  <a:txBody>
                    <a:bodyPr/>
                    <a:lstStyle/>
                    <a:p>
                      <a:pPr algn="ctr">
                        <a:lnSpc>
                          <a:spcPts val="1600"/>
                        </a:lnSpc>
                        <a:spcAft>
                          <a:spcPts val="0"/>
                        </a:spcAft>
                      </a:pPr>
                      <a:r>
                        <a:rPr lang="en-US" altLang="zh-TW" sz="1400" kern="100" dirty="0" smtClean="0">
                          <a:effectLst/>
                          <a:latin typeface="Arial" panose="020B0604020202020204" pitchFamily="34" charset="0"/>
                          <a:ea typeface="+mn-ea"/>
                          <a:cs typeface="Arial" panose="020B0604020202020204" pitchFamily="34" charset="0"/>
                        </a:rPr>
                        <a:t>2</a:t>
                      </a:r>
                      <a:endParaRPr lang="zh-TW" sz="1400" kern="100" dirty="0">
                        <a:effectLst/>
                        <a:latin typeface="Arial" panose="020B0604020202020204" pitchFamily="34" charset="0"/>
                        <a:ea typeface="+mn-ea"/>
                        <a:cs typeface="Arial" panose="020B0604020202020204" pitchFamily="34" charset="0"/>
                      </a:endParaRPr>
                    </a:p>
                  </a:txBody>
                  <a:tcPr marL="65030" marR="65030" marT="0" marB="0">
                    <a:solidFill>
                      <a:schemeClr val="bg2">
                        <a:lumMod val="20000"/>
                        <a:lumOff val="80000"/>
                      </a:schemeClr>
                    </a:solidFill>
                  </a:tcPr>
                </a:tc>
                <a:tc>
                  <a:txBody>
                    <a:bodyPr/>
                    <a:lstStyle/>
                    <a:p>
                      <a:pPr algn="just">
                        <a:lnSpc>
                          <a:spcPts val="1600"/>
                        </a:lnSpc>
                        <a:spcAft>
                          <a:spcPts val="0"/>
                        </a:spcAft>
                      </a:pPr>
                      <a:r>
                        <a:rPr lang="zh-TW" sz="1400" kern="100" dirty="0">
                          <a:effectLst/>
                          <a:latin typeface="Arial" panose="020B0604020202020204" pitchFamily="34" charset="0"/>
                          <a:ea typeface="+mn-ea"/>
                          <a:cs typeface="Arial" panose="020B0604020202020204" pitchFamily="34" charset="0"/>
                        </a:rPr>
                        <a:t>綜合規劃科</a:t>
                      </a:r>
                    </a:p>
                  </a:txBody>
                  <a:tcPr marL="65030" marR="65030" marT="0" marB="0">
                    <a:solidFill>
                      <a:schemeClr val="bg2">
                        <a:lumMod val="20000"/>
                        <a:lumOff val="80000"/>
                      </a:schemeClr>
                    </a:solidFill>
                  </a:tcPr>
                </a:tc>
              </a:tr>
            </a:tbl>
          </a:graphicData>
        </a:graphic>
      </p:graphicFrame>
    </p:spTree>
    <p:extLst>
      <p:ext uri="{BB962C8B-B14F-4D97-AF65-F5344CB8AC3E}">
        <p14:creationId xmlns:p14="http://schemas.microsoft.com/office/powerpoint/2010/main" val="22043754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2"/>
          </p:nvPr>
        </p:nvSpPr>
        <p:spPr/>
        <p:txBody>
          <a:bodyPr/>
          <a:lstStyle/>
          <a:p>
            <a:pPr>
              <a:defRPr/>
            </a:pPr>
            <a:fld id="{C537A6A9-CA0B-418D-A7D9-5921E0F0FBDB}" type="slidenum">
              <a:rPr lang="en-US" altLang="zh-TW">
                <a:latin typeface="Arial" panose="020B0604020202020204" pitchFamily="34" charset="0"/>
                <a:cs typeface="Arial" panose="020B0604020202020204" pitchFamily="34" charset="0"/>
              </a:rPr>
              <a:pPr>
                <a:defRPr/>
              </a:pPr>
              <a:t>42</a:t>
            </a:fld>
            <a:endParaRPr lang="en-US" altLang="zh-TW">
              <a:latin typeface="Arial" panose="020B0604020202020204" pitchFamily="34" charset="0"/>
              <a:cs typeface="Arial" panose="020B0604020202020204" pitchFamily="34" charset="0"/>
            </a:endParaRPr>
          </a:p>
        </p:txBody>
      </p:sp>
      <p:sp>
        <p:nvSpPr>
          <p:cNvPr id="271362" name="Rectangle 2"/>
          <p:cNvSpPr>
            <a:spLocks noGrp="1" noChangeArrowheads="1"/>
          </p:cNvSpPr>
          <p:nvPr>
            <p:ph type="title"/>
          </p:nvPr>
        </p:nvSpPr>
        <p:spPr/>
        <p:txBody>
          <a:bodyPr/>
          <a:lstStyle/>
          <a:p>
            <a:pPr eaLnBrk="1" hangingPunct="1">
              <a:spcBef>
                <a:spcPts val="1200"/>
              </a:spcBef>
            </a:pPr>
            <a:r>
              <a:rPr lang="zh-TW" altLang="en-US" b="0" dirty="0" smtClean="0">
                <a:solidFill>
                  <a:srgbClr val="C00000"/>
                </a:solidFill>
                <a:effectLst>
                  <a:outerShdw blurRad="38100" dist="38100" dir="2700000" algn="tl">
                    <a:srgbClr val="000000">
                      <a:alpha val="43137"/>
                    </a:srgbClr>
                  </a:outerShdw>
                </a:effectLst>
                <a:latin typeface="+mn-ea"/>
                <a:ea typeface="+mn-ea"/>
                <a:cs typeface="Arial" panose="020B0604020202020204" pitchFamily="34" charset="0"/>
              </a:rPr>
              <a:t>風險評估案例</a:t>
            </a:r>
            <a:r>
              <a:rPr lang="zh-TW" altLang="en-US" b="0" dirty="0">
                <a:solidFill>
                  <a:srgbClr val="C00000"/>
                </a:solidFill>
                <a:effectLst>
                  <a:outerShdw blurRad="38100" dist="38100" dir="2700000" algn="tl">
                    <a:srgbClr val="000000">
                      <a:alpha val="43137"/>
                    </a:srgbClr>
                  </a:outerShdw>
                </a:effectLst>
                <a:latin typeface="+mn-ea"/>
                <a:ea typeface="+mn-ea"/>
                <a:cs typeface="Arial" panose="020B0604020202020204" pitchFamily="34" charset="0"/>
              </a:rPr>
              <a:t>研討</a:t>
            </a:r>
            <a:endParaRPr lang="zh-TW" altLang="en-US" b="0" dirty="0" smtClean="0">
              <a:solidFill>
                <a:srgbClr val="C00000"/>
              </a:solidFill>
              <a:effectLst>
                <a:outerShdw blurRad="38100" dist="38100" dir="2700000" algn="tl">
                  <a:srgbClr val="000000">
                    <a:alpha val="43137"/>
                  </a:srgbClr>
                </a:outerShdw>
              </a:effectLst>
              <a:latin typeface="+mn-ea"/>
              <a:ea typeface="+mn-ea"/>
              <a:cs typeface="Arial" panose="020B0604020202020204" pitchFamily="34" charset="0"/>
            </a:endParaRPr>
          </a:p>
        </p:txBody>
      </p:sp>
      <p:sp>
        <p:nvSpPr>
          <p:cNvPr id="271363" name="Rectangle 3"/>
          <p:cNvSpPr>
            <a:spLocks noGrp="1" noChangeArrowheads="1"/>
          </p:cNvSpPr>
          <p:nvPr>
            <p:ph type="body" idx="1"/>
          </p:nvPr>
        </p:nvSpPr>
        <p:spPr>
          <a:xfrm>
            <a:off x="2144688" y="1700808"/>
            <a:ext cx="6120680" cy="4465265"/>
          </a:xfrm>
        </p:spPr>
        <p:txBody>
          <a:bodyPr/>
          <a:lstStyle/>
          <a:p>
            <a:pPr>
              <a:lnSpc>
                <a:spcPct val="200000"/>
              </a:lnSpc>
            </a:pPr>
            <a:r>
              <a:rPr lang="zh-TW" altLang="en-US" dirty="0" smtClean="0">
                <a:hlinkClick r:id="rId3" action="ppaction://hlinkpres?slideindex=1&amp;slidetitle="/>
              </a:rPr>
              <a:t>風險評估</a:t>
            </a:r>
            <a:r>
              <a:rPr lang="zh-TW" altLang="en-US" sz="3200" dirty="0" smtClean="0">
                <a:hlinkClick r:id="rId3" action="ppaction://hlinkpres?slideindex=1&amp;slidetitle="/>
              </a:rPr>
              <a:t>案例</a:t>
            </a:r>
            <a:r>
              <a:rPr lang="en-US" altLang="zh-TW" sz="3200" dirty="0" smtClean="0">
                <a:hlinkClick r:id="rId3" action="ppaction://hlinkpres?slideindex=1&amp;slidetitle="/>
              </a:rPr>
              <a:t>1</a:t>
            </a:r>
            <a:r>
              <a:rPr lang="zh-TW" altLang="en-US" sz="3200" dirty="0" smtClean="0">
                <a:hlinkClick r:id="rId3" action="ppaction://hlinkpres?slideindex=1&amp;slidetitle="/>
              </a:rPr>
              <a:t>：</a:t>
            </a:r>
            <a:r>
              <a:rPr lang="zh-TW" altLang="en-US" sz="3200" dirty="0" smtClean="0">
                <a:hlinkClick r:id="rId3" action="ppaction://hlinkpres?slideindex=1&amp;slidetitle="/>
              </a:rPr>
              <a:t>教育部體育署</a:t>
            </a:r>
            <a:endParaRPr lang="en-US" altLang="zh-TW" sz="3200" dirty="0" smtClean="0">
              <a:latin typeface="Arial" panose="020B0604020202020204" pitchFamily="34" charset="0"/>
              <a:cs typeface="Arial" panose="020B0604020202020204" pitchFamily="34" charset="0"/>
            </a:endParaRPr>
          </a:p>
          <a:p>
            <a:pPr>
              <a:lnSpc>
                <a:spcPct val="200000"/>
              </a:lnSpc>
            </a:pPr>
            <a:r>
              <a:rPr lang="zh-TW" altLang="en-US" sz="3200" dirty="0" smtClean="0">
                <a:latin typeface="Arial" panose="020B0604020202020204" pitchFamily="34" charset="0"/>
                <a:cs typeface="Arial" panose="020B0604020202020204" pitchFamily="34" charset="0"/>
                <a:hlinkClick r:id="rId4" action="ppaction://hlinkpres?slideindex=1&amp;slidetitle="/>
              </a:rPr>
              <a:t>風險評估案例</a:t>
            </a:r>
            <a:r>
              <a:rPr lang="en-US" altLang="zh-TW" sz="3200" dirty="0" smtClean="0">
                <a:latin typeface="Arial" panose="020B0604020202020204" pitchFamily="34" charset="0"/>
                <a:cs typeface="Arial" panose="020B0604020202020204" pitchFamily="34" charset="0"/>
                <a:hlinkClick r:id="rId4" action="ppaction://hlinkpres?slideindex=1&amp;slidetitle="/>
              </a:rPr>
              <a:t>2</a:t>
            </a:r>
            <a:r>
              <a:rPr lang="zh-TW" altLang="en-US" sz="3200" dirty="0" smtClean="0">
                <a:latin typeface="Arial" panose="020B0604020202020204" pitchFamily="34" charset="0"/>
                <a:cs typeface="Arial" panose="020B0604020202020204" pitchFamily="34" charset="0"/>
                <a:hlinkClick r:id="rId4" action="ppaction://hlinkpres?slideindex=1&amp;slidetitle="/>
              </a:rPr>
              <a:t>：</a:t>
            </a:r>
            <a:r>
              <a:rPr lang="zh-TW" altLang="en-US" sz="3200" dirty="0">
                <a:latin typeface="Arial" panose="020B0604020202020204" pitchFamily="34" charset="0"/>
                <a:cs typeface="Arial" panose="020B0604020202020204" pitchFamily="34" charset="0"/>
                <a:hlinkClick r:id="rId4" action="ppaction://hlinkpres?slideindex=1&amp;slidetitle="/>
              </a:rPr>
              <a:t>主計總</a:t>
            </a:r>
            <a:r>
              <a:rPr lang="zh-TW" altLang="en-US" sz="3200" dirty="0" smtClean="0">
                <a:latin typeface="Arial" panose="020B0604020202020204" pitchFamily="34" charset="0"/>
                <a:cs typeface="Arial" panose="020B0604020202020204" pitchFamily="34" charset="0"/>
                <a:hlinkClick r:id="rId4" action="ppaction://hlinkpres?slideindex=1&amp;slidetitle="/>
              </a:rPr>
              <a:t>處</a:t>
            </a:r>
            <a:endParaRPr lang="en-US" altLang="zh-TW" sz="3200" dirty="0" smtClean="0">
              <a:latin typeface="Arial" panose="020B0604020202020204" pitchFamily="34" charset="0"/>
              <a:cs typeface="Arial" panose="020B0604020202020204" pitchFamily="34" charset="0"/>
            </a:endParaRPr>
          </a:p>
          <a:p>
            <a:pPr>
              <a:lnSpc>
                <a:spcPct val="200000"/>
              </a:lnSpc>
            </a:pPr>
            <a:r>
              <a:rPr lang="zh-TW" altLang="en-US" sz="3200" dirty="0" smtClean="0">
                <a:latin typeface="Arial" panose="020B0604020202020204" pitchFamily="34" charset="0"/>
                <a:cs typeface="Arial" panose="020B0604020202020204" pitchFamily="34" charset="0"/>
                <a:hlinkClick r:id="rId5" action="ppaction://hlinkpres?slideindex=1&amp;slidetitle="/>
              </a:rPr>
              <a:t>風險評估案例</a:t>
            </a:r>
            <a:r>
              <a:rPr lang="en-US" altLang="zh-TW" sz="3200" dirty="0" smtClean="0">
                <a:latin typeface="Arial" panose="020B0604020202020204" pitchFamily="34" charset="0"/>
                <a:cs typeface="Arial" panose="020B0604020202020204" pitchFamily="34" charset="0"/>
                <a:hlinkClick r:id="rId5" action="ppaction://hlinkpres?slideindex=1&amp;slidetitle="/>
              </a:rPr>
              <a:t>3</a:t>
            </a:r>
            <a:r>
              <a:rPr lang="zh-TW" altLang="en-US" sz="3200" dirty="0" smtClean="0">
                <a:latin typeface="Arial" panose="020B0604020202020204" pitchFamily="34" charset="0"/>
                <a:cs typeface="Arial" panose="020B0604020202020204" pitchFamily="34" charset="0"/>
                <a:hlinkClick r:id="rId5" action="ppaction://hlinkpres?slideindex=1&amp;slidetitle="/>
              </a:rPr>
              <a:t>：</a:t>
            </a:r>
            <a:r>
              <a:rPr lang="zh-TW" altLang="en-US" sz="3200" dirty="0">
                <a:latin typeface="Arial" panose="020B0604020202020204" pitchFamily="34" charset="0"/>
                <a:cs typeface="Arial" panose="020B0604020202020204" pitchFamily="34" charset="0"/>
                <a:hlinkClick r:id="rId5" action="ppaction://hlinkpres?slideindex=1&amp;slidetitle="/>
              </a:rPr>
              <a:t>鐵工局中工</a:t>
            </a:r>
            <a:r>
              <a:rPr lang="zh-TW" altLang="en-US" sz="3200" dirty="0" smtClean="0">
                <a:latin typeface="Arial" panose="020B0604020202020204" pitchFamily="34" charset="0"/>
                <a:cs typeface="Arial" panose="020B0604020202020204" pitchFamily="34" charset="0"/>
                <a:hlinkClick r:id="rId5" action="ppaction://hlinkpres?slideindex=1&amp;slidetitle="/>
              </a:rPr>
              <a:t>處</a:t>
            </a:r>
            <a:endParaRPr lang="en-US" altLang="zh-TW" sz="32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88077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71362"/>
                                        </p:tgtEl>
                                        <p:attrNameLst>
                                          <p:attrName>style.visibility</p:attrName>
                                        </p:attrNameLst>
                                      </p:cBhvr>
                                      <p:to>
                                        <p:strVal val="visible"/>
                                      </p:to>
                                    </p:set>
                                    <p:animEffect transition="in" filter="slide(fromTop)">
                                      <p:cBhvr>
                                        <p:cTn id="7" dur="500"/>
                                        <p:tgtEl>
                                          <p:spTgt spid="271362"/>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271363"/>
                                        </p:tgtEl>
                                        <p:attrNameLst>
                                          <p:attrName>style.visibility</p:attrName>
                                        </p:attrNameLst>
                                      </p:cBhvr>
                                      <p:to>
                                        <p:strVal val="visible"/>
                                      </p:to>
                                    </p:set>
                                    <p:animEffect transition="in" filter="strips(downRight)">
                                      <p:cBhvr>
                                        <p:cTn id="11" dur="500"/>
                                        <p:tgtEl>
                                          <p:spTgt spid="271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2" grpId="0" autoUpdateAnimBg="0"/>
      <p:bldP spid="27136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61C0D6CE-19EC-4781-B8DF-8B572C512FD0}" type="slidenum">
              <a:rPr kumimoji="0" lang="zh-TW" altLang="en-US" smtClean="0">
                <a:latin typeface="Times New Roman" pitchFamily="18" charset="0"/>
              </a:rPr>
              <a:pPr eaLnBrk="1" hangingPunct="1"/>
              <a:t>43</a:t>
            </a:fld>
            <a:endParaRPr kumimoji="0" lang="en-US" altLang="zh-TW" smtClean="0">
              <a:latin typeface="Times New Roman" pitchFamily="18" charset="0"/>
            </a:endParaRPr>
          </a:p>
        </p:txBody>
      </p:sp>
      <p:sp>
        <p:nvSpPr>
          <p:cNvPr id="800770" name="Rectangle 2"/>
          <p:cNvSpPr>
            <a:spLocks noGrp="1" noChangeArrowheads="1"/>
          </p:cNvSpPr>
          <p:nvPr>
            <p:ph type="ctrTitle" idx="4294967295"/>
          </p:nvPr>
        </p:nvSpPr>
        <p:spPr>
          <a:xfrm>
            <a:off x="428625" y="2133600"/>
            <a:ext cx="9048750" cy="1800225"/>
          </a:xfrm>
          <a:solidFill>
            <a:schemeClr val="accent3">
              <a:lumMod val="95000"/>
            </a:schemeClr>
          </a:solidFill>
        </p:spPr>
        <p:txBody>
          <a:bodyPr/>
          <a:lstStyle/>
          <a:p>
            <a:pPr eaLnBrk="1" hangingPunct="1">
              <a:defRPr/>
            </a:pPr>
            <a:r>
              <a:rPr lang="zh-TW" altLang="en-US" sz="5400" dirty="0" smtClean="0">
                <a:solidFill>
                  <a:srgbClr val="000066"/>
                </a:solidFill>
                <a:ea typeface="標楷體" pitchFamily="65" charset="-120"/>
              </a:rPr>
              <a:t>內部控制之控制作業</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800770"/>
                                        </p:tgtEl>
                                        <p:attrNameLst>
                                          <p:attrName>style.visibility</p:attrName>
                                        </p:attrNameLst>
                                      </p:cBhvr>
                                      <p:to>
                                        <p:strVal val="visible"/>
                                      </p:to>
                                    </p:set>
                                    <p:anim calcmode="lin" valueType="num">
                                      <p:cBhvr>
                                        <p:cTn id="7" dur="1000" fill="hold"/>
                                        <p:tgtEl>
                                          <p:spTgt spid="800770"/>
                                        </p:tgtEl>
                                        <p:attrNameLst>
                                          <p:attrName>ppt_w</p:attrName>
                                        </p:attrNameLst>
                                      </p:cBhvr>
                                      <p:tavLst>
                                        <p:tav tm="0">
                                          <p:val>
                                            <p:fltVal val="0"/>
                                          </p:val>
                                        </p:tav>
                                        <p:tav tm="100000">
                                          <p:val>
                                            <p:strVal val="#ppt_w"/>
                                          </p:val>
                                        </p:tav>
                                      </p:tavLst>
                                    </p:anim>
                                    <p:anim calcmode="lin" valueType="num">
                                      <p:cBhvr>
                                        <p:cTn id="8" dur="1000" fill="hold"/>
                                        <p:tgtEl>
                                          <p:spTgt spid="800770"/>
                                        </p:tgtEl>
                                        <p:attrNameLst>
                                          <p:attrName>ppt_h</p:attrName>
                                        </p:attrNameLst>
                                      </p:cBhvr>
                                      <p:tavLst>
                                        <p:tav tm="0">
                                          <p:val>
                                            <p:fltVal val="0"/>
                                          </p:val>
                                        </p:tav>
                                        <p:tav tm="100000">
                                          <p:val>
                                            <p:strVal val="#ppt_h"/>
                                          </p:val>
                                        </p:tav>
                                      </p:tavLst>
                                    </p:anim>
                                    <p:anim calcmode="lin" valueType="num">
                                      <p:cBhvr>
                                        <p:cTn id="9" dur="1000" fill="hold"/>
                                        <p:tgtEl>
                                          <p:spTgt spid="8007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0077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0"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871A4391-ECE1-40F9-A93A-0EE1D593E0D0}" type="slidenum">
              <a:rPr kumimoji="0" lang="zh-TW" altLang="en-US" smtClean="0">
                <a:latin typeface="Times New Roman" pitchFamily="18" charset="0"/>
              </a:rPr>
              <a:pPr eaLnBrk="1" hangingPunct="1"/>
              <a:t>44</a:t>
            </a:fld>
            <a:endParaRPr kumimoji="0" lang="en-US" altLang="zh-TW" smtClean="0">
              <a:latin typeface="Times New Roman" pitchFamily="18" charset="0"/>
            </a:endParaRPr>
          </a:p>
        </p:txBody>
      </p:sp>
      <p:grpSp>
        <p:nvGrpSpPr>
          <p:cNvPr id="33795" name="Group 16"/>
          <p:cNvGrpSpPr>
            <a:grpSpLocks/>
          </p:cNvGrpSpPr>
          <p:nvPr/>
        </p:nvGrpSpPr>
        <p:grpSpPr bwMode="auto">
          <a:xfrm>
            <a:off x="0" y="5084763"/>
            <a:ext cx="9906000" cy="1773237"/>
            <a:chOff x="0" y="5257800"/>
            <a:chExt cx="9144000" cy="1600200"/>
          </a:xfrm>
        </p:grpSpPr>
        <p:sp>
          <p:nvSpPr>
            <p:cNvPr id="28" name="Right Triangle 27"/>
            <p:cNvSpPr/>
            <p:nvPr/>
          </p:nvSpPr>
          <p:spPr>
            <a:xfrm>
              <a:off x="0" y="5257800"/>
              <a:ext cx="9144000" cy="121913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sp>
          <p:nvSpPr>
            <p:cNvPr id="29" name="Rectangle 28"/>
            <p:cNvSpPr/>
            <p:nvPr/>
          </p:nvSpPr>
          <p:spPr>
            <a:xfrm>
              <a:off x="0" y="6476932"/>
              <a:ext cx="9144000" cy="381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grpSp>
      <p:grpSp>
        <p:nvGrpSpPr>
          <p:cNvPr id="33796" name="Group 15"/>
          <p:cNvGrpSpPr>
            <a:grpSpLocks/>
          </p:cNvGrpSpPr>
          <p:nvPr/>
        </p:nvGrpSpPr>
        <p:grpSpPr bwMode="auto">
          <a:xfrm>
            <a:off x="0" y="0"/>
            <a:ext cx="9906000" cy="1524000"/>
            <a:chOff x="0" y="0"/>
            <a:chExt cx="9144000" cy="1524000"/>
          </a:xfrm>
        </p:grpSpPr>
        <p:sp>
          <p:nvSpPr>
            <p:cNvPr id="31" name="Right Triangle 30"/>
            <p:cNvSpPr/>
            <p:nvPr/>
          </p:nvSpPr>
          <p:spPr>
            <a:xfrm flipH="1" flipV="1">
              <a:off x="0" y="304800"/>
              <a:ext cx="9144000" cy="12192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sp>
          <p:nvSpPr>
            <p:cNvPr id="32" name="Rectangle 31"/>
            <p:cNvSpPr/>
            <p:nvPr/>
          </p:nvSpPr>
          <p:spPr>
            <a:xfrm>
              <a:off x="0" y="0"/>
              <a:ext cx="9144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grpSp>
      <p:grpSp>
        <p:nvGrpSpPr>
          <p:cNvPr id="33797" name="Group 38"/>
          <p:cNvGrpSpPr>
            <a:grpSpLocks/>
          </p:cNvGrpSpPr>
          <p:nvPr/>
        </p:nvGrpSpPr>
        <p:grpSpPr bwMode="auto">
          <a:xfrm>
            <a:off x="3584575" y="471488"/>
            <a:ext cx="3348038" cy="1516062"/>
            <a:chOff x="3309091" y="471125"/>
            <a:chExt cx="3090597" cy="1515974"/>
          </a:xfrm>
        </p:grpSpPr>
        <p:sp>
          <p:nvSpPr>
            <p:cNvPr id="10" name="Rectangle 9"/>
            <p:cNvSpPr/>
            <p:nvPr/>
          </p:nvSpPr>
          <p:spPr>
            <a:xfrm>
              <a:off x="3656488" y="471125"/>
              <a:ext cx="2743200" cy="1371600"/>
            </a:xfrm>
            <a:prstGeom prst="rect">
              <a:avLst/>
            </a:prstGeom>
            <a:solidFill>
              <a:srgbClr val="FFFF00"/>
            </a:solidFill>
            <a:ln w="34925">
              <a:solidFill>
                <a:srgbClr val="FFFF00"/>
              </a:solid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sp>
          <p:nvSpPr>
            <p:cNvPr id="20" name="TextBox 19"/>
            <p:cNvSpPr txBox="1"/>
            <p:nvPr/>
          </p:nvSpPr>
          <p:spPr>
            <a:xfrm>
              <a:off x="3309091" y="1340768"/>
              <a:ext cx="2791694" cy="646331"/>
            </a:xfrm>
            <a:prstGeom prst="rect">
              <a:avLst/>
            </a:prstGeom>
            <a:noFill/>
          </p:spPr>
          <p:txBody>
            <a:bodyPr>
              <a:spAutoFit/>
              <a:scene3d>
                <a:camera prst="isometricOffAxis2Left"/>
                <a:lightRig rig="threePt" dir="t"/>
              </a:scene3d>
              <a:sp3d/>
            </a:bodyPr>
            <a:lstStyle/>
            <a:p>
              <a:pPr algn="r">
                <a:defRPr/>
              </a:pPr>
              <a:r>
                <a:rPr lang="zh-TW" altLang="en-US" sz="3600" b="1" dirty="0">
                  <a:solidFill>
                    <a:srgbClr val="7030A0"/>
                  </a:solidFill>
                  <a:latin typeface="標楷體" pitchFamily="65" charset="-120"/>
                </a:rPr>
                <a:t>建立檢查機制</a:t>
              </a:r>
              <a:endParaRPr lang="en-US" sz="3600" b="1" dirty="0">
                <a:solidFill>
                  <a:srgbClr val="7030A0"/>
                </a:solidFill>
                <a:latin typeface="標楷體" pitchFamily="65" charset="-120"/>
              </a:endParaRPr>
            </a:p>
          </p:txBody>
        </p:sp>
      </p:grpSp>
      <p:grpSp>
        <p:nvGrpSpPr>
          <p:cNvPr id="33798" name="Group 39"/>
          <p:cNvGrpSpPr>
            <a:grpSpLocks/>
          </p:cNvGrpSpPr>
          <p:nvPr/>
        </p:nvGrpSpPr>
        <p:grpSpPr bwMode="auto">
          <a:xfrm>
            <a:off x="2792413" y="1385888"/>
            <a:ext cx="3462337" cy="1465262"/>
            <a:chOff x="2632910" y="1317681"/>
            <a:chExt cx="3195528" cy="1465270"/>
          </a:xfrm>
        </p:grpSpPr>
        <p:sp>
          <p:nvSpPr>
            <p:cNvPr id="9" name="Rectangle 8"/>
            <p:cNvSpPr/>
            <p:nvPr/>
          </p:nvSpPr>
          <p:spPr>
            <a:xfrm>
              <a:off x="3085238" y="1317681"/>
              <a:ext cx="2743200" cy="1371600"/>
            </a:xfrm>
            <a:prstGeom prst="rect">
              <a:avLst/>
            </a:prstGeom>
            <a:solidFill>
              <a:srgbClr val="FFFF00"/>
            </a:soli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sp>
          <p:nvSpPr>
            <p:cNvPr id="21" name="TextBox 20"/>
            <p:cNvSpPr txBox="1"/>
            <p:nvPr/>
          </p:nvSpPr>
          <p:spPr>
            <a:xfrm>
              <a:off x="2632910" y="2136620"/>
              <a:ext cx="2889285" cy="646331"/>
            </a:xfrm>
            <a:prstGeom prst="rect">
              <a:avLst/>
            </a:prstGeom>
            <a:noFill/>
          </p:spPr>
          <p:txBody>
            <a:bodyPr>
              <a:spAutoFit/>
              <a:scene3d>
                <a:camera prst="isometricOffAxis2Left"/>
                <a:lightRig rig="threePt" dir="t"/>
              </a:scene3d>
              <a:sp3d/>
            </a:bodyPr>
            <a:lstStyle/>
            <a:p>
              <a:pPr algn="r">
                <a:defRPr/>
              </a:pPr>
              <a:r>
                <a:rPr lang="en-US" sz="3600" b="1" dirty="0">
                  <a:solidFill>
                    <a:srgbClr val="008000"/>
                  </a:solidFill>
                  <a:latin typeface="Tw Cen MT Condensed" pitchFamily="34" charset="0"/>
                  <a:ea typeface="新細明體" pitchFamily="18" charset="-120"/>
                </a:rPr>
                <a:t> </a:t>
              </a:r>
              <a:r>
                <a:rPr lang="zh-TW" altLang="en-US" sz="3600" b="1" dirty="0">
                  <a:solidFill>
                    <a:srgbClr val="008000"/>
                  </a:solidFill>
                  <a:latin typeface="標楷體" pitchFamily="65" charset="-120"/>
                </a:rPr>
                <a:t>設計控制作業</a:t>
              </a:r>
              <a:endParaRPr lang="en-US" sz="3600" b="1" dirty="0">
                <a:solidFill>
                  <a:srgbClr val="008000"/>
                </a:solidFill>
                <a:latin typeface="標楷體" pitchFamily="65" charset="-120"/>
              </a:endParaRPr>
            </a:p>
          </p:txBody>
        </p:sp>
      </p:grpSp>
      <p:sp>
        <p:nvSpPr>
          <p:cNvPr id="23" name="Rectangle 22"/>
          <p:cNvSpPr/>
          <p:nvPr/>
        </p:nvSpPr>
        <p:spPr>
          <a:xfrm>
            <a:off x="2604370" y="2291429"/>
            <a:ext cx="2971800" cy="1371600"/>
          </a:xfrm>
          <a:prstGeom prst="rect">
            <a:avLst/>
          </a:prstGeom>
          <a:solidFill>
            <a:srgbClr val="FFFF00"/>
          </a:soli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grpSp>
        <p:nvGrpSpPr>
          <p:cNvPr id="33800" name="Group 41"/>
          <p:cNvGrpSpPr>
            <a:grpSpLocks/>
          </p:cNvGrpSpPr>
          <p:nvPr/>
        </p:nvGrpSpPr>
        <p:grpSpPr bwMode="auto">
          <a:xfrm>
            <a:off x="1925638" y="3208338"/>
            <a:ext cx="2971800" cy="1514475"/>
            <a:chOff x="1810251" y="3127681"/>
            <a:chExt cx="2743200" cy="1514616"/>
          </a:xfrm>
        </p:grpSpPr>
        <p:pic>
          <p:nvPicPr>
            <p:cNvPr id="33815" name="Rectangle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964" y="3406281"/>
              <a:ext cx="3049876" cy="138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6" name="TextBox 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7843" y="3991551"/>
              <a:ext cx="1907579" cy="670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16"/>
          <p:cNvGrpSpPr/>
          <p:nvPr/>
        </p:nvGrpSpPr>
        <p:grpSpPr>
          <a:xfrm rot="10800000">
            <a:off x="0" y="-4"/>
            <a:ext cx="9906000" cy="1484789"/>
            <a:chOff x="0" y="6792998"/>
            <a:chExt cx="9144000" cy="1340217"/>
          </a:xfrm>
          <a:solidFill>
            <a:schemeClr val="bg2">
              <a:lumMod val="20000"/>
              <a:lumOff val="80000"/>
            </a:schemeClr>
          </a:solidFill>
        </p:grpSpPr>
        <p:sp>
          <p:nvSpPr>
            <p:cNvPr id="37" name="Right Triangle 27"/>
            <p:cNvSpPr/>
            <p:nvPr/>
          </p:nvSpPr>
          <p:spPr>
            <a:xfrm>
              <a:off x="0" y="6792998"/>
              <a:ext cx="9144000" cy="97495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sp>
          <p:nvSpPr>
            <p:cNvPr id="38" name="Rectangle 28"/>
            <p:cNvSpPr/>
            <p:nvPr/>
          </p:nvSpPr>
          <p:spPr>
            <a:xfrm>
              <a:off x="0" y="7752215"/>
              <a:ext cx="9144000" cy="381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grpSp>
      <p:sp>
        <p:nvSpPr>
          <p:cNvPr id="35" name="TextBox 19"/>
          <p:cNvSpPr txBox="1"/>
          <p:nvPr/>
        </p:nvSpPr>
        <p:spPr>
          <a:xfrm>
            <a:off x="5889104" y="260648"/>
            <a:ext cx="3888432" cy="646331"/>
          </a:xfrm>
          <a:prstGeom prst="rect">
            <a:avLst/>
          </a:prstGeom>
          <a:noFill/>
          <a:effectLst>
            <a:outerShdw blurRad="50800" dist="38100" dir="2700000" algn="tl" rotWithShape="0">
              <a:prstClr val="black">
                <a:alpha val="40000"/>
              </a:prstClr>
            </a:outerShdw>
          </a:effectLst>
        </p:spPr>
        <p:txBody>
          <a:bodyPr>
            <a:spAutoFit/>
            <a:scene3d>
              <a:camera prst="isometricOffAxis2Left"/>
              <a:lightRig rig="threePt" dir="t"/>
            </a:scene3d>
            <a:sp3d/>
          </a:bodyPr>
          <a:lstStyle/>
          <a:p>
            <a:pPr algn="r">
              <a:defRPr/>
            </a:pPr>
            <a:r>
              <a:rPr lang="zh-TW" altLang="en-US" sz="3600" b="1" dirty="0">
                <a:solidFill>
                  <a:srgbClr val="080808"/>
                </a:solidFill>
                <a:latin typeface="標楷體" pitchFamily="65" charset="-120"/>
              </a:rPr>
              <a:t>完成內部控制制度</a:t>
            </a:r>
            <a:endParaRPr lang="en-US" sz="3600" b="1" dirty="0">
              <a:solidFill>
                <a:srgbClr val="080808"/>
              </a:solidFill>
              <a:latin typeface="標楷體" pitchFamily="65" charset="-120"/>
            </a:endParaRPr>
          </a:p>
        </p:txBody>
      </p:sp>
      <p:sp>
        <p:nvSpPr>
          <p:cNvPr id="44" name="مستطيل مستدير الزوايا 4"/>
          <p:cNvSpPr/>
          <p:nvPr/>
        </p:nvSpPr>
        <p:spPr>
          <a:xfrm>
            <a:off x="4737100" y="4221163"/>
            <a:ext cx="3671888" cy="1152525"/>
          </a:xfrm>
          <a:prstGeom prst="roundRect">
            <a:avLst/>
          </a:prstGeom>
          <a:solidFill>
            <a:schemeClr val="bg1"/>
          </a:solidFill>
          <a:ln w="571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defRPr/>
            </a:pPr>
            <a:r>
              <a:rPr lang="zh-TW" altLang="en-US" sz="2000" b="1" dirty="0">
                <a:solidFill>
                  <a:schemeClr val="tx1"/>
                </a:solidFill>
              </a:rPr>
              <a:t>參考行政院所屬各機關風險管理及危機處理作業基準與作業手冊之觀念、方法評估風險。</a:t>
            </a:r>
            <a:endParaRPr lang="en-US" sz="2000" b="1" dirty="0">
              <a:solidFill>
                <a:schemeClr val="tx1"/>
              </a:solidFill>
            </a:endParaRPr>
          </a:p>
        </p:txBody>
      </p:sp>
      <p:sp>
        <p:nvSpPr>
          <p:cNvPr id="45" name="مستطيل مستدير الزوايا 4"/>
          <p:cNvSpPr/>
          <p:nvPr/>
        </p:nvSpPr>
        <p:spPr>
          <a:xfrm>
            <a:off x="5961063" y="2636838"/>
            <a:ext cx="2879725" cy="936625"/>
          </a:xfrm>
          <a:prstGeom prst="roundRect">
            <a:avLst/>
          </a:prstGeom>
          <a:solidFill>
            <a:schemeClr val="bg1"/>
          </a:solidFill>
          <a:ln w="571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defRPr/>
            </a:pPr>
            <a:r>
              <a:rPr lang="zh-TW" altLang="en-US" sz="2000" b="1" dirty="0">
                <a:solidFill>
                  <a:schemeClr val="tx1"/>
                </a:solidFill>
              </a:rPr>
              <a:t>針對選定業務項目，設計控制重點。</a:t>
            </a:r>
            <a:endParaRPr lang="en-US" sz="2000" b="1" dirty="0">
              <a:solidFill>
                <a:schemeClr val="tx1"/>
              </a:solidFill>
            </a:endParaRPr>
          </a:p>
        </p:txBody>
      </p:sp>
      <p:sp>
        <p:nvSpPr>
          <p:cNvPr id="47" name="مستطيل مستدير الزوايا 4"/>
          <p:cNvSpPr/>
          <p:nvPr/>
        </p:nvSpPr>
        <p:spPr>
          <a:xfrm>
            <a:off x="344488" y="476250"/>
            <a:ext cx="2305050" cy="2881313"/>
          </a:xfrm>
          <a:prstGeom prst="roundRect">
            <a:avLst/>
          </a:prstGeom>
          <a:solidFill>
            <a:schemeClr val="bg1"/>
          </a:solidFill>
          <a:ln w="57150">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TW" altLang="en-US" sz="2000" b="1">
                <a:solidFill>
                  <a:schemeClr val="tx1"/>
                </a:solidFill>
              </a:rPr>
              <a:t>依據風險評估結果，及審視該業務之重要性，決定應納入內部控制制度設計之業務項目，共通性業務部分得參採共通性作業範例辦理。</a:t>
            </a:r>
            <a:endParaRPr lang="en-US" altLang="en-US" sz="2000" b="1">
              <a:solidFill>
                <a:schemeClr val="tx1"/>
              </a:solidFill>
            </a:endParaRPr>
          </a:p>
        </p:txBody>
      </p:sp>
      <p:sp>
        <p:nvSpPr>
          <p:cNvPr id="46" name="مستطيل مستدير الزوايا 4"/>
          <p:cNvSpPr/>
          <p:nvPr/>
        </p:nvSpPr>
        <p:spPr>
          <a:xfrm>
            <a:off x="6681788" y="1341438"/>
            <a:ext cx="3079750" cy="1150937"/>
          </a:xfrm>
          <a:prstGeom prst="roundRect">
            <a:avLst/>
          </a:prstGeom>
          <a:solidFill>
            <a:schemeClr val="bg1"/>
          </a:solidFill>
          <a:ln w="57150">
            <a:solidFill>
              <a:srgbClr val="9933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TW" altLang="en-US" sz="2000" b="1">
                <a:solidFill>
                  <a:schemeClr val="tx1"/>
                </a:solidFill>
              </a:rPr>
              <a:t>敘明該項業務之監督方式，並訂定適用機關自行檢查之表件格式。</a:t>
            </a:r>
            <a:endParaRPr lang="en-US" altLang="en-US" sz="2000" b="1">
              <a:solidFill>
                <a:schemeClr val="tx1"/>
              </a:solidFill>
            </a:endParaRPr>
          </a:p>
        </p:txBody>
      </p:sp>
      <p:sp>
        <p:nvSpPr>
          <p:cNvPr id="50" name="向右箭號 49"/>
          <p:cNvSpPr/>
          <p:nvPr/>
        </p:nvSpPr>
        <p:spPr>
          <a:xfrm rot="19014055">
            <a:off x="5864225" y="739775"/>
            <a:ext cx="576263" cy="576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sp>
        <p:nvSpPr>
          <p:cNvPr id="40" name="Rectangle 4"/>
          <p:cNvSpPr txBox="1">
            <a:spLocks noChangeArrowheads="1"/>
          </p:cNvSpPr>
          <p:nvPr/>
        </p:nvSpPr>
        <p:spPr bwMode="auto">
          <a:xfrm>
            <a:off x="560388" y="0"/>
            <a:ext cx="8915400" cy="720725"/>
          </a:xfrm>
          <a:prstGeom prst="rect">
            <a:avLst/>
          </a:prstGeom>
          <a:noFill/>
          <a:ln w="9525">
            <a:noFill/>
            <a:miter lim="800000"/>
            <a:headEnd/>
            <a:tailEnd/>
          </a:ln>
        </p:spPr>
        <p:txBody>
          <a:bodyPr anchor="ctr"/>
          <a:lstStyle>
            <a:lvl1pPr>
              <a:defRPr kumimoji="1" sz="2400">
                <a:solidFill>
                  <a:schemeClr val="tx1"/>
                </a:solidFill>
                <a:latin typeface="Arial" pitchFamily="34" charset="0"/>
                <a:ea typeface="標楷體" pitchFamily="65" charset="-120"/>
              </a:defRPr>
            </a:lvl1pPr>
            <a:lvl2pPr marL="742950" indent="-285750">
              <a:defRPr kumimoji="1" sz="2400">
                <a:solidFill>
                  <a:schemeClr val="tx1"/>
                </a:solidFill>
                <a:latin typeface="Arial" pitchFamily="34" charset="0"/>
                <a:ea typeface="標楷體" pitchFamily="65" charset="-120"/>
              </a:defRPr>
            </a:lvl2pPr>
            <a:lvl3pPr marL="1143000" indent="-228600">
              <a:defRPr kumimoji="1" sz="2400">
                <a:solidFill>
                  <a:schemeClr val="tx1"/>
                </a:solidFill>
                <a:latin typeface="Arial" pitchFamily="34" charset="0"/>
                <a:ea typeface="標楷體" pitchFamily="65" charset="-120"/>
              </a:defRPr>
            </a:lvl3pPr>
            <a:lvl4pPr marL="1600200" indent="-228600">
              <a:defRPr kumimoji="1" sz="2400">
                <a:solidFill>
                  <a:schemeClr val="tx1"/>
                </a:solidFill>
                <a:latin typeface="Arial" pitchFamily="34" charset="0"/>
                <a:ea typeface="標楷體" pitchFamily="65" charset="-120"/>
              </a:defRPr>
            </a:lvl4pPr>
            <a:lvl5pPr marL="2057400" indent="-228600">
              <a:defRPr kumimoji="1" sz="2400">
                <a:solidFill>
                  <a:schemeClr val="tx1"/>
                </a:solidFill>
                <a:latin typeface="Arial" pitchFamily="34" charset="0"/>
                <a:ea typeface="標楷體" pitchFamily="65" charset="-120"/>
              </a:defRPr>
            </a:lvl5pPr>
            <a:lvl6pPr marL="2514600" indent="-228600" fontAlgn="base">
              <a:spcBef>
                <a:spcPct val="0"/>
              </a:spcBef>
              <a:spcAft>
                <a:spcPct val="0"/>
              </a:spcAft>
              <a:defRPr kumimoji="1" sz="2400">
                <a:solidFill>
                  <a:schemeClr val="tx1"/>
                </a:solidFill>
                <a:latin typeface="Arial" pitchFamily="34" charset="0"/>
                <a:ea typeface="標楷體" pitchFamily="65" charset="-120"/>
              </a:defRPr>
            </a:lvl6pPr>
            <a:lvl7pPr marL="2971800" indent="-228600" fontAlgn="base">
              <a:spcBef>
                <a:spcPct val="0"/>
              </a:spcBef>
              <a:spcAft>
                <a:spcPct val="0"/>
              </a:spcAft>
              <a:defRPr kumimoji="1" sz="2400">
                <a:solidFill>
                  <a:schemeClr val="tx1"/>
                </a:solidFill>
                <a:latin typeface="Arial" pitchFamily="34" charset="0"/>
                <a:ea typeface="標楷體" pitchFamily="65" charset="-120"/>
              </a:defRPr>
            </a:lvl7pPr>
            <a:lvl8pPr marL="3429000" indent="-228600" fontAlgn="base">
              <a:spcBef>
                <a:spcPct val="0"/>
              </a:spcBef>
              <a:spcAft>
                <a:spcPct val="0"/>
              </a:spcAft>
              <a:defRPr kumimoji="1" sz="2400">
                <a:solidFill>
                  <a:schemeClr val="tx1"/>
                </a:solidFill>
                <a:latin typeface="Arial" pitchFamily="34" charset="0"/>
                <a:ea typeface="標楷體" pitchFamily="65" charset="-120"/>
              </a:defRPr>
            </a:lvl8pPr>
            <a:lvl9pPr marL="3886200" indent="-228600" fontAlgn="base">
              <a:spcBef>
                <a:spcPct val="0"/>
              </a:spcBef>
              <a:spcAft>
                <a:spcPct val="0"/>
              </a:spcAft>
              <a:defRPr kumimoji="1" sz="2400">
                <a:solidFill>
                  <a:schemeClr val="tx1"/>
                </a:solidFill>
                <a:latin typeface="Arial" pitchFamily="34" charset="0"/>
                <a:ea typeface="標楷體" pitchFamily="65" charset="-120"/>
              </a:defRPr>
            </a:lvl9pPr>
          </a:lstStyle>
          <a:p>
            <a:pPr algn="ctr" eaLnBrk="0" hangingPunct="0">
              <a:defRPr/>
            </a:pPr>
            <a:r>
              <a:rPr lang="zh-TW" altLang="en-US" sz="4000" b="1" smtClean="0">
                <a:solidFill>
                  <a:srgbClr val="A50021"/>
                </a:solidFill>
                <a:effectLst>
                  <a:outerShdw blurRad="38100" dist="38100" dir="2700000" algn="tl">
                    <a:srgbClr val="C0C0C0"/>
                  </a:outerShdw>
                </a:effectLst>
                <a:latin typeface="Times New Roman" pitchFamily="18" charset="0"/>
              </a:rPr>
              <a:t>設計步驟</a:t>
            </a:r>
            <a:endParaRPr lang="zh-TW" altLang="en-US" sz="3200" b="1" smtClean="0">
              <a:solidFill>
                <a:srgbClr val="3333FF"/>
              </a:solidFill>
              <a:effectLst>
                <a:outerShdw blurRad="38100" dist="38100" dir="2700000" algn="tl">
                  <a:srgbClr val="C0C0C0"/>
                </a:outerShdw>
              </a:effectLst>
              <a:latin typeface="Times New Roman" pitchFamily="18" charset="0"/>
            </a:endParaRPr>
          </a:p>
        </p:txBody>
      </p:sp>
      <p:sp>
        <p:nvSpPr>
          <p:cNvPr id="33809" name="投影片編號版面配置區 3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9CEF8E62-D4B0-4283-9A18-D13A38924C59}" type="slidenum">
              <a:rPr kumimoji="0" lang="zh-TW" altLang="en-US" sz="1000">
                <a:latin typeface="Times New Roman" pitchFamily="18" charset="0"/>
              </a:rPr>
              <a:pPr algn="r" eaLnBrk="1" hangingPunct="1"/>
              <a:t>44</a:t>
            </a:fld>
            <a:endParaRPr kumimoji="0" lang="en-US" altLang="zh-TW" sz="1000">
              <a:latin typeface="Times New Roman" pitchFamily="18" charset="0"/>
            </a:endParaRPr>
          </a:p>
        </p:txBody>
      </p:sp>
      <p:sp>
        <p:nvSpPr>
          <p:cNvPr id="39" name="TextBox 20"/>
          <p:cNvSpPr txBox="1"/>
          <p:nvPr/>
        </p:nvSpPr>
        <p:spPr>
          <a:xfrm>
            <a:off x="2288704" y="3140968"/>
            <a:ext cx="3130059" cy="646331"/>
          </a:xfrm>
          <a:prstGeom prst="rect">
            <a:avLst/>
          </a:prstGeom>
          <a:noFill/>
        </p:spPr>
        <p:txBody>
          <a:bodyPr>
            <a:spAutoFit/>
            <a:scene3d>
              <a:camera prst="isometricOffAxis2Left"/>
              <a:lightRig rig="threePt" dir="t"/>
            </a:scene3d>
            <a:sp3d/>
          </a:bodyPr>
          <a:lstStyle/>
          <a:p>
            <a:pPr algn="r">
              <a:defRPr/>
            </a:pPr>
            <a:r>
              <a:rPr lang="en-US" sz="3600" b="1" dirty="0">
                <a:solidFill>
                  <a:srgbClr val="008000"/>
                </a:solidFill>
                <a:latin typeface="Tw Cen MT Condensed" pitchFamily="34" charset="0"/>
                <a:ea typeface="新細明體" pitchFamily="18" charset="-120"/>
              </a:rPr>
              <a:t> </a:t>
            </a:r>
            <a:r>
              <a:rPr lang="zh-TW" altLang="en-US" sz="3600" b="1" dirty="0">
                <a:solidFill>
                  <a:srgbClr val="3333CC"/>
                </a:solidFill>
                <a:latin typeface="標楷體" pitchFamily="65" charset="-120"/>
              </a:rPr>
              <a:t>選定業務項目</a:t>
            </a:r>
            <a:endParaRPr lang="en-US" sz="3600" b="1" dirty="0">
              <a:solidFill>
                <a:srgbClr val="3333CC"/>
              </a:solidFill>
              <a:latin typeface="標楷體" pitchFamily="65" charset="-120"/>
            </a:endParaRPr>
          </a:p>
        </p:txBody>
      </p:sp>
      <p:pic>
        <p:nvPicPr>
          <p:cNvPr id="33811" name="TextBox 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0813" y="4937125"/>
            <a:ext cx="2065337"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向右箭號 47"/>
          <p:cNvSpPr/>
          <p:nvPr/>
        </p:nvSpPr>
        <p:spPr>
          <a:xfrm rot="19014055">
            <a:off x="1976438" y="5492750"/>
            <a:ext cx="574675" cy="576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sp>
        <p:nvSpPr>
          <p:cNvPr id="26" name="Rectangle 25"/>
          <p:cNvSpPr/>
          <p:nvPr/>
        </p:nvSpPr>
        <p:spPr>
          <a:xfrm>
            <a:off x="1247545" y="4127940"/>
            <a:ext cx="2971800" cy="1371600"/>
          </a:xfrm>
          <a:prstGeom prst="rect">
            <a:avLst/>
          </a:prstGeom>
          <a:solidFill>
            <a:srgbClr val="FFFF00"/>
          </a:soli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sp>
        <p:nvSpPr>
          <p:cNvPr id="43" name="مستطيل مستدير الزوايا 4"/>
          <p:cNvSpPr/>
          <p:nvPr/>
        </p:nvSpPr>
        <p:spPr>
          <a:xfrm>
            <a:off x="3584575" y="5516563"/>
            <a:ext cx="2808288" cy="865187"/>
          </a:xfrm>
          <a:prstGeom prst="roundRect">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defRPr/>
            </a:pPr>
            <a:r>
              <a:rPr lang="zh-TW" altLang="en-US" sz="2000" b="1" dirty="0">
                <a:solidFill>
                  <a:schemeClr val="tx1"/>
                </a:solidFill>
              </a:rPr>
              <a:t>依據既有整體層級目標確認作業層級目標 。</a:t>
            </a:r>
            <a:endParaRPr lang="en-US" sz="2000" b="1" dirty="0">
              <a:solidFill>
                <a:schemeClr val="tx1"/>
              </a:solidFill>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8F2066BC-1528-4694-83A0-771AC838BCF8}" type="slidenum">
              <a:rPr kumimoji="0" lang="zh-TW" altLang="en-US" smtClean="0">
                <a:latin typeface="Times New Roman" pitchFamily="18" charset="0"/>
              </a:rPr>
              <a:pPr eaLnBrk="1" hangingPunct="1"/>
              <a:t>45</a:t>
            </a:fld>
            <a:endParaRPr kumimoji="0" lang="en-US" altLang="zh-TW" smtClean="0">
              <a:latin typeface="Times New Roman" pitchFamily="18" charset="0"/>
            </a:endParaRPr>
          </a:p>
        </p:txBody>
      </p:sp>
      <p:grpSp>
        <p:nvGrpSpPr>
          <p:cNvPr id="34819" name="Group 16"/>
          <p:cNvGrpSpPr>
            <a:grpSpLocks/>
          </p:cNvGrpSpPr>
          <p:nvPr/>
        </p:nvGrpSpPr>
        <p:grpSpPr bwMode="auto">
          <a:xfrm>
            <a:off x="0" y="2997200"/>
            <a:ext cx="9906000" cy="3860800"/>
            <a:chOff x="0" y="5257800"/>
            <a:chExt cx="9144000" cy="1600200"/>
          </a:xfrm>
        </p:grpSpPr>
        <p:sp>
          <p:nvSpPr>
            <p:cNvPr id="28" name="Right Triangle 27"/>
            <p:cNvSpPr/>
            <p:nvPr/>
          </p:nvSpPr>
          <p:spPr>
            <a:xfrm>
              <a:off x="0" y="5257800"/>
              <a:ext cx="9144000" cy="121923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sp>
          <p:nvSpPr>
            <p:cNvPr id="29" name="Rectangle 28"/>
            <p:cNvSpPr/>
            <p:nvPr/>
          </p:nvSpPr>
          <p:spPr>
            <a:xfrm>
              <a:off x="0" y="6477032"/>
              <a:ext cx="9144000" cy="3809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grpSp>
      <p:grpSp>
        <p:nvGrpSpPr>
          <p:cNvPr id="34820" name="Group 15"/>
          <p:cNvGrpSpPr>
            <a:grpSpLocks/>
          </p:cNvGrpSpPr>
          <p:nvPr/>
        </p:nvGrpSpPr>
        <p:grpSpPr bwMode="auto">
          <a:xfrm>
            <a:off x="0" y="0"/>
            <a:ext cx="9906000" cy="1524000"/>
            <a:chOff x="0" y="0"/>
            <a:chExt cx="9144000" cy="1524000"/>
          </a:xfrm>
        </p:grpSpPr>
        <p:sp>
          <p:nvSpPr>
            <p:cNvPr id="31" name="Right Triangle 30"/>
            <p:cNvSpPr/>
            <p:nvPr/>
          </p:nvSpPr>
          <p:spPr>
            <a:xfrm flipH="1" flipV="1">
              <a:off x="0" y="304800"/>
              <a:ext cx="9144000" cy="12192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sp>
          <p:nvSpPr>
            <p:cNvPr id="32" name="Rectangle 31"/>
            <p:cNvSpPr/>
            <p:nvPr/>
          </p:nvSpPr>
          <p:spPr>
            <a:xfrm>
              <a:off x="0" y="0"/>
              <a:ext cx="9144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grpSp>
      <p:grpSp>
        <p:nvGrpSpPr>
          <p:cNvPr id="34821" name="Group 38"/>
          <p:cNvGrpSpPr>
            <a:grpSpLocks/>
          </p:cNvGrpSpPr>
          <p:nvPr/>
        </p:nvGrpSpPr>
        <p:grpSpPr bwMode="auto">
          <a:xfrm>
            <a:off x="3584575" y="471488"/>
            <a:ext cx="3348038" cy="1516062"/>
            <a:chOff x="3309091" y="471125"/>
            <a:chExt cx="3090597" cy="1515974"/>
          </a:xfrm>
        </p:grpSpPr>
        <p:sp>
          <p:nvSpPr>
            <p:cNvPr id="10" name="Rectangle 9"/>
            <p:cNvSpPr/>
            <p:nvPr/>
          </p:nvSpPr>
          <p:spPr>
            <a:xfrm>
              <a:off x="3656488" y="471125"/>
              <a:ext cx="2743200" cy="1371600"/>
            </a:xfrm>
            <a:prstGeom prst="rect">
              <a:avLst/>
            </a:prstGeom>
            <a:solidFill>
              <a:srgbClr val="FFFF00"/>
            </a:solidFill>
            <a:ln w="34925">
              <a:solidFill>
                <a:srgbClr val="FFFF00"/>
              </a:solid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sp>
          <p:nvSpPr>
            <p:cNvPr id="20" name="TextBox 19"/>
            <p:cNvSpPr txBox="1"/>
            <p:nvPr/>
          </p:nvSpPr>
          <p:spPr>
            <a:xfrm>
              <a:off x="3309091" y="1340768"/>
              <a:ext cx="2791694" cy="646331"/>
            </a:xfrm>
            <a:prstGeom prst="rect">
              <a:avLst/>
            </a:prstGeom>
            <a:noFill/>
          </p:spPr>
          <p:txBody>
            <a:bodyPr>
              <a:spAutoFit/>
              <a:scene3d>
                <a:camera prst="isometricOffAxis2Left"/>
                <a:lightRig rig="threePt" dir="t"/>
              </a:scene3d>
              <a:sp3d/>
            </a:bodyPr>
            <a:lstStyle/>
            <a:p>
              <a:pPr algn="r">
                <a:defRPr/>
              </a:pPr>
              <a:r>
                <a:rPr lang="zh-TW" altLang="en-US" sz="3600" b="1" dirty="0">
                  <a:solidFill>
                    <a:srgbClr val="7030A0"/>
                  </a:solidFill>
                  <a:latin typeface="標楷體" pitchFamily="65" charset="-120"/>
                </a:rPr>
                <a:t>建立檢查機制</a:t>
              </a:r>
              <a:endParaRPr lang="en-US" sz="3600" b="1" dirty="0">
                <a:solidFill>
                  <a:srgbClr val="7030A0"/>
                </a:solidFill>
                <a:latin typeface="標楷體" pitchFamily="65" charset="-120"/>
              </a:endParaRPr>
            </a:p>
          </p:txBody>
        </p:sp>
      </p:grpSp>
      <p:grpSp>
        <p:nvGrpSpPr>
          <p:cNvPr id="34822" name="Group 39"/>
          <p:cNvGrpSpPr>
            <a:grpSpLocks/>
          </p:cNvGrpSpPr>
          <p:nvPr/>
        </p:nvGrpSpPr>
        <p:grpSpPr bwMode="auto">
          <a:xfrm>
            <a:off x="2792413" y="1385888"/>
            <a:ext cx="3462337" cy="1465262"/>
            <a:chOff x="2632910" y="1317681"/>
            <a:chExt cx="3195528" cy="1465270"/>
          </a:xfrm>
        </p:grpSpPr>
        <p:sp>
          <p:nvSpPr>
            <p:cNvPr id="9" name="Rectangle 8"/>
            <p:cNvSpPr/>
            <p:nvPr/>
          </p:nvSpPr>
          <p:spPr>
            <a:xfrm>
              <a:off x="3085238" y="1317681"/>
              <a:ext cx="2743200" cy="1371600"/>
            </a:xfrm>
            <a:prstGeom prst="rect">
              <a:avLst/>
            </a:prstGeom>
            <a:solidFill>
              <a:srgbClr val="FFFF00"/>
            </a:soli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sp>
          <p:nvSpPr>
            <p:cNvPr id="21" name="TextBox 20"/>
            <p:cNvSpPr txBox="1"/>
            <p:nvPr/>
          </p:nvSpPr>
          <p:spPr>
            <a:xfrm>
              <a:off x="2632910" y="2136620"/>
              <a:ext cx="2889285" cy="646331"/>
            </a:xfrm>
            <a:prstGeom prst="rect">
              <a:avLst/>
            </a:prstGeom>
            <a:noFill/>
          </p:spPr>
          <p:txBody>
            <a:bodyPr>
              <a:spAutoFit/>
              <a:scene3d>
                <a:camera prst="isometricOffAxis2Left"/>
                <a:lightRig rig="threePt" dir="t"/>
              </a:scene3d>
              <a:sp3d/>
            </a:bodyPr>
            <a:lstStyle/>
            <a:p>
              <a:pPr algn="r">
                <a:defRPr/>
              </a:pPr>
              <a:r>
                <a:rPr lang="en-US" sz="3600" b="1" dirty="0">
                  <a:solidFill>
                    <a:srgbClr val="008000"/>
                  </a:solidFill>
                  <a:latin typeface="Tw Cen MT Condensed" pitchFamily="34" charset="0"/>
                  <a:ea typeface="新細明體" pitchFamily="18" charset="-120"/>
                </a:rPr>
                <a:t> </a:t>
              </a:r>
              <a:r>
                <a:rPr lang="zh-TW" altLang="en-US" sz="3600" b="1" dirty="0">
                  <a:solidFill>
                    <a:srgbClr val="008000"/>
                  </a:solidFill>
                  <a:latin typeface="標楷體" pitchFamily="65" charset="-120"/>
                </a:rPr>
                <a:t>設計控制作業</a:t>
              </a:r>
              <a:endParaRPr lang="en-US" sz="3600" b="1" dirty="0">
                <a:solidFill>
                  <a:srgbClr val="008000"/>
                </a:solidFill>
                <a:latin typeface="標楷體" pitchFamily="65" charset="-120"/>
              </a:endParaRPr>
            </a:p>
          </p:txBody>
        </p:sp>
      </p:grpSp>
      <p:sp>
        <p:nvSpPr>
          <p:cNvPr id="23" name="Rectangle 22"/>
          <p:cNvSpPr/>
          <p:nvPr/>
        </p:nvSpPr>
        <p:spPr>
          <a:xfrm>
            <a:off x="2604370" y="2291429"/>
            <a:ext cx="2971800" cy="1371600"/>
          </a:xfrm>
          <a:prstGeom prst="rect">
            <a:avLst/>
          </a:prstGeom>
          <a:solidFill>
            <a:srgbClr val="FFFF00"/>
          </a:soli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grpSp>
        <p:nvGrpSpPr>
          <p:cNvPr id="6" name="Group 16"/>
          <p:cNvGrpSpPr/>
          <p:nvPr/>
        </p:nvGrpSpPr>
        <p:grpSpPr>
          <a:xfrm rot="10800000">
            <a:off x="0" y="-4"/>
            <a:ext cx="9906000" cy="1484789"/>
            <a:chOff x="0" y="6792998"/>
            <a:chExt cx="9144000" cy="1340217"/>
          </a:xfrm>
          <a:solidFill>
            <a:schemeClr val="bg2">
              <a:lumMod val="20000"/>
              <a:lumOff val="80000"/>
            </a:schemeClr>
          </a:solidFill>
        </p:grpSpPr>
        <p:sp>
          <p:nvSpPr>
            <p:cNvPr id="37" name="Right Triangle 27"/>
            <p:cNvSpPr/>
            <p:nvPr/>
          </p:nvSpPr>
          <p:spPr>
            <a:xfrm>
              <a:off x="0" y="6792998"/>
              <a:ext cx="9144000" cy="97495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sp>
          <p:nvSpPr>
            <p:cNvPr id="38" name="Rectangle 28"/>
            <p:cNvSpPr/>
            <p:nvPr/>
          </p:nvSpPr>
          <p:spPr>
            <a:xfrm>
              <a:off x="0" y="7752215"/>
              <a:ext cx="9144000" cy="381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prstClr val="white"/>
                </a:solidFill>
              </a:endParaRPr>
            </a:p>
          </p:txBody>
        </p:sp>
      </p:grpSp>
      <p:sp>
        <p:nvSpPr>
          <p:cNvPr id="35" name="TextBox 19"/>
          <p:cNvSpPr txBox="1"/>
          <p:nvPr/>
        </p:nvSpPr>
        <p:spPr>
          <a:xfrm>
            <a:off x="5889104" y="260648"/>
            <a:ext cx="3888432" cy="646331"/>
          </a:xfrm>
          <a:prstGeom prst="rect">
            <a:avLst/>
          </a:prstGeom>
          <a:noFill/>
          <a:effectLst>
            <a:outerShdw blurRad="50800" dist="38100" dir="2700000" algn="tl" rotWithShape="0">
              <a:prstClr val="black">
                <a:alpha val="40000"/>
              </a:prstClr>
            </a:outerShdw>
          </a:effectLst>
        </p:spPr>
        <p:txBody>
          <a:bodyPr>
            <a:spAutoFit/>
            <a:scene3d>
              <a:camera prst="isometricOffAxis2Left"/>
              <a:lightRig rig="threePt" dir="t"/>
            </a:scene3d>
            <a:sp3d/>
          </a:bodyPr>
          <a:lstStyle/>
          <a:p>
            <a:pPr algn="r">
              <a:defRPr/>
            </a:pPr>
            <a:r>
              <a:rPr lang="zh-TW" altLang="en-US" sz="3600" b="1" dirty="0">
                <a:solidFill>
                  <a:srgbClr val="080808"/>
                </a:solidFill>
                <a:latin typeface="標楷體" pitchFamily="65" charset="-120"/>
              </a:rPr>
              <a:t>完成內部控制制度</a:t>
            </a:r>
            <a:endParaRPr lang="en-US" sz="3600" b="1" dirty="0">
              <a:solidFill>
                <a:srgbClr val="080808"/>
              </a:solidFill>
              <a:latin typeface="標楷體" pitchFamily="65" charset="-120"/>
            </a:endParaRPr>
          </a:p>
        </p:txBody>
      </p:sp>
      <p:sp>
        <p:nvSpPr>
          <p:cNvPr id="47" name="مستطيل مستدير الزوايا 4"/>
          <p:cNvSpPr/>
          <p:nvPr/>
        </p:nvSpPr>
        <p:spPr>
          <a:xfrm>
            <a:off x="6753225" y="2708275"/>
            <a:ext cx="3024188" cy="2520950"/>
          </a:xfrm>
          <a:prstGeom prst="roundRect">
            <a:avLst/>
          </a:prstGeom>
          <a:solidFill>
            <a:schemeClr val="bg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TW" altLang="en-US" sz="2800" b="1">
                <a:solidFill>
                  <a:schemeClr val="tx1"/>
                </a:solidFill>
              </a:rPr>
              <a:t>已發生內部控制缺失之業務項目</a:t>
            </a:r>
            <a:endParaRPr lang="en-US" altLang="zh-TW" sz="2800" b="1">
              <a:solidFill>
                <a:schemeClr val="tx1"/>
              </a:solidFill>
            </a:endParaRPr>
          </a:p>
          <a:p>
            <a:pPr>
              <a:defRPr/>
            </a:pPr>
            <a:r>
              <a:rPr lang="zh-TW" altLang="en-US" sz="2800" b="1">
                <a:solidFill>
                  <a:schemeClr val="tx1"/>
                </a:solidFill>
              </a:rPr>
              <a:t>，應立即修正或設計控制重點。</a:t>
            </a:r>
            <a:endParaRPr lang="en-US" altLang="en-US" sz="2800" b="1">
              <a:solidFill>
                <a:schemeClr val="tx1"/>
              </a:solidFill>
            </a:endParaRPr>
          </a:p>
        </p:txBody>
      </p:sp>
      <p:sp>
        <p:nvSpPr>
          <p:cNvPr id="50" name="向右箭號 49"/>
          <p:cNvSpPr/>
          <p:nvPr/>
        </p:nvSpPr>
        <p:spPr>
          <a:xfrm rot="19014055">
            <a:off x="5864225" y="739775"/>
            <a:ext cx="576263" cy="576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sp>
        <p:nvSpPr>
          <p:cNvPr id="40" name="Rectangle 4"/>
          <p:cNvSpPr txBox="1">
            <a:spLocks noChangeArrowheads="1"/>
          </p:cNvSpPr>
          <p:nvPr/>
        </p:nvSpPr>
        <p:spPr bwMode="auto">
          <a:xfrm>
            <a:off x="560388" y="0"/>
            <a:ext cx="8915400" cy="720725"/>
          </a:xfrm>
          <a:prstGeom prst="rect">
            <a:avLst/>
          </a:prstGeom>
          <a:noFill/>
          <a:ln w="9525">
            <a:noFill/>
            <a:miter lim="800000"/>
            <a:headEnd/>
            <a:tailEnd/>
          </a:ln>
        </p:spPr>
        <p:txBody>
          <a:bodyPr anchor="ctr"/>
          <a:lstStyle>
            <a:lvl1pPr>
              <a:defRPr kumimoji="1" sz="2400">
                <a:solidFill>
                  <a:schemeClr val="tx1"/>
                </a:solidFill>
                <a:latin typeface="Arial" pitchFamily="34" charset="0"/>
                <a:ea typeface="標楷體" pitchFamily="65" charset="-120"/>
              </a:defRPr>
            </a:lvl1pPr>
            <a:lvl2pPr marL="742950" indent="-285750">
              <a:defRPr kumimoji="1" sz="2400">
                <a:solidFill>
                  <a:schemeClr val="tx1"/>
                </a:solidFill>
                <a:latin typeface="Arial" pitchFamily="34" charset="0"/>
                <a:ea typeface="標楷體" pitchFamily="65" charset="-120"/>
              </a:defRPr>
            </a:lvl2pPr>
            <a:lvl3pPr marL="1143000" indent="-228600">
              <a:defRPr kumimoji="1" sz="2400">
                <a:solidFill>
                  <a:schemeClr val="tx1"/>
                </a:solidFill>
                <a:latin typeface="Arial" pitchFamily="34" charset="0"/>
                <a:ea typeface="標楷體" pitchFamily="65" charset="-120"/>
              </a:defRPr>
            </a:lvl3pPr>
            <a:lvl4pPr marL="1600200" indent="-228600">
              <a:defRPr kumimoji="1" sz="2400">
                <a:solidFill>
                  <a:schemeClr val="tx1"/>
                </a:solidFill>
                <a:latin typeface="Arial" pitchFamily="34" charset="0"/>
                <a:ea typeface="標楷體" pitchFamily="65" charset="-120"/>
              </a:defRPr>
            </a:lvl4pPr>
            <a:lvl5pPr marL="2057400" indent="-228600">
              <a:defRPr kumimoji="1" sz="2400">
                <a:solidFill>
                  <a:schemeClr val="tx1"/>
                </a:solidFill>
                <a:latin typeface="Arial" pitchFamily="34" charset="0"/>
                <a:ea typeface="標楷體" pitchFamily="65" charset="-120"/>
              </a:defRPr>
            </a:lvl5pPr>
            <a:lvl6pPr marL="2514600" indent="-228600" fontAlgn="base">
              <a:spcBef>
                <a:spcPct val="0"/>
              </a:spcBef>
              <a:spcAft>
                <a:spcPct val="0"/>
              </a:spcAft>
              <a:defRPr kumimoji="1" sz="2400">
                <a:solidFill>
                  <a:schemeClr val="tx1"/>
                </a:solidFill>
                <a:latin typeface="Arial" pitchFamily="34" charset="0"/>
                <a:ea typeface="標楷體" pitchFamily="65" charset="-120"/>
              </a:defRPr>
            </a:lvl6pPr>
            <a:lvl7pPr marL="2971800" indent="-228600" fontAlgn="base">
              <a:spcBef>
                <a:spcPct val="0"/>
              </a:spcBef>
              <a:spcAft>
                <a:spcPct val="0"/>
              </a:spcAft>
              <a:defRPr kumimoji="1" sz="2400">
                <a:solidFill>
                  <a:schemeClr val="tx1"/>
                </a:solidFill>
                <a:latin typeface="Arial" pitchFamily="34" charset="0"/>
                <a:ea typeface="標楷體" pitchFamily="65" charset="-120"/>
              </a:defRPr>
            </a:lvl7pPr>
            <a:lvl8pPr marL="3429000" indent="-228600" fontAlgn="base">
              <a:spcBef>
                <a:spcPct val="0"/>
              </a:spcBef>
              <a:spcAft>
                <a:spcPct val="0"/>
              </a:spcAft>
              <a:defRPr kumimoji="1" sz="2400">
                <a:solidFill>
                  <a:schemeClr val="tx1"/>
                </a:solidFill>
                <a:latin typeface="Arial" pitchFamily="34" charset="0"/>
                <a:ea typeface="標楷體" pitchFamily="65" charset="-120"/>
              </a:defRPr>
            </a:lvl8pPr>
            <a:lvl9pPr marL="3886200" indent="-228600" fontAlgn="base">
              <a:spcBef>
                <a:spcPct val="0"/>
              </a:spcBef>
              <a:spcAft>
                <a:spcPct val="0"/>
              </a:spcAft>
              <a:defRPr kumimoji="1" sz="2400">
                <a:solidFill>
                  <a:schemeClr val="tx1"/>
                </a:solidFill>
                <a:latin typeface="Arial" pitchFamily="34" charset="0"/>
                <a:ea typeface="標楷體" pitchFamily="65" charset="-120"/>
              </a:defRPr>
            </a:lvl9pPr>
          </a:lstStyle>
          <a:p>
            <a:pPr algn="ctr" eaLnBrk="0" hangingPunct="0">
              <a:defRPr/>
            </a:pPr>
            <a:r>
              <a:rPr lang="zh-TW" altLang="en-US" sz="4000" b="1" smtClean="0">
                <a:solidFill>
                  <a:srgbClr val="A50021"/>
                </a:solidFill>
                <a:effectLst>
                  <a:outerShdw blurRad="38100" dist="38100" dir="2700000" algn="tl">
                    <a:srgbClr val="C0C0C0"/>
                  </a:outerShdw>
                </a:effectLst>
                <a:latin typeface="Times New Roman" pitchFamily="18" charset="0"/>
              </a:rPr>
              <a:t>設計步驟</a:t>
            </a:r>
            <a:endParaRPr lang="zh-TW" altLang="en-US" sz="3200" b="1" smtClean="0">
              <a:solidFill>
                <a:srgbClr val="3333FF"/>
              </a:solidFill>
              <a:effectLst>
                <a:outerShdw blurRad="38100" dist="38100" dir="2700000" algn="tl">
                  <a:srgbClr val="C0C0C0"/>
                </a:outerShdw>
              </a:effectLst>
              <a:latin typeface="Times New Roman" pitchFamily="18" charset="0"/>
            </a:endParaRPr>
          </a:p>
        </p:txBody>
      </p:sp>
      <p:sp>
        <p:nvSpPr>
          <p:cNvPr id="34829" name="投影片編號版面配置區 3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9B565239-4DF3-43AF-9F91-C37F0D73C4ED}" type="slidenum">
              <a:rPr kumimoji="0" lang="zh-TW" altLang="en-US" sz="1000">
                <a:latin typeface="Times New Roman" pitchFamily="18" charset="0"/>
              </a:rPr>
              <a:pPr algn="r" eaLnBrk="1" hangingPunct="1"/>
              <a:t>45</a:t>
            </a:fld>
            <a:endParaRPr kumimoji="0" lang="en-US" altLang="zh-TW" sz="1000">
              <a:latin typeface="Times New Roman" pitchFamily="18" charset="0"/>
            </a:endParaRPr>
          </a:p>
        </p:txBody>
      </p:sp>
      <p:sp>
        <p:nvSpPr>
          <p:cNvPr id="39" name="TextBox 20"/>
          <p:cNvSpPr txBox="1"/>
          <p:nvPr/>
        </p:nvSpPr>
        <p:spPr>
          <a:xfrm>
            <a:off x="2288704" y="3140968"/>
            <a:ext cx="3130059" cy="646331"/>
          </a:xfrm>
          <a:prstGeom prst="rect">
            <a:avLst/>
          </a:prstGeom>
          <a:noFill/>
        </p:spPr>
        <p:txBody>
          <a:bodyPr>
            <a:spAutoFit/>
            <a:scene3d>
              <a:camera prst="isometricOffAxis2Left"/>
              <a:lightRig rig="threePt" dir="t"/>
            </a:scene3d>
            <a:sp3d/>
          </a:bodyPr>
          <a:lstStyle/>
          <a:p>
            <a:pPr algn="r">
              <a:defRPr/>
            </a:pPr>
            <a:r>
              <a:rPr lang="en-US" sz="3600" b="1" dirty="0">
                <a:solidFill>
                  <a:srgbClr val="008000"/>
                </a:solidFill>
                <a:latin typeface="Tw Cen MT Condensed" pitchFamily="34" charset="0"/>
                <a:ea typeface="新細明體" pitchFamily="18" charset="-120"/>
              </a:rPr>
              <a:t> </a:t>
            </a:r>
            <a:r>
              <a:rPr lang="zh-TW" altLang="en-US" sz="3600" b="1" dirty="0">
                <a:solidFill>
                  <a:srgbClr val="3333CC"/>
                </a:solidFill>
                <a:latin typeface="標楷體" pitchFamily="65" charset="-120"/>
              </a:rPr>
              <a:t>選定業務項目</a:t>
            </a:r>
            <a:endParaRPr lang="en-US" sz="3600" b="1" dirty="0">
              <a:solidFill>
                <a:srgbClr val="3333CC"/>
              </a:solidFill>
              <a:latin typeface="標楷體" pitchFamily="65" charset="-120"/>
            </a:endParaRPr>
          </a:p>
        </p:txBody>
      </p:sp>
      <p:sp>
        <p:nvSpPr>
          <p:cNvPr id="51" name="左大括弧 50"/>
          <p:cNvSpPr/>
          <p:nvPr/>
        </p:nvSpPr>
        <p:spPr>
          <a:xfrm rot="13541382">
            <a:off x="6092825" y="1535113"/>
            <a:ext cx="474663" cy="3182937"/>
          </a:xfrm>
          <a:prstGeom prst="leftBrace">
            <a:avLst>
              <a:gd name="adj1" fmla="val 72940"/>
              <a:gd name="adj2" fmla="val 52101"/>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b="1" dirty="0">
              <a:solidFill>
                <a:sysClr val="windowText" lastClr="000000"/>
              </a:solidFill>
            </a:endParaRPr>
          </a:p>
        </p:txBody>
      </p:sp>
      <p:pic>
        <p:nvPicPr>
          <p:cNvPr id="34832" name="Rectangle 2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063" y="3992563"/>
            <a:ext cx="329723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3" name="TextBox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363" y="4578350"/>
            <a:ext cx="31337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4" name="Rectangle 2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575" y="4932363"/>
            <a:ext cx="3303588" cy="138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5" name="TextBox 2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100" y="5516563"/>
            <a:ext cx="31400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向右箭號 41"/>
          <p:cNvSpPr/>
          <p:nvPr/>
        </p:nvSpPr>
        <p:spPr>
          <a:xfrm rot="19014055">
            <a:off x="152400" y="4846638"/>
            <a:ext cx="3954463" cy="5762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8401D590-0D8D-4E17-8C08-9F3F87A88B56}" type="slidenum">
              <a:rPr kumimoji="0" lang="zh-TW" altLang="en-US" smtClean="0">
                <a:latin typeface="Times New Roman" pitchFamily="18" charset="0"/>
              </a:rPr>
              <a:pPr eaLnBrk="1" hangingPunct="1"/>
              <a:t>46</a:t>
            </a:fld>
            <a:endParaRPr kumimoji="0" lang="en-US" altLang="zh-TW" smtClean="0">
              <a:latin typeface="Times New Roman" pitchFamily="18" charset="0"/>
            </a:endParaRPr>
          </a:p>
        </p:txBody>
      </p:sp>
      <p:sp>
        <p:nvSpPr>
          <p:cNvPr id="329732" name="Rectangle 4"/>
          <p:cNvSpPr>
            <a:spLocks noGrp="1" noChangeArrowheads="1"/>
          </p:cNvSpPr>
          <p:nvPr>
            <p:ph type="title" idx="4294967295"/>
          </p:nvPr>
        </p:nvSpPr>
        <p:spPr>
          <a:xfrm>
            <a:off x="488950" y="404019"/>
            <a:ext cx="8915400" cy="720725"/>
          </a:xfrm>
        </p:spPr>
        <p:txBody>
          <a:bodyPr/>
          <a:lstStyle/>
          <a:p>
            <a:pPr>
              <a:defRPr/>
            </a:pPr>
            <a:r>
              <a:rPr lang="zh-TW" altLang="en-US" dirty="0" smtClean="0">
                <a:solidFill>
                  <a:srgbClr val="3333FF"/>
                </a:solidFill>
                <a:effectLst>
                  <a:outerShdw blurRad="38100" dist="38100" dir="2700000" algn="tl">
                    <a:srgbClr val="C0C0C0"/>
                  </a:outerShdw>
                </a:effectLst>
                <a:latin typeface="Times New Roman" pitchFamily="18" charset="0"/>
                <a:ea typeface="標楷體" pitchFamily="65" charset="-120"/>
              </a:rPr>
              <a:t>選定業務項目</a:t>
            </a:r>
          </a:p>
        </p:txBody>
      </p:sp>
      <p:graphicFrame>
        <p:nvGraphicFramePr>
          <p:cNvPr id="4" name="資料庫圖表 3"/>
          <p:cNvGraphicFramePr/>
          <p:nvPr/>
        </p:nvGraphicFramePr>
        <p:xfrm>
          <a:off x="238092" y="1785926"/>
          <a:ext cx="3786214" cy="3643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8918" name="資料庫圖表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0150" y="1395413"/>
            <a:ext cx="4786313"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燕尾形向右箭號 9"/>
          <p:cNvSpPr/>
          <p:nvPr/>
        </p:nvSpPr>
        <p:spPr>
          <a:xfrm>
            <a:off x="4176713" y="3017838"/>
            <a:ext cx="785812" cy="571500"/>
          </a:xfrm>
          <a:prstGeom prst="notchedRightArrow">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b="1"/>
          </a:p>
        </p:txBody>
      </p:sp>
      <p:sp>
        <p:nvSpPr>
          <p:cNvPr id="38920" name="投影片編號版面配置區 11"/>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4FE23D35-CB53-4400-81F3-3AC314A22A8D}" type="slidenum">
              <a:rPr kumimoji="0" lang="zh-TW" altLang="en-US" sz="1000">
                <a:latin typeface="Times New Roman" pitchFamily="18" charset="0"/>
              </a:rPr>
              <a:pPr algn="r" eaLnBrk="1" hangingPunct="1"/>
              <a:t>46</a:t>
            </a:fld>
            <a:endParaRPr kumimoji="0" lang="en-US" altLang="zh-TW" sz="1000">
              <a:latin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EC9961E9-4635-4B61-8E6C-B01B658BCDF1}" type="slidenum">
              <a:rPr kumimoji="0" lang="zh-TW" altLang="en-US" smtClean="0">
                <a:latin typeface="Times New Roman" pitchFamily="18" charset="0"/>
              </a:rPr>
              <a:pPr eaLnBrk="1" hangingPunct="1"/>
              <a:t>47</a:t>
            </a:fld>
            <a:endParaRPr kumimoji="0" lang="en-US" altLang="zh-TW" smtClean="0">
              <a:latin typeface="Times New Roman" pitchFamily="18" charset="0"/>
            </a:endParaRPr>
          </a:p>
        </p:txBody>
      </p:sp>
      <p:sp>
        <p:nvSpPr>
          <p:cNvPr id="329732" name="Rectangle 4"/>
          <p:cNvSpPr>
            <a:spLocks noGrp="1" noChangeArrowheads="1"/>
          </p:cNvSpPr>
          <p:nvPr>
            <p:ph type="title" idx="4294967295"/>
          </p:nvPr>
        </p:nvSpPr>
        <p:spPr>
          <a:xfrm>
            <a:off x="488504" y="260648"/>
            <a:ext cx="8915400" cy="720725"/>
          </a:xfrm>
        </p:spPr>
        <p:txBody>
          <a:bodyPr/>
          <a:lstStyle/>
          <a:p>
            <a:pPr>
              <a:lnSpc>
                <a:spcPct val="90000"/>
              </a:lnSpc>
              <a:spcBef>
                <a:spcPct val="20000"/>
              </a:spcBef>
            </a:pPr>
            <a:r>
              <a:rPr lang="zh-TW" altLang="en-US" sz="4000" dirty="0" smtClean="0">
                <a:solidFill>
                  <a:srgbClr val="3333FF"/>
                </a:solidFill>
                <a:latin typeface="Times New Roman" pitchFamily="18" charset="0"/>
              </a:rPr>
              <a:t>設計控制作業</a:t>
            </a:r>
            <a:endParaRPr lang="zh-TW" altLang="en-US" sz="3200" dirty="0">
              <a:solidFill>
                <a:srgbClr val="3333FF"/>
              </a:solidFill>
              <a:latin typeface="Times New Roman" pitchFamily="18" charset="0"/>
            </a:endParaRPr>
          </a:p>
        </p:txBody>
      </p:sp>
      <p:sp>
        <p:nvSpPr>
          <p:cNvPr id="40965" name="Rectangle 5"/>
          <p:cNvSpPr>
            <a:spLocks noChangeArrowheads="1"/>
          </p:cNvSpPr>
          <p:nvPr/>
        </p:nvSpPr>
        <p:spPr bwMode="auto">
          <a:xfrm>
            <a:off x="344488" y="736600"/>
            <a:ext cx="9561512"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90000"/>
              </a:lnSpc>
              <a:spcBef>
                <a:spcPct val="20000"/>
              </a:spcBef>
              <a:buClr>
                <a:srgbClr val="CC0000"/>
              </a:buClr>
              <a:buSzPct val="75000"/>
            </a:pPr>
            <a:endParaRPr lang="zh-TW" altLang="en-US" sz="3200" b="1" dirty="0">
              <a:latin typeface="Times New Roman" pitchFamily="18" charset="0"/>
            </a:endParaRPr>
          </a:p>
        </p:txBody>
      </p:sp>
      <p:pic>
        <p:nvPicPr>
          <p:cNvPr id="40966" name="資料庫圖表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188" y="1196752"/>
            <a:ext cx="8315325"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投影片編號版面配置區 9"/>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2242D31C-C502-450A-9C7F-679BBC83DE32}" type="slidenum">
              <a:rPr kumimoji="0" lang="zh-TW" altLang="en-US" sz="1000">
                <a:latin typeface="Times New Roman" pitchFamily="18" charset="0"/>
              </a:rPr>
              <a:pPr algn="r" eaLnBrk="1" hangingPunct="1"/>
              <a:t>47</a:t>
            </a:fld>
            <a:endParaRPr kumimoji="0" lang="en-US" altLang="zh-TW" sz="1000">
              <a:latin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Grp="1" noChangeArrowheads="1"/>
          </p:cNvSpPr>
          <p:nvPr>
            <p:ph type="title" idx="4294967295"/>
          </p:nvPr>
        </p:nvSpPr>
        <p:spPr>
          <a:xfrm>
            <a:off x="271728" y="333376"/>
            <a:ext cx="9469173" cy="720725"/>
          </a:xfrm>
        </p:spPr>
        <p:txBody>
          <a:bodyPr/>
          <a:lstStyle/>
          <a:p>
            <a:r>
              <a:rPr lang="zh-TW" altLang="en-US" b="0" dirty="0" smtClean="0">
                <a:solidFill>
                  <a:srgbClr val="C00000"/>
                </a:solidFill>
                <a:effectLst>
                  <a:outerShdw blurRad="38100" dist="38100" dir="2700000" algn="tl">
                    <a:srgbClr val="000000">
                      <a:alpha val="43137"/>
                    </a:srgbClr>
                  </a:outerShdw>
                </a:effectLst>
              </a:rPr>
              <a:t>控制作業應設計之控制重點</a:t>
            </a:r>
          </a:p>
        </p:txBody>
      </p:sp>
      <p:graphicFrame>
        <p:nvGraphicFramePr>
          <p:cNvPr id="5" name="資料庫圖表 4"/>
          <p:cNvGraphicFramePr/>
          <p:nvPr>
            <p:extLst>
              <p:ext uri="{D42A27DB-BD31-4B8C-83A1-F6EECF244321}">
                <p14:modId xmlns:p14="http://schemas.microsoft.com/office/powerpoint/2010/main" val="3186222645"/>
              </p:ext>
            </p:extLst>
          </p:nvPr>
        </p:nvGraphicFramePr>
        <p:xfrm>
          <a:off x="0" y="1484786"/>
          <a:ext cx="10065569" cy="4978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投影片編號版面配置區 6"/>
          <p:cNvSpPr>
            <a:spLocks noGrp="1"/>
          </p:cNvSpPr>
          <p:nvPr>
            <p:ph type="sldNum" sz="quarter" idx="12"/>
          </p:nvPr>
        </p:nvSpPr>
        <p:spPr/>
        <p:txBody>
          <a:bodyPr/>
          <a:lstStyle/>
          <a:p>
            <a:pPr>
              <a:defRPr/>
            </a:pPr>
            <a:fld id="{EC29C9C9-E622-4BBD-8EE3-E772796A761A}" type="slidenum">
              <a:rPr lang="zh-TW" altLang="en-US"/>
              <a:pPr>
                <a:defRPr/>
              </a:pPr>
              <a:t>48</a:t>
            </a:fld>
            <a:endParaRPr lang="en-US" altLang="zh-TW" dirty="0"/>
          </a:p>
        </p:txBody>
      </p:sp>
    </p:spTree>
    <p:extLst>
      <p:ext uri="{BB962C8B-B14F-4D97-AF65-F5344CB8AC3E}">
        <p14:creationId xmlns:p14="http://schemas.microsoft.com/office/powerpoint/2010/main" val="3243100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a:xfrm>
            <a:off x="495300" y="548680"/>
            <a:ext cx="8915400" cy="1139825"/>
          </a:xfrm>
        </p:spPr>
        <p:txBody>
          <a:bodyPr/>
          <a:lstStyle/>
          <a:p>
            <a:pPr eaLnBrk="1" hangingPunct="1"/>
            <a:r>
              <a:rPr lang="zh-TW" altLang="en-US" dirty="0" smtClean="0">
                <a:latin typeface="Arial" pitchFamily="34" charset="0"/>
                <a:ea typeface="+mn-ea"/>
                <a:cs typeface="Arial" pitchFamily="34" charset="0"/>
              </a:rPr>
              <a:t>左派</a:t>
            </a:r>
            <a:r>
              <a:rPr lang="en-US" altLang="zh-TW" dirty="0" smtClean="0">
                <a:latin typeface="Arial" pitchFamily="34" charset="0"/>
                <a:ea typeface="+mn-ea"/>
                <a:cs typeface="Arial" pitchFamily="34" charset="0"/>
              </a:rPr>
              <a:t>VS</a:t>
            </a:r>
            <a:r>
              <a:rPr lang="zh-TW" altLang="en-US" dirty="0" smtClean="0">
                <a:latin typeface="Arial" pitchFamily="34" charset="0"/>
                <a:ea typeface="+mn-ea"/>
                <a:cs typeface="Arial" pitchFamily="34" charset="0"/>
              </a:rPr>
              <a:t>右派的消長</a:t>
            </a:r>
          </a:p>
        </p:txBody>
      </p:sp>
      <p:sp>
        <p:nvSpPr>
          <p:cNvPr id="515075" name="Rectangle 3"/>
          <p:cNvSpPr>
            <a:spLocks noGrp="1" noChangeArrowheads="1"/>
          </p:cNvSpPr>
          <p:nvPr>
            <p:ph type="body" sz="half" idx="1"/>
          </p:nvPr>
        </p:nvSpPr>
        <p:spPr>
          <a:xfrm>
            <a:off x="1988079" y="1905000"/>
            <a:ext cx="6708908" cy="4114800"/>
          </a:xfrm>
        </p:spPr>
        <p:txBody>
          <a:bodyPr/>
          <a:lstStyle/>
          <a:p>
            <a:pPr eaLnBrk="1" hangingPunct="1">
              <a:lnSpc>
                <a:spcPct val="130000"/>
              </a:lnSpc>
            </a:pPr>
            <a:r>
              <a:rPr lang="zh-TW" altLang="en-US" sz="6600" dirty="0" smtClean="0"/>
              <a:t>蘇 東 波效應</a:t>
            </a:r>
          </a:p>
          <a:p>
            <a:pPr eaLnBrk="1" hangingPunct="1">
              <a:lnSpc>
                <a:spcPct val="90000"/>
              </a:lnSpc>
            </a:pPr>
            <a:r>
              <a:rPr lang="zh-TW" altLang="en-US" sz="6600" dirty="0" smtClean="0"/>
              <a:t>聯 歐 蘭</a:t>
            </a:r>
          </a:p>
          <a:p>
            <a:pPr eaLnBrk="1" hangingPunct="1">
              <a:lnSpc>
                <a:spcPct val="140000"/>
              </a:lnSpc>
            </a:pPr>
            <a:r>
              <a:rPr lang="zh-TW" altLang="en-US" sz="6000" dirty="0" smtClean="0"/>
              <a:t>由</a:t>
            </a:r>
            <a:r>
              <a:rPr lang="zh-TW" altLang="en-US" sz="6000" dirty="0" smtClean="0">
                <a:solidFill>
                  <a:srgbClr val="0000FF"/>
                </a:solidFill>
              </a:rPr>
              <a:t>社會</a:t>
            </a:r>
            <a:r>
              <a:rPr lang="zh-TW" altLang="en-US" sz="6000" dirty="0" smtClean="0"/>
              <a:t>傾向</a:t>
            </a:r>
            <a:r>
              <a:rPr lang="zh-TW" altLang="en-US" sz="6000" dirty="0" smtClean="0">
                <a:solidFill>
                  <a:srgbClr val="0000FF"/>
                </a:solidFill>
              </a:rPr>
              <a:t>資本</a:t>
            </a:r>
          </a:p>
        </p:txBody>
      </p:sp>
      <p:sp>
        <p:nvSpPr>
          <p:cNvPr id="515076" name="Rectangle 4"/>
          <p:cNvSpPr>
            <a:spLocks noChangeArrowheads="1"/>
          </p:cNvSpPr>
          <p:nvPr/>
        </p:nvSpPr>
        <p:spPr bwMode="auto">
          <a:xfrm>
            <a:off x="2576736" y="2276872"/>
            <a:ext cx="858177" cy="201622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700" tIns="12700" rIns="12700" bIns="12700" anchor="ctr"/>
          <a:lstStyle/>
          <a:p>
            <a:endParaRPr lang="zh-TW" altLang="en-US"/>
          </a:p>
        </p:txBody>
      </p:sp>
      <p:sp>
        <p:nvSpPr>
          <p:cNvPr id="515077" name="Rectangle 5"/>
          <p:cNvSpPr>
            <a:spLocks noChangeArrowheads="1"/>
          </p:cNvSpPr>
          <p:nvPr/>
        </p:nvSpPr>
        <p:spPr bwMode="auto">
          <a:xfrm>
            <a:off x="3668804" y="2276872"/>
            <a:ext cx="858176" cy="201622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700" tIns="12700" rIns="12700" bIns="12700" anchor="ctr"/>
          <a:lstStyle/>
          <a:p>
            <a:endParaRPr lang="zh-TW" altLang="en-US"/>
          </a:p>
        </p:txBody>
      </p:sp>
      <p:sp>
        <p:nvSpPr>
          <p:cNvPr id="515078" name="Rectangle 6"/>
          <p:cNvSpPr>
            <a:spLocks noChangeArrowheads="1"/>
          </p:cNvSpPr>
          <p:nvPr/>
        </p:nvSpPr>
        <p:spPr bwMode="auto">
          <a:xfrm>
            <a:off x="4760872" y="2276872"/>
            <a:ext cx="858177" cy="201622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700" tIns="12700" rIns="12700" bIns="12700" anchor="ctr"/>
          <a:lstStyle/>
          <a:p>
            <a:endParaRPr lang="zh-TW" altLang="en-US"/>
          </a:p>
        </p:txBody>
      </p:sp>
    </p:spTree>
    <p:extLst>
      <p:ext uri="{BB962C8B-B14F-4D97-AF65-F5344CB8AC3E}">
        <p14:creationId xmlns:p14="http://schemas.microsoft.com/office/powerpoint/2010/main" val="2322281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515074"/>
                                        </p:tgtEl>
                                        <p:attrNameLst>
                                          <p:attrName>style.visibility</p:attrName>
                                        </p:attrNameLst>
                                      </p:cBhvr>
                                      <p:to>
                                        <p:strVal val="visible"/>
                                      </p:to>
                                    </p:set>
                                    <p:animEffect transition="in" filter="box(in)">
                                      <p:cBhvr>
                                        <p:cTn id="7" dur="500"/>
                                        <p:tgtEl>
                                          <p:spTgt spid="515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15075">
                                            <p:txEl>
                                              <p:pRg st="0" end="0"/>
                                            </p:txEl>
                                          </p:spTgt>
                                        </p:tgtEl>
                                        <p:attrNameLst>
                                          <p:attrName>style.visibility</p:attrName>
                                        </p:attrNameLst>
                                      </p:cBhvr>
                                      <p:to>
                                        <p:strVal val="visible"/>
                                      </p:to>
                                    </p:set>
                                    <p:animEffect transition="in" filter="diamond(in)">
                                      <p:cBhvr>
                                        <p:cTn id="12" dur="500"/>
                                        <p:tgtEl>
                                          <p:spTgt spid="5150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15075">
                                            <p:txEl>
                                              <p:pRg st="1" end="1"/>
                                            </p:txEl>
                                          </p:spTgt>
                                        </p:tgtEl>
                                        <p:attrNameLst>
                                          <p:attrName>style.visibility</p:attrName>
                                        </p:attrNameLst>
                                      </p:cBhvr>
                                      <p:to>
                                        <p:strVal val="visible"/>
                                      </p:to>
                                    </p:set>
                                    <p:animEffect transition="in" filter="diamond(in)">
                                      <p:cBhvr>
                                        <p:cTn id="17" dur="500"/>
                                        <p:tgtEl>
                                          <p:spTgt spid="515075">
                                            <p:txEl>
                                              <p:pRg st="1" end="1"/>
                                            </p:txEl>
                                          </p:spTgt>
                                        </p:tgtEl>
                                      </p:cBhvr>
                                    </p:animEffect>
                                  </p:childTnLst>
                                </p:cTn>
                              </p:par>
                            </p:childTnLst>
                          </p:cTn>
                        </p:par>
                        <p:par>
                          <p:cTn id="18" fill="hold" nodeType="withGroup">
                            <p:stCondLst>
                              <p:cond delay="500"/>
                            </p:stCondLst>
                            <p:childTnLst>
                              <p:par>
                                <p:cTn id="19" presetID="23" presetClass="entr" presetSubtype="16" fill="hold" grpId="0" nodeType="afterEffect">
                                  <p:stCondLst>
                                    <p:cond delay="0"/>
                                  </p:stCondLst>
                                  <p:childTnLst>
                                    <p:set>
                                      <p:cBhvr>
                                        <p:cTn id="20" dur="1" fill="hold">
                                          <p:stCondLst>
                                            <p:cond delay="0"/>
                                          </p:stCondLst>
                                        </p:cTn>
                                        <p:tgtEl>
                                          <p:spTgt spid="515076"/>
                                        </p:tgtEl>
                                        <p:attrNameLst>
                                          <p:attrName>style.visibility</p:attrName>
                                        </p:attrNameLst>
                                      </p:cBhvr>
                                      <p:to>
                                        <p:strVal val="visible"/>
                                      </p:to>
                                    </p:set>
                                    <p:anim calcmode="lin" valueType="num">
                                      <p:cBhvr>
                                        <p:cTn id="21" dur="250" fill="hold"/>
                                        <p:tgtEl>
                                          <p:spTgt spid="515076"/>
                                        </p:tgtEl>
                                        <p:attrNameLst>
                                          <p:attrName>ppt_w</p:attrName>
                                        </p:attrNameLst>
                                      </p:cBhvr>
                                      <p:tavLst>
                                        <p:tav tm="0">
                                          <p:val>
                                            <p:fltVal val="0"/>
                                          </p:val>
                                        </p:tav>
                                        <p:tav tm="100000">
                                          <p:val>
                                            <p:strVal val="#ppt_w"/>
                                          </p:val>
                                        </p:tav>
                                      </p:tavLst>
                                    </p:anim>
                                    <p:anim calcmode="lin" valueType="num">
                                      <p:cBhvr>
                                        <p:cTn id="22" dur="250" fill="hold"/>
                                        <p:tgtEl>
                                          <p:spTgt spid="515076"/>
                                        </p:tgtEl>
                                        <p:attrNameLst>
                                          <p:attrName>ppt_h</p:attrName>
                                        </p:attrNameLst>
                                      </p:cBhvr>
                                      <p:tavLst>
                                        <p:tav tm="0">
                                          <p:val>
                                            <p:fltVal val="0"/>
                                          </p:val>
                                        </p:tav>
                                        <p:tav tm="100000">
                                          <p:val>
                                            <p:strVal val="#ppt_h"/>
                                          </p:val>
                                        </p:tav>
                                      </p:tavLst>
                                    </p:anim>
                                  </p:childTnLst>
                                </p:cTn>
                              </p:par>
                            </p:childTnLst>
                          </p:cTn>
                        </p:par>
                        <p:par>
                          <p:cTn id="23" fill="hold" nodeType="afterGroup">
                            <p:stCondLst>
                              <p:cond delay="750"/>
                            </p:stCondLst>
                            <p:childTnLst>
                              <p:par>
                                <p:cTn id="24" presetID="23" presetClass="entr" presetSubtype="16" fill="hold" grpId="0" nodeType="afterEffect">
                                  <p:stCondLst>
                                    <p:cond delay="0"/>
                                  </p:stCondLst>
                                  <p:childTnLst>
                                    <p:set>
                                      <p:cBhvr>
                                        <p:cTn id="25" dur="1" fill="hold">
                                          <p:stCondLst>
                                            <p:cond delay="0"/>
                                          </p:stCondLst>
                                        </p:cTn>
                                        <p:tgtEl>
                                          <p:spTgt spid="515077"/>
                                        </p:tgtEl>
                                        <p:attrNameLst>
                                          <p:attrName>style.visibility</p:attrName>
                                        </p:attrNameLst>
                                      </p:cBhvr>
                                      <p:to>
                                        <p:strVal val="visible"/>
                                      </p:to>
                                    </p:set>
                                    <p:anim calcmode="lin" valueType="num">
                                      <p:cBhvr>
                                        <p:cTn id="26" dur="500" fill="hold"/>
                                        <p:tgtEl>
                                          <p:spTgt spid="515077"/>
                                        </p:tgtEl>
                                        <p:attrNameLst>
                                          <p:attrName>ppt_w</p:attrName>
                                        </p:attrNameLst>
                                      </p:cBhvr>
                                      <p:tavLst>
                                        <p:tav tm="0">
                                          <p:val>
                                            <p:fltVal val="0"/>
                                          </p:val>
                                        </p:tav>
                                        <p:tav tm="100000">
                                          <p:val>
                                            <p:strVal val="#ppt_w"/>
                                          </p:val>
                                        </p:tav>
                                      </p:tavLst>
                                    </p:anim>
                                    <p:anim calcmode="lin" valueType="num">
                                      <p:cBhvr>
                                        <p:cTn id="27" dur="500" fill="hold"/>
                                        <p:tgtEl>
                                          <p:spTgt spid="515077"/>
                                        </p:tgtEl>
                                        <p:attrNameLst>
                                          <p:attrName>ppt_h</p:attrName>
                                        </p:attrNameLst>
                                      </p:cBhvr>
                                      <p:tavLst>
                                        <p:tav tm="0">
                                          <p:val>
                                            <p:fltVal val="0"/>
                                          </p:val>
                                        </p:tav>
                                        <p:tav tm="100000">
                                          <p:val>
                                            <p:strVal val="#ppt_h"/>
                                          </p:val>
                                        </p:tav>
                                      </p:tavLst>
                                    </p:anim>
                                  </p:childTnLst>
                                </p:cTn>
                              </p:par>
                            </p:childTnLst>
                          </p:cTn>
                        </p:par>
                        <p:par>
                          <p:cTn id="28" fill="hold" nodeType="afterGroup">
                            <p:stCondLst>
                              <p:cond delay="1250"/>
                            </p:stCondLst>
                            <p:childTnLst>
                              <p:par>
                                <p:cTn id="29" presetID="23" presetClass="entr" presetSubtype="16" fill="hold" grpId="0" nodeType="afterEffect">
                                  <p:stCondLst>
                                    <p:cond delay="0"/>
                                  </p:stCondLst>
                                  <p:childTnLst>
                                    <p:set>
                                      <p:cBhvr>
                                        <p:cTn id="30" dur="1" fill="hold">
                                          <p:stCondLst>
                                            <p:cond delay="0"/>
                                          </p:stCondLst>
                                        </p:cTn>
                                        <p:tgtEl>
                                          <p:spTgt spid="515078"/>
                                        </p:tgtEl>
                                        <p:attrNameLst>
                                          <p:attrName>style.visibility</p:attrName>
                                        </p:attrNameLst>
                                      </p:cBhvr>
                                      <p:to>
                                        <p:strVal val="visible"/>
                                      </p:to>
                                    </p:set>
                                    <p:anim calcmode="lin" valueType="num">
                                      <p:cBhvr>
                                        <p:cTn id="31" dur="250" fill="hold"/>
                                        <p:tgtEl>
                                          <p:spTgt spid="515078"/>
                                        </p:tgtEl>
                                        <p:attrNameLst>
                                          <p:attrName>ppt_w</p:attrName>
                                        </p:attrNameLst>
                                      </p:cBhvr>
                                      <p:tavLst>
                                        <p:tav tm="0">
                                          <p:val>
                                            <p:fltVal val="0"/>
                                          </p:val>
                                        </p:tav>
                                        <p:tav tm="100000">
                                          <p:val>
                                            <p:strVal val="#ppt_w"/>
                                          </p:val>
                                        </p:tav>
                                      </p:tavLst>
                                    </p:anim>
                                    <p:anim calcmode="lin" valueType="num">
                                      <p:cBhvr>
                                        <p:cTn id="32" dur="250" fill="hold"/>
                                        <p:tgtEl>
                                          <p:spTgt spid="515078"/>
                                        </p:tgtEl>
                                        <p:attrNameLst>
                                          <p:attrName>ppt_h</p:attrName>
                                        </p:attrNameLst>
                                      </p:cBhvr>
                                      <p:tavLst>
                                        <p:tav tm="0">
                                          <p:val>
                                            <p:fltVal val="0"/>
                                          </p:val>
                                        </p:tav>
                                        <p:tav tm="100000">
                                          <p:val>
                                            <p:strVal val="#ppt_h"/>
                                          </p:val>
                                        </p:tav>
                                      </p:tavLst>
                                    </p:anim>
                                  </p:childTnLst>
                                </p:cTn>
                              </p:par>
                            </p:childTnLst>
                          </p:cTn>
                        </p:par>
                        <p:par>
                          <p:cTn id="33" fill="hold" nodeType="withGroup">
                            <p:stCondLst>
                              <p:cond delay="1500"/>
                            </p:stCondLst>
                            <p:childTnLst>
                              <p:par>
                                <p:cTn id="34" presetID="8" presetClass="entr" presetSubtype="16" fill="hold" grpId="0" nodeType="afterEffect">
                                  <p:stCondLst>
                                    <p:cond delay="0"/>
                                  </p:stCondLst>
                                  <p:childTnLst>
                                    <p:set>
                                      <p:cBhvr>
                                        <p:cTn id="35" dur="1" fill="hold">
                                          <p:stCondLst>
                                            <p:cond delay="0"/>
                                          </p:stCondLst>
                                        </p:cTn>
                                        <p:tgtEl>
                                          <p:spTgt spid="515075">
                                            <p:txEl>
                                              <p:pRg st="2" end="2"/>
                                            </p:txEl>
                                          </p:spTgt>
                                        </p:tgtEl>
                                        <p:attrNameLst>
                                          <p:attrName>style.visibility</p:attrName>
                                        </p:attrNameLst>
                                      </p:cBhvr>
                                      <p:to>
                                        <p:strVal val="visible"/>
                                      </p:to>
                                    </p:set>
                                    <p:animEffect transition="in" filter="diamond(in)">
                                      <p:cBhvr>
                                        <p:cTn id="36" dur="500"/>
                                        <p:tgtEl>
                                          <p:spTgt spid="515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4" grpId="0"/>
      <p:bldP spid="515075" grpId="0" uiExpand="1" build="p"/>
      <p:bldP spid="515076" grpId="0" uiExpand="1" animBg="1"/>
      <p:bldP spid="515077" grpId="0" uiExpand="1" animBg="1"/>
      <p:bldP spid="515078" grpId="0" uiExpan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FD3F4288-FCF4-410D-9F34-3ACCB10E9FA5}" type="slidenum">
              <a:rPr kumimoji="0" lang="zh-TW" altLang="en-US" smtClean="0">
                <a:latin typeface="Times New Roman" pitchFamily="18" charset="0"/>
              </a:rPr>
              <a:pPr eaLnBrk="1" hangingPunct="1"/>
              <a:t>49</a:t>
            </a:fld>
            <a:endParaRPr kumimoji="0" lang="en-US" altLang="zh-TW" smtClean="0">
              <a:latin typeface="Times New Roman" pitchFamily="18" charset="0"/>
            </a:endParaRPr>
          </a:p>
        </p:txBody>
      </p:sp>
      <p:sp>
        <p:nvSpPr>
          <p:cNvPr id="43013" name="Rectangle 5"/>
          <p:cNvSpPr>
            <a:spLocks noChangeArrowheads="1"/>
          </p:cNvSpPr>
          <p:nvPr/>
        </p:nvSpPr>
        <p:spPr bwMode="auto">
          <a:xfrm>
            <a:off x="344488" y="980728"/>
            <a:ext cx="9001000" cy="5269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spcBef>
                <a:spcPct val="20000"/>
              </a:spcBef>
              <a:buClr>
                <a:srgbClr val="CC0000"/>
              </a:buClr>
              <a:buSzPct val="75000"/>
            </a:pPr>
            <a:r>
              <a:rPr lang="en-US" altLang="zh-TW" sz="3200" b="1" dirty="0" smtClean="0">
                <a:solidFill>
                  <a:srgbClr val="0000FF"/>
                </a:solidFill>
                <a:latin typeface="Times New Roman" pitchFamily="18" charset="0"/>
              </a:rPr>
              <a:t>~</a:t>
            </a:r>
            <a:r>
              <a:rPr lang="zh-TW" altLang="en-US" sz="3200" b="1" dirty="0" smtClean="0">
                <a:solidFill>
                  <a:srgbClr val="0000FF"/>
                </a:solidFill>
                <a:latin typeface="Times New Roman" pitchFamily="18" charset="0"/>
              </a:rPr>
              <a:t>績效考核</a:t>
            </a:r>
            <a:r>
              <a:rPr lang="en-US" altLang="zh-TW" sz="3200" b="1" dirty="0" smtClean="0">
                <a:solidFill>
                  <a:srgbClr val="0000FF"/>
                </a:solidFill>
                <a:latin typeface="Times New Roman" pitchFamily="18" charset="0"/>
              </a:rPr>
              <a:t>~</a:t>
            </a:r>
            <a:endParaRPr lang="en-US" altLang="zh-TW" sz="3200" b="1" dirty="0">
              <a:solidFill>
                <a:srgbClr val="0000FF"/>
              </a:solidFill>
              <a:latin typeface="Times New Roman" pitchFamily="18" charset="0"/>
            </a:endParaRPr>
          </a:p>
          <a:p>
            <a:pPr marL="457200" indent="-457200" eaLnBrk="0" hangingPunct="0">
              <a:lnSpc>
                <a:spcPct val="90000"/>
              </a:lnSpc>
              <a:spcBef>
                <a:spcPct val="20000"/>
              </a:spcBef>
              <a:buClr>
                <a:srgbClr val="CC0000"/>
              </a:buClr>
              <a:buSzPct val="75000"/>
              <a:buFont typeface="Wingdings" panose="05000000000000000000" pitchFamily="2" charset="2"/>
              <a:buChar char="u"/>
            </a:pPr>
            <a:r>
              <a:rPr lang="zh-TW" altLang="en-US" sz="3200" b="1" dirty="0" smtClean="0">
                <a:latin typeface="Times New Roman" pitchFamily="18" charset="0"/>
              </a:rPr>
              <a:t>通常</a:t>
            </a:r>
            <a:r>
              <a:rPr lang="zh-TW" altLang="en-US" sz="3200" b="1" dirty="0">
                <a:latin typeface="Times New Roman" pitchFamily="18" charset="0"/>
              </a:rPr>
              <a:t>與覆核相結合，主要運用在高階主管</a:t>
            </a:r>
            <a:r>
              <a:rPr lang="zh-TW" altLang="en-US" sz="3200" b="1" dirty="0" smtClean="0">
                <a:latin typeface="Times New Roman" pitchFamily="18" charset="0"/>
              </a:rPr>
              <a:t>對於</a:t>
            </a:r>
            <a:r>
              <a:rPr lang="zh-TW" altLang="en-US" sz="3200" b="1" dirty="0">
                <a:latin typeface="Times New Roman" pitchFamily="18" charset="0"/>
              </a:rPr>
              <a:t>機關內部各單位計畫與預算之管控，因為</a:t>
            </a:r>
            <a:r>
              <a:rPr lang="zh-TW" altLang="en-US" sz="3200" b="1" dirty="0" smtClean="0">
                <a:latin typeface="Times New Roman" pitchFamily="18" charset="0"/>
              </a:rPr>
              <a:t>計畫和</a:t>
            </a:r>
            <a:r>
              <a:rPr lang="zh-TW" altLang="en-US" sz="3200" b="1" dirty="0">
                <a:latin typeface="Times New Roman" pitchFamily="18" charset="0"/>
              </a:rPr>
              <a:t>預算本身即可作為衡量標準，因此所採取的</a:t>
            </a:r>
            <a:r>
              <a:rPr lang="zh-TW" altLang="en-US" sz="3200" b="1" dirty="0" smtClean="0">
                <a:latin typeface="Times New Roman" pitchFamily="18" charset="0"/>
              </a:rPr>
              <a:t>補救</a:t>
            </a:r>
            <a:r>
              <a:rPr lang="zh-TW" altLang="en-US" sz="3200" b="1" dirty="0">
                <a:latin typeface="Times New Roman" pitchFamily="18" charset="0"/>
              </a:rPr>
              <a:t>動作與追蹤措施，即為一種控制作業。</a:t>
            </a:r>
            <a:endParaRPr lang="en-US" altLang="zh-TW" sz="3200" b="1" dirty="0">
              <a:latin typeface="Times New Roman" pitchFamily="18" charset="0"/>
            </a:endParaRPr>
          </a:p>
          <a:p>
            <a:pPr marL="457200" indent="-457200" eaLnBrk="0" hangingPunct="0">
              <a:lnSpc>
                <a:spcPct val="90000"/>
              </a:lnSpc>
              <a:spcBef>
                <a:spcPct val="20000"/>
              </a:spcBef>
              <a:buClr>
                <a:srgbClr val="CC0000"/>
              </a:buClr>
              <a:buSzPct val="75000"/>
              <a:buFont typeface="Wingdings" panose="05000000000000000000" pitchFamily="2" charset="2"/>
              <a:buChar char="u"/>
            </a:pPr>
            <a:r>
              <a:rPr lang="zh-TW" altLang="en-US" sz="3200" b="1" dirty="0" smtClean="0">
                <a:latin typeface="Times New Roman" pitchFamily="18" charset="0"/>
              </a:rPr>
              <a:t>常見績效考核控制</a:t>
            </a:r>
            <a:r>
              <a:rPr lang="zh-TW" altLang="en-US" sz="3200" b="1" dirty="0">
                <a:latin typeface="Times New Roman" pitchFamily="18" charset="0"/>
              </a:rPr>
              <a:t>如 </a:t>
            </a:r>
            <a:r>
              <a:rPr lang="zh-TW" altLang="en-US" sz="3200" b="1" dirty="0" smtClean="0">
                <a:latin typeface="Times New Roman" pitchFamily="18" charset="0"/>
              </a:rPr>
              <a:t>下</a:t>
            </a:r>
            <a:r>
              <a:rPr lang="zh-TW" altLang="en-US" sz="3200" b="1" dirty="0">
                <a:latin typeface="Times New Roman" pitchFamily="18" charset="0"/>
              </a:rPr>
              <a:t>：</a:t>
            </a:r>
            <a:endParaRPr lang="en-US" altLang="zh-TW" sz="3200" b="1" dirty="0">
              <a:latin typeface="Times New Roman" pitchFamily="18" charset="0"/>
            </a:endParaRPr>
          </a:p>
          <a:p>
            <a:pPr lvl="1" eaLnBrk="0" hangingPunct="0">
              <a:lnSpc>
                <a:spcPct val="90000"/>
              </a:lnSpc>
              <a:spcBef>
                <a:spcPct val="20000"/>
              </a:spcBef>
              <a:buClr>
                <a:srgbClr val="CC0000"/>
              </a:buClr>
              <a:buSzPct val="75000"/>
              <a:buFont typeface="Wingdings" pitchFamily="2" charset="2"/>
              <a:buChar char="q"/>
            </a:pPr>
            <a:r>
              <a:rPr lang="zh-TW" altLang="en-US" sz="3200" b="1" dirty="0">
                <a:solidFill>
                  <a:srgbClr val="006600"/>
                </a:solidFill>
                <a:latin typeface="Times New Roman" pitchFamily="18" charset="0"/>
              </a:rPr>
              <a:t>比較本期與上期計畫及預算資訊。</a:t>
            </a:r>
            <a:endParaRPr lang="en-US" altLang="zh-TW" sz="3200" b="1" dirty="0">
              <a:solidFill>
                <a:srgbClr val="006600"/>
              </a:solidFill>
              <a:latin typeface="Times New Roman" pitchFamily="18" charset="0"/>
            </a:endParaRPr>
          </a:p>
          <a:p>
            <a:pPr lvl="1" eaLnBrk="0" hangingPunct="0">
              <a:lnSpc>
                <a:spcPct val="90000"/>
              </a:lnSpc>
              <a:spcBef>
                <a:spcPct val="20000"/>
              </a:spcBef>
              <a:buClr>
                <a:srgbClr val="CC0000"/>
              </a:buClr>
              <a:buSzPct val="75000"/>
              <a:buFont typeface="Wingdings" pitchFamily="2" charset="2"/>
              <a:buChar char="q"/>
            </a:pPr>
            <a:r>
              <a:rPr lang="zh-TW" altLang="en-US" sz="3200" b="1" dirty="0">
                <a:solidFill>
                  <a:srgbClr val="006600"/>
                </a:solidFill>
                <a:latin typeface="Times New Roman" pitchFamily="18" charset="0"/>
              </a:rPr>
              <a:t>比較財務資訊與非財務資訊。</a:t>
            </a:r>
            <a:endParaRPr lang="en-US" altLang="zh-TW" sz="3200" b="1" dirty="0">
              <a:solidFill>
                <a:srgbClr val="006600"/>
              </a:solidFill>
              <a:latin typeface="Times New Roman" pitchFamily="18" charset="0"/>
            </a:endParaRPr>
          </a:p>
          <a:p>
            <a:pPr lvl="1" eaLnBrk="0" hangingPunct="0">
              <a:lnSpc>
                <a:spcPct val="90000"/>
              </a:lnSpc>
              <a:spcBef>
                <a:spcPct val="20000"/>
              </a:spcBef>
              <a:buClr>
                <a:srgbClr val="CC0000"/>
              </a:buClr>
              <a:buSzPct val="75000"/>
              <a:buFont typeface="Wingdings" pitchFamily="2" charset="2"/>
              <a:buChar char="q"/>
            </a:pPr>
            <a:r>
              <a:rPr lang="zh-TW" altLang="en-US" sz="3200" b="1" dirty="0">
                <a:solidFill>
                  <a:srgbClr val="006600"/>
                </a:solidFill>
                <a:latin typeface="Times New Roman" pitchFamily="18" charset="0"/>
              </a:rPr>
              <a:t>比較計畫、預算間之關係。</a:t>
            </a:r>
            <a:endParaRPr lang="zh-TW" altLang="en-US" sz="2400" b="1" dirty="0">
              <a:solidFill>
                <a:srgbClr val="006600"/>
              </a:solidFill>
              <a:latin typeface="Times New Roman" pitchFamily="18" charset="0"/>
            </a:endParaRPr>
          </a:p>
        </p:txBody>
      </p:sp>
      <p:sp>
        <p:nvSpPr>
          <p:cNvPr id="43014" name="投影片編號版面配置區 7"/>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4461110E-3E70-4CE4-B1B6-82343532B3CE}" type="slidenum">
              <a:rPr kumimoji="0" lang="zh-TW" altLang="en-US" sz="1000">
                <a:latin typeface="Times New Roman" pitchFamily="18" charset="0"/>
              </a:rPr>
              <a:pPr algn="r" eaLnBrk="1" hangingPunct="1"/>
              <a:t>49</a:t>
            </a:fld>
            <a:endParaRPr kumimoji="0" lang="en-US" altLang="zh-TW" sz="1000">
              <a:latin typeface="Times New Roman" pitchFamily="18" charset="0"/>
            </a:endParaRPr>
          </a:p>
        </p:txBody>
      </p:sp>
      <p:sp>
        <p:nvSpPr>
          <p:cNvPr id="9" name="Rectangle 4"/>
          <p:cNvSpPr txBox="1">
            <a:spLocks noChangeArrowheads="1"/>
          </p:cNvSpPr>
          <p:nvPr/>
        </p:nvSpPr>
        <p:spPr bwMode="auto">
          <a:xfrm>
            <a:off x="2252812" y="260003"/>
            <a:ext cx="540037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b="1">
                <a:solidFill>
                  <a:srgbClr val="A50021"/>
                </a:solidFill>
                <a:latin typeface="Arial" panose="020B0604020202020204" pitchFamily="34" charset="0"/>
                <a:ea typeface="+mn-ea"/>
                <a:cs typeface="Arial" panose="020B0604020202020204" pitchFamily="34" charset="0"/>
              </a:defRPr>
            </a:lvl1pPr>
            <a:lvl2pPr algn="ctr" rtl="0" eaLnBrk="0" fontAlgn="base" hangingPunct="0">
              <a:spcBef>
                <a:spcPct val="0"/>
              </a:spcBef>
              <a:spcAft>
                <a:spcPct val="0"/>
              </a:spcAft>
              <a:defRPr kumimoji="1" sz="4400" b="1">
                <a:solidFill>
                  <a:srgbClr val="A50021"/>
                </a:solidFill>
                <a:latin typeface="標楷體" charset="0"/>
                <a:ea typeface="新細明體" charset="0"/>
              </a:defRPr>
            </a:lvl2pPr>
            <a:lvl3pPr algn="ctr" rtl="0" eaLnBrk="0" fontAlgn="base" hangingPunct="0">
              <a:spcBef>
                <a:spcPct val="0"/>
              </a:spcBef>
              <a:spcAft>
                <a:spcPct val="0"/>
              </a:spcAft>
              <a:defRPr kumimoji="1" sz="4400" b="1">
                <a:solidFill>
                  <a:srgbClr val="A50021"/>
                </a:solidFill>
                <a:latin typeface="標楷體" charset="0"/>
                <a:ea typeface="新細明體" charset="0"/>
              </a:defRPr>
            </a:lvl3pPr>
            <a:lvl4pPr algn="ctr" rtl="0" eaLnBrk="0" fontAlgn="base" hangingPunct="0">
              <a:spcBef>
                <a:spcPct val="0"/>
              </a:spcBef>
              <a:spcAft>
                <a:spcPct val="0"/>
              </a:spcAft>
              <a:defRPr kumimoji="1" sz="4400" b="1">
                <a:solidFill>
                  <a:srgbClr val="A50021"/>
                </a:solidFill>
                <a:latin typeface="標楷體" charset="0"/>
                <a:ea typeface="新細明體" charset="0"/>
              </a:defRPr>
            </a:lvl4pPr>
            <a:lvl5pPr algn="ctr" rtl="0" eaLnBrk="0" fontAlgn="base" hangingPunct="0">
              <a:spcBef>
                <a:spcPct val="0"/>
              </a:spcBef>
              <a:spcAft>
                <a:spcPct val="0"/>
              </a:spcAft>
              <a:defRPr kumimoji="1" sz="4400" b="1">
                <a:solidFill>
                  <a:srgbClr val="A50021"/>
                </a:solidFill>
                <a:latin typeface="標楷體" charset="0"/>
                <a:ea typeface="新細明體" charset="0"/>
              </a:defRPr>
            </a:lvl5pPr>
            <a:lvl6pPr marL="457200" algn="ctr" rtl="0" eaLnBrk="0" fontAlgn="base" hangingPunct="0">
              <a:spcBef>
                <a:spcPct val="0"/>
              </a:spcBef>
              <a:spcAft>
                <a:spcPct val="0"/>
              </a:spcAft>
              <a:defRPr kumimoji="1" sz="4400" b="1">
                <a:solidFill>
                  <a:srgbClr val="A50021"/>
                </a:solidFill>
                <a:latin typeface="標楷體" charset="0"/>
                <a:ea typeface="新細明體" charset="0"/>
              </a:defRPr>
            </a:lvl6pPr>
            <a:lvl7pPr marL="914400" algn="ctr" rtl="0" eaLnBrk="0" fontAlgn="base" hangingPunct="0">
              <a:spcBef>
                <a:spcPct val="0"/>
              </a:spcBef>
              <a:spcAft>
                <a:spcPct val="0"/>
              </a:spcAft>
              <a:defRPr kumimoji="1" sz="4400" b="1">
                <a:solidFill>
                  <a:srgbClr val="A50021"/>
                </a:solidFill>
                <a:latin typeface="標楷體" charset="0"/>
                <a:ea typeface="新細明體" charset="0"/>
              </a:defRPr>
            </a:lvl7pPr>
            <a:lvl8pPr marL="1371600" algn="ctr" rtl="0" eaLnBrk="0" fontAlgn="base" hangingPunct="0">
              <a:spcBef>
                <a:spcPct val="0"/>
              </a:spcBef>
              <a:spcAft>
                <a:spcPct val="0"/>
              </a:spcAft>
              <a:defRPr kumimoji="1" sz="4400" b="1">
                <a:solidFill>
                  <a:srgbClr val="A50021"/>
                </a:solidFill>
                <a:latin typeface="標楷體" charset="0"/>
                <a:ea typeface="新細明體" charset="0"/>
              </a:defRPr>
            </a:lvl8pPr>
            <a:lvl9pPr marL="1828800" algn="ctr" rtl="0" eaLnBrk="0" fontAlgn="base" hangingPunct="0">
              <a:spcBef>
                <a:spcPct val="0"/>
              </a:spcBef>
              <a:spcAft>
                <a:spcPct val="0"/>
              </a:spcAft>
              <a:defRPr kumimoji="1" sz="4400" b="1">
                <a:solidFill>
                  <a:srgbClr val="A50021"/>
                </a:solidFill>
                <a:latin typeface="標楷體" charset="0"/>
                <a:ea typeface="新細明體" charset="0"/>
              </a:defRPr>
            </a:lvl9pPr>
          </a:lstStyle>
          <a:p>
            <a:pPr>
              <a:defRPr/>
            </a:pPr>
            <a:r>
              <a:rPr lang="zh-TW" altLang="en-US" sz="4000" kern="0" smtClean="0">
                <a:effectLst>
                  <a:outerShdw blurRad="38100" dist="38100" dir="2700000" algn="tl">
                    <a:srgbClr val="C0C0C0"/>
                  </a:outerShdw>
                </a:effectLst>
                <a:latin typeface="Times New Roman" pitchFamily="18" charset="0"/>
                <a:ea typeface="標楷體" pitchFamily="65" charset="-120"/>
              </a:rPr>
              <a:t>設計控制重點</a:t>
            </a:r>
            <a:endParaRPr lang="zh-TW" altLang="en-US" sz="3200" kern="0" dirty="0" smtClean="0">
              <a:solidFill>
                <a:srgbClr val="3333FF"/>
              </a:solidFill>
              <a:effectLst>
                <a:outerShdw blurRad="38100" dist="38100" dir="2700000" algn="tl">
                  <a:srgbClr val="C0C0C0"/>
                </a:outerShdw>
              </a:effectLst>
              <a:latin typeface="Times New Roman" pitchFamily="18" charset="0"/>
              <a:ea typeface="標楷體" pitchFamily="65" charset="-12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2C63530E-8A3D-4F26-B0A7-C3F758347298}" type="slidenum">
              <a:rPr kumimoji="0" lang="zh-TW" altLang="en-US" smtClean="0">
                <a:latin typeface="Times New Roman" pitchFamily="18" charset="0"/>
              </a:rPr>
              <a:pPr eaLnBrk="1" hangingPunct="1"/>
              <a:t>50</a:t>
            </a:fld>
            <a:endParaRPr kumimoji="0" lang="en-US" altLang="zh-TW" smtClean="0">
              <a:latin typeface="Times New Roman" pitchFamily="18" charset="0"/>
            </a:endParaRPr>
          </a:p>
        </p:txBody>
      </p:sp>
      <p:sp>
        <p:nvSpPr>
          <p:cNvPr id="329732" name="Rectangle 4"/>
          <p:cNvSpPr>
            <a:spLocks noGrp="1" noChangeArrowheads="1"/>
          </p:cNvSpPr>
          <p:nvPr>
            <p:ph type="title" idx="4294967295"/>
          </p:nvPr>
        </p:nvSpPr>
        <p:spPr>
          <a:xfrm>
            <a:off x="2252812" y="260003"/>
            <a:ext cx="5400377" cy="720725"/>
          </a:xfrm>
        </p:spPr>
        <p:txBody>
          <a:bodyPr/>
          <a:lstStyle/>
          <a:p>
            <a:pPr>
              <a:defRPr/>
            </a:pPr>
            <a:r>
              <a:rPr lang="zh-TW" altLang="en-US" sz="4000" dirty="0" smtClean="0">
                <a:effectLst>
                  <a:outerShdw blurRad="38100" dist="38100" dir="2700000" algn="tl">
                    <a:srgbClr val="C0C0C0"/>
                  </a:outerShdw>
                </a:effectLst>
                <a:latin typeface="Times New Roman" pitchFamily="18" charset="0"/>
                <a:ea typeface="標楷體" pitchFamily="65" charset="-120"/>
              </a:rPr>
              <a:t>設計控制重點</a:t>
            </a:r>
            <a:endParaRPr lang="zh-TW" altLang="en-US" sz="3200" dirty="0" smtClean="0">
              <a:solidFill>
                <a:srgbClr val="3333FF"/>
              </a:solidFill>
              <a:effectLst>
                <a:outerShdw blurRad="38100" dist="38100" dir="2700000" algn="tl">
                  <a:srgbClr val="C0C0C0"/>
                </a:outerShdw>
              </a:effectLst>
              <a:latin typeface="Times New Roman" pitchFamily="18" charset="0"/>
              <a:ea typeface="標楷體" pitchFamily="65" charset="-120"/>
            </a:endParaRPr>
          </a:p>
        </p:txBody>
      </p:sp>
      <p:sp>
        <p:nvSpPr>
          <p:cNvPr id="41989" name="Rectangle 5"/>
          <p:cNvSpPr>
            <a:spLocks noChangeArrowheads="1"/>
          </p:cNvSpPr>
          <p:nvPr/>
        </p:nvSpPr>
        <p:spPr bwMode="auto">
          <a:xfrm>
            <a:off x="344488" y="1003300"/>
            <a:ext cx="8856662" cy="537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spcBef>
                <a:spcPct val="20000"/>
              </a:spcBef>
              <a:buClr>
                <a:srgbClr val="CC0000"/>
              </a:buClr>
              <a:buSzPct val="75000"/>
            </a:pPr>
            <a:r>
              <a:rPr lang="en-US" altLang="zh-TW" sz="3200" b="1" dirty="0">
                <a:solidFill>
                  <a:srgbClr val="0000FF"/>
                </a:solidFill>
                <a:latin typeface="新細明體"/>
                <a:ea typeface="新細明體"/>
              </a:rPr>
              <a:t>~</a:t>
            </a:r>
            <a:r>
              <a:rPr lang="zh-TW" altLang="en-US" sz="3200" b="1" dirty="0" smtClean="0">
                <a:solidFill>
                  <a:srgbClr val="0000FF"/>
                </a:solidFill>
                <a:latin typeface="Times New Roman" pitchFamily="18" charset="0"/>
              </a:rPr>
              <a:t>職能分工</a:t>
            </a:r>
            <a:r>
              <a:rPr lang="en-US" altLang="zh-TW" sz="3200" b="1" dirty="0" smtClean="0">
                <a:solidFill>
                  <a:srgbClr val="0000FF"/>
                </a:solidFill>
                <a:latin typeface="Times New Roman" pitchFamily="18" charset="0"/>
              </a:rPr>
              <a:t>~</a:t>
            </a:r>
            <a:endParaRPr lang="en-US" altLang="zh-TW" sz="3200" b="1" dirty="0">
              <a:solidFill>
                <a:srgbClr val="0000FF"/>
              </a:solidFill>
              <a:latin typeface="Times New Roman" pitchFamily="18" charset="0"/>
            </a:endParaRPr>
          </a:p>
          <a:p>
            <a:pPr marL="457200" indent="-457200" eaLnBrk="0" hangingPunct="0">
              <a:lnSpc>
                <a:spcPct val="90000"/>
              </a:lnSpc>
              <a:spcBef>
                <a:spcPct val="20000"/>
              </a:spcBef>
              <a:buClr>
                <a:srgbClr val="CC0000"/>
              </a:buClr>
              <a:buSzPct val="75000"/>
              <a:buFont typeface="Wingdings" panose="05000000000000000000" pitchFamily="2" charset="2"/>
              <a:buChar char="n"/>
            </a:pPr>
            <a:r>
              <a:rPr lang="zh-TW" altLang="en-US" sz="3200" b="1" dirty="0" smtClean="0">
                <a:latin typeface="Times New Roman" pitchFamily="18" charset="0"/>
              </a:rPr>
              <a:t>重點</a:t>
            </a:r>
            <a:r>
              <a:rPr lang="zh-TW" altLang="en-US" sz="3200" b="1" dirty="0">
                <a:latin typeface="Times New Roman" pitchFamily="18" charset="0"/>
              </a:rPr>
              <a:t>在「分工」，主要目的在預防與及時發現在</a:t>
            </a:r>
            <a:r>
              <a:rPr lang="zh-TW" altLang="en-US" sz="3200" b="1" dirty="0" smtClean="0">
                <a:latin typeface="Times New Roman" pitchFamily="18" charset="0"/>
              </a:rPr>
              <a:t>執行</a:t>
            </a:r>
            <a:r>
              <a:rPr lang="zh-TW" altLang="en-US" sz="3200" b="1" dirty="0">
                <a:latin typeface="Times New Roman" pitchFamily="18" charset="0"/>
              </a:rPr>
              <a:t>所分派職務時產生之錯誤或舞弊行為，是一</a:t>
            </a:r>
            <a:r>
              <a:rPr lang="zh-TW" altLang="en-US" sz="3200" b="1" dirty="0" smtClean="0">
                <a:latin typeface="Times New Roman" pitchFamily="18" charset="0"/>
              </a:rPr>
              <a:t>項基本而且重要的控制活動。</a:t>
            </a:r>
            <a:endParaRPr lang="en-US" altLang="zh-TW" sz="3200" b="1" dirty="0" smtClean="0">
              <a:latin typeface="Times New Roman" pitchFamily="18" charset="0"/>
            </a:endParaRPr>
          </a:p>
          <a:p>
            <a:pPr marL="457200" indent="-457200" eaLnBrk="0" hangingPunct="0">
              <a:lnSpc>
                <a:spcPct val="90000"/>
              </a:lnSpc>
              <a:spcBef>
                <a:spcPct val="20000"/>
              </a:spcBef>
              <a:buClr>
                <a:srgbClr val="CC0000"/>
              </a:buClr>
              <a:buSzPct val="75000"/>
              <a:buFont typeface="Wingdings" panose="05000000000000000000" pitchFamily="2" charset="2"/>
              <a:buChar char="n"/>
            </a:pPr>
            <a:r>
              <a:rPr lang="zh-TW" altLang="en-US" sz="3200" b="1" dirty="0" smtClean="0">
                <a:latin typeface="Times New Roman" pitchFamily="18" charset="0"/>
              </a:rPr>
              <a:t>常見</a:t>
            </a:r>
            <a:r>
              <a:rPr lang="zh-TW" altLang="en-US" sz="3200" b="1" dirty="0">
                <a:latin typeface="Times New Roman" pitchFamily="18" charset="0"/>
              </a:rPr>
              <a:t>的職能分工控制如下：</a:t>
            </a:r>
            <a:endParaRPr lang="en-US" altLang="zh-TW" sz="3200" b="1" dirty="0">
              <a:latin typeface="Times New Roman" pitchFamily="18" charset="0"/>
            </a:endParaRPr>
          </a:p>
          <a:p>
            <a:pPr lvl="1" eaLnBrk="0" hangingPunct="0">
              <a:lnSpc>
                <a:spcPct val="90000"/>
              </a:lnSpc>
              <a:spcBef>
                <a:spcPct val="20000"/>
              </a:spcBef>
              <a:buClr>
                <a:srgbClr val="CC0000"/>
              </a:buClr>
              <a:buSzPct val="75000"/>
              <a:buFont typeface="Wingdings" pitchFamily="2" charset="2"/>
              <a:buChar char="q"/>
            </a:pPr>
            <a:r>
              <a:rPr lang="zh-TW" altLang="en-US" sz="3200" b="1" dirty="0">
                <a:solidFill>
                  <a:srgbClr val="006600"/>
                </a:solidFill>
                <a:latin typeface="Times New Roman" pitchFamily="18" charset="0"/>
              </a:rPr>
              <a:t>資產保管人員與會計人員分開</a:t>
            </a:r>
            <a:r>
              <a:rPr lang="zh-TW" altLang="en-US" sz="3200" b="1" dirty="0">
                <a:latin typeface="Times New Roman" pitchFamily="18" charset="0"/>
              </a:rPr>
              <a:t>。</a:t>
            </a:r>
            <a:endParaRPr lang="en-US" altLang="zh-TW" sz="3200" b="1" dirty="0">
              <a:latin typeface="Times New Roman" pitchFamily="18" charset="0"/>
            </a:endParaRPr>
          </a:p>
          <a:p>
            <a:pPr lvl="1" eaLnBrk="0" hangingPunct="0">
              <a:lnSpc>
                <a:spcPct val="90000"/>
              </a:lnSpc>
              <a:spcBef>
                <a:spcPct val="20000"/>
              </a:spcBef>
              <a:buClr>
                <a:srgbClr val="CC0000"/>
              </a:buClr>
              <a:buSzPct val="75000"/>
              <a:buFont typeface="Wingdings" pitchFamily="2" charset="2"/>
              <a:buChar char="q"/>
            </a:pPr>
            <a:r>
              <a:rPr lang="zh-TW" altLang="en-US" sz="3200" b="1" dirty="0">
                <a:solidFill>
                  <a:srgbClr val="006600"/>
                </a:solidFill>
                <a:latin typeface="Times New Roman" pitchFamily="18" charset="0"/>
              </a:rPr>
              <a:t>交易授權與資產的保管分開。</a:t>
            </a:r>
            <a:endParaRPr lang="en-US" altLang="zh-TW" sz="3200" b="1" dirty="0">
              <a:solidFill>
                <a:srgbClr val="006600"/>
              </a:solidFill>
              <a:latin typeface="Times New Roman" pitchFamily="18" charset="0"/>
            </a:endParaRPr>
          </a:p>
          <a:p>
            <a:pPr lvl="1" eaLnBrk="0" hangingPunct="0">
              <a:lnSpc>
                <a:spcPct val="90000"/>
              </a:lnSpc>
              <a:spcBef>
                <a:spcPct val="20000"/>
              </a:spcBef>
              <a:buClr>
                <a:srgbClr val="CC0000"/>
              </a:buClr>
              <a:buSzPct val="75000"/>
              <a:buFont typeface="Wingdings" pitchFamily="2" charset="2"/>
              <a:buChar char="q"/>
            </a:pPr>
            <a:r>
              <a:rPr lang="zh-TW" altLang="en-US" sz="3200" b="1" dirty="0">
                <a:solidFill>
                  <a:srgbClr val="006600"/>
                </a:solidFill>
                <a:latin typeface="Times New Roman" pitchFamily="18" charset="0"/>
              </a:rPr>
              <a:t>營運責任與資料處理責任分開。</a:t>
            </a:r>
            <a:endParaRPr lang="en-US" altLang="zh-TW" sz="3200" b="1" dirty="0">
              <a:solidFill>
                <a:srgbClr val="006600"/>
              </a:solidFill>
              <a:latin typeface="Times New Roman" pitchFamily="18" charset="0"/>
            </a:endParaRPr>
          </a:p>
          <a:p>
            <a:pPr marL="719138" lvl="1" indent="-261938" eaLnBrk="0" hangingPunct="0">
              <a:lnSpc>
                <a:spcPct val="90000"/>
              </a:lnSpc>
              <a:spcBef>
                <a:spcPct val="20000"/>
              </a:spcBef>
              <a:buClr>
                <a:srgbClr val="CC0000"/>
              </a:buClr>
              <a:buSzPct val="75000"/>
              <a:buFont typeface="Wingdings" pitchFamily="2" charset="2"/>
              <a:buChar char="q"/>
            </a:pPr>
            <a:r>
              <a:rPr lang="zh-TW" altLang="en-US" sz="3200" b="1" dirty="0">
                <a:solidFill>
                  <a:srgbClr val="006600"/>
                </a:solidFill>
                <a:latin typeface="Times New Roman" pitchFamily="18" charset="0"/>
              </a:rPr>
              <a:t>系統分析師、程式設計師不能兼辦資料輸入</a:t>
            </a:r>
            <a:r>
              <a:rPr lang="zh-TW" altLang="en-US" sz="3200" b="1" dirty="0" smtClean="0">
                <a:solidFill>
                  <a:srgbClr val="006600"/>
                </a:solidFill>
                <a:latin typeface="Times New Roman" pitchFamily="18" charset="0"/>
              </a:rPr>
              <a:t>或電腦操作</a:t>
            </a:r>
            <a:r>
              <a:rPr lang="zh-TW" altLang="en-US" sz="3200" b="1" dirty="0">
                <a:solidFill>
                  <a:srgbClr val="006600"/>
                </a:solidFill>
                <a:latin typeface="Times New Roman" pitchFamily="18" charset="0"/>
              </a:rPr>
              <a:t>。</a:t>
            </a:r>
          </a:p>
        </p:txBody>
      </p:sp>
      <p:sp>
        <p:nvSpPr>
          <p:cNvPr id="41990" name="投影片編號版面配置區 7"/>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C0635CEC-8499-45D0-AC89-6D9FCC68616D}" type="slidenum">
              <a:rPr kumimoji="0" lang="zh-TW" altLang="en-US" sz="1000">
                <a:latin typeface="Times New Roman" pitchFamily="18" charset="0"/>
              </a:rPr>
              <a:pPr algn="r" eaLnBrk="1" hangingPunct="1"/>
              <a:t>50</a:t>
            </a:fld>
            <a:endParaRPr kumimoji="0" lang="en-US" altLang="zh-TW" sz="1000">
              <a:latin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09BD8544-ACBB-4C52-B5ED-ABA6F2218D72}" type="slidenum">
              <a:rPr kumimoji="0" lang="zh-TW" altLang="en-US" smtClean="0">
                <a:latin typeface="Times New Roman" pitchFamily="18" charset="0"/>
              </a:rPr>
              <a:pPr eaLnBrk="1" hangingPunct="1"/>
              <a:t>51</a:t>
            </a:fld>
            <a:endParaRPr kumimoji="0" lang="en-US" altLang="zh-TW" smtClean="0">
              <a:latin typeface="Times New Roman" pitchFamily="18" charset="0"/>
            </a:endParaRPr>
          </a:p>
        </p:txBody>
      </p:sp>
      <p:sp>
        <p:nvSpPr>
          <p:cNvPr id="44037" name="Rectangle 5"/>
          <p:cNvSpPr>
            <a:spLocks noChangeArrowheads="1"/>
          </p:cNvSpPr>
          <p:nvPr/>
        </p:nvSpPr>
        <p:spPr bwMode="auto">
          <a:xfrm>
            <a:off x="344488" y="980728"/>
            <a:ext cx="9288462" cy="5040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spcBef>
                <a:spcPct val="20000"/>
              </a:spcBef>
              <a:buClr>
                <a:srgbClr val="CC0000"/>
              </a:buClr>
              <a:buSzPct val="75000"/>
            </a:pPr>
            <a:r>
              <a:rPr lang="en-US" altLang="zh-TW" sz="3200" b="1" dirty="0" smtClean="0">
                <a:solidFill>
                  <a:srgbClr val="0000FF"/>
                </a:solidFill>
                <a:latin typeface="Times New Roman" pitchFamily="18" charset="0"/>
              </a:rPr>
              <a:t>~</a:t>
            </a:r>
            <a:r>
              <a:rPr lang="zh-TW" altLang="en-US" sz="3200" b="1" dirty="0" smtClean="0">
                <a:solidFill>
                  <a:srgbClr val="0000FF"/>
                </a:solidFill>
                <a:latin typeface="Times New Roman" pitchFamily="18" charset="0"/>
              </a:rPr>
              <a:t>驗證核對</a:t>
            </a:r>
            <a:r>
              <a:rPr lang="en-US" altLang="zh-TW" sz="3200" b="1" dirty="0">
                <a:solidFill>
                  <a:srgbClr val="0000FF"/>
                </a:solidFill>
                <a:latin typeface="Times New Roman" pitchFamily="18" charset="0"/>
              </a:rPr>
              <a:t>~</a:t>
            </a:r>
          </a:p>
          <a:p>
            <a:pPr marL="457200" indent="-457200" eaLnBrk="0" hangingPunct="0">
              <a:lnSpc>
                <a:spcPct val="90000"/>
              </a:lnSpc>
              <a:spcBef>
                <a:spcPct val="20000"/>
              </a:spcBef>
              <a:buClr>
                <a:srgbClr val="CC0000"/>
              </a:buClr>
              <a:buSzPct val="75000"/>
              <a:buFont typeface="Wingdings" panose="05000000000000000000" pitchFamily="2" charset="2"/>
              <a:buChar char="n"/>
            </a:pPr>
            <a:r>
              <a:rPr lang="zh-TW" altLang="en-US" sz="3200" b="1" dirty="0" smtClean="0">
                <a:latin typeface="Times New Roman" pitchFamily="18" charset="0"/>
              </a:rPr>
              <a:t>驗證</a:t>
            </a:r>
            <a:r>
              <a:rPr lang="zh-TW" altLang="en-US" sz="3200" b="1" dirty="0">
                <a:latin typeface="Times New Roman" pitchFamily="18" charset="0"/>
              </a:rPr>
              <a:t>本身為一種證實的動作，將事項有關</a:t>
            </a:r>
            <a:r>
              <a:rPr lang="zh-TW" altLang="en-US" sz="3200" b="1" dirty="0" smtClean="0">
                <a:latin typeface="Times New Roman" pitchFamily="18" charset="0"/>
              </a:rPr>
              <a:t>資訊</a:t>
            </a:r>
            <a:r>
              <a:rPr lang="zh-TW" altLang="en-US" sz="3200" b="1" dirty="0">
                <a:latin typeface="Times New Roman" pitchFamily="18" charset="0"/>
              </a:rPr>
              <a:t>加以紀錄核對，並加以驗證，即為一種控制</a:t>
            </a:r>
            <a:r>
              <a:rPr lang="zh-TW" altLang="en-US" sz="3200" b="1" dirty="0" smtClean="0">
                <a:latin typeface="Times New Roman" pitchFamily="18" charset="0"/>
              </a:rPr>
              <a:t>作業</a:t>
            </a:r>
            <a:r>
              <a:rPr lang="zh-TW" altLang="en-US" sz="3200" b="1" dirty="0">
                <a:latin typeface="Times New Roman" pitchFamily="18" charset="0"/>
              </a:rPr>
              <a:t>，適當的憑證及紀錄係達成健全內部控制</a:t>
            </a:r>
            <a:r>
              <a:rPr lang="zh-TW" altLang="en-US" sz="3200" b="1" dirty="0" smtClean="0">
                <a:latin typeface="Times New Roman" pitchFamily="18" charset="0"/>
              </a:rPr>
              <a:t>實施方案「提供可靠資訊」目標的基礎。</a:t>
            </a:r>
            <a:endParaRPr lang="en-US" altLang="zh-TW" sz="3200" b="1" dirty="0" smtClean="0">
              <a:latin typeface="Times New Roman" pitchFamily="18" charset="0"/>
            </a:endParaRPr>
          </a:p>
          <a:p>
            <a:pPr marL="457200" indent="-457200" eaLnBrk="0" hangingPunct="0">
              <a:lnSpc>
                <a:spcPct val="90000"/>
              </a:lnSpc>
              <a:spcBef>
                <a:spcPct val="20000"/>
              </a:spcBef>
              <a:buClr>
                <a:srgbClr val="CC0000"/>
              </a:buClr>
              <a:buSzPct val="75000"/>
              <a:buFont typeface="Wingdings" panose="05000000000000000000" pitchFamily="2" charset="2"/>
              <a:buChar char="n"/>
            </a:pPr>
            <a:r>
              <a:rPr lang="zh-TW" altLang="en-US" sz="3200" b="1" dirty="0" smtClean="0">
                <a:latin typeface="Times New Roman" pitchFamily="18" charset="0"/>
              </a:rPr>
              <a:t>常見</a:t>
            </a:r>
            <a:r>
              <a:rPr lang="zh-TW" altLang="en-US" sz="3200" b="1" dirty="0">
                <a:latin typeface="Times New Roman" pitchFamily="18" charset="0"/>
              </a:rPr>
              <a:t>的</a:t>
            </a:r>
            <a:r>
              <a:rPr lang="zh-TW" altLang="en-US" sz="3200" b="1" dirty="0" smtClean="0">
                <a:latin typeface="Times New Roman" pitchFamily="18" charset="0"/>
              </a:rPr>
              <a:t>驗證核對</a:t>
            </a:r>
            <a:r>
              <a:rPr lang="zh-TW" altLang="en-US" sz="3200" b="1" dirty="0">
                <a:latin typeface="Times New Roman" pitchFamily="18" charset="0"/>
              </a:rPr>
              <a:t>控制如下：</a:t>
            </a:r>
            <a:endParaRPr lang="en-US" altLang="zh-TW" sz="3200" b="1" dirty="0">
              <a:latin typeface="Times New Roman" pitchFamily="18" charset="0"/>
            </a:endParaRPr>
          </a:p>
          <a:p>
            <a:pPr lvl="1" eaLnBrk="0" hangingPunct="0">
              <a:lnSpc>
                <a:spcPct val="90000"/>
              </a:lnSpc>
              <a:spcBef>
                <a:spcPct val="20000"/>
              </a:spcBef>
              <a:buClr>
                <a:srgbClr val="CC0000"/>
              </a:buClr>
              <a:buSzPct val="75000"/>
              <a:buFont typeface="Wingdings" pitchFamily="2" charset="2"/>
              <a:buChar char="q"/>
            </a:pPr>
            <a:r>
              <a:rPr lang="zh-TW" altLang="en-US" sz="3200" b="1" dirty="0">
                <a:solidFill>
                  <a:srgbClr val="006600"/>
                </a:solidFill>
                <a:latin typeface="Times New Roman" pitchFamily="18" charset="0"/>
              </a:rPr>
              <a:t>對收入事項的驗證及紀錄核對。</a:t>
            </a:r>
            <a:endParaRPr lang="en-US" altLang="zh-TW" sz="3200" b="1" dirty="0">
              <a:solidFill>
                <a:srgbClr val="006600"/>
              </a:solidFill>
              <a:latin typeface="Times New Roman" pitchFamily="18" charset="0"/>
            </a:endParaRPr>
          </a:p>
          <a:p>
            <a:pPr lvl="1" eaLnBrk="0" hangingPunct="0">
              <a:lnSpc>
                <a:spcPct val="90000"/>
              </a:lnSpc>
              <a:spcBef>
                <a:spcPct val="20000"/>
              </a:spcBef>
              <a:buClr>
                <a:srgbClr val="CC0000"/>
              </a:buClr>
              <a:buSzPct val="75000"/>
              <a:buFont typeface="Wingdings" pitchFamily="2" charset="2"/>
              <a:buChar char="q"/>
            </a:pPr>
            <a:r>
              <a:rPr lang="zh-TW" altLang="en-US" sz="3200" b="1" dirty="0">
                <a:solidFill>
                  <a:srgbClr val="006600"/>
                </a:solidFill>
                <a:latin typeface="Times New Roman" pitchFamily="18" charset="0"/>
              </a:rPr>
              <a:t>對支出事項的驗證及紀錄核對。</a:t>
            </a:r>
            <a:endParaRPr lang="en-US" altLang="zh-TW" sz="3200" b="1" dirty="0">
              <a:solidFill>
                <a:srgbClr val="006600"/>
              </a:solidFill>
              <a:latin typeface="Times New Roman" pitchFamily="18" charset="0"/>
            </a:endParaRPr>
          </a:p>
          <a:p>
            <a:pPr lvl="1" eaLnBrk="0" hangingPunct="0">
              <a:lnSpc>
                <a:spcPct val="90000"/>
              </a:lnSpc>
              <a:spcBef>
                <a:spcPct val="20000"/>
              </a:spcBef>
              <a:buClr>
                <a:srgbClr val="CC0000"/>
              </a:buClr>
              <a:buSzPct val="75000"/>
              <a:buFont typeface="Wingdings" pitchFamily="2" charset="2"/>
              <a:buChar char="q"/>
            </a:pPr>
            <a:r>
              <a:rPr lang="zh-TW" altLang="en-US" sz="3200" b="1" dirty="0">
                <a:solidFill>
                  <a:srgbClr val="006600"/>
                </a:solidFill>
                <a:latin typeface="Times New Roman" pitchFamily="18" charset="0"/>
              </a:rPr>
              <a:t>對非財務事項的驗證及紀錄核對。</a:t>
            </a:r>
            <a:endParaRPr lang="zh-TW" altLang="en-US" sz="2400" b="1" dirty="0">
              <a:solidFill>
                <a:srgbClr val="006600"/>
              </a:solidFill>
              <a:latin typeface="Times New Roman" pitchFamily="18" charset="0"/>
            </a:endParaRPr>
          </a:p>
        </p:txBody>
      </p:sp>
      <p:sp>
        <p:nvSpPr>
          <p:cNvPr id="44038" name="投影片編號版面配置區 7"/>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4D9DB66C-2A9F-4BB0-9FCA-4F3D22A4DA5B}" type="slidenum">
              <a:rPr kumimoji="0" lang="zh-TW" altLang="en-US" sz="1000">
                <a:latin typeface="Times New Roman" pitchFamily="18" charset="0"/>
              </a:rPr>
              <a:pPr algn="r" eaLnBrk="1" hangingPunct="1"/>
              <a:t>51</a:t>
            </a:fld>
            <a:endParaRPr kumimoji="0" lang="en-US" altLang="zh-TW" sz="1000">
              <a:latin typeface="Times New Roman" pitchFamily="18" charset="0"/>
            </a:endParaRPr>
          </a:p>
        </p:txBody>
      </p:sp>
      <p:sp>
        <p:nvSpPr>
          <p:cNvPr id="9" name="Rectangle 4"/>
          <p:cNvSpPr txBox="1">
            <a:spLocks noChangeArrowheads="1"/>
          </p:cNvSpPr>
          <p:nvPr/>
        </p:nvSpPr>
        <p:spPr bwMode="auto">
          <a:xfrm>
            <a:off x="2252812" y="260003"/>
            <a:ext cx="540037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b="1">
                <a:solidFill>
                  <a:srgbClr val="A50021"/>
                </a:solidFill>
                <a:latin typeface="Arial" panose="020B0604020202020204" pitchFamily="34" charset="0"/>
                <a:ea typeface="+mn-ea"/>
                <a:cs typeface="Arial" panose="020B0604020202020204" pitchFamily="34" charset="0"/>
              </a:defRPr>
            </a:lvl1pPr>
            <a:lvl2pPr algn="ctr" rtl="0" eaLnBrk="0" fontAlgn="base" hangingPunct="0">
              <a:spcBef>
                <a:spcPct val="0"/>
              </a:spcBef>
              <a:spcAft>
                <a:spcPct val="0"/>
              </a:spcAft>
              <a:defRPr kumimoji="1" sz="4400" b="1">
                <a:solidFill>
                  <a:srgbClr val="A50021"/>
                </a:solidFill>
                <a:latin typeface="標楷體" charset="0"/>
                <a:ea typeface="新細明體" charset="0"/>
              </a:defRPr>
            </a:lvl2pPr>
            <a:lvl3pPr algn="ctr" rtl="0" eaLnBrk="0" fontAlgn="base" hangingPunct="0">
              <a:spcBef>
                <a:spcPct val="0"/>
              </a:spcBef>
              <a:spcAft>
                <a:spcPct val="0"/>
              </a:spcAft>
              <a:defRPr kumimoji="1" sz="4400" b="1">
                <a:solidFill>
                  <a:srgbClr val="A50021"/>
                </a:solidFill>
                <a:latin typeface="標楷體" charset="0"/>
                <a:ea typeface="新細明體" charset="0"/>
              </a:defRPr>
            </a:lvl3pPr>
            <a:lvl4pPr algn="ctr" rtl="0" eaLnBrk="0" fontAlgn="base" hangingPunct="0">
              <a:spcBef>
                <a:spcPct val="0"/>
              </a:spcBef>
              <a:spcAft>
                <a:spcPct val="0"/>
              </a:spcAft>
              <a:defRPr kumimoji="1" sz="4400" b="1">
                <a:solidFill>
                  <a:srgbClr val="A50021"/>
                </a:solidFill>
                <a:latin typeface="標楷體" charset="0"/>
                <a:ea typeface="新細明體" charset="0"/>
              </a:defRPr>
            </a:lvl4pPr>
            <a:lvl5pPr algn="ctr" rtl="0" eaLnBrk="0" fontAlgn="base" hangingPunct="0">
              <a:spcBef>
                <a:spcPct val="0"/>
              </a:spcBef>
              <a:spcAft>
                <a:spcPct val="0"/>
              </a:spcAft>
              <a:defRPr kumimoji="1" sz="4400" b="1">
                <a:solidFill>
                  <a:srgbClr val="A50021"/>
                </a:solidFill>
                <a:latin typeface="標楷體" charset="0"/>
                <a:ea typeface="新細明體" charset="0"/>
              </a:defRPr>
            </a:lvl5pPr>
            <a:lvl6pPr marL="457200" algn="ctr" rtl="0" eaLnBrk="0" fontAlgn="base" hangingPunct="0">
              <a:spcBef>
                <a:spcPct val="0"/>
              </a:spcBef>
              <a:spcAft>
                <a:spcPct val="0"/>
              </a:spcAft>
              <a:defRPr kumimoji="1" sz="4400" b="1">
                <a:solidFill>
                  <a:srgbClr val="A50021"/>
                </a:solidFill>
                <a:latin typeface="標楷體" charset="0"/>
                <a:ea typeface="新細明體" charset="0"/>
              </a:defRPr>
            </a:lvl6pPr>
            <a:lvl7pPr marL="914400" algn="ctr" rtl="0" eaLnBrk="0" fontAlgn="base" hangingPunct="0">
              <a:spcBef>
                <a:spcPct val="0"/>
              </a:spcBef>
              <a:spcAft>
                <a:spcPct val="0"/>
              </a:spcAft>
              <a:defRPr kumimoji="1" sz="4400" b="1">
                <a:solidFill>
                  <a:srgbClr val="A50021"/>
                </a:solidFill>
                <a:latin typeface="標楷體" charset="0"/>
                <a:ea typeface="新細明體" charset="0"/>
              </a:defRPr>
            </a:lvl7pPr>
            <a:lvl8pPr marL="1371600" algn="ctr" rtl="0" eaLnBrk="0" fontAlgn="base" hangingPunct="0">
              <a:spcBef>
                <a:spcPct val="0"/>
              </a:spcBef>
              <a:spcAft>
                <a:spcPct val="0"/>
              </a:spcAft>
              <a:defRPr kumimoji="1" sz="4400" b="1">
                <a:solidFill>
                  <a:srgbClr val="A50021"/>
                </a:solidFill>
                <a:latin typeface="標楷體" charset="0"/>
                <a:ea typeface="新細明體" charset="0"/>
              </a:defRPr>
            </a:lvl8pPr>
            <a:lvl9pPr marL="1828800" algn="ctr" rtl="0" eaLnBrk="0" fontAlgn="base" hangingPunct="0">
              <a:spcBef>
                <a:spcPct val="0"/>
              </a:spcBef>
              <a:spcAft>
                <a:spcPct val="0"/>
              </a:spcAft>
              <a:defRPr kumimoji="1" sz="4400" b="1">
                <a:solidFill>
                  <a:srgbClr val="A50021"/>
                </a:solidFill>
                <a:latin typeface="標楷體" charset="0"/>
                <a:ea typeface="新細明體" charset="0"/>
              </a:defRPr>
            </a:lvl9pPr>
          </a:lstStyle>
          <a:p>
            <a:pPr>
              <a:defRPr/>
            </a:pPr>
            <a:r>
              <a:rPr lang="zh-TW" altLang="en-US" sz="4000" kern="0" smtClean="0">
                <a:effectLst>
                  <a:outerShdw blurRad="38100" dist="38100" dir="2700000" algn="tl">
                    <a:srgbClr val="C0C0C0"/>
                  </a:outerShdw>
                </a:effectLst>
                <a:latin typeface="Times New Roman" pitchFamily="18" charset="0"/>
                <a:ea typeface="標楷體" pitchFamily="65" charset="-120"/>
              </a:rPr>
              <a:t>設計控制重點</a:t>
            </a:r>
            <a:endParaRPr lang="zh-TW" altLang="en-US" sz="3200" kern="0" dirty="0" smtClean="0">
              <a:solidFill>
                <a:srgbClr val="3333FF"/>
              </a:solidFill>
              <a:effectLst>
                <a:outerShdw blurRad="38100" dist="38100" dir="2700000" algn="tl">
                  <a:srgbClr val="C0C0C0"/>
                </a:outerShdw>
              </a:effectLst>
              <a:latin typeface="Times New Roman" pitchFamily="18" charset="0"/>
              <a:ea typeface="標楷體" pitchFamily="65" charset="-12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DB64F093-8AC6-4125-A15B-E4B653B42191}" type="slidenum">
              <a:rPr kumimoji="0" lang="zh-TW" altLang="en-US" smtClean="0">
                <a:latin typeface="Times New Roman" pitchFamily="18" charset="0"/>
              </a:rPr>
              <a:pPr eaLnBrk="1" hangingPunct="1"/>
              <a:t>52</a:t>
            </a:fld>
            <a:endParaRPr kumimoji="0" lang="en-US" altLang="zh-TW" smtClean="0">
              <a:latin typeface="Times New Roman" pitchFamily="18" charset="0"/>
            </a:endParaRPr>
          </a:p>
        </p:txBody>
      </p:sp>
      <p:sp>
        <p:nvSpPr>
          <p:cNvPr id="45061" name="Rectangle 5"/>
          <p:cNvSpPr>
            <a:spLocks noChangeArrowheads="1"/>
          </p:cNvSpPr>
          <p:nvPr/>
        </p:nvSpPr>
        <p:spPr bwMode="auto">
          <a:xfrm>
            <a:off x="344488" y="1052736"/>
            <a:ext cx="9073008"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spcBef>
                <a:spcPct val="20000"/>
              </a:spcBef>
              <a:buClr>
                <a:srgbClr val="CC0000"/>
              </a:buClr>
              <a:buSzPct val="75000"/>
            </a:pPr>
            <a:r>
              <a:rPr lang="en-US" altLang="zh-TW" sz="3200" b="1" dirty="0" smtClean="0">
                <a:solidFill>
                  <a:srgbClr val="0000FF"/>
                </a:solidFill>
                <a:latin typeface="Times New Roman" pitchFamily="18" charset="0"/>
              </a:rPr>
              <a:t>~</a:t>
            </a:r>
            <a:r>
              <a:rPr lang="zh-TW" altLang="en-US" sz="3200" b="1" dirty="0" smtClean="0">
                <a:solidFill>
                  <a:srgbClr val="0000FF"/>
                </a:solidFill>
                <a:latin typeface="Times New Roman" pitchFamily="18" charset="0"/>
              </a:rPr>
              <a:t>實體控制</a:t>
            </a:r>
            <a:r>
              <a:rPr lang="en-US" altLang="zh-TW" sz="3200" b="1" dirty="0" smtClean="0">
                <a:solidFill>
                  <a:srgbClr val="0000FF"/>
                </a:solidFill>
                <a:latin typeface="Times New Roman" pitchFamily="18" charset="0"/>
              </a:rPr>
              <a:t>~</a:t>
            </a:r>
          </a:p>
          <a:p>
            <a:pPr marL="271463" indent="-271463" eaLnBrk="0" hangingPunct="0">
              <a:lnSpc>
                <a:spcPct val="90000"/>
              </a:lnSpc>
              <a:spcBef>
                <a:spcPct val="20000"/>
              </a:spcBef>
              <a:buClr>
                <a:srgbClr val="CC0000"/>
              </a:buClr>
              <a:buSzPct val="75000"/>
              <a:buFont typeface="Wingdings" pitchFamily="2" charset="2"/>
              <a:buChar char="n"/>
            </a:pPr>
            <a:r>
              <a:rPr lang="zh-TW" altLang="en-US" sz="3200" b="1" dirty="0" smtClean="0">
                <a:latin typeface="Times New Roman" pitchFamily="18" charset="0"/>
              </a:rPr>
              <a:t>實體</a:t>
            </a:r>
            <a:r>
              <a:rPr lang="zh-TW" altLang="en-US" sz="3200" b="1" dirty="0">
                <a:latin typeface="Times New Roman" pitchFamily="18" charset="0"/>
              </a:rPr>
              <a:t>控制主要係保護不動產、動產、有價證券</a:t>
            </a:r>
            <a:r>
              <a:rPr lang="zh-TW" altLang="en-US" sz="3200" b="1" dirty="0" smtClean="0">
                <a:latin typeface="Times New Roman" pitchFamily="18" charset="0"/>
              </a:rPr>
              <a:t>、現金</a:t>
            </a:r>
            <a:r>
              <a:rPr lang="zh-TW" altLang="en-US" sz="3200" b="1" dirty="0">
                <a:latin typeface="Times New Roman" pitchFamily="18" charset="0"/>
              </a:rPr>
              <a:t>等，及已印妥但未使用之重要表單及其他</a:t>
            </a:r>
            <a:r>
              <a:rPr lang="zh-TW" altLang="en-US" sz="3200" b="1" dirty="0" smtClean="0">
                <a:latin typeface="Times New Roman" pitchFamily="18" charset="0"/>
              </a:rPr>
              <a:t>重要</a:t>
            </a:r>
            <a:r>
              <a:rPr lang="zh-TW" altLang="en-US" sz="3200" b="1" dirty="0">
                <a:latin typeface="Times New Roman" pitchFamily="18" charset="0"/>
              </a:rPr>
              <a:t>紀錄的安全設施與防衛方法，定期盤點亦能</a:t>
            </a:r>
            <a:r>
              <a:rPr lang="zh-TW" altLang="en-US" sz="3200" b="1" dirty="0" smtClean="0">
                <a:latin typeface="Times New Roman" pitchFamily="18" charset="0"/>
              </a:rPr>
              <a:t>達成</a:t>
            </a:r>
            <a:r>
              <a:rPr lang="zh-TW" altLang="en-US" sz="3200" b="1" dirty="0">
                <a:latin typeface="Times New Roman" pitchFamily="18" charset="0"/>
              </a:rPr>
              <a:t>保護上開資產的目標。</a:t>
            </a:r>
            <a:endParaRPr lang="en-US" altLang="zh-TW" sz="3200" b="1" dirty="0">
              <a:latin typeface="Times New Roman" pitchFamily="18" charset="0"/>
            </a:endParaRPr>
          </a:p>
          <a:p>
            <a:pPr eaLnBrk="0" hangingPunct="0">
              <a:lnSpc>
                <a:spcPct val="90000"/>
              </a:lnSpc>
              <a:spcBef>
                <a:spcPct val="20000"/>
              </a:spcBef>
              <a:buClr>
                <a:srgbClr val="CC0000"/>
              </a:buClr>
              <a:buSzPct val="75000"/>
              <a:buFont typeface="Wingdings" pitchFamily="2" charset="2"/>
              <a:buChar char="n"/>
            </a:pPr>
            <a:r>
              <a:rPr lang="zh-TW" altLang="en-US" sz="3200" b="1" dirty="0" smtClean="0">
                <a:latin typeface="Times New Roman" pitchFamily="18" charset="0"/>
              </a:rPr>
              <a:t>常見</a:t>
            </a:r>
            <a:r>
              <a:rPr lang="zh-TW" altLang="en-US" sz="3200" b="1" dirty="0">
                <a:latin typeface="Times New Roman" pitchFamily="18" charset="0"/>
              </a:rPr>
              <a:t>的實體</a:t>
            </a:r>
            <a:r>
              <a:rPr lang="zh-TW" altLang="en-US" sz="3200" b="1" dirty="0" smtClean="0">
                <a:latin typeface="Times New Roman" pitchFamily="18" charset="0"/>
              </a:rPr>
              <a:t>控制控制</a:t>
            </a:r>
            <a:r>
              <a:rPr lang="zh-TW" altLang="en-US" sz="3200" b="1" dirty="0">
                <a:latin typeface="Times New Roman" pitchFamily="18" charset="0"/>
              </a:rPr>
              <a:t>如下：</a:t>
            </a:r>
            <a:endParaRPr lang="en-US" altLang="zh-TW" sz="3200" b="1" dirty="0">
              <a:latin typeface="Times New Roman" pitchFamily="18" charset="0"/>
            </a:endParaRPr>
          </a:p>
          <a:p>
            <a:pPr lvl="1" eaLnBrk="0" hangingPunct="0">
              <a:lnSpc>
                <a:spcPct val="90000"/>
              </a:lnSpc>
              <a:spcBef>
                <a:spcPct val="20000"/>
              </a:spcBef>
              <a:buClr>
                <a:srgbClr val="CC0000"/>
              </a:buClr>
              <a:buSzPct val="75000"/>
              <a:buFont typeface="Wingdings" pitchFamily="2" charset="2"/>
              <a:buChar char="q"/>
            </a:pPr>
            <a:r>
              <a:rPr lang="zh-TW" altLang="en-US" sz="3200" b="1" dirty="0">
                <a:solidFill>
                  <a:srgbClr val="006600"/>
                </a:solidFill>
                <a:latin typeface="Times New Roman" pitchFamily="18" charset="0"/>
              </a:rPr>
              <a:t>存入銀行、保險箱或雇用警衛看守。</a:t>
            </a:r>
            <a:endParaRPr lang="en-US" altLang="zh-TW" sz="3200" b="1" dirty="0">
              <a:solidFill>
                <a:srgbClr val="006600"/>
              </a:solidFill>
              <a:latin typeface="Times New Roman" pitchFamily="18" charset="0"/>
            </a:endParaRPr>
          </a:p>
          <a:p>
            <a:pPr lvl="1" eaLnBrk="0" hangingPunct="0">
              <a:lnSpc>
                <a:spcPct val="90000"/>
              </a:lnSpc>
              <a:spcBef>
                <a:spcPct val="20000"/>
              </a:spcBef>
              <a:buClr>
                <a:srgbClr val="CC0000"/>
              </a:buClr>
              <a:buSzPct val="75000"/>
              <a:buFont typeface="Wingdings" pitchFamily="2" charset="2"/>
              <a:buChar char="q"/>
            </a:pPr>
            <a:r>
              <a:rPr lang="zh-TW" altLang="en-US" sz="3200" b="1" dirty="0">
                <a:solidFill>
                  <a:srgbClr val="006600"/>
                </a:solidFill>
                <a:latin typeface="Times New Roman" pitchFamily="18" charset="0"/>
              </a:rPr>
              <a:t>藉由抵押權或其他權利設定以確保債權。</a:t>
            </a:r>
            <a:endParaRPr lang="en-US" altLang="zh-TW" sz="3200" b="1" dirty="0">
              <a:solidFill>
                <a:srgbClr val="006600"/>
              </a:solidFill>
              <a:latin typeface="Times New Roman" pitchFamily="18" charset="0"/>
            </a:endParaRPr>
          </a:p>
          <a:p>
            <a:pPr lvl="1" eaLnBrk="0" hangingPunct="0">
              <a:lnSpc>
                <a:spcPct val="90000"/>
              </a:lnSpc>
              <a:spcBef>
                <a:spcPct val="20000"/>
              </a:spcBef>
              <a:buClr>
                <a:srgbClr val="CC0000"/>
              </a:buClr>
              <a:buSzPct val="75000"/>
              <a:buFont typeface="Wingdings" pitchFamily="2" charset="2"/>
              <a:buChar char="q"/>
            </a:pPr>
            <a:r>
              <a:rPr lang="zh-TW" altLang="en-US" sz="3200" b="1" dirty="0">
                <a:solidFill>
                  <a:srgbClr val="006600"/>
                </a:solidFill>
                <a:latin typeface="Times New Roman" pitchFamily="18" charset="0"/>
              </a:rPr>
              <a:t>定期對現金及固定資產進行盤點及抽查</a:t>
            </a:r>
            <a:r>
              <a:rPr lang="zh-TW" altLang="en-US" sz="3200" b="1" dirty="0">
                <a:latin typeface="Times New Roman" pitchFamily="18" charset="0"/>
              </a:rPr>
              <a:t>。</a:t>
            </a:r>
            <a:endParaRPr lang="en-US" altLang="zh-TW" sz="3200" b="1" dirty="0">
              <a:latin typeface="Times New Roman" pitchFamily="18" charset="0"/>
            </a:endParaRPr>
          </a:p>
          <a:p>
            <a:pPr eaLnBrk="0" hangingPunct="0">
              <a:lnSpc>
                <a:spcPct val="90000"/>
              </a:lnSpc>
              <a:spcBef>
                <a:spcPct val="20000"/>
              </a:spcBef>
              <a:buClr>
                <a:srgbClr val="CC0000"/>
              </a:buClr>
              <a:buSzPct val="75000"/>
            </a:pPr>
            <a:r>
              <a:rPr lang="zh-TW" altLang="en-US" sz="3200" b="1" dirty="0">
                <a:latin typeface="Times New Roman" pitchFamily="18" charset="0"/>
              </a:rPr>
              <a:t>　</a:t>
            </a:r>
            <a:endParaRPr lang="en-US" altLang="zh-TW" sz="3200" b="1" dirty="0">
              <a:latin typeface="Times New Roman" pitchFamily="18" charset="0"/>
            </a:endParaRPr>
          </a:p>
          <a:p>
            <a:pPr eaLnBrk="0" hangingPunct="0">
              <a:lnSpc>
                <a:spcPct val="90000"/>
              </a:lnSpc>
              <a:spcBef>
                <a:spcPct val="20000"/>
              </a:spcBef>
              <a:buClr>
                <a:srgbClr val="CC0000"/>
              </a:buClr>
              <a:buSzPct val="75000"/>
              <a:buFont typeface="Wingdings" pitchFamily="2" charset="2"/>
              <a:buChar char="p"/>
            </a:pPr>
            <a:endParaRPr lang="zh-TW" altLang="en-US" sz="2400" b="1" dirty="0">
              <a:solidFill>
                <a:srgbClr val="3333FF"/>
              </a:solidFill>
              <a:latin typeface="Times New Roman" pitchFamily="18" charset="0"/>
            </a:endParaRPr>
          </a:p>
        </p:txBody>
      </p:sp>
      <p:sp>
        <p:nvSpPr>
          <p:cNvPr id="45062" name="投影片編號版面配置區 7"/>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88D995FB-E814-4BC3-9D99-38327B7100B9}" type="slidenum">
              <a:rPr kumimoji="0" lang="zh-TW" altLang="en-US" sz="1000">
                <a:latin typeface="Times New Roman" pitchFamily="18" charset="0"/>
              </a:rPr>
              <a:pPr algn="r" eaLnBrk="1" hangingPunct="1"/>
              <a:t>52</a:t>
            </a:fld>
            <a:endParaRPr kumimoji="0" lang="en-US" altLang="zh-TW" sz="1000">
              <a:latin typeface="Times New Roman" pitchFamily="18" charset="0"/>
            </a:endParaRPr>
          </a:p>
        </p:txBody>
      </p:sp>
      <p:sp>
        <p:nvSpPr>
          <p:cNvPr id="9" name="Rectangle 4"/>
          <p:cNvSpPr txBox="1">
            <a:spLocks noChangeArrowheads="1"/>
          </p:cNvSpPr>
          <p:nvPr/>
        </p:nvSpPr>
        <p:spPr bwMode="auto">
          <a:xfrm>
            <a:off x="2252812" y="260003"/>
            <a:ext cx="540037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b="1">
                <a:solidFill>
                  <a:srgbClr val="A50021"/>
                </a:solidFill>
                <a:latin typeface="Arial" panose="020B0604020202020204" pitchFamily="34" charset="0"/>
                <a:ea typeface="+mn-ea"/>
                <a:cs typeface="Arial" panose="020B0604020202020204" pitchFamily="34" charset="0"/>
              </a:defRPr>
            </a:lvl1pPr>
            <a:lvl2pPr algn="ctr" rtl="0" eaLnBrk="0" fontAlgn="base" hangingPunct="0">
              <a:spcBef>
                <a:spcPct val="0"/>
              </a:spcBef>
              <a:spcAft>
                <a:spcPct val="0"/>
              </a:spcAft>
              <a:defRPr kumimoji="1" sz="4400" b="1">
                <a:solidFill>
                  <a:srgbClr val="A50021"/>
                </a:solidFill>
                <a:latin typeface="標楷體" charset="0"/>
                <a:ea typeface="新細明體" charset="0"/>
              </a:defRPr>
            </a:lvl2pPr>
            <a:lvl3pPr algn="ctr" rtl="0" eaLnBrk="0" fontAlgn="base" hangingPunct="0">
              <a:spcBef>
                <a:spcPct val="0"/>
              </a:spcBef>
              <a:spcAft>
                <a:spcPct val="0"/>
              </a:spcAft>
              <a:defRPr kumimoji="1" sz="4400" b="1">
                <a:solidFill>
                  <a:srgbClr val="A50021"/>
                </a:solidFill>
                <a:latin typeface="標楷體" charset="0"/>
                <a:ea typeface="新細明體" charset="0"/>
              </a:defRPr>
            </a:lvl3pPr>
            <a:lvl4pPr algn="ctr" rtl="0" eaLnBrk="0" fontAlgn="base" hangingPunct="0">
              <a:spcBef>
                <a:spcPct val="0"/>
              </a:spcBef>
              <a:spcAft>
                <a:spcPct val="0"/>
              </a:spcAft>
              <a:defRPr kumimoji="1" sz="4400" b="1">
                <a:solidFill>
                  <a:srgbClr val="A50021"/>
                </a:solidFill>
                <a:latin typeface="標楷體" charset="0"/>
                <a:ea typeface="新細明體" charset="0"/>
              </a:defRPr>
            </a:lvl4pPr>
            <a:lvl5pPr algn="ctr" rtl="0" eaLnBrk="0" fontAlgn="base" hangingPunct="0">
              <a:spcBef>
                <a:spcPct val="0"/>
              </a:spcBef>
              <a:spcAft>
                <a:spcPct val="0"/>
              </a:spcAft>
              <a:defRPr kumimoji="1" sz="4400" b="1">
                <a:solidFill>
                  <a:srgbClr val="A50021"/>
                </a:solidFill>
                <a:latin typeface="標楷體" charset="0"/>
                <a:ea typeface="新細明體" charset="0"/>
              </a:defRPr>
            </a:lvl5pPr>
            <a:lvl6pPr marL="457200" algn="ctr" rtl="0" eaLnBrk="0" fontAlgn="base" hangingPunct="0">
              <a:spcBef>
                <a:spcPct val="0"/>
              </a:spcBef>
              <a:spcAft>
                <a:spcPct val="0"/>
              </a:spcAft>
              <a:defRPr kumimoji="1" sz="4400" b="1">
                <a:solidFill>
                  <a:srgbClr val="A50021"/>
                </a:solidFill>
                <a:latin typeface="標楷體" charset="0"/>
                <a:ea typeface="新細明體" charset="0"/>
              </a:defRPr>
            </a:lvl6pPr>
            <a:lvl7pPr marL="914400" algn="ctr" rtl="0" eaLnBrk="0" fontAlgn="base" hangingPunct="0">
              <a:spcBef>
                <a:spcPct val="0"/>
              </a:spcBef>
              <a:spcAft>
                <a:spcPct val="0"/>
              </a:spcAft>
              <a:defRPr kumimoji="1" sz="4400" b="1">
                <a:solidFill>
                  <a:srgbClr val="A50021"/>
                </a:solidFill>
                <a:latin typeface="標楷體" charset="0"/>
                <a:ea typeface="新細明體" charset="0"/>
              </a:defRPr>
            </a:lvl7pPr>
            <a:lvl8pPr marL="1371600" algn="ctr" rtl="0" eaLnBrk="0" fontAlgn="base" hangingPunct="0">
              <a:spcBef>
                <a:spcPct val="0"/>
              </a:spcBef>
              <a:spcAft>
                <a:spcPct val="0"/>
              </a:spcAft>
              <a:defRPr kumimoji="1" sz="4400" b="1">
                <a:solidFill>
                  <a:srgbClr val="A50021"/>
                </a:solidFill>
                <a:latin typeface="標楷體" charset="0"/>
                <a:ea typeface="新細明體" charset="0"/>
              </a:defRPr>
            </a:lvl8pPr>
            <a:lvl9pPr marL="1828800" algn="ctr" rtl="0" eaLnBrk="0" fontAlgn="base" hangingPunct="0">
              <a:spcBef>
                <a:spcPct val="0"/>
              </a:spcBef>
              <a:spcAft>
                <a:spcPct val="0"/>
              </a:spcAft>
              <a:defRPr kumimoji="1" sz="4400" b="1">
                <a:solidFill>
                  <a:srgbClr val="A50021"/>
                </a:solidFill>
                <a:latin typeface="標楷體" charset="0"/>
                <a:ea typeface="新細明體" charset="0"/>
              </a:defRPr>
            </a:lvl9pPr>
          </a:lstStyle>
          <a:p>
            <a:pPr>
              <a:defRPr/>
            </a:pPr>
            <a:r>
              <a:rPr lang="zh-TW" altLang="en-US" sz="4000" kern="0" smtClean="0">
                <a:effectLst>
                  <a:outerShdw blurRad="38100" dist="38100" dir="2700000" algn="tl">
                    <a:srgbClr val="C0C0C0"/>
                  </a:outerShdw>
                </a:effectLst>
                <a:latin typeface="Times New Roman" pitchFamily="18" charset="0"/>
                <a:ea typeface="標楷體" pitchFamily="65" charset="-120"/>
              </a:rPr>
              <a:t>設計控制重點</a:t>
            </a:r>
            <a:endParaRPr lang="zh-TW" altLang="en-US" sz="3200" kern="0" dirty="0" smtClean="0">
              <a:solidFill>
                <a:srgbClr val="3333FF"/>
              </a:solidFill>
              <a:effectLst>
                <a:outerShdw blurRad="38100" dist="38100" dir="2700000" algn="tl">
                  <a:srgbClr val="C0C0C0"/>
                </a:outerShdw>
              </a:effectLst>
              <a:latin typeface="Times New Roman" pitchFamily="18" charset="0"/>
              <a:ea typeface="標楷體" pitchFamily="65" charset="-12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88DC5226-C964-49F6-97F0-0152A220E31C}" type="slidenum">
              <a:rPr kumimoji="0" lang="zh-TW" altLang="en-US" smtClean="0">
                <a:latin typeface="Times New Roman" pitchFamily="18" charset="0"/>
              </a:rPr>
              <a:pPr eaLnBrk="1" hangingPunct="1"/>
              <a:t>53</a:t>
            </a:fld>
            <a:endParaRPr kumimoji="0" lang="en-US" altLang="zh-TW" smtClean="0">
              <a:latin typeface="Times New Roman" pitchFamily="18" charset="0"/>
            </a:endParaRPr>
          </a:p>
        </p:txBody>
      </p:sp>
      <p:sp>
        <p:nvSpPr>
          <p:cNvPr id="329732" name="Rectangle 4"/>
          <p:cNvSpPr>
            <a:spLocks noGrp="1" noChangeArrowheads="1"/>
          </p:cNvSpPr>
          <p:nvPr>
            <p:ph type="title" idx="4294967295"/>
          </p:nvPr>
        </p:nvSpPr>
        <p:spPr/>
        <p:txBody>
          <a:bodyPr/>
          <a:lstStyle/>
          <a:p>
            <a:pPr>
              <a:defRPr/>
            </a:pPr>
            <a:r>
              <a:rPr lang="zh-TW" altLang="en-US" smtClean="0">
                <a:effectLst>
                  <a:outerShdw blurRad="38100" dist="38100" dir="2700000" algn="tl">
                    <a:srgbClr val="C0C0C0"/>
                  </a:outerShdw>
                </a:effectLst>
                <a:latin typeface="Times New Roman" pitchFamily="18" charset="0"/>
                <a:ea typeface="標楷體" pitchFamily="65" charset="-120"/>
              </a:rPr>
              <a:t>內部控制設計注意事項</a:t>
            </a:r>
          </a:p>
        </p:txBody>
      </p:sp>
      <p:sp>
        <p:nvSpPr>
          <p:cNvPr id="50180" name="Rectangle 5"/>
          <p:cNvSpPr>
            <a:spLocks noGrp="1" noChangeArrowheads="1"/>
          </p:cNvSpPr>
          <p:nvPr>
            <p:ph idx="4294967295"/>
          </p:nvPr>
        </p:nvSpPr>
        <p:spPr/>
        <p:txBody>
          <a:bodyPr/>
          <a:lstStyle/>
          <a:p>
            <a:pPr marL="742950" indent="-742950" algn="just" eaLnBrk="1">
              <a:buSzPct val="90000"/>
              <a:buFontTx/>
              <a:buAutoNum type="ea1ChtPeriod"/>
            </a:pPr>
            <a:r>
              <a:rPr lang="zh-TW" altLang="en-US" sz="3600" b="1" dirty="0" smtClean="0"/>
              <a:t>優先納入內部控制制度之作業項目</a:t>
            </a:r>
          </a:p>
          <a:p>
            <a:pPr marL="465138" lvl="1" algn="just" eaLnBrk="1"/>
            <a:r>
              <a:rPr lang="zh-TW" altLang="en-US" sz="3200" dirty="0" smtClean="0"/>
              <a:t>經風險評估，屬高風險性業務。</a:t>
            </a:r>
            <a:endParaRPr lang="en-US" altLang="zh-TW" sz="3200" dirty="0" smtClean="0"/>
          </a:p>
          <a:p>
            <a:pPr marL="465138" lvl="1" algn="just" eaLnBrk="1"/>
            <a:r>
              <a:rPr lang="zh-TW" altLang="en-US" sz="3200" dirty="0" smtClean="0"/>
              <a:t>屬重要性業務。</a:t>
            </a:r>
            <a:endParaRPr lang="en-US" altLang="zh-TW" sz="3200" dirty="0" smtClean="0"/>
          </a:p>
          <a:p>
            <a:pPr marL="465138" lvl="1" algn="just" eaLnBrk="1"/>
            <a:r>
              <a:rPr lang="zh-TW" altLang="en-US" sz="3200" dirty="0" smtClean="0"/>
              <a:t>曾發生之內部控制缺失，包括監察院糾正案件、審計部建議改善事項、外界關注事項及督導各機關或各機關自行檢查發現等。</a:t>
            </a:r>
          </a:p>
        </p:txBody>
      </p:sp>
      <p:sp>
        <p:nvSpPr>
          <p:cNvPr id="50181" name="投影片編號版面配置區 4"/>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E29EC510-4C18-41AB-9CD9-712671D669E7}" type="slidenum">
              <a:rPr kumimoji="0" lang="zh-TW" altLang="en-US" sz="1000">
                <a:latin typeface="Times New Roman" pitchFamily="18" charset="0"/>
              </a:rPr>
              <a:pPr algn="r" eaLnBrk="1" hangingPunct="1"/>
              <a:t>53</a:t>
            </a:fld>
            <a:endParaRPr kumimoji="0" lang="en-US" altLang="zh-TW" sz="1000">
              <a:latin typeface="Times New Roman" pitchFamily="18" charset="0"/>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3ED71790-EF0C-434C-9F24-8FA57FBAF469}" type="slidenum">
              <a:rPr kumimoji="0" lang="zh-TW" altLang="en-US" smtClean="0">
                <a:latin typeface="Times New Roman" pitchFamily="18" charset="0"/>
              </a:rPr>
              <a:pPr eaLnBrk="1" hangingPunct="1"/>
              <a:t>54</a:t>
            </a:fld>
            <a:endParaRPr kumimoji="0" lang="en-US" altLang="zh-TW" smtClean="0">
              <a:latin typeface="Times New Roman" pitchFamily="18" charset="0"/>
            </a:endParaRPr>
          </a:p>
        </p:txBody>
      </p:sp>
      <p:sp>
        <p:nvSpPr>
          <p:cNvPr id="329732" name="Rectangle 4"/>
          <p:cNvSpPr>
            <a:spLocks noGrp="1" noChangeArrowheads="1"/>
          </p:cNvSpPr>
          <p:nvPr>
            <p:ph type="title" idx="4294967295"/>
          </p:nvPr>
        </p:nvSpPr>
        <p:spPr/>
        <p:txBody>
          <a:bodyPr/>
          <a:lstStyle/>
          <a:p>
            <a:pPr>
              <a:defRPr/>
            </a:pPr>
            <a:r>
              <a:rPr lang="zh-TW" altLang="en-US" smtClean="0">
                <a:effectLst>
                  <a:outerShdw blurRad="38100" dist="38100" dir="2700000" algn="tl">
                    <a:srgbClr val="C0C0C0"/>
                  </a:outerShdw>
                </a:effectLst>
                <a:latin typeface="Times New Roman" pitchFamily="18" charset="0"/>
                <a:ea typeface="標楷體" pitchFamily="65" charset="-120"/>
              </a:rPr>
              <a:t>內部控制設計注意事項</a:t>
            </a:r>
          </a:p>
        </p:txBody>
      </p:sp>
      <p:sp>
        <p:nvSpPr>
          <p:cNvPr id="51204" name="Rectangle 5"/>
          <p:cNvSpPr>
            <a:spLocks noGrp="1" noChangeArrowheads="1"/>
          </p:cNvSpPr>
          <p:nvPr>
            <p:ph idx="4294967295"/>
          </p:nvPr>
        </p:nvSpPr>
        <p:spPr/>
        <p:txBody>
          <a:bodyPr/>
          <a:lstStyle/>
          <a:p>
            <a:pPr marL="742950" indent="-742950" eaLnBrk="1" hangingPunct="1">
              <a:buSzPct val="90000"/>
              <a:buFontTx/>
              <a:buAutoNum type="ea1ChtPeriod" startAt="2"/>
            </a:pPr>
            <a:r>
              <a:rPr lang="zh-TW" altLang="en-US" sz="3600" b="1" dirty="0" smtClean="0"/>
              <a:t>內部控制制度同時兼顧興利及防弊</a:t>
            </a:r>
          </a:p>
          <a:p>
            <a:pPr marL="465138" lvl="1" eaLnBrk="1" hangingPunct="1"/>
            <a:r>
              <a:rPr lang="zh-TW" altLang="en-US" sz="3200" dirty="0" smtClean="0"/>
              <a:t>各機關內部控制制度除減少錯誤或舞弊之情事外，針對既有之控制作業，如有設置過多以致影響機關運作效能的情事，亦可透過自行檢查機制加以檢討修正，以提高機關業務效能。 </a:t>
            </a:r>
          </a:p>
        </p:txBody>
      </p:sp>
      <p:sp>
        <p:nvSpPr>
          <p:cNvPr id="51205" name="投影片編號版面配置區 4"/>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DE7EEAED-C884-4FAE-B2B0-ED07B86C691C}" type="slidenum">
              <a:rPr kumimoji="0" lang="zh-TW" altLang="en-US" sz="1000">
                <a:latin typeface="Times New Roman" pitchFamily="18" charset="0"/>
              </a:rPr>
              <a:pPr algn="r" eaLnBrk="1" hangingPunct="1"/>
              <a:t>54</a:t>
            </a:fld>
            <a:endParaRPr kumimoji="0" lang="en-US" altLang="zh-TW" sz="1000">
              <a:latin typeface="Times New Roman" pitchFamily="18" charset="0"/>
            </a:endParaRPr>
          </a:p>
        </p:txBody>
      </p:sp>
      <p:grpSp>
        <p:nvGrpSpPr>
          <p:cNvPr id="51206" name="群組 7"/>
          <p:cNvGrpSpPr>
            <a:grpSpLocks/>
          </p:cNvGrpSpPr>
          <p:nvPr/>
        </p:nvGrpSpPr>
        <p:grpSpPr bwMode="auto">
          <a:xfrm>
            <a:off x="2697163" y="4508500"/>
            <a:ext cx="4416425" cy="1868488"/>
            <a:chOff x="2216696" y="4221088"/>
            <a:chExt cx="4415432" cy="1868416"/>
          </a:xfrm>
        </p:grpSpPr>
        <p:pic>
          <p:nvPicPr>
            <p:cNvPr id="51207" name="Picture 2" descr="C:\Users\clchen\AppData\Local\Microsoft\Windows\Temporary Internet Files\Content.IE5\P2AYC9LY\MC90019534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6696" y="4509120"/>
              <a:ext cx="1817827" cy="1499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8" name="Picture 3" descr="C:\Users\clchen\AppData\Local\Microsoft\Windows\Temporary Internet Files\Content.IE5\JZMIY3UF\MP900442939[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5048" y="4221088"/>
              <a:ext cx="1247080" cy="186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9" name="文字方塊 6"/>
            <p:cNvSpPr txBox="1">
              <a:spLocks noChangeArrowheads="1"/>
            </p:cNvSpPr>
            <p:nvPr/>
          </p:nvSpPr>
          <p:spPr bwMode="auto">
            <a:xfrm>
              <a:off x="4520952" y="5075892"/>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r>
                <a:rPr lang="en-US" altLang="zh-TW" b="1">
                  <a:latin typeface="Verdana" pitchFamily="34" charset="0"/>
                  <a:ea typeface="新細明體" pitchFamily="18" charset="-120"/>
                </a:rPr>
                <a:t>vs.</a:t>
              </a:r>
              <a:endParaRPr lang="zh-TW" altLang="en-US" b="1">
                <a:latin typeface="Verdana" pitchFamily="34" charset="0"/>
                <a:ea typeface="新細明體" pitchFamily="18" charset="-120"/>
              </a:endParaRPr>
            </a:p>
          </p:txBody>
        </p:sp>
      </p:gr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CC5851D5-90F4-4553-9A81-34E3571047F0}" type="slidenum">
              <a:rPr kumimoji="0" lang="zh-TW" altLang="en-US" smtClean="0">
                <a:latin typeface="Times New Roman" pitchFamily="18" charset="0"/>
              </a:rPr>
              <a:pPr eaLnBrk="1" hangingPunct="1"/>
              <a:t>55</a:t>
            </a:fld>
            <a:endParaRPr kumimoji="0" lang="en-US" altLang="zh-TW" smtClean="0">
              <a:latin typeface="Times New Roman" pitchFamily="18" charset="0"/>
            </a:endParaRPr>
          </a:p>
        </p:txBody>
      </p:sp>
      <p:sp>
        <p:nvSpPr>
          <p:cNvPr id="329732" name="Rectangle 4"/>
          <p:cNvSpPr>
            <a:spLocks noGrp="1" noChangeArrowheads="1"/>
          </p:cNvSpPr>
          <p:nvPr>
            <p:ph type="title" idx="4294967295"/>
          </p:nvPr>
        </p:nvSpPr>
        <p:spPr/>
        <p:txBody>
          <a:bodyPr/>
          <a:lstStyle/>
          <a:p>
            <a:pPr>
              <a:defRPr/>
            </a:pPr>
            <a:r>
              <a:rPr lang="zh-TW" altLang="en-US" smtClean="0">
                <a:effectLst>
                  <a:outerShdw blurRad="38100" dist="38100" dir="2700000" algn="tl">
                    <a:srgbClr val="C0C0C0"/>
                  </a:outerShdw>
                </a:effectLst>
                <a:latin typeface="Times New Roman" pitchFamily="18" charset="0"/>
                <a:ea typeface="標楷體" pitchFamily="65" charset="-120"/>
              </a:rPr>
              <a:t>內部控制設計注意事項</a:t>
            </a:r>
          </a:p>
        </p:txBody>
      </p:sp>
      <p:sp>
        <p:nvSpPr>
          <p:cNvPr id="52228" name="Rectangle 5"/>
          <p:cNvSpPr>
            <a:spLocks noGrp="1" noChangeArrowheads="1"/>
          </p:cNvSpPr>
          <p:nvPr>
            <p:ph idx="4294967295"/>
          </p:nvPr>
        </p:nvSpPr>
        <p:spPr/>
        <p:txBody>
          <a:bodyPr/>
          <a:lstStyle/>
          <a:p>
            <a:pPr marL="742950" indent="-742950" algn="just" eaLnBrk="1" hangingPunct="1">
              <a:buSzPct val="90000"/>
              <a:buFontTx/>
              <a:buAutoNum type="ea1ChtPeriod" startAt="3"/>
            </a:pPr>
            <a:r>
              <a:rPr lang="zh-TW" altLang="en-US" sz="3600" b="1" dirty="0" smtClean="0"/>
              <a:t>控制作業非作業流程</a:t>
            </a:r>
          </a:p>
          <a:p>
            <a:pPr marL="465138" lvl="1" algn="just" eaLnBrk="1" hangingPunct="1"/>
            <a:r>
              <a:rPr lang="zh-TW" altLang="en-US" sz="3000" dirty="0" smtClean="0"/>
              <a:t>控制作業可整合至作業流程中，以幫助機關業務活動達成其目標，惟控制作業與作業流程</a:t>
            </a:r>
            <a:r>
              <a:rPr lang="en-US" altLang="zh-TW" sz="3000" dirty="0" smtClean="0"/>
              <a:t>(</a:t>
            </a:r>
            <a:r>
              <a:rPr lang="zh-TW" altLang="en-US" sz="3000" dirty="0" smtClean="0"/>
              <a:t>如</a:t>
            </a:r>
            <a:r>
              <a:rPr lang="en-US" altLang="zh-TW" sz="3000" dirty="0" smtClean="0"/>
              <a:t>SOP)</a:t>
            </a:r>
            <a:r>
              <a:rPr lang="zh-TW" altLang="en-US" sz="3000" dirty="0" smtClean="0"/>
              <a:t>並不相同，在設計內部控制制度前應先釐清兩者差異。</a:t>
            </a:r>
            <a:endParaRPr lang="en-US" altLang="zh-TW" sz="3000" dirty="0" smtClean="0"/>
          </a:p>
          <a:p>
            <a:pPr marL="465138" lvl="1" algn="just" eaLnBrk="1" hangingPunct="1"/>
            <a:r>
              <a:rPr lang="zh-TW" altLang="en-US" sz="3000" dirty="0" smtClean="0"/>
              <a:t>機關如已建置相關業務活動之作業流程</a:t>
            </a:r>
            <a:r>
              <a:rPr lang="en-US" altLang="zh-TW" sz="3000" dirty="0" smtClean="0"/>
              <a:t>(</a:t>
            </a:r>
            <a:r>
              <a:rPr lang="zh-TW" altLang="en-US" sz="3000" dirty="0" smtClean="0"/>
              <a:t>如</a:t>
            </a:r>
            <a:r>
              <a:rPr lang="en-US" altLang="zh-TW" sz="3000" dirty="0" smtClean="0"/>
              <a:t>SOP)</a:t>
            </a:r>
            <a:r>
              <a:rPr lang="zh-TW" altLang="en-US" sz="3000" dirty="0" smtClean="0"/>
              <a:t>，則可以該流程為基礎，再加入控制作業之設計，可大幅減少設計內部控制制度之時間及成本。</a:t>
            </a:r>
          </a:p>
        </p:txBody>
      </p:sp>
      <p:sp>
        <p:nvSpPr>
          <p:cNvPr id="52229" name="投影片編號版面配置區 4"/>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7825C9B7-7C6A-4039-91AF-19E1509C0EDA}" type="slidenum">
              <a:rPr kumimoji="0" lang="zh-TW" altLang="en-US" sz="1000">
                <a:latin typeface="Times New Roman" pitchFamily="18" charset="0"/>
              </a:rPr>
              <a:pPr algn="r" eaLnBrk="1" hangingPunct="1"/>
              <a:t>55</a:t>
            </a:fld>
            <a:endParaRPr kumimoji="0" lang="en-US" altLang="zh-TW" sz="1000">
              <a:latin typeface="Times New Roman" pitchFamily="18" charset="0"/>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D3F3C838-EF73-463E-869C-4B78469EEE78}" type="slidenum">
              <a:rPr kumimoji="0" lang="zh-TW" altLang="en-US" smtClean="0">
                <a:latin typeface="Times New Roman" pitchFamily="18" charset="0"/>
              </a:rPr>
              <a:pPr eaLnBrk="1" hangingPunct="1"/>
              <a:t>56</a:t>
            </a:fld>
            <a:endParaRPr kumimoji="0" lang="en-US" altLang="zh-TW" smtClean="0">
              <a:latin typeface="Times New Roman" pitchFamily="18" charset="0"/>
            </a:endParaRPr>
          </a:p>
        </p:txBody>
      </p:sp>
      <p:sp>
        <p:nvSpPr>
          <p:cNvPr id="53251" name="Rectangle 6"/>
          <p:cNvSpPr txBox="1">
            <a:spLocks noGrp="1" noChangeArrowheads="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7D301B05-0188-40D8-A625-BE9FB3A4A682}" type="slidenum">
              <a:rPr kumimoji="0" lang="zh-TW" altLang="en-US" sz="1000">
                <a:latin typeface="Times New Roman" pitchFamily="18" charset="0"/>
              </a:rPr>
              <a:pPr algn="r" eaLnBrk="1" hangingPunct="1"/>
              <a:t>56</a:t>
            </a:fld>
            <a:endParaRPr kumimoji="0" lang="en-US" altLang="zh-TW" sz="1000">
              <a:latin typeface="Times New Roman" pitchFamily="18" charset="0"/>
            </a:endParaRPr>
          </a:p>
        </p:txBody>
      </p:sp>
      <p:sp>
        <p:nvSpPr>
          <p:cNvPr id="53252"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44019F65-F42F-4FEE-B3D8-18014D438D15}" type="slidenum">
              <a:rPr kumimoji="0" lang="zh-TW" altLang="en-US" sz="1000">
                <a:latin typeface="Times New Roman" pitchFamily="18" charset="0"/>
              </a:rPr>
              <a:pPr algn="r" eaLnBrk="1" hangingPunct="1"/>
              <a:t>56</a:t>
            </a:fld>
            <a:endParaRPr kumimoji="0" lang="en-US" altLang="zh-TW" sz="1000">
              <a:latin typeface="Times New Roman" pitchFamily="18" charset="0"/>
            </a:endParaRPr>
          </a:p>
        </p:txBody>
      </p:sp>
      <p:sp>
        <p:nvSpPr>
          <p:cNvPr id="53253" name="投影片編號版面配置區 4"/>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CFA5CEA3-34E3-4AC1-923F-A96E902A56A8}" type="slidenum">
              <a:rPr kumimoji="0" lang="zh-TW" altLang="en-US" sz="1000">
                <a:latin typeface="Times New Roman" pitchFamily="18" charset="0"/>
              </a:rPr>
              <a:pPr algn="r" eaLnBrk="1" hangingPunct="1"/>
              <a:t>56</a:t>
            </a:fld>
            <a:endParaRPr kumimoji="0" lang="en-US" altLang="zh-TW" sz="1000">
              <a:latin typeface="Times New Roman" pitchFamily="18" charset="0"/>
            </a:endParaRPr>
          </a:p>
        </p:txBody>
      </p:sp>
      <p:sp>
        <p:nvSpPr>
          <p:cNvPr id="24" name="Rectangle 5"/>
          <p:cNvSpPr txBox="1">
            <a:spLocks noChangeArrowheads="1"/>
          </p:cNvSpPr>
          <p:nvPr/>
        </p:nvSpPr>
        <p:spPr bwMode="auto">
          <a:xfrm>
            <a:off x="0" y="908050"/>
            <a:ext cx="9496425" cy="5467350"/>
          </a:xfrm>
          <a:prstGeom prst="rect">
            <a:avLst/>
          </a:prstGeom>
          <a:noFill/>
          <a:ln w="9525">
            <a:noFill/>
            <a:miter lim="800000"/>
            <a:headEnd/>
            <a:tailEnd/>
          </a:ln>
        </p:spPr>
        <p:txBody>
          <a:bodyPr/>
          <a:lstStyle/>
          <a:p>
            <a:pPr marL="609600" indent="-609600" eaLnBrk="0" hangingPunct="0">
              <a:spcBef>
                <a:spcPct val="20000"/>
              </a:spcBef>
              <a:buClr>
                <a:srgbClr val="CC0000"/>
              </a:buClr>
              <a:buSzPct val="75000"/>
              <a:buFont typeface="Wingdings" pitchFamily="2" charset="2"/>
              <a:buChar char="p"/>
              <a:defRPr/>
            </a:pPr>
            <a:r>
              <a:rPr lang="zh-TW" altLang="en-US" sz="3200" b="1" kern="0" dirty="0">
                <a:solidFill>
                  <a:srgbClr val="000099"/>
                </a:solidFill>
                <a:latin typeface="+mn-lt"/>
                <a:ea typeface="+mn-ea"/>
              </a:rPr>
              <a:t>標準作業流程</a:t>
            </a:r>
            <a:r>
              <a:rPr lang="en-US" altLang="zh-TW" sz="3200" b="1" kern="0" dirty="0">
                <a:solidFill>
                  <a:srgbClr val="000099"/>
                </a:solidFill>
                <a:latin typeface="+mn-lt"/>
                <a:ea typeface="+mn-ea"/>
              </a:rPr>
              <a:t>(SOP)</a:t>
            </a:r>
            <a:r>
              <a:rPr lang="zh-TW" altLang="en-US" sz="3200" b="1" kern="0" dirty="0">
                <a:solidFill>
                  <a:srgbClr val="000099"/>
                </a:solidFill>
                <a:latin typeface="+mn-lt"/>
                <a:ea typeface="+mn-ea"/>
              </a:rPr>
              <a:t>與控制作業之差異</a:t>
            </a:r>
            <a:endParaRPr lang="en-US" altLang="zh-TW" sz="3200" b="1" kern="0" dirty="0">
              <a:solidFill>
                <a:srgbClr val="000099"/>
              </a:solidFill>
              <a:latin typeface="+mn-lt"/>
              <a:ea typeface="+mn-ea"/>
            </a:endParaRPr>
          </a:p>
          <a:p>
            <a:pPr marL="609600" indent="-609600" eaLnBrk="0" hangingPunct="0">
              <a:spcBef>
                <a:spcPct val="20000"/>
              </a:spcBef>
              <a:buClr>
                <a:srgbClr val="CC0000"/>
              </a:buClr>
              <a:buSzPct val="75000"/>
              <a:buFont typeface="Wingdings" pitchFamily="2" charset="2"/>
              <a:buChar char="p"/>
              <a:defRPr/>
            </a:pPr>
            <a:endParaRPr lang="en-US" altLang="zh-TW" sz="3200" kern="0" dirty="0">
              <a:latin typeface="+mj-lt"/>
              <a:ea typeface="+mn-ea"/>
            </a:endParaRPr>
          </a:p>
          <a:p>
            <a:pPr marL="609600" indent="-609600" eaLnBrk="0" hangingPunct="0">
              <a:spcBef>
                <a:spcPct val="20000"/>
              </a:spcBef>
              <a:buClr>
                <a:srgbClr val="CC0000"/>
              </a:buClr>
              <a:buSzPct val="75000"/>
              <a:buFont typeface="Wingdings" pitchFamily="2" charset="2"/>
              <a:buChar char="p"/>
              <a:defRPr/>
            </a:pPr>
            <a:endParaRPr lang="en-US" altLang="zh-TW" sz="2800" kern="0" dirty="0">
              <a:latin typeface="+mn-lt"/>
              <a:ea typeface="+mn-ea"/>
            </a:endParaRPr>
          </a:p>
          <a:p>
            <a:pPr marL="609600" indent="-609600" eaLnBrk="0" hangingPunct="0">
              <a:spcBef>
                <a:spcPct val="20000"/>
              </a:spcBef>
              <a:buClr>
                <a:srgbClr val="CC0000"/>
              </a:buClr>
              <a:buSzPct val="75000"/>
              <a:defRPr/>
            </a:pPr>
            <a:r>
              <a:rPr lang="en-US" altLang="zh-TW" sz="3200" kern="0" dirty="0">
                <a:latin typeface="+mn-lt"/>
                <a:ea typeface="+mn-ea"/>
              </a:rPr>
              <a:t>      </a:t>
            </a:r>
            <a:r>
              <a:rPr lang="zh-TW" altLang="en-US" sz="3200" kern="0" dirty="0">
                <a:latin typeface="+mn-lt"/>
                <a:ea typeface="+mn-ea"/>
              </a:rPr>
              <a:t> </a:t>
            </a:r>
          </a:p>
        </p:txBody>
      </p:sp>
      <p:pic>
        <p:nvPicPr>
          <p:cNvPr id="532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313"/>
            <a:ext cx="970597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6" name="圓角矩形圖說文字 15"/>
          <p:cNvSpPr>
            <a:spLocks noChangeArrowheads="1"/>
          </p:cNvSpPr>
          <p:nvPr/>
        </p:nvSpPr>
        <p:spPr bwMode="auto">
          <a:xfrm>
            <a:off x="488950" y="5516563"/>
            <a:ext cx="3240088" cy="865187"/>
          </a:xfrm>
          <a:prstGeom prst="wedgeRoundRectCallout">
            <a:avLst>
              <a:gd name="adj1" fmla="val 38435"/>
              <a:gd name="adj2" fmla="val -112204"/>
              <a:gd name="adj3" fmla="val 16667"/>
            </a:avLst>
          </a:prstGeom>
          <a:solidFill>
            <a:srgbClr val="FFC000"/>
          </a:solidFill>
          <a:ln w="25400">
            <a:solidFill>
              <a:srgbClr val="BC6F00"/>
            </a:solidFill>
            <a:miter lim="800000"/>
            <a:headEnd/>
            <a:tailEnd/>
          </a:ln>
        </p:spPr>
        <p:txBody>
          <a:bodyPr anchor="ctr"/>
          <a:lstStyle/>
          <a:p>
            <a:r>
              <a:rPr lang="zh-TW" altLang="en-US" sz="2400" b="1">
                <a:latin typeface="Times New Roman" pitchFamily="18" charset="0"/>
              </a:rPr>
              <a:t>除說明作業流程外，並無控制作業。</a:t>
            </a:r>
          </a:p>
        </p:txBody>
      </p:sp>
      <p:sp>
        <p:nvSpPr>
          <p:cNvPr id="53257" name="標題 13"/>
          <p:cNvSpPr>
            <a:spLocks noGrp="1"/>
          </p:cNvSpPr>
          <p:nvPr>
            <p:ph type="title" idx="4294967295"/>
          </p:nvPr>
        </p:nvSpPr>
        <p:spPr>
          <a:xfrm>
            <a:off x="488950" y="-26988"/>
            <a:ext cx="8915400" cy="1139826"/>
          </a:xfrm>
        </p:spPr>
        <p:txBody>
          <a:bodyPr/>
          <a:lstStyle/>
          <a:p>
            <a:r>
              <a:rPr lang="zh-TW" altLang="en-US" sz="4000" smtClean="0">
                <a:ea typeface="標楷體" pitchFamily="65" charset="-120"/>
              </a:rPr>
              <a:t>控制作業非作業流程</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4355D8F0-773E-4A89-BECB-370B0F5DC993}" type="slidenum">
              <a:rPr kumimoji="0" lang="zh-TW" altLang="en-US" smtClean="0">
                <a:latin typeface="Times New Roman" pitchFamily="18" charset="0"/>
              </a:rPr>
              <a:pPr eaLnBrk="1" hangingPunct="1"/>
              <a:t>57</a:t>
            </a:fld>
            <a:endParaRPr kumimoji="0" lang="en-US" altLang="zh-TW" smtClean="0">
              <a:latin typeface="Times New Roman" pitchFamily="18" charset="0"/>
            </a:endParaRPr>
          </a:p>
        </p:txBody>
      </p:sp>
      <p:sp>
        <p:nvSpPr>
          <p:cNvPr id="54275" name="Rectangle 6"/>
          <p:cNvSpPr txBox="1">
            <a:spLocks noGrp="1" noChangeArrowheads="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463883AE-DFE1-4EFD-A2C8-55AEB576322C}" type="slidenum">
              <a:rPr kumimoji="0" lang="zh-TW" altLang="en-US" sz="1000">
                <a:latin typeface="Times New Roman" pitchFamily="18" charset="0"/>
              </a:rPr>
              <a:pPr algn="r" eaLnBrk="1" hangingPunct="1"/>
              <a:t>57</a:t>
            </a:fld>
            <a:endParaRPr kumimoji="0" lang="en-US" altLang="zh-TW" sz="1000">
              <a:latin typeface="Times New Roman" pitchFamily="18" charset="0"/>
            </a:endParaRPr>
          </a:p>
        </p:txBody>
      </p:sp>
      <p:sp>
        <p:nvSpPr>
          <p:cNvPr id="54276"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A8DD42F5-739D-42FC-98F1-1FE45498AC4E}" type="slidenum">
              <a:rPr kumimoji="0" lang="zh-TW" altLang="en-US" sz="1000">
                <a:latin typeface="Times New Roman" pitchFamily="18" charset="0"/>
              </a:rPr>
              <a:pPr algn="r" eaLnBrk="1" hangingPunct="1"/>
              <a:t>57</a:t>
            </a:fld>
            <a:endParaRPr kumimoji="0" lang="en-US" altLang="zh-TW" sz="1000">
              <a:latin typeface="Times New Roman" pitchFamily="18" charset="0"/>
            </a:endParaRPr>
          </a:p>
        </p:txBody>
      </p:sp>
      <p:sp>
        <p:nvSpPr>
          <p:cNvPr id="54277" name="投影片編號版面配置區 4"/>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219856C7-6547-4A50-A144-ED4F3BA8DA87}" type="slidenum">
              <a:rPr kumimoji="0" lang="zh-TW" altLang="en-US" sz="1000">
                <a:latin typeface="Times New Roman" pitchFamily="18" charset="0"/>
              </a:rPr>
              <a:pPr algn="r" eaLnBrk="1" hangingPunct="1"/>
              <a:t>57</a:t>
            </a:fld>
            <a:endParaRPr kumimoji="0" lang="en-US" altLang="zh-TW" sz="1000">
              <a:latin typeface="Times New Roman" pitchFamily="18" charset="0"/>
            </a:endParaRPr>
          </a:p>
        </p:txBody>
      </p:sp>
      <p:sp>
        <p:nvSpPr>
          <p:cNvPr id="24" name="Rectangle 5"/>
          <p:cNvSpPr txBox="1">
            <a:spLocks noChangeArrowheads="1"/>
          </p:cNvSpPr>
          <p:nvPr/>
        </p:nvSpPr>
        <p:spPr bwMode="auto">
          <a:xfrm>
            <a:off x="0" y="908050"/>
            <a:ext cx="9496425" cy="5467350"/>
          </a:xfrm>
          <a:prstGeom prst="rect">
            <a:avLst/>
          </a:prstGeom>
          <a:noFill/>
          <a:ln w="9525">
            <a:noFill/>
            <a:miter lim="800000"/>
            <a:headEnd/>
            <a:tailEnd/>
          </a:ln>
        </p:spPr>
        <p:txBody>
          <a:bodyPr/>
          <a:lstStyle/>
          <a:p>
            <a:pPr marL="609600" indent="-609600" eaLnBrk="0" hangingPunct="0">
              <a:spcBef>
                <a:spcPct val="20000"/>
              </a:spcBef>
              <a:buClr>
                <a:srgbClr val="CC0000"/>
              </a:buClr>
              <a:buSzPct val="75000"/>
              <a:buFont typeface="Wingdings" pitchFamily="2" charset="2"/>
              <a:buChar char="p"/>
              <a:defRPr/>
            </a:pPr>
            <a:r>
              <a:rPr lang="zh-TW" altLang="en-US" sz="3200" b="1" kern="0" dirty="0">
                <a:solidFill>
                  <a:srgbClr val="000099"/>
                </a:solidFill>
                <a:latin typeface="+mn-ea"/>
                <a:ea typeface="+mn-ea"/>
              </a:rPr>
              <a:t>標準作業流程</a:t>
            </a:r>
            <a:r>
              <a:rPr lang="en-US" altLang="zh-TW" sz="3200" b="1" kern="0" dirty="0">
                <a:solidFill>
                  <a:srgbClr val="000099"/>
                </a:solidFill>
                <a:latin typeface="+mn-lt"/>
                <a:ea typeface="+mn-ea"/>
              </a:rPr>
              <a:t>(SOP)</a:t>
            </a:r>
            <a:r>
              <a:rPr lang="zh-TW" altLang="en-US" sz="3200" b="1" kern="0" dirty="0">
                <a:solidFill>
                  <a:srgbClr val="000099"/>
                </a:solidFill>
                <a:latin typeface="+mn-ea"/>
                <a:ea typeface="+mn-ea"/>
              </a:rPr>
              <a:t>與控制作業之差異</a:t>
            </a:r>
            <a:endParaRPr lang="en-US" altLang="zh-TW" sz="3200" b="1" kern="0" dirty="0">
              <a:solidFill>
                <a:srgbClr val="000099"/>
              </a:solidFill>
              <a:latin typeface="+mn-ea"/>
              <a:ea typeface="+mn-ea"/>
            </a:endParaRPr>
          </a:p>
          <a:p>
            <a:pPr marL="609600" indent="-609600" eaLnBrk="0" hangingPunct="0">
              <a:spcBef>
                <a:spcPct val="20000"/>
              </a:spcBef>
              <a:buClr>
                <a:srgbClr val="CC0000"/>
              </a:buClr>
              <a:buSzPct val="75000"/>
              <a:buFont typeface="Wingdings" pitchFamily="2" charset="2"/>
              <a:buChar char="p"/>
              <a:defRPr/>
            </a:pPr>
            <a:endParaRPr lang="en-US" altLang="zh-TW" sz="3200" b="1" kern="0" dirty="0">
              <a:solidFill>
                <a:srgbClr val="000099"/>
              </a:solidFill>
              <a:latin typeface="+mn-lt"/>
              <a:ea typeface="+mn-ea"/>
            </a:endParaRPr>
          </a:p>
          <a:p>
            <a:pPr marL="609600" indent="-609600" eaLnBrk="0" hangingPunct="0">
              <a:spcBef>
                <a:spcPct val="20000"/>
              </a:spcBef>
              <a:buClr>
                <a:srgbClr val="CC0000"/>
              </a:buClr>
              <a:buSzPct val="75000"/>
              <a:buFont typeface="Wingdings" pitchFamily="2" charset="2"/>
              <a:buChar char="p"/>
              <a:defRPr/>
            </a:pPr>
            <a:endParaRPr lang="en-US" altLang="zh-TW" sz="3200" kern="0" dirty="0">
              <a:latin typeface="+mj-lt"/>
              <a:ea typeface="+mn-ea"/>
            </a:endParaRPr>
          </a:p>
          <a:p>
            <a:pPr marL="609600" indent="-609600" eaLnBrk="0" hangingPunct="0">
              <a:spcBef>
                <a:spcPct val="20000"/>
              </a:spcBef>
              <a:buClr>
                <a:srgbClr val="CC0000"/>
              </a:buClr>
              <a:buSzPct val="75000"/>
              <a:buFont typeface="Wingdings" pitchFamily="2" charset="2"/>
              <a:buChar char="p"/>
              <a:defRPr/>
            </a:pPr>
            <a:endParaRPr lang="en-US" altLang="zh-TW" sz="2800" kern="0" dirty="0">
              <a:latin typeface="+mn-lt"/>
              <a:ea typeface="+mn-ea"/>
            </a:endParaRPr>
          </a:p>
          <a:p>
            <a:pPr marL="609600" indent="-609600" eaLnBrk="0" hangingPunct="0">
              <a:spcBef>
                <a:spcPct val="20000"/>
              </a:spcBef>
              <a:buClr>
                <a:srgbClr val="CC0000"/>
              </a:buClr>
              <a:buSzPct val="75000"/>
              <a:defRPr/>
            </a:pPr>
            <a:r>
              <a:rPr lang="en-US" altLang="zh-TW" sz="3200" kern="0" dirty="0">
                <a:latin typeface="+mn-lt"/>
                <a:ea typeface="+mn-ea"/>
              </a:rPr>
              <a:t>      </a:t>
            </a:r>
            <a:r>
              <a:rPr lang="zh-TW" altLang="en-US" sz="3200" kern="0" dirty="0">
                <a:latin typeface="+mn-lt"/>
                <a:ea typeface="+mn-ea"/>
              </a:rPr>
              <a:t> </a:t>
            </a:r>
          </a:p>
        </p:txBody>
      </p:sp>
      <p:pic>
        <p:nvPicPr>
          <p:cNvPr id="542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50" y="1484313"/>
            <a:ext cx="8850313"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0" name="圓角矩形圖說文字 8"/>
          <p:cNvSpPr>
            <a:spLocks noChangeArrowheads="1"/>
          </p:cNvSpPr>
          <p:nvPr/>
        </p:nvSpPr>
        <p:spPr bwMode="auto">
          <a:xfrm>
            <a:off x="6537325" y="1700213"/>
            <a:ext cx="3240088" cy="936625"/>
          </a:xfrm>
          <a:prstGeom prst="wedgeRoundRectCallout">
            <a:avLst>
              <a:gd name="adj1" fmla="val -48972"/>
              <a:gd name="adj2" fmla="val 147287"/>
              <a:gd name="adj3" fmla="val 16667"/>
            </a:avLst>
          </a:prstGeom>
          <a:solidFill>
            <a:srgbClr val="FFC000"/>
          </a:solidFill>
          <a:ln w="25400">
            <a:solidFill>
              <a:srgbClr val="BC6F00"/>
            </a:solidFill>
            <a:miter lim="800000"/>
            <a:headEnd/>
            <a:tailEnd/>
          </a:ln>
        </p:spPr>
        <p:txBody>
          <a:bodyPr anchor="ctr"/>
          <a:lstStyle/>
          <a:p>
            <a:r>
              <a:rPr lang="zh-TW" altLang="en-US" sz="2400" b="1">
                <a:latin typeface="Times New Roman" pitchFamily="18" charset="0"/>
              </a:rPr>
              <a:t>除說明作業流程外，並無控制作業。</a:t>
            </a:r>
          </a:p>
        </p:txBody>
      </p:sp>
      <p:sp>
        <p:nvSpPr>
          <p:cNvPr id="54281" name="標題 14"/>
          <p:cNvSpPr>
            <a:spLocks noGrp="1"/>
          </p:cNvSpPr>
          <p:nvPr>
            <p:ph type="title" idx="4294967295"/>
          </p:nvPr>
        </p:nvSpPr>
        <p:spPr>
          <a:xfrm>
            <a:off x="488950" y="-26988"/>
            <a:ext cx="8915400" cy="1139826"/>
          </a:xfrm>
        </p:spPr>
        <p:txBody>
          <a:bodyPr/>
          <a:lstStyle/>
          <a:p>
            <a:r>
              <a:rPr lang="zh-TW" altLang="en-US" sz="4000" smtClean="0">
                <a:ea typeface="標楷體" pitchFamily="65" charset="-120"/>
              </a:rPr>
              <a:t>控制作業非作業流程</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4590147C-CEFF-48F8-9677-56160CCE5C26}" type="slidenum">
              <a:rPr kumimoji="0" lang="zh-TW" altLang="en-US" smtClean="0">
                <a:latin typeface="Times New Roman" pitchFamily="18" charset="0"/>
              </a:rPr>
              <a:pPr eaLnBrk="1" hangingPunct="1"/>
              <a:t>58</a:t>
            </a:fld>
            <a:endParaRPr kumimoji="0" lang="en-US" altLang="zh-TW" smtClean="0">
              <a:latin typeface="Times New Roman" pitchFamily="18" charset="0"/>
            </a:endParaRPr>
          </a:p>
        </p:txBody>
      </p:sp>
      <p:sp>
        <p:nvSpPr>
          <p:cNvPr id="55299" name="Rectangle 6"/>
          <p:cNvSpPr txBox="1">
            <a:spLocks noGrp="1" noChangeArrowheads="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9099A708-4C9A-444B-8F29-36FF9C7D741E}" type="slidenum">
              <a:rPr kumimoji="0" lang="zh-TW" altLang="en-US" sz="1000">
                <a:latin typeface="Times New Roman" pitchFamily="18" charset="0"/>
              </a:rPr>
              <a:pPr algn="r" eaLnBrk="1" hangingPunct="1"/>
              <a:t>58</a:t>
            </a:fld>
            <a:endParaRPr kumimoji="0" lang="en-US" altLang="zh-TW" sz="1000">
              <a:latin typeface="Times New Roman" pitchFamily="18" charset="0"/>
            </a:endParaRPr>
          </a:p>
        </p:txBody>
      </p:sp>
      <p:sp>
        <p:nvSpPr>
          <p:cNvPr id="55300"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60AF9467-CB00-4904-A32A-C08F44BBD45D}" type="slidenum">
              <a:rPr kumimoji="0" lang="zh-TW" altLang="en-US" sz="1000">
                <a:latin typeface="Times New Roman" pitchFamily="18" charset="0"/>
              </a:rPr>
              <a:pPr algn="r" eaLnBrk="1" hangingPunct="1"/>
              <a:t>58</a:t>
            </a:fld>
            <a:endParaRPr kumimoji="0" lang="en-US" altLang="zh-TW" sz="1000">
              <a:latin typeface="Times New Roman" pitchFamily="18" charset="0"/>
            </a:endParaRPr>
          </a:p>
        </p:txBody>
      </p:sp>
      <p:sp>
        <p:nvSpPr>
          <p:cNvPr id="55301" name="投影片編號版面配置區 4"/>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ED5DF8A9-0A31-4AF6-85BA-E820EAFCF044}" type="slidenum">
              <a:rPr kumimoji="0" lang="zh-TW" altLang="en-US" sz="1000">
                <a:latin typeface="Times New Roman" pitchFamily="18" charset="0"/>
              </a:rPr>
              <a:pPr algn="r" eaLnBrk="1" hangingPunct="1"/>
              <a:t>58</a:t>
            </a:fld>
            <a:endParaRPr kumimoji="0" lang="en-US" altLang="zh-TW" sz="1000">
              <a:latin typeface="Times New Roman" pitchFamily="18" charset="0"/>
            </a:endParaRPr>
          </a:p>
        </p:txBody>
      </p:sp>
      <p:sp>
        <p:nvSpPr>
          <p:cNvPr id="24" name="Rectangle 5"/>
          <p:cNvSpPr txBox="1">
            <a:spLocks noChangeArrowheads="1"/>
          </p:cNvSpPr>
          <p:nvPr/>
        </p:nvSpPr>
        <p:spPr bwMode="auto">
          <a:xfrm>
            <a:off x="0" y="908050"/>
            <a:ext cx="9496425" cy="5467350"/>
          </a:xfrm>
          <a:prstGeom prst="rect">
            <a:avLst/>
          </a:prstGeom>
          <a:noFill/>
          <a:ln w="9525">
            <a:noFill/>
            <a:miter lim="800000"/>
            <a:headEnd/>
            <a:tailEnd/>
          </a:ln>
        </p:spPr>
        <p:txBody>
          <a:bodyPr/>
          <a:lstStyle/>
          <a:p>
            <a:pPr marL="609600" indent="-609600" eaLnBrk="0" hangingPunct="0">
              <a:spcBef>
                <a:spcPct val="20000"/>
              </a:spcBef>
              <a:buClr>
                <a:srgbClr val="CC0000"/>
              </a:buClr>
              <a:buSzPct val="75000"/>
              <a:buFont typeface="Wingdings" pitchFamily="2" charset="2"/>
              <a:buChar char="p"/>
              <a:defRPr/>
            </a:pPr>
            <a:r>
              <a:rPr lang="zh-TW" altLang="en-US" sz="3200" b="1" kern="0" dirty="0">
                <a:solidFill>
                  <a:srgbClr val="000099"/>
                </a:solidFill>
                <a:latin typeface="+mn-lt"/>
                <a:ea typeface="+mn-ea"/>
              </a:rPr>
              <a:t>標準作業流程</a:t>
            </a:r>
            <a:r>
              <a:rPr lang="en-US" altLang="zh-TW" sz="3200" b="1" kern="0" dirty="0">
                <a:solidFill>
                  <a:srgbClr val="000099"/>
                </a:solidFill>
                <a:latin typeface="+mn-lt"/>
                <a:ea typeface="+mn-ea"/>
              </a:rPr>
              <a:t>(SOP)</a:t>
            </a:r>
            <a:r>
              <a:rPr lang="zh-TW" altLang="en-US" sz="3200" b="1" kern="0" dirty="0">
                <a:solidFill>
                  <a:srgbClr val="000099"/>
                </a:solidFill>
                <a:latin typeface="+mn-lt"/>
                <a:ea typeface="+mn-ea"/>
              </a:rPr>
              <a:t>與控制作業之差異</a:t>
            </a:r>
            <a:endParaRPr lang="en-US" altLang="zh-TW" sz="3200" b="1" kern="0" dirty="0">
              <a:solidFill>
                <a:srgbClr val="000099"/>
              </a:solidFill>
              <a:latin typeface="+mn-lt"/>
              <a:ea typeface="+mn-ea"/>
            </a:endParaRPr>
          </a:p>
          <a:p>
            <a:pPr marL="609600" indent="-609600" eaLnBrk="0" hangingPunct="0">
              <a:spcBef>
                <a:spcPct val="20000"/>
              </a:spcBef>
              <a:buClr>
                <a:srgbClr val="CC0000"/>
              </a:buClr>
              <a:buSzPct val="75000"/>
              <a:buFont typeface="Wingdings" pitchFamily="2" charset="2"/>
              <a:buChar char="p"/>
              <a:defRPr/>
            </a:pPr>
            <a:endParaRPr lang="en-US" altLang="zh-TW" sz="3200" b="1" kern="0" dirty="0">
              <a:solidFill>
                <a:srgbClr val="000099"/>
              </a:solidFill>
              <a:latin typeface="+mn-lt"/>
              <a:ea typeface="+mn-ea"/>
            </a:endParaRPr>
          </a:p>
          <a:p>
            <a:pPr marL="609600" indent="-609600" eaLnBrk="0" hangingPunct="0">
              <a:spcBef>
                <a:spcPct val="20000"/>
              </a:spcBef>
              <a:buClr>
                <a:srgbClr val="CC0000"/>
              </a:buClr>
              <a:buSzPct val="75000"/>
              <a:buFont typeface="Wingdings" pitchFamily="2" charset="2"/>
              <a:buChar char="p"/>
              <a:defRPr/>
            </a:pPr>
            <a:endParaRPr lang="en-US" altLang="zh-TW" sz="3200" kern="0" dirty="0">
              <a:latin typeface="+mj-lt"/>
              <a:ea typeface="+mn-ea"/>
            </a:endParaRPr>
          </a:p>
          <a:p>
            <a:pPr marL="609600" indent="-609600" eaLnBrk="0" hangingPunct="0">
              <a:spcBef>
                <a:spcPct val="20000"/>
              </a:spcBef>
              <a:buClr>
                <a:srgbClr val="CC0000"/>
              </a:buClr>
              <a:buSzPct val="75000"/>
              <a:buFont typeface="Wingdings" pitchFamily="2" charset="2"/>
              <a:buChar char="p"/>
              <a:defRPr/>
            </a:pPr>
            <a:endParaRPr lang="en-US" altLang="zh-TW" sz="2800" kern="0" dirty="0">
              <a:latin typeface="+mn-lt"/>
              <a:ea typeface="+mn-ea"/>
            </a:endParaRPr>
          </a:p>
          <a:p>
            <a:pPr marL="609600" indent="-609600" eaLnBrk="0" hangingPunct="0">
              <a:spcBef>
                <a:spcPct val="20000"/>
              </a:spcBef>
              <a:buClr>
                <a:srgbClr val="CC0000"/>
              </a:buClr>
              <a:buSzPct val="75000"/>
              <a:defRPr/>
            </a:pPr>
            <a:r>
              <a:rPr lang="en-US" altLang="zh-TW" sz="3200" kern="0" dirty="0">
                <a:latin typeface="+mn-lt"/>
                <a:ea typeface="+mn-ea"/>
              </a:rPr>
              <a:t>      </a:t>
            </a:r>
            <a:r>
              <a:rPr lang="zh-TW" altLang="en-US" sz="3200" kern="0" dirty="0">
                <a:latin typeface="+mn-lt"/>
                <a:ea typeface="+mn-ea"/>
              </a:rPr>
              <a:t> </a:t>
            </a:r>
          </a:p>
        </p:txBody>
      </p:sp>
      <p:pic>
        <p:nvPicPr>
          <p:cNvPr id="553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8775"/>
            <a:ext cx="99060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4" name="圓角矩形圖說文字 20"/>
          <p:cNvSpPr>
            <a:spLocks noChangeArrowheads="1"/>
          </p:cNvSpPr>
          <p:nvPr/>
        </p:nvSpPr>
        <p:spPr bwMode="auto">
          <a:xfrm>
            <a:off x="6681788" y="3933825"/>
            <a:ext cx="3224212" cy="790575"/>
          </a:xfrm>
          <a:prstGeom prst="wedgeRoundRectCallout">
            <a:avLst>
              <a:gd name="adj1" fmla="val -43352"/>
              <a:gd name="adj2" fmla="val -159037"/>
              <a:gd name="adj3" fmla="val 16667"/>
            </a:avLst>
          </a:prstGeom>
          <a:solidFill>
            <a:srgbClr val="FFC000"/>
          </a:solidFill>
          <a:ln w="25400">
            <a:solidFill>
              <a:srgbClr val="BC6F00"/>
            </a:solidFill>
            <a:miter lim="800000"/>
            <a:headEnd/>
            <a:tailEnd/>
          </a:ln>
        </p:spPr>
        <p:txBody>
          <a:bodyPr anchor="ctr"/>
          <a:lstStyle/>
          <a:p>
            <a:r>
              <a:rPr lang="zh-TW" altLang="en-US" sz="2400" b="1">
                <a:latin typeface="Times New Roman" pitchFamily="18" charset="0"/>
              </a:rPr>
              <a:t>除說明作業流程外，有明確之控制作業。</a:t>
            </a:r>
          </a:p>
        </p:txBody>
      </p:sp>
      <p:sp>
        <p:nvSpPr>
          <p:cNvPr id="55305" name="圓角矩形圖說文字 21"/>
          <p:cNvSpPr>
            <a:spLocks noChangeArrowheads="1"/>
          </p:cNvSpPr>
          <p:nvPr/>
        </p:nvSpPr>
        <p:spPr bwMode="auto">
          <a:xfrm>
            <a:off x="4953000" y="4868863"/>
            <a:ext cx="3313113" cy="792162"/>
          </a:xfrm>
          <a:prstGeom prst="wedgeRoundRectCallout">
            <a:avLst>
              <a:gd name="adj1" fmla="val -46310"/>
              <a:gd name="adj2" fmla="val -277454"/>
              <a:gd name="adj3" fmla="val 16667"/>
            </a:avLst>
          </a:prstGeom>
          <a:solidFill>
            <a:srgbClr val="FFC000"/>
          </a:solidFill>
          <a:ln w="25400">
            <a:solidFill>
              <a:srgbClr val="BC6F00"/>
            </a:solidFill>
            <a:miter lim="800000"/>
            <a:headEnd/>
            <a:tailEnd/>
          </a:ln>
        </p:spPr>
        <p:txBody>
          <a:bodyPr anchor="ctr"/>
          <a:lstStyle/>
          <a:p>
            <a:r>
              <a:rPr lang="zh-TW" altLang="en-US" sz="2400" b="1">
                <a:latin typeface="Times New Roman" pitchFamily="18" charset="0"/>
              </a:rPr>
              <a:t>除說明作業流程外，有明確之控制作業。</a:t>
            </a:r>
          </a:p>
        </p:txBody>
      </p:sp>
      <p:sp>
        <p:nvSpPr>
          <p:cNvPr id="15" name="標題 14"/>
          <p:cNvSpPr txBox="1">
            <a:spLocks/>
          </p:cNvSpPr>
          <p:nvPr/>
        </p:nvSpPr>
        <p:spPr>
          <a:xfrm>
            <a:off x="488950" y="-26988"/>
            <a:ext cx="8915400" cy="1139826"/>
          </a:xfrm>
          <a:prstGeom prst="rect">
            <a:avLst/>
          </a:prstGeom>
        </p:spPr>
        <p:txBody>
          <a:bodyPr/>
          <a:lstStyle/>
          <a:p>
            <a:pPr algn="ctr" eaLnBrk="0" hangingPunct="0">
              <a:defRPr/>
            </a:pPr>
            <a:endParaRPr lang="zh-TW" altLang="en-US" sz="4000" b="1" kern="0" dirty="0">
              <a:solidFill>
                <a:srgbClr val="A50021"/>
              </a:solidFill>
              <a:latin typeface="+mj-lt"/>
              <a:ea typeface="+mj-ea"/>
              <a:cs typeface="+mj-cs"/>
            </a:endParaRPr>
          </a:p>
        </p:txBody>
      </p:sp>
      <p:sp>
        <p:nvSpPr>
          <p:cNvPr id="55307" name="標題 16"/>
          <p:cNvSpPr>
            <a:spLocks noGrp="1"/>
          </p:cNvSpPr>
          <p:nvPr>
            <p:ph type="title" idx="4294967295"/>
          </p:nvPr>
        </p:nvSpPr>
        <p:spPr>
          <a:xfrm>
            <a:off x="488950" y="-26988"/>
            <a:ext cx="8915400" cy="1139826"/>
          </a:xfrm>
        </p:spPr>
        <p:txBody>
          <a:bodyPr/>
          <a:lstStyle/>
          <a:p>
            <a:r>
              <a:rPr lang="zh-TW" altLang="en-US" sz="4000" smtClean="0">
                <a:ea typeface="標楷體" pitchFamily="65" charset="-120"/>
              </a:rPr>
              <a:t>控制作業非作業流程</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495300" y="560983"/>
            <a:ext cx="8915400" cy="1139825"/>
          </a:xfrm>
        </p:spPr>
        <p:txBody>
          <a:bodyPr/>
          <a:lstStyle/>
          <a:p>
            <a:pPr eaLnBrk="1" hangingPunct="1"/>
            <a:r>
              <a:rPr lang="zh-TW" altLang="en-US" dirty="0" smtClean="0">
                <a:latin typeface="Arial" pitchFamily="34" charset="0"/>
                <a:ea typeface="+mn-ea"/>
                <a:cs typeface="Arial" pitchFamily="34" charset="0"/>
              </a:rPr>
              <a:t>左派</a:t>
            </a:r>
            <a:r>
              <a:rPr lang="en-US" altLang="zh-TW" dirty="0" smtClean="0">
                <a:latin typeface="Arial" pitchFamily="34" charset="0"/>
                <a:ea typeface="+mn-ea"/>
                <a:cs typeface="Arial" pitchFamily="34" charset="0"/>
              </a:rPr>
              <a:t>VS</a:t>
            </a:r>
            <a:r>
              <a:rPr lang="zh-TW" altLang="en-US" dirty="0" smtClean="0">
                <a:latin typeface="Arial" pitchFamily="34" charset="0"/>
                <a:ea typeface="+mn-ea"/>
                <a:cs typeface="Arial" pitchFamily="34" charset="0"/>
              </a:rPr>
              <a:t>右派給我們的啟示</a:t>
            </a:r>
          </a:p>
        </p:txBody>
      </p:sp>
      <p:sp>
        <p:nvSpPr>
          <p:cNvPr id="517123" name="Rectangle 3"/>
          <p:cNvSpPr>
            <a:spLocks noGrp="1" noChangeArrowheads="1"/>
          </p:cNvSpPr>
          <p:nvPr>
            <p:ph type="body" sz="half" idx="1"/>
          </p:nvPr>
        </p:nvSpPr>
        <p:spPr>
          <a:xfrm>
            <a:off x="2390420" y="1905000"/>
            <a:ext cx="5125161" cy="3108176"/>
          </a:xfrm>
        </p:spPr>
        <p:txBody>
          <a:bodyPr/>
          <a:lstStyle/>
          <a:p>
            <a:pPr eaLnBrk="1" hangingPunct="1">
              <a:lnSpc>
                <a:spcPct val="180000"/>
              </a:lnSpc>
            </a:pPr>
            <a:r>
              <a:rPr lang="zh-TW" altLang="en-US" sz="3600" dirty="0" smtClean="0"/>
              <a:t>我們會持續面臨競爭</a:t>
            </a:r>
          </a:p>
          <a:p>
            <a:pPr eaLnBrk="1" hangingPunct="1">
              <a:lnSpc>
                <a:spcPct val="180000"/>
              </a:lnSpc>
            </a:pPr>
            <a:r>
              <a:rPr lang="zh-TW" altLang="en-US" sz="3600" dirty="0" smtClean="0"/>
              <a:t>每個人都須面臨競爭</a:t>
            </a:r>
          </a:p>
          <a:p>
            <a:pPr eaLnBrk="1" hangingPunct="1">
              <a:lnSpc>
                <a:spcPct val="180000"/>
              </a:lnSpc>
            </a:pPr>
            <a:r>
              <a:rPr lang="zh-TW" altLang="en-US" sz="3600" dirty="0" smtClean="0"/>
              <a:t>時時檢視我們的競爭力</a:t>
            </a:r>
          </a:p>
        </p:txBody>
      </p:sp>
    </p:spTree>
    <p:extLst>
      <p:ext uri="{BB962C8B-B14F-4D97-AF65-F5344CB8AC3E}">
        <p14:creationId xmlns:p14="http://schemas.microsoft.com/office/powerpoint/2010/main" val="1174618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517122"/>
                                        </p:tgtEl>
                                        <p:attrNameLst>
                                          <p:attrName>style.visibility</p:attrName>
                                        </p:attrNameLst>
                                      </p:cBhvr>
                                      <p:to>
                                        <p:strVal val="visible"/>
                                      </p:to>
                                    </p:set>
                                    <p:animEffect transition="in" filter="box(in)">
                                      <p:cBhvr>
                                        <p:cTn id="7" dur="500"/>
                                        <p:tgtEl>
                                          <p:spTgt spid="517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17123">
                                            <p:txEl>
                                              <p:pRg st="0" end="0"/>
                                            </p:txEl>
                                          </p:spTgt>
                                        </p:tgtEl>
                                        <p:attrNameLst>
                                          <p:attrName>style.visibility</p:attrName>
                                        </p:attrNameLst>
                                      </p:cBhvr>
                                      <p:to>
                                        <p:strVal val="visible"/>
                                      </p:to>
                                    </p:set>
                                    <p:animEffect transition="in" filter="diamond(in)">
                                      <p:cBhvr>
                                        <p:cTn id="12" dur="500"/>
                                        <p:tgtEl>
                                          <p:spTgt spid="5171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17123">
                                            <p:txEl>
                                              <p:pRg st="1" end="1"/>
                                            </p:txEl>
                                          </p:spTgt>
                                        </p:tgtEl>
                                        <p:attrNameLst>
                                          <p:attrName>style.visibility</p:attrName>
                                        </p:attrNameLst>
                                      </p:cBhvr>
                                      <p:to>
                                        <p:strVal val="visible"/>
                                      </p:to>
                                    </p:set>
                                    <p:animEffect transition="in" filter="diamond(in)">
                                      <p:cBhvr>
                                        <p:cTn id="17" dur="500"/>
                                        <p:tgtEl>
                                          <p:spTgt spid="51712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517123">
                                            <p:txEl>
                                              <p:pRg st="2" end="2"/>
                                            </p:txEl>
                                          </p:spTgt>
                                        </p:tgtEl>
                                        <p:attrNameLst>
                                          <p:attrName>style.visibility</p:attrName>
                                        </p:attrNameLst>
                                      </p:cBhvr>
                                      <p:to>
                                        <p:strVal val="visible"/>
                                      </p:to>
                                    </p:set>
                                    <p:animEffect transition="in" filter="diamond(in)">
                                      <p:cBhvr>
                                        <p:cTn id="22" dur="500"/>
                                        <p:tgtEl>
                                          <p:spTgt spid="517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2" grpId="0"/>
      <p:bldP spid="51712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BF68B8FA-6DAF-434F-8463-1BFFCC5282F9}" type="slidenum">
              <a:rPr kumimoji="0" lang="zh-TW" altLang="en-US" smtClean="0">
                <a:latin typeface="Times New Roman" pitchFamily="18" charset="0"/>
              </a:rPr>
              <a:pPr eaLnBrk="1" hangingPunct="1"/>
              <a:t>59</a:t>
            </a:fld>
            <a:endParaRPr kumimoji="0" lang="en-US" altLang="zh-TW" smtClean="0">
              <a:latin typeface="Times New Roman" pitchFamily="18" charset="0"/>
            </a:endParaRPr>
          </a:p>
        </p:txBody>
      </p:sp>
      <p:sp>
        <p:nvSpPr>
          <p:cNvPr id="329732" name="Rectangle 4"/>
          <p:cNvSpPr>
            <a:spLocks noGrp="1" noChangeArrowheads="1"/>
          </p:cNvSpPr>
          <p:nvPr>
            <p:ph type="title" idx="4294967295"/>
          </p:nvPr>
        </p:nvSpPr>
        <p:spPr/>
        <p:txBody>
          <a:bodyPr/>
          <a:lstStyle/>
          <a:p>
            <a:pPr>
              <a:defRPr/>
            </a:pPr>
            <a:r>
              <a:rPr lang="zh-TW" altLang="en-US" smtClean="0">
                <a:effectLst>
                  <a:outerShdw blurRad="38100" dist="38100" dir="2700000" algn="tl">
                    <a:srgbClr val="C0C0C0"/>
                  </a:outerShdw>
                </a:effectLst>
                <a:latin typeface="Times New Roman" pitchFamily="18" charset="0"/>
                <a:ea typeface="標楷體" pitchFamily="65" charset="-120"/>
              </a:rPr>
              <a:t>內部控制設計注意事項</a:t>
            </a:r>
          </a:p>
        </p:txBody>
      </p:sp>
      <p:sp>
        <p:nvSpPr>
          <p:cNvPr id="56324" name="Rectangle 5"/>
          <p:cNvSpPr>
            <a:spLocks noGrp="1" noChangeArrowheads="1"/>
          </p:cNvSpPr>
          <p:nvPr>
            <p:ph idx="4294967295"/>
          </p:nvPr>
        </p:nvSpPr>
        <p:spPr/>
        <p:txBody>
          <a:bodyPr/>
          <a:lstStyle/>
          <a:p>
            <a:pPr marL="742950" indent="-742950" algn="just" eaLnBrk="1" hangingPunct="1">
              <a:buSzPct val="90000"/>
              <a:buFontTx/>
              <a:buAutoNum type="ea1ChtPeriod" startAt="4"/>
            </a:pPr>
            <a:r>
              <a:rPr lang="zh-TW" altLang="en-US" sz="3600" b="1" smtClean="0"/>
              <a:t>撰寫作業程序說明表應注意事項</a:t>
            </a:r>
          </a:p>
          <a:p>
            <a:pPr marL="465138" lvl="1" algn="just" eaLnBrk="1" hangingPunct="1"/>
            <a:r>
              <a:rPr lang="zh-TW" altLang="en-US" smtClean="0"/>
              <a:t>承辦單位欄：若以職能別</a:t>
            </a:r>
            <a:r>
              <a:rPr lang="en-US" altLang="zh-TW" smtClean="0"/>
              <a:t>(</a:t>
            </a:r>
            <a:r>
              <a:rPr lang="zh-TW" altLang="en-US" smtClean="0"/>
              <a:t>單位別</a:t>
            </a:r>
            <a:r>
              <a:rPr lang="en-US" altLang="zh-TW" smtClean="0"/>
              <a:t>)</a:t>
            </a:r>
            <a:r>
              <a:rPr lang="zh-TW" altLang="en-US" smtClean="0"/>
              <a:t>設計作業程序，則本欄應明確表達負責此項作業之單位。</a:t>
            </a:r>
            <a:endParaRPr lang="en-US" altLang="zh-TW" smtClean="0"/>
          </a:p>
          <a:p>
            <a:pPr marL="465138" lvl="1" algn="just" eaLnBrk="1" hangingPunct="1"/>
            <a:r>
              <a:rPr lang="zh-TW" altLang="en-US" smtClean="0"/>
              <a:t>作業程序說明欄：應列明詳細步驟、作業時程、重要經驗、注意事項等。</a:t>
            </a:r>
            <a:endParaRPr lang="en-US" altLang="zh-TW" smtClean="0"/>
          </a:p>
          <a:p>
            <a:pPr marL="465138" lvl="1" algn="just" eaLnBrk="1" hangingPunct="1"/>
            <a:r>
              <a:rPr lang="zh-TW" altLang="en-US" smtClean="0"/>
              <a:t>控制重點欄：應列明不可遺漏之程序、步驟或應予特別重視之作業或法令規定等重要環節。</a:t>
            </a:r>
            <a:endParaRPr lang="en-US" altLang="zh-TW" smtClean="0"/>
          </a:p>
          <a:p>
            <a:pPr marL="465138" lvl="1" algn="just" eaLnBrk="1" hangingPunct="1"/>
            <a:r>
              <a:rPr lang="zh-TW" altLang="en-US" smtClean="0"/>
              <a:t>對於關鍵性及重要性之程序或文字可以「加底線」或「文字加粗」之方式標明</a:t>
            </a:r>
          </a:p>
        </p:txBody>
      </p:sp>
      <p:sp>
        <p:nvSpPr>
          <p:cNvPr id="56325" name="投影片編號版面配置區 4"/>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29524FE3-6F2E-47E2-AFE9-6F52BDFF1617}" type="slidenum">
              <a:rPr kumimoji="0" lang="zh-TW" altLang="en-US" sz="1000">
                <a:latin typeface="Times New Roman" pitchFamily="18" charset="0"/>
              </a:rPr>
              <a:pPr algn="r" eaLnBrk="1" hangingPunct="1"/>
              <a:t>59</a:t>
            </a:fld>
            <a:endParaRPr kumimoji="0" lang="en-US" altLang="zh-TW" sz="1000">
              <a:latin typeface="Times New Roman" pitchFamily="18"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5346D5FD-FE5A-404C-8681-71E07BB0BF0B}" type="slidenum">
              <a:rPr kumimoji="0" lang="zh-TW" altLang="en-US" smtClean="0">
                <a:latin typeface="Times New Roman" pitchFamily="18" charset="0"/>
              </a:rPr>
              <a:pPr eaLnBrk="1" hangingPunct="1"/>
              <a:t>60</a:t>
            </a:fld>
            <a:endParaRPr kumimoji="0" lang="en-US" altLang="zh-TW" smtClean="0">
              <a:latin typeface="Times New Roman" pitchFamily="18" charset="0"/>
            </a:endParaRPr>
          </a:p>
        </p:txBody>
      </p:sp>
      <p:sp>
        <p:nvSpPr>
          <p:cNvPr id="57347" name="標題 1"/>
          <p:cNvSpPr>
            <a:spLocks noGrp="1"/>
          </p:cNvSpPr>
          <p:nvPr>
            <p:ph type="title" idx="4294967295"/>
          </p:nvPr>
        </p:nvSpPr>
        <p:spPr>
          <a:xfrm>
            <a:off x="495300" y="44450"/>
            <a:ext cx="8915400" cy="703263"/>
          </a:xfrm>
        </p:spPr>
        <p:txBody>
          <a:bodyPr/>
          <a:lstStyle/>
          <a:p>
            <a:r>
              <a:rPr lang="zh-TW" altLang="en-US" sz="4000" smtClean="0">
                <a:ea typeface="標楷體" pitchFamily="65" charset="-120"/>
              </a:rPr>
              <a:t>撰寫作業程序說明表應行注意事項</a:t>
            </a:r>
          </a:p>
        </p:txBody>
      </p:sp>
      <p:sp>
        <p:nvSpPr>
          <p:cNvPr id="57348" name="投影片編號版面配置區 2"/>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4DAA2659-FFFA-4A17-8D38-2C2C864A0254}" type="slidenum">
              <a:rPr kumimoji="0" lang="zh-TW" altLang="en-US" sz="1000">
                <a:latin typeface="Times New Roman" pitchFamily="18" charset="0"/>
              </a:rPr>
              <a:pPr algn="r" eaLnBrk="1" hangingPunct="1"/>
              <a:t>60</a:t>
            </a:fld>
            <a:endParaRPr kumimoji="0" lang="en-US" altLang="zh-TW" sz="1000">
              <a:latin typeface="Times New Roman" pitchFamily="18" charset="0"/>
            </a:endParaRPr>
          </a:p>
        </p:txBody>
      </p:sp>
      <p:graphicFrame>
        <p:nvGraphicFramePr>
          <p:cNvPr id="7" name="表格 6"/>
          <p:cNvGraphicFramePr>
            <a:graphicFrameLocks noGrp="1"/>
          </p:cNvGraphicFramePr>
          <p:nvPr/>
        </p:nvGraphicFramePr>
        <p:xfrm>
          <a:off x="415925" y="1084263"/>
          <a:ext cx="9072563" cy="4937760"/>
        </p:xfrm>
        <a:graphic>
          <a:graphicData uri="http://schemas.openxmlformats.org/drawingml/2006/table">
            <a:tbl>
              <a:tblPr/>
              <a:tblGrid>
                <a:gridCol w="1008063"/>
                <a:gridCol w="8064500"/>
              </a:tblGrid>
              <a:tr h="27428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rPr>
                        <a:t>項目編號</a:t>
                      </a:r>
                      <a:endPara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endParaRPr>
                    </a:p>
                  </a:txBody>
                  <a:tcPr marL="26096" marR="2609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AEEF3"/>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標楷體" pitchFamily="65" charset="-120"/>
                          <a:ea typeface="新細明體" pitchFamily="18" charset="-120"/>
                        </a:rPr>
                        <a:t>KD03</a:t>
                      </a:r>
                      <a:endParaRPr kumimoji="0" lang="zh-TW" altLang="zh-TW" sz="1800" b="0" i="0" u="none" strike="noStrike" cap="none" normalizeH="0" baseline="0" smtClean="0">
                        <a:ln>
                          <a:noFill/>
                        </a:ln>
                        <a:solidFill>
                          <a:schemeClr val="tx1"/>
                        </a:solidFill>
                        <a:effectLst/>
                        <a:latin typeface="Times New Roman" pitchFamily="18" charset="0"/>
                        <a:ea typeface="新細明體" pitchFamily="18" charset="-120"/>
                      </a:endParaRPr>
                    </a:p>
                  </a:txBody>
                  <a:tcPr marL="26096" marR="2609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AEEF3"/>
                    </a:solidFill>
                  </a:tcPr>
                </a:tc>
              </a:tr>
              <a:tr h="27428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rPr>
                        <a:t>項目名稱</a:t>
                      </a:r>
                      <a:endPara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endParaRPr>
                    </a:p>
                  </a:txBody>
                  <a:tcPr marL="26096" marR="2609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AEE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資訊安全事件通報</a:t>
                      </a:r>
                      <a:endPara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endParaRPr>
                    </a:p>
                  </a:txBody>
                  <a:tcPr marL="26096" marR="2609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AEEF3"/>
                    </a:solidFill>
                  </a:tcPr>
                </a:tc>
              </a:tr>
              <a:tr h="27428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rPr>
                        <a:t>承辦單位</a:t>
                      </a:r>
                      <a:endPara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endParaRPr>
                    </a:p>
                  </a:txBody>
                  <a:tcPr marL="26096" marR="2609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AEE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rPr>
                        <a:t>業務組</a:t>
                      </a:r>
                      <a:r>
                        <a:rPr kumimoji="0" lang="en-US" altLang="zh-TW" sz="1800" b="1" i="0" u="none" strike="noStrike" cap="none" normalizeH="0" baseline="0" smtClean="0">
                          <a:ln>
                            <a:noFill/>
                          </a:ln>
                          <a:solidFill>
                            <a:schemeClr val="tx1"/>
                          </a:solidFill>
                          <a:effectLst/>
                          <a:latin typeface="Times New Roman" pitchFamily="18" charset="0"/>
                          <a:ea typeface="標楷體" pitchFamily="65" charset="-120"/>
                        </a:rPr>
                        <a:t>D</a:t>
                      </a:r>
                      <a:r>
                        <a:rPr kumimoji="0" lang="en-US" altLang="zh-TW" sz="1800" b="0" i="0" u="none" strike="noStrike" cap="none" normalizeH="0" baseline="0" smtClean="0">
                          <a:ln>
                            <a:noFill/>
                          </a:ln>
                          <a:solidFill>
                            <a:schemeClr val="tx1"/>
                          </a:solidFill>
                          <a:effectLst/>
                          <a:latin typeface="標楷體" pitchFamily="65" charset="-120"/>
                          <a:ea typeface="新細明體" pitchFamily="18" charset="-120"/>
                        </a:rPr>
                        <a:t> </a:t>
                      </a:r>
                      <a:endParaRPr kumimoji="0" lang="zh-TW" altLang="zh-TW" sz="1800" b="0" i="0" u="none" strike="noStrike" cap="none" normalizeH="0" baseline="0" smtClean="0">
                        <a:ln>
                          <a:noFill/>
                        </a:ln>
                        <a:solidFill>
                          <a:schemeClr val="tx1"/>
                        </a:solidFill>
                        <a:effectLst/>
                        <a:latin typeface="Times New Roman" pitchFamily="18" charset="0"/>
                        <a:ea typeface="新細明體" pitchFamily="18" charset="-120"/>
                      </a:endParaRPr>
                    </a:p>
                  </a:txBody>
                  <a:tcPr marL="26096" marR="2609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AEEF3"/>
                    </a:solidFill>
                  </a:tcPr>
                </a:tc>
              </a:tr>
              <a:tr h="41142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rPr>
                        <a:t>作業程序說明</a:t>
                      </a:r>
                      <a:endPara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endParaRPr>
                    </a:p>
                  </a:txBody>
                  <a:tcPr marL="26096" marR="2609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AEEF3"/>
                    </a:solidFill>
                  </a:tcPr>
                </a:tc>
                <a:tc>
                  <a:txBody>
                    <a:bodyPr/>
                    <a:lstStyle/>
                    <a:p>
                      <a:pPr marL="268288" marR="0" lvl="3" indent="-268288" algn="just" defTabSz="914400" rtl="0" eaLnBrk="1" fontAlgn="base" latinLnBrk="0" hangingPunct="1">
                        <a:lnSpc>
                          <a:spcPct val="100000"/>
                        </a:lnSpc>
                        <a:spcBef>
                          <a:spcPct val="0"/>
                        </a:spcBef>
                        <a:spcAft>
                          <a:spcPct val="0"/>
                        </a:spcAft>
                        <a:buClrTx/>
                        <a:buSzTx/>
                        <a:buFontTx/>
                        <a:buAutoNum type="ea1ChtPlain"/>
                        <a:tabLst>
                          <a:tab pos="428625" algn="l"/>
                        </a:tabLst>
                      </a:pP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業務承辦人員自行發現，或接獲通報資安事件或異常事件時，應填寫</a:t>
                      </a: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rPr>
                        <a:t>「資訊設備或系統異常狀況處理紀錄表」</a:t>
                      </a: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，並通報權責單位資安聯絡人。</a:t>
                      </a:r>
                      <a:r>
                        <a:rPr kumimoji="0" lang="en-US" altLang="zh-TW" sz="1800" b="0" i="0" u="none" strike="noStrike" cap="none" normalizeH="0" baseline="0" smtClean="0">
                          <a:ln>
                            <a:noFill/>
                          </a:ln>
                          <a:solidFill>
                            <a:schemeClr val="tx1"/>
                          </a:solidFill>
                          <a:effectLst/>
                          <a:latin typeface="Times New Roman" pitchFamily="18" charset="0"/>
                          <a:ea typeface="標楷體" pitchFamily="65" charset="-120"/>
                        </a:rPr>
                        <a:t>(</a:t>
                      </a: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參考資訊安全聯絡人員名冊</a:t>
                      </a:r>
                      <a:r>
                        <a:rPr kumimoji="0" lang="en-US" altLang="zh-TW" sz="1800" b="0" i="0" u="none" strike="noStrike" cap="none" normalizeH="0" baseline="0" smtClean="0">
                          <a:ln>
                            <a:noFill/>
                          </a:ln>
                          <a:solidFill>
                            <a:schemeClr val="tx1"/>
                          </a:solidFill>
                          <a:effectLst/>
                          <a:latin typeface="Times New Roman" pitchFamily="18" charset="0"/>
                          <a:ea typeface="標楷體" pitchFamily="65" charset="-120"/>
                        </a:rPr>
                        <a:t>)</a:t>
                      </a:r>
                      <a:endParaRPr kumimoji="0" lang="zh-TW" altLang="zh-TW" sz="1800" b="0" i="0" u="none" strike="noStrike" cap="none" normalizeH="0" baseline="0" smtClean="0">
                        <a:ln>
                          <a:noFill/>
                        </a:ln>
                        <a:solidFill>
                          <a:schemeClr val="tx1"/>
                        </a:solidFill>
                        <a:effectLst/>
                        <a:latin typeface="Times New Roman" pitchFamily="18" charset="0"/>
                        <a:ea typeface="新細明體" pitchFamily="18" charset="-120"/>
                      </a:endParaRPr>
                    </a:p>
                    <a:p>
                      <a:pPr marL="268288" marR="0" lvl="3" indent="-268288" algn="just" defTabSz="914400" rtl="0" eaLnBrk="1" fontAlgn="base" latinLnBrk="0" hangingPunct="1">
                        <a:lnSpc>
                          <a:spcPct val="100000"/>
                        </a:lnSpc>
                        <a:spcBef>
                          <a:spcPct val="0"/>
                        </a:spcBef>
                        <a:spcAft>
                          <a:spcPct val="0"/>
                        </a:spcAft>
                        <a:buClrTx/>
                        <a:buSzTx/>
                        <a:buFontTx/>
                        <a:buAutoNum type="ea1ChtPlain"/>
                        <a:tabLst>
                          <a:tab pos="428625" algn="l"/>
                        </a:tabLst>
                      </a:pP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資安聯絡人接獲通知後，應與業務相關人員共同判斷是否為資訊安全事件。</a:t>
                      </a:r>
                      <a:r>
                        <a:rPr kumimoji="0" lang="en-US" altLang="zh-TW" sz="1800" b="0" i="0" u="none" strike="noStrike" cap="none" normalizeH="0" baseline="0" smtClean="0">
                          <a:ln>
                            <a:noFill/>
                          </a:ln>
                          <a:solidFill>
                            <a:schemeClr val="tx1"/>
                          </a:solidFill>
                          <a:effectLst/>
                          <a:latin typeface="Times New Roman" pitchFamily="18" charset="0"/>
                          <a:ea typeface="標楷體" pitchFamily="65" charset="-120"/>
                        </a:rPr>
                        <a:t>(</a:t>
                      </a: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參考</a:t>
                      </a: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rPr>
                        <a:t>資訊安全事件管理程序書之資安事件等級說明</a:t>
                      </a:r>
                      <a:r>
                        <a:rPr kumimoji="0" lang="en-US" altLang="zh-TW" sz="1800" b="0" i="0" u="none" strike="noStrike" cap="none" normalizeH="0" baseline="0" smtClean="0">
                          <a:ln>
                            <a:noFill/>
                          </a:ln>
                          <a:solidFill>
                            <a:schemeClr val="tx1"/>
                          </a:solidFill>
                          <a:effectLst/>
                          <a:latin typeface="Times New Roman" pitchFamily="18" charset="0"/>
                          <a:ea typeface="標楷體" pitchFamily="65" charset="-120"/>
                        </a:rPr>
                        <a:t>)</a:t>
                      </a:r>
                      <a:endParaRPr kumimoji="0" lang="zh-TW" altLang="zh-TW" sz="1800" b="0" i="0" u="none" strike="noStrike" cap="none" normalizeH="0" baseline="0" smtClean="0">
                        <a:ln>
                          <a:noFill/>
                        </a:ln>
                        <a:solidFill>
                          <a:schemeClr val="tx1"/>
                        </a:solidFill>
                        <a:effectLst/>
                        <a:latin typeface="Times New Roman" pitchFamily="18" charset="0"/>
                        <a:ea typeface="新細明體" pitchFamily="18" charset="-120"/>
                      </a:endParaRPr>
                    </a:p>
                    <a:p>
                      <a:pPr marL="268288" marR="0" lvl="3" indent="-268288" algn="just" defTabSz="914400" rtl="0" eaLnBrk="1" fontAlgn="base" latinLnBrk="0" hangingPunct="1">
                        <a:lnSpc>
                          <a:spcPct val="100000"/>
                        </a:lnSpc>
                        <a:spcBef>
                          <a:spcPct val="0"/>
                        </a:spcBef>
                        <a:spcAft>
                          <a:spcPct val="0"/>
                        </a:spcAft>
                        <a:buClrTx/>
                        <a:buSzTx/>
                        <a:buFontTx/>
                        <a:buAutoNum type="ea1ChtPlain"/>
                        <a:tabLst>
                          <a:tab pos="428625" algn="l"/>
                        </a:tabLst>
                      </a:pP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若為資訊安全事件，資安聯絡人應依狀況評估事件影響等級，並填寫</a:t>
                      </a: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rPr>
                        <a:t>「資訊安全事件通報單」</a:t>
                      </a: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後通報機關資安負責人。</a:t>
                      </a:r>
                      <a:endPara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endParaRPr>
                    </a:p>
                    <a:p>
                      <a:pPr marL="268288" marR="0" lvl="3" indent="-268288" algn="just" defTabSz="914400" rtl="0" eaLnBrk="1" fontAlgn="base" latinLnBrk="0" hangingPunct="1">
                        <a:lnSpc>
                          <a:spcPct val="100000"/>
                        </a:lnSpc>
                        <a:spcBef>
                          <a:spcPct val="0"/>
                        </a:spcBef>
                        <a:spcAft>
                          <a:spcPct val="0"/>
                        </a:spcAft>
                        <a:buClrTx/>
                        <a:buSzTx/>
                        <a:buFontTx/>
                        <a:buAutoNum type="ea1ChtPlain"/>
                        <a:tabLst>
                          <a:tab pos="428625" algn="l"/>
                        </a:tabLst>
                      </a:pP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資安負責人於收到「資訊安全事件通報單」後，依狀況確認事件影響等級，並陳資訊安全推動小組執行秘書複核後依程序進行通報。</a:t>
                      </a:r>
                      <a:endPara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endParaRPr>
                    </a:p>
                    <a:p>
                      <a:pPr marL="268288" marR="0" lvl="4" indent="-228600" algn="just" defTabSz="914400" rtl="0" eaLnBrk="1" fontAlgn="base" latinLnBrk="0" hangingPunct="1">
                        <a:lnSpc>
                          <a:spcPct val="100000"/>
                        </a:lnSpc>
                        <a:spcBef>
                          <a:spcPct val="0"/>
                        </a:spcBef>
                        <a:spcAft>
                          <a:spcPct val="0"/>
                        </a:spcAft>
                        <a:buClrTx/>
                        <a:buSzTx/>
                        <a:buFont typeface="+mj-ea" charset="-120"/>
                        <a:buNone/>
                        <a:tabLst>
                          <a:tab pos="428625" algn="l"/>
                        </a:tabLst>
                      </a:pP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    </a:t>
                      </a:r>
                      <a:r>
                        <a:rPr kumimoji="0" lang="en-US" altLang="zh-TW" sz="1800" b="0" i="0" u="none" strike="noStrike" cap="none" normalizeH="0" baseline="0" smtClean="0">
                          <a:ln>
                            <a:noFill/>
                          </a:ln>
                          <a:solidFill>
                            <a:schemeClr val="tx1"/>
                          </a:solidFill>
                          <a:effectLst/>
                          <a:latin typeface="Times New Roman" pitchFamily="18" charset="0"/>
                          <a:ea typeface="標楷體" pitchFamily="65" charset="-120"/>
                        </a:rPr>
                        <a:t>(</a:t>
                      </a: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一</a:t>
                      </a:r>
                      <a:r>
                        <a:rPr kumimoji="0" lang="en-US" altLang="zh-TW" sz="1800" b="0" i="0" u="none" strike="noStrike" cap="none" normalizeH="0" baseline="0" smtClean="0">
                          <a:ln>
                            <a:noFill/>
                          </a:ln>
                          <a:solidFill>
                            <a:schemeClr val="tx1"/>
                          </a:solidFill>
                          <a:effectLst/>
                          <a:latin typeface="Times New Roman" pitchFamily="18" charset="0"/>
                          <a:ea typeface="標楷體" pitchFamily="65" charset="-120"/>
                        </a:rPr>
                        <a:t>)</a:t>
                      </a: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對內通報</a:t>
                      </a:r>
                      <a:endPara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endParaRPr>
                    </a:p>
                    <a:p>
                      <a:pPr marL="268288" marR="0" lvl="0" indent="-228600" algn="just" defTabSz="914400" rtl="0" eaLnBrk="1" fontAlgn="base" latinLnBrk="0" hangingPunct="1">
                        <a:lnSpc>
                          <a:spcPct val="100000"/>
                        </a:lnSpc>
                        <a:spcBef>
                          <a:spcPct val="0"/>
                        </a:spcBef>
                        <a:spcAft>
                          <a:spcPct val="0"/>
                        </a:spcAft>
                        <a:buClrTx/>
                        <a:buSzTx/>
                        <a:buFontTx/>
                        <a:buNone/>
                        <a:tabLst>
                          <a:tab pos="428625" algn="l"/>
                        </a:tabLst>
                      </a:pP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          各級資安事件均應通報至執行秘書，並通知權責人員進行事件處理；若為第</a:t>
                      </a:r>
                      <a:r>
                        <a:rPr kumimoji="0" lang="en-US" altLang="zh-TW" sz="1800" b="0" i="0" u="none" strike="noStrike" cap="none" normalizeH="0" baseline="0" smtClean="0">
                          <a:ln>
                            <a:noFill/>
                          </a:ln>
                          <a:solidFill>
                            <a:schemeClr val="tx1"/>
                          </a:solidFill>
                          <a:effectLst/>
                          <a:latin typeface="Times New Roman" pitchFamily="18" charset="0"/>
                          <a:ea typeface="標楷體" pitchFamily="65" charset="-120"/>
                        </a:rPr>
                        <a:t>4</a:t>
                      </a: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級則另須通報至資訊安全推動   小組召集人。</a:t>
                      </a:r>
                      <a:endPara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endParaRPr>
                    </a:p>
                    <a:p>
                      <a:pPr marL="268288" marR="0" lvl="4" indent="-228600" algn="just" defTabSz="914400" rtl="0" eaLnBrk="1" fontAlgn="base" latinLnBrk="0" hangingPunct="1">
                        <a:lnSpc>
                          <a:spcPct val="100000"/>
                        </a:lnSpc>
                        <a:spcBef>
                          <a:spcPct val="0"/>
                        </a:spcBef>
                        <a:spcAft>
                          <a:spcPct val="0"/>
                        </a:spcAft>
                        <a:buClrTx/>
                        <a:buSzTx/>
                        <a:buFont typeface="+mj-ea" charset="-120"/>
                        <a:buNone/>
                        <a:tabLst>
                          <a:tab pos="428625" algn="l"/>
                        </a:tabLst>
                      </a:pP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    </a:t>
                      </a:r>
                      <a:r>
                        <a:rPr kumimoji="0" lang="en-US" altLang="zh-TW" sz="1800" b="0" i="0" u="none" strike="noStrike" cap="none" normalizeH="0" baseline="0" smtClean="0">
                          <a:ln>
                            <a:noFill/>
                          </a:ln>
                          <a:solidFill>
                            <a:schemeClr val="tx1"/>
                          </a:solidFill>
                          <a:effectLst/>
                          <a:latin typeface="Times New Roman" pitchFamily="18" charset="0"/>
                          <a:ea typeface="標楷體" pitchFamily="65" charset="-120"/>
                        </a:rPr>
                        <a:t>(</a:t>
                      </a: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二</a:t>
                      </a:r>
                      <a:r>
                        <a:rPr kumimoji="0" lang="en-US" altLang="zh-TW" sz="1800" b="0" i="0" u="none" strike="noStrike" cap="none" normalizeH="0" baseline="0" smtClean="0">
                          <a:ln>
                            <a:noFill/>
                          </a:ln>
                          <a:solidFill>
                            <a:schemeClr val="tx1"/>
                          </a:solidFill>
                          <a:effectLst/>
                          <a:latin typeface="Times New Roman" pitchFamily="18" charset="0"/>
                          <a:ea typeface="標楷體" pitchFamily="65" charset="-120"/>
                        </a:rPr>
                        <a:t>)</a:t>
                      </a: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對外通報</a:t>
                      </a:r>
                      <a:endPara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endParaRPr>
                    </a:p>
                    <a:p>
                      <a:pPr marL="268288" marR="0" lvl="0" indent="-228600" algn="just" defTabSz="914400" rtl="0" eaLnBrk="1" fontAlgn="base" latinLnBrk="0" hangingPunct="1">
                        <a:lnSpc>
                          <a:spcPct val="100000"/>
                        </a:lnSpc>
                        <a:spcBef>
                          <a:spcPct val="0"/>
                        </a:spcBef>
                        <a:spcAft>
                          <a:spcPct val="0"/>
                        </a:spcAft>
                        <a:buClrTx/>
                        <a:buSzTx/>
                        <a:buFontTx/>
                        <a:buNone/>
                        <a:tabLst>
                          <a:tab pos="428625" algn="l"/>
                        </a:tabLst>
                      </a:pP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若影響等級為</a:t>
                      </a:r>
                      <a:r>
                        <a:rPr kumimoji="0" lang="en-US" altLang="zh-TW" sz="1800" b="0" i="0" u="none" strike="noStrike" cap="none" normalizeH="0" baseline="0" smtClean="0">
                          <a:ln>
                            <a:noFill/>
                          </a:ln>
                          <a:solidFill>
                            <a:schemeClr val="tx1"/>
                          </a:solidFill>
                          <a:effectLst/>
                          <a:latin typeface="Times New Roman" pitchFamily="18" charset="0"/>
                          <a:ea typeface="標楷體" pitchFamily="65" charset="-120"/>
                        </a:rPr>
                        <a:t>4</a:t>
                      </a: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級或由外部單位反應之資安事件，由資訊安全推動小組召集人判斷，決定是否向國家資通安全會報通報。</a:t>
                      </a:r>
                      <a:endPara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endParaRPr>
                    </a:p>
                  </a:txBody>
                  <a:tcPr marL="26096" marR="2609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AEEF3"/>
                    </a:solidFill>
                  </a:tcPr>
                </a:tc>
              </a:tr>
            </a:tbl>
          </a:graphicData>
        </a:graphic>
      </p:graphicFrame>
      <p:sp>
        <p:nvSpPr>
          <p:cNvPr id="6" name="雲朵形圖說文字 5"/>
          <p:cNvSpPr>
            <a:spLocks noChangeArrowheads="1"/>
          </p:cNvSpPr>
          <p:nvPr/>
        </p:nvSpPr>
        <p:spPr bwMode="auto">
          <a:xfrm>
            <a:off x="3873500" y="692150"/>
            <a:ext cx="4826000" cy="1223963"/>
          </a:xfrm>
          <a:prstGeom prst="cloudCallout">
            <a:avLst>
              <a:gd name="adj1" fmla="val -59324"/>
              <a:gd name="adj2" fmla="val -7880"/>
            </a:avLst>
          </a:prstGeom>
          <a:gradFill rotWithShape="1">
            <a:gsLst>
              <a:gs pos="0">
                <a:srgbClr val="FBEAC7"/>
              </a:gs>
              <a:gs pos="17999">
                <a:srgbClr val="FEE7F2"/>
              </a:gs>
              <a:gs pos="36000">
                <a:srgbClr val="FAC77D"/>
              </a:gs>
              <a:gs pos="61000">
                <a:srgbClr val="FBA97D"/>
              </a:gs>
              <a:gs pos="82001">
                <a:srgbClr val="FBD49C"/>
              </a:gs>
              <a:gs pos="100000">
                <a:srgbClr val="FEE7F2"/>
              </a:gs>
            </a:gsLst>
            <a:lin ang="16200000"/>
          </a:gra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buFont typeface="Arial" pitchFamily="34" charset="0"/>
              <a:buChar char="•"/>
              <a:defRPr/>
            </a:pPr>
            <a:r>
              <a:rPr lang="zh-TW" altLang="en-US" b="1">
                <a:solidFill>
                  <a:srgbClr val="000000"/>
                </a:solidFill>
                <a:latin typeface="Times New Roman" pitchFamily="18" charset="0"/>
              </a:rPr>
              <a:t>第</a:t>
            </a:r>
            <a:r>
              <a:rPr lang="en-US" altLang="zh-TW" b="1">
                <a:solidFill>
                  <a:srgbClr val="000000"/>
                </a:solidFill>
                <a:latin typeface="Times New Roman" pitchFamily="18" charset="0"/>
              </a:rPr>
              <a:t>1</a:t>
            </a:r>
            <a:r>
              <a:rPr lang="zh-TW" altLang="en-US" b="1">
                <a:solidFill>
                  <a:srgbClr val="000000"/>
                </a:solidFill>
                <a:latin typeface="Times New Roman" pitchFamily="18" charset="0"/>
              </a:rPr>
              <a:t>碼：延續共通性作業代號</a:t>
            </a:r>
            <a:endParaRPr lang="en-US" altLang="zh-TW" b="1">
              <a:solidFill>
                <a:srgbClr val="000000"/>
              </a:solidFill>
              <a:latin typeface="Times New Roman" pitchFamily="18" charset="0"/>
            </a:endParaRPr>
          </a:p>
          <a:p>
            <a:pPr>
              <a:buFont typeface="Arial" pitchFamily="34" charset="0"/>
              <a:buChar char="•"/>
              <a:defRPr/>
            </a:pPr>
            <a:r>
              <a:rPr lang="zh-TW" altLang="en-US" b="1">
                <a:solidFill>
                  <a:srgbClr val="000000"/>
                </a:solidFill>
                <a:latin typeface="Times New Roman" pitchFamily="18" charset="0"/>
              </a:rPr>
              <a:t>第</a:t>
            </a:r>
            <a:r>
              <a:rPr lang="en-US" altLang="zh-TW" b="1">
                <a:solidFill>
                  <a:srgbClr val="000000"/>
                </a:solidFill>
                <a:latin typeface="Times New Roman" pitchFamily="18" charset="0"/>
              </a:rPr>
              <a:t>2</a:t>
            </a:r>
            <a:r>
              <a:rPr lang="zh-TW" altLang="en-US" b="1">
                <a:solidFill>
                  <a:srgbClr val="000000"/>
                </a:solidFill>
                <a:latin typeface="Times New Roman" pitchFamily="18" charset="0"/>
              </a:rPr>
              <a:t>碼：為內部製作單位代號， </a:t>
            </a:r>
            <a:r>
              <a:rPr lang="en-US" altLang="zh-TW" b="1">
                <a:solidFill>
                  <a:srgbClr val="000000"/>
                </a:solidFill>
                <a:latin typeface="Times New Roman" pitchFamily="18" charset="0"/>
              </a:rPr>
              <a:t/>
            </a:r>
            <a:br>
              <a:rPr lang="en-US" altLang="zh-TW" b="1">
                <a:solidFill>
                  <a:srgbClr val="000000"/>
                </a:solidFill>
                <a:latin typeface="Times New Roman" pitchFamily="18" charset="0"/>
              </a:rPr>
            </a:br>
            <a:r>
              <a:rPr lang="zh-TW" altLang="en-US" b="1">
                <a:solidFill>
                  <a:srgbClr val="000000"/>
                </a:solidFill>
                <a:latin typeface="Times New Roman" pitchFamily="18" charset="0"/>
              </a:rPr>
              <a:t>後兩碼：為流水編號</a:t>
            </a:r>
          </a:p>
        </p:txBody>
      </p:sp>
      <p:sp>
        <p:nvSpPr>
          <p:cNvPr id="10" name="文字方塊 9"/>
          <p:cNvSpPr txBox="1">
            <a:spLocks noChangeArrowheads="1"/>
          </p:cNvSpPr>
          <p:nvPr/>
        </p:nvSpPr>
        <p:spPr bwMode="auto">
          <a:xfrm>
            <a:off x="1281113" y="6011863"/>
            <a:ext cx="1439862" cy="369887"/>
          </a:xfrm>
          <a:prstGeom prst="rect">
            <a:avLst/>
          </a:prstGeom>
          <a:gradFill rotWithShape="1">
            <a:gsLst>
              <a:gs pos="0">
                <a:srgbClr val="FF8484"/>
              </a:gs>
              <a:gs pos="35001">
                <a:srgbClr val="FFA9A9"/>
              </a:gs>
              <a:gs pos="100000">
                <a:srgbClr val="FFDCDC"/>
              </a:gs>
            </a:gsLst>
            <a:lin ang="16200000" scaled="1"/>
          </a:gradFill>
          <a:ln w="9525">
            <a:solidFill>
              <a:srgbClr val="E70000"/>
            </a:solidFill>
            <a:miter lim="800000"/>
            <a:headEnd/>
            <a:tailEnd/>
          </a:ln>
          <a:effectLst>
            <a:outerShdw blurRad="63500" dist="20000" dir="5400000" rotWithShape="0">
              <a:srgbClr val="000000">
                <a:alpha val="37999"/>
              </a:srgbClr>
            </a:outerShdw>
          </a:effectLst>
        </p:spPr>
        <p:txBody>
          <a:bodyPr>
            <a:spAutoFit/>
          </a:bodyPr>
          <a:lstStyle>
            <a:lvl1pPr>
              <a:defRPr kumimoji="1" sz="2400">
                <a:solidFill>
                  <a:schemeClr val="tx1"/>
                </a:solidFill>
                <a:latin typeface="Arial" pitchFamily="34" charset="0"/>
                <a:ea typeface="標楷體" pitchFamily="65" charset="-120"/>
              </a:defRPr>
            </a:lvl1pPr>
            <a:lvl2pPr marL="742950" indent="-285750">
              <a:defRPr kumimoji="1" sz="2400">
                <a:solidFill>
                  <a:schemeClr val="tx1"/>
                </a:solidFill>
                <a:latin typeface="Arial" pitchFamily="34" charset="0"/>
                <a:ea typeface="標楷體" pitchFamily="65" charset="-120"/>
              </a:defRPr>
            </a:lvl2pPr>
            <a:lvl3pPr marL="1143000" indent="-228600">
              <a:defRPr kumimoji="1" sz="2400">
                <a:solidFill>
                  <a:schemeClr val="tx1"/>
                </a:solidFill>
                <a:latin typeface="Arial" pitchFamily="34" charset="0"/>
                <a:ea typeface="標楷體" pitchFamily="65" charset="-120"/>
              </a:defRPr>
            </a:lvl3pPr>
            <a:lvl4pPr marL="1600200" indent="-228600">
              <a:defRPr kumimoji="1" sz="2400">
                <a:solidFill>
                  <a:schemeClr val="tx1"/>
                </a:solidFill>
                <a:latin typeface="Arial" pitchFamily="34" charset="0"/>
                <a:ea typeface="標楷體" pitchFamily="65" charset="-120"/>
              </a:defRPr>
            </a:lvl4pPr>
            <a:lvl5pPr marL="2057400" indent="-228600">
              <a:defRPr kumimoji="1" sz="2400">
                <a:solidFill>
                  <a:schemeClr val="tx1"/>
                </a:solidFill>
                <a:latin typeface="Arial" pitchFamily="34" charset="0"/>
                <a:ea typeface="標楷體" pitchFamily="65" charset="-120"/>
              </a:defRPr>
            </a:lvl5pPr>
            <a:lvl6pPr marL="2514600" indent="-228600" fontAlgn="base">
              <a:spcBef>
                <a:spcPct val="0"/>
              </a:spcBef>
              <a:spcAft>
                <a:spcPct val="0"/>
              </a:spcAft>
              <a:defRPr kumimoji="1" sz="2400">
                <a:solidFill>
                  <a:schemeClr val="tx1"/>
                </a:solidFill>
                <a:latin typeface="Arial" pitchFamily="34" charset="0"/>
                <a:ea typeface="標楷體" pitchFamily="65" charset="-120"/>
              </a:defRPr>
            </a:lvl6pPr>
            <a:lvl7pPr marL="2971800" indent="-228600" fontAlgn="base">
              <a:spcBef>
                <a:spcPct val="0"/>
              </a:spcBef>
              <a:spcAft>
                <a:spcPct val="0"/>
              </a:spcAft>
              <a:defRPr kumimoji="1" sz="2400">
                <a:solidFill>
                  <a:schemeClr val="tx1"/>
                </a:solidFill>
                <a:latin typeface="Arial" pitchFamily="34" charset="0"/>
                <a:ea typeface="標楷體" pitchFamily="65" charset="-120"/>
              </a:defRPr>
            </a:lvl7pPr>
            <a:lvl8pPr marL="3429000" indent="-228600" fontAlgn="base">
              <a:spcBef>
                <a:spcPct val="0"/>
              </a:spcBef>
              <a:spcAft>
                <a:spcPct val="0"/>
              </a:spcAft>
              <a:defRPr kumimoji="1" sz="2400">
                <a:solidFill>
                  <a:schemeClr val="tx1"/>
                </a:solidFill>
                <a:latin typeface="Arial" pitchFamily="34" charset="0"/>
                <a:ea typeface="標楷體" pitchFamily="65" charset="-120"/>
              </a:defRPr>
            </a:lvl8pPr>
            <a:lvl9pPr marL="3886200" indent="-228600" fontAlgn="base">
              <a:spcBef>
                <a:spcPct val="0"/>
              </a:spcBef>
              <a:spcAft>
                <a:spcPct val="0"/>
              </a:spcAft>
              <a:defRPr kumimoji="1" sz="2400">
                <a:solidFill>
                  <a:schemeClr val="tx1"/>
                </a:solidFill>
                <a:latin typeface="Arial" pitchFamily="34" charset="0"/>
                <a:ea typeface="標楷體" pitchFamily="65" charset="-120"/>
              </a:defRPr>
            </a:lvl9pPr>
          </a:lstStyle>
          <a:p>
            <a:pPr>
              <a:defRPr/>
            </a:pPr>
            <a:r>
              <a:rPr lang="zh-TW" altLang="en-US" sz="1800" b="1" smtClean="0">
                <a:solidFill>
                  <a:srgbClr val="000000"/>
                </a:solidFill>
                <a:latin typeface="Times New Roman" pitchFamily="18" charset="0"/>
              </a:rPr>
              <a:t>詳細步驟</a:t>
            </a:r>
          </a:p>
        </p:txBody>
      </p:sp>
      <p:sp>
        <p:nvSpPr>
          <p:cNvPr id="11" name="文字方塊 10"/>
          <p:cNvSpPr txBox="1">
            <a:spLocks noChangeArrowheads="1"/>
          </p:cNvSpPr>
          <p:nvPr/>
        </p:nvSpPr>
        <p:spPr bwMode="auto">
          <a:xfrm>
            <a:off x="3513138" y="6011863"/>
            <a:ext cx="1368425" cy="369887"/>
          </a:xfrm>
          <a:prstGeom prst="rect">
            <a:avLst/>
          </a:prstGeom>
          <a:gradFill rotWithShape="1">
            <a:gsLst>
              <a:gs pos="0">
                <a:srgbClr val="FF8484"/>
              </a:gs>
              <a:gs pos="35001">
                <a:srgbClr val="FFA9A9"/>
              </a:gs>
              <a:gs pos="100000">
                <a:srgbClr val="FFDCDC"/>
              </a:gs>
            </a:gsLst>
            <a:lin ang="16200000" scaled="1"/>
          </a:gradFill>
          <a:ln w="9525">
            <a:solidFill>
              <a:srgbClr val="E70000"/>
            </a:solidFill>
            <a:miter lim="800000"/>
            <a:headEnd/>
            <a:tailEnd/>
          </a:ln>
          <a:effectLst>
            <a:outerShdw blurRad="63500" dist="20000" dir="5400000" rotWithShape="0">
              <a:srgbClr val="000000">
                <a:alpha val="37999"/>
              </a:srgbClr>
            </a:outerShdw>
          </a:effectLst>
        </p:spPr>
        <p:txBody>
          <a:bodyPr>
            <a:spAutoFit/>
          </a:bodyPr>
          <a:lstStyle/>
          <a:p>
            <a:pPr>
              <a:defRPr/>
            </a:pPr>
            <a:r>
              <a:rPr lang="zh-TW" altLang="zh-TW" b="1" dirty="0">
                <a:solidFill>
                  <a:schemeClr val="dk1"/>
                </a:solidFill>
                <a:latin typeface="+mn-lt"/>
                <a:ea typeface="+mn-ea"/>
              </a:rPr>
              <a:t>作業時程</a:t>
            </a:r>
            <a:endParaRPr lang="zh-TW" altLang="en-US" b="1" dirty="0">
              <a:solidFill>
                <a:schemeClr val="dk1"/>
              </a:solidFill>
              <a:latin typeface="+mn-lt"/>
              <a:ea typeface="+mn-ea"/>
            </a:endParaRPr>
          </a:p>
        </p:txBody>
      </p:sp>
      <p:sp>
        <p:nvSpPr>
          <p:cNvPr id="12" name="文字方塊 11"/>
          <p:cNvSpPr txBox="1">
            <a:spLocks noChangeArrowheads="1"/>
          </p:cNvSpPr>
          <p:nvPr/>
        </p:nvSpPr>
        <p:spPr bwMode="auto">
          <a:xfrm>
            <a:off x="5745163" y="6011863"/>
            <a:ext cx="1439862" cy="369887"/>
          </a:xfrm>
          <a:prstGeom prst="rect">
            <a:avLst/>
          </a:prstGeom>
          <a:gradFill rotWithShape="1">
            <a:gsLst>
              <a:gs pos="0">
                <a:srgbClr val="FF7878"/>
              </a:gs>
              <a:gs pos="35001">
                <a:srgbClr val="FFA1A1"/>
              </a:gs>
              <a:gs pos="100000">
                <a:srgbClr val="FFD7D7"/>
              </a:gs>
            </a:gsLst>
            <a:lin ang="16200000" scaled="1"/>
          </a:gradFill>
          <a:ln w="9525">
            <a:solidFill>
              <a:srgbClr val="FF0000"/>
            </a:solidFill>
            <a:miter lim="800000"/>
            <a:headEnd/>
            <a:tailEnd/>
          </a:ln>
          <a:effectLst>
            <a:outerShdw blurRad="63500" dist="20000" dir="5400000" rotWithShape="0">
              <a:srgbClr val="000000">
                <a:alpha val="37999"/>
              </a:srgbClr>
            </a:outerShdw>
          </a:effectLst>
        </p:spPr>
        <p:txBody>
          <a:bodyPr>
            <a:spAutoFit/>
          </a:bodyPr>
          <a:lstStyle/>
          <a:p>
            <a:pPr>
              <a:defRPr/>
            </a:pPr>
            <a:r>
              <a:rPr lang="zh-TW" altLang="zh-TW" b="1" dirty="0">
                <a:solidFill>
                  <a:schemeClr val="dk1"/>
                </a:solidFill>
                <a:latin typeface="+mn-lt"/>
                <a:ea typeface="+mn-ea"/>
              </a:rPr>
              <a:t>重要經驗</a:t>
            </a:r>
            <a:endParaRPr lang="zh-TW" altLang="en-US" b="1" dirty="0">
              <a:solidFill>
                <a:schemeClr val="dk1"/>
              </a:solidFill>
              <a:latin typeface="+mn-lt"/>
              <a:ea typeface="+mn-ea"/>
            </a:endParaRPr>
          </a:p>
        </p:txBody>
      </p:sp>
      <p:sp>
        <p:nvSpPr>
          <p:cNvPr id="13" name="文字方塊 12"/>
          <p:cNvSpPr txBox="1">
            <a:spLocks noChangeArrowheads="1"/>
          </p:cNvSpPr>
          <p:nvPr/>
        </p:nvSpPr>
        <p:spPr bwMode="auto">
          <a:xfrm>
            <a:off x="7905750" y="6011863"/>
            <a:ext cx="1368425" cy="369887"/>
          </a:xfrm>
          <a:prstGeom prst="rect">
            <a:avLst/>
          </a:prstGeom>
          <a:gradFill rotWithShape="1">
            <a:gsLst>
              <a:gs pos="0">
                <a:srgbClr val="FF8484"/>
              </a:gs>
              <a:gs pos="35001">
                <a:srgbClr val="FFA9A9"/>
              </a:gs>
              <a:gs pos="100000">
                <a:srgbClr val="FFDCDC"/>
              </a:gs>
            </a:gsLst>
            <a:lin ang="16200000" scaled="1"/>
          </a:gradFill>
          <a:ln w="9525">
            <a:solidFill>
              <a:srgbClr val="E70000"/>
            </a:solidFill>
            <a:miter lim="800000"/>
            <a:headEnd/>
            <a:tailEnd/>
          </a:ln>
          <a:effectLst>
            <a:outerShdw blurRad="63500" dist="20000" dir="5400000" rotWithShape="0">
              <a:srgbClr val="000000">
                <a:alpha val="37999"/>
              </a:srgbClr>
            </a:outerShdw>
          </a:effectLst>
        </p:spPr>
        <p:txBody>
          <a:bodyPr>
            <a:spAutoFit/>
          </a:bodyPr>
          <a:lstStyle/>
          <a:p>
            <a:pPr>
              <a:defRPr/>
            </a:pPr>
            <a:r>
              <a:rPr lang="zh-TW" altLang="zh-TW" b="1" dirty="0">
                <a:solidFill>
                  <a:schemeClr val="dk1"/>
                </a:solidFill>
                <a:latin typeface="+mn-lt"/>
                <a:ea typeface="+mn-ea"/>
              </a:rPr>
              <a:t>注意事項</a:t>
            </a:r>
            <a:endParaRPr lang="zh-TW" altLang="en-US" b="1" dirty="0">
              <a:solidFill>
                <a:schemeClr val="dk1"/>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80">
                                          <p:stCondLst>
                                            <p:cond delay="0"/>
                                          </p:stCondLst>
                                        </p:cTn>
                                        <p:tgtEl>
                                          <p:spTgt spid="11"/>
                                        </p:tgtEl>
                                      </p:cBhvr>
                                    </p:animEffect>
                                    <p:anim calcmode="lin" valueType="num">
                                      <p:cBhvr>
                                        <p:cTn id="2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9" dur="26">
                                          <p:stCondLst>
                                            <p:cond delay="650"/>
                                          </p:stCondLst>
                                        </p:cTn>
                                        <p:tgtEl>
                                          <p:spTgt spid="11"/>
                                        </p:tgtEl>
                                      </p:cBhvr>
                                      <p:to x="100000" y="60000"/>
                                    </p:animScale>
                                    <p:animScale>
                                      <p:cBhvr>
                                        <p:cTn id="30" dur="166" decel="50000">
                                          <p:stCondLst>
                                            <p:cond delay="676"/>
                                          </p:stCondLst>
                                        </p:cTn>
                                        <p:tgtEl>
                                          <p:spTgt spid="11"/>
                                        </p:tgtEl>
                                      </p:cBhvr>
                                      <p:to x="100000" y="100000"/>
                                    </p:animScale>
                                    <p:animScale>
                                      <p:cBhvr>
                                        <p:cTn id="31" dur="26">
                                          <p:stCondLst>
                                            <p:cond delay="1312"/>
                                          </p:stCondLst>
                                        </p:cTn>
                                        <p:tgtEl>
                                          <p:spTgt spid="11"/>
                                        </p:tgtEl>
                                      </p:cBhvr>
                                      <p:to x="100000" y="80000"/>
                                    </p:animScale>
                                    <p:animScale>
                                      <p:cBhvr>
                                        <p:cTn id="32" dur="166" decel="50000">
                                          <p:stCondLst>
                                            <p:cond delay="1338"/>
                                          </p:stCondLst>
                                        </p:cTn>
                                        <p:tgtEl>
                                          <p:spTgt spid="11"/>
                                        </p:tgtEl>
                                      </p:cBhvr>
                                      <p:to x="100000" y="100000"/>
                                    </p:animScale>
                                    <p:animScale>
                                      <p:cBhvr>
                                        <p:cTn id="33" dur="26">
                                          <p:stCondLst>
                                            <p:cond delay="1642"/>
                                          </p:stCondLst>
                                        </p:cTn>
                                        <p:tgtEl>
                                          <p:spTgt spid="11"/>
                                        </p:tgtEl>
                                      </p:cBhvr>
                                      <p:to x="100000" y="90000"/>
                                    </p:animScale>
                                    <p:animScale>
                                      <p:cBhvr>
                                        <p:cTn id="34" dur="166" decel="50000">
                                          <p:stCondLst>
                                            <p:cond delay="1668"/>
                                          </p:stCondLst>
                                        </p:cTn>
                                        <p:tgtEl>
                                          <p:spTgt spid="11"/>
                                        </p:tgtEl>
                                      </p:cBhvr>
                                      <p:to x="100000" y="100000"/>
                                    </p:animScale>
                                    <p:animScale>
                                      <p:cBhvr>
                                        <p:cTn id="35" dur="26">
                                          <p:stCondLst>
                                            <p:cond delay="1808"/>
                                          </p:stCondLst>
                                        </p:cTn>
                                        <p:tgtEl>
                                          <p:spTgt spid="11"/>
                                        </p:tgtEl>
                                      </p:cBhvr>
                                      <p:to x="100000" y="95000"/>
                                    </p:animScale>
                                    <p:animScale>
                                      <p:cBhvr>
                                        <p:cTn id="36" dur="166" decel="50000">
                                          <p:stCondLst>
                                            <p:cond delay="1834"/>
                                          </p:stCondLst>
                                        </p:cTn>
                                        <p:tgtEl>
                                          <p:spTgt spid="11"/>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80">
                                          <p:stCondLst>
                                            <p:cond delay="0"/>
                                          </p:stCondLst>
                                        </p:cTn>
                                        <p:tgtEl>
                                          <p:spTgt spid="12"/>
                                        </p:tgtEl>
                                      </p:cBhvr>
                                    </p:animEffect>
                                    <p:anim calcmode="lin" valueType="num">
                                      <p:cBhvr>
                                        <p:cTn id="4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5" dur="26">
                                          <p:stCondLst>
                                            <p:cond delay="650"/>
                                          </p:stCondLst>
                                        </p:cTn>
                                        <p:tgtEl>
                                          <p:spTgt spid="12"/>
                                        </p:tgtEl>
                                      </p:cBhvr>
                                      <p:to x="100000" y="60000"/>
                                    </p:animScale>
                                    <p:animScale>
                                      <p:cBhvr>
                                        <p:cTn id="46" dur="166" decel="50000">
                                          <p:stCondLst>
                                            <p:cond delay="676"/>
                                          </p:stCondLst>
                                        </p:cTn>
                                        <p:tgtEl>
                                          <p:spTgt spid="12"/>
                                        </p:tgtEl>
                                      </p:cBhvr>
                                      <p:to x="100000" y="100000"/>
                                    </p:animScale>
                                    <p:animScale>
                                      <p:cBhvr>
                                        <p:cTn id="47" dur="26">
                                          <p:stCondLst>
                                            <p:cond delay="1312"/>
                                          </p:stCondLst>
                                        </p:cTn>
                                        <p:tgtEl>
                                          <p:spTgt spid="12"/>
                                        </p:tgtEl>
                                      </p:cBhvr>
                                      <p:to x="100000" y="80000"/>
                                    </p:animScale>
                                    <p:animScale>
                                      <p:cBhvr>
                                        <p:cTn id="48" dur="166" decel="50000">
                                          <p:stCondLst>
                                            <p:cond delay="1338"/>
                                          </p:stCondLst>
                                        </p:cTn>
                                        <p:tgtEl>
                                          <p:spTgt spid="12"/>
                                        </p:tgtEl>
                                      </p:cBhvr>
                                      <p:to x="100000" y="100000"/>
                                    </p:animScale>
                                    <p:animScale>
                                      <p:cBhvr>
                                        <p:cTn id="49" dur="26">
                                          <p:stCondLst>
                                            <p:cond delay="1642"/>
                                          </p:stCondLst>
                                        </p:cTn>
                                        <p:tgtEl>
                                          <p:spTgt spid="12"/>
                                        </p:tgtEl>
                                      </p:cBhvr>
                                      <p:to x="100000" y="90000"/>
                                    </p:animScale>
                                    <p:animScale>
                                      <p:cBhvr>
                                        <p:cTn id="50" dur="166" decel="50000">
                                          <p:stCondLst>
                                            <p:cond delay="1668"/>
                                          </p:stCondLst>
                                        </p:cTn>
                                        <p:tgtEl>
                                          <p:spTgt spid="12"/>
                                        </p:tgtEl>
                                      </p:cBhvr>
                                      <p:to x="100000" y="100000"/>
                                    </p:animScale>
                                    <p:animScale>
                                      <p:cBhvr>
                                        <p:cTn id="51" dur="26">
                                          <p:stCondLst>
                                            <p:cond delay="1808"/>
                                          </p:stCondLst>
                                        </p:cTn>
                                        <p:tgtEl>
                                          <p:spTgt spid="12"/>
                                        </p:tgtEl>
                                      </p:cBhvr>
                                      <p:to x="100000" y="95000"/>
                                    </p:animScale>
                                    <p:animScale>
                                      <p:cBhvr>
                                        <p:cTn id="52" dur="166" decel="50000">
                                          <p:stCondLst>
                                            <p:cond delay="1834"/>
                                          </p:stCondLst>
                                        </p:cTn>
                                        <p:tgtEl>
                                          <p:spTgt spid="12"/>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down)">
                                      <p:cBhvr>
                                        <p:cTn id="55" dur="580">
                                          <p:stCondLst>
                                            <p:cond delay="0"/>
                                          </p:stCondLst>
                                        </p:cTn>
                                        <p:tgtEl>
                                          <p:spTgt spid="13"/>
                                        </p:tgtEl>
                                      </p:cBhvr>
                                    </p:animEffect>
                                    <p:anim calcmode="lin" valueType="num">
                                      <p:cBhvr>
                                        <p:cTn id="56"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61" dur="26">
                                          <p:stCondLst>
                                            <p:cond delay="650"/>
                                          </p:stCondLst>
                                        </p:cTn>
                                        <p:tgtEl>
                                          <p:spTgt spid="13"/>
                                        </p:tgtEl>
                                      </p:cBhvr>
                                      <p:to x="100000" y="60000"/>
                                    </p:animScale>
                                    <p:animScale>
                                      <p:cBhvr>
                                        <p:cTn id="62" dur="166" decel="50000">
                                          <p:stCondLst>
                                            <p:cond delay="676"/>
                                          </p:stCondLst>
                                        </p:cTn>
                                        <p:tgtEl>
                                          <p:spTgt spid="13"/>
                                        </p:tgtEl>
                                      </p:cBhvr>
                                      <p:to x="100000" y="100000"/>
                                    </p:animScale>
                                    <p:animScale>
                                      <p:cBhvr>
                                        <p:cTn id="63" dur="26">
                                          <p:stCondLst>
                                            <p:cond delay="1312"/>
                                          </p:stCondLst>
                                        </p:cTn>
                                        <p:tgtEl>
                                          <p:spTgt spid="13"/>
                                        </p:tgtEl>
                                      </p:cBhvr>
                                      <p:to x="100000" y="80000"/>
                                    </p:animScale>
                                    <p:animScale>
                                      <p:cBhvr>
                                        <p:cTn id="64" dur="166" decel="50000">
                                          <p:stCondLst>
                                            <p:cond delay="1338"/>
                                          </p:stCondLst>
                                        </p:cTn>
                                        <p:tgtEl>
                                          <p:spTgt spid="13"/>
                                        </p:tgtEl>
                                      </p:cBhvr>
                                      <p:to x="100000" y="100000"/>
                                    </p:animScale>
                                    <p:animScale>
                                      <p:cBhvr>
                                        <p:cTn id="65" dur="26">
                                          <p:stCondLst>
                                            <p:cond delay="1642"/>
                                          </p:stCondLst>
                                        </p:cTn>
                                        <p:tgtEl>
                                          <p:spTgt spid="13"/>
                                        </p:tgtEl>
                                      </p:cBhvr>
                                      <p:to x="100000" y="90000"/>
                                    </p:animScale>
                                    <p:animScale>
                                      <p:cBhvr>
                                        <p:cTn id="66" dur="166" decel="50000">
                                          <p:stCondLst>
                                            <p:cond delay="1668"/>
                                          </p:stCondLst>
                                        </p:cTn>
                                        <p:tgtEl>
                                          <p:spTgt spid="13"/>
                                        </p:tgtEl>
                                      </p:cBhvr>
                                      <p:to x="100000" y="100000"/>
                                    </p:animScale>
                                    <p:animScale>
                                      <p:cBhvr>
                                        <p:cTn id="67" dur="26">
                                          <p:stCondLst>
                                            <p:cond delay="1808"/>
                                          </p:stCondLst>
                                        </p:cTn>
                                        <p:tgtEl>
                                          <p:spTgt spid="13"/>
                                        </p:tgtEl>
                                      </p:cBhvr>
                                      <p:to x="100000" y="95000"/>
                                    </p:animScale>
                                    <p:animScale>
                                      <p:cBhvr>
                                        <p:cTn id="68"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07A7E16F-2E15-4E73-A535-C1296DC87A18}" type="slidenum">
              <a:rPr kumimoji="0" lang="zh-TW" altLang="en-US" smtClean="0">
                <a:latin typeface="Times New Roman" pitchFamily="18" charset="0"/>
              </a:rPr>
              <a:pPr eaLnBrk="1" hangingPunct="1"/>
              <a:t>61</a:t>
            </a:fld>
            <a:endParaRPr kumimoji="0" lang="en-US" altLang="zh-TW" smtClean="0">
              <a:latin typeface="Times New Roman" pitchFamily="18" charset="0"/>
            </a:endParaRPr>
          </a:p>
        </p:txBody>
      </p:sp>
      <p:sp>
        <p:nvSpPr>
          <p:cNvPr id="58371" name="標題 1"/>
          <p:cNvSpPr>
            <a:spLocks noGrp="1"/>
          </p:cNvSpPr>
          <p:nvPr>
            <p:ph type="title" idx="4294967295"/>
          </p:nvPr>
        </p:nvSpPr>
        <p:spPr/>
        <p:txBody>
          <a:bodyPr/>
          <a:lstStyle/>
          <a:p>
            <a:r>
              <a:rPr lang="zh-TW" altLang="en-US" sz="4000" smtClean="0">
                <a:ea typeface="標楷體" pitchFamily="65" charset="-120"/>
              </a:rPr>
              <a:t>撰寫作業程序說明表應行注意事項</a:t>
            </a:r>
          </a:p>
        </p:txBody>
      </p:sp>
      <p:graphicFrame>
        <p:nvGraphicFramePr>
          <p:cNvPr id="5" name="內容版面配置區 4"/>
          <p:cNvGraphicFramePr>
            <a:graphicFrameLocks noGrp="1"/>
          </p:cNvGraphicFramePr>
          <p:nvPr>
            <p:ph idx="4294967295"/>
          </p:nvPr>
        </p:nvGraphicFramePr>
        <p:xfrm>
          <a:off x="488950" y="1243013"/>
          <a:ext cx="9072563" cy="4475162"/>
        </p:xfrm>
        <a:graphic>
          <a:graphicData uri="http://schemas.openxmlformats.org/drawingml/2006/table">
            <a:tbl>
              <a:tblPr/>
              <a:tblGrid>
                <a:gridCol w="1008063"/>
                <a:gridCol w="8064500"/>
              </a:tblGrid>
              <a:tr h="298291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rPr>
                        <a:t>控制重點</a:t>
                      </a:r>
                      <a:endPara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endParaRPr>
                    </a:p>
                  </a:txBody>
                  <a:tcPr marL="26096" marR="2609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06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標楷體" pitchFamily="65" charset="-120"/>
                        <a:buAutoNum type="ea1ChtPlain"/>
                        <a:tabLst>
                          <a:tab pos="428625" algn="l"/>
                        </a:tabLst>
                      </a:pP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記錄與通知</a:t>
                      </a: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：業務承辦人員應填寫「資訊設備或系統異常狀況處理紀錄表」，並</a:t>
                      </a:r>
                      <a:r>
                        <a:rPr kumimoji="0" lang="zh-TW" altLang="en-US" sz="1800" b="1" i="0" u="sng"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立即</a:t>
                      </a: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通知權責單位資安聯絡人。</a:t>
                      </a:r>
                    </a:p>
                    <a:p>
                      <a:pPr marL="342900" marR="0" lvl="0" indent="-342900" algn="l" defTabSz="914400" rtl="0" eaLnBrk="1" fontAlgn="base" latinLnBrk="0" hangingPunct="1">
                        <a:lnSpc>
                          <a:spcPct val="100000"/>
                        </a:lnSpc>
                        <a:spcBef>
                          <a:spcPct val="0"/>
                        </a:spcBef>
                        <a:spcAft>
                          <a:spcPct val="0"/>
                        </a:spcAft>
                        <a:buClrTx/>
                        <a:buSzTx/>
                        <a:buFont typeface="標楷體" pitchFamily="65" charset="-120"/>
                        <a:buAutoNum type="ea1ChtPlain"/>
                        <a:tabLst>
                          <a:tab pos="428625" algn="l"/>
                        </a:tabLst>
                      </a:pP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判斷資安事件</a:t>
                      </a: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：資安聯絡人應與業務相關人員共同判斷是否為資訊安全</a:t>
                      </a: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事件，並做</a:t>
                      </a:r>
                      <a:r>
                        <a:rPr kumimoji="0" lang="zh-TW" altLang="en-US" sz="1800" b="1" i="0" u="sng" strike="noStrike" cap="none" normalizeH="0" baseline="0" smtClean="0">
                          <a:ln>
                            <a:noFill/>
                          </a:ln>
                          <a:solidFill>
                            <a:schemeClr val="tx1"/>
                          </a:solidFill>
                          <a:effectLst/>
                          <a:latin typeface="Times New Roman" pitchFamily="18" charset="0"/>
                          <a:ea typeface="標楷體" pitchFamily="65" charset="-120"/>
                        </a:rPr>
                        <a:t>先期處置</a:t>
                      </a: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a:t>
                      </a:r>
                      <a:endPara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endParaRPr>
                    </a:p>
                    <a:p>
                      <a:pPr marL="342900" marR="0" lvl="0" indent="-342900" algn="l" defTabSz="914400" rtl="0" eaLnBrk="1" fontAlgn="base" latinLnBrk="0" hangingPunct="1">
                        <a:lnSpc>
                          <a:spcPct val="100000"/>
                        </a:lnSpc>
                        <a:spcBef>
                          <a:spcPct val="0"/>
                        </a:spcBef>
                        <a:spcAft>
                          <a:spcPct val="0"/>
                        </a:spcAft>
                        <a:buClrTx/>
                        <a:buSzTx/>
                        <a:buFont typeface="標楷體" pitchFamily="65" charset="-120"/>
                        <a:buAutoNum type="ea1ChtPlain"/>
                        <a:tabLst>
                          <a:tab pos="428625" algn="l"/>
                        </a:tabLst>
                      </a:pP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rPr>
                        <a:t>通報資安負責人：</a:t>
                      </a: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資安聯絡人評估資安等級，並填寫</a:t>
                      </a: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rPr>
                        <a:t>「資 訊安全事件通報單」，</a:t>
                      </a:r>
                      <a:r>
                        <a:rPr kumimoji="0" lang="en-US" altLang="zh-TW" sz="1800" b="1" i="0" u="none" strike="noStrike" cap="none" normalizeH="0" baseline="0" smtClean="0">
                          <a:ln>
                            <a:noFill/>
                          </a:ln>
                          <a:solidFill>
                            <a:schemeClr val="tx1"/>
                          </a:solidFill>
                          <a:effectLst/>
                          <a:latin typeface="Times New Roman" pitchFamily="18" charset="0"/>
                          <a:ea typeface="標楷體" pitchFamily="65" charset="-120"/>
                        </a:rPr>
                        <a:t>(</a:t>
                      </a: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rPr>
                        <a:t>依規定時限內</a:t>
                      </a:r>
                      <a:r>
                        <a:rPr kumimoji="0" lang="en-US" altLang="zh-TW" sz="1800" b="1" i="0" u="none" strike="noStrike" cap="none" normalizeH="0" baseline="0" smtClean="0">
                          <a:ln>
                            <a:noFill/>
                          </a:ln>
                          <a:solidFill>
                            <a:schemeClr val="tx1"/>
                          </a:solidFill>
                          <a:effectLst/>
                          <a:latin typeface="Times New Roman" pitchFamily="18" charset="0"/>
                          <a:ea typeface="標楷體" pitchFamily="65" charset="-120"/>
                        </a:rPr>
                        <a:t>)</a:t>
                      </a: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通報機關資安負責人，由資安負責人確認後陳資訊安全推動小組執行秘書複核。</a:t>
                      </a:r>
                      <a:endPara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endParaRPr>
                    </a:p>
                    <a:p>
                      <a:pPr marL="342900" marR="0" lvl="0" indent="-342900" algn="l" defTabSz="914400" rtl="0" eaLnBrk="1" fontAlgn="base" latinLnBrk="0" hangingPunct="1">
                        <a:lnSpc>
                          <a:spcPct val="100000"/>
                        </a:lnSpc>
                        <a:spcBef>
                          <a:spcPct val="0"/>
                        </a:spcBef>
                        <a:spcAft>
                          <a:spcPct val="0"/>
                        </a:spcAft>
                        <a:buClrTx/>
                        <a:buSzTx/>
                        <a:buFont typeface="標楷體" pitchFamily="65" charset="-120"/>
                        <a:buAutoNum type="ea1ChtPlain"/>
                        <a:tabLst>
                          <a:tab pos="428625" algn="l"/>
                        </a:tabLst>
                      </a:pP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rPr>
                        <a:t>通報管理階層：</a:t>
                      </a:r>
                      <a:endPara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endParaRPr>
                    </a:p>
                    <a:p>
                      <a:pPr marL="342900" marR="0" lvl="0" indent="-342900" algn="l" defTabSz="914400" rtl="0" eaLnBrk="1" fontAlgn="base" latinLnBrk="0" hangingPunct="1">
                        <a:lnSpc>
                          <a:spcPct val="100000"/>
                        </a:lnSpc>
                        <a:spcBef>
                          <a:spcPct val="0"/>
                        </a:spcBef>
                        <a:spcAft>
                          <a:spcPct val="0"/>
                        </a:spcAft>
                        <a:buClrTx/>
                        <a:buSzTx/>
                        <a:buFontTx/>
                        <a:buNone/>
                        <a:tabLst>
                          <a:tab pos="428625" algn="l"/>
                        </a:tabLst>
                      </a:pP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各級資安事件均應通報至執行秘書，</a:t>
                      </a: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rPr>
                        <a:t>第</a:t>
                      </a:r>
                      <a:r>
                        <a:rPr kumimoji="0" lang="en-US" altLang="zh-TW" sz="1800" b="1" i="0" u="none" strike="noStrike" cap="none" normalizeH="0" baseline="0" smtClean="0">
                          <a:ln>
                            <a:noFill/>
                          </a:ln>
                          <a:solidFill>
                            <a:schemeClr val="tx1"/>
                          </a:solidFill>
                          <a:effectLst/>
                          <a:latin typeface="Times New Roman" pitchFamily="18" charset="0"/>
                          <a:ea typeface="標楷體" pitchFamily="65" charset="-120"/>
                        </a:rPr>
                        <a:t>4</a:t>
                      </a: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rPr>
                        <a:t>級</a:t>
                      </a: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另應</a:t>
                      </a:r>
                      <a:r>
                        <a:rPr kumimoji="0" lang="en-US" altLang="zh-TW" sz="1800" b="1" i="0" u="none" strike="noStrike" cap="none" normalizeH="0" baseline="0" smtClean="0">
                          <a:ln>
                            <a:noFill/>
                          </a:ln>
                          <a:solidFill>
                            <a:schemeClr val="tx1"/>
                          </a:solidFill>
                          <a:effectLst/>
                          <a:latin typeface="Times New Roman" pitchFamily="18" charset="0"/>
                          <a:ea typeface="標楷體" pitchFamily="65" charset="-120"/>
                        </a:rPr>
                        <a:t>(</a:t>
                      </a: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rPr>
                        <a:t>依規定時限內</a:t>
                      </a:r>
                      <a:r>
                        <a:rPr kumimoji="0" lang="en-US" altLang="zh-TW" sz="1800" b="1" i="0" u="none" strike="noStrike" cap="none" normalizeH="0" baseline="0" smtClean="0">
                          <a:ln>
                            <a:noFill/>
                          </a:ln>
                          <a:solidFill>
                            <a:schemeClr val="tx1"/>
                          </a:solidFill>
                          <a:effectLst/>
                          <a:latin typeface="Times New Roman" pitchFamily="18" charset="0"/>
                          <a:ea typeface="標楷體" pitchFamily="65" charset="-120"/>
                        </a:rPr>
                        <a:t>)</a:t>
                      </a: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通報至資訊安全推動小組召集人，由其決定是否向國家資通安全會 報通報。</a:t>
                      </a:r>
                      <a:endPara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endParaRPr>
                    </a:p>
                  </a:txBody>
                  <a:tcPr marL="26096" marR="2609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066"/>
                    </a:solidFill>
                  </a:tcPr>
                </a:tc>
              </a:tr>
              <a:tr h="2984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rPr>
                        <a:t>法令依據</a:t>
                      </a:r>
                      <a:endPara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endParaRPr>
                    </a:p>
                  </a:txBody>
                  <a:tcPr marL="26096" marR="2609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AEEF3"/>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資訊安全事件管理程序書</a:t>
                      </a:r>
                      <a:endPara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endParaRPr>
                    </a:p>
                  </a:txBody>
                  <a:tcPr marL="26096" marR="2609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AEEF3"/>
                    </a:solidFill>
                  </a:tcPr>
                </a:tc>
              </a:tr>
              <a:tr h="11938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rPr>
                        <a:t>使用表單</a:t>
                      </a:r>
                      <a:endPara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endParaRPr>
                    </a:p>
                  </a:txBody>
                  <a:tcPr marL="26096" marR="2609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AEEF3"/>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資訊安全聯絡人員名冊</a:t>
                      </a:r>
                      <a:endPara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資訊設備或系統異常狀況處理紀錄表</a:t>
                      </a:r>
                      <a:endPara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資訊安全事件通報單</a:t>
                      </a:r>
                      <a:endPara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smtClean="0">
                          <a:ln>
                            <a:noFill/>
                          </a:ln>
                          <a:solidFill>
                            <a:schemeClr val="tx1"/>
                          </a:solidFill>
                          <a:effectLst/>
                          <a:latin typeface="Times New Roman" pitchFamily="18" charset="0"/>
                          <a:ea typeface="標楷體" pitchFamily="65" charset="-120"/>
                        </a:rPr>
                        <a:t>資訊安全推動小組組織圖</a:t>
                      </a:r>
                      <a:endPara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endParaRPr>
                    </a:p>
                  </a:txBody>
                  <a:tcPr marL="26096" marR="26096"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AEEF3"/>
                    </a:solidFill>
                  </a:tcPr>
                </a:tc>
              </a:tr>
            </a:tbl>
          </a:graphicData>
        </a:graphic>
      </p:graphicFrame>
      <p:sp>
        <p:nvSpPr>
          <p:cNvPr id="58386" name="投影片編號版面配置區 3"/>
          <p:cNvSpPr txBox="1">
            <a:spLocks noGrp="1"/>
          </p:cNvSpPr>
          <p:nvPr/>
        </p:nvSpPr>
        <p:spPr bwMode="auto">
          <a:xfrm>
            <a:off x="7594600" y="6237288"/>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algn="r" eaLnBrk="1" hangingPunct="1"/>
            <a:fld id="{E1BFC5A7-CC96-4DFD-A1AD-C25E58335659}" type="slidenum">
              <a:rPr kumimoji="0" lang="zh-TW" altLang="en-US" sz="1000">
                <a:latin typeface="Times New Roman" pitchFamily="18" charset="0"/>
              </a:rPr>
              <a:pPr algn="r" eaLnBrk="1" hangingPunct="1"/>
              <a:t>61</a:t>
            </a:fld>
            <a:endParaRPr kumimoji="0" lang="en-US" altLang="zh-TW" sz="1000">
              <a:latin typeface="Times New Roman" pitchFamily="18" charset="0"/>
            </a:endParaRPr>
          </a:p>
        </p:txBody>
      </p:sp>
      <p:sp>
        <p:nvSpPr>
          <p:cNvPr id="6" name="文字方塊 5"/>
          <p:cNvSpPr txBox="1">
            <a:spLocks noChangeArrowheads="1"/>
          </p:cNvSpPr>
          <p:nvPr/>
        </p:nvSpPr>
        <p:spPr bwMode="auto">
          <a:xfrm>
            <a:off x="1136650" y="5708650"/>
            <a:ext cx="1871663" cy="369888"/>
          </a:xfrm>
          <a:prstGeom prst="rect">
            <a:avLst/>
          </a:prstGeom>
          <a:gradFill rotWithShape="1">
            <a:gsLst>
              <a:gs pos="0">
                <a:srgbClr val="FF8484"/>
              </a:gs>
              <a:gs pos="35001">
                <a:srgbClr val="FFA9A9"/>
              </a:gs>
              <a:gs pos="100000">
                <a:srgbClr val="FFDCDC"/>
              </a:gs>
            </a:gsLst>
            <a:lin ang="16200000" scaled="1"/>
          </a:gradFill>
          <a:ln w="9525">
            <a:solidFill>
              <a:srgbClr val="E70000"/>
            </a:solidFill>
            <a:miter lim="800000"/>
            <a:headEnd/>
            <a:tailEnd/>
          </a:ln>
          <a:effectLst>
            <a:outerShdw blurRad="63500" dist="20000" dir="5400000" rotWithShape="0">
              <a:srgbClr val="000000">
                <a:alpha val="37999"/>
              </a:srgbClr>
            </a:outerShdw>
          </a:effectLst>
        </p:spPr>
        <p:txBody>
          <a:bodyPr>
            <a:spAutoFit/>
          </a:bodyPr>
          <a:lstStyle/>
          <a:p>
            <a:pPr>
              <a:defRPr/>
            </a:pPr>
            <a:r>
              <a:rPr lang="zh-TW" altLang="zh-TW" b="1" dirty="0">
                <a:solidFill>
                  <a:schemeClr val="dk1"/>
                </a:solidFill>
                <a:latin typeface="+mn-lt"/>
                <a:ea typeface="+mn-ea"/>
              </a:rPr>
              <a:t>不可遺漏之程序</a:t>
            </a:r>
            <a:endParaRPr lang="zh-TW" altLang="en-US" b="1" dirty="0">
              <a:solidFill>
                <a:schemeClr val="dk1"/>
              </a:solidFill>
              <a:latin typeface="+mn-lt"/>
              <a:ea typeface="+mn-ea"/>
            </a:endParaRPr>
          </a:p>
        </p:txBody>
      </p:sp>
      <p:sp>
        <p:nvSpPr>
          <p:cNvPr id="7" name="文字方塊 6"/>
          <p:cNvSpPr txBox="1">
            <a:spLocks noChangeArrowheads="1"/>
          </p:cNvSpPr>
          <p:nvPr/>
        </p:nvSpPr>
        <p:spPr bwMode="auto">
          <a:xfrm>
            <a:off x="3297238" y="5708650"/>
            <a:ext cx="1873250" cy="369888"/>
          </a:xfrm>
          <a:prstGeom prst="rect">
            <a:avLst/>
          </a:prstGeom>
          <a:gradFill rotWithShape="1">
            <a:gsLst>
              <a:gs pos="0">
                <a:srgbClr val="FF8484"/>
              </a:gs>
              <a:gs pos="35001">
                <a:srgbClr val="FFA9A9"/>
              </a:gs>
              <a:gs pos="100000">
                <a:srgbClr val="FFDCDC"/>
              </a:gs>
            </a:gsLst>
            <a:lin ang="16200000" scaled="1"/>
          </a:gradFill>
          <a:ln w="9525">
            <a:solidFill>
              <a:srgbClr val="E70000"/>
            </a:solidFill>
            <a:miter lim="800000"/>
            <a:headEnd/>
            <a:tailEnd/>
          </a:ln>
          <a:effectLst>
            <a:outerShdw blurRad="63500" dist="20000" dir="5400000" rotWithShape="0">
              <a:srgbClr val="000000">
                <a:alpha val="37999"/>
              </a:srgbClr>
            </a:outerShdw>
          </a:effectLst>
        </p:spPr>
        <p:txBody>
          <a:bodyPr>
            <a:spAutoFit/>
          </a:bodyPr>
          <a:lstStyle>
            <a:lvl1pPr>
              <a:defRPr kumimoji="1" sz="2400">
                <a:solidFill>
                  <a:schemeClr val="tx1"/>
                </a:solidFill>
                <a:latin typeface="Arial" pitchFamily="34" charset="0"/>
                <a:ea typeface="標楷體" pitchFamily="65" charset="-120"/>
              </a:defRPr>
            </a:lvl1pPr>
            <a:lvl2pPr marL="742950" indent="-285750">
              <a:defRPr kumimoji="1" sz="2400">
                <a:solidFill>
                  <a:schemeClr val="tx1"/>
                </a:solidFill>
                <a:latin typeface="Arial" pitchFamily="34" charset="0"/>
                <a:ea typeface="標楷體" pitchFamily="65" charset="-120"/>
              </a:defRPr>
            </a:lvl2pPr>
            <a:lvl3pPr marL="1143000" indent="-228600">
              <a:defRPr kumimoji="1" sz="2400">
                <a:solidFill>
                  <a:schemeClr val="tx1"/>
                </a:solidFill>
                <a:latin typeface="Arial" pitchFamily="34" charset="0"/>
                <a:ea typeface="標楷體" pitchFamily="65" charset="-120"/>
              </a:defRPr>
            </a:lvl3pPr>
            <a:lvl4pPr marL="1600200" indent="-228600">
              <a:defRPr kumimoji="1" sz="2400">
                <a:solidFill>
                  <a:schemeClr val="tx1"/>
                </a:solidFill>
                <a:latin typeface="Arial" pitchFamily="34" charset="0"/>
                <a:ea typeface="標楷體" pitchFamily="65" charset="-120"/>
              </a:defRPr>
            </a:lvl4pPr>
            <a:lvl5pPr marL="2057400" indent="-228600">
              <a:defRPr kumimoji="1" sz="2400">
                <a:solidFill>
                  <a:schemeClr val="tx1"/>
                </a:solidFill>
                <a:latin typeface="Arial" pitchFamily="34" charset="0"/>
                <a:ea typeface="標楷體" pitchFamily="65" charset="-120"/>
              </a:defRPr>
            </a:lvl5pPr>
            <a:lvl6pPr marL="2514600" indent="-228600" fontAlgn="base">
              <a:spcBef>
                <a:spcPct val="0"/>
              </a:spcBef>
              <a:spcAft>
                <a:spcPct val="0"/>
              </a:spcAft>
              <a:defRPr kumimoji="1" sz="2400">
                <a:solidFill>
                  <a:schemeClr val="tx1"/>
                </a:solidFill>
                <a:latin typeface="Arial" pitchFamily="34" charset="0"/>
                <a:ea typeface="標楷體" pitchFamily="65" charset="-120"/>
              </a:defRPr>
            </a:lvl6pPr>
            <a:lvl7pPr marL="2971800" indent="-228600" fontAlgn="base">
              <a:spcBef>
                <a:spcPct val="0"/>
              </a:spcBef>
              <a:spcAft>
                <a:spcPct val="0"/>
              </a:spcAft>
              <a:defRPr kumimoji="1" sz="2400">
                <a:solidFill>
                  <a:schemeClr val="tx1"/>
                </a:solidFill>
                <a:latin typeface="Arial" pitchFamily="34" charset="0"/>
                <a:ea typeface="標楷體" pitchFamily="65" charset="-120"/>
              </a:defRPr>
            </a:lvl7pPr>
            <a:lvl8pPr marL="3429000" indent="-228600" fontAlgn="base">
              <a:spcBef>
                <a:spcPct val="0"/>
              </a:spcBef>
              <a:spcAft>
                <a:spcPct val="0"/>
              </a:spcAft>
              <a:defRPr kumimoji="1" sz="2400">
                <a:solidFill>
                  <a:schemeClr val="tx1"/>
                </a:solidFill>
                <a:latin typeface="Arial" pitchFamily="34" charset="0"/>
                <a:ea typeface="標楷體" pitchFamily="65" charset="-120"/>
              </a:defRPr>
            </a:lvl8pPr>
            <a:lvl9pPr marL="3886200" indent="-228600" fontAlgn="base">
              <a:spcBef>
                <a:spcPct val="0"/>
              </a:spcBef>
              <a:spcAft>
                <a:spcPct val="0"/>
              </a:spcAft>
              <a:defRPr kumimoji="1" sz="2400">
                <a:solidFill>
                  <a:schemeClr val="tx1"/>
                </a:solidFill>
                <a:latin typeface="Arial" pitchFamily="34" charset="0"/>
                <a:ea typeface="標楷體" pitchFamily="65" charset="-120"/>
              </a:defRPr>
            </a:lvl9pPr>
          </a:lstStyle>
          <a:p>
            <a:pPr>
              <a:defRPr/>
            </a:pPr>
            <a:r>
              <a:rPr lang="zh-TW" altLang="en-US" sz="1800" b="1" smtClean="0">
                <a:solidFill>
                  <a:srgbClr val="000000"/>
                </a:solidFill>
                <a:latin typeface="Times New Roman" pitchFamily="18" charset="0"/>
              </a:rPr>
              <a:t>不可遺漏之步驟</a:t>
            </a:r>
          </a:p>
        </p:txBody>
      </p:sp>
      <p:sp>
        <p:nvSpPr>
          <p:cNvPr id="8" name="文字方塊 7"/>
          <p:cNvSpPr txBox="1">
            <a:spLocks noChangeArrowheads="1"/>
          </p:cNvSpPr>
          <p:nvPr/>
        </p:nvSpPr>
        <p:spPr bwMode="auto">
          <a:xfrm>
            <a:off x="5673725" y="5708650"/>
            <a:ext cx="2374900" cy="369888"/>
          </a:xfrm>
          <a:prstGeom prst="rect">
            <a:avLst/>
          </a:prstGeom>
          <a:gradFill rotWithShape="1">
            <a:gsLst>
              <a:gs pos="0">
                <a:srgbClr val="FF7878"/>
              </a:gs>
              <a:gs pos="35001">
                <a:srgbClr val="FFA1A1"/>
              </a:gs>
              <a:gs pos="100000">
                <a:srgbClr val="FFD7D7"/>
              </a:gs>
            </a:gsLst>
            <a:lin ang="16200000" scaled="1"/>
          </a:gradFill>
          <a:ln w="9525">
            <a:solidFill>
              <a:srgbClr val="FF0000"/>
            </a:solidFill>
            <a:miter lim="800000"/>
            <a:headEnd/>
            <a:tailEnd/>
          </a:ln>
          <a:effectLst>
            <a:outerShdw blurRad="63500" dist="20000" dir="5400000" rotWithShape="0">
              <a:srgbClr val="000000">
                <a:alpha val="37999"/>
              </a:srgbClr>
            </a:outerShdw>
          </a:effectLst>
        </p:spPr>
        <p:txBody>
          <a:bodyPr>
            <a:spAutoFit/>
          </a:bodyPr>
          <a:lstStyle/>
          <a:p>
            <a:pPr>
              <a:defRPr/>
            </a:pPr>
            <a:r>
              <a:rPr lang="zh-TW" altLang="zh-TW" b="1" dirty="0">
                <a:solidFill>
                  <a:schemeClr val="dk1"/>
                </a:solidFill>
                <a:latin typeface="+mn-lt"/>
                <a:ea typeface="+mn-ea"/>
              </a:rPr>
              <a:t>應予特別重視之作業</a:t>
            </a:r>
            <a:endParaRPr lang="zh-TW" altLang="en-US" b="1" dirty="0">
              <a:solidFill>
                <a:schemeClr val="dk1"/>
              </a:solidFill>
              <a:latin typeface="+mn-lt"/>
              <a:ea typeface="+mn-ea"/>
            </a:endParaRPr>
          </a:p>
        </p:txBody>
      </p:sp>
      <p:sp>
        <p:nvSpPr>
          <p:cNvPr id="9" name="文字方塊 8"/>
          <p:cNvSpPr txBox="1">
            <a:spLocks noChangeArrowheads="1"/>
          </p:cNvSpPr>
          <p:nvPr/>
        </p:nvSpPr>
        <p:spPr bwMode="auto">
          <a:xfrm>
            <a:off x="8266113" y="5708650"/>
            <a:ext cx="1223962" cy="369888"/>
          </a:xfrm>
          <a:prstGeom prst="rect">
            <a:avLst/>
          </a:prstGeom>
          <a:gradFill rotWithShape="1">
            <a:gsLst>
              <a:gs pos="0">
                <a:srgbClr val="FF8484"/>
              </a:gs>
              <a:gs pos="35001">
                <a:srgbClr val="FFA9A9"/>
              </a:gs>
              <a:gs pos="100000">
                <a:srgbClr val="FFDCDC"/>
              </a:gs>
            </a:gsLst>
            <a:lin ang="16200000" scaled="1"/>
          </a:gradFill>
          <a:ln w="9525">
            <a:solidFill>
              <a:srgbClr val="E70000"/>
            </a:solidFill>
            <a:miter lim="800000"/>
            <a:headEnd/>
            <a:tailEnd/>
          </a:ln>
          <a:effectLst>
            <a:outerShdw blurRad="63500" dist="20000" dir="5400000" rotWithShape="0">
              <a:srgbClr val="000000">
                <a:alpha val="37999"/>
              </a:srgbClr>
            </a:outerShdw>
          </a:effectLst>
        </p:spPr>
        <p:txBody>
          <a:bodyPr>
            <a:spAutoFit/>
          </a:bodyPr>
          <a:lstStyle/>
          <a:p>
            <a:pPr>
              <a:defRPr/>
            </a:pPr>
            <a:r>
              <a:rPr lang="zh-TW" altLang="zh-TW" b="1" dirty="0">
                <a:solidFill>
                  <a:schemeClr val="dk1"/>
                </a:solidFill>
                <a:latin typeface="+mn-lt"/>
                <a:ea typeface="+mn-ea"/>
              </a:rPr>
              <a:t>法令規定</a:t>
            </a:r>
            <a:endParaRPr lang="zh-TW" altLang="en-US" b="1" dirty="0">
              <a:solidFill>
                <a:schemeClr val="dk1"/>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80">
                                          <p:stCondLst>
                                            <p:cond delay="0"/>
                                          </p:stCondLst>
                                        </p:cTn>
                                        <p:tgtEl>
                                          <p:spTgt spid="8"/>
                                        </p:tgtEl>
                                      </p:cBhvr>
                                    </p:animEffect>
                                    <p:anim calcmode="lin" valueType="num">
                                      <p:cBhvr>
                                        <p:cTn id="4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5" dur="26">
                                          <p:stCondLst>
                                            <p:cond delay="650"/>
                                          </p:stCondLst>
                                        </p:cTn>
                                        <p:tgtEl>
                                          <p:spTgt spid="8"/>
                                        </p:tgtEl>
                                      </p:cBhvr>
                                      <p:to x="100000" y="60000"/>
                                    </p:animScale>
                                    <p:animScale>
                                      <p:cBhvr>
                                        <p:cTn id="46" dur="166" decel="50000">
                                          <p:stCondLst>
                                            <p:cond delay="676"/>
                                          </p:stCondLst>
                                        </p:cTn>
                                        <p:tgtEl>
                                          <p:spTgt spid="8"/>
                                        </p:tgtEl>
                                      </p:cBhvr>
                                      <p:to x="100000" y="100000"/>
                                    </p:animScale>
                                    <p:animScale>
                                      <p:cBhvr>
                                        <p:cTn id="47" dur="26">
                                          <p:stCondLst>
                                            <p:cond delay="1312"/>
                                          </p:stCondLst>
                                        </p:cTn>
                                        <p:tgtEl>
                                          <p:spTgt spid="8"/>
                                        </p:tgtEl>
                                      </p:cBhvr>
                                      <p:to x="100000" y="80000"/>
                                    </p:animScale>
                                    <p:animScale>
                                      <p:cBhvr>
                                        <p:cTn id="48" dur="166" decel="50000">
                                          <p:stCondLst>
                                            <p:cond delay="1338"/>
                                          </p:stCondLst>
                                        </p:cTn>
                                        <p:tgtEl>
                                          <p:spTgt spid="8"/>
                                        </p:tgtEl>
                                      </p:cBhvr>
                                      <p:to x="100000" y="100000"/>
                                    </p:animScale>
                                    <p:animScale>
                                      <p:cBhvr>
                                        <p:cTn id="49" dur="26">
                                          <p:stCondLst>
                                            <p:cond delay="1642"/>
                                          </p:stCondLst>
                                        </p:cTn>
                                        <p:tgtEl>
                                          <p:spTgt spid="8"/>
                                        </p:tgtEl>
                                      </p:cBhvr>
                                      <p:to x="100000" y="90000"/>
                                    </p:animScale>
                                    <p:animScale>
                                      <p:cBhvr>
                                        <p:cTn id="50" dur="166" decel="50000">
                                          <p:stCondLst>
                                            <p:cond delay="1668"/>
                                          </p:stCondLst>
                                        </p:cTn>
                                        <p:tgtEl>
                                          <p:spTgt spid="8"/>
                                        </p:tgtEl>
                                      </p:cBhvr>
                                      <p:to x="100000" y="100000"/>
                                    </p:animScale>
                                    <p:animScale>
                                      <p:cBhvr>
                                        <p:cTn id="51" dur="26">
                                          <p:stCondLst>
                                            <p:cond delay="1808"/>
                                          </p:stCondLst>
                                        </p:cTn>
                                        <p:tgtEl>
                                          <p:spTgt spid="8"/>
                                        </p:tgtEl>
                                      </p:cBhvr>
                                      <p:to x="100000" y="95000"/>
                                    </p:animScale>
                                    <p:animScale>
                                      <p:cBhvr>
                                        <p:cTn id="52" dur="166" decel="50000">
                                          <p:stCondLst>
                                            <p:cond delay="1834"/>
                                          </p:stCondLst>
                                        </p:cTn>
                                        <p:tgtEl>
                                          <p:spTgt spid="8"/>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down)">
                                      <p:cBhvr>
                                        <p:cTn id="55" dur="580">
                                          <p:stCondLst>
                                            <p:cond delay="0"/>
                                          </p:stCondLst>
                                        </p:cTn>
                                        <p:tgtEl>
                                          <p:spTgt spid="9"/>
                                        </p:tgtEl>
                                      </p:cBhvr>
                                    </p:animEffect>
                                    <p:anim calcmode="lin" valueType="num">
                                      <p:cBhvr>
                                        <p:cTn id="5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61" dur="26">
                                          <p:stCondLst>
                                            <p:cond delay="650"/>
                                          </p:stCondLst>
                                        </p:cTn>
                                        <p:tgtEl>
                                          <p:spTgt spid="9"/>
                                        </p:tgtEl>
                                      </p:cBhvr>
                                      <p:to x="100000" y="60000"/>
                                    </p:animScale>
                                    <p:animScale>
                                      <p:cBhvr>
                                        <p:cTn id="62" dur="166" decel="50000">
                                          <p:stCondLst>
                                            <p:cond delay="676"/>
                                          </p:stCondLst>
                                        </p:cTn>
                                        <p:tgtEl>
                                          <p:spTgt spid="9"/>
                                        </p:tgtEl>
                                      </p:cBhvr>
                                      <p:to x="100000" y="100000"/>
                                    </p:animScale>
                                    <p:animScale>
                                      <p:cBhvr>
                                        <p:cTn id="63" dur="26">
                                          <p:stCondLst>
                                            <p:cond delay="1312"/>
                                          </p:stCondLst>
                                        </p:cTn>
                                        <p:tgtEl>
                                          <p:spTgt spid="9"/>
                                        </p:tgtEl>
                                      </p:cBhvr>
                                      <p:to x="100000" y="80000"/>
                                    </p:animScale>
                                    <p:animScale>
                                      <p:cBhvr>
                                        <p:cTn id="64" dur="166" decel="50000">
                                          <p:stCondLst>
                                            <p:cond delay="1338"/>
                                          </p:stCondLst>
                                        </p:cTn>
                                        <p:tgtEl>
                                          <p:spTgt spid="9"/>
                                        </p:tgtEl>
                                      </p:cBhvr>
                                      <p:to x="100000" y="100000"/>
                                    </p:animScale>
                                    <p:animScale>
                                      <p:cBhvr>
                                        <p:cTn id="65" dur="26">
                                          <p:stCondLst>
                                            <p:cond delay="1642"/>
                                          </p:stCondLst>
                                        </p:cTn>
                                        <p:tgtEl>
                                          <p:spTgt spid="9"/>
                                        </p:tgtEl>
                                      </p:cBhvr>
                                      <p:to x="100000" y="90000"/>
                                    </p:animScale>
                                    <p:animScale>
                                      <p:cBhvr>
                                        <p:cTn id="66" dur="166" decel="50000">
                                          <p:stCondLst>
                                            <p:cond delay="1668"/>
                                          </p:stCondLst>
                                        </p:cTn>
                                        <p:tgtEl>
                                          <p:spTgt spid="9"/>
                                        </p:tgtEl>
                                      </p:cBhvr>
                                      <p:to x="100000" y="100000"/>
                                    </p:animScale>
                                    <p:animScale>
                                      <p:cBhvr>
                                        <p:cTn id="67" dur="26">
                                          <p:stCondLst>
                                            <p:cond delay="1808"/>
                                          </p:stCondLst>
                                        </p:cTn>
                                        <p:tgtEl>
                                          <p:spTgt spid="9"/>
                                        </p:tgtEl>
                                      </p:cBhvr>
                                      <p:to x="100000" y="95000"/>
                                    </p:animScale>
                                    <p:animScale>
                                      <p:cBhvr>
                                        <p:cTn id="68"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6706" name="Rectangle 2"/>
          <p:cNvSpPr>
            <a:spLocks noGrp="1" noChangeArrowheads="1"/>
          </p:cNvSpPr>
          <p:nvPr>
            <p:ph type="title" idx="4294967295"/>
          </p:nvPr>
        </p:nvSpPr>
        <p:spPr>
          <a:xfrm>
            <a:off x="736600" y="298450"/>
            <a:ext cx="8420100" cy="881063"/>
          </a:xfrm>
        </p:spPr>
        <p:txBody>
          <a:bodyPr lIns="92075" tIns="46038" rIns="92075" bIns="46038" anchor="b"/>
          <a:lstStyle/>
          <a:p>
            <a:r>
              <a:rPr lang="zh-TW" altLang="en-US" sz="5400" smtClean="0">
                <a:ea typeface="標楷體" pitchFamily="65" charset="-120"/>
              </a:rPr>
              <a:t>案例探討</a:t>
            </a:r>
          </a:p>
        </p:txBody>
      </p:sp>
      <p:pic>
        <p:nvPicPr>
          <p:cNvPr id="220163" name="Picture 3" descr="j042982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3013" y="1557338"/>
            <a:ext cx="23622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0770" name="Rectangle 2"/>
          <p:cNvSpPr>
            <a:spLocks noChangeArrowheads="1"/>
          </p:cNvSpPr>
          <p:nvPr/>
        </p:nvSpPr>
        <p:spPr bwMode="auto">
          <a:xfrm>
            <a:off x="1280592" y="4581525"/>
            <a:ext cx="7730058" cy="1439863"/>
          </a:xfrm>
          <a:prstGeom prst="rect">
            <a:avLst/>
          </a:prstGeom>
          <a:noFill/>
          <a:ln>
            <a:noFill/>
          </a:ln>
          <a:effectLst/>
          <a:extLst>
            <a:ext uri="{909E8E84-426E-40DD-AFC4-6F175D3DCCD1}">
              <a14:hiddenFill xmlns:a14="http://schemas.microsoft.com/office/drawing/2010/main">
                <a:solidFill>
                  <a:srgbClr val="F2F2F2"/>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nchor="ctr"/>
          <a:lstStyle/>
          <a:p>
            <a:r>
              <a:rPr lang="zh-TW" altLang="en-US" sz="3200" b="1" dirty="0">
                <a:solidFill>
                  <a:srgbClr val="A50021"/>
                </a:solidFill>
                <a:cs typeface="Arial" panose="020B0604020202020204" pitchFamily="34" charset="0"/>
                <a:hlinkClick r:id="rId3" action="ppaction://hlinkpres?slideindex=1&amp;slidetitle="/>
              </a:rPr>
              <a:t>內部</a:t>
            </a:r>
            <a:r>
              <a:rPr lang="zh-TW" altLang="en-US" sz="3200" b="1" dirty="0" smtClean="0">
                <a:solidFill>
                  <a:srgbClr val="A50021"/>
                </a:solidFill>
                <a:cs typeface="Arial" panose="020B0604020202020204" pitchFamily="34" charset="0"/>
                <a:hlinkClick r:id="rId3" action="ppaction://hlinkpres?slideindex=1&amp;slidetitle="/>
              </a:rPr>
              <a:t>控制制度案例</a:t>
            </a:r>
            <a:r>
              <a:rPr lang="en-US" altLang="zh-TW" sz="3200" b="1" dirty="0" smtClean="0">
                <a:solidFill>
                  <a:srgbClr val="A50021"/>
                </a:solidFill>
                <a:cs typeface="Arial" panose="020B0604020202020204" pitchFamily="34" charset="0"/>
                <a:hlinkClick r:id="rId3" action="ppaction://hlinkpres?slideindex=1&amp;slidetitle="/>
              </a:rPr>
              <a:t>1</a:t>
            </a:r>
            <a:r>
              <a:rPr lang="zh-TW" altLang="en-US" sz="3200" b="1" dirty="0" smtClean="0">
                <a:solidFill>
                  <a:srgbClr val="A50021"/>
                </a:solidFill>
                <a:cs typeface="Arial" panose="020B0604020202020204" pitchFamily="34" charset="0"/>
                <a:hlinkClick r:id="rId4" action="ppaction://hlinkfile"/>
              </a:rPr>
              <a:t>：</a:t>
            </a:r>
            <a:r>
              <a:rPr lang="zh-TW" altLang="en-US" sz="3200" b="1" dirty="0" smtClean="0">
                <a:solidFill>
                  <a:srgbClr val="A50021"/>
                </a:solidFill>
                <a:cs typeface="Arial" panose="020B0604020202020204" pitchFamily="34" charset="0"/>
                <a:hlinkClick r:id="rId5" action="ppaction://hlinkpres?slideindex=1&amp;slidetitle="/>
              </a:rPr>
              <a:t>動植物</a:t>
            </a:r>
            <a:r>
              <a:rPr lang="zh-TW" altLang="en-US" sz="3200" b="1" dirty="0">
                <a:solidFill>
                  <a:srgbClr val="A50021"/>
                </a:solidFill>
                <a:cs typeface="Arial" panose="020B0604020202020204" pitchFamily="34" charset="0"/>
                <a:hlinkClick r:id="rId5" action="ppaction://hlinkpres?slideindex=1&amp;slidetitle="/>
              </a:rPr>
              <a:t>防疫檢疫局</a:t>
            </a:r>
            <a:r>
              <a:rPr lang="zh-TW" altLang="en-US" sz="3200" b="1" dirty="0">
                <a:solidFill>
                  <a:srgbClr val="A50021"/>
                </a:solidFill>
                <a:cs typeface="Arial" panose="020B0604020202020204" pitchFamily="34" charset="0"/>
              </a:rPr>
              <a:t/>
            </a:r>
            <a:br>
              <a:rPr lang="zh-TW" altLang="en-US" sz="3200" b="1" dirty="0">
                <a:solidFill>
                  <a:srgbClr val="A50021"/>
                </a:solidFill>
                <a:cs typeface="Arial" panose="020B0604020202020204" pitchFamily="34" charset="0"/>
              </a:rPr>
            </a:br>
            <a:r>
              <a:rPr lang="zh-TW" altLang="en-US" sz="3200" b="1" dirty="0">
                <a:solidFill>
                  <a:srgbClr val="A50021"/>
                </a:solidFill>
                <a:cs typeface="Arial" panose="020B0604020202020204" pitchFamily="34" charset="0"/>
              </a:rPr>
              <a:t/>
            </a:r>
            <a:br>
              <a:rPr lang="zh-TW" altLang="en-US" sz="3200" b="1" dirty="0">
                <a:solidFill>
                  <a:srgbClr val="A50021"/>
                </a:solidFill>
                <a:cs typeface="Arial" panose="020B0604020202020204" pitchFamily="34" charset="0"/>
              </a:rPr>
            </a:br>
            <a:r>
              <a:rPr lang="zh-TW" altLang="en-US" sz="3200" b="1" dirty="0">
                <a:solidFill>
                  <a:srgbClr val="A50021"/>
                </a:solidFill>
                <a:cs typeface="Arial" panose="020B0604020202020204" pitchFamily="34" charset="0"/>
                <a:hlinkClick r:id="rId6" action="ppaction://hlinkfile"/>
              </a:rPr>
              <a:t>內部</a:t>
            </a:r>
            <a:r>
              <a:rPr lang="zh-TW" altLang="en-US" sz="3200" b="1" dirty="0" smtClean="0">
                <a:solidFill>
                  <a:srgbClr val="A50021"/>
                </a:solidFill>
                <a:cs typeface="Arial" panose="020B0604020202020204" pitchFamily="34" charset="0"/>
                <a:hlinkClick r:id="rId6" action="ppaction://hlinkfile"/>
              </a:rPr>
              <a:t>控制制度</a:t>
            </a:r>
            <a:r>
              <a:rPr lang="zh-TW" altLang="en-US" sz="3200" b="1" dirty="0" smtClean="0">
                <a:solidFill>
                  <a:srgbClr val="A50021"/>
                </a:solidFill>
                <a:cs typeface="Arial" panose="020B0604020202020204" pitchFamily="34" charset="0"/>
                <a:hlinkClick r:id="rId6" action="ppaction://hlinkfile"/>
              </a:rPr>
              <a:t>案例</a:t>
            </a:r>
            <a:r>
              <a:rPr lang="en-US" altLang="zh-TW" sz="3200" b="1" dirty="0" smtClean="0">
                <a:solidFill>
                  <a:srgbClr val="A50021"/>
                </a:solidFill>
                <a:cs typeface="Arial" panose="020B0604020202020204" pitchFamily="34" charset="0"/>
                <a:hlinkClick r:id="rId6" action="ppaction://hlinkfile"/>
              </a:rPr>
              <a:t>2</a:t>
            </a:r>
            <a:r>
              <a:rPr lang="zh-TW" altLang="en-US" sz="3200" b="1" dirty="0" smtClean="0">
                <a:solidFill>
                  <a:srgbClr val="A50021"/>
                </a:solidFill>
                <a:cs typeface="Arial" panose="020B0604020202020204" pitchFamily="34" charset="0"/>
                <a:hlinkClick r:id="rId6" action="ppaction://hlinkfile"/>
              </a:rPr>
              <a:t>：</a:t>
            </a:r>
            <a:r>
              <a:rPr lang="zh-TW" altLang="en-US" sz="3200" b="1" dirty="0" smtClean="0">
                <a:solidFill>
                  <a:srgbClr val="A50021"/>
                </a:solidFill>
                <a:cs typeface="Arial" panose="020B0604020202020204" pitchFamily="34" charset="0"/>
                <a:hlinkClick r:id="rId6" action="ppaction://hlinkfile"/>
              </a:rPr>
              <a:t>行政院</a:t>
            </a:r>
            <a:r>
              <a:rPr lang="zh-TW" altLang="en-US" sz="3200" b="1" dirty="0">
                <a:solidFill>
                  <a:srgbClr val="A50021"/>
                </a:solidFill>
                <a:cs typeface="Arial" panose="020B0604020202020204" pitchFamily="34" charset="0"/>
                <a:hlinkClick r:id="rId6" action="ppaction://hlinkfile"/>
              </a:rPr>
              <a:t>主計總處</a:t>
            </a:r>
            <a:endParaRPr lang="zh-TW" altLang="en-US" sz="3200" b="1" dirty="0">
              <a:solidFill>
                <a:srgbClr val="A50021"/>
              </a:solidFill>
              <a:cs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6706"/>
                                        </p:tgtEl>
                                        <p:attrNameLst>
                                          <p:attrName>style.visibility</p:attrName>
                                        </p:attrNameLst>
                                      </p:cBhvr>
                                      <p:to>
                                        <p:strVal val="visible"/>
                                      </p:to>
                                    </p:set>
                                    <p:animEffect transition="in" filter="dissolve">
                                      <p:cBhvr>
                                        <p:cTn id="7" dur="500"/>
                                        <p:tgtEl>
                                          <p:spTgt spid="456706"/>
                                        </p:tgtEl>
                                      </p:cBhvr>
                                    </p:animEffect>
                                  </p:childTnLst>
                                </p:cTn>
                              </p:par>
                              <p:par>
                                <p:cTn id="8" presetID="48" presetClass="entr" presetSubtype="0" accel="50000" fill="hold" nodeType="withEffect">
                                  <p:stCondLst>
                                    <p:cond delay="0"/>
                                  </p:stCondLst>
                                  <p:childTnLst>
                                    <p:set>
                                      <p:cBhvr>
                                        <p:cTn id="9" dur="1" fill="hold">
                                          <p:stCondLst>
                                            <p:cond delay="0"/>
                                          </p:stCondLst>
                                        </p:cTn>
                                        <p:tgtEl>
                                          <p:spTgt spid="220163"/>
                                        </p:tgtEl>
                                        <p:attrNameLst>
                                          <p:attrName>style.visibility</p:attrName>
                                        </p:attrNameLst>
                                      </p:cBhvr>
                                      <p:to>
                                        <p:strVal val="visible"/>
                                      </p:to>
                                    </p:set>
                                    <p:anim calcmode="lin" valueType="num">
                                      <p:cBhvr>
                                        <p:cTn id="10" dur="500" fill="hold"/>
                                        <p:tgtEl>
                                          <p:spTgt spid="22016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1" dur="500" fill="hold"/>
                                        <p:tgtEl>
                                          <p:spTgt spid="220163"/>
                                        </p:tgtEl>
                                        <p:attrNameLst>
                                          <p:attrName>ppt_x</p:attrName>
                                        </p:attrNameLst>
                                      </p:cBhvr>
                                      <p:tavLst>
                                        <p:tav tm="0">
                                          <p:val>
                                            <p:fltVal val="-1"/>
                                          </p:val>
                                        </p:tav>
                                        <p:tav tm="50000">
                                          <p:val>
                                            <p:fltVal val="0.95"/>
                                          </p:val>
                                        </p:tav>
                                        <p:tav tm="100000">
                                          <p:val>
                                            <p:strVal val="#ppt_x"/>
                                          </p:val>
                                        </p:tav>
                                      </p:tavLst>
                                    </p:anim>
                                    <p:anim calcmode="lin" valueType="num">
                                      <p:cBhvr>
                                        <p:cTn id="12" dur="500" fill="hold"/>
                                        <p:tgtEl>
                                          <p:spTgt spid="220163"/>
                                        </p:tgtEl>
                                        <p:attrNameLst>
                                          <p:attrName>ppt_y</p:attrName>
                                        </p:attrNameLst>
                                      </p:cBhvr>
                                      <p:tavLst>
                                        <p:tav tm="0">
                                          <p:val>
                                            <p:strVal val="#ppt_y"/>
                                          </p:val>
                                        </p:tav>
                                        <p:tav tm="100000">
                                          <p:val>
                                            <p:strVal val="#ppt_y"/>
                                          </p:val>
                                        </p:tav>
                                      </p:tavLst>
                                    </p:anim>
                                    <p:animEffect transition="in" filter="fade">
                                      <p:cBhvr>
                                        <p:cTn id="13" dur="500"/>
                                        <p:tgtEl>
                                          <p:spTgt spid="220163"/>
                                        </p:tgtEl>
                                      </p:cBhvr>
                                    </p:animEffect>
                                  </p:childTnLst>
                                </p:cTn>
                              </p:par>
                            </p:childTnLst>
                          </p:cTn>
                        </p:par>
                        <p:par>
                          <p:cTn id="14" fill="hold" nodeType="afterGroup">
                            <p:stCondLst>
                              <p:cond delay="500"/>
                            </p:stCondLst>
                            <p:childTnLst>
                              <p:par>
                                <p:cTn id="15" presetID="15" presetClass="entr" presetSubtype="0" fill="hold" grpId="0" nodeType="afterEffect">
                                  <p:stCondLst>
                                    <p:cond delay="0"/>
                                  </p:stCondLst>
                                  <p:childTnLst>
                                    <p:set>
                                      <p:cBhvr>
                                        <p:cTn id="16" dur="1" fill="hold">
                                          <p:stCondLst>
                                            <p:cond delay="0"/>
                                          </p:stCondLst>
                                        </p:cTn>
                                        <p:tgtEl>
                                          <p:spTgt spid="800770"/>
                                        </p:tgtEl>
                                        <p:attrNameLst>
                                          <p:attrName>style.visibility</p:attrName>
                                        </p:attrNameLst>
                                      </p:cBhvr>
                                      <p:to>
                                        <p:strVal val="visible"/>
                                      </p:to>
                                    </p:set>
                                    <p:anim calcmode="lin" valueType="num">
                                      <p:cBhvr>
                                        <p:cTn id="17" dur="1000" fill="hold"/>
                                        <p:tgtEl>
                                          <p:spTgt spid="800770"/>
                                        </p:tgtEl>
                                        <p:attrNameLst>
                                          <p:attrName>ppt_w</p:attrName>
                                        </p:attrNameLst>
                                      </p:cBhvr>
                                      <p:tavLst>
                                        <p:tav tm="0">
                                          <p:val>
                                            <p:fltVal val="0"/>
                                          </p:val>
                                        </p:tav>
                                        <p:tav tm="100000">
                                          <p:val>
                                            <p:strVal val="#ppt_w"/>
                                          </p:val>
                                        </p:tav>
                                      </p:tavLst>
                                    </p:anim>
                                    <p:anim calcmode="lin" valueType="num">
                                      <p:cBhvr>
                                        <p:cTn id="18" dur="1000" fill="hold"/>
                                        <p:tgtEl>
                                          <p:spTgt spid="800770"/>
                                        </p:tgtEl>
                                        <p:attrNameLst>
                                          <p:attrName>ppt_h</p:attrName>
                                        </p:attrNameLst>
                                      </p:cBhvr>
                                      <p:tavLst>
                                        <p:tav tm="0">
                                          <p:val>
                                            <p:fltVal val="0"/>
                                          </p:val>
                                        </p:tav>
                                        <p:tav tm="100000">
                                          <p:val>
                                            <p:strVal val="#ppt_h"/>
                                          </p:val>
                                        </p:tav>
                                      </p:tavLst>
                                    </p:anim>
                                    <p:anim calcmode="lin" valueType="num">
                                      <p:cBhvr>
                                        <p:cTn id="19" dur="1000" fill="hold"/>
                                        <p:tgtEl>
                                          <p:spTgt spid="800770"/>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80077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6" grpId="0" animBg="1" autoUpdateAnimBg="0"/>
      <p:bldP spid="800770" grpId="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DB8C8732-00AB-4B4D-B131-8BB5C9C80B3E}" type="slidenum">
              <a:rPr kumimoji="0" lang="zh-TW" altLang="en-US" smtClean="0">
                <a:latin typeface="Times New Roman" pitchFamily="18" charset="0"/>
              </a:rPr>
              <a:pPr eaLnBrk="1" hangingPunct="1"/>
              <a:t>63</a:t>
            </a:fld>
            <a:endParaRPr kumimoji="0" lang="en-US" altLang="zh-TW" smtClean="0">
              <a:latin typeface="Times New Roman" pitchFamily="18" charset="0"/>
            </a:endParaRPr>
          </a:p>
        </p:txBody>
      </p:sp>
      <p:sp>
        <p:nvSpPr>
          <p:cNvPr id="800770" name="Rectangle 2"/>
          <p:cNvSpPr>
            <a:spLocks noGrp="1" noChangeArrowheads="1"/>
          </p:cNvSpPr>
          <p:nvPr>
            <p:ph type="ctrTitle" idx="4294967295"/>
          </p:nvPr>
        </p:nvSpPr>
        <p:spPr>
          <a:xfrm>
            <a:off x="428625" y="2133600"/>
            <a:ext cx="9048750" cy="1800225"/>
          </a:xfrm>
          <a:solidFill>
            <a:schemeClr val="accent3">
              <a:lumMod val="95000"/>
            </a:schemeClr>
          </a:solidFill>
        </p:spPr>
        <p:txBody>
          <a:bodyPr/>
          <a:lstStyle/>
          <a:p>
            <a:pPr eaLnBrk="1" hangingPunct="1">
              <a:defRPr/>
            </a:pPr>
            <a:r>
              <a:rPr lang="zh-TW" altLang="en-US" sz="5400" dirty="0" smtClean="0">
                <a:solidFill>
                  <a:srgbClr val="000066"/>
                </a:solidFill>
                <a:latin typeface="Arial" pitchFamily="34" charset="0"/>
                <a:ea typeface="標楷體" pitchFamily="65" charset="-120"/>
              </a:rPr>
              <a:t>內部控制</a:t>
            </a:r>
            <a:r>
              <a:rPr lang="zh-TW" altLang="en-US" sz="5400" dirty="0">
                <a:solidFill>
                  <a:srgbClr val="000066"/>
                </a:solidFill>
                <a:ea typeface="標楷體" pitchFamily="65" charset="-120"/>
              </a:rPr>
              <a:t>之</a:t>
            </a:r>
            <a:r>
              <a:rPr lang="zh-TW" altLang="en-US" sz="5400" dirty="0" smtClean="0">
                <a:solidFill>
                  <a:srgbClr val="000066"/>
                </a:solidFill>
                <a:latin typeface="Arial" pitchFamily="34" charset="0"/>
                <a:ea typeface="標楷體" pitchFamily="65" charset="-120"/>
              </a:rPr>
              <a:t>自行評估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800770"/>
                                        </p:tgtEl>
                                        <p:attrNameLst>
                                          <p:attrName>style.visibility</p:attrName>
                                        </p:attrNameLst>
                                      </p:cBhvr>
                                      <p:to>
                                        <p:strVal val="visible"/>
                                      </p:to>
                                    </p:set>
                                    <p:anim calcmode="lin" valueType="num">
                                      <p:cBhvr>
                                        <p:cTn id="7" dur="1000" fill="hold"/>
                                        <p:tgtEl>
                                          <p:spTgt spid="800770"/>
                                        </p:tgtEl>
                                        <p:attrNameLst>
                                          <p:attrName>ppt_w</p:attrName>
                                        </p:attrNameLst>
                                      </p:cBhvr>
                                      <p:tavLst>
                                        <p:tav tm="0">
                                          <p:val>
                                            <p:fltVal val="0"/>
                                          </p:val>
                                        </p:tav>
                                        <p:tav tm="100000">
                                          <p:val>
                                            <p:strVal val="#ppt_w"/>
                                          </p:val>
                                        </p:tav>
                                      </p:tavLst>
                                    </p:anim>
                                    <p:anim calcmode="lin" valueType="num">
                                      <p:cBhvr>
                                        <p:cTn id="8" dur="1000" fill="hold"/>
                                        <p:tgtEl>
                                          <p:spTgt spid="800770"/>
                                        </p:tgtEl>
                                        <p:attrNameLst>
                                          <p:attrName>ppt_h</p:attrName>
                                        </p:attrNameLst>
                                      </p:cBhvr>
                                      <p:tavLst>
                                        <p:tav tm="0">
                                          <p:val>
                                            <p:fltVal val="0"/>
                                          </p:val>
                                        </p:tav>
                                        <p:tav tm="100000">
                                          <p:val>
                                            <p:strVal val="#ppt_h"/>
                                          </p:val>
                                        </p:tav>
                                      </p:tavLst>
                                    </p:anim>
                                    <p:anim calcmode="lin" valueType="num">
                                      <p:cBhvr>
                                        <p:cTn id="9" dur="1000" fill="hold"/>
                                        <p:tgtEl>
                                          <p:spTgt spid="8007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0077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0"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投影片編號版面配置區 5"/>
          <p:cNvSpPr txBox="1">
            <a:spLocks noGrp="1"/>
          </p:cNvSpPr>
          <p:nvPr/>
        </p:nvSpPr>
        <p:spPr bwMode="auto">
          <a:xfrm>
            <a:off x="8378826" y="6383338"/>
            <a:ext cx="1573610" cy="457200"/>
          </a:xfrm>
          <a:prstGeom prst="rect">
            <a:avLst/>
          </a:prstGeom>
          <a:noFill/>
          <a:ln>
            <a:miter lim="800000"/>
            <a:headEnd/>
            <a:tailEnd/>
          </a:ln>
        </p:spPr>
        <p:txBody>
          <a:bodyPr/>
          <a:lstStyle/>
          <a:p>
            <a:pPr algn="r">
              <a:defRPr/>
            </a:pPr>
            <a:fld id="{4EB10D77-AE4B-466E-A572-BA3CA8E25326}" type="slidenum">
              <a:rPr kumimoji="0" lang="en-US" altLang="zh-TW" sz="1000">
                <a:latin typeface="+mn-lt"/>
              </a:rPr>
              <a:pPr algn="r">
                <a:defRPr/>
              </a:pPr>
              <a:t>64</a:t>
            </a:fld>
            <a:endParaRPr kumimoji="0" lang="en-US" altLang="zh-TW" sz="1000">
              <a:latin typeface="+mn-lt"/>
            </a:endParaRPr>
          </a:p>
        </p:txBody>
      </p:sp>
      <p:sp>
        <p:nvSpPr>
          <p:cNvPr id="16405" name="標題 1"/>
          <p:cNvSpPr>
            <a:spLocks/>
          </p:cNvSpPr>
          <p:nvPr/>
        </p:nvSpPr>
        <p:spPr bwMode="auto">
          <a:xfrm>
            <a:off x="818621" y="260351"/>
            <a:ext cx="8089900" cy="792386"/>
          </a:xfrm>
          <a:prstGeom prst="rect">
            <a:avLst/>
          </a:prstGeom>
          <a:noFill/>
          <a:ln w="9525">
            <a:noFill/>
            <a:miter lim="800000"/>
            <a:headEnd/>
            <a:tailEnd/>
          </a:ln>
        </p:spPr>
        <p:txBody>
          <a:bodyPr anchor="b"/>
          <a:lstStyle/>
          <a:p>
            <a:pPr algn="ctr" eaLnBrk="0" hangingPunct="0">
              <a:defRPr/>
            </a:pPr>
            <a:r>
              <a:rPr lang="zh-TW" altLang="en-US" sz="4000" dirty="0">
                <a:solidFill>
                  <a:srgbClr val="A50021"/>
                </a:solidFill>
                <a:effectLst>
                  <a:outerShdw blurRad="38100" dist="38100" dir="2700000" algn="tl">
                    <a:srgbClr val="C0C0C0"/>
                  </a:outerShdw>
                </a:effectLst>
                <a:latin typeface="標楷體" pitchFamily="65" charset="-120"/>
                <a:ea typeface="標楷體" pitchFamily="65" charset="-120"/>
                <a:cs typeface="Arial" charset="0"/>
              </a:rPr>
              <a:t>自行評估主要效益</a:t>
            </a:r>
          </a:p>
        </p:txBody>
      </p:sp>
      <p:sp>
        <p:nvSpPr>
          <p:cNvPr id="30724" name="Rectangle 6"/>
          <p:cNvSpPr>
            <a:spLocks noChangeArrowheads="1"/>
          </p:cNvSpPr>
          <p:nvPr/>
        </p:nvSpPr>
        <p:spPr bwMode="auto">
          <a:xfrm>
            <a:off x="1132124" y="1268761"/>
            <a:ext cx="7777946" cy="4608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indent="-457200" eaLnBrk="0" hangingPunct="0">
              <a:lnSpc>
                <a:spcPct val="150000"/>
              </a:lnSpc>
              <a:spcBef>
                <a:spcPct val="20000"/>
              </a:spcBef>
              <a:buClr>
                <a:srgbClr val="00B050"/>
              </a:buClr>
              <a:buSzPct val="80000"/>
              <a:buFont typeface="Arial" pitchFamily="34" charset="0"/>
              <a:buChar char="•"/>
            </a:pPr>
            <a:r>
              <a:rPr lang="zh-TW" altLang="en-US" sz="3000" dirty="0" smtClean="0">
                <a:latin typeface="標楷體" pitchFamily="65" charset="-120"/>
                <a:ea typeface="標楷體" pitchFamily="65" charset="-120"/>
              </a:rPr>
              <a:t>提升同仁</a:t>
            </a:r>
            <a:r>
              <a:rPr lang="zh-TW" altLang="en-US" sz="3000" dirty="0" smtClean="0">
                <a:solidFill>
                  <a:srgbClr val="0000FF"/>
                </a:solidFill>
                <a:latin typeface="標楷體" pitchFamily="65" charset="-120"/>
                <a:ea typeface="標楷體" pitchFamily="65" charset="-120"/>
              </a:rPr>
              <a:t>內部控制意識</a:t>
            </a:r>
            <a:r>
              <a:rPr lang="zh-TW" altLang="en-US" sz="3000" dirty="0" smtClean="0">
                <a:latin typeface="標楷體" pitchFamily="65" charset="-120"/>
                <a:ea typeface="標楷體" pitchFamily="65" charset="-120"/>
              </a:rPr>
              <a:t>。</a:t>
            </a:r>
          </a:p>
          <a:p>
            <a:pPr lvl="1" indent="-457200" eaLnBrk="0" hangingPunct="0">
              <a:lnSpc>
                <a:spcPct val="150000"/>
              </a:lnSpc>
              <a:spcBef>
                <a:spcPct val="20000"/>
              </a:spcBef>
              <a:buClr>
                <a:srgbClr val="00B050"/>
              </a:buClr>
              <a:buSzPct val="80000"/>
              <a:buFont typeface="Arial" pitchFamily="34" charset="0"/>
              <a:buChar char="•"/>
            </a:pPr>
            <a:r>
              <a:rPr lang="zh-TW" altLang="en-US" sz="3000" dirty="0" smtClean="0">
                <a:latin typeface="標楷體" pitchFamily="65" charset="-120"/>
                <a:ea typeface="標楷體" pitchFamily="65" charset="-120"/>
              </a:rPr>
              <a:t>增進</a:t>
            </a:r>
            <a:r>
              <a:rPr lang="zh-TW" altLang="en-US" sz="3000" dirty="0">
                <a:latin typeface="標楷體" pitchFamily="65" charset="-120"/>
                <a:ea typeface="標楷體" pitchFamily="65" charset="-120"/>
              </a:rPr>
              <a:t>同仁對於</a:t>
            </a:r>
            <a:r>
              <a:rPr lang="zh-TW" altLang="en-US" sz="3000" dirty="0">
                <a:solidFill>
                  <a:srgbClr val="0000FF"/>
                </a:solidFill>
                <a:latin typeface="標楷體" pitchFamily="65" charset="-120"/>
                <a:ea typeface="標楷體" pitchFamily="65" charset="-120"/>
              </a:rPr>
              <a:t>作業流程的瞭解</a:t>
            </a:r>
            <a:r>
              <a:rPr lang="zh-TW" altLang="en-US" sz="3000" dirty="0" smtClean="0">
                <a:latin typeface="標楷體" pitchFamily="65" charset="-120"/>
                <a:ea typeface="標楷體" pitchFamily="65" charset="-120"/>
              </a:rPr>
              <a:t>。</a:t>
            </a:r>
            <a:endParaRPr lang="en-US" altLang="zh-TW" sz="3000" dirty="0" smtClean="0">
              <a:latin typeface="標楷體" pitchFamily="65" charset="-120"/>
              <a:ea typeface="標楷體" pitchFamily="65" charset="-120"/>
            </a:endParaRPr>
          </a:p>
          <a:p>
            <a:pPr lvl="1" indent="-457200" eaLnBrk="0" hangingPunct="0">
              <a:lnSpc>
                <a:spcPct val="150000"/>
              </a:lnSpc>
              <a:spcBef>
                <a:spcPct val="20000"/>
              </a:spcBef>
              <a:buClr>
                <a:srgbClr val="00B050"/>
              </a:buClr>
              <a:buSzPct val="80000"/>
              <a:buFont typeface="Arial" pitchFamily="34" charset="0"/>
              <a:buChar char="•"/>
            </a:pPr>
            <a:r>
              <a:rPr lang="zh-TW" altLang="en-US" sz="3000" dirty="0" smtClean="0">
                <a:latin typeface="標楷體" pitchFamily="65" charset="-120"/>
                <a:ea typeface="標楷體" pitchFamily="65" charset="-120"/>
              </a:rPr>
              <a:t>提早</a:t>
            </a:r>
            <a:r>
              <a:rPr lang="zh-TW" altLang="en-US" sz="3000" dirty="0">
                <a:latin typeface="標楷體" pitchFamily="65" charset="-120"/>
                <a:ea typeface="標楷體" pitchFamily="65" charset="-120"/>
              </a:rPr>
              <a:t>發現及</a:t>
            </a:r>
            <a:r>
              <a:rPr lang="zh-TW" altLang="en-US" sz="3000" dirty="0">
                <a:solidFill>
                  <a:srgbClr val="0000FF"/>
                </a:solidFill>
                <a:latin typeface="標楷體" pitchFamily="65" charset="-120"/>
                <a:ea typeface="標楷體" pitchFamily="65" charset="-120"/>
              </a:rPr>
              <a:t>改善內部控制缺失</a:t>
            </a:r>
            <a:r>
              <a:rPr lang="zh-TW" altLang="en-US" sz="3000" dirty="0">
                <a:latin typeface="標楷體" pitchFamily="65" charset="-120"/>
                <a:ea typeface="標楷體" pitchFamily="65" charset="-120"/>
              </a:rPr>
              <a:t>。</a:t>
            </a:r>
          </a:p>
          <a:p>
            <a:pPr lvl="1" indent="-457200" eaLnBrk="0" hangingPunct="0">
              <a:lnSpc>
                <a:spcPct val="150000"/>
              </a:lnSpc>
              <a:spcBef>
                <a:spcPct val="20000"/>
              </a:spcBef>
              <a:buClr>
                <a:srgbClr val="00B050"/>
              </a:buClr>
              <a:buSzPct val="80000"/>
              <a:buFont typeface="Arial" pitchFamily="34" charset="0"/>
              <a:buChar char="•"/>
            </a:pPr>
            <a:r>
              <a:rPr lang="zh-TW" altLang="en-US" sz="3000" dirty="0">
                <a:latin typeface="標楷體" pitchFamily="65" charset="-120"/>
                <a:ea typeface="標楷體" pitchFamily="65" charset="-120"/>
              </a:rPr>
              <a:t>對於內部控制制度之</a:t>
            </a:r>
            <a:r>
              <a:rPr lang="zh-TW" altLang="en-US" sz="3000" dirty="0">
                <a:solidFill>
                  <a:srgbClr val="0000FF"/>
                </a:solidFill>
                <a:latin typeface="標楷體" pitchFamily="65" charset="-120"/>
                <a:ea typeface="標楷體" pitchFamily="65" charset="-120"/>
              </a:rPr>
              <a:t>有效性</a:t>
            </a:r>
            <a:r>
              <a:rPr lang="zh-TW" altLang="en-US" sz="3000" dirty="0">
                <a:latin typeface="標楷體" pitchFamily="65" charset="-120"/>
                <a:ea typeface="標楷體" pitchFamily="65" charset="-120"/>
              </a:rPr>
              <a:t>，提供定期</a:t>
            </a:r>
            <a:r>
              <a:rPr lang="zh-TW" altLang="en-US" sz="3000" dirty="0">
                <a:solidFill>
                  <a:srgbClr val="0000FF"/>
                </a:solidFill>
                <a:latin typeface="標楷體" pitchFamily="65" charset="-120"/>
                <a:ea typeface="標楷體" pitchFamily="65" charset="-120"/>
              </a:rPr>
              <a:t>驗證或聲明</a:t>
            </a:r>
            <a:r>
              <a:rPr lang="zh-TW" altLang="en-US" sz="3000" dirty="0">
                <a:latin typeface="標楷體" pitchFamily="65" charset="-120"/>
                <a:ea typeface="標楷體" pitchFamily="65" charset="-120"/>
              </a:rPr>
              <a:t>。</a:t>
            </a:r>
          </a:p>
          <a:p>
            <a:pPr lvl="1" indent="-457200" eaLnBrk="0" hangingPunct="0">
              <a:lnSpc>
                <a:spcPct val="150000"/>
              </a:lnSpc>
              <a:spcBef>
                <a:spcPct val="20000"/>
              </a:spcBef>
              <a:buClr>
                <a:srgbClr val="00B050"/>
              </a:buClr>
              <a:buSzPct val="80000"/>
              <a:buFont typeface="Arial" pitchFamily="34" charset="0"/>
              <a:buChar char="•"/>
            </a:pPr>
            <a:r>
              <a:rPr lang="zh-TW" altLang="en-US" sz="3000" dirty="0">
                <a:latin typeface="標楷體" pitchFamily="65" charset="-120"/>
                <a:ea typeface="標楷體" pitchFamily="65" charset="-120"/>
              </a:rPr>
              <a:t>有助於</a:t>
            </a:r>
            <a:r>
              <a:rPr lang="zh-TW" altLang="en-US" sz="3000" dirty="0">
                <a:solidFill>
                  <a:srgbClr val="0000FF"/>
                </a:solidFill>
                <a:latin typeface="標楷體" pitchFamily="65" charset="-120"/>
                <a:ea typeface="標楷體" pitchFamily="65" charset="-120"/>
              </a:rPr>
              <a:t>內部稽核計畫及重點之擬定</a:t>
            </a:r>
            <a:r>
              <a:rPr lang="zh-TW" altLang="en-US" sz="3000" dirty="0" smtClean="0">
                <a:latin typeface="標楷體" pitchFamily="65" charset="-120"/>
                <a:ea typeface="標楷體" pitchFamily="65" charset="-120"/>
              </a:rPr>
              <a:t>。</a:t>
            </a:r>
            <a:endParaRPr lang="zh-TW" altLang="en-US" sz="3000" dirty="0">
              <a:latin typeface="標楷體" pitchFamily="65" charset="-120"/>
              <a:ea typeface="標楷體" pitchFamily="65" charset="-120"/>
            </a:endParaRPr>
          </a:p>
        </p:txBody>
      </p:sp>
    </p:spTree>
    <p:extLst>
      <p:ext uri="{BB962C8B-B14F-4D97-AF65-F5344CB8AC3E}">
        <p14:creationId xmlns:p14="http://schemas.microsoft.com/office/powerpoint/2010/main" val="269692917"/>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投影片編號版面配置區 5"/>
          <p:cNvSpPr txBox="1">
            <a:spLocks noGrp="1"/>
          </p:cNvSpPr>
          <p:nvPr/>
        </p:nvSpPr>
        <p:spPr bwMode="auto">
          <a:xfrm>
            <a:off x="8378826" y="6383338"/>
            <a:ext cx="1573610" cy="457200"/>
          </a:xfrm>
          <a:prstGeom prst="rect">
            <a:avLst/>
          </a:prstGeom>
          <a:noFill/>
          <a:ln>
            <a:miter lim="800000"/>
            <a:headEnd/>
            <a:tailEnd/>
          </a:ln>
        </p:spPr>
        <p:txBody>
          <a:bodyPr/>
          <a:lstStyle/>
          <a:p>
            <a:pPr algn="r">
              <a:defRPr/>
            </a:pPr>
            <a:fld id="{F18AA28D-85CE-449E-9A69-6FC447A86E4E}" type="slidenum">
              <a:rPr kumimoji="0" lang="en-US" altLang="zh-TW" sz="1000">
                <a:latin typeface="+mn-lt"/>
              </a:rPr>
              <a:pPr algn="r">
                <a:defRPr/>
              </a:pPr>
              <a:t>65</a:t>
            </a:fld>
            <a:endParaRPr kumimoji="0" lang="en-US" altLang="zh-TW" sz="1000">
              <a:latin typeface="+mn-lt"/>
            </a:endParaRPr>
          </a:p>
        </p:txBody>
      </p:sp>
      <p:sp>
        <p:nvSpPr>
          <p:cNvPr id="16405" name="標題 1"/>
          <p:cNvSpPr>
            <a:spLocks/>
          </p:cNvSpPr>
          <p:nvPr/>
        </p:nvSpPr>
        <p:spPr bwMode="auto">
          <a:xfrm>
            <a:off x="1040474" y="404664"/>
            <a:ext cx="8089900" cy="581174"/>
          </a:xfrm>
          <a:prstGeom prst="rect">
            <a:avLst/>
          </a:prstGeom>
          <a:noFill/>
          <a:ln w="9525">
            <a:noFill/>
            <a:miter lim="800000"/>
            <a:headEnd/>
            <a:tailEnd/>
          </a:ln>
        </p:spPr>
        <p:txBody>
          <a:bodyPr anchor="b"/>
          <a:lstStyle/>
          <a:p>
            <a:pPr algn="ctr" eaLnBrk="0" hangingPunct="0">
              <a:defRPr/>
            </a:pPr>
            <a:r>
              <a:rPr lang="zh-TW" altLang="en-US" sz="4000" dirty="0">
                <a:solidFill>
                  <a:srgbClr val="C00000"/>
                </a:solidFill>
                <a:effectLst>
                  <a:outerShdw blurRad="38100" dist="38100" dir="2700000" algn="tl">
                    <a:srgbClr val="000000">
                      <a:alpha val="43137"/>
                    </a:srgbClr>
                  </a:outerShdw>
                </a:effectLst>
                <a:latin typeface="標楷體" pitchFamily="65" charset="-120"/>
                <a:ea typeface="標楷體" pitchFamily="65" charset="-120"/>
              </a:rPr>
              <a:t>自行</a:t>
            </a:r>
            <a:r>
              <a:rPr lang="zh-TW" altLang="en-US" sz="4000" dirty="0" smtClean="0">
                <a:solidFill>
                  <a:srgbClr val="C00000"/>
                </a:solidFill>
                <a:effectLst>
                  <a:outerShdw blurRad="38100" dist="38100" dir="2700000" algn="tl">
                    <a:srgbClr val="000000">
                      <a:alpha val="43137"/>
                    </a:srgbClr>
                  </a:outerShdw>
                </a:effectLst>
                <a:latin typeface="標楷體" pitchFamily="65" charset="-120"/>
                <a:ea typeface="標楷體" pitchFamily="65" charset="-120"/>
              </a:rPr>
              <a:t>評</a:t>
            </a:r>
            <a:r>
              <a:rPr lang="zh-TW" altLang="en-US" sz="4000" dirty="0">
                <a:solidFill>
                  <a:srgbClr val="C00000"/>
                </a:solidFill>
                <a:effectLst>
                  <a:outerShdw blurRad="38100" dist="38100" dir="2700000" algn="tl">
                    <a:srgbClr val="000000">
                      <a:alpha val="43137"/>
                    </a:srgbClr>
                  </a:outerShdw>
                </a:effectLst>
                <a:latin typeface="標楷體" pitchFamily="65" charset="-120"/>
              </a:rPr>
              <a:t>估之規定</a:t>
            </a:r>
            <a:r>
              <a:rPr lang="en-US" altLang="zh-TW" sz="1600" dirty="0" smtClean="0">
                <a:solidFill>
                  <a:srgbClr val="C00000"/>
                </a:solidFill>
                <a:effectLst>
                  <a:outerShdw blurRad="38100" dist="38100" dir="2700000" algn="tl">
                    <a:srgbClr val="000000">
                      <a:alpha val="43137"/>
                    </a:srgbClr>
                  </a:outerShdw>
                </a:effectLst>
                <a:cs typeface="Arial" panose="020B0604020202020204" pitchFamily="34" charset="0"/>
              </a:rPr>
              <a:t>1/2</a:t>
            </a:r>
            <a:endParaRPr lang="en-US" altLang="zh-TW" sz="1600" dirty="0">
              <a:solidFill>
                <a:srgbClr val="C00000"/>
              </a:solidFill>
              <a:effectLst>
                <a:outerShdw blurRad="38100" dist="38100" dir="2700000" algn="tl">
                  <a:srgbClr val="000000">
                    <a:alpha val="43137"/>
                  </a:srgbClr>
                </a:outerShdw>
              </a:effectLst>
              <a:cs typeface="Arial" panose="020B0604020202020204" pitchFamily="34" charset="0"/>
            </a:endParaRPr>
          </a:p>
        </p:txBody>
      </p:sp>
      <p:sp>
        <p:nvSpPr>
          <p:cNvPr id="21508" name="Rectangle 5"/>
          <p:cNvSpPr>
            <a:spLocks noChangeArrowheads="1"/>
          </p:cNvSpPr>
          <p:nvPr/>
        </p:nvSpPr>
        <p:spPr bwMode="auto">
          <a:xfrm>
            <a:off x="506506" y="1124745"/>
            <a:ext cx="8736970" cy="460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9388" indent="-179388">
              <a:buFont typeface="Arial" panose="020B0604020202020204" pitchFamily="34" charset="0"/>
              <a:buChar char="•"/>
            </a:pPr>
            <a:r>
              <a:rPr lang="zh-TW" altLang="en-US" sz="2400" dirty="0" smtClean="0">
                <a:latin typeface="標楷體" pitchFamily="65" charset="-120"/>
                <a:ea typeface="標楷體" pitchFamily="65" charset="-120"/>
              </a:rPr>
              <a:t>各</a:t>
            </a:r>
            <a:r>
              <a:rPr lang="zh-TW" altLang="en-US" sz="2400" dirty="0">
                <a:latin typeface="標楷體" pitchFamily="65" charset="-120"/>
                <a:ea typeface="標楷體" pitchFamily="65" charset="-120"/>
              </a:rPr>
              <a:t>機關應研擬</a:t>
            </a:r>
            <a:r>
              <a:rPr lang="zh-TW" altLang="en-US" sz="2400" dirty="0">
                <a:solidFill>
                  <a:srgbClr val="0000FF"/>
                </a:solidFill>
                <a:latin typeface="標楷體" pitchFamily="65" charset="-120"/>
                <a:ea typeface="標楷體" pitchFamily="65" charset="-120"/>
              </a:rPr>
              <a:t>年度自行評估計畫</a:t>
            </a:r>
            <a:r>
              <a:rPr lang="zh-TW" altLang="en-US" sz="2400" dirty="0">
                <a:latin typeface="標楷體" pitchFamily="65" charset="-120"/>
                <a:ea typeface="標楷體" pitchFamily="65" charset="-120"/>
              </a:rPr>
              <a:t>（包括評估期間及範圍等），簽報機關首長核定。若有必要採取抽核程序以驗證評估重點之落實情形，應於自行評估計畫明定</a:t>
            </a:r>
            <a:r>
              <a:rPr lang="zh-TW" altLang="en-US" sz="2400" dirty="0">
                <a:solidFill>
                  <a:srgbClr val="0000FF"/>
                </a:solidFill>
                <a:latin typeface="標楷體" pitchFamily="65" charset="-120"/>
                <a:ea typeface="標楷體" pitchFamily="65" charset="-120"/>
              </a:rPr>
              <a:t>抽核方式</a:t>
            </a:r>
            <a:r>
              <a:rPr lang="zh-TW" altLang="en-US" sz="2400" dirty="0">
                <a:latin typeface="標楷體" pitchFamily="65" charset="-120"/>
                <a:ea typeface="標楷體" pitchFamily="65" charset="-120"/>
              </a:rPr>
              <a:t>、</a:t>
            </a:r>
            <a:r>
              <a:rPr lang="zh-TW" altLang="en-US" sz="2400" dirty="0">
                <a:solidFill>
                  <a:srgbClr val="0000FF"/>
                </a:solidFill>
                <a:latin typeface="標楷體" pitchFamily="65" charset="-120"/>
                <a:ea typeface="標楷體" pitchFamily="65" charset="-120"/>
              </a:rPr>
              <a:t>範圍</a:t>
            </a:r>
            <a:r>
              <a:rPr lang="zh-TW" altLang="en-US" sz="2400" dirty="0">
                <a:latin typeface="標楷體" pitchFamily="65" charset="-120"/>
                <a:ea typeface="標楷體" pitchFamily="65" charset="-120"/>
              </a:rPr>
              <a:t>及</a:t>
            </a:r>
            <a:r>
              <a:rPr lang="zh-TW" altLang="en-US" sz="2400" dirty="0">
                <a:solidFill>
                  <a:srgbClr val="0000FF"/>
                </a:solidFill>
                <a:latin typeface="標楷體" pitchFamily="65" charset="-120"/>
                <a:ea typeface="標楷體" pitchFamily="65" charset="-120"/>
              </a:rPr>
              <a:t>比率</a:t>
            </a:r>
            <a:r>
              <a:rPr lang="zh-TW" altLang="en-US" sz="2400" dirty="0">
                <a:latin typeface="標楷體" pitchFamily="65" charset="-120"/>
                <a:ea typeface="標楷體" pitchFamily="65" charset="-120"/>
              </a:rPr>
              <a:t>等，以作為執行依據。</a:t>
            </a:r>
          </a:p>
          <a:p>
            <a:pPr marL="179388" indent="-179388">
              <a:spcBef>
                <a:spcPts val="2400"/>
              </a:spcBef>
              <a:buFont typeface="Arial" panose="020B0604020202020204" pitchFamily="34" charset="0"/>
              <a:buChar char="•"/>
            </a:pPr>
            <a:r>
              <a:rPr lang="zh-TW" altLang="en-US" sz="2400" dirty="0" smtClean="0">
                <a:latin typeface="標楷體" pitchFamily="65" charset="-120"/>
                <a:ea typeface="標楷體" pitchFamily="65" charset="-120"/>
              </a:rPr>
              <a:t>各</a:t>
            </a:r>
            <a:r>
              <a:rPr lang="zh-TW" altLang="en-US" sz="2400" dirty="0">
                <a:latin typeface="標楷體" pitchFamily="65" charset="-120"/>
                <a:ea typeface="標楷體" pitchFamily="65" charset="-120"/>
              </a:rPr>
              <a:t>機關內部各單位應自行評估其內部控制落實情形，作成</a:t>
            </a:r>
            <a:r>
              <a:rPr lang="zh-TW" altLang="en-US" sz="2400" dirty="0">
                <a:solidFill>
                  <a:srgbClr val="0000FF"/>
                </a:solidFill>
                <a:latin typeface="標楷體" pitchFamily="65" charset="-120"/>
                <a:ea typeface="標楷體" pitchFamily="65" charset="-120"/>
              </a:rPr>
              <a:t>內部控制自行評估</a:t>
            </a:r>
            <a:r>
              <a:rPr lang="zh-TW" altLang="en-US" sz="2400" dirty="0" smtClean="0">
                <a:solidFill>
                  <a:srgbClr val="0000FF"/>
                </a:solidFill>
                <a:latin typeface="標楷體" pitchFamily="65" charset="-120"/>
                <a:ea typeface="標楷體" pitchFamily="65" charset="-120"/>
              </a:rPr>
              <a:t>表</a:t>
            </a:r>
            <a:r>
              <a:rPr lang="zh-TW" altLang="en-US" sz="2400" dirty="0" smtClean="0">
                <a:latin typeface="標楷體" pitchFamily="65" charset="-120"/>
                <a:ea typeface="標楷體" pitchFamily="65" charset="-120"/>
              </a:rPr>
              <a:t>，</a:t>
            </a:r>
            <a:r>
              <a:rPr lang="zh-TW" altLang="en-US" sz="2400" dirty="0">
                <a:latin typeface="標楷體" pitchFamily="65" charset="-120"/>
                <a:ea typeface="標楷體" pitchFamily="65" charset="-120"/>
              </a:rPr>
              <a:t>簽報單位主管簽章。嗣由研擬自行評估計畫單位</a:t>
            </a:r>
            <a:r>
              <a:rPr lang="zh-TW" altLang="en-US" sz="2400" dirty="0">
                <a:solidFill>
                  <a:srgbClr val="0000FF"/>
                </a:solidFill>
                <a:latin typeface="標楷體" pitchFamily="65" charset="-120"/>
                <a:ea typeface="標楷體" pitchFamily="65" charset="-120"/>
              </a:rPr>
              <a:t>彙整各單位內部控制自行評估表之評估情形</a:t>
            </a:r>
            <a:r>
              <a:rPr lang="zh-TW" altLang="en-US" sz="2400" dirty="0">
                <a:latin typeface="標楷體" pitchFamily="65" charset="-120"/>
                <a:ea typeface="標楷體" pitchFamily="65" charset="-120"/>
              </a:rPr>
              <a:t>及所發現之</a:t>
            </a:r>
            <a:r>
              <a:rPr lang="zh-TW" altLang="en-US" sz="2400" dirty="0">
                <a:solidFill>
                  <a:srgbClr val="0000FF"/>
                </a:solidFill>
                <a:latin typeface="標楷體" pitchFamily="65" charset="-120"/>
                <a:ea typeface="標楷體" pitchFamily="65" charset="-120"/>
              </a:rPr>
              <a:t>內部控制缺失或所提之興革建議</a:t>
            </a:r>
            <a:r>
              <a:rPr lang="zh-TW" altLang="en-US" sz="2400" dirty="0">
                <a:latin typeface="標楷體" pitchFamily="65" charset="-120"/>
                <a:ea typeface="標楷體" pitchFamily="65" charset="-120"/>
              </a:rPr>
              <a:t>，提經</a:t>
            </a:r>
            <a:r>
              <a:rPr lang="zh-TW" altLang="en-US" sz="2400" dirty="0">
                <a:solidFill>
                  <a:srgbClr val="0000FF"/>
                </a:solidFill>
                <a:latin typeface="標楷體" pitchFamily="65" charset="-120"/>
                <a:ea typeface="標楷體" pitchFamily="65" charset="-120"/>
              </a:rPr>
              <a:t>內部控制或內部稽核相關會議審議</a:t>
            </a:r>
            <a:r>
              <a:rPr lang="zh-TW" altLang="en-US" sz="2400" dirty="0">
                <a:latin typeface="標楷體" pitchFamily="65" charset="-120"/>
                <a:ea typeface="標楷體" pitchFamily="65" charset="-120"/>
              </a:rPr>
              <a:t>通過或簽陳相關召集人核定後，簽報機關首長，並交由內部稽核單位</a:t>
            </a:r>
            <a:r>
              <a:rPr lang="zh-TW" altLang="en-US" sz="2400" dirty="0">
                <a:solidFill>
                  <a:srgbClr val="0000FF"/>
                </a:solidFill>
                <a:latin typeface="標楷體" pitchFamily="65" charset="-120"/>
                <a:ea typeface="標楷體" pitchFamily="65" charset="-120"/>
              </a:rPr>
              <a:t>追蹤後續改善或興革建議辦理情形</a:t>
            </a:r>
            <a:r>
              <a:rPr lang="zh-TW" altLang="en-US" sz="2400" dirty="0" smtClean="0">
                <a:latin typeface="標楷體" pitchFamily="65" charset="-120"/>
                <a:ea typeface="標楷體" pitchFamily="65" charset="-120"/>
              </a:rPr>
              <a:t>。</a:t>
            </a:r>
            <a:endParaRPr lang="zh-TW" altLang="en-US" sz="2400" dirty="0">
              <a:latin typeface="標楷體" pitchFamily="65" charset="-120"/>
              <a:ea typeface="標楷體" pitchFamily="65" charset="-120"/>
            </a:endParaRPr>
          </a:p>
        </p:txBody>
      </p:sp>
      <p:sp>
        <p:nvSpPr>
          <p:cNvPr id="5" name="圓角矩形 4"/>
          <p:cNvSpPr/>
          <p:nvPr/>
        </p:nvSpPr>
        <p:spPr bwMode="auto">
          <a:xfrm>
            <a:off x="2846766" y="1210539"/>
            <a:ext cx="2574286" cy="288032"/>
          </a:xfrm>
          <a:prstGeom prst="roundRect">
            <a:avLst/>
          </a:prstGeom>
          <a:solidFill>
            <a:srgbClr val="00FFFF">
              <a:alpha val="18824"/>
            </a:srgbClr>
          </a:solidFill>
          <a:ln w="9525"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rgbClr val="00FFFF"/>
              </a:solidFill>
              <a:effectLst/>
              <a:latin typeface="Tahoma" pitchFamily="34" charset="0"/>
              <a:ea typeface="新細明體" pitchFamily="18" charset="-120"/>
            </a:endParaRPr>
          </a:p>
        </p:txBody>
      </p:sp>
      <p:sp>
        <p:nvSpPr>
          <p:cNvPr id="6" name="圓角矩形 5"/>
          <p:cNvSpPr/>
          <p:nvPr/>
        </p:nvSpPr>
        <p:spPr bwMode="auto">
          <a:xfrm>
            <a:off x="818541" y="3356992"/>
            <a:ext cx="2964329" cy="288032"/>
          </a:xfrm>
          <a:prstGeom prst="roundRect">
            <a:avLst/>
          </a:prstGeom>
          <a:solidFill>
            <a:srgbClr val="00FFFF">
              <a:alpha val="18824"/>
            </a:srgbClr>
          </a:solidFill>
          <a:ln w="9525"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rgbClr val="00FFFF"/>
              </a:solidFill>
              <a:effectLst/>
              <a:latin typeface="Tahoma" pitchFamily="34" charset="0"/>
              <a:ea typeface="新細明體" pitchFamily="18" charset="-120"/>
            </a:endParaRPr>
          </a:p>
        </p:txBody>
      </p:sp>
      <p:sp>
        <p:nvSpPr>
          <p:cNvPr id="7" name="圓角矩形 6"/>
          <p:cNvSpPr/>
          <p:nvPr/>
        </p:nvSpPr>
        <p:spPr bwMode="auto">
          <a:xfrm>
            <a:off x="2838302" y="3717032"/>
            <a:ext cx="6249157" cy="288032"/>
          </a:xfrm>
          <a:prstGeom prst="roundRect">
            <a:avLst/>
          </a:prstGeom>
          <a:solidFill>
            <a:srgbClr val="00FFFF">
              <a:alpha val="18824"/>
            </a:srgbClr>
          </a:solidFill>
          <a:ln w="9525"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rgbClr val="00FFFF"/>
              </a:solidFill>
              <a:effectLst/>
              <a:latin typeface="Tahoma" pitchFamily="34" charset="0"/>
              <a:ea typeface="新細明體" pitchFamily="18" charset="-120"/>
            </a:endParaRPr>
          </a:p>
        </p:txBody>
      </p:sp>
    </p:spTree>
    <p:extLst>
      <p:ext uri="{BB962C8B-B14F-4D97-AF65-F5344CB8AC3E}">
        <p14:creationId xmlns:p14="http://schemas.microsoft.com/office/powerpoint/2010/main" val="3949102632"/>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投影片編號版面配置區 5"/>
          <p:cNvSpPr txBox="1">
            <a:spLocks noGrp="1"/>
          </p:cNvSpPr>
          <p:nvPr/>
        </p:nvSpPr>
        <p:spPr bwMode="auto">
          <a:xfrm>
            <a:off x="8378826" y="6383338"/>
            <a:ext cx="1573610" cy="457200"/>
          </a:xfrm>
          <a:prstGeom prst="rect">
            <a:avLst/>
          </a:prstGeom>
          <a:noFill/>
          <a:ln>
            <a:miter lim="800000"/>
            <a:headEnd/>
            <a:tailEnd/>
          </a:ln>
        </p:spPr>
        <p:txBody>
          <a:bodyPr/>
          <a:lstStyle/>
          <a:p>
            <a:pPr algn="r">
              <a:defRPr/>
            </a:pPr>
            <a:fld id="{F18AA28D-85CE-449E-9A69-6FC447A86E4E}" type="slidenum">
              <a:rPr kumimoji="0" lang="en-US" altLang="zh-TW" sz="1000">
                <a:latin typeface="+mn-lt"/>
              </a:rPr>
              <a:pPr algn="r">
                <a:defRPr/>
              </a:pPr>
              <a:t>66</a:t>
            </a:fld>
            <a:endParaRPr kumimoji="0" lang="en-US" altLang="zh-TW" sz="1000">
              <a:latin typeface="+mn-lt"/>
            </a:endParaRPr>
          </a:p>
        </p:txBody>
      </p:sp>
      <p:sp>
        <p:nvSpPr>
          <p:cNvPr id="16405" name="標題 1"/>
          <p:cNvSpPr>
            <a:spLocks/>
          </p:cNvSpPr>
          <p:nvPr/>
        </p:nvSpPr>
        <p:spPr bwMode="auto">
          <a:xfrm>
            <a:off x="1040474" y="332656"/>
            <a:ext cx="8089900" cy="653182"/>
          </a:xfrm>
          <a:prstGeom prst="rect">
            <a:avLst/>
          </a:prstGeom>
          <a:noFill/>
          <a:ln w="9525">
            <a:noFill/>
            <a:miter lim="800000"/>
            <a:headEnd/>
            <a:tailEnd/>
          </a:ln>
        </p:spPr>
        <p:txBody>
          <a:bodyPr anchor="b"/>
          <a:lstStyle/>
          <a:p>
            <a:pPr algn="ctr" eaLnBrk="0" hangingPunct="0">
              <a:defRPr/>
            </a:pPr>
            <a:r>
              <a:rPr lang="zh-TW" altLang="en-US" sz="4000" dirty="0">
                <a:solidFill>
                  <a:srgbClr val="C00000"/>
                </a:solidFill>
                <a:effectLst>
                  <a:outerShdw blurRad="38100" dist="38100" dir="2700000" algn="tl">
                    <a:srgbClr val="000000">
                      <a:alpha val="43137"/>
                    </a:srgbClr>
                  </a:outerShdw>
                </a:effectLst>
                <a:latin typeface="標楷體" pitchFamily="65" charset="-120"/>
                <a:ea typeface="標楷體" pitchFamily="65" charset="-120"/>
              </a:rPr>
              <a:t>自行</a:t>
            </a:r>
            <a:r>
              <a:rPr lang="zh-TW" altLang="en-US" sz="4000" dirty="0" smtClean="0">
                <a:solidFill>
                  <a:srgbClr val="C00000"/>
                </a:solidFill>
                <a:effectLst>
                  <a:outerShdw blurRad="38100" dist="38100" dir="2700000" algn="tl">
                    <a:srgbClr val="000000">
                      <a:alpha val="43137"/>
                    </a:srgbClr>
                  </a:outerShdw>
                </a:effectLst>
                <a:latin typeface="標楷體" pitchFamily="65" charset="-120"/>
                <a:ea typeface="標楷體" pitchFamily="65" charset="-120"/>
              </a:rPr>
              <a:t>評估</a:t>
            </a:r>
            <a:r>
              <a:rPr lang="zh-TW" altLang="en-US" sz="4000" dirty="0">
                <a:solidFill>
                  <a:srgbClr val="C00000"/>
                </a:solidFill>
                <a:effectLst>
                  <a:outerShdw blurRad="38100" dist="38100" dir="2700000" algn="tl">
                    <a:srgbClr val="000000">
                      <a:alpha val="43137"/>
                    </a:srgbClr>
                  </a:outerShdw>
                </a:effectLst>
                <a:latin typeface="標楷體" pitchFamily="65" charset="-120"/>
                <a:ea typeface="標楷體" pitchFamily="65" charset="-120"/>
              </a:rPr>
              <a:t>之規定</a:t>
            </a:r>
            <a:r>
              <a:rPr lang="en-US" altLang="zh-TW" sz="1600" dirty="0" smtClean="0">
                <a:solidFill>
                  <a:srgbClr val="C00000"/>
                </a:solidFill>
                <a:effectLst>
                  <a:outerShdw blurRad="38100" dist="38100" dir="2700000" algn="tl">
                    <a:srgbClr val="000000">
                      <a:alpha val="43137"/>
                    </a:srgbClr>
                  </a:outerShdw>
                </a:effectLst>
                <a:ea typeface="標楷體" pitchFamily="65" charset="-120"/>
              </a:rPr>
              <a:t>2/2</a:t>
            </a:r>
            <a:endParaRPr lang="en-US" altLang="zh-TW" sz="1600" dirty="0">
              <a:solidFill>
                <a:srgbClr val="C00000"/>
              </a:solidFill>
              <a:effectLst>
                <a:outerShdw blurRad="38100" dist="38100" dir="2700000" algn="tl">
                  <a:srgbClr val="000000">
                    <a:alpha val="43137"/>
                  </a:srgbClr>
                </a:outerShdw>
              </a:effectLst>
              <a:ea typeface="標楷體" pitchFamily="65" charset="-120"/>
              <a:cs typeface="Arial" charset="0"/>
            </a:endParaRPr>
          </a:p>
        </p:txBody>
      </p:sp>
      <p:sp>
        <p:nvSpPr>
          <p:cNvPr id="21508" name="Rectangle 5"/>
          <p:cNvSpPr>
            <a:spLocks noChangeArrowheads="1"/>
          </p:cNvSpPr>
          <p:nvPr/>
        </p:nvSpPr>
        <p:spPr bwMode="auto">
          <a:xfrm>
            <a:off x="818542" y="1124745"/>
            <a:ext cx="8268919" cy="460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9388" indent="-179388">
              <a:buFont typeface="Arial" panose="020B0604020202020204" pitchFamily="34" charset="0"/>
              <a:buChar char="•"/>
            </a:pPr>
            <a:r>
              <a:rPr lang="zh-TW" altLang="en-US" sz="2400" dirty="0" smtClean="0">
                <a:latin typeface="標楷體" pitchFamily="65" charset="-120"/>
                <a:ea typeface="標楷體" pitchFamily="65" charset="-120"/>
              </a:rPr>
              <a:t>各</a:t>
            </a:r>
            <a:r>
              <a:rPr lang="zh-TW" altLang="en-US" sz="2400" dirty="0">
                <a:latin typeface="標楷體" pitchFamily="65" charset="-120"/>
                <a:ea typeface="標楷體" pitchFamily="65" charset="-120"/>
              </a:rPr>
              <a:t>機關辦理自行評估時，審計部年度審核通知或中央政府</a:t>
            </a:r>
            <a:r>
              <a:rPr lang="zh-TW" altLang="en-US" sz="2400" dirty="0">
                <a:solidFill>
                  <a:srgbClr val="0000FF"/>
                </a:solidFill>
                <a:latin typeface="標楷體" pitchFamily="65" charset="-120"/>
                <a:ea typeface="標楷體" pitchFamily="65" charset="-120"/>
              </a:rPr>
              <a:t>總決算審核報告所列重要審核意見</a:t>
            </a:r>
            <a:r>
              <a:rPr lang="zh-TW" altLang="en-US" sz="2400" dirty="0">
                <a:latin typeface="標楷體" pitchFamily="65" charset="-120"/>
                <a:ea typeface="標楷體" pitchFamily="65" charset="-120"/>
              </a:rPr>
              <a:t>如</a:t>
            </a:r>
            <a:r>
              <a:rPr lang="zh-TW" altLang="en-US" sz="2400" dirty="0">
                <a:solidFill>
                  <a:srgbClr val="0000FF"/>
                </a:solidFill>
                <a:latin typeface="標楷體" pitchFamily="65" charset="-120"/>
                <a:ea typeface="標楷體" pitchFamily="65" charset="-120"/>
              </a:rPr>
              <a:t>提出機關內部控制機制未發揮應有效能等意見</a:t>
            </a:r>
            <a:r>
              <a:rPr lang="zh-TW" altLang="en-US" sz="2400" dirty="0">
                <a:latin typeface="標楷體" pitchFamily="65" charset="-120"/>
                <a:ea typeface="標楷體" pitchFamily="65" charset="-120"/>
              </a:rPr>
              <a:t>，</a:t>
            </a:r>
            <a:r>
              <a:rPr lang="zh-TW" altLang="en-US" sz="2400" dirty="0">
                <a:solidFill>
                  <a:srgbClr val="0000FF"/>
                </a:solidFill>
                <a:latin typeface="標楷體" pitchFamily="65" charset="-120"/>
                <a:ea typeface="標楷體" pitchFamily="65" charset="-120"/>
              </a:rPr>
              <a:t>應納入自行評估</a:t>
            </a:r>
            <a:r>
              <a:rPr lang="zh-TW" altLang="en-US" sz="2400" dirty="0">
                <a:latin typeface="標楷體" pitchFamily="65" charset="-120"/>
                <a:ea typeface="標楷體" pitchFamily="65" charset="-120"/>
              </a:rPr>
              <a:t>之重要參</a:t>
            </a:r>
            <a:r>
              <a:rPr lang="zh-TW" altLang="en-US" sz="2400" dirty="0" smtClean="0">
                <a:latin typeface="標楷體" pitchFamily="65" charset="-120"/>
                <a:ea typeface="標楷體" pitchFamily="65" charset="-120"/>
              </a:rPr>
              <a:t>據</a:t>
            </a:r>
            <a:endParaRPr lang="en-US" altLang="zh-TW" sz="2400" dirty="0" smtClean="0">
              <a:latin typeface="標楷體" pitchFamily="65" charset="-120"/>
              <a:ea typeface="標楷體" pitchFamily="65" charset="-120"/>
            </a:endParaRPr>
          </a:p>
          <a:p>
            <a:pPr marL="179388" indent="-179388">
              <a:spcBef>
                <a:spcPts val="1200"/>
              </a:spcBef>
              <a:buFont typeface="Arial" panose="020B0604020202020204" pitchFamily="34" charset="0"/>
              <a:buChar char="•"/>
            </a:pPr>
            <a:r>
              <a:rPr lang="zh-TW" altLang="en-US" sz="2400" dirty="0" smtClean="0">
                <a:latin typeface="標楷體" pitchFamily="65" charset="-120"/>
                <a:ea typeface="標楷體" pitchFamily="65" charset="-120"/>
              </a:rPr>
              <a:t>若</a:t>
            </a:r>
            <a:r>
              <a:rPr lang="zh-TW" altLang="en-US" sz="2400" dirty="0">
                <a:latin typeface="標楷體" pitchFamily="65" charset="-120"/>
                <a:ea typeface="標楷體" pitchFamily="65" charset="-120"/>
              </a:rPr>
              <a:t>自行評估之</a:t>
            </a:r>
            <a:r>
              <a:rPr lang="zh-TW" altLang="en-US" sz="2400" dirty="0">
                <a:solidFill>
                  <a:srgbClr val="0000FF"/>
                </a:solidFill>
                <a:latin typeface="標楷體" pitchFamily="65" charset="-120"/>
                <a:ea typeface="標楷體" pitchFamily="65" charset="-120"/>
              </a:rPr>
              <a:t>評估情形係落實</a:t>
            </a:r>
            <a:r>
              <a:rPr lang="zh-TW" altLang="en-US" sz="2400" dirty="0">
                <a:latin typeface="標楷體" pitchFamily="65" charset="-120"/>
                <a:ea typeface="標楷體" pitchFamily="65" charset="-120"/>
              </a:rPr>
              <a:t>，惟經</a:t>
            </a:r>
            <a:r>
              <a:rPr lang="zh-TW" altLang="en-US" sz="2400" dirty="0">
                <a:solidFill>
                  <a:srgbClr val="0000FF"/>
                </a:solidFill>
                <a:latin typeface="標楷體" pitchFamily="65" charset="-120"/>
                <a:ea typeface="標楷體" pitchFamily="65" charset="-120"/>
              </a:rPr>
              <a:t>內部稽核單位或上級主管機關等提出與該評估重點有關之內部控制缺失等意見時</a:t>
            </a:r>
            <a:r>
              <a:rPr lang="zh-TW" altLang="en-US" sz="2400" dirty="0">
                <a:latin typeface="標楷體" pitchFamily="65" charset="-120"/>
                <a:ea typeface="標楷體" pitchFamily="65" charset="-120"/>
              </a:rPr>
              <a:t>，該評估單位應於內部控制或內部稽核相關會議提出</a:t>
            </a:r>
            <a:r>
              <a:rPr lang="zh-TW" altLang="en-US" sz="2400" dirty="0">
                <a:solidFill>
                  <a:srgbClr val="0000FF"/>
                </a:solidFill>
                <a:latin typeface="標楷體" pitchFamily="65" charset="-120"/>
                <a:ea typeface="標楷體" pitchFamily="65" charset="-120"/>
              </a:rPr>
              <a:t>檢討報告及改善措施</a:t>
            </a:r>
            <a:r>
              <a:rPr lang="zh-TW" altLang="en-US" sz="2400" dirty="0">
                <a:latin typeface="標楷體" pitchFamily="65" charset="-120"/>
                <a:ea typeface="標楷體" pitchFamily="65" charset="-120"/>
              </a:rPr>
              <a:t>，並由內部稽核單位追蹤其改善情形。</a:t>
            </a:r>
          </a:p>
          <a:p>
            <a:pPr marL="179388" indent="-179388">
              <a:spcBef>
                <a:spcPts val="1200"/>
              </a:spcBef>
              <a:buFont typeface="Arial" panose="020B0604020202020204" pitchFamily="34" charset="0"/>
              <a:buChar char="•"/>
            </a:pPr>
            <a:r>
              <a:rPr lang="zh-TW" altLang="en-US" sz="2400" dirty="0" smtClean="0">
                <a:latin typeface="標楷體" pitchFamily="65" charset="-120"/>
                <a:ea typeface="標楷體" pitchFamily="65" charset="-120"/>
              </a:rPr>
              <a:t>機關</a:t>
            </a:r>
            <a:r>
              <a:rPr lang="zh-TW" altLang="en-US" sz="2400" dirty="0">
                <a:latin typeface="標楷體" pitchFamily="65" charset="-120"/>
                <a:ea typeface="標楷體" pitchFamily="65" charset="-120"/>
              </a:rPr>
              <a:t>業務屬性單純或規模較小者，得併由</a:t>
            </a:r>
            <a:r>
              <a:rPr lang="zh-TW" altLang="en-US" sz="2400" dirty="0">
                <a:solidFill>
                  <a:srgbClr val="0000FF"/>
                </a:solidFill>
                <a:latin typeface="標楷體" pitchFamily="65" charset="-120"/>
                <a:ea typeface="標楷體" pitchFamily="65" charset="-120"/>
              </a:rPr>
              <a:t>上級機關統籌辦理</a:t>
            </a:r>
            <a:r>
              <a:rPr lang="zh-TW" altLang="en-US" sz="2400" dirty="0">
                <a:latin typeface="標楷體" pitchFamily="65" charset="-120"/>
                <a:ea typeface="標楷體" pitchFamily="65" charset="-120"/>
              </a:rPr>
              <a:t>自行評估。</a:t>
            </a:r>
          </a:p>
          <a:p>
            <a:pPr marL="636588" lvl="1" indent="-179388">
              <a:spcBef>
                <a:spcPts val="600"/>
              </a:spcBef>
              <a:buFont typeface="Arial" panose="020B0604020202020204" pitchFamily="34" charset="0"/>
              <a:buChar char="•"/>
            </a:pPr>
            <a:endParaRPr lang="zh-TW" altLang="en-US" sz="2400" dirty="0">
              <a:latin typeface="標楷體" pitchFamily="65" charset="-120"/>
              <a:ea typeface="標楷體" pitchFamily="65" charset="-120"/>
            </a:endParaRPr>
          </a:p>
        </p:txBody>
      </p:sp>
    </p:spTree>
    <p:extLst>
      <p:ext uri="{BB962C8B-B14F-4D97-AF65-F5344CB8AC3E}">
        <p14:creationId xmlns:p14="http://schemas.microsoft.com/office/powerpoint/2010/main" val="2215952037"/>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投影片編號版面配置區 9"/>
          <p:cNvSpPr txBox="1">
            <a:spLocks noGrp="1"/>
          </p:cNvSpPr>
          <p:nvPr/>
        </p:nvSpPr>
        <p:spPr bwMode="auto">
          <a:xfrm>
            <a:off x="7594600" y="6381750"/>
            <a:ext cx="2311400" cy="215900"/>
          </a:xfrm>
          <a:prstGeom prst="rect">
            <a:avLst/>
          </a:prstGeom>
          <a:noFill/>
          <a:ln>
            <a:miter lim="800000"/>
            <a:headEnd/>
            <a:tailEnd/>
          </a:ln>
        </p:spPr>
        <p:txBody>
          <a:bodyPr/>
          <a:lstStyle/>
          <a:p>
            <a:pPr algn="r">
              <a:defRPr/>
            </a:pPr>
            <a:fld id="{9383F588-358C-4F57-9CFE-2F76F973D58F}" type="slidenum">
              <a:rPr kumimoji="0" lang="zh-TW" altLang="en-US" sz="1000">
                <a:solidFill>
                  <a:srgbClr val="000000"/>
                </a:solidFill>
                <a:latin typeface="+mn-lt"/>
                <a:ea typeface="+mn-ea"/>
              </a:rPr>
              <a:pPr algn="r">
                <a:defRPr/>
              </a:pPr>
              <a:t>67</a:t>
            </a:fld>
            <a:endParaRPr kumimoji="0" lang="en-US" altLang="zh-TW" sz="1000">
              <a:solidFill>
                <a:srgbClr val="000000"/>
              </a:solidFill>
              <a:latin typeface="+mn-lt"/>
              <a:ea typeface="+mn-ea"/>
            </a:endParaRPr>
          </a:p>
        </p:txBody>
      </p:sp>
      <p:sp>
        <p:nvSpPr>
          <p:cNvPr id="44036" name="Rectangle 85"/>
          <p:cNvSpPr>
            <a:spLocks noChangeArrowheads="1"/>
          </p:cNvSpPr>
          <p:nvPr/>
        </p:nvSpPr>
        <p:spPr bwMode="auto">
          <a:xfrm>
            <a:off x="776289" y="998962"/>
            <a:ext cx="8233162" cy="1067403"/>
          </a:xfrm>
          <a:prstGeom prst="rect">
            <a:avLst/>
          </a:prstGeom>
          <a:noFill/>
          <a:ln>
            <a:noFill/>
          </a:ln>
          <a:effectLst>
            <a:prstShdw prst="shdw17" dist="17961" dir="2700000">
              <a:srgbClr val="94707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tIns="36000" anchor="ctr">
            <a:spAutoFit/>
          </a:bodyPr>
          <a:lstStyle/>
          <a:p>
            <a:pPr algn="ctr"/>
            <a:r>
              <a:rPr lang="zh-TW" altLang="zh-TW" sz="1600" b="1" dirty="0" smtClean="0">
                <a:latin typeface="標楷體" panose="03000509000000000000" pitchFamily="65" charset="-120"/>
                <a:ea typeface="標楷體" panose="03000509000000000000" pitchFamily="65" charset="-120"/>
              </a:rPr>
              <a:t>○○機關內部</a:t>
            </a:r>
            <a:r>
              <a:rPr lang="zh-TW" altLang="zh-TW" sz="1600" b="1" dirty="0">
                <a:latin typeface="標楷體" panose="03000509000000000000" pitchFamily="65" charset="-120"/>
                <a:ea typeface="標楷體" panose="03000509000000000000" pitchFamily="65" charset="-120"/>
              </a:rPr>
              <a:t>控制自行評估表</a:t>
            </a:r>
            <a:endParaRPr lang="zh-TW" altLang="zh-TW" sz="1600" dirty="0">
              <a:latin typeface="標楷體" panose="03000509000000000000" pitchFamily="65" charset="-120"/>
              <a:ea typeface="標楷體" panose="03000509000000000000" pitchFamily="65" charset="-120"/>
            </a:endParaRPr>
          </a:p>
          <a:p>
            <a:r>
              <a:rPr lang="zh-TW" altLang="zh-TW" sz="1600" b="1" dirty="0" smtClean="0">
                <a:latin typeface="標楷體" panose="03000509000000000000" pitchFamily="65" charset="-120"/>
                <a:ea typeface="標楷體" panose="03000509000000000000" pitchFamily="65" charset="-120"/>
              </a:rPr>
              <a:t>○○</a:t>
            </a:r>
            <a:r>
              <a:rPr lang="zh-TW" altLang="zh-TW" sz="1600" b="1" dirty="0">
                <a:latin typeface="標楷體" panose="03000509000000000000" pitchFamily="65" charset="-120"/>
                <a:ea typeface="標楷體" panose="03000509000000000000" pitchFamily="65" charset="-120"/>
              </a:rPr>
              <a:t>年度</a:t>
            </a:r>
            <a:r>
              <a:rPr lang="zh-TW" altLang="zh-TW" sz="1600" dirty="0">
                <a:latin typeface="標楷體" panose="03000509000000000000" pitchFamily="65" charset="-120"/>
                <a:ea typeface="標楷體" panose="03000509000000000000" pitchFamily="65" charset="-120"/>
              </a:rPr>
              <a:t> 評估單位：○○</a:t>
            </a:r>
          </a:p>
          <a:p>
            <a:r>
              <a:rPr lang="zh-TW" altLang="zh-TW" sz="1600" dirty="0">
                <a:latin typeface="標楷體" panose="03000509000000000000" pitchFamily="65" charset="-120"/>
                <a:ea typeface="標楷體" panose="03000509000000000000" pitchFamily="65" charset="-120"/>
              </a:rPr>
              <a:t>評估期間：○○年○○月○○日至○○年○○月○○日</a:t>
            </a:r>
          </a:p>
          <a:p>
            <a:pPr algn="r"/>
            <a:r>
              <a:rPr lang="zh-TW" altLang="zh-TW" sz="1600" dirty="0">
                <a:latin typeface="標楷體" panose="03000509000000000000" pitchFamily="65" charset="-120"/>
                <a:ea typeface="標楷體" panose="03000509000000000000" pitchFamily="65" charset="-120"/>
              </a:rPr>
              <a:t>評估日期：</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年</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月</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日</a:t>
            </a:r>
          </a:p>
        </p:txBody>
      </p:sp>
      <p:cxnSp>
        <p:nvCxnSpPr>
          <p:cNvPr id="19" name="直線接點 18"/>
          <p:cNvCxnSpPr/>
          <p:nvPr/>
        </p:nvCxnSpPr>
        <p:spPr bwMode="auto">
          <a:xfrm>
            <a:off x="776288" y="765175"/>
            <a:ext cx="8280400" cy="0"/>
          </a:xfrm>
          <a:prstGeom prst="line">
            <a:avLst/>
          </a:prstGeom>
          <a:ln>
            <a:solidFill>
              <a:schemeClr val="accent6">
                <a:lumMod val="60000"/>
                <a:lumOff val="40000"/>
              </a:schemeClr>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4258" name="Rectangle 2"/>
          <p:cNvSpPr>
            <a:spLocks noChangeArrowheads="1"/>
          </p:cNvSpPr>
          <p:nvPr/>
        </p:nvSpPr>
        <p:spPr bwMode="auto">
          <a:xfrm>
            <a:off x="415925" y="44452"/>
            <a:ext cx="89154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70000"/>
              </a:lnSpc>
              <a:spcBef>
                <a:spcPct val="50000"/>
              </a:spcBef>
              <a:tabLst>
                <a:tab pos="304800" algn="r"/>
                <a:tab pos="2636838" algn="ctr"/>
                <a:tab pos="5273675" algn="r"/>
              </a:tabLst>
            </a:pPr>
            <a:r>
              <a:rPr lang="zh-TW" altLang="en-US" sz="4000" dirty="0">
                <a:solidFill>
                  <a:srgbClr val="C00000"/>
                </a:solidFill>
                <a:effectLst>
                  <a:outerShdw blurRad="38100" dist="38100" dir="2700000" algn="tl">
                    <a:srgbClr val="000000">
                      <a:alpha val="43137"/>
                    </a:srgbClr>
                  </a:outerShdw>
                </a:effectLst>
                <a:ea typeface="標楷體" pitchFamily="65" charset="-120"/>
              </a:rPr>
              <a:t>內部控制自行評估表</a:t>
            </a:r>
          </a:p>
        </p:txBody>
      </p:sp>
      <p:graphicFrame>
        <p:nvGraphicFramePr>
          <p:cNvPr id="9" name="Group 276"/>
          <p:cNvGraphicFramePr>
            <a:graphicFrameLocks noGrp="1"/>
          </p:cNvGraphicFramePr>
          <p:nvPr>
            <p:extLst>
              <p:ext uri="{D42A27DB-BD31-4B8C-83A1-F6EECF244321}">
                <p14:modId xmlns:p14="http://schemas.microsoft.com/office/powerpoint/2010/main" val="3425879841"/>
              </p:ext>
            </p:extLst>
          </p:nvPr>
        </p:nvGraphicFramePr>
        <p:xfrm>
          <a:off x="280499" y="2066364"/>
          <a:ext cx="9353022" cy="4321239"/>
        </p:xfrm>
        <a:graphic>
          <a:graphicData uri="http://schemas.openxmlformats.org/drawingml/2006/table">
            <a:tbl>
              <a:tblPr/>
              <a:tblGrid>
                <a:gridCol w="4250765"/>
                <a:gridCol w="425746"/>
                <a:gridCol w="424407"/>
                <a:gridCol w="425746"/>
                <a:gridCol w="425746"/>
                <a:gridCol w="484654"/>
                <a:gridCol w="1457979"/>
                <a:gridCol w="1457979"/>
              </a:tblGrid>
              <a:tr h="224941">
                <a:tc rowSpan="2">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0" lang="zh-TW" altLang="en-US" sz="1600" b="1" i="0" u="none" strike="noStrike" cap="none" normalizeH="0" baseline="0" dirty="0" smtClean="0">
                          <a:ln>
                            <a:noFill/>
                          </a:ln>
                          <a:solidFill>
                            <a:schemeClr val="tx1"/>
                          </a:solidFill>
                          <a:effectLst/>
                          <a:latin typeface="標楷體" pitchFamily="65" charset="-120"/>
                          <a:ea typeface="標楷體" pitchFamily="65" charset="-120"/>
                        </a:rPr>
                        <a:t>評估重點</a:t>
                      </a:r>
                    </a:p>
                  </a:txBody>
                  <a:tcPr marL="39000" marR="39000" marT="36000" marB="36000"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1">
                      <a:gsLst>
                        <a:gs pos="0">
                          <a:srgbClr val="33CCFF"/>
                        </a:gs>
                        <a:gs pos="100000">
                          <a:srgbClr val="33CCFF">
                            <a:gamma/>
                            <a:tint val="0"/>
                            <a:invGamma/>
                          </a:srgbClr>
                        </a:gs>
                      </a:gsLst>
                      <a:lin ang="2700000" scaled="1"/>
                    </a:gradFill>
                  </a:tcPr>
                </a:tc>
                <a:tc gridSpan="5">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0" lang="zh-TW" altLang="en-US" sz="1600" b="1" i="0" u="none" strike="noStrike" cap="none" normalizeH="0" baseline="0" dirty="0" smtClean="0">
                          <a:ln>
                            <a:noFill/>
                          </a:ln>
                          <a:solidFill>
                            <a:schemeClr val="tx1"/>
                          </a:solidFill>
                          <a:effectLst/>
                          <a:latin typeface="Verdana" pitchFamily="34" charset="0"/>
                          <a:ea typeface="標楷體" pitchFamily="65" charset="-120"/>
                        </a:rPr>
                        <a:t>評估情形</a:t>
                      </a:r>
                    </a:p>
                  </a:txBody>
                  <a:tcPr marL="39000" marR="39000"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1">
                      <a:gsLst>
                        <a:gs pos="0">
                          <a:srgbClr val="33CCFF"/>
                        </a:gs>
                        <a:gs pos="100000">
                          <a:srgbClr val="33CCFF">
                            <a:gamma/>
                            <a:tint val="0"/>
                            <a:invGamma/>
                          </a:srgbClr>
                        </a:gs>
                      </a:gsLst>
                      <a:lin ang="2700000" scaled="1"/>
                    </a:gra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rowSpan="2">
                  <a:txBody>
                    <a:bodyPr/>
                    <a:lstStyle/>
                    <a:p>
                      <a:pPr algn="ctr">
                        <a:spcAft>
                          <a:spcPts val="0"/>
                        </a:spcAft>
                      </a:pPr>
                      <a:r>
                        <a:rPr lang="zh-TW" sz="1300" kern="0">
                          <a:effectLst/>
                          <a:latin typeface="Times New Roman"/>
                          <a:ea typeface="標楷體"/>
                        </a:rPr>
                        <a:t>部分落實</a:t>
                      </a:r>
                      <a:r>
                        <a:rPr lang="en-US" sz="1300" kern="0">
                          <a:effectLst/>
                          <a:latin typeface="Times New Roman"/>
                          <a:ea typeface="標楷體"/>
                        </a:rPr>
                        <a:t>/</a:t>
                      </a:r>
                      <a:r>
                        <a:rPr lang="zh-TW" sz="1300" kern="0">
                          <a:effectLst/>
                          <a:latin typeface="Times New Roman"/>
                          <a:ea typeface="標楷體"/>
                        </a:rPr>
                        <a:t>未落實</a:t>
                      </a:r>
                      <a:r>
                        <a:rPr lang="en-US" sz="1300" kern="0">
                          <a:effectLst/>
                          <a:latin typeface="Times New Roman"/>
                          <a:ea typeface="標楷體"/>
                        </a:rPr>
                        <a:t>/</a:t>
                      </a:r>
                      <a:r>
                        <a:rPr lang="zh-TW" sz="1300" kern="0">
                          <a:effectLst/>
                          <a:latin typeface="Times New Roman"/>
                          <a:ea typeface="標楷體"/>
                        </a:rPr>
                        <a:t>不適用情形說明</a:t>
                      </a:r>
                      <a:endParaRPr lang="zh-TW" sz="1200" kern="100">
                        <a:effectLst/>
                        <a:latin typeface="Times New Roman"/>
                        <a:ea typeface="新細明體"/>
                      </a:endParaRPr>
                    </a:p>
                  </a:txBody>
                  <a:tcPr marL="19262" marR="1926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1">
                      <a:gsLst>
                        <a:gs pos="0">
                          <a:srgbClr val="33CCFF"/>
                        </a:gs>
                        <a:gs pos="100000">
                          <a:srgbClr val="33CCFF">
                            <a:gamma/>
                            <a:tint val="0"/>
                            <a:invGamma/>
                          </a:srgbClr>
                        </a:gs>
                      </a:gsLst>
                      <a:lin ang="2700000" scaled="1"/>
                    </a:gradFill>
                  </a:tcPr>
                </a:tc>
                <a:tc rowSpan="2">
                  <a:txBody>
                    <a:bodyPr/>
                    <a:lstStyle/>
                    <a:p>
                      <a:pPr algn="ctr">
                        <a:spcAft>
                          <a:spcPts val="0"/>
                        </a:spcAft>
                      </a:pPr>
                      <a:r>
                        <a:rPr lang="zh-TW" sz="1300" kern="0" dirty="0">
                          <a:effectLst/>
                          <a:latin typeface="Times New Roman"/>
                          <a:ea typeface="標楷體"/>
                        </a:rPr>
                        <a:t>改善措施</a:t>
                      </a:r>
                      <a:r>
                        <a:rPr lang="en-US" sz="1300" kern="0" spc="-60" dirty="0">
                          <a:effectLst/>
                          <a:latin typeface="Times New Roman"/>
                          <a:ea typeface="標楷體"/>
                        </a:rPr>
                        <a:t>/</a:t>
                      </a:r>
                      <a:r>
                        <a:rPr lang="zh-TW" sz="1300" kern="0" spc="-60" dirty="0">
                          <a:effectLst/>
                          <a:latin typeface="Times New Roman"/>
                          <a:ea typeface="標楷體"/>
                        </a:rPr>
                        <a:t>興革建議</a:t>
                      </a:r>
                      <a:endParaRPr lang="zh-TW" sz="1200" kern="100" dirty="0">
                        <a:effectLst/>
                        <a:latin typeface="Times New Roman"/>
                        <a:ea typeface="新細明體"/>
                      </a:endParaRPr>
                    </a:p>
                  </a:txBody>
                  <a:tcPr marL="19262" marR="19262"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1">
                      <a:gsLst>
                        <a:gs pos="0">
                          <a:srgbClr val="33CCFF"/>
                        </a:gs>
                        <a:gs pos="100000">
                          <a:srgbClr val="33CCFF">
                            <a:gamma/>
                            <a:tint val="0"/>
                            <a:invGamma/>
                          </a:srgbClr>
                        </a:gs>
                      </a:gsLst>
                      <a:lin ang="2700000" scaled="1"/>
                    </a:gradFill>
                  </a:tcPr>
                </a:tc>
              </a:tr>
              <a:tr h="375985">
                <a:tc v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0" lang="zh-TW" altLang="en-US" sz="1600" b="1" i="0" u="none" strike="noStrike" cap="none" normalizeH="0" baseline="0" dirty="0" smtClean="0">
                          <a:ln>
                            <a:noFill/>
                          </a:ln>
                          <a:solidFill>
                            <a:srgbClr val="CC0000"/>
                          </a:solidFill>
                          <a:effectLst/>
                          <a:latin typeface="Verdana" pitchFamily="34" charset="0"/>
                          <a:ea typeface="標楷體" pitchFamily="65" charset="-120"/>
                        </a:rPr>
                        <a:t>落實</a:t>
                      </a:r>
                    </a:p>
                  </a:txBody>
                  <a:tcPr marL="39000" marR="39000" marT="36000" marB="3600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1">
                      <a:gsLst>
                        <a:gs pos="0">
                          <a:srgbClr val="33CCFF"/>
                        </a:gs>
                        <a:gs pos="100000">
                          <a:srgbClr val="33CCFF">
                            <a:gamma/>
                            <a:tint val="0"/>
                            <a:invGamma/>
                          </a:srgbClr>
                        </a:gs>
                      </a:gsLst>
                      <a:lin ang="2700000" scaled="1"/>
                    </a:gra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0" lang="zh-TW" altLang="en-US" sz="1600" b="1" i="0" u="none" strike="noStrike" cap="none" normalizeH="0" baseline="0" dirty="0" smtClean="0">
                          <a:ln>
                            <a:noFill/>
                          </a:ln>
                          <a:solidFill>
                            <a:srgbClr val="CC0000"/>
                          </a:solidFill>
                          <a:effectLst/>
                          <a:latin typeface="Verdana" pitchFamily="34" charset="0"/>
                          <a:ea typeface="標楷體" pitchFamily="65" charset="-120"/>
                        </a:rPr>
                        <a:t>部分</a:t>
                      </a:r>
                      <a:endParaRPr kumimoji="0" lang="en-US" altLang="zh-TW" sz="1600" b="1" i="0" u="none" strike="noStrike" cap="none" normalizeH="0" baseline="0" dirty="0" smtClean="0">
                        <a:ln>
                          <a:noFill/>
                        </a:ln>
                        <a:solidFill>
                          <a:srgbClr val="CC0000"/>
                        </a:solidFill>
                        <a:effectLst/>
                        <a:latin typeface="Verdana" pitchFamily="34" charset="0"/>
                        <a:ea typeface="標楷體" pitchFamily="65" charset="-120"/>
                      </a:endParaRPr>
                    </a:p>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0" lang="zh-TW" altLang="en-US" sz="1600" b="1" i="0" u="none" strike="noStrike" cap="none" normalizeH="0" baseline="0" dirty="0" smtClean="0">
                          <a:ln>
                            <a:noFill/>
                          </a:ln>
                          <a:solidFill>
                            <a:srgbClr val="CC0000"/>
                          </a:solidFill>
                          <a:effectLst/>
                          <a:latin typeface="Verdana" pitchFamily="34" charset="0"/>
                          <a:ea typeface="標楷體" pitchFamily="65" charset="-120"/>
                        </a:rPr>
                        <a:t>落實</a:t>
                      </a:r>
                    </a:p>
                  </a:txBody>
                  <a:tcPr marL="39000" marR="39000" marT="36000" marB="3600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1">
                      <a:gsLst>
                        <a:gs pos="0">
                          <a:srgbClr val="33CCFF"/>
                        </a:gs>
                        <a:gs pos="100000">
                          <a:srgbClr val="33CCFF">
                            <a:gamma/>
                            <a:tint val="0"/>
                            <a:invGamma/>
                          </a:srgbClr>
                        </a:gs>
                      </a:gsLst>
                      <a:lin ang="2700000" scaled="1"/>
                    </a:gra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0" lang="zh-TW" altLang="en-US" sz="1600" b="1" i="0" u="none" strike="noStrike" cap="none" normalizeH="0" baseline="0" dirty="0" smtClean="0">
                          <a:ln>
                            <a:noFill/>
                          </a:ln>
                          <a:solidFill>
                            <a:srgbClr val="CC0000"/>
                          </a:solidFill>
                          <a:effectLst/>
                          <a:latin typeface="Verdana" pitchFamily="34" charset="0"/>
                          <a:ea typeface="標楷體" pitchFamily="65" charset="-120"/>
                        </a:rPr>
                        <a:t>未落實</a:t>
                      </a:r>
                    </a:p>
                  </a:txBody>
                  <a:tcPr marL="39000" marR="39000" marT="36000" marB="3600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1">
                      <a:gsLst>
                        <a:gs pos="0">
                          <a:srgbClr val="33CCFF"/>
                        </a:gs>
                        <a:gs pos="100000">
                          <a:srgbClr val="33CCFF">
                            <a:gamma/>
                            <a:tint val="0"/>
                            <a:invGamma/>
                          </a:srgbClr>
                        </a:gs>
                      </a:gsLst>
                      <a:lin ang="2700000" scaled="1"/>
                    </a:gra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0" lang="zh-TW" altLang="en-US" sz="1600" b="1" i="0" u="none" strike="noStrike" cap="none" normalizeH="0" baseline="0" dirty="0" smtClean="0">
                          <a:ln>
                            <a:noFill/>
                          </a:ln>
                          <a:solidFill>
                            <a:schemeClr val="tx1"/>
                          </a:solidFill>
                          <a:effectLst/>
                          <a:latin typeface="Verdana" pitchFamily="34" charset="0"/>
                          <a:ea typeface="標楷體" pitchFamily="65" charset="-120"/>
                        </a:rPr>
                        <a:t>未發生</a:t>
                      </a:r>
                    </a:p>
                  </a:txBody>
                  <a:tcPr marL="39000" marR="39000" marT="36000" marB="3600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1">
                      <a:gsLst>
                        <a:gs pos="0">
                          <a:srgbClr val="33CCFF"/>
                        </a:gs>
                        <a:gs pos="100000">
                          <a:srgbClr val="33CCFF">
                            <a:gamma/>
                            <a:tint val="0"/>
                            <a:invGamma/>
                          </a:srgbClr>
                        </a:gs>
                      </a:gsLst>
                      <a:lin ang="2700000" scaled="1"/>
                    </a:gra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0" lang="zh-TW" altLang="en-US" sz="1600" b="1" i="0" u="none" strike="noStrike" cap="none" normalizeH="0" baseline="0" dirty="0" smtClean="0">
                          <a:ln>
                            <a:noFill/>
                          </a:ln>
                          <a:solidFill>
                            <a:schemeClr val="tx1"/>
                          </a:solidFill>
                          <a:effectLst/>
                          <a:latin typeface="Verdana" pitchFamily="34" charset="0"/>
                          <a:ea typeface="標楷體" pitchFamily="65" charset="-120"/>
                        </a:rPr>
                        <a:t>不</a:t>
                      </a:r>
                      <a:endParaRPr kumimoji="0" lang="en-US" altLang="zh-TW" sz="1600" b="1" i="0" u="none" strike="noStrike" cap="none" normalizeH="0" baseline="0" dirty="0" smtClean="0">
                        <a:ln>
                          <a:noFill/>
                        </a:ln>
                        <a:solidFill>
                          <a:schemeClr val="tx1"/>
                        </a:solidFill>
                        <a:effectLst/>
                        <a:latin typeface="Verdana" pitchFamily="34" charset="0"/>
                        <a:ea typeface="標楷體" pitchFamily="65" charset="-120"/>
                      </a:endParaRPr>
                    </a:p>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0" lang="zh-TW" altLang="en-US" sz="1600" b="1" i="0" u="none" strike="noStrike" cap="none" normalizeH="0" baseline="0" dirty="0" smtClean="0">
                          <a:ln>
                            <a:noFill/>
                          </a:ln>
                          <a:solidFill>
                            <a:schemeClr val="tx1"/>
                          </a:solidFill>
                          <a:effectLst/>
                          <a:latin typeface="Verdana" pitchFamily="34" charset="0"/>
                          <a:ea typeface="標楷體" pitchFamily="65" charset="-120"/>
                        </a:rPr>
                        <a:t>適</a:t>
                      </a:r>
                      <a:endParaRPr kumimoji="0" lang="en-US" altLang="zh-TW" sz="1600" b="1" i="0" u="none" strike="noStrike" cap="none" normalizeH="0" baseline="0" dirty="0" smtClean="0">
                        <a:ln>
                          <a:noFill/>
                        </a:ln>
                        <a:solidFill>
                          <a:schemeClr val="tx1"/>
                        </a:solidFill>
                        <a:effectLst/>
                        <a:latin typeface="Verdana" pitchFamily="34" charset="0"/>
                        <a:ea typeface="標楷體" pitchFamily="65" charset="-120"/>
                      </a:endParaRPr>
                    </a:p>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0" lang="zh-TW" altLang="en-US" sz="1600" b="1" i="0" u="none" strike="noStrike" cap="none" normalizeH="0" baseline="0" dirty="0" smtClean="0">
                          <a:ln>
                            <a:noFill/>
                          </a:ln>
                          <a:solidFill>
                            <a:schemeClr val="tx1"/>
                          </a:solidFill>
                          <a:effectLst/>
                          <a:latin typeface="Verdana" pitchFamily="34" charset="0"/>
                          <a:ea typeface="標楷體" pitchFamily="65" charset="-120"/>
                        </a:rPr>
                        <a:t>用</a:t>
                      </a:r>
                    </a:p>
                  </a:txBody>
                  <a:tcPr marL="39000" marR="39000" marT="36000" marB="3600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1">
                      <a:gsLst>
                        <a:gs pos="0">
                          <a:srgbClr val="33CCFF"/>
                        </a:gs>
                        <a:gs pos="100000">
                          <a:srgbClr val="33CCFF">
                            <a:gamma/>
                            <a:tint val="0"/>
                            <a:invGamma/>
                          </a:srgbClr>
                        </a:gs>
                      </a:gsLst>
                      <a:lin ang="2700000" scaled="1"/>
                    </a:gradFill>
                  </a:tcPr>
                </a:tc>
                <a:tc vMerge="1">
                  <a:txBody>
                    <a:bodyPr/>
                    <a:lstStyle/>
                    <a:p>
                      <a:endParaRPr lang="zh-TW" altLang="en-US"/>
                    </a:p>
                  </a:txBody>
                  <a:tcPr/>
                </a:tc>
                <a:tc vMerge="1">
                  <a:txBody>
                    <a:bodyPr/>
                    <a:lstStyle/>
                    <a:p>
                      <a:endParaRPr lang="zh-TW" altLang="en-US"/>
                    </a:p>
                  </a:txBody>
                  <a:tcPr/>
                </a:tc>
              </a:tr>
              <a:tr h="246840">
                <a:tc>
                  <a:txBody>
                    <a:bodyPr/>
                    <a:lstStyle/>
                    <a:p>
                      <a:pPr marL="330200" indent="-330200" algn="just">
                        <a:lnSpc>
                          <a:spcPts val="1800"/>
                        </a:lnSpc>
                        <a:spcAft>
                          <a:spcPts val="0"/>
                        </a:spcAft>
                      </a:pPr>
                      <a:r>
                        <a:rPr lang="zh-TW" sz="1600" kern="100">
                          <a:effectLst/>
                          <a:latin typeface="Times New Roman"/>
                          <a:ea typeface="標楷體"/>
                        </a:rPr>
                        <a:t>一、評估機關目標無法達成之風險，並決定需優先處理之風險項目，以及定期滾動檢討風險評估，以因應內部及外部環境之改變。</a:t>
                      </a:r>
                      <a:endParaRPr lang="zh-TW" sz="1600" kern="100">
                        <a:effectLst/>
                        <a:latin typeface="Times New Roman"/>
                        <a:ea typeface="新細明體"/>
                      </a:endParaRPr>
                    </a:p>
                  </a:txBody>
                  <a:tcPr marL="19262" marR="19262" marT="0" marB="0">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CC0000"/>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V</a:t>
                      </a:r>
                    </a:p>
                  </a:txBody>
                  <a:tcPr marL="99060" marR="99060"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Verdana" pitchFamily="34" charset="0"/>
                        <a:ea typeface="標楷體" pitchFamily="65" charset="-120"/>
                      </a:endParaRPr>
                    </a:p>
                  </a:txBody>
                  <a:tcPr marL="99060" marR="99060"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Verdana" pitchFamily="34" charset="0"/>
                        <a:ea typeface="標楷體" pitchFamily="65" charset="-120"/>
                      </a:endParaRPr>
                    </a:p>
                  </a:txBody>
                  <a:tcPr marL="99060" marR="99060"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Verdana" pitchFamily="34" charset="0"/>
                        <a:ea typeface="標楷體" pitchFamily="65" charset="-120"/>
                      </a:endParaRPr>
                    </a:p>
                  </a:txBody>
                  <a:tcPr marL="99060" marR="99060"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Verdana" pitchFamily="34" charset="0"/>
                        <a:ea typeface="標楷體" pitchFamily="65" charset="-120"/>
                      </a:endParaRPr>
                    </a:p>
                  </a:txBody>
                  <a:tcPr marL="99060" marR="99060"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800" b="0" i="0" u="none" strike="noStrike" cap="none" normalizeH="0" baseline="0" dirty="0" smtClean="0">
                        <a:ln>
                          <a:noFill/>
                        </a:ln>
                        <a:solidFill>
                          <a:schemeClr val="tx1"/>
                        </a:solidFill>
                        <a:effectLst/>
                        <a:latin typeface="Verdana" pitchFamily="34" charset="0"/>
                        <a:ea typeface="標楷體" pitchFamily="65" charset="-120"/>
                      </a:endParaRPr>
                    </a:p>
                  </a:txBody>
                  <a:tcPr marL="58500" marR="58500" marT="46792" marB="46792"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800" b="0" i="0" u="none" strike="noStrike" cap="none" normalizeH="0" baseline="0" dirty="0" smtClean="0">
                        <a:ln>
                          <a:noFill/>
                        </a:ln>
                        <a:solidFill>
                          <a:schemeClr val="tx1"/>
                        </a:solidFill>
                        <a:effectLst/>
                        <a:latin typeface="Verdana" pitchFamily="34" charset="0"/>
                        <a:ea typeface="標楷體" pitchFamily="65" charset="-120"/>
                      </a:endParaRPr>
                    </a:p>
                  </a:txBody>
                  <a:tcPr marL="58500" marR="58500" marT="46792" marB="46792"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r>
              <a:tr h="248171">
                <a:tc>
                  <a:txBody>
                    <a:bodyPr/>
                    <a:lstStyle/>
                    <a:p>
                      <a:pPr marL="330200" indent="-330200" algn="just">
                        <a:lnSpc>
                          <a:spcPts val="1800"/>
                        </a:lnSpc>
                        <a:spcAft>
                          <a:spcPts val="0"/>
                        </a:spcAft>
                      </a:pPr>
                      <a:r>
                        <a:rPr lang="zh-TW" sz="1600" kern="100">
                          <a:effectLst/>
                          <a:latin typeface="Times New Roman"/>
                          <a:ea typeface="標楷體"/>
                        </a:rPr>
                        <a:t>二、依據各項業務性質與時俱進檢討不合時宜之控制作業及作業流程，並落實執行各項控制作業。</a:t>
                      </a:r>
                      <a:endParaRPr lang="zh-TW" sz="1600" kern="100">
                        <a:effectLst/>
                        <a:latin typeface="Times New Roman"/>
                        <a:ea typeface="新細明體"/>
                      </a:endParaRPr>
                    </a:p>
                  </a:txBody>
                  <a:tcPr marL="19262" marR="19262" marT="0" marB="0">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CC0000"/>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V</a:t>
                      </a:r>
                    </a:p>
                  </a:txBody>
                  <a:tcPr marL="99060" marR="99060"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Verdana" pitchFamily="34" charset="0"/>
                        <a:ea typeface="標楷體" pitchFamily="65" charset="-120"/>
                      </a:endParaRPr>
                    </a:p>
                  </a:txBody>
                  <a:tcPr marL="99060" marR="99060"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Verdana" pitchFamily="34" charset="0"/>
                        <a:ea typeface="標楷體" pitchFamily="65" charset="-120"/>
                      </a:endParaRPr>
                    </a:p>
                  </a:txBody>
                  <a:tcPr marL="99060" marR="99060"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Verdana" pitchFamily="34" charset="0"/>
                        <a:ea typeface="標楷體" pitchFamily="65" charset="-120"/>
                      </a:endParaRPr>
                    </a:p>
                  </a:txBody>
                  <a:tcPr marL="99060" marR="99060"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Verdana" pitchFamily="34" charset="0"/>
                        <a:ea typeface="標楷體" pitchFamily="65" charset="-120"/>
                      </a:endParaRPr>
                    </a:p>
                  </a:txBody>
                  <a:tcPr marL="99060" marR="99060"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800" b="0" i="0" u="none" strike="noStrike" cap="none" normalizeH="0" baseline="0" dirty="0" smtClean="0">
                        <a:ln>
                          <a:noFill/>
                        </a:ln>
                        <a:solidFill>
                          <a:schemeClr val="tx1"/>
                        </a:solidFill>
                        <a:effectLst/>
                        <a:latin typeface="Verdana" pitchFamily="34" charset="0"/>
                        <a:ea typeface="標楷體" pitchFamily="65" charset="-120"/>
                      </a:endParaRPr>
                    </a:p>
                  </a:txBody>
                  <a:tcPr marL="58500" marR="58500" marT="46792" marB="46792"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800" b="0" i="0" u="none" strike="noStrike" cap="none" normalizeH="0" baseline="0" dirty="0" smtClean="0">
                        <a:ln>
                          <a:noFill/>
                        </a:ln>
                        <a:solidFill>
                          <a:schemeClr val="tx1"/>
                        </a:solidFill>
                        <a:effectLst/>
                        <a:latin typeface="Verdana" pitchFamily="34" charset="0"/>
                        <a:ea typeface="標楷體" pitchFamily="65" charset="-120"/>
                      </a:endParaRPr>
                    </a:p>
                  </a:txBody>
                  <a:tcPr marL="58500" marR="58500" marT="46792" marB="46792"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r>
              <a:tr h="539111">
                <a:tc>
                  <a:txBody>
                    <a:bodyPr/>
                    <a:lstStyle/>
                    <a:p>
                      <a:pPr marL="330200" indent="-330200" algn="just">
                        <a:lnSpc>
                          <a:spcPts val="1800"/>
                        </a:lnSpc>
                        <a:spcAft>
                          <a:spcPts val="0"/>
                        </a:spcAft>
                      </a:pPr>
                      <a:r>
                        <a:rPr lang="zh-TW" sz="1600" kern="100" dirty="0">
                          <a:effectLst/>
                          <a:latin typeface="Times New Roman"/>
                          <a:ea typeface="標楷體"/>
                        </a:rPr>
                        <a:t>三、建立檢討主管法令規定機制，並針對外界意見或執行缺失部分即時檢討相關法令規定。</a:t>
                      </a:r>
                      <a:endParaRPr lang="zh-TW" sz="1600" kern="100" dirty="0">
                        <a:effectLst/>
                        <a:latin typeface="Times New Roman"/>
                        <a:ea typeface="新細明體"/>
                      </a:endParaRPr>
                    </a:p>
                  </a:txBody>
                  <a:tcPr marL="19262" marR="19262" marT="0" marB="0">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Verdana" pitchFamily="34" charset="0"/>
                        <a:ea typeface="標楷體" pitchFamily="65" charset="-120"/>
                      </a:endParaRPr>
                    </a:p>
                  </a:txBody>
                  <a:tcPr marL="78000" marR="19500" marT="17997" marB="179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CC0000"/>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V</a:t>
                      </a:r>
                    </a:p>
                  </a:txBody>
                  <a:tcPr marL="78000" marR="19500" marT="17997" marB="179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78000" marR="19500" marT="17997" marB="179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78000" marR="19500" marT="17997" marB="179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78000" marR="19500" marT="17997" marB="179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dirty="0" smtClean="0">
                        <a:ln>
                          <a:noFill/>
                        </a:ln>
                        <a:solidFill>
                          <a:schemeClr val="tx1"/>
                        </a:solidFill>
                        <a:effectLst/>
                        <a:latin typeface="Verdana" pitchFamily="34" charset="0"/>
                        <a:ea typeface="標楷體" pitchFamily="65" charset="-120"/>
                      </a:endParaRPr>
                    </a:p>
                  </a:txBody>
                  <a:tcPr marL="78000" marR="19500" marT="17997" marB="179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dirty="0" smtClean="0">
                        <a:ln>
                          <a:noFill/>
                        </a:ln>
                        <a:solidFill>
                          <a:schemeClr val="tx1"/>
                        </a:solidFill>
                        <a:effectLst/>
                        <a:latin typeface="Verdana" pitchFamily="34" charset="0"/>
                        <a:ea typeface="標楷體" pitchFamily="65" charset="-120"/>
                      </a:endParaRPr>
                    </a:p>
                  </a:txBody>
                  <a:tcPr marL="78000" marR="19500" marT="17997" marB="17997"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r>
              <a:tr h="232359">
                <a:tc>
                  <a:txBody>
                    <a:bodyPr/>
                    <a:lstStyle/>
                    <a:p>
                      <a:pPr marL="447675" marR="0" lvl="0" indent="-447675" algn="l" defTabSz="914400" rtl="0" eaLnBrk="0" fontAlgn="base" latinLnBrk="0" hangingPunct="0">
                        <a:lnSpc>
                          <a:spcPct val="100000"/>
                        </a:lnSpc>
                        <a:spcBef>
                          <a:spcPct val="10000"/>
                        </a:spcBef>
                        <a:spcAft>
                          <a:spcPct val="10000"/>
                        </a:spcAft>
                        <a:buClr>
                          <a:srgbClr val="CC0000"/>
                        </a:buClr>
                        <a:buSzPct val="75000"/>
                        <a:buFont typeface="Wingdings" pitchFamily="2" charset="2"/>
                        <a:buNone/>
                        <a:tabLst/>
                      </a:pPr>
                      <a:r>
                        <a:rPr kumimoji="1" lang="en-US" altLang="zh-TW" sz="18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endParaRPr kumimoji="1" lang="zh-TW"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19262" marR="19262" marT="36000" marB="36000"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Verdana" pitchFamily="34" charset="0"/>
                        <a:ea typeface="標楷體" pitchFamily="65" charset="-120"/>
                      </a:endParaRPr>
                    </a:p>
                  </a:txBody>
                  <a:tcPr marL="78000" marR="19500" marT="17997" marB="179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CC0000"/>
                        </a:buClr>
                        <a:buSzPct val="75000"/>
                        <a:buFont typeface="Wingdings" pitchFamily="2" charset="2"/>
                        <a:buNone/>
                        <a:tabLst/>
                      </a:pPr>
                      <a:endParaRPr kumimoji="0" lang="en-US" altLang="zh-TW" sz="16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78000" marR="19500" marT="17997" marB="179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78000" marR="19500" marT="17997" marB="179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78000" marR="19500" marT="17997" marB="179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78000" marR="19500" marT="17997" marB="179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dirty="0" smtClean="0">
                        <a:ln>
                          <a:noFill/>
                        </a:ln>
                        <a:solidFill>
                          <a:schemeClr val="tx1"/>
                        </a:solidFill>
                        <a:effectLst/>
                        <a:latin typeface="Verdana" pitchFamily="34" charset="0"/>
                        <a:ea typeface="標楷體" pitchFamily="65" charset="-120"/>
                      </a:endParaRPr>
                    </a:p>
                  </a:txBody>
                  <a:tcPr marL="78000" marR="19500" marT="17997" marB="179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dirty="0" smtClean="0">
                        <a:ln>
                          <a:noFill/>
                        </a:ln>
                        <a:solidFill>
                          <a:schemeClr val="tx1"/>
                        </a:solidFill>
                        <a:effectLst/>
                        <a:latin typeface="Verdana" pitchFamily="34" charset="0"/>
                        <a:ea typeface="標楷體" pitchFamily="65" charset="-120"/>
                      </a:endParaRPr>
                    </a:p>
                  </a:txBody>
                  <a:tcPr marL="78000" marR="19500" marT="17997" marB="17997"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r>
              <a:tr h="211909">
                <a:tc>
                  <a:txBody>
                    <a:bodyPr/>
                    <a:lstStyle/>
                    <a:p>
                      <a:pPr marL="447675" marR="0" lvl="0" indent="-447675" algn="l" defTabSz="914400" rtl="0" eaLnBrk="1" fontAlgn="base" latinLnBrk="0" hangingPunct="1">
                        <a:lnSpc>
                          <a:spcPct val="100000"/>
                        </a:lnSpc>
                        <a:spcBef>
                          <a:spcPct val="0"/>
                        </a:spcBef>
                        <a:spcAft>
                          <a:spcPct val="0"/>
                        </a:spcAft>
                        <a:buClr>
                          <a:srgbClr val="CC0000"/>
                        </a:buClr>
                        <a:buSzPct val="75000"/>
                        <a:buFont typeface="Wingdings" pitchFamily="2" charset="2"/>
                        <a:buNone/>
                        <a:tabLst/>
                      </a:pPr>
                      <a:endParaRPr kumimoji="1" lang="zh-TW" altLang="zh-TW" sz="1600" b="0"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endParaRPr>
                    </a:p>
                  </a:txBody>
                  <a:tcPr marL="19262" marR="19262" marT="36000" marB="36000"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Verdana" pitchFamily="34" charset="0"/>
                        <a:ea typeface="標楷體" pitchFamily="65" charset="-120"/>
                      </a:endParaRPr>
                    </a:p>
                  </a:txBody>
                  <a:tcPr marL="78000" marR="19500" marT="17997" marB="179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CC0000"/>
                        </a:buClr>
                        <a:buSzPct val="75000"/>
                        <a:buFont typeface="Wingdings" pitchFamily="2" charset="2"/>
                        <a:buNone/>
                        <a:tabLst/>
                      </a:pPr>
                      <a:endParaRPr kumimoji="0" lang="en-US" altLang="zh-TW" sz="16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78000" marR="19500" marT="17997" marB="179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78000" marR="19500" marT="17997" marB="179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78000" marR="19500" marT="17997" marB="179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78000" marR="19500" marT="17997" marB="179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dirty="0" smtClean="0">
                        <a:ln>
                          <a:noFill/>
                        </a:ln>
                        <a:solidFill>
                          <a:schemeClr val="tx1"/>
                        </a:solidFill>
                        <a:effectLst/>
                        <a:latin typeface="Verdana" pitchFamily="34" charset="0"/>
                        <a:ea typeface="標楷體" pitchFamily="65" charset="-120"/>
                      </a:endParaRPr>
                    </a:p>
                  </a:txBody>
                  <a:tcPr marL="78000" marR="19500" marT="17997" marB="179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dirty="0" smtClean="0">
                        <a:ln>
                          <a:noFill/>
                        </a:ln>
                        <a:solidFill>
                          <a:schemeClr val="tx1"/>
                        </a:solidFill>
                        <a:effectLst/>
                        <a:latin typeface="Verdana" pitchFamily="34" charset="0"/>
                        <a:ea typeface="標楷體" pitchFamily="65" charset="-120"/>
                      </a:endParaRPr>
                    </a:p>
                  </a:txBody>
                  <a:tcPr marL="78000" marR="19500" marT="17997" marB="17997"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r>
              <a:tr h="224941">
                <a:tc gridSpan="8">
                  <a:txBody>
                    <a:bodyPr/>
                    <a:lstStyle/>
                    <a:p>
                      <a:pPr marL="0" marR="0" lvl="0" indent="0" algn="l"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lang="zh-TW" altLang="zh-TW" sz="1800" kern="1200" dirty="0" smtClean="0">
                          <a:solidFill>
                            <a:schemeClr val="tx1"/>
                          </a:solidFill>
                          <a:effectLst/>
                          <a:latin typeface="標楷體" panose="03000509000000000000" pitchFamily="65" charset="-120"/>
                          <a:ea typeface="標楷體" panose="03000509000000000000" pitchFamily="65" charset="-120"/>
                          <a:cs typeface="+mn-cs"/>
                        </a:rPr>
                        <a:t>填表人：</a:t>
                      </a:r>
                      <a:r>
                        <a:rPr lang="en-US" altLang="zh-TW" sz="1800" kern="1200" dirty="0" smtClean="0">
                          <a:solidFill>
                            <a:schemeClr val="tx1"/>
                          </a:solidFill>
                          <a:effectLst/>
                          <a:latin typeface="標楷體" panose="03000509000000000000" pitchFamily="65" charset="-120"/>
                          <a:ea typeface="標楷體" panose="03000509000000000000" pitchFamily="65" charset="-120"/>
                          <a:cs typeface="+mn-cs"/>
                        </a:rPr>
                        <a:t>               </a:t>
                      </a:r>
                      <a:r>
                        <a:rPr lang="zh-TW" altLang="zh-TW" sz="1800" kern="1200" dirty="0" smtClean="0">
                          <a:solidFill>
                            <a:schemeClr val="tx1"/>
                          </a:solidFill>
                          <a:effectLst/>
                          <a:latin typeface="標楷體" panose="03000509000000000000" pitchFamily="65" charset="-120"/>
                          <a:ea typeface="標楷體" panose="03000509000000000000" pitchFamily="65" charset="-120"/>
                          <a:cs typeface="+mn-cs"/>
                        </a:rPr>
                        <a:t>複核：</a:t>
                      </a:r>
                      <a:r>
                        <a:rPr lang="en-US" altLang="zh-TW" sz="1800" kern="1200" dirty="0" smtClean="0">
                          <a:solidFill>
                            <a:schemeClr val="tx1"/>
                          </a:solidFill>
                          <a:effectLst/>
                          <a:latin typeface="標楷體" panose="03000509000000000000" pitchFamily="65" charset="-120"/>
                          <a:ea typeface="標楷體" panose="03000509000000000000" pitchFamily="65" charset="-120"/>
                          <a:cs typeface="+mn-cs"/>
                        </a:rPr>
                        <a:t>                  </a:t>
                      </a:r>
                      <a:r>
                        <a:rPr lang="zh-TW" altLang="zh-TW" sz="1800" kern="1200" dirty="0" smtClean="0">
                          <a:solidFill>
                            <a:schemeClr val="tx1"/>
                          </a:solidFill>
                          <a:effectLst/>
                          <a:latin typeface="標楷體" panose="03000509000000000000" pitchFamily="65" charset="-120"/>
                          <a:ea typeface="標楷體" panose="03000509000000000000" pitchFamily="65" charset="-120"/>
                          <a:cs typeface="+mn-cs"/>
                        </a:rPr>
                        <a:t>單位主管：</a:t>
                      </a:r>
                      <a:endParaRPr kumimoji="0" lang="zh-TW" altLang="en-US" sz="1600" b="0" i="0" u="none" strike="noStrike" cap="none" normalizeH="0" baseline="0" dirty="0" smtClean="0">
                        <a:ln>
                          <a:noFill/>
                        </a:ln>
                        <a:solidFill>
                          <a:schemeClr val="tx1"/>
                        </a:solidFill>
                        <a:effectLst/>
                        <a:latin typeface="標楷體" pitchFamily="65" charset="-120"/>
                        <a:ea typeface="標楷體" pitchFamily="65" charset="-120"/>
                      </a:endParaRPr>
                    </a:p>
                  </a:txBody>
                  <a:tcPr marL="99060" marR="99060"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pPr marL="0" marR="0" lvl="0" indent="0" algn="l"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dirty="0" smtClean="0">
                        <a:ln>
                          <a:noFill/>
                        </a:ln>
                        <a:solidFill>
                          <a:schemeClr val="tx1"/>
                        </a:solidFill>
                        <a:effectLst/>
                        <a:latin typeface="標楷體" pitchFamily="65" charset="-120"/>
                        <a:ea typeface="標楷體" pitchFamily="65" charset="-120"/>
                      </a:endParaRPr>
                    </a:p>
                  </a:txBody>
                  <a:tcPr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8684783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投影片編號版面配置區 9"/>
          <p:cNvSpPr txBox="1">
            <a:spLocks noGrp="1"/>
          </p:cNvSpPr>
          <p:nvPr/>
        </p:nvSpPr>
        <p:spPr bwMode="auto">
          <a:xfrm>
            <a:off x="7594600" y="6381750"/>
            <a:ext cx="2311400" cy="215900"/>
          </a:xfrm>
          <a:prstGeom prst="rect">
            <a:avLst/>
          </a:prstGeom>
          <a:noFill/>
          <a:ln>
            <a:miter lim="800000"/>
            <a:headEnd/>
            <a:tailEnd/>
          </a:ln>
        </p:spPr>
        <p:txBody>
          <a:bodyPr/>
          <a:lstStyle/>
          <a:p>
            <a:pPr algn="r">
              <a:defRPr/>
            </a:pPr>
            <a:fld id="{9383F588-358C-4F57-9CFE-2F76F973D58F}" type="slidenum">
              <a:rPr kumimoji="0" lang="zh-TW" altLang="en-US" sz="1000">
                <a:solidFill>
                  <a:srgbClr val="000000"/>
                </a:solidFill>
                <a:latin typeface="+mn-lt"/>
                <a:ea typeface="+mn-ea"/>
              </a:rPr>
              <a:pPr algn="r">
                <a:defRPr/>
              </a:pPr>
              <a:t>68</a:t>
            </a:fld>
            <a:endParaRPr kumimoji="0" lang="en-US" altLang="zh-TW" sz="1000">
              <a:solidFill>
                <a:srgbClr val="000000"/>
              </a:solidFill>
              <a:latin typeface="+mn-lt"/>
              <a:ea typeface="+mn-ea"/>
            </a:endParaRPr>
          </a:p>
        </p:txBody>
      </p:sp>
      <p:sp>
        <p:nvSpPr>
          <p:cNvPr id="44036" name="Rectangle 85"/>
          <p:cNvSpPr>
            <a:spLocks noChangeArrowheads="1"/>
          </p:cNvSpPr>
          <p:nvPr/>
        </p:nvSpPr>
        <p:spPr bwMode="auto">
          <a:xfrm>
            <a:off x="776289" y="998962"/>
            <a:ext cx="8233162" cy="1067403"/>
          </a:xfrm>
          <a:prstGeom prst="rect">
            <a:avLst/>
          </a:prstGeom>
          <a:noFill/>
          <a:ln>
            <a:noFill/>
          </a:ln>
          <a:effectLst>
            <a:prstShdw prst="shdw17" dist="17961" dir="2700000">
              <a:srgbClr val="94707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tIns="36000" anchor="ctr">
            <a:spAutoFit/>
          </a:bodyPr>
          <a:lstStyle/>
          <a:p>
            <a:pPr algn="ctr"/>
            <a:r>
              <a:rPr lang="zh-TW" altLang="zh-TW" sz="1600" b="1" dirty="0" smtClean="0">
                <a:latin typeface="標楷體" panose="03000509000000000000" pitchFamily="65" charset="-120"/>
                <a:ea typeface="標楷體" panose="03000509000000000000" pitchFamily="65" charset="-120"/>
              </a:rPr>
              <a:t>○○機關內部</a:t>
            </a:r>
            <a:r>
              <a:rPr lang="zh-TW" altLang="zh-TW" sz="1600" b="1" dirty="0">
                <a:latin typeface="標楷體" panose="03000509000000000000" pitchFamily="65" charset="-120"/>
                <a:ea typeface="標楷體" panose="03000509000000000000" pitchFamily="65" charset="-120"/>
              </a:rPr>
              <a:t>控制自行評估表</a:t>
            </a:r>
            <a:endParaRPr lang="zh-TW" altLang="zh-TW" sz="1600" dirty="0">
              <a:latin typeface="標楷體" panose="03000509000000000000" pitchFamily="65" charset="-120"/>
              <a:ea typeface="標楷體" panose="03000509000000000000" pitchFamily="65" charset="-120"/>
            </a:endParaRPr>
          </a:p>
          <a:p>
            <a:r>
              <a:rPr lang="zh-TW" altLang="zh-TW" sz="1600" b="1" dirty="0" smtClean="0">
                <a:latin typeface="標楷體" panose="03000509000000000000" pitchFamily="65" charset="-120"/>
                <a:ea typeface="標楷體" panose="03000509000000000000" pitchFamily="65" charset="-120"/>
              </a:rPr>
              <a:t>○○</a:t>
            </a:r>
            <a:r>
              <a:rPr lang="zh-TW" altLang="zh-TW" sz="1600" b="1" dirty="0">
                <a:latin typeface="標楷體" panose="03000509000000000000" pitchFamily="65" charset="-120"/>
                <a:ea typeface="標楷體" panose="03000509000000000000" pitchFamily="65" charset="-120"/>
              </a:rPr>
              <a:t>年度</a:t>
            </a:r>
            <a:r>
              <a:rPr lang="zh-TW" altLang="zh-TW" sz="1600" dirty="0">
                <a:latin typeface="標楷體" panose="03000509000000000000" pitchFamily="65" charset="-120"/>
                <a:ea typeface="標楷體" panose="03000509000000000000" pitchFamily="65" charset="-120"/>
              </a:rPr>
              <a:t> 評估單位：○○</a:t>
            </a:r>
          </a:p>
          <a:p>
            <a:r>
              <a:rPr lang="zh-TW" altLang="zh-TW" sz="1600" dirty="0">
                <a:latin typeface="標楷體" panose="03000509000000000000" pitchFamily="65" charset="-120"/>
                <a:ea typeface="標楷體" panose="03000509000000000000" pitchFamily="65" charset="-120"/>
              </a:rPr>
              <a:t>評估期間：○○年○○月○○日至○○年○○月○○日</a:t>
            </a:r>
          </a:p>
          <a:p>
            <a:pPr algn="r"/>
            <a:r>
              <a:rPr lang="zh-TW" altLang="zh-TW" sz="1600" dirty="0">
                <a:latin typeface="標楷體" panose="03000509000000000000" pitchFamily="65" charset="-120"/>
                <a:ea typeface="標楷體" panose="03000509000000000000" pitchFamily="65" charset="-120"/>
              </a:rPr>
              <a:t>評估日期：</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年</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月</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日</a:t>
            </a:r>
          </a:p>
        </p:txBody>
      </p:sp>
      <p:cxnSp>
        <p:nvCxnSpPr>
          <p:cNvPr id="19" name="直線接點 18"/>
          <p:cNvCxnSpPr/>
          <p:nvPr/>
        </p:nvCxnSpPr>
        <p:spPr bwMode="auto">
          <a:xfrm>
            <a:off x="776288" y="765175"/>
            <a:ext cx="8280400" cy="0"/>
          </a:xfrm>
          <a:prstGeom prst="line">
            <a:avLst/>
          </a:prstGeom>
          <a:ln>
            <a:solidFill>
              <a:schemeClr val="accent6">
                <a:lumMod val="60000"/>
                <a:lumOff val="40000"/>
              </a:schemeClr>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4258" name="Rectangle 2"/>
          <p:cNvSpPr>
            <a:spLocks noChangeArrowheads="1"/>
          </p:cNvSpPr>
          <p:nvPr/>
        </p:nvSpPr>
        <p:spPr bwMode="auto">
          <a:xfrm>
            <a:off x="415925" y="44452"/>
            <a:ext cx="89154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70000"/>
              </a:lnSpc>
              <a:spcBef>
                <a:spcPct val="50000"/>
              </a:spcBef>
              <a:tabLst>
                <a:tab pos="304800" algn="r"/>
                <a:tab pos="2636838" algn="ctr"/>
                <a:tab pos="5273675" algn="r"/>
              </a:tabLst>
            </a:pPr>
            <a:r>
              <a:rPr lang="zh-TW" altLang="en-US" sz="4000" dirty="0">
                <a:solidFill>
                  <a:srgbClr val="C00000"/>
                </a:solidFill>
                <a:effectLst>
                  <a:outerShdw blurRad="38100" dist="38100" dir="2700000" algn="tl">
                    <a:srgbClr val="000000">
                      <a:alpha val="43137"/>
                    </a:srgbClr>
                  </a:outerShdw>
                </a:effectLst>
                <a:ea typeface="標楷體" pitchFamily="65" charset="-120"/>
              </a:rPr>
              <a:t>內部控制自行評估表</a:t>
            </a:r>
          </a:p>
        </p:txBody>
      </p:sp>
      <p:graphicFrame>
        <p:nvGraphicFramePr>
          <p:cNvPr id="9" name="Group 276"/>
          <p:cNvGraphicFramePr>
            <a:graphicFrameLocks noGrp="1"/>
          </p:cNvGraphicFramePr>
          <p:nvPr>
            <p:extLst>
              <p:ext uri="{D42A27DB-BD31-4B8C-83A1-F6EECF244321}">
                <p14:modId xmlns:p14="http://schemas.microsoft.com/office/powerpoint/2010/main" val="3800759959"/>
              </p:ext>
            </p:extLst>
          </p:nvPr>
        </p:nvGraphicFramePr>
        <p:xfrm>
          <a:off x="280499" y="2066364"/>
          <a:ext cx="9353022" cy="3893008"/>
        </p:xfrm>
        <a:graphic>
          <a:graphicData uri="http://schemas.openxmlformats.org/drawingml/2006/table">
            <a:tbl>
              <a:tblPr/>
              <a:tblGrid>
                <a:gridCol w="4250765"/>
                <a:gridCol w="425746"/>
                <a:gridCol w="424407"/>
                <a:gridCol w="425746"/>
                <a:gridCol w="425746"/>
                <a:gridCol w="484654"/>
                <a:gridCol w="1457979"/>
                <a:gridCol w="1457979"/>
              </a:tblGrid>
              <a:tr h="224941">
                <a:tc rowSpan="2">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0" lang="zh-TW" altLang="en-US" sz="1600" b="1" i="0" u="none" strike="noStrike" cap="none" normalizeH="0" baseline="0" dirty="0" smtClean="0">
                          <a:ln>
                            <a:noFill/>
                          </a:ln>
                          <a:solidFill>
                            <a:schemeClr val="tx1"/>
                          </a:solidFill>
                          <a:effectLst/>
                          <a:latin typeface="標楷體" pitchFamily="65" charset="-120"/>
                          <a:ea typeface="標楷體" pitchFamily="65" charset="-120"/>
                        </a:rPr>
                        <a:t>評估重點</a:t>
                      </a:r>
                    </a:p>
                  </a:txBody>
                  <a:tcPr marL="39000" marR="39000" marT="36000" marB="36000"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1">
                      <a:gsLst>
                        <a:gs pos="0">
                          <a:srgbClr val="33CCFF"/>
                        </a:gs>
                        <a:gs pos="100000">
                          <a:srgbClr val="33CCFF">
                            <a:gamma/>
                            <a:tint val="0"/>
                            <a:invGamma/>
                          </a:srgbClr>
                        </a:gs>
                      </a:gsLst>
                      <a:lin ang="2700000" scaled="1"/>
                    </a:gradFill>
                  </a:tcPr>
                </a:tc>
                <a:tc gridSpan="5">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0" lang="zh-TW" altLang="en-US" sz="1600" b="1" i="0" u="none" strike="noStrike" cap="none" normalizeH="0" baseline="0" dirty="0" smtClean="0">
                          <a:ln>
                            <a:noFill/>
                          </a:ln>
                          <a:solidFill>
                            <a:schemeClr val="tx1"/>
                          </a:solidFill>
                          <a:effectLst/>
                          <a:latin typeface="Verdana" pitchFamily="34" charset="0"/>
                          <a:ea typeface="標楷體" pitchFamily="65" charset="-120"/>
                        </a:rPr>
                        <a:t>評估情形</a:t>
                      </a:r>
                    </a:p>
                  </a:txBody>
                  <a:tcPr marL="39000" marR="39000"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1">
                      <a:gsLst>
                        <a:gs pos="0">
                          <a:srgbClr val="33CCFF"/>
                        </a:gs>
                        <a:gs pos="100000">
                          <a:srgbClr val="33CCFF">
                            <a:gamma/>
                            <a:tint val="0"/>
                            <a:invGamma/>
                          </a:srgbClr>
                        </a:gs>
                      </a:gsLst>
                      <a:lin ang="2700000" scaled="1"/>
                    </a:gra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rowSpan="2">
                  <a:txBody>
                    <a:bodyPr/>
                    <a:lstStyle/>
                    <a:p>
                      <a:pPr algn="ctr">
                        <a:spcAft>
                          <a:spcPts val="0"/>
                        </a:spcAft>
                      </a:pPr>
                      <a:r>
                        <a:rPr lang="zh-TW" sz="1300" kern="0">
                          <a:effectLst/>
                          <a:latin typeface="Times New Roman"/>
                          <a:ea typeface="標楷體"/>
                        </a:rPr>
                        <a:t>部分落實</a:t>
                      </a:r>
                      <a:r>
                        <a:rPr lang="en-US" sz="1300" kern="0">
                          <a:effectLst/>
                          <a:latin typeface="Times New Roman"/>
                          <a:ea typeface="標楷體"/>
                        </a:rPr>
                        <a:t>/</a:t>
                      </a:r>
                      <a:r>
                        <a:rPr lang="zh-TW" sz="1300" kern="0">
                          <a:effectLst/>
                          <a:latin typeface="Times New Roman"/>
                          <a:ea typeface="標楷體"/>
                        </a:rPr>
                        <a:t>未落實</a:t>
                      </a:r>
                      <a:r>
                        <a:rPr lang="en-US" sz="1300" kern="0">
                          <a:effectLst/>
                          <a:latin typeface="Times New Roman"/>
                          <a:ea typeface="標楷體"/>
                        </a:rPr>
                        <a:t>/</a:t>
                      </a:r>
                      <a:r>
                        <a:rPr lang="zh-TW" sz="1300" kern="0">
                          <a:effectLst/>
                          <a:latin typeface="Times New Roman"/>
                          <a:ea typeface="標楷體"/>
                        </a:rPr>
                        <a:t>不適用情形說明</a:t>
                      </a:r>
                      <a:endParaRPr lang="zh-TW" sz="1200" kern="100">
                        <a:effectLst/>
                        <a:latin typeface="Times New Roman"/>
                        <a:ea typeface="新細明體"/>
                      </a:endParaRPr>
                    </a:p>
                  </a:txBody>
                  <a:tcPr marL="19262" marR="1926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1">
                      <a:gsLst>
                        <a:gs pos="0">
                          <a:srgbClr val="33CCFF"/>
                        </a:gs>
                        <a:gs pos="100000">
                          <a:srgbClr val="33CCFF">
                            <a:gamma/>
                            <a:tint val="0"/>
                            <a:invGamma/>
                          </a:srgbClr>
                        </a:gs>
                      </a:gsLst>
                      <a:lin ang="2700000" scaled="1"/>
                    </a:gradFill>
                  </a:tcPr>
                </a:tc>
                <a:tc rowSpan="2">
                  <a:txBody>
                    <a:bodyPr/>
                    <a:lstStyle/>
                    <a:p>
                      <a:pPr algn="ctr">
                        <a:spcAft>
                          <a:spcPts val="0"/>
                        </a:spcAft>
                      </a:pPr>
                      <a:r>
                        <a:rPr lang="zh-TW" sz="1300" kern="0" dirty="0">
                          <a:effectLst/>
                          <a:latin typeface="Times New Roman"/>
                          <a:ea typeface="標楷體"/>
                        </a:rPr>
                        <a:t>改善措施</a:t>
                      </a:r>
                      <a:r>
                        <a:rPr lang="en-US" sz="1300" kern="0" spc="-60" dirty="0">
                          <a:effectLst/>
                          <a:latin typeface="Times New Roman"/>
                          <a:ea typeface="標楷體"/>
                        </a:rPr>
                        <a:t>/</a:t>
                      </a:r>
                      <a:r>
                        <a:rPr lang="zh-TW" sz="1300" kern="0" spc="-60" dirty="0">
                          <a:effectLst/>
                          <a:latin typeface="Times New Roman"/>
                          <a:ea typeface="標楷體"/>
                        </a:rPr>
                        <a:t>興革建議</a:t>
                      </a:r>
                      <a:endParaRPr lang="zh-TW" sz="1200" kern="100" dirty="0">
                        <a:effectLst/>
                        <a:latin typeface="Times New Roman"/>
                        <a:ea typeface="新細明體"/>
                      </a:endParaRPr>
                    </a:p>
                  </a:txBody>
                  <a:tcPr marL="19262" marR="19262"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1">
                      <a:gsLst>
                        <a:gs pos="0">
                          <a:srgbClr val="33CCFF"/>
                        </a:gs>
                        <a:gs pos="100000">
                          <a:srgbClr val="33CCFF">
                            <a:gamma/>
                            <a:tint val="0"/>
                            <a:invGamma/>
                          </a:srgbClr>
                        </a:gs>
                      </a:gsLst>
                      <a:lin ang="2700000" scaled="1"/>
                    </a:gradFill>
                  </a:tcPr>
                </a:tc>
              </a:tr>
              <a:tr h="375985">
                <a:tc v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0" lang="zh-TW" altLang="en-US" sz="1600" b="1" i="0" u="none" strike="noStrike" cap="none" normalizeH="0" baseline="0" dirty="0" smtClean="0">
                          <a:ln>
                            <a:noFill/>
                          </a:ln>
                          <a:solidFill>
                            <a:srgbClr val="CC0000"/>
                          </a:solidFill>
                          <a:effectLst/>
                          <a:latin typeface="Verdana" pitchFamily="34" charset="0"/>
                          <a:ea typeface="標楷體" pitchFamily="65" charset="-120"/>
                        </a:rPr>
                        <a:t>落實</a:t>
                      </a:r>
                    </a:p>
                  </a:txBody>
                  <a:tcPr marL="39000" marR="39000" marT="36000" marB="3600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1">
                      <a:gsLst>
                        <a:gs pos="0">
                          <a:srgbClr val="33CCFF"/>
                        </a:gs>
                        <a:gs pos="100000">
                          <a:srgbClr val="33CCFF">
                            <a:gamma/>
                            <a:tint val="0"/>
                            <a:invGamma/>
                          </a:srgbClr>
                        </a:gs>
                      </a:gsLst>
                      <a:lin ang="2700000" scaled="1"/>
                    </a:gra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0" lang="zh-TW" altLang="en-US" sz="1600" b="1" i="0" u="none" strike="noStrike" cap="none" normalizeH="0" baseline="0" dirty="0" smtClean="0">
                          <a:ln>
                            <a:noFill/>
                          </a:ln>
                          <a:solidFill>
                            <a:srgbClr val="CC0000"/>
                          </a:solidFill>
                          <a:effectLst/>
                          <a:latin typeface="Verdana" pitchFamily="34" charset="0"/>
                          <a:ea typeface="標楷體" pitchFamily="65" charset="-120"/>
                        </a:rPr>
                        <a:t>部分</a:t>
                      </a:r>
                      <a:endParaRPr kumimoji="0" lang="en-US" altLang="zh-TW" sz="1600" b="1" i="0" u="none" strike="noStrike" cap="none" normalizeH="0" baseline="0" dirty="0" smtClean="0">
                        <a:ln>
                          <a:noFill/>
                        </a:ln>
                        <a:solidFill>
                          <a:srgbClr val="CC0000"/>
                        </a:solidFill>
                        <a:effectLst/>
                        <a:latin typeface="Verdana" pitchFamily="34" charset="0"/>
                        <a:ea typeface="標楷體" pitchFamily="65" charset="-120"/>
                      </a:endParaRPr>
                    </a:p>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0" lang="zh-TW" altLang="en-US" sz="1600" b="1" i="0" u="none" strike="noStrike" cap="none" normalizeH="0" baseline="0" dirty="0" smtClean="0">
                          <a:ln>
                            <a:noFill/>
                          </a:ln>
                          <a:solidFill>
                            <a:srgbClr val="CC0000"/>
                          </a:solidFill>
                          <a:effectLst/>
                          <a:latin typeface="Verdana" pitchFamily="34" charset="0"/>
                          <a:ea typeface="標楷體" pitchFamily="65" charset="-120"/>
                        </a:rPr>
                        <a:t>落實</a:t>
                      </a:r>
                    </a:p>
                  </a:txBody>
                  <a:tcPr marL="39000" marR="39000" marT="36000" marB="3600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1">
                      <a:gsLst>
                        <a:gs pos="0">
                          <a:srgbClr val="33CCFF"/>
                        </a:gs>
                        <a:gs pos="100000">
                          <a:srgbClr val="33CCFF">
                            <a:gamma/>
                            <a:tint val="0"/>
                            <a:invGamma/>
                          </a:srgbClr>
                        </a:gs>
                      </a:gsLst>
                      <a:lin ang="2700000" scaled="1"/>
                    </a:gra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0" lang="zh-TW" altLang="en-US" sz="1600" b="1" i="0" u="none" strike="noStrike" cap="none" normalizeH="0" baseline="0" dirty="0" smtClean="0">
                          <a:ln>
                            <a:noFill/>
                          </a:ln>
                          <a:solidFill>
                            <a:srgbClr val="CC0000"/>
                          </a:solidFill>
                          <a:effectLst/>
                          <a:latin typeface="Verdana" pitchFamily="34" charset="0"/>
                          <a:ea typeface="標楷體" pitchFamily="65" charset="-120"/>
                        </a:rPr>
                        <a:t>未落實</a:t>
                      </a:r>
                    </a:p>
                  </a:txBody>
                  <a:tcPr marL="39000" marR="39000" marT="36000" marB="3600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1">
                      <a:gsLst>
                        <a:gs pos="0">
                          <a:srgbClr val="33CCFF"/>
                        </a:gs>
                        <a:gs pos="100000">
                          <a:srgbClr val="33CCFF">
                            <a:gamma/>
                            <a:tint val="0"/>
                            <a:invGamma/>
                          </a:srgbClr>
                        </a:gs>
                      </a:gsLst>
                      <a:lin ang="2700000" scaled="1"/>
                    </a:gra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0" lang="zh-TW" altLang="en-US" sz="1600" b="1" i="0" u="none" strike="noStrike" cap="none" normalizeH="0" baseline="0" dirty="0" smtClean="0">
                          <a:ln>
                            <a:noFill/>
                          </a:ln>
                          <a:solidFill>
                            <a:schemeClr val="tx1"/>
                          </a:solidFill>
                          <a:effectLst/>
                          <a:latin typeface="Verdana" pitchFamily="34" charset="0"/>
                          <a:ea typeface="標楷體" pitchFamily="65" charset="-120"/>
                        </a:rPr>
                        <a:t>未發生</a:t>
                      </a:r>
                    </a:p>
                  </a:txBody>
                  <a:tcPr marL="39000" marR="39000" marT="36000" marB="3600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1">
                      <a:gsLst>
                        <a:gs pos="0">
                          <a:srgbClr val="33CCFF"/>
                        </a:gs>
                        <a:gs pos="100000">
                          <a:srgbClr val="33CCFF">
                            <a:gamma/>
                            <a:tint val="0"/>
                            <a:invGamma/>
                          </a:srgbClr>
                        </a:gs>
                      </a:gsLst>
                      <a:lin ang="2700000" scaled="1"/>
                    </a:gra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0" lang="zh-TW" altLang="en-US" sz="1600" b="1" i="0" u="none" strike="noStrike" cap="none" normalizeH="0" baseline="0" dirty="0" smtClean="0">
                          <a:ln>
                            <a:noFill/>
                          </a:ln>
                          <a:solidFill>
                            <a:schemeClr val="tx1"/>
                          </a:solidFill>
                          <a:effectLst/>
                          <a:latin typeface="Verdana" pitchFamily="34" charset="0"/>
                          <a:ea typeface="標楷體" pitchFamily="65" charset="-120"/>
                        </a:rPr>
                        <a:t>不</a:t>
                      </a:r>
                      <a:endParaRPr kumimoji="0" lang="en-US" altLang="zh-TW" sz="1600" b="1" i="0" u="none" strike="noStrike" cap="none" normalizeH="0" baseline="0" dirty="0" smtClean="0">
                        <a:ln>
                          <a:noFill/>
                        </a:ln>
                        <a:solidFill>
                          <a:schemeClr val="tx1"/>
                        </a:solidFill>
                        <a:effectLst/>
                        <a:latin typeface="Verdana" pitchFamily="34" charset="0"/>
                        <a:ea typeface="標楷體" pitchFamily="65" charset="-120"/>
                      </a:endParaRPr>
                    </a:p>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0" lang="zh-TW" altLang="en-US" sz="1600" b="1" i="0" u="none" strike="noStrike" cap="none" normalizeH="0" baseline="0" dirty="0" smtClean="0">
                          <a:ln>
                            <a:noFill/>
                          </a:ln>
                          <a:solidFill>
                            <a:schemeClr val="tx1"/>
                          </a:solidFill>
                          <a:effectLst/>
                          <a:latin typeface="Verdana" pitchFamily="34" charset="0"/>
                          <a:ea typeface="標楷體" pitchFamily="65" charset="-120"/>
                        </a:rPr>
                        <a:t>適</a:t>
                      </a:r>
                      <a:endParaRPr kumimoji="0" lang="en-US" altLang="zh-TW" sz="1600" b="1" i="0" u="none" strike="noStrike" cap="none" normalizeH="0" baseline="0" dirty="0" smtClean="0">
                        <a:ln>
                          <a:noFill/>
                        </a:ln>
                        <a:solidFill>
                          <a:schemeClr val="tx1"/>
                        </a:solidFill>
                        <a:effectLst/>
                        <a:latin typeface="Verdana" pitchFamily="34" charset="0"/>
                        <a:ea typeface="標楷體" pitchFamily="65" charset="-120"/>
                      </a:endParaRPr>
                    </a:p>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kumimoji="0" lang="zh-TW" altLang="en-US" sz="1600" b="1" i="0" u="none" strike="noStrike" cap="none" normalizeH="0" baseline="0" dirty="0" smtClean="0">
                          <a:ln>
                            <a:noFill/>
                          </a:ln>
                          <a:solidFill>
                            <a:schemeClr val="tx1"/>
                          </a:solidFill>
                          <a:effectLst/>
                          <a:latin typeface="Verdana" pitchFamily="34" charset="0"/>
                          <a:ea typeface="標楷體" pitchFamily="65" charset="-120"/>
                        </a:rPr>
                        <a:t>用</a:t>
                      </a:r>
                    </a:p>
                  </a:txBody>
                  <a:tcPr marL="39000" marR="39000" marT="36000" marB="3600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gradFill rotWithShape="1">
                      <a:gsLst>
                        <a:gs pos="0">
                          <a:srgbClr val="33CCFF"/>
                        </a:gs>
                        <a:gs pos="100000">
                          <a:srgbClr val="33CCFF">
                            <a:gamma/>
                            <a:tint val="0"/>
                            <a:invGamma/>
                          </a:srgbClr>
                        </a:gs>
                      </a:gsLst>
                      <a:lin ang="2700000" scaled="1"/>
                    </a:gradFill>
                  </a:tcPr>
                </a:tc>
                <a:tc vMerge="1">
                  <a:txBody>
                    <a:bodyPr/>
                    <a:lstStyle/>
                    <a:p>
                      <a:endParaRPr lang="zh-TW" altLang="en-US"/>
                    </a:p>
                  </a:txBody>
                  <a:tcPr/>
                </a:tc>
                <a:tc vMerge="1">
                  <a:txBody>
                    <a:bodyPr/>
                    <a:lstStyle/>
                    <a:p>
                      <a:endParaRPr lang="zh-TW" altLang="en-US"/>
                    </a:p>
                  </a:txBody>
                  <a:tcPr/>
                </a:tc>
              </a:tr>
              <a:tr h="246840">
                <a:tc>
                  <a:txBody>
                    <a:bodyPr/>
                    <a:lstStyle/>
                    <a:p>
                      <a:pPr marL="330200" indent="-330200" algn="just">
                        <a:lnSpc>
                          <a:spcPts val="1800"/>
                        </a:lnSpc>
                        <a:spcAft>
                          <a:spcPts val="0"/>
                        </a:spcAft>
                      </a:pPr>
                      <a:r>
                        <a:rPr lang="zh-TW" altLang="en-US" sz="1600" kern="100" dirty="0" smtClean="0">
                          <a:effectLst/>
                          <a:latin typeface="Times New Roman"/>
                          <a:ea typeface="標楷體"/>
                        </a:rPr>
                        <a:t>八、稽核評估職能單位及負責內部控制或內部稽核業務幕僚單位依相關法令規定落實辦理下列工作</a:t>
                      </a:r>
                      <a:r>
                        <a:rPr lang="en-US" altLang="zh-TW" sz="1600" kern="100" dirty="0" smtClean="0">
                          <a:solidFill>
                            <a:srgbClr val="0000FF"/>
                          </a:solidFill>
                          <a:effectLst/>
                          <a:latin typeface="Times New Roman"/>
                          <a:ea typeface="標楷體"/>
                        </a:rPr>
                        <a:t>(</a:t>
                      </a:r>
                      <a:r>
                        <a:rPr lang="zh-TW" altLang="en-US" sz="1600" kern="100" dirty="0" smtClean="0">
                          <a:solidFill>
                            <a:srgbClr val="0000FF"/>
                          </a:solidFill>
                          <a:effectLst/>
                          <a:latin typeface="Times New Roman"/>
                          <a:ea typeface="標楷體"/>
                        </a:rPr>
                        <a:t>註</a:t>
                      </a:r>
                      <a:r>
                        <a:rPr lang="en-US" altLang="zh-TW" sz="1600" kern="100" dirty="0" smtClean="0">
                          <a:solidFill>
                            <a:srgbClr val="0000FF"/>
                          </a:solidFill>
                          <a:effectLst/>
                          <a:latin typeface="Times New Roman"/>
                          <a:ea typeface="標楷體"/>
                        </a:rPr>
                        <a:t>3)</a:t>
                      </a:r>
                      <a:r>
                        <a:rPr lang="zh-TW" altLang="en-US" sz="1600" kern="100" dirty="0" smtClean="0">
                          <a:effectLst/>
                          <a:latin typeface="Times New Roman"/>
                          <a:ea typeface="標楷體"/>
                        </a:rPr>
                        <a:t>：</a:t>
                      </a:r>
                    </a:p>
                    <a:p>
                      <a:pPr marL="268288" indent="0" algn="just">
                        <a:lnSpc>
                          <a:spcPts val="1800"/>
                        </a:lnSpc>
                        <a:spcAft>
                          <a:spcPts val="0"/>
                        </a:spcAft>
                      </a:pPr>
                      <a:r>
                        <a:rPr lang="en-US" altLang="zh-TW" sz="1600" kern="100" dirty="0" smtClean="0">
                          <a:effectLst/>
                          <a:latin typeface="Times New Roman"/>
                          <a:ea typeface="標楷體"/>
                        </a:rPr>
                        <a:t>(</a:t>
                      </a:r>
                      <a:r>
                        <a:rPr lang="zh-TW" altLang="en-US" sz="1600" kern="100" dirty="0" smtClean="0">
                          <a:effectLst/>
                          <a:latin typeface="Times New Roman"/>
                          <a:ea typeface="標楷體"/>
                        </a:rPr>
                        <a:t>一</a:t>
                      </a:r>
                      <a:r>
                        <a:rPr lang="en-US" altLang="zh-TW" sz="1600" kern="100" dirty="0" smtClean="0">
                          <a:effectLst/>
                          <a:latin typeface="Times New Roman"/>
                          <a:ea typeface="標楷體"/>
                        </a:rPr>
                        <a:t>)</a:t>
                      </a:r>
                      <a:r>
                        <a:rPr lang="zh-TW" altLang="en-US" sz="1600" kern="100" dirty="0" smtClean="0">
                          <a:effectLst/>
                          <a:latin typeface="Times New Roman"/>
                          <a:ea typeface="標楷體"/>
                        </a:rPr>
                        <a:t>施政績效管考。</a:t>
                      </a:r>
                    </a:p>
                    <a:p>
                      <a:pPr marL="268288" indent="0" algn="just">
                        <a:lnSpc>
                          <a:spcPts val="1800"/>
                        </a:lnSpc>
                        <a:spcAft>
                          <a:spcPts val="0"/>
                        </a:spcAft>
                      </a:pPr>
                      <a:r>
                        <a:rPr lang="en-US" altLang="zh-TW" sz="1600" kern="100" dirty="0" smtClean="0">
                          <a:effectLst/>
                          <a:latin typeface="Times New Roman"/>
                          <a:ea typeface="標楷體"/>
                        </a:rPr>
                        <a:t>(</a:t>
                      </a:r>
                      <a:r>
                        <a:rPr lang="zh-TW" altLang="en-US" sz="1600" kern="100" dirty="0" smtClean="0">
                          <a:effectLst/>
                          <a:latin typeface="Times New Roman"/>
                          <a:ea typeface="標楷體"/>
                        </a:rPr>
                        <a:t>二</a:t>
                      </a:r>
                      <a:r>
                        <a:rPr lang="en-US" altLang="zh-TW" sz="1600" kern="100" dirty="0" smtClean="0">
                          <a:effectLst/>
                          <a:latin typeface="Times New Roman"/>
                          <a:ea typeface="標楷體"/>
                        </a:rPr>
                        <a:t>)…</a:t>
                      </a:r>
                    </a:p>
                    <a:p>
                      <a:pPr marL="268288" indent="0" algn="just">
                        <a:lnSpc>
                          <a:spcPts val="1800"/>
                        </a:lnSpc>
                        <a:spcAft>
                          <a:spcPts val="0"/>
                        </a:spcAft>
                      </a:pPr>
                      <a:r>
                        <a:rPr lang="en-US" altLang="zh-TW" sz="1600" kern="100" dirty="0" smtClean="0">
                          <a:effectLst/>
                          <a:latin typeface="Times New Roman"/>
                          <a:ea typeface="標楷體"/>
                        </a:rPr>
                        <a:t>(</a:t>
                      </a:r>
                      <a:r>
                        <a:rPr lang="zh-TW" altLang="en-US" sz="1600" kern="100" dirty="0" smtClean="0">
                          <a:effectLst/>
                          <a:latin typeface="Times New Roman"/>
                          <a:ea typeface="標楷體"/>
                        </a:rPr>
                        <a:t>三</a:t>
                      </a:r>
                      <a:r>
                        <a:rPr lang="en-US" altLang="zh-TW" sz="1600" kern="100" dirty="0" smtClean="0">
                          <a:effectLst/>
                          <a:latin typeface="Times New Roman"/>
                          <a:ea typeface="標楷體"/>
                        </a:rPr>
                        <a:t>)</a:t>
                      </a:r>
                      <a:r>
                        <a:rPr lang="zh-TW" altLang="en-US" sz="1600" kern="100" dirty="0" smtClean="0">
                          <a:effectLst/>
                          <a:latin typeface="Times New Roman"/>
                          <a:ea typeface="標楷體"/>
                        </a:rPr>
                        <a:t>定期檢討內部控制機制。</a:t>
                      </a:r>
                    </a:p>
                    <a:p>
                      <a:pPr marL="268288" indent="0" algn="just">
                        <a:lnSpc>
                          <a:spcPts val="1800"/>
                        </a:lnSpc>
                        <a:spcAft>
                          <a:spcPts val="0"/>
                        </a:spcAft>
                      </a:pPr>
                      <a:r>
                        <a:rPr lang="en-US" altLang="zh-TW" sz="1600" kern="100" dirty="0" smtClean="0">
                          <a:effectLst/>
                          <a:latin typeface="Times New Roman"/>
                          <a:ea typeface="標楷體"/>
                        </a:rPr>
                        <a:t>(</a:t>
                      </a:r>
                      <a:r>
                        <a:rPr lang="zh-TW" altLang="en-US" sz="1600" kern="100" dirty="0" smtClean="0">
                          <a:effectLst/>
                          <a:latin typeface="Times New Roman"/>
                          <a:ea typeface="標楷體"/>
                        </a:rPr>
                        <a:t>非稽核評估職能單位、內部控制或內部稽核業務幕僚單位免列示本項</a:t>
                      </a:r>
                      <a:r>
                        <a:rPr lang="en-US" altLang="zh-TW" sz="1600" kern="100" dirty="0" smtClean="0">
                          <a:effectLst/>
                          <a:latin typeface="Times New Roman"/>
                          <a:ea typeface="標楷體"/>
                        </a:rPr>
                        <a:t>)</a:t>
                      </a:r>
                      <a:endParaRPr lang="en-US" altLang="zh-TW" sz="1600" kern="100" dirty="0">
                        <a:effectLst/>
                        <a:latin typeface="Times New Roman"/>
                        <a:ea typeface="標楷體"/>
                      </a:endParaRPr>
                    </a:p>
                  </a:txBody>
                  <a:tcPr marL="19262" marR="19262" marT="0" marB="0">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CC0000"/>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V</a:t>
                      </a:r>
                    </a:p>
                  </a:txBody>
                  <a:tcPr marL="99060" marR="99060"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Verdana" pitchFamily="34" charset="0"/>
                        <a:ea typeface="標楷體" pitchFamily="65" charset="-120"/>
                      </a:endParaRPr>
                    </a:p>
                  </a:txBody>
                  <a:tcPr marL="99060" marR="99060"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Verdana" pitchFamily="34" charset="0"/>
                        <a:ea typeface="標楷體" pitchFamily="65" charset="-120"/>
                      </a:endParaRPr>
                    </a:p>
                  </a:txBody>
                  <a:tcPr marL="99060" marR="99060"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Verdana" pitchFamily="34" charset="0"/>
                        <a:ea typeface="標楷體" pitchFamily="65" charset="-120"/>
                      </a:endParaRPr>
                    </a:p>
                  </a:txBody>
                  <a:tcPr marL="99060" marR="99060"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Verdana" pitchFamily="34" charset="0"/>
                        <a:ea typeface="標楷體" pitchFamily="65" charset="-120"/>
                      </a:endParaRPr>
                    </a:p>
                  </a:txBody>
                  <a:tcPr marL="99060" marR="99060" marT="45712" marB="4571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800" b="0" i="0" u="none" strike="noStrike" cap="none" normalizeH="0" baseline="0" dirty="0" smtClean="0">
                        <a:ln>
                          <a:noFill/>
                        </a:ln>
                        <a:solidFill>
                          <a:schemeClr val="tx1"/>
                        </a:solidFill>
                        <a:effectLst/>
                        <a:latin typeface="Verdana" pitchFamily="34" charset="0"/>
                        <a:ea typeface="標楷體" pitchFamily="65" charset="-120"/>
                      </a:endParaRPr>
                    </a:p>
                  </a:txBody>
                  <a:tcPr marL="58500" marR="58500" marT="46792" marB="46792"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800" b="0" i="0" u="none" strike="noStrike" cap="none" normalizeH="0" baseline="0" dirty="0" smtClean="0">
                        <a:ln>
                          <a:noFill/>
                        </a:ln>
                        <a:solidFill>
                          <a:schemeClr val="tx1"/>
                        </a:solidFill>
                        <a:effectLst/>
                        <a:latin typeface="Verdana" pitchFamily="34" charset="0"/>
                        <a:ea typeface="標楷體" pitchFamily="65" charset="-120"/>
                      </a:endParaRPr>
                    </a:p>
                  </a:txBody>
                  <a:tcPr marL="58500" marR="58500" marT="46792" marB="46792"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r>
              <a:tr h="211909">
                <a:tc>
                  <a:txBody>
                    <a:bodyPr/>
                    <a:lstStyle/>
                    <a:p>
                      <a:pPr marL="447675" marR="0" lvl="0" indent="-447675" algn="l" defTabSz="914400" rtl="0" eaLnBrk="1" fontAlgn="base" latinLnBrk="0" hangingPunct="1">
                        <a:lnSpc>
                          <a:spcPct val="100000"/>
                        </a:lnSpc>
                        <a:spcBef>
                          <a:spcPct val="0"/>
                        </a:spcBef>
                        <a:spcAft>
                          <a:spcPct val="0"/>
                        </a:spcAft>
                        <a:buClr>
                          <a:srgbClr val="CC0000"/>
                        </a:buClr>
                        <a:buSzPct val="75000"/>
                        <a:buFont typeface="Wingdings" pitchFamily="2" charset="2"/>
                        <a:buNone/>
                        <a:tabLst/>
                      </a:pPr>
                      <a:endParaRPr kumimoji="1" lang="zh-TW" altLang="zh-TW" sz="16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endParaRPr>
                    </a:p>
                  </a:txBody>
                  <a:tcPr marL="19262" marR="19262" marT="36000" marB="36000"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Verdana" pitchFamily="34" charset="0"/>
                        <a:ea typeface="標楷體" pitchFamily="65" charset="-120"/>
                      </a:endParaRPr>
                    </a:p>
                  </a:txBody>
                  <a:tcPr marL="78000" marR="19500" marT="17997" marB="179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CC0000"/>
                        </a:buClr>
                        <a:buSzPct val="75000"/>
                        <a:buFont typeface="Wingdings" pitchFamily="2" charset="2"/>
                        <a:buNone/>
                        <a:tabLst/>
                      </a:pPr>
                      <a:endParaRPr kumimoji="0" lang="en-US" altLang="zh-TW" sz="16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endParaRPr>
                    </a:p>
                  </a:txBody>
                  <a:tcPr marL="78000" marR="19500" marT="17997" marB="179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78000" marR="19500" marT="17997" marB="179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78000" marR="19500" marT="17997" marB="179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78000" marR="19500" marT="17997" marB="179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dirty="0" smtClean="0">
                        <a:ln>
                          <a:noFill/>
                        </a:ln>
                        <a:solidFill>
                          <a:schemeClr val="tx1"/>
                        </a:solidFill>
                        <a:effectLst/>
                        <a:latin typeface="Verdana" pitchFamily="34" charset="0"/>
                        <a:ea typeface="標楷體" pitchFamily="65" charset="-120"/>
                      </a:endParaRPr>
                    </a:p>
                  </a:txBody>
                  <a:tcPr marL="78000" marR="19500" marT="17997" marB="1799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dirty="0" smtClean="0">
                        <a:ln>
                          <a:noFill/>
                        </a:ln>
                        <a:solidFill>
                          <a:schemeClr val="tx1"/>
                        </a:solidFill>
                        <a:effectLst/>
                        <a:latin typeface="Verdana" pitchFamily="34" charset="0"/>
                        <a:ea typeface="標楷體" pitchFamily="65" charset="-120"/>
                      </a:endParaRPr>
                    </a:p>
                  </a:txBody>
                  <a:tcPr marL="78000" marR="19500" marT="17997" marB="17997"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r>
              <a:tr h="224941">
                <a:tc gridSpan="8">
                  <a:txBody>
                    <a:bodyPr/>
                    <a:lstStyle/>
                    <a:p>
                      <a:pPr marL="0" marR="0" lvl="0" indent="0" algn="l"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r>
                        <a:rPr lang="zh-TW" altLang="zh-TW" sz="1800" kern="1200" dirty="0" smtClean="0">
                          <a:solidFill>
                            <a:schemeClr val="tx1"/>
                          </a:solidFill>
                          <a:effectLst/>
                          <a:latin typeface="標楷體" panose="03000509000000000000" pitchFamily="65" charset="-120"/>
                          <a:ea typeface="標楷體" panose="03000509000000000000" pitchFamily="65" charset="-120"/>
                          <a:cs typeface="+mn-cs"/>
                        </a:rPr>
                        <a:t>填表人：</a:t>
                      </a:r>
                      <a:r>
                        <a:rPr lang="en-US" altLang="zh-TW" sz="1800" kern="1200" dirty="0" smtClean="0">
                          <a:solidFill>
                            <a:schemeClr val="tx1"/>
                          </a:solidFill>
                          <a:effectLst/>
                          <a:latin typeface="標楷體" panose="03000509000000000000" pitchFamily="65" charset="-120"/>
                          <a:ea typeface="標楷體" panose="03000509000000000000" pitchFamily="65" charset="-120"/>
                          <a:cs typeface="+mn-cs"/>
                        </a:rPr>
                        <a:t>               </a:t>
                      </a:r>
                      <a:r>
                        <a:rPr lang="zh-TW" altLang="zh-TW" sz="1800" kern="1200" dirty="0" smtClean="0">
                          <a:solidFill>
                            <a:schemeClr val="tx1"/>
                          </a:solidFill>
                          <a:effectLst/>
                          <a:latin typeface="標楷體" panose="03000509000000000000" pitchFamily="65" charset="-120"/>
                          <a:ea typeface="標楷體" panose="03000509000000000000" pitchFamily="65" charset="-120"/>
                          <a:cs typeface="+mn-cs"/>
                        </a:rPr>
                        <a:t>複核：</a:t>
                      </a:r>
                      <a:r>
                        <a:rPr lang="en-US" altLang="zh-TW" sz="1800" kern="1200" dirty="0" smtClean="0">
                          <a:solidFill>
                            <a:schemeClr val="tx1"/>
                          </a:solidFill>
                          <a:effectLst/>
                          <a:latin typeface="標楷體" panose="03000509000000000000" pitchFamily="65" charset="-120"/>
                          <a:ea typeface="標楷體" panose="03000509000000000000" pitchFamily="65" charset="-120"/>
                          <a:cs typeface="+mn-cs"/>
                        </a:rPr>
                        <a:t>                  </a:t>
                      </a:r>
                      <a:r>
                        <a:rPr lang="zh-TW" altLang="zh-TW" sz="1800" kern="1200" dirty="0" smtClean="0">
                          <a:solidFill>
                            <a:schemeClr val="tx1"/>
                          </a:solidFill>
                          <a:effectLst/>
                          <a:latin typeface="標楷體" panose="03000509000000000000" pitchFamily="65" charset="-120"/>
                          <a:ea typeface="標楷體" panose="03000509000000000000" pitchFamily="65" charset="-120"/>
                          <a:cs typeface="+mn-cs"/>
                        </a:rPr>
                        <a:t>單位主管：</a:t>
                      </a:r>
                      <a:endParaRPr kumimoji="0" lang="zh-TW" altLang="en-US" sz="1600" b="0" i="0" u="none" strike="noStrike" cap="none" normalizeH="0" baseline="0" dirty="0" smtClean="0">
                        <a:ln>
                          <a:noFill/>
                        </a:ln>
                        <a:solidFill>
                          <a:schemeClr val="tx1"/>
                        </a:solidFill>
                        <a:effectLst/>
                        <a:latin typeface="標楷體" pitchFamily="65" charset="-120"/>
                        <a:ea typeface="標楷體" pitchFamily="65" charset="-120"/>
                      </a:endParaRPr>
                    </a:p>
                  </a:txBody>
                  <a:tcPr marL="99060" marR="99060"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pPr marL="0" marR="0" lvl="0" indent="0" algn="l" defTabSz="914400" rtl="0" eaLnBrk="1" fontAlgn="base" latinLnBrk="0" hangingPunct="1">
                        <a:lnSpc>
                          <a:spcPct val="100000"/>
                        </a:lnSpc>
                        <a:spcBef>
                          <a:spcPct val="0"/>
                        </a:spcBef>
                        <a:spcAft>
                          <a:spcPct val="0"/>
                        </a:spcAft>
                        <a:buClr>
                          <a:srgbClr val="A50021"/>
                        </a:buClr>
                        <a:buSzPct val="75000"/>
                        <a:buFont typeface="Wingdings" pitchFamily="2" charset="2"/>
                        <a:buNone/>
                        <a:tabLst/>
                      </a:pPr>
                      <a:endParaRPr kumimoji="0" lang="zh-TW" altLang="en-US" sz="1600" b="0" i="0" u="none" strike="noStrike" cap="none" normalizeH="0" baseline="0" dirty="0" smtClean="0">
                        <a:ln>
                          <a:noFill/>
                        </a:ln>
                        <a:solidFill>
                          <a:schemeClr val="tx1"/>
                        </a:solidFill>
                        <a:effectLst/>
                        <a:latin typeface="標楷體" pitchFamily="65" charset="-120"/>
                        <a:ea typeface="標楷體" pitchFamily="65" charset="-120"/>
                      </a:endParaRPr>
                    </a:p>
                  </a:txBody>
                  <a:tcPr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6534032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495300" y="560983"/>
            <a:ext cx="8915400" cy="1139825"/>
          </a:xfrm>
        </p:spPr>
        <p:txBody>
          <a:bodyPr/>
          <a:lstStyle/>
          <a:p>
            <a:pPr eaLnBrk="1" hangingPunct="1"/>
            <a:r>
              <a:rPr lang="zh-TW" altLang="en-US" dirty="0" smtClean="0">
                <a:latin typeface="+mn-ea"/>
                <a:ea typeface="+mn-ea"/>
              </a:rPr>
              <a:t>競爭力心法 </a:t>
            </a:r>
          </a:p>
        </p:txBody>
      </p:sp>
      <p:sp>
        <p:nvSpPr>
          <p:cNvPr id="525315" name="Rectangle 3"/>
          <p:cNvSpPr>
            <a:spLocks noGrp="1" noChangeArrowheads="1"/>
          </p:cNvSpPr>
          <p:nvPr>
            <p:ph type="body" sz="half" idx="1"/>
          </p:nvPr>
        </p:nvSpPr>
        <p:spPr>
          <a:xfrm>
            <a:off x="3944887" y="1844675"/>
            <a:ext cx="2232249" cy="4114800"/>
          </a:xfrm>
        </p:spPr>
        <p:txBody>
          <a:bodyPr/>
          <a:lstStyle/>
          <a:p>
            <a:pPr eaLnBrk="1" hangingPunct="1">
              <a:lnSpc>
                <a:spcPct val="150000"/>
              </a:lnSpc>
              <a:buFont typeface="Wingdings" pitchFamily="2" charset="2"/>
              <a:buNone/>
            </a:pPr>
            <a:r>
              <a:rPr lang="en-US" altLang="zh-TW" sz="3200" dirty="0" smtClean="0">
                <a:latin typeface="Arial" panose="020B0604020202020204" pitchFamily="34" charset="0"/>
                <a:cs typeface="Arial" panose="020B0604020202020204" pitchFamily="34" charset="0"/>
              </a:rPr>
              <a:t>1.</a:t>
            </a:r>
            <a:r>
              <a:rPr lang="zh-TW" altLang="en-US" sz="3200" dirty="0" smtClean="0">
                <a:latin typeface="Arial" panose="020B0604020202020204" pitchFamily="34" charset="0"/>
                <a:cs typeface="Arial" panose="020B0604020202020204" pitchFamily="34" charset="0"/>
              </a:rPr>
              <a:t>人無我有</a:t>
            </a:r>
          </a:p>
          <a:p>
            <a:pPr eaLnBrk="1" hangingPunct="1">
              <a:lnSpc>
                <a:spcPct val="150000"/>
              </a:lnSpc>
              <a:buFont typeface="Wingdings" pitchFamily="2" charset="2"/>
              <a:buNone/>
            </a:pPr>
            <a:r>
              <a:rPr lang="en-US" altLang="zh-TW" sz="3200" dirty="0" smtClean="0">
                <a:latin typeface="Arial" panose="020B0604020202020204" pitchFamily="34" charset="0"/>
                <a:cs typeface="Arial" panose="020B0604020202020204" pitchFamily="34" charset="0"/>
              </a:rPr>
              <a:t>2.</a:t>
            </a:r>
            <a:r>
              <a:rPr lang="zh-TW" altLang="en-US" sz="3200" dirty="0" smtClean="0">
                <a:latin typeface="Arial" panose="020B0604020202020204" pitchFamily="34" charset="0"/>
                <a:cs typeface="Arial" panose="020B0604020202020204" pitchFamily="34" charset="0"/>
              </a:rPr>
              <a:t>人有我優</a:t>
            </a:r>
          </a:p>
          <a:p>
            <a:pPr eaLnBrk="1" hangingPunct="1">
              <a:lnSpc>
                <a:spcPct val="150000"/>
              </a:lnSpc>
              <a:buFont typeface="Wingdings" pitchFamily="2" charset="2"/>
              <a:buNone/>
            </a:pPr>
            <a:r>
              <a:rPr lang="en-US" altLang="zh-TW" sz="3200" dirty="0" smtClean="0">
                <a:latin typeface="Arial" panose="020B0604020202020204" pitchFamily="34" charset="0"/>
                <a:cs typeface="Arial" panose="020B0604020202020204" pitchFamily="34" charset="0"/>
              </a:rPr>
              <a:t>3.</a:t>
            </a:r>
            <a:r>
              <a:rPr lang="zh-TW" altLang="en-US" sz="3200" dirty="0" smtClean="0">
                <a:latin typeface="Arial" panose="020B0604020202020204" pitchFamily="34" charset="0"/>
                <a:cs typeface="Arial" panose="020B0604020202020204" pitchFamily="34" charset="0"/>
              </a:rPr>
              <a:t>人優我廉</a:t>
            </a:r>
          </a:p>
          <a:p>
            <a:pPr eaLnBrk="1" hangingPunct="1">
              <a:lnSpc>
                <a:spcPct val="150000"/>
              </a:lnSpc>
              <a:buFont typeface="Wingdings" pitchFamily="2" charset="2"/>
              <a:buNone/>
            </a:pPr>
            <a:r>
              <a:rPr lang="en-US" altLang="zh-TW" sz="3200" dirty="0" smtClean="0">
                <a:latin typeface="Arial" panose="020B0604020202020204" pitchFamily="34" charset="0"/>
                <a:cs typeface="Arial" panose="020B0604020202020204" pitchFamily="34" charset="0"/>
              </a:rPr>
              <a:t>4.</a:t>
            </a:r>
            <a:r>
              <a:rPr lang="zh-TW" altLang="en-US" sz="3200" dirty="0" smtClean="0">
                <a:latin typeface="Arial" panose="020B0604020202020204" pitchFamily="34" charset="0"/>
                <a:cs typeface="Arial" panose="020B0604020202020204" pitchFamily="34" charset="0"/>
              </a:rPr>
              <a:t>人廉我○</a:t>
            </a:r>
          </a:p>
        </p:txBody>
      </p:sp>
    </p:spTree>
    <p:extLst>
      <p:ext uri="{BB962C8B-B14F-4D97-AF65-F5344CB8AC3E}">
        <p14:creationId xmlns:p14="http://schemas.microsoft.com/office/powerpoint/2010/main" val="10630600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525314"/>
                                        </p:tgtEl>
                                        <p:attrNameLst>
                                          <p:attrName>style.visibility</p:attrName>
                                        </p:attrNameLst>
                                      </p:cBhvr>
                                      <p:to>
                                        <p:strVal val="visible"/>
                                      </p:to>
                                    </p:set>
                                    <p:animEffect transition="in" filter="box(in)">
                                      <p:cBhvr>
                                        <p:cTn id="7" dur="500"/>
                                        <p:tgtEl>
                                          <p:spTgt spid="525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25315">
                                            <p:txEl>
                                              <p:pRg st="0" end="0"/>
                                            </p:txEl>
                                          </p:spTgt>
                                        </p:tgtEl>
                                        <p:attrNameLst>
                                          <p:attrName>style.visibility</p:attrName>
                                        </p:attrNameLst>
                                      </p:cBhvr>
                                      <p:to>
                                        <p:strVal val="visible"/>
                                      </p:to>
                                    </p:set>
                                    <p:animEffect transition="in" filter="diamond(in)">
                                      <p:cBhvr>
                                        <p:cTn id="12" dur="500"/>
                                        <p:tgtEl>
                                          <p:spTgt spid="5253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25315">
                                            <p:txEl>
                                              <p:pRg st="1" end="1"/>
                                            </p:txEl>
                                          </p:spTgt>
                                        </p:tgtEl>
                                        <p:attrNameLst>
                                          <p:attrName>style.visibility</p:attrName>
                                        </p:attrNameLst>
                                      </p:cBhvr>
                                      <p:to>
                                        <p:strVal val="visible"/>
                                      </p:to>
                                    </p:set>
                                    <p:animEffect transition="in" filter="diamond(in)">
                                      <p:cBhvr>
                                        <p:cTn id="17" dur="500"/>
                                        <p:tgtEl>
                                          <p:spTgt spid="5253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525315">
                                            <p:txEl>
                                              <p:pRg st="2" end="2"/>
                                            </p:txEl>
                                          </p:spTgt>
                                        </p:tgtEl>
                                        <p:attrNameLst>
                                          <p:attrName>style.visibility</p:attrName>
                                        </p:attrNameLst>
                                      </p:cBhvr>
                                      <p:to>
                                        <p:strVal val="visible"/>
                                      </p:to>
                                    </p:set>
                                    <p:animEffect transition="in" filter="diamond(in)">
                                      <p:cBhvr>
                                        <p:cTn id="22" dur="500"/>
                                        <p:tgtEl>
                                          <p:spTgt spid="5253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525315">
                                            <p:txEl>
                                              <p:pRg st="3" end="3"/>
                                            </p:txEl>
                                          </p:spTgt>
                                        </p:tgtEl>
                                        <p:attrNameLst>
                                          <p:attrName>style.visibility</p:attrName>
                                        </p:attrNameLst>
                                      </p:cBhvr>
                                      <p:to>
                                        <p:strVal val="visible"/>
                                      </p:to>
                                    </p:set>
                                    <p:animEffect transition="in" filter="diamond(in)">
                                      <p:cBhvr>
                                        <p:cTn id="27" dur="500"/>
                                        <p:tgtEl>
                                          <p:spTgt spid="525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4" grpId="0"/>
      <p:bldP spid="52531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投影片編號版面配置區 5"/>
          <p:cNvSpPr txBox="1">
            <a:spLocks noGrp="1"/>
          </p:cNvSpPr>
          <p:nvPr/>
        </p:nvSpPr>
        <p:spPr bwMode="auto">
          <a:xfrm>
            <a:off x="8378826" y="6383338"/>
            <a:ext cx="1573610" cy="457200"/>
          </a:xfrm>
          <a:prstGeom prst="rect">
            <a:avLst/>
          </a:prstGeom>
          <a:noFill/>
          <a:ln>
            <a:miter lim="800000"/>
            <a:headEnd/>
            <a:tailEnd/>
          </a:ln>
        </p:spPr>
        <p:txBody>
          <a:bodyPr/>
          <a:lstStyle/>
          <a:p>
            <a:pPr algn="r">
              <a:defRPr/>
            </a:pPr>
            <a:fld id="{F18AA28D-85CE-449E-9A69-6FC447A86E4E}" type="slidenum">
              <a:rPr kumimoji="0" lang="en-US" altLang="zh-TW" sz="1000">
                <a:latin typeface="+mn-lt"/>
              </a:rPr>
              <a:pPr algn="r">
                <a:defRPr/>
              </a:pPr>
              <a:t>69</a:t>
            </a:fld>
            <a:endParaRPr kumimoji="0" lang="en-US" altLang="zh-TW" sz="1000">
              <a:latin typeface="+mn-lt"/>
            </a:endParaRPr>
          </a:p>
        </p:txBody>
      </p:sp>
      <p:sp>
        <p:nvSpPr>
          <p:cNvPr id="16405" name="標題 1"/>
          <p:cNvSpPr>
            <a:spLocks/>
          </p:cNvSpPr>
          <p:nvPr/>
        </p:nvSpPr>
        <p:spPr bwMode="auto">
          <a:xfrm>
            <a:off x="1040474" y="-22225"/>
            <a:ext cx="8089900" cy="1008063"/>
          </a:xfrm>
          <a:prstGeom prst="rect">
            <a:avLst/>
          </a:prstGeom>
          <a:noFill/>
          <a:ln w="9525">
            <a:noFill/>
            <a:miter lim="800000"/>
            <a:headEnd/>
            <a:tailEnd/>
          </a:ln>
        </p:spPr>
        <p:txBody>
          <a:bodyPr anchor="b"/>
          <a:lstStyle/>
          <a:p>
            <a:pPr algn="ctr">
              <a:lnSpc>
                <a:spcPct val="70000"/>
              </a:lnSpc>
              <a:spcBef>
                <a:spcPct val="50000"/>
              </a:spcBef>
              <a:tabLst>
                <a:tab pos="304800" algn="r"/>
                <a:tab pos="2636838" algn="ctr"/>
                <a:tab pos="5273675" algn="r"/>
              </a:tabLst>
            </a:pPr>
            <a:r>
              <a:rPr lang="zh-TW" altLang="en-US" sz="4000" dirty="0">
                <a:solidFill>
                  <a:srgbClr val="C00000"/>
                </a:solidFill>
                <a:effectLst>
                  <a:outerShdw blurRad="38100" dist="38100" dir="2700000" algn="tl">
                    <a:srgbClr val="000000">
                      <a:alpha val="43137"/>
                    </a:srgbClr>
                  </a:outerShdw>
                </a:effectLst>
                <a:ea typeface="標楷體" pitchFamily="65" charset="-120"/>
              </a:rPr>
              <a:t>內部控制自行評估表</a:t>
            </a:r>
          </a:p>
        </p:txBody>
      </p:sp>
      <p:sp>
        <p:nvSpPr>
          <p:cNvPr id="21508" name="Rectangle 5"/>
          <p:cNvSpPr>
            <a:spLocks noChangeArrowheads="1"/>
          </p:cNvSpPr>
          <p:nvPr/>
        </p:nvSpPr>
        <p:spPr bwMode="auto">
          <a:xfrm>
            <a:off x="584515" y="1124744"/>
            <a:ext cx="8970996"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6575" indent="-536575"/>
            <a:r>
              <a:rPr lang="zh-TW" altLang="en-US" sz="2000" dirty="0">
                <a:latin typeface="+mj-lt"/>
                <a:ea typeface="標楷體" pitchFamily="65" charset="-120"/>
              </a:rPr>
              <a:t>註：</a:t>
            </a:r>
          </a:p>
          <a:p>
            <a:pPr marL="268288" indent="-268288"/>
            <a:r>
              <a:rPr lang="en-US" altLang="zh-TW" sz="2000" dirty="0">
                <a:latin typeface="+mj-lt"/>
                <a:ea typeface="標楷體" pitchFamily="65" charset="-120"/>
              </a:rPr>
              <a:t>1.	</a:t>
            </a:r>
            <a:r>
              <a:rPr lang="zh-TW" altLang="en-US" sz="2000" dirty="0">
                <a:latin typeface="+mj-lt"/>
                <a:ea typeface="標楷體" pitchFamily="65" charset="-120"/>
              </a:rPr>
              <a:t>各單位除上列必要評估重點外，另</a:t>
            </a:r>
            <a:r>
              <a:rPr lang="zh-TW" altLang="en-US" sz="2000" dirty="0">
                <a:solidFill>
                  <a:srgbClr val="0000FF"/>
                </a:solidFill>
                <a:latin typeface="+mj-lt"/>
                <a:ea typeface="標楷體" pitchFamily="65" charset="-120"/>
              </a:rPr>
              <a:t>得視業務性質及外部意見等調整增列評估重點項目</a:t>
            </a:r>
            <a:r>
              <a:rPr lang="zh-TW" altLang="en-US" sz="2000" dirty="0">
                <a:latin typeface="+mj-lt"/>
                <a:ea typeface="標楷體" pitchFamily="65" charset="-120"/>
              </a:rPr>
              <a:t>，並依評估結果於評估情形欄勾選「落實」、「部分落實」、「未落實」、「未發生」或「不適用」；其中</a:t>
            </a:r>
            <a:r>
              <a:rPr lang="zh-TW" altLang="en-US" sz="2000" dirty="0">
                <a:solidFill>
                  <a:srgbClr val="C00000"/>
                </a:solidFill>
                <a:latin typeface="+mj-lt"/>
                <a:ea typeface="標楷體" pitchFamily="65" charset="-120"/>
              </a:rPr>
              <a:t>「未發生」</a:t>
            </a:r>
            <a:r>
              <a:rPr lang="zh-TW" altLang="en-US" sz="2000" dirty="0">
                <a:latin typeface="+mj-lt"/>
                <a:ea typeface="標楷體" pitchFamily="65" charset="-120"/>
              </a:rPr>
              <a:t>係指有評估重點所規範之業務，但</a:t>
            </a:r>
            <a:r>
              <a:rPr lang="zh-TW" altLang="en-US" sz="2000" dirty="0">
                <a:solidFill>
                  <a:srgbClr val="C00000"/>
                </a:solidFill>
                <a:latin typeface="+mj-lt"/>
                <a:ea typeface="標楷體" pitchFamily="65" charset="-120"/>
              </a:rPr>
              <a:t>評估期間未發生</a:t>
            </a:r>
            <a:r>
              <a:rPr lang="zh-TW" altLang="en-US" sz="2000" dirty="0">
                <a:latin typeface="+mj-lt"/>
                <a:ea typeface="標楷體" pitchFamily="65" charset="-120"/>
              </a:rPr>
              <a:t>，致無法評估者；</a:t>
            </a:r>
            <a:r>
              <a:rPr lang="zh-TW" altLang="en-US" sz="2000" dirty="0">
                <a:solidFill>
                  <a:srgbClr val="C00000"/>
                </a:solidFill>
                <a:latin typeface="+mj-lt"/>
                <a:ea typeface="標楷體" pitchFamily="65" charset="-120"/>
              </a:rPr>
              <a:t>「不適用」</a:t>
            </a:r>
            <a:r>
              <a:rPr lang="zh-TW" altLang="en-US" sz="2000" dirty="0">
                <a:latin typeface="+mj-lt"/>
                <a:ea typeface="標楷體" pitchFamily="65" charset="-120"/>
              </a:rPr>
              <a:t>係指評估期間法令規定或作法已修正，但評估重點未及配合修正者，或</a:t>
            </a:r>
            <a:r>
              <a:rPr lang="zh-TW" altLang="en-US" sz="2000" dirty="0">
                <a:solidFill>
                  <a:srgbClr val="C00000"/>
                </a:solidFill>
                <a:latin typeface="+mj-lt"/>
                <a:ea typeface="標楷體" pitchFamily="65" charset="-120"/>
              </a:rPr>
              <a:t>無評估重點所規範之業務</a:t>
            </a:r>
            <a:r>
              <a:rPr lang="zh-TW" altLang="en-US" sz="2000" dirty="0">
                <a:latin typeface="+mj-lt"/>
                <a:ea typeface="標楷體" pitchFamily="65" charset="-120"/>
              </a:rPr>
              <a:t>等。</a:t>
            </a:r>
          </a:p>
          <a:p>
            <a:pPr marL="268288" indent="-268288"/>
            <a:r>
              <a:rPr lang="en-US" altLang="zh-TW" sz="2000" dirty="0">
                <a:latin typeface="+mj-lt"/>
                <a:ea typeface="標楷體" pitchFamily="65" charset="-120"/>
              </a:rPr>
              <a:t>2.	</a:t>
            </a:r>
            <a:r>
              <a:rPr lang="zh-TW" altLang="en-US" sz="2000" dirty="0">
                <a:solidFill>
                  <a:srgbClr val="C00000"/>
                </a:solidFill>
                <a:latin typeface="+mj-lt"/>
                <a:ea typeface="標楷體" pitchFamily="65" charset="-120"/>
              </a:rPr>
              <a:t>「評估期間」</a:t>
            </a:r>
            <a:r>
              <a:rPr lang="zh-TW" altLang="en-US" sz="2000" dirty="0">
                <a:latin typeface="+mj-lt"/>
                <a:ea typeface="標楷體" pitchFamily="65" charset="-120"/>
              </a:rPr>
              <a:t>係指本項作業自行評估</a:t>
            </a:r>
            <a:r>
              <a:rPr lang="zh-TW" altLang="en-US" sz="2000" dirty="0">
                <a:solidFill>
                  <a:srgbClr val="C00000"/>
                </a:solidFill>
                <a:latin typeface="+mj-lt"/>
                <a:ea typeface="標楷體" pitchFamily="65" charset="-120"/>
              </a:rPr>
              <a:t>所涵蓋之期間</a:t>
            </a:r>
            <a:r>
              <a:rPr lang="zh-TW" altLang="en-US" sz="2000" dirty="0">
                <a:latin typeface="+mj-lt"/>
                <a:ea typeface="標楷體" pitchFamily="65" charset="-120"/>
              </a:rPr>
              <a:t>；</a:t>
            </a:r>
            <a:r>
              <a:rPr lang="zh-TW" altLang="en-US" sz="2000" dirty="0">
                <a:solidFill>
                  <a:srgbClr val="C00000"/>
                </a:solidFill>
                <a:latin typeface="+mj-lt"/>
                <a:ea typeface="標楷體" pitchFamily="65" charset="-120"/>
              </a:rPr>
              <a:t>「評估日期」</a:t>
            </a:r>
            <a:r>
              <a:rPr lang="zh-TW" altLang="en-US" sz="2000" dirty="0">
                <a:latin typeface="+mj-lt"/>
                <a:ea typeface="標楷體" pitchFamily="65" charset="-120"/>
              </a:rPr>
              <a:t>指執行該項</a:t>
            </a:r>
            <a:r>
              <a:rPr lang="zh-TW" altLang="en-US" sz="2000" dirty="0">
                <a:solidFill>
                  <a:srgbClr val="C00000"/>
                </a:solidFill>
                <a:latin typeface="+mj-lt"/>
                <a:ea typeface="標楷體" pitchFamily="65" charset="-120"/>
              </a:rPr>
              <a:t>評估之日期</a:t>
            </a:r>
            <a:r>
              <a:rPr lang="zh-TW" altLang="en-US" sz="2000" dirty="0">
                <a:latin typeface="+mj-lt"/>
                <a:ea typeface="標楷體" pitchFamily="65" charset="-120"/>
              </a:rPr>
              <a:t>。</a:t>
            </a:r>
          </a:p>
          <a:p>
            <a:pPr marL="268288" indent="-268288"/>
            <a:r>
              <a:rPr lang="en-US" altLang="zh-TW" sz="2000" dirty="0">
                <a:latin typeface="+mj-lt"/>
                <a:ea typeface="標楷體" pitchFamily="65" charset="-120"/>
              </a:rPr>
              <a:t>3.	</a:t>
            </a:r>
            <a:r>
              <a:rPr lang="zh-TW" altLang="en-US" sz="2000" dirty="0">
                <a:latin typeface="+mj-lt"/>
                <a:ea typeface="標楷體" pitchFamily="65" charset="-120"/>
              </a:rPr>
              <a:t>該評估重點係由稽核評估職能單位及負責內部控制或內部稽核業務幕僚單位</a:t>
            </a:r>
            <a:r>
              <a:rPr lang="zh-TW" altLang="en-US" sz="2000" dirty="0">
                <a:solidFill>
                  <a:srgbClr val="0000FF"/>
                </a:solidFill>
                <a:latin typeface="+mj-lt"/>
                <a:ea typeface="標楷體" pitchFamily="65" charset="-120"/>
              </a:rPr>
              <a:t>自行填寫依其相關法令規定應辦理之工作</a:t>
            </a:r>
            <a:r>
              <a:rPr lang="zh-TW" altLang="en-US" sz="2000" dirty="0">
                <a:latin typeface="+mj-lt"/>
                <a:ea typeface="標楷體" pitchFamily="65" charset="-120"/>
              </a:rPr>
              <a:t>，如施政績效管考、資訊安全稽核、政風查核</a:t>
            </a:r>
            <a:r>
              <a:rPr lang="en-US" altLang="zh-TW" sz="2000" dirty="0">
                <a:latin typeface="+mj-lt"/>
                <a:ea typeface="標楷體" pitchFamily="65" charset="-120"/>
              </a:rPr>
              <a:t>(</a:t>
            </a:r>
            <a:r>
              <a:rPr lang="zh-TW" altLang="en-US" sz="2000" dirty="0">
                <a:latin typeface="+mj-lt"/>
                <a:ea typeface="標楷體" pitchFamily="65" charset="-120"/>
              </a:rPr>
              <a:t>含廉政風險評估</a:t>
            </a:r>
            <a:r>
              <a:rPr lang="en-US" altLang="zh-TW" sz="2000" dirty="0">
                <a:latin typeface="+mj-lt"/>
                <a:ea typeface="標楷體" pitchFamily="65" charset="-120"/>
              </a:rPr>
              <a:t>)</a:t>
            </a:r>
            <a:r>
              <a:rPr lang="zh-TW" altLang="en-US" sz="2000" dirty="0">
                <a:latin typeface="+mj-lt"/>
                <a:ea typeface="標楷體" pitchFamily="65" charset="-120"/>
              </a:rPr>
              <a:t>、政府採購稽核、工程施工查核、國家關鍵基礎設施安全防護、人事考核</a:t>
            </a:r>
            <a:r>
              <a:rPr lang="en-US" altLang="zh-TW" sz="2000" dirty="0">
                <a:latin typeface="+mj-lt"/>
                <a:ea typeface="標楷體" pitchFamily="65" charset="-120"/>
              </a:rPr>
              <a:t>(</a:t>
            </a:r>
            <a:r>
              <a:rPr lang="zh-TW" altLang="en-US" sz="2000" dirty="0">
                <a:latin typeface="+mj-lt"/>
                <a:ea typeface="標楷體" pitchFamily="65" charset="-120"/>
              </a:rPr>
              <a:t>含考核工作績效及獎懲</a:t>
            </a:r>
            <a:r>
              <a:rPr lang="en-US" altLang="zh-TW" sz="2000" dirty="0">
                <a:latin typeface="+mj-lt"/>
                <a:ea typeface="標楷體" pitchFamily="65" charset="-120"/>
              </a:rPr>
              <a:t>)</a:t>
            </a:r>
            <a:r>
              <a:rPr lang="zh-TW" altLang="en-US" sz="2000" dirty="0">
                <a:latin typeface="+mj-lt"/>
                <a:ea typeface="標楷體" pitchFamily="65" charset="-120"/>
              </a:rPr>
              <a:t>、內部審核、事務管理工作檢核及定期檢討內部控制機制等工作。</a:t>
            </a:r>
          </a:p>
          <a:p>
            <a:pPr marL="268288" indent="-268288"/>
            <a:r>
              <a:rPr lang="en-US" altLang="zh-TW" sz="2000" dirty="0">
                <a:latin typeface="+mj-lt"/>
                <a:ea typeface="標楷體" pitchFamily="65" charset="-120"/>
              </a:rPr>
              <a:t>4.	</a:t>
            </a:r>
            <a:r>
              <a:rPr lang="zh-TW" altLang="en-US" sz="2000" dirty="0">
                <a:latin typeface="+mj-lt"/>
                <a:ea typeface="標楷體" pitchFamily="65" charset="-120"/>
              </a:rPr>
              <a:t>本表及其佐證資料等，應自辦理自行評估工作結束日起，以書面文件或電子化型式至少</a:t>
            </a:r>
            <a:r>
              <a:rPr lang="zh-TW" altLang="en-US" sz="2000" dirty="0">
                <a:solidFill>
                  <a:srgbClr val="0000FF"/>
                </a:solidFill>
                <a:latin typeface="+mj-lt"/>
                <a:ea typeface="標楷體" pitchFamily="65" charset="-120"/>
              </a:rPr>
              <a:t>保存五年</a:t>
            </a:r>
            <a:r>
              <a:rPr lang="zh-TW" altLang="en-US" sz="2000" dirty="0" smtClean="0">
                <a:latin typeface="+mj-lt"/>
                <a:ea typeface="標楷體" pitchFamily="65" charset="-120"/>
              </a:rPr>
              <a:t>。</a:t>
            </a:r>
            <a:endParaRPr lang="zh-TW" altLang="en-US" sz="2000" dirty="0">
              <a:latin typeface="+mj-lt"/>
              <a:ea typeface="標楷體" pitchFamily="65" charset="-120"/>
            </a:endParaRPr>
          </a:p>
        </p:txBody>
      </p:sp>
      <p:sp>
        <p:nvSpPr>
          <p:cNvPr id="5" name="圓角矩形 4"/>
          <p:cNvSpPr/>
          <p:nvPr/>
        </p:nvSpPr>
        <p:spPr bwMode="auto">
          <a:xfrm>
            <a:off x="1033240" y="1844824"/>
            <a:ext cx="1891535" cy="216024"/>
          </a:xfrm>
          <a:prstGeom prst="roundRect">
            <a:avLst/>
          </a:prstGeom>
          <a:solidFill>
            <a:srgbClr val="00FFFF">
              <a:alpha val="18824"/>
            </a:srgbClr>
          </a:solidFill>
          <a:ln w="9525"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rgbClr val="00FFFF"/>
              </a:solidFill>
              <a:effectLst/>
              <a:latin typeface="Tahoma" pitchFamily="34" charset="0"/>
              <a:ea typeface="新細明體" pitchFamily="18" charset="-120"/>
            </a:endParaRPr>
          </a:p>
        </p:txBody>
      </p:sp>
      <p:sp>
        <p:nvSpPr>
          <p:cNvPr id="6" name="圓角矩形 5"/>
          <p:cNvSpPr/>
          <p:nvPr/>
        </p:nvSpPr>
        <p:spPr bwMode="auto">
          <a:xfrm>
            <a:off x="5109018" y="1484784"/>
            <a:ext cx="4134459" cy="288032"/>
          </a:xfrm>
          <a:prstGeom prst="roundRect">
            <a:avLst/>
          </a:prstGeom>
          <a:solidFill>
            <a:srgbClr val="00FFFF">
              <a:alpha val="18824"/>
            </a:srgbClr>
          </a:solidFill>
          <a:ln w="9525"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rgbClr val="00FFFF"/>
              </a:solidFill>
              <a:effectLst/>
              <a:latin typeface="Tahoma" pitchFamily="34" charset="0"/>
              <a:ea typeface="新細明體" pitchFamily="18" charset="-120"/>
            </a:endParaRPr>
          </a:p>
        </p:txBody>
      </p:sp>
      <p:sp>
        <p:nvSpPr>
          <p:cNvPr id="7" name="圓角矩形 6"/>
          <p:cNvSpPr/>
          <p:nvPr/>
        </p:nvSpPr>
        <p:spPr bwMode="auto">
          <a:xfrm>
            <a:off x="1832653" y="4221088"/>
            <a:ext cx="4914546" cy="288032"/>
          </a:xfrm>
          <a:prstGeom prst="roundRect">
            <a:avLst/>
          </a:prstGeom>
          <a:solidFill>
            <a:srgbClr val="00FFFF">
              <a:alpha val="18824"/>
            </a:srgbClr>
          </a:solidFill>
          <a:ln w="9525"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rgbClr val="00FFFF"/>
              </a:solidFill>
              <a:effectLst/>
              <a:latin typeface="Tahoma" pitchFamily="34" charset="0"/>
              <a:ea typeface="新細明體" pitchFamily="18" charset="-120"/>
            </a:endParaRPr>
          </a:p>
        </p:txBody>
      </p:sp>
    </p:spTree>
    <p:extLst>
      <p:ext uri="{BB962C8B-B14F-4D97-AF65-F5344CB8AC3E}">
        <p14:creationId xmlns:p14="http://schemas.microsoft.com/office/powerpoint/2010/main" val="3694171843"/>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投影片編號版面配置區 5"/>
          <p:cNvSpPr txBox="1">
            <a:spLocks noGrp="1"/>
          </p:cNvSpPr>
          <p:nvPr/>
        </p:nvSpPr>
        <p:spPr bwMode="auto">
          <a:xfrm>
            <a:off x="8378826" y="6383338"/>
            <a:ext cx="1573610" cy="457200"/>
          </a:xfrm>
          <a:prstGeom prst="rect">
            <a:avLst/>
          </a:prstGeom>
          <a:noFill/>
          <a:ln>
            <a:miter lim="800000"/>
            <a:headEnd/>
            <a:tailEnd/>
          </a:ln>
        </p:spPr>
        <p:txBody>
          <a:bodyPr/>
          <a:lstStyle/>
          <a:p>
            <a:pPr algn="r">
              <a:defRPr/>
            </a:pPr>
            <a:fld id="{F18AA28D-85CE-449E-9A69-6FC447A86E4E}" type="slidenum">
              <a:rPr kumimoji="0" lang="en-US" altLang="zh-TW" sz="1000">
                <a:latin typeface="+mn-lt"/>
              </a:rPr>
              <a:pPr algn="r">
                <a:defRPr/>
              </a:pPr>
              <a:t>70</a:t>
            </a:fld>
            <a:endParaRPr kumimoji="0" lang="en-US" altLang="zh-TW" sz="1000">
              <a:latin typeface="+mn-lt"/>
            </a:endParaRPr>
          </a:p>
        </p:txBody>
      </p:sp>
      <p:sp>
        <p:nvSpPr>
          <p:cNvPr id="16405" name="標題 1"/>
          <p:cNvSpPr>
            <a:spLocks/>
          </p:cNvSpPr>
          <p:nvPr/>
        </p:nvSpPr>
        <p:spPr bwMode="auto">
          <a:xfrm>
            <a:off x="1040474" y="404664"/>
            <a:ext cx="8089900" cy="581174"/>
          </a:xfrm>
          <a:prstGeom prst="rect">
            <a:avLst/>
          </a:prstGeom>
          <a:noFill/>
          <a:ln w="9525">
            <a:noFill/>
            <a:miter lim="800000"/>
            <a:headEnd/>
            <a:tailEnd/>
          </a:ln>
        </p:spPr>
        <p:txBody>
          <a:bodyPr anchor="b"/>
          <a:lstStyle/>
          <a:p>
            <a:pPr algn="ctr" eaLnBrk="0" hangingPunct="0">
              <a:defRPr/>
            </a:pPr>
            <a:r>
              <a:rPr lang="zh-TW" altLang="en-US" sz="4000" dirty="0">
                <a:solidFill>
                  <a:srgbClr val="C00000"/>
                </a:solidFill>
                <a:effectLst>
                  <a:outerShdw blurRad="38100" dist="38100" dir="2700000" algn="tl">
                    <a:srgbClr val="000000">
                      <a:alpha val="43137"/>
                    </a:srgbClr>
                  </a:outerShdw>
                </a:effectLst>
                <a:latin typeface="標楷體" pitchFamily="65" charset="-120"/>
                <a:ea typeface="標楷體" pitchFamily="65" charset="-120"/>
              </a:rPr>
              <a:t>自行</a:t>
            </a:r>
            <a:r>
              <a:rPr lang="zh-TW" altLang="en-US" sz="4000" dirty="0" smtClean="0">
                <a:solidFill>
                  <a:srgbClr val="C00000"/>
                </a:solidFill>
                <a:effectLst>
                  <a:outerShdw blurRad="38100" dist="38100" dir="2700000" algn="tl">
                    <a:srgbClr val="000000">
                      <a:alpha val="43137"/>
                    </a:srgbClr>
                  </a:outerShdw>
                </a:effectLst>
                <a:latin typeface="標楷體" pitchFamily="65" charset="-120"/>
                <a:ea typeface="標楷體" pitchFamily="65" charset="-120"/>
              </a:rPr>
              <a:t>評估重點</a:t>
            </a:r>
            <a:r>
              <a:rPr lang="en-US" altLang="zh-TW" sz="1600" dirty="0" smtClean="0">
                <a:solidFill>
                  <a:srgbClr val="C00000"/>
                </a:solidFill>
                <a:effectLst>
                  <a:outerShdw blurRad="38100" dist="38100" dir="2700000" algn="tl">
                    <a:srgbClr val="000000">
                      <a:alpha val="43137"/>
                    </a:srgbClr>
                  </a:outerShdw>
                </a:effectLst>
                <a:cs typeface="Arial" panose="020B0604020202020204" pitchFamily="34" charset="0"/>
              </a:rPr>
              <a:t>1/2</a:t>
            </a:r>
            <a:endParaRPr lang="en-US" altLang="zh-TW" sz="1600" dirty="0">
              <a:solidFill>
                <a:srgbClr val="C00000"/>
              </a:solidFill>
              <a:effectLst>
                <a:outerShdw blurRad="38100" dist="38100" dir="2700000" algn="tl">
                  <a:srgbClr val="000000">
                    <a:alpha val="43137"/>
                  </a:srgbClr>
                </a:outerShdw>
              </a:effectLst>
              <a:cs typeface="Arial" panose="020B0604020202020204" pitchFamily="34" charset="0"/>
            </a:endParaRPr>
          </a:p>
        </p:txBody>
      </p:sp>
      <p:sp>
        <p:nvSpPr>
          <p:cNvPr id="21508" name="Rectangle 5"/>
          <p:cNvSpPr>
            <a:spLocks noChangeArrowheads="1"/>
          </p:cNvSpPr>
          <p:nvPr/>
        </p:nvSpPr>
        <p:spPr bwMode="auto">
          <a:xfrm>
            <a:off x="818542" y="1124745"/>
            <a:ext cx="8268919" cy="460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6575" indent="-536575"/>
            <a:r>
              <a:rPr lang="zh-TW" altLang="en-US" sz="2400" dirty="0">
                <a:latin typeface="標楷體" pitchFamily="65" charset="-120"/>
                <a:ea typeface="標楷體" pitchFamily="65" charset="-120"/>
              </a:rPr>
              <a:t>一、評估機關目標無法達成之風險，並</a:t>
            </a:r>
            <a:r>
              <a:rPr lang="zh-TW" altLang="en-US" sz="2400" dirty="0">
                <a:solidFill>
                  <a:srgbClr val="0000FF"/>
                </a:solidFill>
                <a:latin typeface="標楷體" pitchFamily="65" charset="-120"/>
                <a:ea typeface="標楷體" pitchFamily="65" charset="-120"/>
              </a:rPr>
              <a:t>決定需優先處理之風險項目</a:t>
            </a:r>
            <a:r>
              <a:rPr lang="zh-TW" altLang="en-US" sz="2400" dirty="0">
                <a:latin typeface="標楷體" pitchFamily="65" charset="-120"/>
                <a:ea typeface="標楷體" pitchFamily="65" charset="-120"/>
              </a:rPr>
              <a:t>，以及定期滾動檢討風險評估，以因應內部及外部環境之改變。</a:t>
            </a:r>
          </a:p>
          <a:p>
            <a:pPr marL="536575" indent="-536575"/>
            <a:r>
              <a:rPr lang="zh-TW" altLang="en-US" sz="2400" dirty="0">
                <a:latin typeface="標楷體" pitchFamily="65" charset="-120"/>
                <a:ea typeface="標楷體" pitchFamily="65" charset="-120"/>
              </a:rPr>
              <a:t>二、依據各項業務性質與時俱進</a:t>
            </a:r>
            <a:r>
              <a:rPr lang="zh-TW" altLang="en-US" sz="2400" dirty="0">
                <a:solidFill>
                  <a:srgbClr val="0000FF"/>
                </a:solidFill>
                <a:latin typeface="標楷體" pitchFamily="65" charset="-120"/>
                <a:ea typeface="標楷體" pitchFamily="65" charset="-120"/>
              </a:rPr>
              <a:t>檢討不合時宜之控制作業及作業流程</a:t>
            </a:r>
            <a:r>
              <a:rPr lang="zh-TW" altLang="en-US" sz="2400" dirty="0">
                <a:latin typeface="標楷體" pitchFamily="65" charset="-120"/>
                <a:ea typeface="標楷體" pitchFamily="65" charset="-120"/>
              </a:rPr>
              <a:t>，並落實執行各項控制作業。</a:t>
            </a:r>
          </a:p>
          <a:p>
            <a:pPr marL="536575" indent="-536575"/>
            <a:r>
              <a:rPr lang="zh-TW" altLang="en-US" sz="2400" dirty="0">
                <a:latin typeface="標楷體" pitchFamily="65" charset="-120"/>
                <a:ea typeface="標楷體" pitchFamily="65" charset="-120"/>
              </a:rPr>
              <a:t>三、建立</a:t>
            </a:r>
            <a:r>
              <a:rPr lang="zh-TW" altLang="en-US" sz="2400" dirty="0">
                <a:solidFill>
                  <a:srgbClr val="0000FF"/>
                </a:solidFill>
                <a:latin typeface="標楷體" pitchFamily="65" charset="-120"/>
                <a:ea typeface="標楷體" pitchFamily="65" charset="-120"/>
              </a:rPr>
              <a:t>檢討主管法令規</a:t>
            </a:r>
            <a:r>
              <a:rPr lang="zh-TW" altLang="en-US" sz="2400" dirty="0">
                <a:latin typeface="標楷體" pitchFamily="65" charset="-120"/>
                <a:ea typeface="標楷體" pitchFamily="65" charset="-120"/>
              </a:rPr>
              <a:t>定機制，並針對外界意見或執行缺失部分</a:t>
            </a:r>
            <a:r>
              <a:rPr lang="zh-TW" altLang="en-US" sz="2400" dirty="0">
                <a:solidFill>
                  <a:srgbClr val="0000FF"/>
                </a:solidFill>
                <a:latin typeface="標楷體" pitchFamily="65" charset="-120"/>
                <a:ea typeface="標楷體" pitchFamily="65" charset="-120"/>
              </a:rPr>
              <a:t>即時檢討相關法令規定</a:t>
            </a:r>
            <a:r>
              <a:rPr lang="zh-TW" altLang="en-US" sz="2400" dirty="0">
                <a:latin typeface="標楷體" pitchFamily="65" charset="-120"/>
                <a:ea typeface="標楷體" pitchFamily="65" charset="-120"/>
              </a:rPr>
              <a:t>。</a:t>
            </a:r>
          </a:p>
          <a:p>
            <a:pPr marL="536575" indent="-536575"/>
            <a:r>
              <a:rPr lang="zh-TW" altLang="en-US" sz="2400" dirty="0">
                <a:latin typeface="標楷體" pitchFamily="65" charset="-120"/>
                <a:ea typeface="標楷體" pitchFamily="65" charset="-120"/>
              </a:rPr>
              <a:t>四、</a:t>
            </a:r>
            <a:r>
              <a:rPr lang="zh-TW" altLang="en-US" sz="2400" dirty="0">
                <a:solidFill>
                  <a:srgbClr val="0000FF"/>
                </a:solidFill>
                <a:latin typeface="標楷體" pitchFamily="65" charset="-120"/>
                <a:ea typeface="標楷體" pitchFamily="65" charset="-120"/>
              </a:rPr>
              <a:t>遵循相關法令規定或契約</a:t>
            </a:r>
            <a:r>
              <a:rPr lang="zh-TW" altLang="en-US" sz="2400" dirty="0">
                <a:latin typeface="標楷體" pitchFamily="65" charset="-120"/>
                <a:ea typeface="標楷體" pitchFamily="65" charset="-120"/>
              </a:rPr>
              <a:t>。</a:t>
            </a:r>
          </a:p>
          <a:p>
            <a:pPr marL="536575" indent="-536575"/>
            <a:r>
              <a:rPr lang="zh-TW" altLang="en-US" sz="2400" dirty="0">
                <a:latin typeface="標楷體" pitchFamily="65" charset="-120"/>
                <a:ea typeface="標楷體" pitchFamily="65" charset="-120"/>
              </a:rPr>
              <a:t>五、就</a:t>
            </a:r>
            <a:r>
              <a:rPr lang="zh-TW" altLang="en-US" sz="2400" dirty="0">
                <a:solidFill>
                  <a:srgbClr val="0000FF"/>
                </a:solidFill>
                <a:latin typeface="標楷體" pitchFamily="65" charset="-120"/>
                <a:ea typeface="標楷體" pitchFamily="65" charset="-120"/>
              </a:rPr>
              <a:t>涉及人民權利或義務之主管業務建立適當之檢核、審查、追蹤、管制或考核等管理機制</a:t>
            </a:r>
            <a:r>
              <a:rPr lang="zh-TW" altLang="en-US" sz="2400" dirty="0">
                <a:latin typeface="標楷體" pitchFamily="65" charset="-120"/>
                <a:ea typeface="標楷體" pitchFamily="65" charset="-120"/>
              </a:rPr>
              <a:t>，並除依法公開外，另依風險評估結果，推動其行政作業流程透明措施，以利外部監督及型塑廉能政府</a:t>
            </a:r>
            <a:r>
              <a:rPr lang="zh-TW" altLang="en-US" sz="2400" dirty="0" smtClean="0">
                <a:latin typeface="標楷體" pitchFamily="65" charset="-120"/>
                <a:ea typeface="標楷體" pitchFamily="65" charset="-120"/>
              </a:rPr>
              <a:t>。</a:t>
            </a:r>
            <a:endParaRPr lang="zh-TW" altLang="en-US" sz="2400" dirty="0">
              <a:latin typeface="標楷體" pitchFamily="65" charset="-120"/>
              <a:ea typeface="標楷體" pitchFamily="65" charset="-120"/>
            </a:endParaRPr>
          </a:p>
        </p:txBody>
      </p:sp>
      <p:sp>
        <p:nvSpPr>
          <p:cNvPr id="5" name="圓角矩形 4"/>
          <p:cNvSpPr/>
          <p:nvPr/>
        </p:nvSpPr>
        <p:spPr bwMode="auto">
          <a:xfrm>
            <a:off x="6591182" y="1268760"/>
            <a:ext cx="2262251" cy="216024"/>
          </a:xfrm>
          <a:prstGeom prst="roundRect">
            <a:avLst/>
          </a:prstGeom>
          <a:solidFill>
            <a:srgbClr val="00FFFF">
              <a:alpha val="18824"/>
            </a:srgbClr>
          </a:solidFill>
          <a:ln w="9525"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rgbClr val="00FFFF"/>
              </a:solidFill>
              <a:effectLst/>
              <a:latin typeface="Tahoma" pitchFamily="34" charset="0"/>
              <a:ea typeface="新細明體" pitchFamily="18" charset="-120"/>
            </a:endParaRPr>
          </a:p>
        </p:txBody>
      </p:sp>
      <p:sp>
        <p:nvSpPr>
          <p:cNvPr id="6" name="圓角矩形 5"/>
          <p:cNvSpPr/>
          <p:nvPr/>
        </p:nvSpPr>
        <p:spPr bwMode="auto">
          <a:xfrm>
            <a:off x="1520619" y="1628800"/>
            <a:ext cx="1560173" cy="216024"/>
          </a:xfrm>
          <a:prstGeom prst="roundRect">
            <a:avLst/>
          </a:prstGeom>
          <a:solidFill>
            <a:srgbClr val="00FFFF">
              <a:alpha val="18824"/>
            </a:srgbClr>
          </a:solidFill>
          <a:ln w="9525"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rgbClr val="00FFFF"/>
              </a:solidFill>
              <a:effectLst/>
              <a:latin typeface="Tahoma" pitchFamily="34" charset="0"/>
              <a:ea typeface="新細明體" pitchFamily="18" charset="-120"/>
            </a:endParaRPr>
          </a:p>
        </p:txBody>
      </p:sp>
      <p:sp>
        <p:nvSpPr>
          <p:cNvPr id="7" name="圓角矩形 6"/>
          <p:cNvSpPr/>
          <p:nvPr/>
        </p:nvSpPr>
        <p:spPr bwMode="auto">
          <a:xfrm>
            <a:off x="5577070" y="2348880"/>
            <a:ext cx="3198355" cy="216024"/>
          </a:xfrm>
          <a:prstGeom prst="roundRect">
            <a:avLst>
              <a:gd name="adj" fmla="val 0"/>
            </a:avLst>
          </a:prstGeom>
          <a:solidFill>
            <a:srgbClr val="00FFFF">
              <a:alpha val="18824"/>
            </a:srgbClr>
          </a:solidFill>
          <a:ln w="9525"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rgbClr val="00FFFF"/>
              </a:solidFill>
              <a:effectLst/>
              <a:latin typeface="Tahoma" pitchFamily="34" charset="0"/>
              <a:ea typeface="新細明體" pitchFamily="18" charset="-120"/>
            </a:endParaRPr>
          </a:p>
        </p:txBody>
      </p:sp>
      <p:sp>
        <p:nvSpPr>
          <p:cNvPr id="8" name="圓角矩形 7"/>
          <p:cNvSpPr/>
          <p:nvPr/>
        </p:nvSpPr>
        <p:spPr bwMode="auto">
          <a:xfrm>
            <a:off x="1520619" y="2708920"/>
            <a:ext cx="1950217" cy="216024"/>
          </a:xfrm>
          <a:prstGeom prst="roundRect">
            <a:avLst>
              <a:gd name="adj" fmla="val 0"/>
            </a:avLst>
          </a:prstGeom>
          <a:solidFill>
            <a:srgbClr val="00FFFF">
              <a:alpha val="18824"/>
            </a:srgbClr>
          </a:solidFill>
          <a:ln w="9525"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rgbClr val="00FFFF"/>
              </a:solidFill>
              <a:effectLst/>
              <a:latin typeface="Tahoma" pitchFamily="34" charset="0"/>
              <a:ea typeface="新細明體" pitchFamily="18" charset="-120"/>
            </a:endParaRPr>
          </a:p>
        </p:txBody>
      </p:sp>
      <p:sp>
        <p:nvSpPr>
          <p:cNvPr id="9" name="圓角矩形 8"/>
          <p:cNvSpPr/>
          <p:nvPr/>
        </p:nvSpPr>
        <p:spPr bwMode="auto">
          <a:xfrm>
            <a:off x="2222697" y="3068960"/>
            <a:ext cx="2652295" cy="288032"/>
          </a:xfrm>
          <a:prstGeom prst="roundRect">
            <a:avLst>
              <a:gd name="adj" fmla="val 0"/>
            </a:avLst>
          </a:prstGeom>
          <a:solidFill>
            <a:srgbClr val="00FFFF">
              <a:alpha val="18824"/>
            </a:srgbClr>
          </a:solidFill>
          <a:ln w="9525"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rgbClr val="00FFFF"/>
              </a:solidFill>
              <a:effectLst/>
              <a:latin typeface="Tahoma" pitchFamily="34" charset="0"/>
              <a:ea typeface="新細明體" pitchFamily="18" charset="-120"/>
            </a:endParaRPr>
          </a:p>
        </p:txBody>
      </p:sp>
      <p:sp>
        <p:nvSpPr>
          <p:cNvPr id="10" name="圓角矩形 9"/>
          <p:cNvSpPr/>
          <p:nvPr/>
        </p:nvSpPr>
        <p:spPr bwMode="auto">
          <a:xfrm>
            <a:off x="1598628" y="3789040"/>
            <a:ext cx="3666407" cy="288032"/>
          </a:xfrm>
          <a:prstGeom prst="roundRect">
            <a:avLst>
              <a:gd name="adj" fmla="val 0"/>
            </a:avLst>
          </a:prstGeom>
          <a:solidFill>
            <a:srgbClr val="00FFFF">
              <a:alpha val="18824"/>
            </a:srgbClr>
          </a:solidFill>
          <a:ln w="9525"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rgbClr val="00FFFF"/>
              </a:solidFill>
              <a:effectLst/>
              <a:latin typeface="Tahoma" pitchFamily="34" charset="0"/>
              <a:ea typeface="新細明體" pitchFamily="18" charset="-120"/>
            </a:endParaRPr>
          </a:p>
        </p:txBody>
      </p:sp>
      <p:sp>
        <p:nvSpPr>
          <p:cNvPr id="11" name="圓角矩形 10"/>
          <p:cNvSpPr/>
          <p:nvPr/>
        </p:nvSpPr>
        <p:spPr bwMode="auto">
          <a:xfrm>
            <a:off x="5204770" y="4119274"/>
            <a:ext cx="2634551" cy="288032"/>
          </a:xfrm>
          <a:prstGeom prst="roundRect">
            <a:avLst>
              <a:gd name="adj" fmla="val 0"/>
            </a:avLst>
          </a:prstGeom>
          <a:solidFill>
            <a:srgbClr val="00FFFF">
              <a:alpha val="18824"/>
            </a:srgbClr>
          </a:solidFill>
          <a:ln w="9525"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rgbClr val="00FFFF"/>
              </a:solidFill>
              <a:effectLst/>
              <a:latin typeface="Tahoma" pitchFamily="34" charset="0"/>
              <a:ea typeface="新細明體" pitchFamily="18" charset="-120"/>
            </a:endParaRPr>
          </a:p>
        </p:txBody>
      </p:sp>
      <p:sp>
        <p:nvSpPr>
          <p:cNvPr id="12" name="圓角矩形 11"/>
          <p:cNvSpPr/>
          <p:nvPr/>
        </p:nvSpPr>
        <p:spPr bwMode="auto">
          <a:xfrm>
            <a:off x="5421053" y="4509120"/>
            <a:ext cx="1317275" cy="288032"/>
          </a:xfrm>
          <a:prstGeom prst="roundRect">
            <a:avLst>
              <a:gd name="adj" fmla="val 0"/>
            </a:avLst>
          </a:prstGeom>
          <a:solidFill>
            <a:srgbClr val="00FFFF">
              <a:alpha val="18824"/>
            </a:srgbClr>
          </a:solidFill>
          <a:ln w="9525"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rgbClr val="00FFFF"/>
              </a:solidFill>
              <a:effectLst/>
              <a:latin typeface="Tahoma" pitchFamily="34" charset="0"/>
              <a:ea typeface="新細明體" pitchFamily="18" charset="-120"/>
            </a:endParaRPr>
          </a:p>
        </p:txBody>
      </p:sp>
    </p:spTree>
    <p:extLst>
      <p:ext uri="{BB962C8B-B14F-4D97-AF65-F5344CB8AC3E}">
        <p14:creationId xmlns:p14="http://schemas.microsoft.com/office/powerpoint/2010/main" val="3398386795"/>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投影片編號版面配置區 5"/>
          <p:cNvSpPr txBox="1">
            <a:spLocks noGrp="1"/>
          </p:cNvSpPr>
          <p:nvPr/>
        </p:nvSpPr>
        <p:spPr bwMode="auto">
          <a:xfrm>
            <a:off x="8378826" y="6383338"/>
            <a:ext cx="1573610" cy="457200"/>
          </a:xfrm>
          <a:prstGeom prst="rect">
            <a:avLst/>
          </a:prstGeom>
          <a:noFill/>
          <a:ln>
            <a:miter lim="800000"/>
            <a:headEnd/>
            <a:tailEnd/>
          </a:ln>
        </p:spPr>
        <p:txBody>
          <a:bodyPr/>
          <a:lstStyle/>
          <a:p>
            <a:pPr algn="r">
              <a:defRPr/>
            </a:pPr>
            <a:fld id="{F18AA28D-85CE-449E-9A69-6FC447A86E4E}" type="slidenum">
              <a:rPr kumimoji="0" lang="en-US" altLang="zh-TW" sz="1000">
                <a:latin typeface="+mn-lt"/>
              </a:rPr>
              <a:pPr algn="r">
                <a:defRPr/>
              </a:pPr>
              <a:t>71</a:t>
            </a:fld>
            <a:endParaRPr kumimoji="0" lang="en-US" altLang="zh-TW" sz="1000">
              <a:latin typeface="+mn-lt"/>
            </a:endParaRPr>
          </a:p>
        </p:txBody>
      </p:sp>
      <p:sp>
        <p:nvSpPr>
          <p:cNvPr id="16405" name="標題 1"/>
          <p:cNvSpPr>
            <a:spLocks/>
          </p:cNvSpPr>
          <p:nvPr/>
        </p:nvSpPr>
        <p:spPr bwMode="auto">
          <a:xfrm>
            <a:off x="1040474" y="260648"/>
            <a:ext cx="8089900" cy="725190"/>
          </a:xfrm>
          <a:prstGeom prst="rect">
            <a:avLst/>
          </a:prstGeom>
          <a:noFill/>
          <a:ln w="9525">
            <a:noFill/>
            <a:miter lim="800000"/>
            <a:headEnd/>
            <a:tailEnd/>
          </a:ln>
        </p:spPr>
        <p:txBody>
          <a:bodyPr anchor="b"/>
          <a:lstStyle/>
          <a:p>
            <a:pPr algn="ctr" eaLnBrk="0" hangingPunct="0">
              <a:defRPr/>
            </a:pPr>
            <a:r>
              <a:rPr lang="zh-TW" altLang="en-US" sz="4000" dirty="0">
                <a:solidFill>
                  <a:srgbClr val="C00000"/>
                </a:solidFill>
                <a:effectLst>
                  <a:outerShdw blurRad="38100" dist="38100" dir="2700000" algn="tl">
                    <a:srgbClr val="000000">
                      <a:alpha val="43137"/>
                    </a:srgbClr>
                  </a:outerShdw>
                </a:effectLst>
                <a:latin typeface="標楷體" pitchFamily="65" charset="-120"/>
                <a:ea typeface="標楷體" pitchFamily="65" charset="-120"/>
              </a:rPr>
              <a:t>自行</a:t>
            </a:r>
            <a:r>
              <a:rPr lang="zh-TW" altLang="en-US" sz="4000" dirty="0" smtClean="0">
                <a:solidFill>
                  <a:srgbClr val="C00000"/>
                </a:solidFill>
                <a:effectLst>
                  <a:outerShdw blurRad="38100" dist="38100" dir="2700000" algn="tl">
                    <a:srgbClr val="000000">
                      <a:alpha val="43137"/>
                    </a:srgbClr>
                  </a:outerShdw>
                </a:effectLst>
                <a:latin typeface="標楷體" pitchFamily="65" charset="-120"/>
                <a:ea typeface="標楷體" pitchFamily="65" charset="-120"/>
              </a:rPr>
              <a:t>評估重點</a:t>
            </a:r>
            <a:r>
              <a:rPr lang="en-US" altLang="zh-TW" sz="1600" dirty="0" smtClean="0">
                <a:solidFill>
                  <a:srgbClr val="C00000"/>
                </a:solidFill>
                <a:effectLst>
                  <a:outerShdw blurRad="38100" dist="38100" dir="2700000" algn="tl">
                    <a:srgbClr val="000000">
                      <a:alpha val="43137"/>
                    </a:srgbClr>
                  </a:outerShdw>
                </a:effectLst>
                <a:cs typeface="Arial" panose="020B0604020202020204" pitchFamily="34" charset="0"/>
              </a:rPr>
              <a:t>2/2</a:t>
            </a:r>
            <a:endParaRPr lang="en-US" altLang="zh-TW" sz="1600" dirty="0">
              <a:solidFill>
                <a:srgbClr val="C00000"/>
              </a:solidFill>
              <a:effectLst>
                <a:outerShdw blurRad="38100" dist="38100" dir="2700000" algn="tl">
                  <a:srgbClr val="000000">
                    <a:alpha val="43137"/>
                  </a:srgbClr>
                </a:outerShdw>
              </a:effectLst>
              <a:cs typeface="Arial" panose="020B0604020202020204" pitchFamily="34" charset="0"/>
            </a:endParaRPr>
          </a:p>
        </p:txBody>
      </p:sp>
      <p:sp>
        <p:nvSpPr>
          <p:cNvPr id="21508" name="Rectangle 5"/>
          <p:cNvSpPr>
            <a:spLocks noChangeArrowheads="1"/>
          </p:cNvSpPr>
          <p:nvPr/>
        </p:nvSpPr>
        <p:spPr bwMode="auto">
          <a:xfrm>
            <a:off x="818542" y="1124745"/>
            <a:ext cx="8268919" cy="460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6575" indent="-536575"/>
            <a:r>
              <a:rPr lang="zh-TW" altLang="en-US" sz="2400" dirty="0" smtClean="0">
                <a:latin typeface="標楷體" pitchFamily="65" charset="-120"/>
                <a:ea typeface="標楷體" pitchFamily="65" charset="-120"/>
              </a:rPr>
              <a:t>六</a:t>
            </a:r>
            <a:r>
              <a:rPr lang="zh-TW" altLang="en-US" sz="2400" dirty="0">
                <a:latin typeface="標楷體" pitchFamily="65" charset="-120"/>
                <a:ea typeface="標楷體" pitchFamily="65" charset="-120"/>
              </a:rPr>
              <a:t>、就</a:t>
            </a:r>
            <a:r>
              <a:rPr lang="zh-TW" altLang="en-US" sz="2400" dirty="0">
                <a:solidFill>
                  <a:srgbClr val="0000FF"/>
                </a:solidFill>
                <a:latin typeface="標楷體" pitchFamily="65" charset="-120"/>
                <a:ea typeface="標楷體" pitchFamily="65" charset="-120"/>
              </a:rPr>
              <a:t>主管業務對相關機關或單位善盡監理、督導或輔導等責任</a:t>
            </a:r>
            <a:r>
              <a:rPr lang="zh-TW" altLang="en-US" sz="2400" dirty="0">
                <a:latin typeface="標楷體" pitchFamily="65" charset="-120"/>
                <a:ea typeface="標楷體" pitchFamily="65" charset="-120"/>
              </a:rPr>
              <a:t>。</a:t>
            </a:r>
          </a:p>
          <a:p>
            <a:pPr marL="536575" indent="-536575"/>
            <a:r>
              <a:rPr lang="zh-TW" altLang="en-US" sz="2400" dirty="0">
                <a:latin typeface="標楷體" pitchFamily="65" charset="-120"/>
                <a:ea typeface="標楷體" pitchFamily="65" charset="-120"/>
              </a:rPr>
              <a:t>七、針對內部</a:t>
            </a:r>
            <a:r>
              <a:rPr lang="zh-TW" altLang="en-US" sz="2400" dirty="0">
                <a:solidFill>
                  <a:srgbClr val="0000FF"/>
                </a:solidFill>
                <a:latin typeface="標楷體" pitchFamily="65" charset="-120"/>
                <a:ea typeface="標楷體" pitchFamily="65" charset="-120"/>
              </a:rPr>
              <a:t>高風險業務</a:t>
            </a:r>
            <a:r>
              <a:rPr lang="zh-TW" altLang="en-US" sz="2400" dirty="0">
                <a:latin typeface="標楷體" pitchFamily="65" charset="-120"/>
                <a:ea typeface="標楷體" pitchFamily="65" charset="-120"/>
              </a:rPr>
              <a:t>設有明確</a:t>
            </a:r>
            <a:r>
              <a:rPr lang="zh-TW" altLang="en-US" sz="2400" dirty="0">
                <a:solidFill>
                  <a:srgbClr val="0000FF"/>
                </a:solidFill>
                <a:latin typeface="標楷體" pitchFamily="65" charset="-120"/>
                <a:ea typeface="標楷體" pitchFamily="65" charset="-120"/>
              </a:rPr>
              <a:t>職能分工</a:t>
            </a:r>
            <a:r>
              <a:rPr lang="zh-TW" altLang="en-US" sz="2400" dirty="0">
                <a:latin typeface="標楷體" pitchFamily="65" charset="-120"/>
                <a:ea typeface="標楷體" pitchFamily="65" charset="-120"/>
              </a:rPr>
              <a:t>及</a:t>
            </a:r>
            <a:r>
              <a:rPr lang="zh-TW" altLang="en-US" sz="2400" dirty="0">
                <a:solidFill>
                  <a:srgbClr val="0000FF"/>
                </a:solidFill>
                <a:latin typeface="標楷體" pitchFamily="65" charset="-120"/>
                <a:ea typeface="標楷體" pitchFamily="65" charset="-120"/>
              </a:rPr>
              <a:t>職務輪調</a:t>
            </a:r>
            <a:r>
              <a:rPr lang="zh-TW" altLang="en-US" sz="2400" dirty="0">
                <a:latin typeface="標楷體" pitchFamily="65" charset="-120"/>
                <a:ea typeface="標楷體" pitchFamily="65" charset="-120"/>
              </a:rPr>
              <a:t>等機制。</a:t>
            </a:r>
          </a:p>
          <a:p>
            <a:pPr marL="536575"/>
            <a:r>
              <a:rPr lang="en-US" altLang="zh-TW" sz="2400" dirty="0">
                <a:latin typeface="標楷體" pitchFamily="65" charset="-120"/>
                <a:ea typeface="標楷體" pitchFamily="65" charset="-120"/>
              </a:rPr>
              <a:t>(</a:t>
            </a:r>
            <a:r>
              <a:rPr lang="zh-TW" altLang="en-US" sz="2400" dirty="0">
                <a:latin typeface="標楷體" pitchFamily="65" charset="-120"/>
                <a:ea typeface="標楷體" pitchFamily="65" charset="-120"/>
              </a:rPr>
              <a:t>由機關自行指定之單位負責評估，其餘單位免列示本項</a:t>
            </a:r>
            <a:r>
              <a:rPr lang="en-US" altLang="zh-TW" sz="2400" dirty="0">
                <a:latin typeface="標楷體" pitchFamily="65" charset="-120"/>
                <a:ea typeface="標楷體" pitchFamily="65" charset="-120"/>
              </a:rPr>
              <a:t>)</a:t>
            </a:r>
          </a:p>
          <a:p>
            <a:pPr marL="536575" indent="-536575"/>
            <a:r>
              <a:rPr lang="zh-TW" altLang="en-US" sz="2400" dirty="0">
                <a:latin typeface="標楷體" pitchFamily="65" charset="-120"/>
                <a:ea typeface="標楷體" pitchFamily="65" charset="-120"/>
              </a:rPr>
              <a:t>八、稽核評估職能單位及負責內部控制或內部稽核業務幕僚單位</a:t>
            </a:r>
            <a:r>
              <a:rPr lang="zh-TW" altLang="en-US" sz="2400" dirty="0">
                <a:solidFill>
                  <a:srgbClr val="0000FF"/>
                </a:solidFill>
                <a:latin typeface="標楷體" pitchFamily="65" charset="-120"/>
                <a:ea typeface="標楷體" pitchFamily="65" charset="-120"/>
              </a:rPr>
              <a:t>依相關法令規定落實辦理</a:t>
            </a:r>
            <a:r>
              <a:rPr lang="zh-TW" altLang="en-US" sz="2400" dirty="0">
                <a:latin typeface="標楷體" pitchFamily="65" charset="-120"/>
                <a:ea typeface="標楷體" pitchFamily="65" charset="-120"/>
              </a:rPr>
              <a:t>下列工作</a:t>
            </a:r>
            <a:r>
              <a:rPr lang="en-US" altLang="zh-TW" sz="2400" dirty="0">
                <a:latin typeface="標楷體" pitchFamily="65" charset="-120"/>
                <a:ea typeface="標楷體" pitchFamily="65" charset="-120"/>
              </a:rPr>
              <a:t>(</a:t>
            </a:r>
            <a:r>
              <a:rPr lang="zh-TW" altLang="en-US" sz="2400" dirty="0">
                <a:latin typeface="標楷體" pitchFamily="65" charset="-120"/>
                <a:ea typeface="標楷體" pitchFamily="65" charset="-120"/>
              </a:rPr>
              <a:t>註</a:t>
            </a:r>
            <a:r>
              <a:rPr lang="en-US" altLang="zh-TW" sz="2400" dirty="0">
                <a:latin typeface="標楷體" pitchFamily="65" charset="-120"/>
                <a:ea typeface="標楷體" pitchFamily="65" charset="-120"/>
              </a:rPr>
              <a:t>3)</a:t>
            </a:r>
            <a:r>
              <a:rPr lang="zh-TW" altLang="en-US" sz="2400" dirty="0">
                <a:latin typeface="標楷體" pitchFamily="65" charset="-120"/>
                <a:ea typeface="標楷體" pitchFamily="65" charset="-120"/>
              </a:rPr>
              <a:t>：</a:t>
            </a:r>
          </a:p>
          <a:p>
            <a:pPr marL="536575"/>
            <a:r>
              <a:rPr lang="en-US" altLang="zh-TW" sz="2400" dirty="0">
                <a:latin typeface="標楷體" pitchFamily="65" charset="-120"/>
                <a:ea typeface="標楷體" pitchFamily="65" charset="-120"/>
              </a:rPr>
              <a:t>(</a:t>
            </a:r>
            <a:r>
              <a:rPr lang="zh-TW" altLang="en-US" sz="2400" dirty="0">
                <a:latin typeface="標楷體" pitchFamily="65" charset="-120"/>
                <a:ea typeface="標楷體" pitchFamily="65" charset="-120"/>
              </a:rPr>
              <a:t>一</a:t>
            </a:r>
            <a:r>
              <a:rPr lang="en-US" altLang="zh-TW" sz="2400" dirty="0" smtClean="0">
                <a:latin typeface="標楷體" pitchFamily="65" charset="-120"/>
                <a:ea typeface="標楷體" pitchFamily="65" charset="-120"/>
              </a:rPr>
              <a:t>)</a:t>
            </a:r>
            <a:r>
              <a:rPr lang="zh-TW" altLang="en-US" sz="2400" dirty="0" smtClean="0">
                <a:latin typeface="標楷體" pitchFamily="65" charset="-120"/>
                <a:ea typeface="標楷體" pitchFamily="65" charset="-120"/>
              </a:rPr>
              <a:t>施政</a:t>
            </a:r>
            <a:r>
              <a:rPr lang="zh-TW" altLang="en-US" sz="2400" dirty="0">
                <a:latin typeface="標楷體" pitchFamily="65" charset="-120"/>
                <a:ea typeface="標楷體" pitchFamily="65" charset="-120"/>
              </a:rPr>
              <a:t>績效管考。</a:t>
            </a:r>
          </a:p>
          <a:p>
            <a:pPr marL="536575"/>
            <a:r>
              <a:rPr lang="en-US" altLang="zh-TW" sz="2400" dirty="0">
                <a:latin typeface="標楷體" pitchFamily="65" charset="-120"/>
                <a:ea typeface="標楷體" pitchFamily="65" charset="-120"/>
              </a:rPr>
              <a:t>(</a:t>
            </a:r>
            <a:r>
              <a:rPr lang="zh-TW" altLang="en-US" sz="2400" dirty="0">
                <a:latin typeface="標楷體" pitchFamily="65" charset="-120"/>
                <a:ea typeface="標楷體" pitchFamily="65" charset="-120"/>
              </a:rPr>
              <a:t>二</a:t>
            </a:r>
            <a:r>
              <a:rPr lang="en-US" altLang="zh-TW" sz="2400" dirty="0" smtClean="0">
                <a:latin typeface="標楷體" pitchFamily="65" charset="-120"/>
                <a:ea typeface="標楷體" pitchFamily="65" charset="-120"/>
              </a:rPr>
              <a:t>)…</a:t>
            </a:r>
            <a:endParaRPr lang="en-US" altLang="zh-TW" sz="2400" dirty="0">
              <a:latin typeface="標楷體" pitchFamily="65" charset="-120"/>
              <a:ea typeface="標楷體" pitchFamily="65" charset="-120"/>
            </a:endParaRPr>
          </a:p>
          <a:p>
            <a:pPr marL="536575"/>
            <a:r>
              <a:rPr lang="en-US" altLang="zh-TW" sz="2400" dirty="0">
                <a:latin typeface="標楷體" pitchFamily="65" charset="-120"/>
                <a:ea typeface="標楷體" pitchFamily="65" charset="-120"/>
              </a:rPr>
              <a:t>(</a:t>
            </a:r>
            <a:r>
              <a:rPr lang="zh-TW" altLang="en-US" sz="2400" dirty="0">
                <a:latin typeface="標楷體" pitchFamily="65" charset="-120"/>
                <a:ea typeface="標楷體" pitchFamily="65" charset="-120"/>
              </a:rPr>
              <a:t>三</a:t>
            </a:r>
            <a:r>
              <a:rPr lang="en-US" altLang="zh-TW" sz="2400" dirty="0" smtClean="0">
                <a:latin typeface="標楷體" pitchFamily="65" charset="-120"/>
                <a:ea typeface="標楷體" pitchFamily="65" charset="-120"/>
              </a:rPr>
              <a:t>)</a:t>
            </a:r>
            <a:r>
              <a:rPr lang="zh-TW" altLang="en-US" sz="2400" dirty="0" smtClean="0">
                <a:latin typeface="標楷體" pitchFamily="65" charset="-120"/>
                <a:ea typeface="標楷體" pitchFamily="65" charset="-120"/>
              </a:rPr>
              <a:t>定期</a:t>
            </a:r>
            <a:r>
              <a:rPr lang="zh-TW" altLang="en-US" sz="2400" dirty="0">
                <a:latin typeface="標楷體" pitchFamily="65" charset="-120"/>
                <a:ea typeface="標楷體" pitchFamily="65" charset="-120"/>
              </a:rPr>
              <a:t>檢討內部控制機制。</a:t>
            </a:r>
          </a:p>
          <a:p>
            <a:pPr marL="536575"/>
            <a:r>
              <a:rPr lang="en-US" altLang="zh-TW" sz="2400" dirty="0">
                <a:latin typeface="標楷體" pitchFamily="65" charset="-120"/>
                <a:ea typeface="標楷體" pitchFamily="65" charset="-120"/>
              </a:rPr>
              <a:t>(</a:t>
            </a:r>
            <a:r>
              <a:rPr lang="zh-TW" altLang="en-US" sz="2400" dirty="0">
                <a:latin typeface="標楷體" pitchFamily="65" charset="-120"/>
                <a:ea typeface="標楷體" pitchFamily="65" charset="-120"/>
              </a:rPr>
              <a:t>非稽核評估職能單位、內部控制或內部稽核業務幕僚單位免列示本項</a:t>
            </a:r>
            <a:r>
              <a:rPr lang="en-US" altLang="zh-TW" sz="2400" dirty="0">
                <a:latin typeface="標楷體" pitchFamily="65" charset="-120"/>
                <a:ea typeface="標楷體" pitchFamily="65" charset="-120"/>
              </a:rPr>
              <a:t>)</a:t>
            </a:r>
          </a:p>
        </p:txBody>
      </p:sp>
      <p:sp>
        <p:nvSpPr>
          <p:cNvPr id="5" name="圓角矩形 4"/>
          <p:cNvSpPr/>
          <p:nvPr/>
        </p:nvSpPr>
        <p:spPr bwMode="auto">
          <a:xfrm>
            <a:off x="5967113" y="1196752"/>
            <a:ext cx="2886321" cy="360040"/>
          </a:xfrm>
          <a:prstGeom prst="roundRect">
            <a:avLst>
              <a:gd name="adj" fmla="val 0"/>
            </a:avLst>
          </a:prstGeom>
          <a:solidFill>
            <a:srgbClr val="00FFFF">
              <a:alpha val="18824"/>
            </a:srgbClr>
          </a:solidFill>
          <a:ln w="9525"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rgbClr val="00FFFF"/>
              </a:solidFill>
              <a:effectLst/>
              <a:latin typeface="Tahoma" pitchFamily="34" charset="0"/>
              <a:ea typeface="新細明體" pitchFamily="18" charset="-120"/>
            </a:endParaRPr>
          </a:p>
        </p:txBody>
      </p:sp>
      <p:sp>
        <p:nvSpPr>
          <p:cNvPr id="6" name="圓角矩形 5"/>
          <p:cNvSpPr/>
          <p:nvPr/>
        </p:nvSpPr>
        <p:spPr bwMode="auto">
          <a:xfrm>
            <a:off x="1520619" y="1538892"/>
            <a:ext cx="1326147" cy="305933"/>
          </a:xfrm>
          <a:prstGeom prst="roundRect">
            <a:avLst>
              <a:gd name="adj" fmla="val 0"/>
            </a:avLst>
          </a:prstGeom>
          <a:solidFill>
            <a:srgbClr val="00FFFF">
              <a:alpha val="18824"/>
            </a:srgbClr>
          </a:solidFill>
          <a:ln w="9525"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rgbClr val="00FFFF"/>
              </a:solidFill>
              <a:effectLst/>
              <a:latin typeface="Tahoma" pitchFamily="34" charset="0"/>
              <a:ea typeface="新細明體" pitchFamily="18" charset="-120"/>
            </a:endParaRPr>
          </a:p>
        </p:txBody>
      </p:sp>
      <p:sp>
        <p:nvSpPr>
          <p:cNvPr id="7" name="圓角矩形 6"/>
          <p:cNvSpPr/>
          <p:nvPr/>
        </p:nvSpPr>
        <p:spPr bwMode="auto">
          <a:xfrm>
            <a:off x="5889104" y="1970940"/>
            <a:ext cx="2886321" cy="305933"/>
          </a:xfrm>
          <a:prstGeom prst="roundRect">
            <a:avLst>
              <a:gd name="adj" fmla="val 0"/>
            </a:avLst>
          </a:prstGeom>
          <a:solidFill>
            <a:srgbClr val="00FFFF">
              <a:alpha val="18824"/>
            </a:srgbClr>
          </a:solidFill>
          <a:ln w="9525"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rgbClr val="00FFFF"/>
              </a:solidFill>
              <a:effectLst/>
              <a:latin typeface="Tahoma" pitchFamily="34" charset="0"/>
              <a:ea typeface="新細明體" pitchFamily="18" charset="-120"/>
            </a:endParaRPr>
          </a:p>
        </p:txBody>
      </p:sp>
      <p:sp>
        <p:nvSpPr>
          <p:cNvPr id="8" name="圓角矩形 7"/>
          <p:cNvSpPr/>
          <p:nvPr/>
        </p:nvSpPr>
        <p:spPr bwMode="auto">
          <a:xfrm>
            <a:off x="2846766" y="3789041"/>
            <a:ext cx="3588399" cy="305933"/>
          </a:xfrm>
          <a:prstGeom prst="roundRect">
            <a:avLst>
              <a:gd name="adj" fmla="val 0"/>
            </a:avLst>
          </a:prstGeom>
          <a:solidFill>
            <a:srgbClr val="00FFFF">
              <a:alpha val="18824"/>
            </a:srgbClr>
          </a:solidFill>
          <a:ln w="9525"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rgbClr val="00FFFF"/>
              </a:solidFill>
              <a:effectLst/>
              <a:latin typeface="Tahoma" pitchFamily="34" charset="0"/>
              <a:ea typeface="新細明體" pitchFamily="18" charset="-120"/>
            </a:endParaRPr>
          </a:p>
        </p:txBody>
      </p:sp>
    </p:spTree>
    <p:extLst>
      <p:ext uri="{BB962C8B-B14F-4D97-AF65-F5344CB8AC3E}">
        <p14:creationId xmlns:p14="http://schemas.microsoft.com/office/powerpoint/2010/main" val="1444892839"/>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idx="4294967295"/>
          </p:nvPr>
        </p:nvSpPr>
        <p:spPr>
          <a:xfrm>
            <a:off x="350838" y="206375"/>
            <a:ext cx="9283435" cy="630238"/>
          </a:xfrm>
        </p:spPr>
        <p:txBody>
          <a:bodyPr/>
          <a:lstStyle/>
          <a:p>
            <a:pPr>
              <a:defRPr/>
            </a:pPr>
            <a:r>
              <a:rPr lang="zh-TW" altLang="en-US" sz="4000" dirty="0" smtClean="0">
                <a:solidFill>
                  <a:srgbClr val="A50021"/>
                </a:solidFill>
                <a:effectLst>
                  <a:outerShdw blurRad="38100" dist="38100" dir="2700000" algn="tl">
                    <a:srgbClr val="C0C0C0"/>
                  </a:outerShdw>
                </a:effectLst>
                <a:latin typeface="+mn-ea"/>
                <a:ea typeface="+mn-ea"/>
                <a:cs typeface="Arial" panose="020B0604020202020204" pitchFamily="34" charset="0"/>
              </a:rPr>
              <a:t>自行評估案例</a:t>
            </a:r>
            <a:r>
              <a:rPr lang="en-US" altLang="zh-TW" sz="1600" dirty="0">
                <a:solidFill>
                  <a:srgbClr val="A50021"/>
                </a:solidFill>
                <a:effectLst>
                  <a:outerShdw blurRad="38100" dist="38100" dir="2700000" algn="tl">
                    <a:srgbClr val="C0C0C0"/>
                  </a:outerShdw>
                </a:effectLst>
                <a:latin typeface="Arial" panose="020B0604020202020204" pitchFamily="34" charset="0"/>
                <a:cs typeface="Arial" panose="020B0604020202020204" pitchFamily="34" charset="0"/>
              </a:rPr>
              <a:t>3-1</a:t>
            </a:r>
          </a:p>
        </p:txBody>
      </p:sp>
      <p:sp>
        <p:nvSpPr>
          <p:cNvPr id="7" name="投影片編號版面配置區 5"/>
          <p:cNvSpPr txBox="1">
            <a:spLocks noGrp="1"/>
          </p:cNvSpPr>
          <p:nvPr/>
        </p:nvSpPr>
        <p:spPr bwMode="auto">
          <a:xfrm>
            <a:off x="8378826" y="6383338"/>
            <a:ext cx="1573610" cy="457200"/>
          </a:xfrm>
          <a:prstGeom prst="rect">
            <a:avLst/>
          </a:prstGeom>
          <a:noFill/>
          <a:ln>
            <a:miter lim="800000"/>
            <a:headEnd/>
            <a:tailEnd/>
          </a:ln>
        </p:spPr>
        <p:txBody>
          <a:bodyPr/>
          <a:lstStyle/>
          <a:p>
            <a:pPr algn="r">
              <a:defRPr/>
            </a:pPr>
            <a:fld id="{99EEFFB2-DAE4-420E-95E9-52AAAC03753C}" type="slidenum">
              <a:rPr kumimoji="0" lang="en-US" altLang="zh-TW" sz="1000">
                <a:latin typeface="+mn-lt"/>
              </a:rPr>
              <a:pPr algn="r">
                <a:defRPr/>
              </a:pPr>
              <a:t>72</a:t>
            </a:fld>
            <a:endParaRPr kumimoji="0" lang="en-US" altLang="zh-TW" sz="1000">
              <a:latin typeface="+mn-lt"/>
            </a:endParaRPr>
          </a:p>
        </p:txBody>
      </p:sp>
      <p:sp>
        <p:nvSpPr>
          <p:cNvPr id="45060" name="Rectangle 10"/>
          <p:cNvSpPr>
            <a:spLocks noChangeArrowheads="1"/>
          </p:cNvSpPr>
          <p:nvPr/>
        </p:nvSpPr>
        <p:spPr bwMode="auto">
          <a:xfrm>
            <a:off x="0" y="765175"/>
            <a:ext cx="8970433"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40000"/>
              </a:lnSpc>
              <a:spcBef>
                <a:spcPct val="20000"/>
              </a:spcBef>
              <a:buClr>
                <a:srgbClr val="CC0000"/>
              </a:buClr>
              <a:buSzPct val="85000"/>
              <a:buFont typeface="Wingdings" pitchFamily="2" charset="2"/>
              <a:buNone/>
            </a:pPr>
            <a:endParaRPr kumimoji="0" lang="zh-TW" altLang="en-US" sz="2400">
              <a:latin typeface="標楷體" pitchFamily="65" charset="-120"/>
              <a:ea typeface="標楷體" pitchFamily="65" charset="-120"/>
            </a:endParaRPr>
          </a:p>
          <a:p>
            <a:pPr marL="357188" lvl="1" indent="-177800" algn="just">
              <a:spcBef>
                <a:spcPct val="20000"/>
              </a:spcBef>
              <a:buClr>
                <a:srgbClr val="0000FF"/>
              </a:buClr>
              <a:buSzPct val="80000"/>
              <a:buFont typeface="Wingdings" pitchFamily="2" charset="2"/>
              <a:buNone/>
            </a:pPr>
            <a:endParaRPr kumimoji="0" lang="zh-TW" altLang="en-US" sz="2400">
              <a:latin typeface="標楷體" pitchFamily="65" charset="-120"/>
              <a:ea typeface="標楷體" pitchFamily="65" charset="-120"/>
            </a:endParaRPr>
          </a:p>
          <a:p>
            <a:pPr marL="357188" lvl="1" indent="-177800" algn="just">
              <a:spcBef>
                <a:spcPct val="20000"/>
              </a:spcBef>
              <a:buClr>
                <a:srgbClr val="0000FF"/>
              </a:buClr>
              <a:buSzPct val="80000"/>
              <a:buFont typeface="Wingdings" pitchFamily="2" charset="2"/>
              <a:buNone/>
            </a:pPr>
            <a:endParaRPr kumimoji="0" lang="zh-TW" altLang="en-US" sz="2400">
              <a:latin typeface="標楷體" pitchFamily="65" charset="-120"/>
              <a:ea typeface="標楷體" pitchFamily="65" charset="-120"/>
            </a:endParaRPr>
          </a:p>
          <a:p>
            <a:pPr marL="357188" lvl="1" indent="-177800" algn="just">
              <a:lnSpc>
                <a:spcPct val="140000"/>
              </a:lnSpc>
              <a:spcBef>
                <a:spcPct val="20000"/>
              </a:spcBef>
              <a:buClr>
                <a:srgbClr val="0000FF"/>
              </a:buClr>
              <a:buSzPct val="80000"/>
              <a:buFont typeface="Wingdings" pitchFamily="2" charset="2"/>
              <a:buNone/>
            </a:pPr>
            <a:endParaRPr kumimoji="0" lang="zh-TW" altLang="en-US" sz="2400">
              <a:latin typeface="標楷體" pitchFamily="65" charset="-120"/>
              <a:ea typeface="標楷體" pitchFamily="65" charset="-120"/>
            </a:endParaRPr>
          </a:p>
          <a:p>
            <a:pPr marL="357188" lvl="1" indent="-177800" algn="just">
              <a:lnSpc>
                <a:spcPct val="140000"/>
              </a:lnSpc>
              <a:spcBef>
                <a:spcPct val="20000"/>
              </a:spcBef>
              <a:buClr>
                <a:srgbClr val="0000FF"/>
              </a:buClr>
              <a:buSzPct val="80000"/>
              <a:buFont typeface="Wingdings" pitchFamily="2" charset="2"/>
              <a:buNone/>
            </a:pPr>
            <a:endParaRPr kumimoji="0" lang="zh-TW" altLang="en-US" sz="2400">
              <a:latin typeface="標楷體" pitchFamily="65" charset="-120"/>
              <a:ea typeface="標楷體" pitchFamily="65" charset="-120"/>
            </a:endParaRPr>
          </a:p>
          <a:p>
            <a:pPr algn="just">
              <a:lnSpc>
                <a:spcPct val="140000"/>
              </a:lnSpc>
              <a:spcBef>
                <a:spcPct val="20000"/>
              </a:spcBef>
              <a:buClr>
                <a:srgbClr val="CC0000"/>
              </a:buClr>
              <a:buSzPct val="85000"/>
              <a:buFont typeface="Wingdings" pitchFamily="2" charset="2"/>
              <a:buNone/>
            </a:pPr>
            <a:r>
              <a:rPr kumimoji="0" lang="zh-TW" altLang="en-US" sz="2400">
                <a:latin typeface="標楷體" pitchFamily="65" charset="-120"/>
                <a:ea typeface="標楷體" pitchFamily="65" charset="-120"/>
              </a:rPr>
              <a:t>　  </a:t>
            </a:r>
            <a:endParaRPr kumimoji="0" lang="en-US" altLang="zh-TW" sz="2400">
              <a:latin typeface="標楷體" pitchFamily="65" charset="-120"/>
              <a:ea typeface="標楷體" pitchFamily="65" charset="-120"/>
            </a:endParaRPr>
          </a:p>
          <a:p>
            <a:pPr algn="just">
              <a:lnSpc>
                <a:spcPct val="140000"/>
              </a:lnSpc>
              <a:spcBef>
                <a:spcPct val="20000"/>
              </a:spcBef>
              <a:buClr>
                <a:srgbClr val="CC0000"/>
              </a:buClr>
              <a:buSzPct val="85000"/>
              <a:buFont typeface="Wingdings" pitchFamily="2" charset="2"/>
              <a:buNone/>
            </a:pPr>
            <a:endParaRPr kumimoji="0" lang="zh-TW" altLang="en-US" sz="2400">
              <a:latin typeface="標楷體" pitchFamily="65" charset="-120"/>
              <a:ea typeface="標楷體" pitchFamily="65" charset="-120"/>
            </a:endParaRPr>
          </a:p>
          <a:p>
            <a:pPr algn="just">
              <a:lnSpc>
                <a:spcPct val="140000"/>
              </a:lnSpc>
              <a:spcBef>
                <a:spcPct val="20000"/>
              </a:spcBef>
              <a:buClr>
                <a:srgbClr val="CC0000"/>
              </a:buClr>
              <a:buSzPct val="85000"/>
              <a:buFont typeface="Wingdings" pitchFamily="2" charset="2"/>
              <a:buNone/>
            </a:pPr>
            <a:endParaRPr kumimoji="0" lang="zh-TW" altLang="en-US" sz="2400">
              <a:latin typeface="標楷體" pitchFamily="65" charset="-120"/>
              <a:ea typeface="標楷體" pitchFamily="65" charset="-120"/>
            </a:endParaRPr>
          </a:p>
          <a:p>
            <a:pPr algn="just">
              <a:lnSpc>
                <a:spcPct val="140000"/>
              </a:lnSpc>
              <a:spcBef>
                <a:spcPct val="20000"/>
              </a:spcBef>
              <a:buClr>
                <a:srgbClr val="CC0000"/>
              </a:buClr>
              <a:buSzPct val="85000"/>
              <a:buFont typeface="Wingdings" pitchFamily="2" charset="2"/>
              <a:buNone/>
            </a:pPr>
            <a:endParaRPr kumimoji="0" lang="en-US" altLang="zh-TW" sz="3200">
              <a:latin typeface="標楷體" pitchFamily="65" charset="-120"/>
              <a:ea typeface="標楷體" pitchFamily="65" charset="-120"/>
            </a:endParaRPr>
          </a:p>
        </p:txBody>
      </p:sp>
      <p:sp>
        <p:nvSpPr>
          <p:cNvPr id="45062" name="AutoShape 5"/>
          <p:cNvSpPr>
            <a:spLocks noChangeArrowheads="1"/>
          </p:cNvSpPr>
          <p:nvPr/>
        </p:nvSpPr>
        <p:spPr bwMode="auto">
          <a:xfrm>
            <a:off x="584515" y="981075"/>
            <a:ext cx="8581115" cy="5327650"/>
          </a:xfrm>
          <a:prstGeom prst="flowChartAlternateProcess">
            <a:avLst/>
          </a:prstGeom>
          <a:solidFill>
            <a:srgbClr val="FFFF99"/>
          </a:solidFill>
          <a:ln w="28575" algn="ctr">
            <a:solidFill>
              <a:srgbClr val="006600"/>
            </a:solidFill>
            <a:miter lim="800000"/>
            <a:headEnd/>
            <a:tailEnd/>
          </a:ln>
          <a:extLst/>
        </p:spPr>
        <p:txBody>
          <a:bodyPr/>
          <a:lstStyle/>
          <a:p>
            <a:pPr algn="just" eaLnBrk="1" hangingPunct="1">
              <a:lnSpc>
                <a:spcPct val="110000"/>
              </a:lnSpc>
              <a:spcBef>
                <a:spcPct val="10000"/>
              </a:spcBef>
              <a:buClr>
                <a:srgbClr val="0000CC"/>
              </a:buClr>
              <a:buSzPct val="70000"/>
              <a:buFont typeface="Wingdings" pitchFamily="2" charset="2"/>
              <a:buChar char="n"/>
            </a:pPr>
            <a:r>
              <a:rPr lang="zh-TW" altLang="en-US" sz="2600" b="1" dirty="0">
                <a:solidFill>
                  <a:srgbClr val="0033CC"/>
                </a:solidFill>
                <a:ea typeface="標楷體" pitchFamily="65" charset="-120"/>
              </a:rPr>
              <a:t>佐證資料</a:t>
            </a:r>
            <a:r>
              <a:rPr lang="zh-TW" altLang="en-US" sz="2600" b="1" dirty="0" smtClean="0">
                <a:solidFill>
                  <a:srgbClr val="0033CC"/>
                </a:solidFill>
                <a:ea typeface="標楷體" pitchFamily="65" charset="-120"/>
              </a:rPr>
              <a:t>收集</a:t>
            </a:r>
            <a:endParaRPr lang="en-US" altLang="zh-TW" sz="2600" b="1" dirty="0" smtClean="0">
              <a:solidFill>
                <a:srgbClr val="0033CC"/>
              </a:solidFill>
              <a:ea typeface="標楷體" pitchFamily="65" charset="-120"/>
            </a:endParaRPr>
          </a:p>
          <a:p>
            <a:pPr marL="806450" lvl="1" indent="-349250">
              <a:lnSpc>
                <a:spcPct val="110000"/>
              </a:lnSpc>
              <a:spcBef>
                <a:spcPct val="10000"/>
              </a:spcBef>
              <a:buClr>
                <a:srgbClr val="0000CC"/>
              </a:buClr>
              <a:buSzPct val="65000"/>
              <a:buFont typeface="Wingdings" pitchFamily="2" charset="2"/>
              <a:buChar char="¡"/>
            </a:pPr>
            <a:r>
              <a:rPr lang="zh-TW" altLang="en-US" sz="2600" b="1" dirty="0" smtClean="0">
                <a:ea typeface="標楷體" pitchFamily="65" charset="-120"/>
              </a:rPr>
              <a:t>作業</a:t>
            </a:r>
            <a:r>
              <a:rPr lang="zh-TW" altLang="en-US" sz="2600" b="1" dirty="0">
                <a:ea typeface="標楷體" pitchFamily="65" charset="-120"/>
              </a:rPr>
              <a:t>項目</a:t>
            </a:r>
            <a:r>
              <a:rPr lang="en-US" altLang="zh-TW" sz="2600" dirty="0">
                <a:ea typeface="標楷體" pitchFamily="65" charset="-120"/>
              </a:rPr>
              <a:t>-</a:t>
            </a:r>
            <a:r>
              <a:rPr lang="zh-TW" altLang="en-US" sz="2600" dirty="0">
                <a:ea typeface="標楷體" pitchFamily="65" charset="-120"/>
              </a:rPr>
              <a:t>應用系統上線及變更管理作業</a:t>
            </a:r>
            <a:endParaRPr lang="zh-TW" altLang="en-US" sz="2600" b="1" dirty="0">
              <a:ea typeface="標楷體" pitchFamily="65" charset="-120"/>
            </a:endParaRPr>
          </a:p>
          <a:p>
            <a:pPr marL="806450" lvl="1" indent="-349250">
              <a:lnSpc>
                <a:spcPct val="110000"/>
              </a:lnSpc>
              <a:spcBef>
                <a:spcPct val="10000"/>
              </a:spcBef>
              <a:buClr>
                <a:srgbClr val="0000CC"/>
              </a:buClr>
              <a:buSzPct val="65000"/>
              <a:buFont typeface="Wingdings" pitchFamily="2" charset="2"/>
              <a:buChar char="¡"/>
            </a:pPr>
            <a:r>
              <a:rPr lang="zh-TW" altLang="en-US" sz="2600" b="1" dirty="0">
                <a:ea typeface="標楷體" pitchFamily="65" charset="-120"/>
              </a:rPr>
              <a:t>評估重點</a:t>
            </a:r>
            <a:r>
              <a:rPr lang="en-US" altLang="zh-TW" sz="2600" b="1" dirty="0">
                <a:ea typeface="標楷體" pitchFamily="65" charset="-120"/>
              </a:rPr>
              <a:t>-</a:t>
            </a:r>
            <a:r>
              <a:rPr lang="zh-TW" altLang="en-US" sz="2600" dirty="0">
                <a:ea typeface="標楷體" pitchFamily="65" charset="-120"/>
              </a:rPr>
              <a:t>系統維護人員及系統管理人員角色是否區隔，由不同人員擔任</a:t>
            </a:r>
            <a:r>
              <a:rPr lang="zh-TW" altLang="en-US" sz="2600" dirty="0" smtClean="0">
                <a:ea typeface="標楷體" pitchFamily="65" charset="-120"/>
              </a:rPr>
              <a:t>。</a:t>
            </a:r>
            <a:endParaRPr lang="en-US" altLang="zh-TW" sz="2600" dirty="0" smtClean="0">
              <a:ea typeface="標楷體" pitchFamily="65" charset="-120"/>
            </a:endParaRPr>
          </a:p>
          <a:p>
            <a:pPr marL="715963" lvl="1" indent="-258763" algn="just" eaLnBrk="1" hangingPunct="1">
              <a:lnSpc>
                <a:spcPct val="110000"/>
              </a:lnSpc>
              <a:spcBef>
                <a:spcPct val="10000"/>
              </a:spcBef>
              <a:buClr>
                <a:srgbClr val="0000CC"/>
              </a:buClr>
              <a:buSzPct val="65000"/>
              <a:buFont typeface="Wingdings" pitchFamily="2" charset="2"/>
              <a:buChar char="¡"/>
            </a:pPr>
            <a:r>
              <a:rPr lang="zh-TW" altLang="en-US" sz="2600" b="1" dirty="0" smtClean="0">
                <a:ea typeface="標楷體" pitchFamily="65" charset="-120"/>
              </a:rPr>
              <a:t>母體</a:t>
            </a:r>
            <a:r>
              <a:rPr lang="en-US" altLang="zh-TW" sz="2600" b="1" dirty="0">
                <a:ea typeface="標楷體" pitchFamily="65" charset="-120"/>
              </a:rPr>
              <a:t>-</a:t>
            </a:r>
            <a:r>
              <a:rPr lang="en-US" altLang="zh-TW" sz="2600" dirty="0">
                <a:ea typeface="標楷體" pitchFamily="65" charset="-120"/>
              </a:rPr>
              <a:t>102</a:t>
            </a:r>
            <a:r>
              <a:rPr lang="zh-TW" altLang="en-US" sz="2600" dirty="0">
                <a:ea typeface="標楷體" pitchFamily="65" charset="-120"/>
              </a:rPr>
              <a:t>年</a:t>
            </a:r>
            <a:r>
              <a:rPr lang="en-US" altLang="zh-TW" sz="2600" dirty="0">
                <a:ea typeface="標楷體" pitchFamily="65" charset="-120"/>
              </a:rPr>
              <a:t>11</a:t>
            </a:r>
            <a:r>
              <a:rPr lang="zh-TW" altLang="en-US" sz="2600" dirty="0">
                <a:ea typeface="標楷體" pitchFamily="65" charset="-120"/>
              </a:rPr>
              <a:t>月</a:t>
            </a:r>
            <a:r>
              <a:rPr lang="en-US" altLang="zh-TW" sz="2600" dirty="0">
                <a:ea typeface="標楷體" pitchFamily="65" charset="-120"/>
              </a:rPr>
              <a:t>30</a:t>
            </a:r>
            <a:r>
              <a:rPr lang="zh-TW" altLang="en-US" sz="2600" dirty="0">
                <a:ea typeface="標楷體" pitchFamily="65" charset="-120"/>
              </a:rPr>
              <a:t>日至</a:t>
            </a:r>
            <a:r>
              <a:rPr lang="en-US" altLang="zh-TW" sz="2600" dirty="0">
                <a:ea typeface="標楷體" pitchFamily="65" charset="-120"/>
              </a:rPr>
              <a:t>103</a:t>
            </a:r>
            <a:r>
              <a:rPr lang="zh-TW" altLang="en-US" sz="2600" dirty="0">
                <a:ea typeface="標楷體" pitchFamily="65" charset="-120"/>
              </a:rPr>
              <a:t>年</a:t>
            </a:r>
            <a:r>
              <a:rPr lang="en-US" altLang="zh-TW" sz="2600" dirty="0">
                <a:ea typeface="標楷體" pitchFamily="65" charset="-120"/>
              </a:rPr>
              <a:t>11</a:t>
            </a:r>
            <a:r>
              <a:rPr lang="zh-TW" altLang="en-US" sz="2600" dirty="0">
                <a:ea typeface="標楷體" pitchFamily="65" charset="-120"/>
              </a:rPr>
              <a:t>月</a:t>
            </a:r>
            <a:r>
              <a:rPr lang="en-US" altLang="zh-TW" sz="2600" dirty="0">
                <a:ea typeface="標楷體" pitchFamily="65" charset="-120"/>
              </a:rPr>
              <a:t>30</a:t>
            </a:r>
            <a:r>
              <a:rPr lang="zh-TW" altLang="en-US" sz="2600" dirty="0">
                <a:ea typeface="標楷體" pitchFamily="65" charset="-120"/>
              </a:rPr>
              <a:t>日系統維護申請單</a:t>
            </a:r>
            <a:endParaRPr lang="en-US" altLang="zh-TW" sz="2600" dirty="0">
              <a:ea typeface="標楷體" pitchFamily="65" charset="-120"/>
            </a:endParaRPr>
          </a:p>
          <a:p>
            <a:pPr marL="715963" lvl="1" indent="-258763" algn="just" eaLnBrk="1" hangingPunct="1">
              <a:lnSpc>
                <a:spcPct val="110000"/>
              </a:lnSpc>
              <a:spcBef>
                <a:spcPct val="10000"/>
              </a:spcBef>
              <a:buClr>
                <a:srgbClr val="0000CC"/>
              </a:buClr>
              <a:buSzPct val="65000"/>
              <a:buFont typeface="Wingdings" pitchFamily="2" charset="2"/>
              <a:buChar char="¡"/>
            </a:pPr>
            <a:r>
              <a:rPr lang="zh-TW" altLang="en-US" sz="2600" b="1" dirty="0">
                <a:ea typeface="標楷體" pitchFamily="65" charset="-120"/>
              </a:rPr>
              <a:t>樣本</a:t>
            </a:r>
            <a:r>
              <a:rPr lang="en-US" altLang="zh-TW" sz="2600" b="1" dirty="0">
                <a:ea typeface="標楷體" pitchFamily="65" charset="-120"/>
              </a:rPr>
              <a:t>-</a:t>
            </a:r>
            <a:r>
              <a:rPr lang="zh-TW" altLang="en-US" sz="2600" dirty="0">
                <a:ea typeface="標楷體" pitchFamily="65" charset="-120"/>
              </a:rPr>
              <a:t>系統維護申請單評估期間總筆數約</a:t>
            </a:r>
            <a:r>
              <a:rPr lang="en-US" altLang="zh-TW" sz="2600" dirty="0">
                <a:ea typeface="標楷體" pitchFamily="65" charset="-120"/>
              </a:rPr>
              <a:t>810</a:t>
            </a:r>
            <a:r>
              <a:rPr lang="zh-TW" altLang="en-US" sz="2600" dirty="0">
                <a:ea typeface="標楷體" pitchFamily="65" charset="-120"/>
              </a:rPr>
              <a:t>筆，</a:t>
            </a:r>
            <a:r>
              <a:rPr lang="zh-TW" altLang="en-US" sz="2600" dirty="0" smtClean="0">
                <a:ea typeface="標楷體" pitchFamily="65" charset="-120"/>
              </a:rPr>
              <a:t>則依</a:t>
            </a:r>
            <a:r>
              <a:rPr lang="zh-TW" altLang="en-US" sz="2600" dirty="0">
                <a:ea typeface="標楷體" pitchFamily="65" charset="-120"/>
              </a:rPr>
              <a:t>評估計畫所訂抽核標準表，隨機抽取</a:t>
            </a:r>
            <a:r>
              <a:rPr lang="zh-TW" altLang="en-US" sz="2600" dirty="0" smtClean="0">
                <a:ea typeface="標楷體" pitchFamily="65" charset="-120"/>
              </a:rPr>
              <a:t>評估所</a:t>
            </a:r>
            <a:r>
              <a:rPr lang="zh-TW" altLang="en-US" sz="2600" dirty="0">
                <a:ea typeface="標楷體" pitchFamily="65" charset="-120"/>
              </a:rPr>
              <a:t>需最少樣本量</a:t>
            </a:r>
            <a:r>
              <a:rPr lang="en-US" altLang="zh-TW" sz="2600" dirty="0">
                <a:ea typeface="標楷體" pitchFamily="65" charset="-120"/>
              </a:rPr>
              <a:t>25</a:t>
            </a:r>
            <a:r>
              <a:rPr lang="zh-TW" altLang="en-US" sz="2600" dirty="0">
                <a:ea typeface="標楷體" pitchFamily="65" charset="-120"/>
              </a:rPr>
              <a:t>筆。</a:t>
            </a:r>
            <a:endParaRPr lang="en-US" altLang="zh-TW" sz="2600" dirty="0">
              <a:ea typeface="標楷體" pitchFamily="65" charset="-120"/>
            </a:endParaRPr>
          </a:p>
          <a:p>
            <a:pPr marL="627063" lvl="1" indent="-169863" algn="just" eaLnBrk="1" hangingPunct="1">
              <a:lnSpc>
                <a:spcPct val="110000"/>
              </a:lnSpc>
              <a:spcBef>
                <a:spcPct val="10000"/>
              </a:spcBef>
              <a:buClr>
                <a:srgbClr val="0000CC"/>
              </a:buClr>
              <a:buSzPct val="65000"/>
              <a:buFont typeface="Wingdings" pitchFamily="2" charset="2"/>
              <a:buChar char="¡"/>
            </a:pPr>
            <a:r>
              <a:rPr lang="zh-TW" altLang="en-US" sz="2600" b="1" dirty="0">
                <a:ea typeface="標楷體" pitchFamily="65" charset="-120"/>
              </a:rPr>
              <a:t>評估</a:t>
            </a:r>
            <a:r>
              <a:rPr lang="en-US" altLang="zh-TW" sz="2600" dirty="0">
                <a:ea typeface="標楷體" pitchFamily="65" charset="-120"/>
              </a:rPr>
              <a:t>-</a:t>
            </a:r>
            <a:r>
              <a:rPr lang="zh-TW" altLang="en-US" sz="2600" dirty="0">
                <a:ea typeface="標楷體" pitchFamily="65" charset="-120"/>
              </a:rPr>
              <a:t>驗證該</a:t>
            </a:r>
            <a:r>
              <a:rPr lang="en-US" altLang="zh-TW" sz="2600" dirty="0">
                <a:ea typeface="標楷體" pitchFamily="65" charset="-120"/>
              </a:rPr>
              <a:t>25</a:t>
            </a:r>
            <a:r>
              <a:rPr lang="zh-TW" altLang="en-US" sz="2600" dirty="0">
                <a:ea typeface="標楷體" pitchFamily="65" charset="-120"/>
              </a:rPr>
              <a:t>筆資料是否皆符合評估重點，</a:t>
            </a:r>
            <a:r>
              <a:rPr lang="zh-TW" altLang="en-US" sz="2600" dirty="0" smtClean="0">
                <a:ea typeface="標楷體" pitchFamily="65" charset="-120"/>
              </a:rPr>
              <a:t>並依實際結果勾選自行評估情形。</a:t>
            </a:r>
            <a:endParaRPr lang="en-US" altLang="zh-TW" sz="2600" dirty="0" smtClean="0">
              <a:ea typeface="標楷體" pitchFamily="65" charset="-120"/>
            </a:endParaRPr>
          </a:p>
          <a:p>
            <a:endParaRPr lang="zh-TW" altLang="en-US" dirty="0"/>
          </a:p>
        </p:txBody>
      </p:sp>
    </p:spTree>
    <p:extLst>
      <p:ext uri="{BB962C8B-B14F-4D97-AF65-F5344CB8AC3E}">
        <p14:creationId xmlns:p14="http://schemas.microsoft.com/office/powerpoint/2010/main" val="9823375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5"/>
          <p:cNvSpPr txBox="1">
            <a:spLocks noGrp="1"/>
          </p:cNvSpPr>
          <p:nvPr/>
        </p:nvSpPr>
        <p:spPr bwMode="auto">
          <a:xfrm>
            <a:off x="8378826" y="6383338"/>
            <a:ext cx="1573610" cy="457200"/>
          </a:xfrm>
          <a:prstGeom prst="rect">
            <a:avLst/>
          </a:prstGeom>
          <a:noFill/>
          <a:ln>
            <a:miter lim="800000"/>
            <a:headEnd/>
            <a:tailEnd/>
          </a:ln>
        </p:spPr>
        <p:txBody>
          <a:bodyPr/>
          <a:lstStyle/>
          <a:p>
            <a:pPr algn="r">
              <a:defRPr/>
            </a:pPr>
            <a:fld id="{DBD970E1-DDC0-438D-BB8A-337300837244}" type="slidenum">
              <a:rPr kumimoji="0" lang="en-US" altLang="zh-TW" sz="1000">
                <a:latin typeface="+mn-lt"/>
              </a:rPr>
              <a:pPr algn="r">
                <a:defRPr/>
              </a:pPr>
              <a:t>73</a:t>
            </a:fld>
            <a:endParaRPr kumimoji="0" lang="en-US" altLang="zh-TW" sz="1000">
              <a:latin typeface="+mn-lt"/>
            </a:endParaRPr>
          </a:p>
        </p:txBody>
      </p:sp>
      <p:sp>
        <p:nvSpPr>
          <p:cNvPr id="47108" name="Rectangle 10"/>
          <p:cNvSpPr>
            <a:spLocks noChangeArrowheads="1"/>
          </p:cNvSpPr>
          <p:nvPr/>
        </p:nvSpPr>
        <p:spPr bwMode="auto">
          <a:xfrm>
            <a:off x="0" y="765175"/>
            <a:ext cx="8970433"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40000"/>
              </a:lnSpc>
              <a:spcBef>
                <a:spcPct val="20000"/>
              </a:spcBef>
              <a:buClr>
                <a:srgbClr val="CC0000"/>
              </a:buClr>
              <a:buSzPct val="85000"/>
              <a:buFont typeface="Wingdings" pitchFamily="2" charset="2"/>
              <a:buNone/>
            </a:pPr>
            <a:endParaRPr kumimoji="0" lang="zh-TW" altLang="en-US" sz="2400">
              <a:latin typeface="標楷體" pitchFamily="65" charset="-120"/>
              <a:ea typeface="標楷體" pitchFamily="65" charset="-120"/>
            </a:endParaRPr>
          </a:p>
          <a:p>
            <a:pPr marL="357188" lvl="1" indent="-177800" algn="just">
              <a:spcBef>
                <a:spcPct val="20000"/>
              </a:spcBef>
              <a:buClr>
                <a:srgbClr val="0000FF"/>
              </a:buClr>
              <a:buSzPct val="80000"/>
              <a:buFont typeface="Wingdings" pitchFamily="2" charset="2"/>
              <a:buNone/>
            </a:pPr>
            <a:endParaRPr kumimoji="0" lang="zh-TW" altLang="en-US" sz="2400">
              <a:latin typeface="標楷體" pitchFamily="65" charset="-120"/>
              <a:ea typeface="標楷體" pitchFamily="65" charset="-120"/>
            </a:endParaRPr>
          </a:p>
          <a:p>
            <a:pPr marL="357188" lvl="1" indent="-177800" algn="just">
              <a:spcBef>
                <a:spcPct val="20000"/>
              </a:spcBef>
              <a:buClr>
                <a:srgbClr val="0000FF"/>
              </a:buClr>
              <a:buSzPct val="80000"/>
              <a:buFont typeface="Wingdings" pitchFamily="2" charset="2"/>
              <a:buNone/>
            </a:pPr>
            <a:endParaRPr kumimoji="0" lang="zh-TW" altLang="en-US" sz="2400">
              <a:latin typeface="標楷體" pitchFamily="65" charset="-120"/>
              <a:ea typeface="標楷體" pitchFamily="65" charset="-120"/>
            </a:endParaRPr>
          </a:p>
          <a:p>
            <a:pPr marL="357188" lvl="1" indent="-177800" algn="just">
              <a:lnSpc>
                <a:spcPct val="140000"/>
              </a:lnSpc>
              <a:spcBef>
                <a:spcPct val="20000"/>
              </a:spcBef>
              <a:buClr>
                <a:srgbClr val="0000FF"/>
              </a:buClr>
              <a:buSzPct val="80000"/>
              <a:buFont typeface="Wingdings" pitchFamily="2" charset="2"/>
              <a:buNone/>
            </a:pPr>
            <a:endParaRPr kumimoji="0" lang="zh-TW" altLang="en-US" sz="2400">
              <a:latin typeface="標楷體" pitchFamily="65" charset="-120"/>
              <a:ea typeface="標楷體" pitchFamily="65" charset="-120"/>
            </a:endParaRPr>
          </a:p>
          <a:p>
            <a:pPr marL="357188" lvl="1" indent="-177800" algn="just">
              <a:lnSpc>
                <a:spcPct val="140000"/>
              </a:lnSpc>
              <a:spcBef>
                <a:spcPct val="20000"/>
              </a:spcBef>
              <a:buClr>
                <a:srgbClr val="0000FF"/>
              </a:buClr>
              <a:buSzPct val="80000"/>
              <a:buFont typeface="Wingdings" pitchFamily="2" charset="2"/>
              <a:buNone/>
            </a:pPr>
            <a:endParaRPr kumimoji="0" lang="zh-TW" altLang="en-US" sz="2400">
              <a:latin typeface="標楷體" pitchFamily="65" charset="-120"/>
              <a:ea typeface="標楷體" pitchFamily="65" charset="-120"/>
            </a:endParaRPr>
          </a:p>
          <a:p>
            <a:pPr algn="just">
              <a:lnSpc>
                <a:spcPct val="140000"/>
              </a:lnSpc>
              <a:spcBef>
                <a:spcPct val="20000"/>
              </a:spcBef>
              <a:buClr>
                <a:srgbClr val="CC0000"/>
              </a:buClr>
              <a:buSzPct val="85000"/>
              <a:buFont typeface="Wingdings" pitchFamily="2" charset="2"/>
              <a:buNone/>
            </a:pPr>
            <a:r>
              <a:rPr kumimoji="0" lang="zh-TW" altLang="en-US" sz="2400">
                <a:latin typeface="標楷體" pitchFamily="65" charset="-120"/>
                <a:ea typeface="標楷體" pitchFamily="65" charset="-120"/>
              </a:rPr>
              <a:t>　  </a:t>
            </a:r>
            <a:endParaRPr kumimoji="0" lang="en-US" altLang="zh-TW" sz="2400">
              <a:latin typeface="標楷體" pitchFamily="65" charset="-120"/>
              <a:ea typeface="標楷體" pitchFamily="65" charset="-120"/>
            </a:endParaRPr>
          </a:p>
          <a:p>
            <a:pPr algn="just">
              <a:lnSpc>
                <a:spcPct val="140000"/>
              </a:lnSpc>
              <a:spcBef>
                <a:spcPct val="20000"/>
              </a:spcBef>
              <a:buClr>
                <a:srgbClr val="CC0000"/>
              </a:buClr>
              <a:buSzPct val="85000"/>
              <a:buFont typeface="Wingdings" pitchFamily="2" charset="2"/>
              <a:buNone/>
            </a:pPr>
            <a:endParaRPr kumimoji="0" lang="zh-TW" altLang="en-US" sz="2400">
              <a:latin typeface="標楷體" pitchFamily="65" charset="-120"/>
              <a:ea typeface="標楷體" pitchFamily="65" charset="-120"/>
            </a:endParaRPr>
          </a:p>
          <a:p>
            <a:pPr algn="just">
              <a:lnSpc>
                <a:spcPct val="140000"/>
              </a:lnSpc>
              <a:spcBef>
                <a:spcPct val="20000"/>
              </a:spcBef>
              <a:buClr>
                <a:srgbClr val="CC0000"/>
              </a:buClr>
              <a:buSzPct val="85000"/>
              <a:buFont typeface="Wingdings" pitchFamily="2" charset="2"/>
              <a:buNone/>
            </a:pPr>
            <a:endParaRPr kumimoji="0" lang="zh-TW" altLang="en-US" sz="2400">
              <a:latin typeface="標楷體" pitchFamily="65" charset="-120"/>
              <a:ea typeface="標楷體" pitchFamily="65" charset="-120"/>
            </a:endParaRPr>
          </a:p>
          <a:p>
            <a:pPr algn="just">
              <a:lnSpc>
                <a:spcPct val="140000"/>
              </a:lnSpc>
              <a:spcBef>
                <a:spcPct val="20000"/>
              </a:spcBef>
              <a:buClr>
                <a:srgbClr val="CC0000"/>
              </a:buClr>
              <a:buSzPct val="85000"/>
              <a:buFont typeface="Wingdings" pitchFamily="2" charset="2"/>
              <a:buNone/>
            </a:pPr>
            <a:endParaRPr kumimoji="0" lang="en-US" altLang="zh-TW" sz="3200">
              <a:latin typeface="標楷體" pitchFamily="65" charset="-120"/>
              <a:ea typeface="標楷體" pitchFamily="65" charset="-120"/>
            </a:endParaRPr>
          </a:p>
        </p:txBody>
      </p:sp>
      <p:sp>
        <p:nvSpPr>
          <p:cNvPr id="47110" name="AutoShape 5"/>
          <p:cNvSpPr>
            <a:spLocks noChangeArrowheads="1"/>
          </p:cNvSpPr>
          <p:nvPr/>
        </p:nvSpPr>
        <p:spPr bwMode="auto">
          <a:xfrm>
            <a:off x="584515" y="981075"/>
            <a:ext cx="8814979" cy="5472113"/>
          </a:xfrm>
          <a:prstGeom prst="flowChartAlternateProcess">
            <a:avLst/>
          </a:prstGeom>
          <a:solidFill>
            <a:srgbClr val="CCFFCC"/>
          </a:solidFill>
          <a:ln w="28575" algn="ctr">
            <a:solidFill>
              <a:srgbClr val="006600"/>
            </a:solidFill>
            <a:miter lim="800000"/>
            <a:headEnd/>
            <a:tailEnd/>
          </a:ln>
          <a:extLst/>
        </p:spPr>
        <p:txBody>
          <a:bodyPr/>
          <a:lstStyle/>
          <a:p>
            <a:pPr algn="just" eaLnBrk="1" hangingPunct="1">
              <a:lnSpc>
                <a:spcPct val="110000"/>
              </a:lnSpc>
              <a:spcBef>
                <a:spcPct val="10000"/>
              </a:spcBef>
              <a:buClr>
                <a:srgbClr val="0000CC"/>
              </a:buClr>
              <a:buSzPct val="70000"/>
              <a:buFont typeface="Wingdings" pitchFamily="2" charset="2"/>
              <a:buChar char="n"/>
            </a:pPr>
            <a:r>
              <a:rPr lang="zh-TW" altLang="en-US" sz="2600" b="1" dirty="0">
                <a:solidFill>
                  <a:srgbClr val="0033CC"/>
                </a:solidFill>
                <a:ea typeface="標楷體" pitchFamily="65" charset="-120"/>
              </a:rPr>
              <a:t>佐證資料收集</a:t>
            </a:r>
            <a:endParaRPr lang="en-US" altLang="zh-TW" sz="2400" b="1" dirty="0">
              <a:solidFill>
                <a:srgbClr val="CC0000"/>
              </a:solidFill>
              <a:ea typeface="標楷體" pitchFamily="65" charset="-120"/>
            </a:endParaRPr>
          </a:p>
          <a:p>
            <a:pPr lvl="1" algn="just" eaLnBrk="1" hangingPunct="1">
              <a:lnSpc>
                <a:spcPct val="110000"/>
              </a:lnSpc>
              <a:spcBef>
                <a:spcPct val="10000"/>
              </a:spcBef>
              <a:buClr>
                <a:srgbClr val="0000CC"/>
              </a:buClr>
              <a:buSzPct val="65000"/>
              <a:buFont typeface="Wingdings" pitchFamily="2" charset="2"/>
              <a:buChar char="¡"/>
            </a:pPr>
            <a:r>
              <a:rPr lang="zh-TW" altLang="en-US" sz="2400" b="1" dirty="0">
                <a:ea typeface="標楷體" pitchFamily="65" charset="-120"/>
              </a:rPr>
              <a:t>作業項目</a:t>
            </a:r>
            <a:r>
              <a:rPr lang="en-US" altLang="zh-TW" sz="2400" dirty="0">
                <a:ea typeface="標楷體" pitchFamily="65" charset="-120"/>
              </a:rPr>
              <a:t>-</a:t>
            </a:r>
            <a:r>
              <a:rPr lang="zh-TW" altLang="en-US" sz="2400" dirty="0">
                <a:ea typeface="標楷體" pitchFamily="65" charset="-120"/>
              </a:rPr>
              <a:t>人事費薪給作業</a:t>
            </a:r>
            <a:endParaRPr lang="en-US" altLang="zh-TW" sz="2400" b="1" dirty="0">
              <a:ea typeface="標楷體" pitchFamily="65" charset="-120"/>
            </a:endParaRPr>
          </a:p>
          <a:p>
            <a:pPr marL="627063" lvl="1" indent="-169863" algn="just" hangingPunct="1">
              <a:lnSpc>
                <a:spcPct val="110000"/>
              </a:lnSpc>
              <a:spcBef>
                <a:spcPct val="10000"/>
              </a:spcBef>
              <a:buClr>
                <a:srgbClr val="0000CC"/>
              </a:buClr>
              <a:buSzPct val="65000"/>
              <a:buFont typeface="Wingdings" pitchFamily="2" charset="2"/>
              <a:buChar char="¡"/>
            </a:pPr>
            <a:r>
              <a:rPr lang="zh-TW" altLang="en-US" sz="2400" b="1" dirty="0">
                <a:ea typeface="標楷體" pitchFamily="65" charset="-120"/>
              </a:rPr>
              <a:t>評估重點</a:t>
            </a:r>
            <a:r>
              <a:rPr lang="en-US" altLang="zh-TW" sz="2400" b="1" dirty="0">
                <a:ea typeface="標楷體" pitchFamily="65" charset="-120"/>
              </a:rPr>
              <a:t>-</a:t>
            </a:r>
            <a:r>
              <a:rPr lang="zh-TW" altLang="en-US" sz="2400" dirty="0">
                <a:ea typeface="標楷體" pitchFamily="65" charset="-120"/>
              </a:rPr>
              <a:t>是否隨時將人員動態以派令或異動</a:t>
            </a:r>
            <a:r>
              <a:rPr lang="zh-TW" altLang="en-US" sz="2400" dirty="0" smtClean="0">
                <a:ea typeface="標楷體" pitchFamily="65" charset="-120"/>
              </a:rPr>
              <a:t>通知單等資料，確實通知秘書室事務管理科及主計室。</a:t>
            </a:r>
            <a:endParaRPr lang="en-US" altLang="zh-TW" sz="2400" dirty="0" smtClean="0">
              <a:ea typeface="標楷體" pitchFamily="65" charset="-120"/>
            </a:endParaRPr>
          </a:p>
          <a:p>
            <a:pPr marL="627063" lvl="1" indent="-169863" algn="just" eaLnBrk="1" hangingPunct="1">
              <a:lnSpc>
                <a:spcPct val="110000"/>
              </a:lnSpc>
              <a:spcBef>
                <a:spcPct val="10000"/>
              </a:spcBef>
              <a:buClr>
                <a:srgbClr val="0000CC"/>
              </a:buClr>
              <a:buSzPct val="65000"/>
              <a:buFont typeface="Wingdings" pitchFamily="2" charset="2"/>
              <a:buChar char="¡"/>
            </a:pPr>
            <a:r>
              <a:rPr lang="zh-TW" altLang="en-US" sz="2400" b="1" dirty="0" smtClean="0">
                <a:ea typeface="標楷體" pitchFamily="65" charset="-120"/>
              </a:rPr>
              <a:t>母體</a:t>
            </a:r>
            <a:r>
              <a:rPr lang="en-US" altLang="zh-TW" sz="2400" b="1" dirty="0">
                <a:ea typeface="標楷體" pitchFamily="65" charset="-120"/>
              </a:rPr>
              <a:t>-</a:t>
            </a:r>
            <a:r>
              <a:rPr lang="en-US" altLang="zh-TW" sz="2400" dirty="0">
                <a:ea typeface="標楷體" pitchFamily="65" charset="-120"/>
              </a:rPr>
              <a:t>102</a:t>
            </a:r>
            <a:r>
              <a:rPr lang="zh-TW" altLang="en-US" sz="2400" b="1" dirty="0">
                <a:ea typeface="標楷體" pitchFamily="65" charset="-120"/>
              </a:rPr>
              <a:t>年</a:t>
            </a:r>
            <a:r>
              <a:rPr lang="en-US" altLang="zh-TW" sz="2400" dirty="0">
                <a:ea typeface="標楷體" pitchFamily="65" charset="-120"/>
              </a:rPr>
              <a:t>11</a:t>
            </a:r>
            <a:r>
              <a:rPr lang="zh-TW" altLang="en-US" sz="2400" dirty="0">
                <a:ea typeface="標楷體" pitchFamily="65" charset="-120"/>
              </a:rPr>
              <a:t>月</a:t>
            </a:r>
            <a:r>
              <a:rPr lang="en-US" altLang="zh-TW" sz="2400" dirty="0">
                <a:ea typeface="標楷體" pitchFamily="65" charset="-120"/>
              </a:rPr>
              <a:t>30</a:t>
            </a:r>
            <a:r>
              <a:rPr lang="zh-TW" altLang="en-US" sz="2400" dirty="0">
                <a:ea typeface="標楷體" pitchFamily="65" charset="-120"/>
              </a:rPr>
              <a:t>日至</a:t>
            </a:r>
            <a:r>
              <a:rPr lang="en-US" altLang="zh-TW" sz="2400" dirty="0">
                <a:ea typeface="標楷體" pitchFamily="65" charset="-120"/>
              </a:rPr>
              <a:t>103</a:t>
            </a:r>
            <a:r>
              <a:rPr lang="zh-TW" altLang="en-US" sz="2400" dirty="0">
                <a:ea typeface="標楷體" pitchFamily="65" charset="-120"/>
              </a:rPr>
              <a:t>年</a:t>
            </a:r>
            <a:r>
              <a:rPr lang="en-US" altLang="zh-TW" sz="2400" dirty="0">
                <a:ea typeface="標楷體" pitchFamily="65" charset="-120"/>
              </a:rPr>
              <a:t>11</a:t>
            </a:r>
            <a:r>
              <a:rPr lang="zh-TW" altLang="en-US" sz="2400" dirty="0">
                <a:ea typeface="標楷體" pitchFamily="65" charset="-120"/>
              </a:rPr>
              <a:t>月</a:t>
            </a:r>
            <a:r>
              <a:rPr lang="en-US" altLang="zh-TW" sz="2400" dirty="0">
                <a:ea typeface="標楷體" pitchFamily="65" charset="-120"/>
              </a:rPr>
              <a:t>30</a:t>
            </a:r>
            <a:r>
              <a:rPr lang="zh-TW" altLang="en-US" sz="2400" dirty="0">
                <a:ea typeface="標楷體" pitchFamily="65" charset="-120"/>
              </a:rPr>
              <a:t>日人員派令或</a:t>
            </a:r>
            <a:r>
              <a:rPr lang="zh-TW" altLang="en-US" sz="2400" dirty="0" smtClean="0">
                <a:ea typeface="標楷體" pitchFamily="65" charset="-120"/>
              </a:rPr>
              <a:t>異動通知單。</a:t>
            </a:r>
            <a:endParaRPr lang="en-US" altLang="zh-TW" sz="2400" dirty="0" smtClean="0">
              <a:ea typeface="標楷體" pitchFamily="65" charset="-120"/>
            </a:endParaRPr>
          </a:p>
          <a:p>
            <a:pPr marL="627063" lvl="1" indent="-169863" algn="just" eaLnBrk="1" hangingPunct="1">
              <a:lnSpc>
                <a:spcPct val="110000"/>
              </a:lnSpc>
              <a:spcBef>
                <a:spcPct val="10000"/>
              </a:spcBef>
              <a:buClr>
                <a:srgbClr val="0000CC"/>
              </a:buClr>
              <a:buSzPct val="65000"/>
              <a:buFont typeface="Wingdings" pitchFamily="2" charset="2"/>
              <a:buChar char="¡"/>
            </a:pPr>
            <a:r>
              <a:rPr lang="zh-TW" altLang="en-US" sz="2400" b="1" dirty="0" smtClean="0">
                <a:ea typeface="標楷體" pitchFamily="65" charset="-120"/>
              </a:rPr>
              <a:t>樣本</a:t>
            </a:r>
            <a:r>
              <a:rPr lang="en-US" altLang="zh-TW" sz="2400" b="1" dirty="0" smtClean="0">
                <a:ea typeface="標楷體" pitchFamily="65" charset="-120"/>
              </a:rPr>
              <a:t>-</a:t>
            </a:r>
            <a:r>
              <a:rPr lang="zh-TW" altLang="en-US" sz="2400" dirty="0" smtClean="0">
                <a:ea typeface="標楷體" pitchFamily="65" charset="-120"/>
              </a:rPr>
              <a:t>人員派令或異動不定期且評估期間總筆數約</a:t>
            </a:r>
            <a:r>
              <a:rPr lang="en-US" altLang="zh-TW" sz="2400" dirty="0" smtClean="0">
                <a:ea typeface="標楷體" pitchFamily="65" charset="-120"/>
              </a:rPr>
              <a:t>300</a:t>
            </a:r>
            <a:r>
              <a:rPr lang="zh-TW" altLang="en-US" sz="2400" dirty="0" smtClean="0">
                <a:ea typeface="標楷體" pitchFamily="65" charset="-120"/>
              </a:rPr>
              <a:t>筆，依評估計畫所訂抽核標準表，隨機抽取評估所</a:t>
            </a:r>
            <a:r>
              <a:rPr lang="zh-TW" altLang="en-US" sz="2400" dirty="0">
                <a:ea typeface="標楷體" pitchFamily="65" charset="-120"/>
              </a:rPr>
              <a:t>需最少樣本量</a:t>
            </a:r>
            <a:r>
              <a:rPr lang="en-US" altLang="zh-TW" sz="2400" dirty="0">
                <a:ea typeface="標楷體" pitchFamily="65" charset="-120"/>
              </a:rPr>
              <a:t>25</a:t>
            </a:r>
            <a:r>
              <a:rPr lang="zh-TW" altLang="en-US" sz="2400" dirty="0">
                <a:ea typeface="標楷體" pitchFamily="65" charset="-120"/>
              </a:rPr>
              <a:t>筆。</a:t>
            </a:r>
            <a:endParaRPr lang="en-US" altLang="zh-TW" sz="2400" dirty="0">
              <a:ea typeface="標楷體" pitchFamily="65" charset="-120"/>
            </a:endParaRPr>
          </a:p>
          <a:p>
            <a:pPr marL="627063" lvl="1" indent="-169863" algn="just" eaLnBrk="1" hangingPunct="1">
              <a:lnSpc>
                <a:spcPct val="110000"/>
              </a:lnSpc>
              <a:spcBef>
                <a:spcPct val="10000"/>
              </a:spcBef>
              <a:buClr>
                <a:srgbClr val="0000CC"/>
              </a:buClr>
              <a:buSzPct val="65000"/>
              <a:buFont typeface="Wingdings" pitchFamily="2" charset="2"/>
              <a:buChar char="¡"/>
            </a:pPr>
            <a:r>
              <a:rPr lang="zh-TW" altLang="en-US" sz="2400" b="1" dirty="0">
                <a:ea typeface="標楷體" pitchFamily="65" charset="-120"/>
              </a:rPr>
              <a:t>評估</a:t>
            </a:r>
            <a:r>
              <a:rPr lang="en-US" altLang="zh-TW" sz="2400" dirty="0">
                <a:ea typeface="標楷體" pitchFamily="65" charset="-120"/>
              </a:rPr>
              <a:t>-</a:t>
            </a:r>
            <a:r>
              <a:rPr lang="zh-TW" altLang="en-US" sz="2400" dirty="0">
                <a:ea typeface="標楷體" pitchFamily="65" charset="-120"/>
              </a:rPr>
              <a:t>驗證該</a:t>
            </a:r>
            <a:r>
              <a:rPr lang="en-US" altLang="zh-TW" sz="2400" dirty="0">
                <a:ea typeface="標楷體" pitchFamily="65" charset="-120"/>
              </a:rPr>
              <a:t>25</a:t>
            </a:r>
            <a:r>
              <a:rPr lang="zh-TW" altLang="en-US" sz="2400" dirty="0">
                <a:ea typeface="標楷體" pitchFamily="65" charset="-120"/>
              </a:rPr>
              <a:t>筆資料是否皆符合評估重點，並依</a:t>
            </a:r>
            <a:r>
              <a:rPr lang="zh-TW" altLang="en-US" sz="2400" dirty="0" smtClean="0">
                <a:ea typeface="標楷體" pitchFamily="65" charset="-120"/>
              </a:rPr>
              <a:t>實際結果</a:t>
            </a:r>
            <a:r>
              <a:rPr lang="zh-TW" altLang="en-US" sz="2400" dirty="0">
                <a:ea typeface="標楷體" pitchFamily="65" charset="-120"/>
              </a:rPr>
              <a:t>勾選自行評估情形</a:t>
            </a:r>
            <a:r>
              <a:rPr lang="zh-TW" altLang="en-US" sz="2400" dirty="0" smtClean="0">
                <a:ea typeface="標楷體" pitchFamily="65" charset="-120"/>
              </a:rPr>
              <a:t>。</a:t>
            </a:r>
            <a:endParaRPr lang="en-US" altLang="zh-TW" sz="2400" dirty="0">
              <a:ea typeface="標楷體" pitchFamily="65" charset="-120"/>
            </a:endParaRPr>
          </a:p>
        </p:txBody>
      </p:sp>
      <p:sp>
        <p:nvSpPr>
          <p:cNvPr id="9" name="Rectangle 2"/>
          <p:cNvSpPr txBox="1">
            <a:spLocks noChangeArrowheads="1"/>
          </p:cNvSpPr>
          <p:nvPr/>
        </p:nvSpPr>
        <p:spPr bwMode="auto">
          <a:xfrm>
            <a:off x="350838" y="206375"/>
            <a:ext cx="928343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600" b="1">
                <a:solidFill>
                  <a:schemeClr val="tx2"/>
                </a:solidFill>
                <a:latin typeface="+mn-lt"/>
                <a:ea typeface="標楷體" pitchFamily="65" charset="-120"/>
                <a:cs typeface="+mj-cs"/>
              </a:defRPr>
            </a:lvl1pPr>
            <a:lvl2pPr algn="ctr" rtl="0" eaLnBrk="0" fontAlgn="base" hangingPunct="0">
              <a:spcBef>
                <a:spcPct val="0"/>
              </a:spcBef>
              <a:spcAft>
                <a:spcPct val="0"/>
              </a:spcAft>
              <a:defRPr kumimoji="1" sz="3600" b="1">
                <a:solidFill>
                  <a:schemeClr val="tx2"/>
                </a:solidFill>
                <a:latin typeface="Arial" charset="0"/>
                <a:ea typeface="標楷體" pitchFamily="65" charset="-120"/>
              </a:defRPr>
            </a:lvl2pPr>
            <a:lvl3pPr algn="ctr" rtl="0" eaLnBrk="0" fontAlgn="base" hangingPunct="0">
              <a:spcBef>
                <a:spcPct val="0"/>
              </a:spcBef>
              <a:spcAft>
                <a:spcPct val="0"/>
              </a:spcAft>
              <a:defRPr kumimoji="1" sz="3600" b="1">
                <a:solidFill>
                  <a:schemeClr val="tx2"/>
                </a:solidFill>
                <a:latin typeface="Arial" charset="0"/>
                <a:ea typeface="標楷體" pitchFamily="65" charset="-120"/>
              </a:defRPr>
            </a:lvl3pPr>
            <a:lvl4pPr algn="ctr" rtl="0" eaLnBrk="0" fontAlgn="base" hangingPunct="0">
              <a:spcBef>
                <a:spcPct val="0"/>
              </a:spcBef>
              <a:spcAft>
                <a:spcPct val="0"/>
              </a:spcAft>
              <a:defRPr kumimoji="1" sz="3600" b="1">
                <a:solidFill>
                  <a:schemeClr val="tx2"/>
                </a:solidFill>
                <a:latin typeface="Arial" charset="0"/>
                <a:ea typeface="標楷體" pitchFamily="65" charset="-120"/>
              </a:defRPr>
            </a:lvl4pPr>
            <a:lvl5pPr algn="ctr" rtl="0" eaLnBrk="0" fontAlgn="base" hangingPunct="0">
              <a:spcBef>
                <a:spcPct val="0"/>
              </a:spcBef>
              <a:spcAft>
                <a:spcPct val="0"/>
              </a:spcAft>
              <a:defRPr kumimoji="1" sz="3600" b="1">
                <a:solidFill>
                  <a:schemeClr val="tx2"/>
                </a:solidFill>
                <a:latin typeface="Arial" charset="0"/>
                <a:ea typeface="標楷體" pitchFamily="65" charset="-120"/>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a:defRPr/>
            </a:pPr>
            <a:r>
              <a:rPr lang="zh-TW" altLang="en-US" sz="4000" kern="0" dirty="0" smtClean="0">
                <a:solidFill>
                  <a:srgbClr val="A50021"/>
                </a:solidFill>
                <a:effectLst>
                  <a:outerShdw blurRad="38100" dist="38100" dir="2700000" algn="tl">
                    <a:srgbClr val="C0C0C0"/>
                  </a:outerShdw>
                </a:effectLst>
                <a:latin typeface="標楷體" pitchFamily="65" charset="-120"/>
                <a:cs typeface="Arial" charset="0"/>
              </a:rPr>
              <a:t>自行評估案例</a:t>
            </a:r>
            <a:r>
              <a:rPr lang="en-US" altLang="zh-TW" sz="1600" kern="0" dirty="0" smtClean="0">
                <a:solidFill>
                  <a:srgbClr val="A50021"/>
                </a:solidFill>
                <a:effectLst>
                  <a:outerShdw blurRad="38100" dist="38100" dir="2700000" algn="tl">
                    <a:srgbClr val="C0C0C0"/>
                  </a:outerShdw>
                </a:effectLst>
                <a:cs typeface="Arial" charset="0"/>
              </a:rPr>
              <a:t>3-2</a:t>
            </a:r>
            <a:endParaRPr lang="en-US" altLang="zh-TW" sz="1600" kern="0" dirty="0">
              <a:solidFill>
                <a:srgbClr val="A50021"/>
              </a:solidFill>
              <a:effectLst>
                <a:outerShdw blurRad="38100" dist="38100" dir="2700000" algn="tl">
                  <a:srgbClr val="C0C0C0"/>
                </a:outerShdw>
              </a:effectLst>
              <a:cs typeface="Arial" charset="0"/>
            </a:endParaRPr>
          </a:p>
        </p:txBody>
      </p:sp>
    </p:spTree>
    <p:extLst>
      <p:ext uri="{BB962C8B-B14F-4D97-AF65-F5344CB8AC3E}">
        <p14:creationId xmlns:p14="http://schemas.microsoft.com/office/powerpoint/2010/main" val="102056400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5"/>
          <p:cNvSpPr txBox="1">
            <a:spLocks noGrp="1"/>
          </p:cNvSpPr>
          <p:nvPr/>
        </p:nvSpPr>
        <p:spPr bwMode="auto">
          <a:xfrm>
            <a:off x="8378826" y="6383338"/>
            <a:ext cx="1573610" cy="457200"/>
          </a:xfrm>
          <a:prstGeom prst="rect">
            <a:avLst/>
          </a:prstGeom>
          <a:noFill/>
          <a:ln>
            <a:miter lim="800000"/>
            <a:headEnd/>
            <a:tailEnd/>
          </a:ln>
        </p:spPr>
        <p:txBody>
          <a:bodyPr/>
          <a:lstStyle/>
          <a:p>
            <a:pPr algn="r">
              <a:defRPr/>
            </a:pPr>
            <a:fld id="{497FB458-7AB7-4762-AC76-6C37DB21FFC6}" type="slidenum">
              <a:rPr kumimoji="0" lang="en-US" altLang="zh-TW" sz="1000">
                <a:latin typeface="+mn-lt"/>
              </a:rPr>
              <a:pPr algn="r">
                <a:defRPr/>
              </a:pPr>
              <a:t>74</a:t>
            </a:fld>
            <a:endParaRPr kumimoji="0" lang="en-US" altLang="zh-TW" sz="1000">
              <a:latin typeface="+mn-lt"/>
            </a:endParaRPr>
          </a:p>
        </p:txBody>
      </p:sp>
      <p:sp>
        <p:nvSpPr>
          <p:cNvPr id="49156" name="Rectangle 10"/>
          <p:cNvSpPr>
            <a:spLocks noChangeArrowheads="1"/>
          </p:cNvSpPr>
          <p:nvPr/>
        </p:nvSpPr>
        <p:spPr bwMode="auto">
          <a:xfrm>
            <a:off x="0" y="765175"/>
            <a:ext cx="8970433"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40000"/>
              </a:lnSpc>
              <a:spcBef>
                <a:spcPct val="20000"/>
              </a:spcBef>
              <a:buClr>
                <a:srgbClr val="CC0000"/>
              </a:buClr>
              <a:buSzPct val="85000"/>
              <a:buFont typeface="Wingdings" pitchFamily="2" charset="2"/>
              <a:buNone/>
            </a:pPr>
            <a:endParaRPr kumimoji="0" lang="zh-TW" altLang="en-US" sz="2400">
              <a:latin typeface="標楷體" pitchFamily="65" charset="-120"/>
              <a:ea typeface="標楷體" pitchFamily="65" charset="-120"/>
            </a:endParaRPr>
          </a:p>
          <a:p>
            <a:pPr marL="357188" lvl="1" indent="-177800" algn="just">
              <a:spcBef>
                <a:spcPct val="20000"/>
              </a:spcBef>
              <a:buClr>
                <a:srgbClr val="0000FF"/>
              </a:buClr>
              <a:buSzPct val="80000"/>
              <a:buFont typeface="Wingdings" pitchFamily="2" charset="2"/>
              <a:buNone/>
            </a:pPr>
            <a:endParaRPr kumimoji="0" lang="zh-TW" altLang="en-US" sz="2400">
              <a:latin typeface="標楷體" pitchFamily="65" charset="-120"/>
              <a:ea typeface="標楷體" pitchFamily="65" charset="-120"/>
            </a:endParaRPr>
          </a:p>
          <a:p>
            <a:pPr marL="357188" lvl="1" indent="-177800" algn="just">
              <a:spcBef>
                <a:spcPct val="20000"/>
              </a:spcBef>
              <a:buClr>
                <a:srgbClr val="0000FF"/>
              </a:buClr>
              <a:buSzPct val="80000"/>
              <a:buFont typeface="Wingdings" pitchFamily="2" charset="2"/>
              <a:buNone/>
            </a:pPr>
            <a:endParaRPr kumimoji="0" lang="zh-TW" altLang="en-US" sz="2400">
              <a:latin typeface="標楷體" pitchFamily="65" charset="-120"/>
              <a:ea typeface="標楷體" pitchFamily="65" charset="-120"/>
            </a:endParaRPr>
          </a:p>
          <a:p>
            <a:pPr marL="357188" lvl="1" indent="-177800" algn="just">
              <a:lnSpc>
                <a:spcPct val="140000"/>
              </a:lnSpc>
              <a:spcBef>
                <a:spcPct val="20000"/>
              </a:spcBef>
              <a:buClr>
                <a:srgbClr val="0000FF"/>
              </a:buClr>
              <a:buSzPct val="80000"/>
              <a:buFont typeface="Wingdings" pitchFamily="2" charset="2"/>
              <a:buNone/>
            </a:pPr>
            <a:endParaRPr kumimoji="0" lang="zh-TW" altLang="en-US" sz="2400">
              <a:latin typeface="標楷體" pitchFamily="65" charset="-120"/>
              <a:ea typeface="標楷體" pitchFamily="65" charset="-120"/>
            </a:endParaRPr>
          </a:p>
          <a:p>
            <a:pPr marL="357188" lvl="1" indent="-177800" algn="just">
              <a:lnSpc>
                <a:spcPct val="140000"/>
              </a:lnSpc>
              <a:spcBef>
                <a:spcPct val="20000"/>
              </a:spcBef>
              <a:buClr>
                <a:srgbClr val="0000FF"/>
              </a:buClr>
              <a:buSzPct val="80000"/>
              <a:buFont typeface="Wingdings" pitchFamily="2" charset="2"/>
              <a:buNone/>
            </a:pPr>
            <a:endParaRPr kumimoji="0" lang="zh-TW" altLang="en-US" sz="2400">
              <a:latin typeface="標楷體" pitchFamily="65" charset="-120"/>
              <a:ea typeface="標楷體" pitchFamily="65" charset="-120"/>
            </a:endParaRPr>
          </a:p>
          <a:p>
            <a:pPr algn="just">
              <a:lnSpc>
                <a:spcPct val="140000"/>
              </a:lnSpc>
              <a:spcBef>
                <a:spcPct val="20000"/>
              </a:spcBef>
              <a:buClr>
                <a:srgbClr val="CC0000"/>
              </a:buClr>
              <a:buSzPct val="85000"/>
              <a:buFont typeface="Wingdings" pitchFamily="2" charset="2"/>
              <a:buNone/>
            </a:pPr>
            <a:r>
              <a:rPr kumimoji="0" lang="zh-TW" altLang="en-US" sz="2400">
                <a:latin typeface="標楷體" pitchFamily="65" charset="-120"/>
                <a:ea typeface="標楷體" pitchFamily="65" charset="-120"/>
              </a:rPr>
              <a:t>　  </a:t>
            </a:r>
            <a:endParaRPr kumimoji="0" lang="en-US" altLang="zh-TW" sz="2400">
              <a:latin typeface="標楷體" pitchFamily="65" charset="-120"/>
              <a:ea typeface="標楷體" pitchFamily="65" charset="-120"/>
            </a:endParaRPr>
          </a:p>
          <a:p>
            <a:pPr algn="just">
              <a:lnSpc>
                <a:spcPct val="140000"/>
              </a:lnSpc>
              <a:spcBef>
                <a:spcPct val="20000"/>
              </a:spcBef>
              <a:buClr>
                <a:srgbClr val="CC0000"/>
              </a:buClr>
              <a:buSzPct val="85000"/>
              <a:buFont typeface="Wingdings" pitchFamily="2" charset="2"/>
              <a:buNone/>
            </a:pPr>
            <a:endParaRPr kumimoji="0" lang="zh-TW" altLang="en-US" sz="2400">
              <a:latin typeface="標楷體" pitchFamily="65" charset="-120"/>
              <a:ea typeface="標楷體" pitchFamily="65" charset="-120"/>
            </a:endParaRPr>
          </a:p>
          <a:p>
            <a:pPr algn="just">
              <a:lnSpc>
                <a:spcPct val="140000"/>
              </a:lnSpc>
              <a:spcBef>
                <a:spcPct val="20000"/>
              </a:spcBef>
              <a:buClr>
                <a:srgbClr val="CC0000"/>
              </a:buClr>
              <a:buSzPct val="85000"/>
              <a:buFont typeface="Wingdings" pitchFamily="2" charset="2"/>
              <a:buNone/>
            </a:pPr>
            <a:endParaRPr kumimoji="0" lang="zh-TW" altLang="en-US" sz="2400">
              <a:latin typeface="標楷體" pitchFamily="65" charset="-120"/>
              <a:ea typeface="標楷體" pitchFamily="65" charset="-120"/>
            </a:endParaRPr>
          </a:p>
          <a:p>
            <a:pPr algn="just">
              <a:lnSpc>
                <a:spcPct val="140000"/>
              </a:lnSpc>
              <a:spcBef>
                <a:spcPct val="20000"/>
              </a:spcBef>
              <a:buClr>
                <a:srgbClr val="CC0000"/>
              </a:buClr>
              <a:buSzPct val="85000"/>
              <a:buFont typeface="Wingdings" pitchFamily="2" charset="2"/>
              <a:buNone/>
            </a:pPr>
            <a:endParaRPr kumimoji="0" lang="en-US" altLang="zh-TW" sz="3200">
              <a:latin typeface="標楷體" pitchFamily="65" charset="-120"/>
              <a:ea typeface="標楷體" pitchFamily="65" charset="-120"/>
            </a:endParaRPr>
          </a:p>
        </p:txBody>
      </p:sp>
      <p:sp>
        <p:nvSpPr>
          <p:cNvPr id="49158" name="AutoShape 5"/>
          <p:cNvSpPr>
            <a:spLocks noChangeArrowheads="1"/>
          </p:cNvSpPr>
          <p:nvPr/>
        </p:nvSpPr>
        <p:spPr bwMode="auto">
          <a:xfrm>
            <a:off x="116946" y="836614"/>
            <a:ext cx="9594583" cy="5472707"/>
          </a:xfrm>
          <a:prstGeom prst="flowChartAlternateProcess">
            <a:avLst/>
          </a:prstGeom>
          <a:solidFill>
            <a:srgbClr val="CCFFFF"/>
          </a:solidFill>
          <a:ln w="28575" algn="ctr">
            <a:solidFill>
              <a:srgbClr val="006600"/>
            </a:solidFill>
            <a:miter lim="800000"/>
            <a:headEnd/>
            <a:tailEnd/>
          </a:ln>
          <a:extLst/>
        </p:spPr>
        <p:txBody>
          <a:bodyPr/>
          <a:lstStyle/>
          <a:p>
            <a:pPr algn="just" eaLnBrk="1" hangingPunct="1">
              <a:lnSpc>
                <a:spcPct val="110000"/>
              </a:lnSpc>
              <a:buClr>
                <a:srgbClr val="0000CC"/>
              </a:buClr>
              <a:buSzPct val="70000"/>
              <a:buFont typeface="Wingdings" pitchFamily="2" charset="2"/>
              <a:buChar char="n"/>
            </a:pPr>
            <a:r>
              <a:rPr lang="zh-TW" altLang="en-US" sz="2600" b="1" dirty="0">
                <a:solidFill>
                  <a:srgbClr val="0033CC"/>
                </a:solidFill>
                <a:ea typeface="標楷體" pitchFamily="65" charset="-120"/>
              </a:rPr>
              <a:t>佐證資料收集</a:t>
            </a:r>
            <a:endParaRPr lang="en-US" altLang="zh-TW" sz="2400" b="1" dirty="0">
              <a:solidFill>
                <a:srgbClr val="CC0000"/>
              </a:solidFill>
              <a:ea typeface="標楷體" pitchFamily="65" charset="-120"/>
            </a:endParaRPr>
          </a:p>
          <a:p>
            <a:pPr lvl="1" algn="just" eaLnBrk="1" hangingPunct="1">
              <a:lnSpc>
                <a:spcPct val="110000"/>
              </a:lnSpc>
              <a:buClr>
                <a:srgbClr val="0000CC"/>
              </a:buClr>
              <a:buSzPct val="65000"/>
              <a:buFont typeface="Wingdings" pitchFamily="2" charset="2"/>
              <a:buChar char="¡"/>
            </a:pPr>
            <a:r>
              <a:rPr lang="zh-TW" altLang="en-US" sz="2600" b="1" dirty="0">
                <a:ea typeface="標楷體" pitchFamily="65" charset="-120"/>
              </a:rPr>
              <a:t>作業項目</a:t>
            </a:r>
            <a:r>
              <a:rPr lang="en-US" altLang="zh-TW" sz="2600" dirty="0">
                <a:ea typeface="標楷體" pitchFamily="65" charset="-120"/>
              </a:rPr>
              <a:t>-</a:t>
            </a:r>
            <a:r>
              <a:rPr lang="zh-TW" altLang="en-US" sz="2600" dirty="0">
                <a:ea typeface="標楷體" pitchFamily="65" charset="-120"/>
              </a:rPr>
              <a:t>採購作業</a:t>
            </a:r>
            <a:r>
              <a:rPr lang="en-US" altLang="zh-TW" sz="2600" dirty="0">
                <a:ea typeface="標楷體" pitchFamily="65" charset="-120"/>
              </a:rPr>
              <a:t>(</a:t>
            </a:r>
            <a:r>
              <a:rPr lang="zh-TW" altLang="en-US" sz="2600" dirty="0">
                <a:ea typeface="標楷體" pitchFamily="65" charset="-120"/>
              </a:rPr>
              <a:t>履約管理及驗收單位</a:t>
            </a:r>
            <a:r>
              <a:rPr lang="en-US" altLang="zh-TW" sz="2600" dirty="0">
                <a:ea typeface="標楷體" pitchFamily="65" charset="-120"/>
              </a:rPr>
              <a:t>)</a:t>
            </a:r>
            <a:endParaRPr lang="en-US" altLang="zh-TW" sz="2600" b="1" dirty="0">
              <a:ea typeface="標楷體" pitchFamily="65" charset="-120"/>
            </a:endParaRPr>
          </a:p>
          <a:p>
            <a:pPr marL="627063" lvl="1" indent="-169863" algn="just" eaLnBrk="1" hangingPunct="1">
              <a:lnSpc>
                <a:spcPct val="110000"/>
              </a:lnSpc>
              <a:buClr>
                <a:srgbClr val="0000CC"/>
              </a:buClr>
              <a:buSzPct val="65000"/>
              <a:buFont typeface="Wingdings" pitchFamily="2" charset="2"/>
              <a:buChar char="¡"/>
            </a:pPr>
            <a:r>
              <a:rPr lang="zh-TW" altLang="en-US" sz="2600" b="1" dirty="0">
                <a:ea typeface="標楷體" pitchFamily="65" charset="-120"/>
              </a:rPr>
              <a:t>評估重點</a:t>
            </a:r>
            <a:r>
              <a:rPr lang="en-US" altLang="zh-TW" sz="2600" b="1" dirty="0">
                <a:ea typeface="標楷體" pitchFamily="65" charset="-120"/>
              </a:rPr>
              <a:t>-</a:t>
            </a:r>
            <a:r>
              <a:rPr lang="zh-TW" altLang="en-US" sz="2600" dirty="0">
                <a:ea typeface="標楷體" pitchFamily="65" charset="-120"/>
              </a:rPr>
              <a:t>廠商有無依契約履約、是否依契約約定辦理檢</a:t>
            </a:r>
            <a:r>
              <a:rPr lang="en-US" altLang="zh-TW" sz="2600" dirty="0">
                <a:ea typeface="標楷體" pitchFamily="65" charset="-120"/>
              </a:rPr>
              <a:t>(</a:t>
            </a:r>
            <a:r>
              <a:rPr lang="zh-TW" altLang="en-US" sz="2600" dirty="0">
                <a:ea typeface="標楷體" pitchFamily="65" charset="-120"/>
              </a:rPr>
              <a:t>試</a:t>
            </a:r>
            <a:r>
              <a:rPr lang="en-US" altLang="zh-TW" sz="2600" dirty="0">
                <a:ea typeface="標楷體" pitchFamily="65" charset="-120"/>
              </a:rPr>
              <a:t>)</a:t>
            </a:r>
            <a:r>
              <a:rPr lang="zh-TW" altLang="en-US" sz="2600" dirty="0">
                <a:ea typeface="標楷體" pitchFamily="65" charset="-120"/>
              </a:rPr>
              <a:t>驗、查驗，並督促廠商注意履約品質、工程採購廠商依規定報竣工，機關是否迅速確認竣工並注意廠商無虛報竣工，以規避逾期違約金之情形。</a:t>
            </a:r>
            <a:endParaRPr lang="en-US" altLang="zh-TW" sz="2600" dirty="0">
              <a:ea typeface="標楷體" pitchFamily="65" charset="-120"/>
            </a:endParaRPr>
          </a:p>
          <a:p>
            <a:pPr lvl="1" algn="just" eaLnBrk="1" hangingPunct="1">
              <a:lnSpc>
                <a:spcPct val="110000"/>
              </a:lnSpc>
              <a:buClr>
                <a:srgbClr val="0000CC"/>
              </a:buClr>
              <a:buSzPct val="65000"/>
              <a:buFont typeface="Wingdings" pitchFamily="2" charset="2"/>
              <a:buChar char="¡"/>
            </a:pPr>
            <a:r>
              <a:rPr lang="zh-TW" altLang="en-US" sz="2600" b="1" dirty="0">
                <a:ea typeface="標楷體" pitchFamily="65" charset="-120"/>
              </a:rPr>
              <a:t>母體</a:t>
            </a:r>
            <a:r>
              <a:rPr lang="en-US" altLang="zh-TW" sz="2600" b="1" dirty="0">
                <a:ea typeface="標楷體" pitchFamily="65" charset="-120"/>
              </a:rPr>
              <a:t>-</a:t>
            </a:r>
            <a:r>
              <a:rPr lang="en-US" altLang="zh-TW" sz="2600" dirty="0">
                <a:ea typeface="標楷體" pitchFamily="65" charset="-120"/>
              </a:rPr>
              <a:t>102</a:t>
            </a:r>
            <a:r>
              <a:rPr lang="zh-TW" altLang="en-US" sz="2600" b="1" dirty="0">
                <a:ea typeface="標楷體" pitchFamily="65" charset="-120"/>
              </a:rPr>
              <a:t>年</a:t>
            </a:r>
            <a:r>
              <a:rPr lang="en-US" altLang="zh-TW" sz="2600" dirty="0">
                <a:ea typeface="標楷體" pitchFamily="65" charset="-120"/>
              </a:rPr>
              <a:t>11</a:t>
            </a:r>
            <a:r>
              <a:rPr lang="zh-TW" altLang="en-US" sz="2600" dirty="0">
                <a:ea typeface="標楷體" pitchFamily="65" charset="-120"/>
              </a:rPr>
              <a:t>月</a:t>
            </a:r>
            <a:r>
              <a:rPr lang="en-US" altLang="zh-TW" sz="2600" dirty="0">
                <a:ea typeface="標楷體" pitchFamily="65" charset="-120"/>
              </a:rPr>
              <a:t>30</a:t>
            </a:r>
            <a:r>
              <a:rPr lang="zh-TW" altLang="en-US" sz="2600" dirty="0">
                <a:ea typeface="標楷體" pitchFamily="65" charset="-120"/>
              </a:rPr>
              <a:t>日至</a:t>
            </a:r>
            <a:r>
              <a:rPr lang="en-US" altLang="zh-TW" sz="2600" dirty="0">
                <a:ea typeface="標楷體" pitchFamily="65" charset="-120"/>
              </a:rPr>
              <a:t>103</a:t>
            </a:r>
            <a:r>
              <a:rPr lang="zh-TW" altLang="en-US" sz="2600" dirty="0">
                <a:ea typeface="標楷體" pitchFamily="65" charset="-120"/>
              </a:rPr>
              <a:t>年</a:t>
            </a:r>
            <a:r>
              <a:rPr lang="en-US" altLang="zh-TW" sz="2600" dirty="0">
                <a:ea typeface="標楷體" pitchFamily="65" charset="-120"/>
              </a:rPr>
              <a:t>11</a:t>
            </a:r>
            <a:r>
              <a:rPr lang="zh-TW" altLang="en-US" sz="2600" dirty="0">
                <a:ea typeface="標楷體" pitchFamily="65" charset="-120"/>
              </a:rPr>
              <a:t>月</a:t>
            </a:r>
            <a:r>
              <a:rPr lang="en-US" altLang="zh-TW" sz="2600" dirty="0">
                <a:ea typeface="標楷體" pitchFamily="65" charset="-120"/>
              </a:rPr>
              <a:t>30</a:t>
            </a:r>
            <a:r>
              <a:rPr lang="zh-TW" altLang="en-US" sz="2600" dirty="0">
                <a:ea typeface="標楷體" pitchFamily="65" charset="-120"/>
              </a:rPr>
              <a:t>日採購案件。</a:t>
            </a:r>
            <a:endParaRPr lang="en-US" altLang="zh-TW" sz="2600" dirty="0">
              <a:ea typeface="標楷體" pitchFamily="65" charset="-120"/>
            </a:endParaRPr>
          </a:p>
          <a:p>
            <a:pPr marL="627063" lvl="1" indent="-169863" algn="just" eaLnBrk="1" hangingPunct="1">
              <a:lnSpc>
                <a:spcPct val="110000"/>
              </a:lnSpc>
              <a:buClr>
                <a:srgbClr val="0000CC"/>
              </a:buClr>
              <a:buSzPct val="65000"/>
              <a:buFont typeface="Wingdings" pitchFamily="2" charset="2"/>
              <a:buChar char="¡"/>
            </a:pPr>
            <a:r>
              <a:rPr lang="zh-TW" altLang="en-US" sz="2600" b="1" dirty="0">
                <a:ea typeface="標楷體" pitchFamily="65" charset="-120"/>
              </a:rPr>
              <a:t>樣本</a:t>
            </a:r>
            <a:r>
              <a:rPr lang="en-US" altLang="zh-TW" sz="2600" b="1" dirty="0">
                <a:ea typeface="標楷體" pitchFamily="65" charset="-120"/>
              </a:rPr>
              <a:t>-</a:t>
            </a:r>
            <a:r>
              <a:rPr lang="zh-TW" altLang="en-US" sz="2600" dirty="0">
                <a:ea typeface="標楷體" pitchFamily="65" charset="-120"/>
              </a:rPr>
              <a:t>採購案件評估期間總筆數約</a:t>
            </a:r>
            <a:r>
              <a:rPr lang="en-US" altLang="zh-TW" sz="2600" dirty="0">
                <a:ea typeface="標楷體" pitchFamily="65" charset="-120"/>
              </a:rPr>
              <a:t>7</a:t>
            </a:r>
            <a:r>
              <a:rPr lang="zh-TW" altLang="en-US" sz="2600" dirty="0">
                <a:ea typeface="標楷體" pitchFamily="65" charset="-120"/>
              </a:rPr>
              <a:t>筆，依評估計畫所訂抽核標準表，隨機抽取評估所需最少樣本量</a:t>
            </a:r>
            <a:r>
              <a:rPr lang="en-US" altLang="zh-TW" sz="2600" dirty="0">
                <a:ea typeface="標楷體" pitchFamily="65" charset="-120"/>
              </a:rPr>
              <a:t>1</a:t>
            </a:r>
            <a:r>
              <a:rPr lang="zh-TW" altLang="en-US" sz="2600" dirty="0">
                <a:ea typeface="標楷體" pitchFamily="65" charset="-120"/>
              </a:rPr>
              <a:t>筆。</a:t>
            </a:r>
            <a:endParaRPr lang="en-US" altLang="zh-TW" sz="2600" dirty="0">
              <a:ea typeface="標楷體" pitchFamily="65" charset="-120"/>
            </a:endParaRPr>
          </a:p>
          <a:p>
            <a:pPr marL="627063" lvl="1" indent="-169863" algn="just" eaLnBrk="1" hangingPunct="1">
              <a:lnSpc>
                <a:spcPct val="110000"/>
              </a:lnSpc>
              <a:buClr>
                <a:srgbClr val="0000CC"/>
              </a:buClr>
              <a:buSzPct val="65000"/>
              <a:buFont typeface="Wingdings" pitchFamily="2" charset="2"/>
              <a:buChar char="¡"/>
            </a:pPr>
            <a:r>
              <a:rPr lang="zh-TW" altLang="en-US" sz="2600" b="1" dirty="0">
                <a:ea typeface="標楷體" pitchFamily="65" charset="-120"/>
              </a:rPr>
              <a:t>評估</a:t>
            </a:r>
            <a:r>
              <a:rPr lang="en-US" altLang="zh-TW" sz="2600" dirty="0">
                <a:ea typeface="標楷體" pitchFamily="65" charset="-120"/>
              </a:rPr>
              <a:t>-</a:t>
            </a:r>
            <a:r>
              <a:rPr lang="zh-TW" altLang="en-US" sz="2600" dirty="0">
                <a:ea typeface="標楷體" pitchFamily="65" charset="-120"/>
              </a:rPr>
              <a:t>驗證該筆資料是否皆符合評估重點，並依實際結果勾選自行評估情形</a:t>
            </a:r>
            <a:r>
              <a:rPr lang="zh-TW" altLang="en-US" sz="2600" dirty="0" smtClean="0">
                <a:ea typeface="標楷體" pitchFamily="65" charset="-120"/>
              </a:rPr>
              <a:t>。</a:t>
            </a:r>
            <a:endParaRPr lang="en-US" altLang="zh-TW" sz="2600" dirty="0">
              <a:ea typeface="標楷體" pitchFamily="65" charset="-120"/>
            </a:endParaRPr>
          </a:p>
        </p:txBody>
      </p:sp>
      <p:sp>
        <p:nvSpPr>
          <p:cNvPr id="9" name="Rectangle 2"/>
          <p:cNvSpPr txBox="1">
            <a:spLocks noChangeArrowheads="1"/>
          </p:cNvSpPr>
          <p:nvPr/>
        </p:nvSpPr>
        <p:spPr bwMode="auto">
          <a:xfrm>
            <a:off x="350838" y="206375"/>
            <a:ext cx="928343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600" b="1">
                <a:solidFill>
                  <a:schemeClr val="tx2"/>
                </a:solidFill>
                <a:latin typeface="+mn-lt"/>
                <a:ea typeface="標楷體" pitchFamily="65" charset="-120"/>
                <a:cs typeface="+mj-cs"/>
              </a:defRPr>
            </a:lvl1pPr>
            <a:lvl2pPr algn="ctr" rtl="0" eaLnBrk="0" fontAlgn="base" hangingPunct="0">
              <a:spcBef>
                <a:spcPct val="0"/>
              </a:spcBef>
              <a:spcAft>
                <a:spcPct val="0"/>
              </a:spcAft>
              <a:defRPr kumimoji="1" sz="3600" b="1">
                <a:solidFill>
                  <a:schemeClr val="tx2"/>
                </a:solidFill>
                <a:latin typeface="Arial" charset="0"/>
                <a:ea typeface="標楷體" pitchFamily="65" charset="-120"/>
              </a:defRPr>
            </a:lvl2pPr>
            <a:lvl3pPr algn="ctr" rtl="0" eaLnBrk="0" fontAlgn="base" hangingPunct="0">
              <a:spcBef>
                <a:spcPct val="0"/>
              </a:spcBef>
              <a:spcAft>
                <a:spcPct val="0"/>
              </a:spcAft>
              <a:defRPr kumimoji="1" sz="3600" b="1">
                <a:solidFill>
                  <a:schemeClr val="tx2"/>
                </a:solidFill>
                <a:latin typeface="Arial" charset="0"/>
                <a:ea typeface="標楷體" pitchFamily="65" charset="-120"/>
              </a:defRPr>
            </a:lvl3pPr>
            <a:lvl4pPr algn="ctr" rtl="0" eaLnBrk="0" fontAlgn="base" hangingPunct="0">
              <a:spcBef>
                <a:spcPct val="0"/>
              </a:spcBef>
              <a:spcAft>
                <a:spcPct val="0"/>
              </a:spcAft>
              <a:defRPr kumimoji="1" sz="3600" b="1">
                <a:solidFill>
                  <a:schemeClr val="tx2"/>
                </a:solidFill>
                <a:latin typeface="Arial" charset="0"/>
                <a:ea typeface="標楷體" pitchFamily="65" charset="-120"/>
              </a:defRPr>
            </a:lvl4pPr>
            <a:lvl5pPr algn="ctr" rtl="0" eaLnBrk="0" fontAlgn="base" hangingPunct="0">
              <a:spcBef>
                <a:spcPct val="0"/>
              </a:spcBef>
              <a:spcAft>
                <a:spcPct val="0"/>
              </a:spcAft>
              <a:defRPr kumimoji="1" sz="3600" b="1">
                <a:solidFill>
                  <a:schemeClr val="tx2"/>
                </a:solidFill>
                <a:latin typeface="Arial" charset="0"/>
                <a:ea typeface="標楷體" pitchFamily="65" charset="-120"/>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a:defRPr/>
            </a:pPr>
            <a:r>
              <a:rPr lang="zh-TW" altLang="en-US" sz="4000" kern="0" dirty="0" smtClean="0">
                <a:solidFill>
                  <a:srgbClr val="A50021"/>
                </a:solidFill>
                <a:effectLst>
                  <a:outerShdw blurRad="38100" dist="38100" dir="2700000" algn="tl">
                    <a:srgbClr val="C0C0C0"/>
                  </a:outerShdw>
                </a:effectLst>
                <a:latin typeface="標楷體" pitchFamily="65" charset="-120"/>
                <a:cs typeface="Arial" charset="0"/>
              </a:rPr>
              <a:t>自行評估案例</a:t>
            </a:r>
            <a:r>
              <a:rPr lang="en-US" altLang="zh-TW" sz="1600" kern="0" dirty="0" smtClean="0">
                <a:solidFill>
                  <a:srgbClr val="A50021"/>
                </a:solidFill>
                <a:effectLst>
                  <a:outerShdw blurRad="38100" dist="38100" dir="2700000" algn="tl">
                    <a:srgbClr val="C0C0C0"/>
                  </a:outerShdw>
                </a:effectLst>
                <a:cs typeface="Arial" charset="0"/>
              </a:rPr>
              <a:t>3-3</a:t>
            </a:r>
            <a:endParaRPr lang="en-US" altLang="zh-TW" sz="1600" kern="0" dirty="0">
              <a:solidFill>
                <a:srgbClr val="A50021"/>
              </a:solidFill>
              <a:effectLst>
                <a:outerShdw blurRad="38100" dist="38100" dir="2700000" algn="tl">
                  <a:srgbClr val="C0C0C0"/>
                </a:outerShdw>
              </a:effectLst>
              <a:cs typeface="Arial" charset="0"/>
            </a:endParaRPr>
          </a:p>
        </p:txBody>
      </p:sp>
    </p:spTree>
    <p:extLst>
      <p:ext uri="{BB962C8B-B14F-4D97-AF65-F5344CB8AC3E}">
        <p14:creationId xmlns:p14="http://schemas.microsoft.com/office/powerpoint/2010/main" val="32640403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6706" name="Rectangle 2"/>
          <p:cNvSpPr>
            <a:spLocks noGrp="1" noChangeArrowheads="1"/>
          </p:cNvSpPr>
          <p:nvPr>
            <p:ph type="title" idx="4294967295"/>
          </p:nvPr>
        </p:nvSpPr>
        <p:spPr>
          <a:xfrm>
            <a:off x="736600" y="298450"/>
            <a:ext cx="8420100" cy="881063"/>
          </a:xfrm>
        </p:spPr>
        <p:txBody>
          <a:bodyPr lIns="92075" tIns="46038" rIns="92075" bIns="46038" anchor="b"/>
          <a:lstStyle/>
          <a:p>
            <a:r>
              <a:rPr lang="zh-TW" altLang="en-US" sz="5400" smtClean="0">
                <a:ea typeface="標楷體" pitchFamily="65" charset="-120"/>
              </a:rPr>
              <a:t>案例探討</a:t>
            </a:r>
          </a:p>
        </p:txBody>
      </p:sp>
      <p:pic>
        <p:nvPicPr>
          <p:cNvPr id="220163" name="Picture 3" descr="j042982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3013" y="1557338"/>
            <a:ext cx="23622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0770" name="Rectangle 2"/>
          <p:cNvSpPr>
            <a:spLocks noChangeArrowheads="1"/>
          </p:cNvSpPr>
          <p:nvPr/>
        </p:nvSpPr>
        <p:spPr bwMode="auto">
          <a:xfrm>
            <a:off x="895350" y="4581525"/>
            <a:ext cx="8115300" cy="1439863"/>
          </a:xfrm>
          <a:prstGeom prst="rect">
            <a:avLst/>
          </a:prstGeom>
          <a:noFill/>
          <a:ln>
            <a:noFill/>
          </a:ln>
          <a:effectLst/>
          <a:extLst>
            <a:ext uri="{909E8E84-426E-40DD-AFC4-6F175D3DCCD1}">
              <a14:hiddenFill xmlns:a14="http://schemas.microsoft.com/office/drawing/2010/main">
                <a:solidFill>
                  <a:srgbClr val="F2F2F2"/>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nchor="ctr"/>
          <a:lstStyle/>
          <a:p>
            <a:pPr algn="ctr"/>
            <a:r>
              <a:rPr lang="zh-TW" altLang="en-US" sz="3200" b="1" dirty="0" smtClean="0">
                <a:solidFill>
                  <a:srgbClr val="A50021"/>
                </a:solidFill>
                <a:latin typeface="標楷體" pitchFamily="65" charset="-120"/>
                <a:hlinkClick r:id="rId6" action="ppaction://hlinkfile"/>
              </a:rPr>
              <a:t>內部控制自行評</a:t>
            </a:r>
            <a:r>
              <a:rPr lang="zh-TW" altLang="en-US" sz="3200" b="1" dirty="0">
                <a:solidFill>
                  <a:srgbClr val="A50021"/>
                </a:solidFill>
                <a:latin typeface="標楷體" pitchFamily="65" charset="-120"/>
                <a:hlinkClick r:id="rId6" action="ppaction://hlinkfile"/>
              </a:rPr>
              <a:t>估</a:t>
            </a:r>
            <a:r>
              <a:rPr lang="zh-TW" altLang="en-US" sz="3200" b="1" dirty="0" smtClean="0">
                <a:solidFill>
                  <a:srgbClr val="A50021"/>
                </a:solidFill>
                <a:latin typeface="標楷體" pitchFamily="65" charset="-120"/>
                <a:hlinkClick r:id="rId6" action="ppaction://hlinkfile"/>
              </a:rPr>
              <a:t>計畫</a:t>
            </a:r>
            <a:endParaRPr lang="zh-TW" altLang="en-US" sz="3200" b="1" dirty="0">
              <a:solidFill>
                <a:srgbClr val="A50021"/>
              </a:solidFill>
              <a:latin typeface="標楷體" pitchFamily="65" charset="-120"/>
            </a:endParaRPr>
          </a:p>
        </p:txBody>
      </p:sp>
    </p:spTree>
    <p:extLst>
      <p:ext uri="{BB962C8B-B14F-4D97-AF65-F5344CB8AC3E}">
        <p14:creationId xmlns:p14="http://schemas.microsoft.com/office/powerpoint/2010/main" val="238574238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6706"/>
                                        </p:tgtEl>
                                        <p:attrNameLst>
                                          <p:attrName>style.visibility</p:attrName>
                                        </p:attrNameLst>
                                      </p:cBhvr>
                                      <p:to>
                                        <p:strVal val="visible"/>
                                      </p:to>
                                    </p:set>
                                    <p:animEffect transition="in" filter="dissolve">
                                      <p:cBhvr>
                                        <p:cTn id="7" dur="500"/>
                                        <p:tgtEl>
                                          <p:spTgt spid="456706"/>
                                        </p:tgtEl>
                                      </p:cBhvr>
                                    </p:animEffect>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par>
                                <p:cTn id="8" presetID="48" presetClass="entr" presetSubtype="0" accel="50000" fill="hold" nodeType="withEffect">
                                  <p:stCondLst>
                                    <p:cond delay="0"/>
                                  </p:stCondLst>
                                  <p:childTnLst>
                                    <p:set>
                                      <p:cBhvr>
                                        <p:cTn id="9" dur="1" fill="hold">
                                          <p:stCondLst>
                                            <p:cond delay="0"/>
                                          </p:stCondLst>
                                        </p:cTn>
                                        <p:tgtEl>
                                          <p:spTgt spid="220163"/>
                                        </p:tgtEl>
                                        <p:attrNameLst>
                                          <p:attrName>style.visibility</p:attrName>
                                        </p:attrNameLst>
                                      </p:cBhvr>
                                      <p:to>
                                        <p:strVal val="visible"/>
                                      </p:to>
                                    </p:set>
                                    <p:anim calcmode="lin" valueType="num">
                                      <p:cBhvr>
                                        <p:cTn id="10" dur="500" fill="hold"/>
                                        <p:tgtEl>
                                          <p:spTgt spid="22016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1" dur="500" fill="hold"/>
                                        <p:tgtEl>
                                          <p:spTgt spid="220163"/>
                                        </p:tgtEl>
                                        <p:attrNameLst>
                                          <p:attrName>ppt_x</p:attrName>
                                        </p:attrNameLst>
                                      </p:cBhvr>
                                      <p:tavLst>
                                        <p:tav tm="0">
                                          <p:val>
                                            <p:fltVal val="-1"/>
                                          </p:val>
                                        </p:tav>
                                        <p:tav tm="50000">
                                          <p:val>
                                            <p:fltVal val="0.95"/>
                                          </p:val>
                                        </p:tav>
                                        <p:tav tm="100000">
                                          <p:val>
                                            <p:strVal val="#ppt_x"/>
                                          </p:val>
                                        </p:tav>
                                      </p:tavLst>
                                    </p:anim>
                                    <p:anim calcmode="lin" valueType="num">
                                      <p:cBhvr>
                                        <p:cTn id="12" dur="500" fill="hold"/>
                                        <p:tgtEl>
                                          <p:spTgt spid="220163"/>
                                        </p:tgtEl>
                                        <p:attrNameLst>
                                          <p:attrName>ppt_y</p:attrName>
                                        </p:attrNameLst>
                                      </p:cBhvr>
                                      <p:tavLst>
                                        <p:tav tm="0">
                                          <p:val>
                                            <p:strVal val="#ppt_y"/>
                                          </p:val>
                                        </p:tav>
                                        <p:tav tm="100000">
                                          <p:val>
                                            <p:strVal val="#ppt_y"/>
                                          </p:val>
                                        </p:tav>
                                      </p:tavLst>
                                    </p:anim>
                                    <p:animEffect transition="in" filter="fade">
                                      <p:cBhvr>
                                        <p:cTn id="13" dur="500"/>
                                        <p:tgtEl>
                                          <p:spTgt spid="220163"/>
                                        </p:tgtEl>
                                      </p:cBhvr>
                                    </p:animEffect>
                                  </p:childTnLst>
                                  <p:subTnLst>
                                    <p:audio>
                                      <p:cMediaNode>
                                        <p:cTn display="0" masterRel="sameClick">
                                          <p:stCondLst>
                                            <p:cond evt="begin" delay="0">
                                              <p:tn val="8"/>
                                            </p:cond>
                                          </p:stCondLst>
                                          <p:endCondLst>
                                            <p:cond evt="onStopAudio" delay="0">
                                              <p:tgtEl>
                                                <p:sldTgt/>
                                              </p:tgtEl>
                                            </p:cond>
                                          </p:endCondLst>
                                        </p:cTn>
                                        <p:tgtEl>
                                          <p:sndTgt r:embed="rId3" name="CHIMES.WAV"/>
                                        </p:tgtEl>
                                      </p:cMediaNode>
                                    </p:audio>
                                  </p:subTnLst>
                                </p:cTn>
                              </p:par>
                            </p:childTnLst>
                          </p:cTn>
                        </p:par>
                        <p:par>
                          <p:cTn id="14" fill="hold" nodeType="afterGroup">
                            <p:stCondLst>
                              <p:cond delay="500"/>
                            </p:stCondLst>
                            <p:childTnLst>
                              <p:par>
                                <p:cTn id="15" presetID="15" presetClass="entr" presetSubtype="0" fill="hold" grpId="0" nodeType="afterEffect">
                                  <p:stCondLst>
                                    <p:cond delay="0"/>
                                  </p:stCondLst>
                                  <p:childTnLst>
                                    <p:set>
                                      <p:cBhvr>
                                        <p:cTn id="16" dur="1" fill="hold">
                                          <p:stCondLst>
                                            <p:cond delay="0"/>
                                          </p:stCondLst>
                                        </p:cTn>
                                        <p:tgtEl>
                                          <p:spTgt spid="800770"/>
                                        </p:tgtEl>
                                        <p:attrNameLst>
                                          <p:attrName>style.visibility</p:attrName>
                                        </p:attrNameLst>
                                      </p:cBhvr>
                                      <p:to>
                                        <p:strVal val="visible"/>
                                      </p:to>
                                    </p:set>
                                    <p:anim calcmode="lin" valueType="num">
                                      <p:cBhvr>
                                        <p:cTn id="17" dur="1000" fill="hold"/>
                                        <p:tgtEl>
                                          <p:spTgt spid="800770"/>
                                        </p:tgtEl>
                                        <p:attrNameLst>
                                          <p:attrName>ppt_w</p:attrName>
                                        </p:attrNameLst>
                                      </p:cBhvr>
                                      <p:tavLst>
                                        <p:tav tm="0">
                                          <p:val>
                                            <p:fltVal val="0"/>
                                          </p:val>
                                        </p:tav>
                                        <p:tav tm="100000">
                                          <p:val>
                                            <p:strVal val="#ppt_w"/>
                                          </p:val>
                                        </p:tav>
                                      </p:tavLst>
                                    </p:anim>
                                    <p:anim calcmode="lin" valueType="num">
                                      <p:cBhvr>
                                        <p:cTn id="18" dur="1000" fill="hold"/>
                                        <p:tgtEl>
                                          <p:spTgt spid="800770"/>
                                        </p:tgtEl>
                                        <p:attrNameLst>
                                          <p:attrName>ppt_h</p:attrName>
                                        </p:attrNameLst>
                                      </p:cBhvr>
                                      <p:tavLst>
                                        <p:tav tm="0">
                                          <p:val>
                                            <p:fltVal val="0"/>
                                          </p:val>
                                        </p:tav>
                                        <p:tav tm="100000">
                                          <p:val>
                                            <p:strVal val="#ppt_h"/>
                                          </p:val>
                                        </p:tav>
                                      </p:tavLst>
                                    </p:anim>
                                    <p:anim calcmode="lin" valueType="num">
                                      <p:cBhvr>
                                        <p:cTn id="19" dur="1000" fill="hold"/>
                                        <p:tgtEl>
                                          <p:spTgt spid="800770"/>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800770"/>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5"/>
                                            </p:cond>
                                          </p:stCondLst>
                                          <p:endCondLst>
                                            <p:cond evt="onStopAudio" delay="0">
                                              <p:tgtEl>
                                                <p:sldTgt/>
                                              </p:tgtEl>
                                            </p:cond>
                                          </p:endCondLst>
                                        </p:cTn>
                                        <p:tgtEl>
                                          <p:sndTgt r:embed="rId4"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6" grpId="0" animBg="1" autoUpdateAnimBg="0"/>
      <p:bldP spid="800770" grpId="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DC0A6E53-D535-4F96-A429-F8513D616A17}" type="slidenum">
              <a:rPr kumimoji="0" lang="zh-TW" altLang="en-US" smtClean="0">
                <a:latin typeface="Times New Roman" pitchFamily="18" charset="0"/>
              </a:rPr>
              <a:pPr eaLnBrk="1" hangingPunct="1"/>
              <a:t>76</a:t>
            </a:fld>
            <a:endParaRPr kumimoji="0" lang="en-US" altLang="zh-TW" smtClean="0">
              <a:latin typeface="Times New Roman" pitchFamily="18" charset="0"/>
            </a:endParaRPr>
          </a:p>
        </p:txBody>
      </p:sp>
      <p:sp>
        <p:nvSpPr>
          <p:cNvPr id="800770" name="Rectangle 2"/>
          <p:cNvSpPr>
            <a:spLocks noGrp="1" noChangeArrowheads="1"/>
          </p:cNvSpPr>
          <p:nvPr>
            <p:ph type="ctrTitle" idx="4294967295"/>
          </p:nvPr>
        </p:nvSpPr>
        <p:spPr>
          <a:xfrm>
            <a:off x="428625" y="2133600"/>
            <a:ext cx="9048750" cy="1800225"/>
          </a:xfrm>
          <a:solidFill>
            <a:schemeClr val="accent3">
              <a:lumMod val="95000"/>
            </a:schemeClr>
          </a:solidFill>
        </p:spPr>
        <p:txBody>
          <a:bodyPr/>
          <a:lstStyle/>
          <a:p>
            <a:pPr eaLnBrk="1" hangingPunct="1">
              <a:defRPr/>
            </a:pPr>
            <a:r>
              <a:rPr lang="zh-TW" altLang="en-US" sz="5400" dirty="0" smtClean="0">
                <a:solidFill>
                  <a:srgbClr val="000066"/>
                </a:solidFill>
                <a:latin typeface="Arial" pitchFamily="34" charset="0"/>
                <a:ea typeface="標楷體" pitchFamily="65" charset="-120"/>
              </a:rPr>
              <a:t>內部控制之內部稽核</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800770"/>
                                        </p:tgtEl>
                                        <p:attrNameLst>
                                          <p:attrName>style.visibility</p:attrName>
                                        </p:attrNameLst>
                                      </p:cBhvr>
                                      <p:to>
                                        <p:strVal val="visible"/>
                                      </p:to>
                                    </p:set>
                                    <p:anim calcmode="lin" valueType="num">
                                      <p:cBhvr>
                                        <p:cTn id="7" dur="1000" fill="hold"/>
                                        <p:tgtEl>
                                          <p:spTgt spid="800770"/>
                                        </p:tgtEl>
                                        <p:attrNameLst>
                                          <p:attrName>ppt_w</p:attrName>
                                        </p:attrNameLst>
                                      </p:cBhvr>
                                      <p:tavLst>
                                        <p:tav tm="0">
                                          <p:val>
                                            <p:fltVal val="0"/>
                                          </p:val>
                                        </p:tav>
                                        <p:tav tm="100000">
                                          <p:val>
                                            <p:strVal val="#ppt_w"/>
                                          </p:val>
                                        </p:tav>
                                      </p:tavLst>
                                    </p:anim>
                                    <p:anim calcmode="lin" valueType="num">
                                      <p:cBhvr>
                                        <p:cTn id="8" dur="1000" fill="hold"/>
                                        <p:tgtEl>
                                          <p:spTgt spid="800770"/>
                                        </p:tgtEl>
                                        <p:attrNameLst>
                                          <p:attrName>ppt_h</p:attrName>
                                        </p:attrNameLst>
                                      </p:cBhvr>
                                      <p:tavLst>
                                        <p:tav tm="0">
                                          <p:val>
                                            <p:fltVal val="0"/>
                                          </p:val>
                                        </p:tav>
                                        <p:tav tm="100000">
                                          <p:val>
                                            <p:strVal val="#ppt_h"/>
                                          </p:val>
                                        </p:tav>
                                      </p:tavLst>
                                    </p:anim>
                                    <p:anim calcmode="lin" valueType="num">
                                      <p:cBhvr>
                                        <p:cTn id="9" dur="1000" fill="hold"/>
                                        <p:tgtEl>
                                          <p:spTgt spid="8007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0077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0"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6593" y="1052736"/>
            <a:ext cx="7483646" cy="5227040"/>
          </a:xfrm>
          <a:prstGeom prst="rect">
            <a:avLst/>
          </a:prstGeom>
        </p:spPr>
      </p:pic>
      <p:sp>
        <p:nvSpPr>
          <p:cNvPr id="614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標楷體" pitchFamily="65" charset="-120"/>
              </a:defRPr>
            </a:lvl1pPr>
            <a:lvl2pPr marL="742950" indent="-285750" eaLnBrk="0" hangingPunct="0">
              <a:defRPr kumimoji="1">
                <a:solidFill>
                  <a:schemeClr val="tx1"/>
                </a:solidFill>
                <a:latin typeface="Arial" pitchFamily="34" charset="0"/>
                <a:ea typeface="標楷體" pitchFamily="65" charset="-120"/>
              </a:defRPr>
            </a:lvl2pPr>
            <a:lvl3pPr marL="1143000" indent="-228600" eaLnBrk="0" hangingPunct="0">
              <a:defRPr kumimoji="1">
                <a:solidFill>
                  <a:schemeClr val="tx1"/>
                </a:solidFill>
                <a:latin typeface="Arial" pitchFamily="34" charset="0"/>
                <a:ea typeface="標楷體" pitchFamily="65" charset="-120"/>
              </a:defRPr>
            </a:lvl3pPr>
            <a:lvl4pPr marL="1600200" indent="-228600" eaLnBrk="0" hangingPunct="0">
              <a:defRPr kumimoji="1">
                <a:solidFill>
                  <a:schemeClr val="tx1"/>
                </a:solidFill>
                <a:latin typeface="Arial" pitchFamily="34" charset="0"/>
                <a:ea typeface="標楷體" pitchFamily="65" charset="-120"/>
              </a:defRPr>
            </a:lvl4pPr>
            <a:lvl5pPr marL="2057400" indent="-228600" eaLnBrk="0" hangingPunct="0">
              <a:defRPr kumimoji="1">
                <a:solidFill>
                  <a:schemeClr val="tx1"/>
                </a:solidFill>
                <a:latin typeface="Arial" pitchFamily="34" charset="0"/>
                <a:ea typeface="標楷體" pitchFamily="65" charset="-120"/>
              </a:defRPr>
            </a:lvl5pPr>
            <a:lvl6pPr marL="2514600" indent="-228600" eaLnBrk="0" fontAlgn="base" hangingPunct="0">
              <a:spcBef>
                <a:spcPct val="0"/>
              </a:spcBef>
              <a:spcAft>
                <a:spcPct val="0"/>
              </a:spcAft>
              <a:defRPr kumimoji="1">
                <a:solidFill>
                  <a:schemeClr val="tx1"/>
                </a:solidFill>
                <a:latin typeface="Arial" pitchFamily="34" charset="0"/>
                <a:ea typeface="標楷體" pitchFamily="65" charset="-120"/>
              </a:defRPr>
            </a:lvl6pPr>
            <a:lvl7pPr marL="2971800" indent="-228600" eaLnBrk="0" fontAlgn="base" hangingPunct="0">
              <a:spcBef>
                <a:spcPct val="0"/>
              </a:spcBef>
              <a:spcAft>
                <a:spcPct val="0"/>
              </a:spcAft>
              <a:defRPr kumimoji="1">
                <a:solidFill>
                  <a:schemeClr val="tx1"/>
                </a:solidFill>
                <a:latin typeface="Arial" pitchFamily="34" charset="0"/>
                <a:ea typeface="標楷體" pitchFamily="65" charset="-120"/>
              </a:defRPr>
            </a:lvl7pPr>
            <a:lvl8pPr marL="3429000" indent="-228600" eaLnBrk="0" fontAlgn="base" hangingPunct="0">
              <a:spcBef>
                <a:spcPct val="0"/>
              </a:spcBef>
              <a:spcAft>
                <a:spcPct val="0"/>
              </a:spcAft>
              <a:defRPr kumimoji="1">
                <a:solidFill>
                  <a:schemeClr val="tx1"/>
                </a:solidFill>
                <a:latin typeface="Arial" pitchFamily="34" charset="0"/>
                <a:ea typeface="標楷體" pitchFamily="65" charset="-120"/>
              </a:defRPr>
            </a:lvl8pPr>
            <a:lvl9pPr marL="3886200" indent="-228600" eaLnBrk="0" fontAlgn="base" hangingPunct="0">
              <a:spcBef>
                <a:spcPct val="0"/>
              </a:spcBef>
              <a:spcAft>
                <a:spcPct val="0"/>
              </a:spcAft>
              <a:defRPr kumimoji="1">
                <a:solidFill>
                  <a:schemeClr val="tx1"/>
                </a:solidFill>
                <a:latin typeface="Arial" pitchFamily="34" charset="0"/>
                <a:ea typeface="標楷體" pitchFamily="65" charset="-120"/>
              </a:defRPr>
            </a:lvl9pPr>
          </a:lstStyle>
          <a:p>
            <a:pPr eaLnBrk="1" hangingPunct="1"/>
            <a:fld id="{307AD5B3-2C31-4040-B143-69731F64A963}" type="slidenum">
              <a:rPr kumimoji="0" lang="zh-TW" altLang="en-US" smtClean="0">
                <a:latin typeface="Times New Roman" pitchFamily="18" charset="0"/>
              </a:rPr>
              <a:pPr eaLnBrk="1" hangingPunct="1"/>
              <a:t>77</a:t>
            </a:fld>
            <a:endParaRPr kumimoji="0" lang="en-US" altLang="zh-TW" smtClean="0">
              <a:latin typeface="Times New Roman" pitchFamily="18" charset="0"/>
            </a:endParaRPr>
          </a:p>
        </p:txBody>
      </p:sp>
      <p:sp>
        <p:nvSpPr>
          <p:cNvPr id="6147" name="Rectangle 2"/>
          <p:cNvSpPr>
            <a:spLocks noGrp="1" noChangeArrowheads="1"/>
          </p:cNvSpPr>
          <p:nvPr>
            <p:ph type="title" idx="4294967295"/>
          </p:nvPr>
        </p:nvSpPr>
        <p:spPr>
          <a:xfrm>
            <a:off x="2882056" y="260648"/>
            <a:ext cx="4134459" cy="648072"/>
          </a:xfrm>
        </p:spPr>
        <p:txBody>
          <a:bodyPr/>
          <a:lstStyle/>
          <a:p>
            <a:pPr eaLnBrk="1" hangingPunct="1"/>
            <a:r>
              <a:rPr lang="zh-TW" altLang="en-US" sz="3600" dirty="0" smtClean="0">
                <a:ea typeface="標楷體" pitchFamily="65" charset="-120"/>
              </a:rPr>
              <a:t>內部稽核的威力</a:t>
            </a:r>
          </a:p>
        </p:txBody>
      </p:sp>
      <p:cxnSp>
        <p:nvCxnSpPr>
          <p:cNvPr id="9" name="直線接點 8"/>
          <p:cNvCxnSpPr/>
          <p:nvPr/>
        </p:nvCxnSpPr>
        <p:spPr>
          <a:xfrm>
            <a:off x="3080792" y="5805264"/>
            <a:ext cx="5538615"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1" name="直線接點 10"/>
          <p:cNvCxnSpPr/>
          <p:nvPr/>
        </p:nvCxnSpPr>
        <p:spPr>
          <a:xfrm>
            <a:off x="2393360" y="6279776"/>
            <a:ext cx="76544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3" name="直線接點 12"/>
          <p:cNvCxnSpPr/>
          <p:nvPr/>
        </p:nvCxnSpPr>
        <p:spPr>
          <a:xfrm>
            <a:off x="2393360" y="6021288"/>
            <a:ext cx="6226048"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3" name="橢圓 2"/>
          <p:cNvSpPr/>
          <p:nvPr/>
        </p:nvSpPr>
        <p:spPr bwMode="auto">
          <a:xfrm>
            <a:off x="6513173" y="3068960"/>
            <a:ext cx="312035" cy="144016"/>
          </a:xfrm>
          <a:prstGeom prst="ellips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0" name="橢圓 9"/>
          <p:cNvSpPr/>
          <p:nvPr/>
        </p:nvSpPr>
        <p:spPr bwMode="auto">
          <a:xfrm>
            <a:off x="6513173" y="3933056"/>
            <a:ext cx="312035" cy="144016"/>
          </a:xfrm>
          <a:prstGeom prst="ellips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2" name="橢圓 11"/>
          <p:cNvSpPr/>
          <p:nvPr/>
        </p:nvSpPr>
        <p:spPr bwMode="auto">
          <a:xfrm>
            <a:off x="3626853" y="4797152"/>
            <a:ext cx="312035" cy="144016"/>
          </a:xfrm>
          <a:prstGeom prst="ellips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endParaRPr>
          </a:p>
        </p:txBody>
      </p:sp>
    </p:spTree>
    <p:extLst>
      <p:ext uri="{BB962C8B-B14F-4D97-AF65-F5344CB8AC3E}">
        <p14:creationId xmlns:p14="http://schemas.microsoft.com/office/powerpoint/2010/main" val="16940486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par>
                                <p:cTn id="9" presetID="1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par>
                                <p:cTn id="13" presetID="1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p:tgtEl>
                                          <p:spTgt spid="13"/>
                                        </p:tgtEl>
                                        <p:attrNameLst>
                                          <p:attrName>ppt_x</p:attrName>
                                        </p:attrNameLst>
                                      </p:cBhvr>
                                      <p:tavLst>
                                        <p:tav tm="0">
                                          <p:val>
                                            <p:strVal val="#ppt_x-#ppt_w*1.125000"/>
                                          </p:val>
                                        </p:tav>
                                        <p:tav tm="100000">
                                          <p:val>
                                            <p:strVal val="#ppt_x"/>
                                          </p:val>
                                        </p:tav>
                                      </p:tavLst>
                                    </p:anim>
                                    <p:animEffect transition="in" filter="wipe(righ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投影片編號版面配置區 5"/>
          <p:cNvSpPr txBox="1">
            <a:spLocks noGrp="1"/>
          </p:cNvSpPr>
          <p:nvPr/>
        </p:nvSpPr>
        <p:spPr bwMode="auto">
          <a:xfrm>
            <a:off x="8378826" y="6383338"/>
            <a:ext cx="1573610" cy="457200"/>
          </a:xfrm>
          <a:prstGeom prst="rect">
            <a:avLst/>
          </a:prstGeom>
          <a:noFill/>
          <a:ln>
            <a:miter lim="800000"/>
            <a:headEnd/>
            <a:tailEnd/>
          </a:ln>
        </p:spPr>
        <p:txBody>
          <a:bodyPr/>
          <a:lstStyle/>
          <a:p>
            <a:pPr algn="r">
              <a:defRPr/>
            </a:pPr>
            <a:fld id="{F18AA28D-85CE-449E-9A69-6FC447A86E4E}" type="slidenum">
              <a:rPr kumimoji="0" lang="en-US" altLang="zh-TW" sz="1000">
                <a:latin typeface="+mn-lt"/>
              </a:rPr>
              <a:pPr algn="r">
                <a:defRPr/>
              </a:pPr>
              <a:t>78</a:t>
            </a:fld>
            <a:endParaRPr kumimoji="0" lang="en-US" altLang="zh-TW" sz="1000">
              <a:latin typeface="+mn-lt"/>
            </a:endParaRPr>
          </a:p>
        </p:txBody>
      </p:sp>
      <p:sp>
        <p:nvSpPr>
          <p:cNvPr id="16405" name="標題 1"/>
          <p:cNvSpPr>
            <a:spLocks/>
          </p:cNvSpPr>
          <p:nvPr/>
        </p:nvSpPr>
        <p:spPr bwMode="auto">
          <a:xfrm>
            <a:off x="1040474" y="-22225"/>
            <a:ext cx="8089900" cy="1008063"/>
          </a:xfrm>
          <a:prstGeom prst="rect">
            <a:avLst/>
          </a:prstGeom>
          <a:noFill/>
          <a:ln w="9525">
            <a:noFill/>
            <a:miter lim="800000"/>
            <a:headEnd/>
            <a:tailEnd/>
          </a:ln>
        </p:spPr>
        <p:txBody>
          <a:bodyPr anchor="b"/>
          <a:lstStyle/>
          <a:p>
            <a:pPr algn="ctr" eaLnBrk="0" hangingPunct="0">
              <a:defRPr/>
            </a:pPr>
            <a:r>
              <a:rPr lang="zh-TW" altLang="en-US" sz="4000" dirty="0">
                <a:solidFill>
                  <a:srgbClr val="C00000"/>
                </a:solidFill>
                <a:effectLst>
                  <a:outerShdw blurRad="38100" dist="38100" dir="2700000" algn="tl">
                    <a:srgbClr val="000000">
                      <a:alpha val="43137"/>
                    </a:srgbClr>
                  </a:outerShdw>
                </a:effectLst>
                <a:latin typeface="標楷體" pitchFamily="65" charset="-120"/>
                <a:ea typeface="標楷體" pitchFamily="65" charset="-120"/>
              </a:rPr>
              <a:t>內部</a:t>
            </a:r>
            <a:r>
              <a:rPr lang="zh-TW" altLang="en-US" sz="4000" dirty="0" smtClean="0">
                <a:solidFill>
                  <a:srgbClr val="C00000"/>
                </a:solidFill>
                <a:effectLst>
                  <a:outerShdw blurRad="38100" dist="38100" dir="2700000" algn="tl">
                    <a:srgbClr val="000000">
                      <a:alpha val="43137"/>
                    </a:srgbClr>
                  </a:outerShdw>
                </a:effectLst>
                <a:latin typeface="標楷體" pitchFamily="65" charset="-120"/>
                <a:ea typeface="標楷體" pitchFamily="65" charset="-120"/>
              </a:rPr>
              <a:t>稽核人員組成</a:t>
            </a:r>
            <a:endParaRPr lang="en-US" altLang="zh-TW" sz="2400" dirty="0">
              <a:solidFill>
                <a:srgbClr val="C00000"/>
              </a:solidFill>
              <a:effectLst>
                <a:outerShdw blurRad="38100" dist="38100" dir="2700000" algn="tl">
                  <a:srgbClr val="000000">
                    <a:alpha val="43137"/>
                  </a:srgbClr>
                </a:outerShdw>
              </a:effectLst>
              <a:ea typeface="標楷體" pitchFamily="65" charset="-120"/>
              <a:cs typeface="Arial" charset="0"/>
            </a:endParaRPr>
          </a:p>
        </p:txBody>
      </p:sp>
      <p:sp>
        <p:nvSpPr>
          <p:cNvPr id="21508" name="Rectangle 5"/>
          <p:cNvSpPr>
            <a:spLocks noChangeArrowheads="1"/>
          </p:cNvSpPr>
          <p:nvPr/>
        </p:nvSpPr>
        <p:spPr bwMode="auto">
          <a:xfrm>
            <a:off x="818541" y="1124744"/>
            <a:ext cx="8736970"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9388" indent="-179388">
              <a:buFont typeface="Arial" panose="020B0604020202020204" pitchFamily="34" charset="0"/>
              <a:buChar char="•"/>
            </a:pPr>
            <a:r>
              <a:rPr lang="zh-TW" altLang="en-US" sz="2400" dirty="0" smtClean="0">
                <a:latin typeface="標楷體" pitchFamily="65" charset="-120"/>
                <a:ea typeface="標楷體" pitchFamily="65" charset="-120"/>
              </a:rPr>
              <a:t>各</a:t>
            </a:r>
            <a:r>
              <a:rPr lang="zh-TW" altLang="en-US" sz="2400" dirty="0">
                <a:latin typeface="標楷體" pitchFamily="65" charset="-120"/>
                <a:ea typeface="標楷體" pitchFamily="65" charset="-120"/>
              </a:rPr>
              <a:t>機關應</a:t>
            </a:r>
            <a:r>
              <a:rPr lang="zh-TW" altLang="en-US" sz="2400" dirty="0">
                <a:solidFill>
                  <a:srgbClr val="0000FF"/>
                </a:solidFill>
                <a:latin typeface="標楷體" pitchFamily="65" charset="-120"/>
                <a:ea typeface="標楷體" pitchFamily="65" charset="-120"/>
              </a:rPr>
              <a:t>成立內部稽核單位</a:t>
            </a:r>
            <a:r>
              <a:rPr lang="zh-TW" altLang="en-US" sz="2400" dirty="0">
                <a:latin typeface="標楷體" pitchFamily="65" charset="-120"/>
                <a:ea typeface="標楷體" pitchFamily="65" charset="-120"/>
              </a:rPr>
              <a:t>辦理內部稽核工作，並由</a:t>
            </a:r>
            <a:r>
              <a:rPr lang="zh-TW" altLang="en-US" sz="2400" dirty="0">
                <a:solidFill>
                  <a:srgbClr val="0000FF"/>
                </a:solidFill>
                <a:latin typeface="標楷體" pitchFamily="65" charset="-120"/>
                <a:ea typeface="標楷體" pitchFamily="65" charset="-120"/>
              </a:rPr>
              <a:t>副首長以上人員擔任召集人</a:t>
            </a:r>
            <a:r>
              <a:rPr lang="zh-TW" altLang="en-US" sz="2400" dirty="0">
                <a:latin typeface="標楷體" pitchFamily="65" charset="-120"/>
                <a:ea typeface="標楷體" pitchFamily="65" charset="-120"/>
              </a:rPr>
              <a:t>。但業務屬性單純或規模較小者，得併由上級機關統籌辦理，並得統籌調派所屬人力交互檢查。</a:t>
            </a:r>
          </a:p>
          <a:p>
            <a:pPr marL="179388" indent="-179388">
              <a:buFont typeface="Arial" panose="020B0604020202020204" pitchFamily="34" charset="0"/>
              <a:buChar char="•"/>
            </a:pPr>
            <a:r>
              <a:rPr lang="zh-TW" altLang="en-US" sz="2400" dirty="0">
                <a:latin typeface="標楷體" pitchFamily="65" charset="-120"/>
                <a:ea typeface="標楷體" pitchFamily="65" charset="-120"/>
              </a:rPr>
              <a:t>機關採任務編組方式設置內部稽核單位者，其</a:t>
            </a:r>
            <a:r>
              <a:rPr lang="zh-TW" altLang="en-US" sz="2400" dirty="0">
                <a:solidFill>
                  <a:srgbClr val="0000FF"/>
                </a:solidFill>
                <a:latin typeface="標楷體" pitchFamily="65" charset="-120"/>
                <a:ea typeface="標楷體" pitchFamily="65" charset="-120"/>
              </a:rPr>
              <a:t>幕僚作業原則由綜合規劃單位辦理</a:t>
            </a:r>
            <a:r>
              <a:rPr lang="zh-TW" altLang="en-US" sz="2400" dirty="0">
                <a:latin typeface="標楷體" pitchFamily="65" charset="-120"/>
                <a:ea typeface="標楷體" pitchFamily="65" charset="-120"/>
              </a:rPr>
              <a:t>。但機關首長得視機關屬性及業務性質指定適當單位辦理之。</a:t>
            </a:r>
          </a:p>
          <a:p>
            <a:pPr marL="179388" indent="-179388">
              <a:buFont typeface="Arial" panose="020B0604020202020204" pitchFamily="34" charset="0"/>
              <a:buChar char="•"/>
            </a:pPr>
            <a:r>
              <a:rPr lang="zh-TW" altLang="en-US" sz="2400" dirty="0" smtClean="0">
                <a:latin typeface="標楷體" pitchFamily="65" charset="-120"/>
                <a:ea typeface="標楷體" pitchFamily="65" charset="-120"/>
              </a:rPr>
              <a:t>各</a:t>
            </a:r>
            <a:r>
              <a:rPr lang="zh-TW" altLang="en-US" sz="2400" dirty="0">
                <a:latin typeface="標楷體" pitchFamily="65" charset="-120"/>
                <a:ea typeface="標楷體" pitchFamily="65" charset="-120"/>
              </a:rPr>
              <a:t>機關內部稽核工作得視業務需要，</a:t>
            </a:r>
            <a:r>
              <a:rPr lang="zh-TW" altLang="en-US" sz="2400" dirty="0">
                <a:solidFill>
                  <a:srgbClr val="0000FF"/>
                </a:solidFill>
                <a:latin typeface="標楷體" pitchFamily="65" charset="-120"/>
                <a:ea typeface="標楷體" pitchFamily="65" charset="-120"/>
              </a:rPr>
              <a:t>調度施政管考、資訊安全稽核、政風查核、政府採購稽核、工程施工查核、國家關鍵基礎設施安全防護、人事考核、內部審核、事務管理工作檢核及其他稽核職能</a:t>
            </a:r>
            <a:r>
              <a:rPr lang="en-US" altLang="zh-TW" sz="2400" dirty="0">
                <a:solidFill>
                  <a:srgbClr val="0000FF"/>
                </a:solidFill>
                <a:latin typeface="標楷體" pitchFamily="65" charset="-120"/>
                <a:ea typeface="標楷體" pitchFamily="65" charset="-120"/>
              </a:rPr>
              <a:t>(</a:t>
            </a:r>
            <a:r>
              <a:rPr lang="zh-TW" altLang="en-US" sz="2400" dirty="0">
                <a:solidFill>
                  <a:srgbClr val="0000FF"/>
                </a:solidFill>
                <a:latin typeface="標楷體" pitchFamily="65" charset="-120"/>
                <a:ea typeface="標楷體" pitchFamily="65" charset="-120"/>
              </a:rPr>
              <a:t>以下簡稱稽核評估職能</a:t>
            </a:r>
            <a:r>
              <a:rPr lang="en-US" altLang="zh-TW" sz="2400" dirty="0">
                <a:solidFill>
                  <a:srgbClr val="0000FF"/>
                </a:solidFill>
                <a:latin typeface="標楷體" pitchFamily="65" charset="-120"/>
                <a:ea typeface="標楷體" pitchFamily="65" charset="-120"/>
              </a:rPr>
              <a:t>)</a:t>
            </a:r>
            <a:r>
              <a:rPr lang="zh-TW" altLang="en-US" sz="2400" dirty="0">
                <a:solidFill>
                  <a:srgbClr val="0000FF"/>
                </a:solidFill>
                <a:latin typeface="標楷體" pitchFamily="65" charset="-120"/>
                <a:ea typeface="標楷體" pitchFamily="65" charset="-120"/>
              </a:rPr>
              <a:t>單位人員及主要核心或高風險業務等單位人員辦理</a:t>
            </a:r>
            <a:r>
              <a:rPr lang="zh-TW" altLang="en-US" sz="2400" dirty="0">
                <a:latin typeface="標楷體" pitchFamily="65" charset="-120"/>
                <a:ea typeface="標楷體" pitchFamily="65" charset="-120"/>
              </a:rPr>
              <a:t>，該等人員不得針對過去一年內、目前或即將負責承辦業務執行稽核</a:t>
            </a:r>
            <a:r>
              <a:rPr lang="zh-TW" altLang="en-US" sz="2400" dirty="0" smtClean="0">
                <a:latin typeface="標楷體" pitchFamily="65" charset="-120"/>
                <a:ea typeface="標楷體" pitchFamily="65" charset="-120"/>
              </a:rPr>
              <a:t>。</a:t>
            </a:r>
            <a:endParaRPr lang="zh-TW" altLang="en-US" sz="2400" dirty="0">
              <a:latin typeface="標楷體" pitchFamily="65" charset="-120"/>
              <a:ea typeface="標楷體" pitchFamily="65" charset="-120"/>
            </a:endParaRPr>
          </a:p>
        </p:txBody>
      </p:sp>
    </p:spTree>
    <p:extLst>
      <p:ext uri="{BB962C8B-B14F-4D97-AF65-F5344CB8AC3E}">
        <p14:creationId xmlns:p14="http://schemas.microsoft.com/office/powerpoint/2010/main" val="274245700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6"/>
          <p:cNvSpPr txBox="1">
            <a:spLocks noGrp="1"/>
          </p:cNvSpPr>
          <p:nvPr/>
        </p:nvSpPr>
        <p:spPr bwMode="auto">
          <a:xfrm>
            <a:off x="7128537" y="6313488"/>
            <a:ext cx="2063750" cy="457200"/>
          </a:xfrm>
          <a:prstGeom prst="rect">
            <a:avLst/>
          </a:prstGeom>
          <a:noFill/>
          <a:ln>
            <a:miter lim="800000"/>
            <a:headEnd/>
            <a:tailEnd/>
          </a:ln>
        </p:spPr>
        <p:txBody>
          <a:bodyPr anchor="b"/>
          <a:lstStyle/>
          <a:p>
            <a:pPr algn="r">
              <a:defRPr/>
            </a:pPr>
            <a:fld id="{2C3FB2B9-A0A1-46DF-9ADA-C376FFA3729F}" type="slidenum">
              <a:rPr kumimoji="0" lang="zh-TW" altLang="en-US" sz="1400">
                <a:latin typeface="+mn-lt"/>
                <a:ea typeface="+mn-ea"/>
              </a:rPr>
              <a:pPr algn="r">
                <a:defRPr/>
              </a:pPr>
              <a:t>7</a:t>
            </a:fld>
            <a:endParaRPr kumimoji="0" lang="en-US" altLang="zh-TW" sz="1400">
              <a:latin typeface="+mn-lt"/>
              <a:ea typeface="+mn-ea"/>
            </a:endParaRPr>
          </a:p>
        </p:txBody>
      </p:sp>
      <p:sp>
        <p:nvSpPr>
          <p:cNvPr id="18435" name="Rectangle 2"/>
          <p:cNvSpPr>
            <a:spLocks noGrp="1" noChangeArrowheads="1"/>
          </p:cNvSpPr>
          <p:nvPr>
            <p:ph type="title" idx="4294967295"/>
          </p:nvPr>
        </p:nvSpPr>
        <p:spPr>
          <a:xfrm>
            <a:off x="742950" y="419100"/>
            <a:ext cx="8420100" cy="762000"/>
          </a:xfrm>
        </p:spPr>
        <p:txBody>
          <a:bodyPr lIns="91440" tIns="45720" rIns="91440" bIns="45720" anchor="ctr">
            <a:spAutoFit/>
          </a:bodyPr>
          <a:lstStyle/>
          <a:p>
            <a:pPr algn="ctr" eaLnBrk="1" hangingPunct="1"/>
            <a:r>
              <a:rPr lang="zh-TW" altLang="en-US" dirty="0" smtClean="0">
                <a:latin typeface="+mn-ea"/>
                <a:ea typeface="+mn-ea"/>
              </a:rPr>
              <a:t>您無法想像的未來世界</a:t>
            </a:r>
          </a:p>
        </p:txBody>
      </p:sp>
      <p:sp>
        <p:nvSpPr>
          <p:cNvPr id="18436" name="Rectangle 3"/>
          <p:cNvSpPr>
            <a:spLocks noGrp="1" noChangeArrowheads="1"/>
          </p:cNvSpPr>
          <p:nvPr>
            <p:ph type="body" sz="half" idx="4294967295"/>
          </p:nvPr>
        </p:nvSpPr>
        <p:spPr>
          <a:xfrm>
            <a:off x="1483270" y="1268760"/>
            <a:ext cx="7646194" cy="4841875"/>
          </a:xfrm>
        </p:spPr>
        <p:txBody>
          <a:bodyPr lIns="91440" tIns="45720" rIns="91440" bIns="45720"/>
          <a:lstStyle/>
          <a:p>
            <a:pPr eaLnBrk="1" hangingPunct="1"/>
            <a:r>
              <a:rPr lang="zh-TW" altLang="en-US" sz="3200" dirty="0" smtClean="0">
                <a:latin typeface="Arial" panose="020B0604020202020204" pitchFamily="34" charset="0"/>
                <a:cs typeface="Arial" panose="020B0604020202020204" pitchFamily="34" charset="0"/>
              </a:rPr>
              <a:t>工業</a:t>
            </a:r>
            <a:r>
              <a:rPr lang="en-US" altLang="zh-TW" sz="3200" dirty="0" smtClean="0">
                <a:latin typeface="Arial" panose="020B0604020202020204" pitchFamily="34" charset="0"/>
                <a:cs typeface="Arial" panose="020B0604020202020204" pitchFamily="34" charset="0"/>
              </a:rPr>
              <a:t>4.0</a:t>
            </a:r>
            <a:r>
              <a:rPr lang="zh-TW" altLang="en-US" sz="3200" dirty="0" smtClean="0">
                <a:latin typeface="Arial" panose="020B0604020202020204" pitchFamily="34" charset="0"/>
                <a:cs typeface="Arial" panose="020B0604020202020204" pitchFamily="34" charset="0"/>
              </a:rPr>
              <a:t>、人工智慧、機器學習</a:t>
            </a:r>
            <a:endParaRPr lang="en-US" altLang="zh-TW" sz="3200" dirty="0" smtClean="0">
              <a:latin typeface="Arial" panose="020B0604020202020204" pitchFamily="34" charset="0"/>
              <a:cs typeface="Arial" panose="020B0604020202020204" pitchFamily="34" charset="0"/>
            </a:endParaRPr>
          </a:p>
          <a:p>
            <a:pPr eaLnBrk="1" hangingPunct="1"/>
            <a:r>
              <a:rPr lang="zh-TW" altLang="en-US" sz="3200" dirty="0" smtClean="0">
                <a:latin typeface="Arial" panose="020B0604020202020204" pitchFamily="34" charset="0"/>
                <a:cs typeface="Arial" panose="020B0604020202020204" pitchFamily="34" charset="0"/>
              </a:rPr>
              <a:t>大數據、雲端運算、</a:t>
            </a:r>
            <a:r>
              <a:rPr lang="en-US" altLang="zh-TW" sz="3200" dirty="0" smtClean="0">
                <a:latin typeface="Arial" panose="020B0604020202020204" pitchFamily="34" charset="0"/>
                <a:cs typeface="Arial" panose="020B0604020202020204" pitchFamily="34" charset="0"/>
              </a:rPr>
              <a:t>5G</a:t>
            </a:r>
          </a:p>
          <a:p>
            <a:pPr eaLnBrk="1" hangingPunct="1"/>
            <a:r>
              <a:rPr lang="zh-TW" altLang="en-US" sz="3200" dirty="0" smtClean="0">
                <a:latin typeface="Arial" panose="020B0604020202020204" pitchFamily="34" charset="0"/>
                <a:cs typeface="Arial" panose="020B0604020202020204" pitchFamily="34" charset="0"/>
              </a:rPr>
              <a:t>無人機、自駕車、智慧家電、物聯網</a:t>
            </a:r>
            <a:endParaRPr lang="en-US" altLang="zh-TW" sz="3200" dirty="0" smtClean="0">
              <a:latin typeface="Arial" panose="020B0604020202020204" pitchFamily="34" charset="0"/>
              <a:cs typeface="Arial" panose="020B0604020202020204" pitchFamily="34" charset="0"/>
            </a:endParaRPr>
          </a:p>
          <a:p>
            <a:pPr eaLnBrk="1" hangingPunct="1"/>
            <a:r>
              <a:rPr lang="zh-TW" altLang="en-US" sz="3200" dirty="0" smtClean="0">
                <a:latin typeface="Arial" panose="020B0604020202020204" pitchFamily="34" charset="0"/>
                <a:cs typeface="Arial" panose="020B0604020202020204" pitchFamily="34" charset="0"/>
              </a:rPr>
              <a:t>虛擬實境、擴充實境、虛擬助理</a:t>
            </a:r>
            <a:endParaRPr lang="en-US" altLang="zh-TW" sz="3200" dirty="0" smtClean="0">
              <a:latin typeface="Arial" panose="020B0604020202020204" pitchFamily="34" charset="0"/>
              <a:cs typeface="Arial" panose="020B0604020202020204" pitchFamily="34" charset="0"/>
            </a:endParaRPr>
          </a:p>
          <a:p>
            <a:pPr eaLnBrk="1" hangingPunct="1"/>
            <a:r>
              <a:rPr lang="zh-TW" altLang="en-US" sz="3200" dirty="0" smtClean="0">
                <a:latin typeface="Arial" panose="020B0604020202020204" pitchFamily="34" charset="0"/>
                <a:cs typeface="Arial" panose="020B0604020202020204" pitchFamily="34" charset="0"/>
              </a:rPr>
              <a:t>生物科技、基因改造、精準醫療</a:t>
            </a:r>
            <a:endParaRPr lang="en-US" altLang="zh-TW" sz="3200" dirty="0" smtClean="0">
              <a:latin typeface="Arial" panose="020B0604020202020204" pitchFamily="34" charset="0"/>
              <a:cs typeface="Arial" panose="020B0604020202020204" pitchFamily="34" charset="0"/>
            </a:endParaRPr>
          </a:p>
          <a:p>
            <a:pPr eaLnBrk="1" hangingPunct="1"/>
            <a:r>
              <a:rPr lang="en-US" altLang="zh-TW" sz="3200" dirty="0" smtClean="0">
                <a:latin typeface="Arial" panose="020B0604020202020204" pitchFamily="34" charset="0"/>
                <a:cs typeface="Arial" panose="020B0604020202020204" pitchFamily="34" charset="0"/>
              </a:rPr>
              <a:t>3D</a:t>
            </a:r>
            <a:r>
              <a:rPr lang="zh-TW" altLang="en-US" sz="3200" dirty="0" smtClean="0">
                <a:latin typeface="Arial" panose="020B0604020202020204" pitchFamily="34" charset="0"/>
                <a:cs typeface="Arial" panose="020B0604020202020204" pitchFamily="34" charset="0"/>
              </a:rPr>
              <a:t>列印</a:t>
            </a:r>
            <a:endParaRPr lang="en-US" altLang="zh-TW" sz="3200" dirty="0" smtClean="0">
              <a:latin typeface="Arial" panose="020B0604020202020204" pitchFamily="34" charset="0"/>
              <a:cs typeface="Arial" panose="020B0604020202020204" pitchFamily="34" charset="0"/>
            </a:endParaRPr>
          </a:p>
          <a:p>
            <a:pPr eaLnBrk="1" hangingPunct="1"/>
            <a:r>
              <a:rPr lang="zh-TW" altLang="en-US" sz="3200" dirty="0" smtClean="0">
                <a:latin typeface="Arial" panose="020B0604020202020204" pitchFamily="34" charset="0"/>
                <a:cs typeface="Arial" panose="020B0604020202020204" pitchFamily="34" charset="0"/>
              </a:rPr>
              <a:t>比特幣、</a:t>
            </a:r>
            <a:r>
              <a:rPr lang="zh-TW" altLang="zh-TW" sz="3200" dirty="0" smtClean="0">
                <a:latin typeface="Arial" panose="020B0604020202020204" pitchFamily="34" charset="0"/>
                <a:cs typeface="Arial" panose="020B0604020202020204" pitchFamily="34" charset="0"/>
              </a:rPr>
              <a:t>區塊鏈</a:t>
            </a:r>
            <a:endParaRPr lang="en-US" altLang="zh-TW" sz="3200" dirty="0" smtClean="0">
              <a:latin typeface="Arial" panose="020B0604020202020204" pitchFamily="34" charset="0"/>
              <a:cs typeface="Arial" panose="020B0604020202020204" pitchFamily="34" charset="0"/>
            </a:endParaRPr>
          </a:p>
          <a:p>
            <a:pPr eaLnBrk="1" hangingPunct="1"/>
            <a:r>
              <a:rPr lang="zh-TW" altLang="en-US" sz="3200" dirty="0" smtClean="0">
                <a:latin typeface="Arial" panose="020B0604020202020204" pitchFamily="34" charset="0"/>
                <a:cs typeface="Arial" panose="020B0604020202020204" pitchFamily="34" charset="0"/>
              </a:rPr>
              <a:t>綠能</a:t>
            </a:r>
            <a:r>
              <a:rPr lang="en-US" altLang="zh-TW" sz="32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4597411"/>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2"/>
          </p:nvPr>
        </p:nvSpPr>
        <p:spPr/>
        <p:txBody>
          <a:bodyPr/>
          <a:lstStyle/>
          <a:p>
            <a:pPr>
              <a:defRPr/>
            </a:pPr>
            <a:fld id="{7DE38AED-0506-4C6A-9D3F-B01E0ABB33C7}" type="slidenum">
              <a:rPr lang="en-US" altLang="zh-TW"/>
              <a:pPr>
                <a:defRPr/>
              </a:pPr>
              <a:t>79</a:t>
            </a:fld>
            <a:endParaRPr lang="en-US" altLang="zh-TW"/>
          </a:p>
        </p:txBody>
      </p:sp>
      <p:sp>
        <p:nvSpPr>
          <p:cNvPr id="207874" name="Rectangle 2"/>
          <p:cNvSpPr>
            <a:spLocks noGrp="1" noChangeArrowheads="1"/>
          </p:cNvSpPr>
          <p:nvPr>
            <p:ph type="title"/>
          </p:nvPr>
        </p:nvSpPr>
        <p:spPr/>
        <p:txBody>
          <a:bodyPr/>
          <a:lstStyle/>
          <a:p>
            <a:pPr eaLnBrk="1" hangingPunct="1">
              <a:spcBef>
                <a:spcPts val="1200"/>
              </a:spcBef>
            </a:pPr>
            <a:r>
              <a:rPr lang="zh-TW" altLang="zh-TW" b="0" dirty="0">
                <a:solidFill>
                  <a:srgbClr val="C00000"/>
                </a:solidFill>
                <a:effectLst>
                  <a:outerShdw blurRad="38100" dist="38100" dir="2700000" algn="tl">
                    <a:srgbClr val="000000">
                      <a:alpha val="43137"/>
                    </a:srgbClr>
                  </a:outerShdw>
                </a:effectLst>
              </a:rPr>
              <a:t>稽核</a:t>
            </a:r>
            <a:r>
              <a:rPr lang="zh-TW" altLang="en-US" b="0" dirty="0">
                <a:solidFill>
                  <a:srgbClr val="C00000"/>
                </a:solidFill>
                <a:effectLst>
                  <a:outerShdw blurRad="38100" dist="38100" dir="2700000" algn="tl">
                    <a:srgbClr val="000000">
                      <a:alpha val="43137"/>
                    </a:srgbClr>
                  </a:outerShdw>
                </a:effectLst>
              </a:rPr>
              <a:t>能力提升與稽核限制</a:t>
            </a:r>
          </a:p>
        </p:txBody>
      </p:sp>
      <p:sp>
        <p:nvSpPr>
          <p:cNvPr id="207875" name="Rectangle 3"/>
          <p:cNvSpPr>
            <a:spLocks noGrp="1" noChangeArrowheads="1"/>
          </p:cNvSpPr>
          <p:nvPr>
            <p:ph type="body" idx="1"/>
          </p:nvPr>
        </p:nvSpPr>
        <p:spPr>
          <a:xfrm>
            <a:off x="1052567" y="1268761"/>
            <a:ext cx="7800867" cy="4896569"/>
          </a:xfrm>
        </p:spPr>
        <p:txBody>
          <a:bodyPr/>
          <a:lstStyle/>
          <a:p>
            <a:pPr marL="0" indent="0">
              <a:lnSpc>
                <a:spcPct val="150000"/>
              </a:lnSpc>
              <a:buNone/>
            </a:pPr>
            <a:r>
              <a:rPr lang="zh-TW" altLang="en-US" dirty="0" smtClean="0"/>
              <a:t>應</a:t>
            </a:r>
            <a:r>
              <a:rPr lang="zh-TW" altLang="en-US" dirty="0"/>
              <a:t>持續</a:t>
            </a:r>
            <a:r>
              <a:rPr lang="zh-TW" altLang="en-US" dirty="0">
                <a:solidFill>
                  <a:srgbClr val="0000FF"/>
                </a:solidFill>
              </a:rPr>
              <a:t>參加內部稽核相關教育訓練</a:t>
            </a:r>
            <a:r>
              <a:rPr lang="zh-TW" altLang="en-US" dirty="0"/>
              <a:t>，以提升稽核品質及能力，並應秉持</a:t>
            </a:r>
            <a:r>
              <a:rPr lang="zh-TW" altLang="en-US" dirty="0">
                <a:solidFill>
                  <a:srgbClr val="0000FF"/>
                </a:solidFill>
              </a:rPr>
              <a:t>誠實信用原則</a:t>
            </a:r>
            <a:r>
              <a:rPr lang="zh-TW" altLang="en-US" dirty="0"/>
              <a:t>及</a:t>
            </a:r>
            <a:r>
              <a:rPr lang="zh-TW" altLang="en-US" dirty="0">
                <a:solidFill>
                  <a:srgbClr val="0000FF"/>
                </a:solidFill>
              </a:rPr>
              <a:t>專業上應有之注意</a:t>
            </a:r>
            <a:r>
              <a:rPr lang="zh-TW" altLang="en-US" dirty="0"/>
              <a:t>，確實執行稽核工作，惟內部控制有其先天限制，且內部稽核原則採抽核方式實施，</a:t>
            </a:r>
            <a:r>
              <a:rPr lang="zh-TW" altLang="en-US" dirty="0">
                <a:solidFill>
                  <a:srgbClr val="0000FF"/>
                </a:solidFill>
              </a:rPr>
              <a:t>無法絕對保證一定能發現不法或不當情事</a:t>
            </a:r>
            <a:r>
              <a:rPr lang="zh-TW" altLang="en-US" dirty="0"/>
              <a:t>。</a:t>
            </a:r>
          </a:p>
        </p:txBody>
      </p:sp>
      <p:sp>
        <p:nvSpPr>
          <p:cNvPr id="5" name="圓角矩形 4"/>
          <p:cNvSpPr/>
          <p:nvPr/>
        </p:nvSpPr>
        <p:spPr bwMode="auto">
          <a:xfrm>
            <a:off x="5673080" y="1556792"/>
            <a:ext cx="1560173" cy="360040"/>
          </a:xfrm>
          <a:prstGeom prst="roundRect">
            <a:avLst>
              <a:gd name="adj" fmla="val 50000"/>
            </a:avLst>
          </a:prstGeom>
          <a:solidFill>
            <a:srgbClr val="00FFFF">
              <a:alpha val="18824"/>
            </a:srgbClr>
          </a:solidFill>
          <a:ln w="9525"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rgbClr val="00FFFF"/>
              </a:solidFill>
              <a:effectLst/>
              <a:latin typeface="Tahoma" pitchFamily="34" charset="0"/>
              <a:ea typeface="新細明體" pitchFamily="18" charset="-120"/>
            </a:endParaRPr>
          </a:p>
        </p:txBody>
      </p:sp>
      <p:sp>
        <p:nvSpPr>
          <p:cNvPr id="6" name="圓角矩形 5"/>
          <p:cNvSpPr/>
          <p:nvPr/>
        </p:nvSpPr>
        <p:spPr bwMode="auto">
          <a:xfrm>
            <a:off x="6453165" y="2276872"/>
            <a:ext cx="1620181" cy="360040"/>
          </a:xfrm>
          <a:prstGeom prst="roundRect">
            <a:avLst>
              <a:gd name="adj" fmla="val 50000"/>
            </a:avLst>
          </a:prstGeom>
          <a:solidFill>
            <a:srgbClr val="00FFFF">
              <a:alpha val="18824"/>
            </a:srgbClr>
          </a:solidFill>
          <a:ln w="9525"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rgbClr val="00FFFF"/>
              </a:solidFill>
              <a:effectLst/>
              <a:latin typeface="Tahoma" pitchFamily="34" charset="0"/>
              <a:ea typeface="新細明體" pitchFamily="18" charset="-120"/>
            </a:endParaRPr>
          </a:p>
        </p:txBody>
      </p:sp>
      <p:sp>
        <p:nvSpPr>
          <p:cNvPr id="7" name="圓角矩形 6"/>
          <p:cNvSpPr/>
          <p:nvPr/>
        </p:nvSpPr>
        <p:spPr bwMode="auto">
          <a:xfrm>
            <a:off x="1928664" y="2996952"/>
            <a:ext cx="3120347" cy="360040"/>
          </a:xfrm>
          <a:prstGeom prst="roundRect">
            <a:avLst>
              <a:gd name="adj" fmla="val 50000"/>
            </a:avLst>
          </a:prstGeom>
          <a:solidFill>
            <a:srgbClr val="00FFFF">
              <a:alpha val="18824"/>
            </a:srgbClr>
          </a:solidFill>
          <a:ln w="9525"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rgbClr val="00FFFF"/>
              </a:solidFill>
              <a:effectLst/>
              <a:latin typeface="Tahoma" pitchFamily="34" charset="0"/>
              <a:ea typeface="新細明體" pitchFamily="18" charset="-120"/>
            </a:endParaRPr>
          </a:p>
        </p:txBody>
      </p:sp>
      <p:sp>
        <p:nvSpPr>
          <p:cNvPr id="8" name="圓角矩形 7"/>
          <p:cNvSpPr/>
          <p:nvPr/>
        </p:nvSpPr>
        <p:spPr bwMode="auto">
          <a:xfrm>
            <a:off x="5529064" y="4509120"/>
            <a:ext cx="2418269" cy="288032"/>
          </a:xfrm>
          <a:prstGeom prst="roundRect">
            <a:avLst>
              <a:gd name="adj" fmla="val 50000"/>
            </a:avLst>
          </a:prstGeom>
          <a:solidFill>
            <a:srgbClr val="00FFFF">
              <a:alpha val="18824"/>
            </a:srgbClr>
          </a:solidFill>
          <a:ln w="9525"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rgbClr val="00FFFF"/>
              </a:solidFill>
              <a:effectLst/>
              <a:latin typeface="Tahoma" pitchFamily="34" charset="0"/>
              <a:ea typeface="新細明體" pitchFamily="18" charset="-120"/>
            </a:endParaRPr>
          </a:p>
        </p:txBody>
      </p:sp>
    </p:spTree>
    <p:extLst>
      <p:ext uri="{BB962C8B-B14F-4D97-AF65-F5344CB8AC3E}">
        <p14:creationId xmlns:p14="http://schemas.microsoft.com/office/powerpoint/2010/main" val="223041865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7874"/>
                                        </p:tgtEl>
                                        <p:attrNameLst>
                                          <p:attrName>style.visibility</p:attrName>
                                        </p:attrNameLst>
                                      </p:cBhvr>
                                      <p:to>
                                        <p:strVal val="visible"/>
                                      </p:to>
                                    </p:set>
                                    <p:animEffect transition="in" filter="dissolve">
                                      <p:cBhvr>
                                        <p:cTn id="7" dur="500"/>
                                        <p:tgtEl>
                                          <p:spTgt spid="20787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7875"/>
                                        </p:tgtEl>
                                        <p:attrNameLst>
                                          <p:attrName>style.visibility</p:attrName>
                                        </p:attrNameLst>
                                      </p:cBhvr>
                                      <p:to>
                                        <p:strVal val="visible"/>
                                      </p:to>
                                    </p:set>
                                    <p:animEffect transition="in" filter="blinds(horizontal)">
                                      <p:cBhvr>
                                        <p:cTn id="11" dur="500"/>
                                        <p:tgtEl>
                                          <p:spTgt spid="207875"/>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P spid="207875" grpId="0" autoUpdateAnimBg="0"/>
      <p:bldP spid="5" grpId="0" animBg="1"/>
      <p:bldP spid="6" grpId="0" animBg="1"/>
      <p:bldP spid="7" grpId="0" animBg="1"/>
      <p:bldP spid="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2"/>
          </p:nvPr>
        </p:nvSpPr>
        <p:spPr/>
        <p:txBody>
          <a:bodyPr/>
          <a:lstStyle/>
          <a:p>
            <a:pPr>
              <a:defRPr/>
            </a:pPr>
            <a:fld id="{59F300C2-2645-4D29-BAFA-941828D26FF8}" type="slidenum">
              <a:rPr lang="en-US" altLang="zh-TW"/>
              <a:pPr>
                <a:defRPr/>
              </a:pPr>
              <a:t>80</a:t>
            </a:fld>
            <a:endParaRPr lang="en-US" altLang="zh-TW"/>
          </a:p>
        </p:txBody>
      </p:sp>
      <p:sp>
        <p:nvSpPr>
          <p:cNvPr id="93187" name="Rectangle 2"/>
          <p:cNvSpPr>
            <a:spLocks noGrp="1" noChangeArrowheads="1"/>
          </p:cNvSpPr>
          <p:nvPr>
            <p:ph type="title"/>
          </p:nvPr>
        </p:nvSpPr>
        <p:spPr>
          <a:xfrm>
            <a:off x="742950" y="304800"/>
            <a:ext cx="842010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lnSpc>
                <a:spcPct val="140000"/>
              </a:lnSpc>
              <a:spcBef>
                <a:spcPts val="1200"/>
              </a:spcBef>
            </a:pPr>
            <a:r>
              <a:rPr lang="en-US" altLang="zh-TW" b="0" dirty="0" smtClean="0">
                <a:solidFill>
                  <a:srgbClr val="C00000"/>
                </a:solidFill>
                <a:effectLst>
                  <a:outerShdw blurRad="38100" dist="38100" dir="2700000" algn="tl">
                    <a:srgbClr val="000000">
                      <a:alpha val="43137"/>
                    </a:srgbClr>
                  </a:outerShdw>
                </a:effectLst>
              </a:rPr>
              <a:t> </a:t>
            </a:r>
            <a:r>
              <a:rPr lang="zh-TW" altLang="en-US" b="0" dirty="0" smtClean="0">
                <a:solidFill>
                  <a:srgbClr val="C00000"/>
                </a:solidFill>
                <a:effectLst>
                  <a:outerShdw blurRad="38100" dist="38100" dir="2700000" algn="tl">
                    <a:srgbClr val="000000">
                      <a:alpha val="43137"/>
                    </a:srgbClr>
                  </a:outerShdw>
                </a:effectLst>
              </a:rPr>
              <a:t>稽核人員應遵循原則</a:t>
            </a:r>
          </a:p>
        </p:txBody>
      </p:sp>
      <p:sp>
        <p:nvSpPr>
          <p:cNvPr id="93188" name="Rectangle 3"/>
          <p:cNvSpPr>
            <a:spLocks noGrp="1" noChangeArrowheads="1"/>
          </p:cNvSpPr>
          <p:nvPr>
            <p:ph type="body" idx="1"/>
          </p:nvPr>
        </p:nvSpPr>
        <p:spPr>
          <a:xfrm>
            <a:off x="662120" y="1595439"/>
            <a:ext cx="8748580" cy="4929187"/>
          </a:xfrm>
          <a:solidFill>
            <a:schemeClr val="bg1"/>
          </a:solid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marL="0" indent="0">
              <a:lnSpc>
                <a:spcPct val="80000"/>
              </a:lnSpc>
              <a:buFont typeface="Wingdings" pitchFamily="2" charset="2"/>
              <a:buNone/>
            </a:pPr>
            <a:r>
              <a:rPr lang="en-US" altLang="zh-TW" sz="2800" dirty="0" smtClean="0"/>
              <a:t>1.</a:t>
            </a:r>
            <a:r>
              <a:rPr lang="zh-TW" altLang="en-US" sz="2800" dirty="0" smtClean="0">
                <a:solidFill>
                  <a:srgbClr val="0000FF"/>
                </a:solidFill>
              </a:rPr>
              <a:t>道德操守</a:t>
            </a:r>
            <a:r>
              <a:rPr lang="zh-TW" altLang="en-US" sz="2800" dirty="0" smtClean="0"/>
              <a:t>：專業素養的基礎</a:t>
            </a:r>
          </a:p>
          <a:p>
            <a:pPr marL="268288" lvl="1" indent="6350">
              <a:lnSpc>
                <a:spcPct val="80000"/>
              </a:lnSpc>
              <a:buFontTx/>
              <a:buNone/>
            </a:pPr>
            <a:r>
              <a:rPr lang="zh-TW" altLang="en-US" dirty="0" smtClean="0"/>
              <a:t>誠信、正直、保密與謹慎對稽核是不可或缺的。</a:t>
            </a:r>
          </a:p>
          <a:p>
            <a:pPr marL="0" indent="0">
              <a:lnSpc>
                <a:spcPct val="80000"/>
              </a:lnSpc>
              <a:buFont typeface="Wingdings" pitchFamily="2" charset="2"/>
              <a:buNone/>
            </a:pPr>
            <a:r>
              <a:rPr lang="en-US" altLang="zh-TW" sz="2800" dirty="0" smtClean="0"/>
              <a:t>2.</a:t>
            </a:r>
            <a:r>
              <a:rPr lang="zh-TW" altLang="en-US" sz="2800" dirty="0" smtClean="0">
                <a:solidFill>
                  <a:srgbClr val="0000FF"/>
                </a:solidFill>
              </a:rPr>
              <a:t>公平陳述</a:t>
            </a:r>
            <a:r>
              <a:rPr lang="zh-TW" altLang="en-US" sz="2800" dirty="0" smtClean="0"/>
              <a:t>：真實地與正確地報告的義務</a:t>
            </a:r>
          </a:p>
          <a:p>
            <a:pPr marL="268288" lvl="1" indent="6350">
              <a:lnSpc>
                <a:spcPct val="80000"/>
              </a:lnSpc>
              <a:buFontTx/>
              <a:buNone/>
            </a:pPr>
            <a:r>
              <a:rPr lang="zh-TW" altLang="en-US" dirty="0" smtClean="0"/>
              <a:t>稽核發現、稽核結論及稽核報告真實地與正確地反映出稽核活動。並報告出稽核中遇到的顯著障礙與稽核小組和受稽核者間未解決的分歧意見。</a:t>
            </a:r>
          </a:p>
          <a:p>
            <a:pPr marL="268288" indent="-268288">
              <a:lnSpc>
                <a:spcPct val="80000"/>
              </a:lnSpc>
              <a:buFont typeface="Wingdings" pitchFamily="2" charset="2"/>
              <a:buNone/>
            </a:pPr>
            <a:r>
              <a:rPr lang="en-US" altLang="zh-TW" sz="2800" dirty="0" smtClean="0"/>
              <a:t>3.</a:t>
            </a:r>
            <a:r>
              <a:rPr lang="zh-TW" altLang="en-US" sz="2800" dirty="0" smtClean="0">
                <a:solidFill>
                  <a:srgbClr val="0000FF"/>
                </a:solidFill>
              </a:rPr>
              <a:t>適當的專業關注</a:t>
            </a:r>
            <a:r>
              <a:rPr lang="zh-TW" altLang="en-US" sz="2800" dirty="0" smtClean="0"/>
              <a:t>：在稽核時，善用敬業精神與判斷力</a:t>
            </a:r>
          </a:p>
          <a:p>
            <a:pPr marL="268288" lvl="1" indent="6350">
              <a:lnSpc>
                <a:spcPct val="80000"/>
              </a:lnSpc>
              <a:buFontTx/>
              <a:buNone/>
            </a:pPr>
            <a:r>
              <a:rPr lang="zh-TW" altLang="en-US" dirty="0" smtClean="0"/>
              <a:t>稽核員依據其所從事工作的重要性與稽核委託者和其他利益團體對他的信心來運用其注意力。擁有必要的能力是個重要的因素。</a:t>
            </a:r>
          </a:p>
        </p:txBody>
      </p:sp>
    </p:spTree>
    <p:extLst>
      <p:ext uri="{BB962C8B-B14F-4D97-AF65-F5344CB8AC3E}">
        <p14:creationId xmlns:p14="http://schemas.microsoft.com/office/powerpoint/2010/main" val="54577942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2"/>
          </p:nvPr>
        </p:nvSpPr>
        <p:spPr/>
        <p:txBody>
          <a:bodyPr/>
          <a:lstStyle/>
          <a:p>
            <a:pPr>
              <a:defRPr/>
            </a:pPr>
            <a:fld id="{7C917CF0-58AE-4128-AE3B-3F3440A42A39}" type="slidenum">
              <a:rPr lang="en-US" altLang="zh-TW"/>
              <a:pPr>
                <a:defRPr/>
              </a:pPr>
              <a:t>81</a:t>
            </a:fld>
            <a:endParaRPr lang="en-US" altLang="zh-TW"/>
          </a:p>
        </p:txBody>
      </p:sp>
      <p:sp>
        <p:nvSpPr>
          <p:cNvPr id="94211" name="Rectangle 2"/>
          <p:cNvSpPr>
            <a:spLocks noGrp="1" noChangeArrowheads="1"/>
          </p:cNvSpPr>
          <p:nvPr>
            <p:ph type="title" idx="4294967295"/>
          </p:nvPr>
        </p:nvSpPr>
        <p:spPr>
          <a:xfrm>
            <a:off x="742950" y="304800"/>
            <a:ext cx="842010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lnSpc>
                <a:spcPct val="140000"/>
              </a:lnSpc>
              <a:spcBef>
                <a:spcPts val="1200"/>
              </a:spcBef>
            </a:pPr>
            <a:r>
              <a:rPr lang="en-US" altLang="zh-TW" b="0" dirty="0" smtClean="0">
                <a:solidFill>
                  <a:srgbClr val="C00000"/>
                </a:solidFill>
                <a:effectLst>
                  <a:outerShdw blurRad="38100" dist="38100" dir="2700000" algn="tl">
                    <a:srgbClr val="000000">
                      <a:alpha val="43137"/>
                    </a:srgbClr>
                  </a:outerShdw>
                </a:effectLst>
              </a:rPr>
              <a:t> </a:t>
            </a:r>
            <a:r>
              <a:rPr lang="zh-TW" altLang="en-US" b="0" dirty="0" smtClean="0">
                <a:solidFill>
                  <a:srgbClr val="C00000"/>
                </a:solidFill>
                <a:effectLst>
                  <a:outerShdw blurRad="38100" dist="38100" dir="2700000" algn="tl">
                    <a:srgbClr val="000000">
                      <a:alpha val="43137"/>
                    </a:srgbClr>
                  </a:outerShdw>
                </a:effectLst>
              </a:rPr>
              <a:t>稽核人員應遵循原則</a:t>
            </a:r>
          </a:p>
        </p:txBody>
      </p:sp>
      <p:sp>
        <p:nvSpPr>
          <p:cNvPr id="94212" name="Rectangle 3"/>
          <p:cNvSpPr>
            <a:spLocks noGrp="1" noChangeArrowheads="1"/>
          </p:cNvSpPr>
          <p:nvPr>
            <p:ph type="body" idx="4294967295"/>
          </p:nvPr>
        </p:nvSpPr>
        <p:spPr>
          <a:xfrm>
            <a:off x="990600" y="1595439"/>
            <a:ext cx="8420100" cy="4929187"/>
          </a:xfrm>
          <a:solidFill>
            <a:schemeClr val="bg1"/>
          </a:solid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marL="269875" indent="-269875">
              <a:lnSpc>
                <a:spcPct val="80000"/>
              </a:lnSpc>
              <a:buFont typeface="Wingdings" pitchFamily="2" charset="2"/>
              <a:buNone/>
            </a:pPr>
            <a:r>
              <a:rPr lang="en-US" altLang="zh-TW" sz="2800" dirty="0" smtClean="0"/>
              <a:t>4.</a:t>
            </a:r>
            <a:r>
              <a:rPr lang="zh-TW" altLang="en-US" sz="2800" dirty="0" smtClean="0">
                <a:solidFill>
                  <a:srgbClr val="0000FF"/>
                </a:solidFill>
              </a:rPr>
              <a:t>獨立性</a:t>
            </a:r>
            <a:r>
              <a:rPr lang="zh-TW" altLang="en-US" sz="2800" dirty="0" smtClean="0"/>
              <a:t>：稽核的公平性與稽核結論的客觀性之基礎</a:t>
            </a:r>
          </a:p>
          <a:p>
            <a:pPr marL="449263" lvl="1" indent="6350">
              <a:lnSpc>
                <a:spcPct val="80000"/>
              </a:lnSpc>
              <a:buFontTx/>
              <a:buNone/>
            </a:pPr>
            <a:r>
              <a:rPr lang="zh-TW" altLang="en-US" dirty="0" smtClean="0"/>
              <a:t>稽核員須與其所稽核的活動無關，且無偏見與利益衝突。在整個稽核過程中稽核員維持客觀的心態，以確保稽核發現與結論會僅以稽核證據為基礎。</a:t>
            </a:r>
          </a:p>
          <a:p>
            <a:pPr marL="269875" indent="-269875">
              <a:lnSpc>
                <a:spcPct val="80000"/>
              </a:lnSpc>
              <a:buFont typeface="Wingdings" pitchFamily="2" charset="2"/>
              <a:buNone/>
            </a:pPr>
            <a:r>
              <a:rPr lang="en-US" altLang="zh-TW" sz="2800" dirty="0" smtClean="0"/>
              <a:t>5.</a:t>
            </a:r>
            <a:r>
              <a:rPr lang="zh-TW" altLang="en-US" sz="2800" dirty="0" smtClean="0">
                <a:solidFill>
                  <a:srgbClr val="0000FF"/>
                </a:solidFill>
              </a:rPr>
              <a:t>證據為憑的方法</a:t>
            </a:r>
            <a:r>
              <a:rPr lang="zh-TW" altLang="en-US" sz="2800" dirty="0" smtClean="0"/>
              <a:t>：在系統化的稽核過程，用合理的方式以求得足供信賴的與再現性的稽核結論。</a:t>
            </a:r>
          </a:p>
          <a:p>
            <a:pPr marL="449263" lvl="1" indent="6350">
              <a:lnSpc>
                <a:spcPct val="80000"/>
              </a:lnSpc>
              <a:buFontTx/>
              <a:buNone/>
            </a:pPr>
            <a:r>
              <a:rPr lang="zh-TW" altLang="en-US" dirty="0" smtClean="0"/>
              <a:t>稽核證據是可查證的。因為在一個有限的時間間隔與有限的資源下執行稽核，稽核證據是以既有資訊取樣為基礎。所以，適當地取樣對稽核結論的信賴度有密切關聯。 </a:t>
            </a:r>
          </a:p>
        </p:txBody>
      </p:sp>
    </p:spTree>
    <p:extLst>
      <p:ext uri="{BB962C8B-B14F-4D97-AF65-F5344CB8AC3E}">
        <p14:creationId xmlns:p14="http://schemas.microsoft.com/office/powerpoint/2010/main" val="396071587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投影片編號版面配置區 5"/>
          <p:cNvSpPr txBox="1">
            <a:spLocks noGrp="1"/>
          </p:cNvSpPr>
          <p:nvPr/>
        </p:nvSpPr>
        <p:spPr bwMode="auto">
          <a:xfrm>
            <a:off x="8378826" y="6383338"/>
            <a:ext cx="1573610" cy="457200"/>
          </a:xfrm>
          <a:prstGeom prst="rect">
            <a:avLst/>
          </a:prstGeom>
          <a:noFill/>
          <a:ln>
            <a:miter lim="800000"/>
            <a:headEnd/>
            <a:tailEnd/>
          </a:ln>
        </p:spPr>
        <p:txBody>
          <a:bodyPr/>
          <a:lstStyle/>
          <a:p>
            <a:pPr algn="r">
              <a:defRPr/>
            </a:pPr>
            <a:fld id="{F18AA28D-85CE-449E-9A69-6FC447A86E4E}" type="slidenum">
              <a:rPr kumimoji="0" lang="en-US" altLang="zh-TW" sz="1000">
                <a:latin typeface="+mn-lt"/>
              </a:rPr>
              <a:pPr algn="r">
                <a:defRPr/>
              </a:pPr>
              <a:t>82</a:t>
            </a:fld>
            <a:endParaRPr kumimoji="0" lang="en-US" altLang="zh-TW" sz="1000">
              <a:latin typeface="+mn-lt"/>
            </a:endParaRPr>
          </a:p>
        </p:txBody>
      </p:sp>
      <p:sp>
        <p:nvSpPr>
          <p:cNvPr id="16405" name="標題 1"/>
          <p:cNvSpPr>
            <a:spLocks/>
          </p:cNvSpPr>
          <p:nvPr/>
        </p:nvSpPr>
        <p:spPr bwMode="auto">
          <a:xfrm>
            <a:off x="1040474" y="-22225"/>
            <a:ext cx="8089900" cy="1008063"/>
          </a:xfrm>
          <a:prstGeom prst="rect">
            <a:avLst/>
          </a:prstGeom>
          <a:noFill/>
          <a:ln w="9525">
            <a:noFill/>
            <a:miter lim="800000"/>
            <a:headEnd/>
            <a:tailEnd/>
          </a:ln>
        </p:spPr>
        <p:txBody>
          <a:bodyPr anchor="b"/>
          <a:lstStyle/>
          <a:p>
            <a:pPr algn="ctr" eaLnBrk="0" hangingPunct="0">
              <a:defRPr/>
            </a:pPr>
            <a:r>
              <a:rPr lang="zh-TW" altLang="en-US" sz="4000" dirty="0" smtClean="0">
                <a:solidFill>
                  <a:srgbClr val="C00000"/>
                </a:solidFill>
                <a:effectLst>
                  <a:outerShdw blurRad="38100" dist="38100" dir="2700000" algn="tl">
                    <a:srgbClr val="000000">
                      <a:alpha val="43137"/>
                    </a:srgbClr>
                  </a:outerShdw>
                </a:effectLst>
                <a:latin typeface="標楷體" pitchFamily="65" charset="-120"/>
                <a:ea typeface="標楷體" pitchFamily="65" charset="-120"/>
              </a:rPr>
              <a:t>擬定內部稽核計畫</a:t>
            </a:r>
            <a:endParaRPr lang="en-US" altLang="zh-TW" sz="2400" dirty="0">
              <a:solidFill>
                <a:srgbClr val="C00000"/>
              </a:solidFill>
              <a:effectLst>
                <a:outerShdw blurRad="38100" dist="38100" dir="2700000" algn="tl">
                  <a:srgbClr val="000000">
                    <a:alpha val="43137"/>
                  </a:srgbClr>
                </a:outerShdw>
              </a:effectLst>
              <a:ea typeface="標楷體" pitchFamily="65" charset="-120"/>
              <a:cs typeface="Arial" charset="0"/>
            </a:endParaRPr>
          </a:p>
        </p:txBody>
      </p:sp>
      <p:sp>
        <p:nvSpPr>
          <p:cNvPr id="21508" name="Rectangle 5"/>
          <p:cNvSpPr>
            <a:spLocks noChangeArrowheads="1"/>
          </p:cNvSpPr>
          <p:nvPr/>
        </p:nvSpPr>
        <p:spPr bwMode="auto">
          <a:xfrm>
            <a:off x="1040475" y="1124744"/>
            <a:ext cx="7890968"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ts val="2400"/>
              </a:spcBef>
              <a:buFont typeface="Arial" panose="020B0604020202020204" pitchFamily="34" charset="0"/>
              <a:buChar char="•"/>
            </a:pPr>
            <a:r>
              <a:rPr lang="zh-TW" altLang="en-US" sz="2800" dirty="0" smtClean="0">
                <a:latin typeface="標楷體" pitchFamily="65" charset="-120"/>
                <a:ea typeface="標楷體" pitchFamily="65" charset="-120"/>
              </a:rPr>
              <a:t>執行</a:t>
            </a:r>
            <a:r>
              <a:rPr lang="zh-TW" altLang="en-US" sz="2800" dirty="0">
                <a:latin typeface="標楷體" pitchFamily="65" charset="-120"/>
                <a:ea typeface="標楷體" pitchFamily="65" charset="-120"/>
              </a:rPr>
              <a:t>稽核工作前，得</a:t>
            </a:r>
            <a:r>
              <a:rPr lang="zh-TW" altLang="en-US" sz="2800" dirty="0">
                <a:solidFill>
                  <a:srgbClr val="0000FF"/>
                </a:solidFill>
                <a:latin typeface="標楷體" pitchFamily="65" charset="-120"/>
                <a:ea typeface="標楷體" pitchFamily="65" charset="-120"/>
              </a:rPr>
              <a:t>會同稽核評估職能單位</a:t>
            </a:r>
            <a:r>
              <a:rPr lang="zh-TW" altLang="en-US" sz="2800" dirty="0">
                <a:latin typeface="標楷體" pitchFamily="65" charset="-120"/>
                <a:ea typeface="標楷體" pitchFamily="65" charset="-120"/>
              </a:rPr>
              <a:t>擬訂稽核</a:t>
            </a:r>
            <a:r>
              <a:rPr lang="zh-TW" altLang="en-US" sz="2800" dirty="0" smtClean="0">
                <a:latin typeface="標楷體" pitchFamily="65" charset="-120"/>
                <a:ea typeface="標楷體" pitchFamily="65" charset="-120"/>
              </a:rPr>
              <a:t>計畫</a:t>
            </a:r>
            <a:endParaRPr lang="en-US" altLang="zh-TW" sz="2800" dirty="0" smtClean="0">
              <a:latin typeface="標楷體" pitchFamily="65" charset="-120"/>
              <a:ea typeface="標楷體" pitchFamily="65" charset="-120"/>
            </a:endParaRPr>
          </a:p>
          <a:p>
            <a:pPr marL="342900" indent="-342900">
              <a:spcBef>
                <a:spcPts val="2400"/>
              </a:spcBef>
              <a:buFont typeface="Arial" panose="020B0604020202020204" pitchFamily="34" charset="0"/>
              <a:buChar char="•"/>
            </a:pPr>
            <a:r>
              <a:rPr lang="zh-TW" altLang="en-US" sz="2800" dirty="0" smtClean="0">
                <a:latin typeface="標楷體" pitchFamily="65" charset="-120"/>
                <a:ea typeface="標楷體" pitchFamily="65" charset="-120"/>
              </a:rPr>
              <a:t>但</a:t>
            </a:r>
            <a:r>
              <a:rPr lang="zh-TW" altLang="en-US" sz="2800" dirty="0">
                <a:latin typeface="標楷體" pitchFamily="65" charset="-120"/>
                <a:ea typeface="標楷體" pitchFamily="65" charset="-120"/>
              </a:rPr>
              <a:t>稽核評估職能單位依相關法令規定</a:t>
            </a:r>
            <a:r>
              <a:rPr lang="zh-TW" altLang="en-US" sz="2800" dirty="0">
                <a:solidFill>
                  <a:srgbClr val="0000FF"/>
                </a:solidFill>
                <a:latin typeface="標楷體" pitchFamily="65" charset="-120"/>
                <a:ea typeface="標楷體" pitchFamily="65" charset="-120"/>
              </a:rPr>
              <a:t>已辦理或預計辦理稽核或評估者，得不重複納入內部稽核</a:t>
            </a:r>
            <a:r>
              <a:rPr lang="zh-TW" altLang="en-US" sz="2800" dirty="0" smtClean="0">
                <a:latin typeface="標楷體" pitchFamily="65" charset="-120"/>
                <a:ea typeface="標楷體" pitchFamily="65" charset="-120"/>
              </a:rPr>
              <a:t>。</a:t>
            </a:r>
            <a:endParaRPr lang="en-US" altLang="zh-TW" sz="2800" dirty="0" smtClean="0">
              <a:latin typeface="標楷體" pitchFamily="65" charset="-120"/>
              <a:ea typeface="標楷體" pitchFamily="65" charset="-120"/>
            </a:endParaRPr>
          </a:p>
          <a:p>
            <a:pPr marL="342900" indent="-342900">
              <a:spcBef>
                <a:spcPts val="2400"/>
              </a:spcBef>
              <a:buFont typeface="Arial" panose="020B0604020202020204" pitchFamily="34" charset="0"/>
              <a:buChar char="•"/>
            </a:pPr>
            <a:r>
              <a:rPr lang="zh-TW" altLang="en-US" sz="2800" dirty="0" smtClean="0">
                <a:latin typeface="標楷體" pitchFamily="65" charset="-120"/>
                <a:ea typeface="標楷體" pitchFamily="65" charset="-120"/>
              </a:rPr>
              <a:t>內部</a:t>
            </a:r>
            <a:r>
              <a:rPr lang="zh-TW" altLang="en-US" sz="2800" dirty="0">
                <a:latin typeface="標楷體" pitchFamily="65" charset="-120"/>
                <a:ea typeface="標楷體" pitchFamily="65" charset="-120"/>
              </a:rPr>
              <a:t>稽核單位如擇有與稽核評估職能</a:t>
            </a:r>
            <a:r>
              <a:rPr lang="zh-TW" altLang="en-US" sz="2800" dirty="0">
                <a:solidFill>
                  <a:srgbClr val="0000FF"/>
                </a:solidFill>
                <a:latin typeface="標楷體" pitchFamily="65" charset="-120"/>
                <a:ea typeface="標楷體" pitchFamily="65" charset="-120"/>
              </a:rPr>
              <a:t>類似之稽核項目，得與稽核評估職能單位整合稽核工作期程</a:t>
            </a:r>
            <a:r>
              <a:rPr lang="zh-TW" altLang="en-US" sz="2800" dirty="0">
                <a:latin typeface="標楷體" pitchFamily="65" charset="-120"/>
                <a:ea typeface="標楷體" pitchFamily="65" charset="-120"/>
              </a:rPr>
              <a:t>，並維持客觀公正之立場採聯合稽核方式辦理。</a:t>
            </a:r>
          </a:p>
        </p:txBody>
      </p:sp>
    </p:spTree>
    <p:extLst>
      <p:ext uri="{BB962C8B-B14F-4D97-AF65-F5344CB8AC3E}">
        <p14:creationId xmlns:p14="http://schemas.microsoft.com/office/powerpoint/2010/main" val="2555497007"/>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2"/>
          </p:nvPr>
        </p:nvSpPr>
        <p:spPr/>
        <p:txBody>
          <a:bodyPr/>
          <a:lstStyle/>
          <a:p>
            <a:pPr>
              <a:defRPr/>
            </a:pPr>
            <a:fld id="{093E1E1F-7D56-4516-B9D2-E023DB3DCDB6}" type="slidenum">
              <a:rPr lang="en-US" altLang="zh-TW"/>
              <a:pPr>
                <a:defRPr/>
              </a:pPr>
              <a:t>83</a:t>
            </a:fld>
            <a:endParaRPr lang="en-US" altLang="zh-TW"/>
          </a:p>
        </p:txBody>
      </p:sp>
      <p:sp>
        <p:nvSpPr>
          <p:cNvPr id="207874" name="Rectangle 2"/>
          <p:cNvSpPr>
            <a:spLocks noGrp="1" noChangeArrowheads="1"/>
          </p:cNvSpPr>
          <p:nvPr>
            <p:ph type="title"/>
          </p:nvPr>
        </p:nvSpPr>
        <p:spPr/>
        <p:txBody>
          <a:bodyPr/>
          <a:lstStyle/>
          <a:p>
            <a:pPr eaLnBrk="1" hangingPunct="1">
              <a:spcBef>
                <a:spcPts val="1200"/>
              </a:spcBef>
            </a:pPr>
            <a:r>
              <a:rPr lang="zh-TW" altLang="en-US" b="0" dirty="0">
                <a:solidFill>
                  <a:srgbClr val="C00000"/>
                </a:solidFill>
                <a:effectLst>
                  <a:outerShdw blurRad="38100" dist="38100" dir="2700000" algn="tl">
                    <a:srgbClr val="000000">
                      <a:alpha val="43137"/>
                    </a:srgbClr>
                  </a:outerShdw>
                </a:effectLst>
              </a:rPr>
              <a:t>優先擇定稽核項目</a:t>
            </a:r>
          </a:p>
        </p:txBody>
      </p:sp>
      <p:sp>
        <p:nvSpPr>
          <p:cNvPr id="207875" name="Rectangle 3"/>
          <p:cNvSpPr>
            <a:spLocks noGrp="1" noChangeArrowheads="1"/>
          </p:cNvSpPr>
          <p:nvPr>
            <p:ph type="body" idx="1"/>
          </p:nvPr>
        </p:nvSpPr>
        <p:spPr>
          <a:xfrm>
            <a:off x="818541" y="1268760"/>
            <a:ext cx="8580953" cy="4464496"/>
          </a:xfrm>
        </p:spPr>
        <p:txBody>
          <a:bodyPr/>
          <a:lstStyle/>
          <a:p>
            <a:pPr marL="179388" indent="-179388">
              <a:buFont typeface="Arial" panose="020B0604020202020204" pitchFamily="34" charset="0"/>
              <a:buChar char="•"/>
            </a:pPr>
            <a:r>
              <a:rPr lang="zh-TW" altLang="en-US" sz="2000" dirty="0">
                <a:solidFill>
                  <a:srgbClr val="0000FF"/>
                </a:solidFill>
                <a:latin typeface="標楷體" pitchFamily="65" charset="-120"/>
              </a:rPr>
              <a:t>審計部中央政府總決算審核報告重要審核意見</a:t>
            </a:r>
            <a:r>
              <a:rPr lang="zh-TW" altLang="en-US" sz="2000" dirty="0">
                <a:latin typeface="標楷體" pitchFamily="65" charset="-120"/>
              </a:rPr>
              <a:t>，經審計部追蹤查核結果仍待繼續改善，並再綜合研提審核意見者，應稽核其檢討改善情形。</a:t>
            </a:r>
          </a:p>
          <a:p>
            <a:pPr marL="179388" indent="-179388">
              <a:buFont typeface="Arial" panose="020B0604020202020204" pitchFamily="34" charset="0"/>
              <a:buChar char="•"/>
            </a:pPr>
            <a:r>
              <a:rPr lang="zh-TW" altLang="en-US" sz="2000" dirty="0">
                <a:solidFill>
                  <a:srgbClr val="0000FF"/>
                </a:solidFill>
                <a:latin typeface="標楷體" pitchFamily="65" charset="-120"/>
              </a:rPr>
              <a:t>跨機關整合業務</a:t>
            </a:r>
            <a:r>
              <a:rPr lang="zh-TW" altLang="en-US" sz="2000" dirty="0">
                <a:latin typeface="標楷體" pitchFamily="65" charset="-120"/>
              </a:rPr>
              <a:t>、</a:t>
            </a:r>
            <a:r>
              <a:rPr lang="zh-TW" altLang="en-US" sz="2000" dirty="0">
                <a:solidFill>
                  <a:srgbClr val="0000FF"/>
                </a:solidFill>
                <a:latin typeface="標楷體" pitchFamily="65" charset="-120"/>
              </a:rPr>
              <a:t>占機關年度預算比例較高之業務</a:t>
            </a:r>
            <a:r>
              <a:rPr lang="zh-TW" altLang="en-US" sz="2000" dirty="0">
                <a:latin typeface="標楷體" pitchFamily="65" charset="-120"/>
              </a:rPr>
              <a:t>、</a:t>
            </a:r>
            <a:r>
              <a:rPr lang="zh-TW" altLang="en-US" sz="2000" dirty="0">
                <a:solidFill>
                  <a:srgbClr val="0000FF"/>
                </a:solidFill>
                <a:latin typeface="標楷體" pitchFamily="65" charset="-120"/>
              </a:rPr>
              <a:t>久未辦理內部、外部稽核或評估之業務</a:t>
            </a:r>
            <a:r>
              <a:rPr lang="zh-TW" altLang="en-US" sz="2000" dirty="0">
                <a:latin typeface="標楷體" pitchFamily="65" charset="-120"/>
              </a:rPr>
              <a:t>、</a:t>
            </a:r>
            <a:r>
              <a:rPr lang="zh-TW" altLang="en-US" sz="2000" dirty="0">
                <a:solidFill>
                  <a:srgbClr val="0000FF"/>
                </a:solidFill>
                <a:latin typeface="標楷體" pitchFamily="65" charset="-120"/>
              </a:rPr>
              <a:t>影響政府公信力之潛在風險案件</a:t>
            </a:r>
            <a:r>
              <a:rPr lang="zh-TW" altLang="en-US" sz="2000" dirty="0">
                <a:latin typeface="標楷體" pitchFamily="65" charset="-120"/>
              </a:rPr>
              <a:t>、</a:t>
            </a:r>
            <a:r>
              <a:rPr lang="zh-TW" altLang="en-US" sz="2000" dirty="0">
                <a:solidFill>
                  <a:srgbClr val="0000FF"/>
                </a:solidFill>
                <a:latin typeface="標楷體" pitchFamily="65" charset="-120"/>
              </a:rPr>
              <a:t>進度嚴重落後或停工六個月以上或因故解除契約等公共工程案件</a:t>
            </a:r>
            <a:r>
              <a:rPr lang="zh-TW" altLang="en-US" sz="2000" dirty="0">
                <a:latin typeface="標楷體" pitchFamily="65" charset="-120"/>
              </a:rPr>
              <a:t>，稽核其執行情形或成效等。</a:t>
            </a:r>
          </a:p>
          <a:p>
            <a:pPr marL="179388" indent="-179388">
              <a:buFont typeface="Arial" panose="020B0604020202020204" pitchFamily="34" charset="0"/>
              <a:buChar char="•"/>
            </a:pPr>
            <a:r>
              <a:rPr lang="zh-TW" altLang="en-US" sz="2000" dirty="0">
                <a:latin typeface="標楷體" pitchFamily="65" charset="-120"/>
              </a:rPr>
              <a:t>利用資訊系統自動處理業務控管流程或資料勾稽比對案件之資料異動紀錄，以及資訊系統間資料介接傳遞以人工處理控管流程或勾稽比對之案件，經</a:t>
            </a:r>
            <a:r>
              <a:rPr lang="zh-TW" altLang="en-US" sz="2000" dirty="0">
                <a:solidFill>
                  <a:srgbClr val="0000FF"/>
                </a:solidFill>
                <a:latin typeface="標楷體" pitchFamily="65" charset="-120"/>
              </a:rPr>
              <a:t>評估存有遭蓄意竊取、竄改或洩漏資料等風險者</a:t>
            </a:r>
            <a:r>
              <a:rPr lang="zh-TW" altLang="en-US" sz="2000" dirty="0">
                <a:latin typeface="標楷體" pitchFamily="65" charset="-120"/>
              </a:rPr>
              <a:t>，稽核其資訊系統管理機制。</a:t>
            </a:r>
          </a:p>
          <a:p>
            <a:pPr marL="179388" indent="-179388">
              <a:buFont typeface="Arial" panose="020B0604020202020204" pitchFamily="34" charset="0"/>
              <a:buChar char="•"/>
            </a:pPr>
            <a:r>
              <a:rPr lang="zh-TW" altLang="en-US" sz="2000" dirty="0">
                <a:latin typeface="標楷體" pitchFamily="65" charset="-120"/>
              </a:rPr>
              <a:t>其他重大議題包括</a:t>
            </a:r>
            <a:r>
              <a:rPr lang="zh-TW" altLang="en-US" sz="2000" dirty="0">
                <a:solidFill>
                  <a:srgbClr val="0000FF"/>
                </a:solidFill>
                <a:latin typeface="標楷體" pitchFamily="65" charset="-120"/>
              </a:rPr>
              <a:t>內部重要會議列管事項</a:t>
            </a:r>
            <a:r>
              <a:rPr lang="zh-TW" altLang="en-US" sz="2000" dirty="0">
                <a:latin typeface="標楷體" pitchFamily="65" charset="-120"/>
              </a:rPr>
              <a:t>、</a:t>
            </a:r>
            <a:r>
              <a:rPr lang="zh-TW" altLang="en-US" sz="2000" dirty="0">
                <a:solidFill>
                  <a:srgbClr val="0000FF"/>
                </a:solidFill>
                <a:latin typeface="標楷體" pitchFamily="65" charset="-120"/>
              </a:rPr>
              <a:t>立法院質詢案件</a:t>
            </a:r>
            <a:r>
              <a:rPr lang="zh-TW" altLang="en-US" sz="2000" dirty="0">
                <a:latin typeface="標楷體" pitchFamily="65" charset="-120"/>
              </a:rPr>
              <a:t>、</a:t>
            </a:r>
            <a:r>
              <a:rPr lang="zh-TW" altLang="en-US" sz="2000" dirty="0">
                <a:solidFill>
                  <a:srgbClr val="0000FF"/>
                </a:solidFill>
                <a:latin typeface="標楷體" pitchFamily="65" charset="-120"/>
              </a:rPr>
              <a:t>監察院彈劾、糾正（舉）或提出其他調查意見之案件</a:t>
            </a:r>
            <a:r>
              <a:rPr lang="zh-TW" altLang="en-US" sz="2000" dirty="0">
                <a:latin typeface="標楷體" pitchFamily="65" charset="-120"/>
              </a:rPr>
              <a:t>、</a:t>
            </a:r>
            <a:r>
              <a:rPr lang="zh-TW" altLang="en-US" sz="2000" dirty="0">
                <a:solidFill>
                  <a:srgbClr val="0000FF"/>
                </a:solidFill>
                <a:latin typeface="標楷體" pitchFamily="65" charset="-120"/>
              </a:rPr>
              <a:t>審計部中央政府總決算審核報告重要審核意見</a:t>
            </a:r>
            <a:r>
              <a:rPr lang="zh-TW" altLang="en-US" sz="2000" dirty="0">
                <a:latin typeface="標楷體" pitchFamily="65" charset="-120"/>
              </a:rPr>
              <a:t>、</a:t>
            </a:r>
            <a:r>
              <a:rPr lang="zh-TW" altLang="en-US" sz="2000" dirty="0">
                <a:solidFill>
                  <a:srgbClr val="0000FF"/>
                </a:solidFill>
                <a:latin typeface="標楷體" pitchFamily="65" charset="-120"/>
              </a:rPr>
              <a:t>上級與各權責機關（單位）督導等所列待改善事項</a:t>
            </a:r>
            <a:r>
              <a:rPr lang="zh-TW" altLang="en-US" sz="2000" dirty="0">
                <a:latin typeface="標楷體" pitchFamily="65" charset="-120"/>
              </a:rPr>
              <a:t>、</a:t>
            </a:r>
            <a:r>
              <a:rPr lang="zh-TW" altLang="en-US" sz="2000" dirty="0">
                <a:solidFill>
                  <a:srgbClr val="0000FF"/>
                </a:solidFill>
                <a:latin typeface="標楷體" pitchFamily="65" charset="-120"/>
              </a:rPr>
              <a:t>中央廉政委員會及各機關廉政會報所提相關議題</a:t>
            </a:r>
            <a:r>
              <a:rPr lang="zh-TW" altLang="en-US" sz="2000" dirty="0">
                <a:latin typeface="標楷體" pitchFamily="65" charset="-120"/>
              </a:rPr>
              <a:t>及</a:t>
            </a:r>
            <a:r>
              <a:rPr lang="zh-TW" altLang="en-US" sz="2000" dirty="0">
                <a:solidFill>
                  <a:srgbClr val="0000FF"/>
                </a:solidFill>
                <a:latin typeface="標楷體" pitchFamily="65" charset="-120"/>
              </a:rPr>
              <a:t>外界關注事項</a:t>
            </a:r>
            <a:r>
              <a:rPr lang="zh-TW" altLang="en-US" sz="2000" dirty="0">
                <a:latin typeface="標楷體" pitchFamily="65" charset="-120"/>
              </a:rPr>
              <a:t>等。</a:t>
            </a:r>
          </a:p>
        </p:txBody>
      </p:sp>
    </p:spTree>
    <p:extLst>
      <p:ext uri="{BB962C8B-B14F-4D97-AF65-F5344CB8AC3E}">
        <p14:creationId xmlns:p14="http://schemas.microsoft.com/office/powerpoint/2010/main" val="362520000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7874"/>
                                        </p:tgtEl>
                                        <p:attrNameLst>
                                          <p:attrName>style.visibility</p:attrName>
                                        </p:attrNameLst>
                                      </p:cBhvr>
                                      <p:to>
                                        <p:strVal val="visible"/>
                                      </p:to>
                                    </p:set>
                                    <p:animEffect transition="in" filter="dissolve">
                                      <p:cBhvr>
                                        <p:cTn id="7" dur="500"/>
                                        <p:tgtEl>
                                          <p:spTgt spid="20787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7875"/>
                                        </p:tgtEl>
                                        <p:attrNameLst>
                                          <p:attrName>style.visibility</p:attrName>
                                        </p:attrNameLst>
                                      </p:cBhvr>
                                      <p:to>
                                        <p:strVal val="visible"/>
                                      </p:to>
                                    </p:set>
                                    <p:animEffect transition="in" filter="blinds(horizontal)">
                                      <p:cBhvr>
                                        <p:cTn id="11" dur="500"/>
                                        <p:tgtEl>
                                          <p:spTgt spid="207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P spid="207875"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2"/>
          </p:nvPr>
        </p:nvSpPr>
        <p:spPr/>
        <p:txBody>
          <a:bodyPr/>
          <a:lstStyle/>
          <a:p>
            <a:pPr>
              <a:defRPr/>
            </a:pPr>
            <a:fld id="{093E1E1F-7D56-4516-B9D2-E023DB3DCDB6}" type="slidenum">
              <a:rPr lang="en-US" altLang="zh-TW"/>
              <a:pPr>
                <a:defRPr/>
              </a:pPr>
              <a:t>84</a:t>
            </a:fld>
            <a:endParaRPr lang="en-US" altLang="zh-TW"/>
          </a:p>
        </p:txBody>
      </p:sp>
      <p:sp>
        <p:nvSpPr>
          <p:cNvPr id="207874" name="Rectangle 2"/>
          <p:cNvSpPr>
            <a:spLocks noGrp="1" noChangeArrowheads="1"/>
          </p:cNvSpPr>
          <p:nvPr>
            <p:ph type="title"/>
          </p:nvPr>
        </p:nvSpPr>
        <p:spPr/>
        <p:txBody>
          <a:bodyPr/>
          <a:lstStyle/>
          <a:p>
            <a:pPr eaLnBrk="1" hangingPunct="1">
              <a:spcBef>
                <a:spcPts val="1200"/>
              </a:spcBef>
            </a:pPr>
            <a:r>
              <a:rPr lang="zh-TW" altLang="en-US" b="0" dirty="0" smtClean="0">
                <a:solidFill>
                  <a:srgbClr val="C00000"/>
                </a:solidFill>
                <a:effectLst>
                  <a:outerShdw blurRad="38100" dist="38100" dir="2700000" algn="tl">
                    <a:srgbClr val="000000">
                      <a:alpha val="43137"/>
                    </a:srgbClr>
                  </a:outerShdw>
                </a:effectLst>
              </a:rPr>
              <a:t>內部稽核計畫內容</a:t>
            </a:r>
          </a:p>
        </p:txBody>
      </p:sp>
      <p:sp>
        <p:nvSpPr>
          <p:cNvPr id="207875" name="Rectangle 3"/>
          <p:cNvSpPr>
            <a:spLocks noGrp="1" noChangeArrowheads="1"/>
          </p:cNvSpPr>
          <p:nvPr>
            <p:ph type="body" idx="1"/>
          </p:nvPr>
        </p:nvSpPr>
        <p:spPr>
          <a:xfrm>
            <a:off x="3296815" y="1268760"/>
            <a:ext cx="5010557" cy="4464496"/>
          </a:xfrm>
        </p:spPr>
        <p:txBody>
          <a:bodyPr/>
          <a:lstStyle/>
          <a:p>
            <a:pPr>
              <a:lnSpc>
                <a:spcPct val="150000"/>
              </a:lnSpc>
            </a:pPr>
            <a:r>
              <a:rPr lang="zh-TW" altLang="en-US" sz="3200" dirty="0" smtClean="0"/>
              <a:t>稽核</a:t>
            </a:r>
            <a:r>
              <a:rPr lang="zh-TW" altLang="en-US" sz="3200" dirty="0"/>
              <a:t>項目及目的。</a:t>
            </a:r>
          </a:p>
          <a:p>
            <a:pPr>
              <a:lnSpc>
                <a:spcPct val="150000"/>
              </a:lnSpc>
            </a:pPr>
            <a:r>
              <a:rPr lang="zh-TW" altLang="en-US" sz="3200" dirty="0" smtClean="0"/>
              <a:t>稽核</a:t>
            </a:r>
            <a:r>
              <a:rPr lang="zh-TW" altLang="en-US" sz="3200" dirty="0"/>
              <a:t>期間。</a:t>
            </a:r>
          </a:p>
          <a:p>
            <a:pPr>
              <a:lnSpc>
                <a:spcPct val="150000"/>
              </a:lnSpc>
            </a:pPr>
            <a:r>
              <a:rPr lang="zh-TW" altLang="en-US" sz="3200" dirty="0" smtClean="0"/>
              <a:t>稽核</a:t>
            </a:r>
            <a:r>
              <a:rPr lang="zh-TW" altLang="en-US" sz="3200" dirty="0"/>
              <a:t>工作期程。</a:t>
            </a:r>
          </a:p>
          <a:p>
            <a:pPr>
              <a:lnSpc>
                <a:spcPct val="150000"/>
              </a:lnSpc>
            </a:pPr>
            <a:r>
              <a:rPr lang="zh-TW" altLang="en-US" sz="3200" dirty="0" smtClean="0"/>
              <a:t>稽核</a:t>
            </a:r>
            <a:r>
              <a:rPr lang="zh-TW" altLang="en-US" sz="3200" dirty="0"/>
              <a:t>工作分派。</a:t>
            </a:r>
          </a:p>
          <a:p>
            <a:pPr>
              <a:lnSpc>
                <a:spcPct val="150000"/>
              </a:lnSpc>
            </a:pPr>
            <a:r>
              <a:rPr lang="zh-TW" altLang="en-US" sz="3200" dirty="0" smtClean="0"/>
              <a:t>經費</a:t>
            </a:r>
            <a:r>
              <a:rPr lang="zh-TW" altLang="en-US" sz="3200" dirty="0"/>
              <a:t>來源。</a:t>
            </a:r>
          </a:p>
        </p:txBody>
      </p:sp>
    </p:spTree>
    <p:extLst>
      <p:ext uri="{BB962C8B-B14F-4D97-AF65-F5344CB8AC3E}">
        <p14:creationId xmlns:p14="http://schemas.microsoft.com/office/powerpoint/2010/main" val="344555223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7874"/>
                                        </p:tgtEl>
                                        <p:attrNameLst>
                                          <p:attrName>style.visibility</p:attrName>
                                        </p:attrNameLst>
                                      </p:cBhvr>
                                      <p:to>
                                        <p:strVal val="visible"/>
                                      </p:to>
                                    </p:set>
                                    <p:animEffect transition="in" filter="dissolve">
                                      <p:cBhvr>
                                        <p:cTn id="7" dur="500"/>
                                        <p:tgtEl>
                                          <p:spTgt spid="20787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7875"/>
                                        </p:tgtEl>
                                        <p:attrNameLst>
                                          <p:attrName>style.visibility</p:attrName>
                                        </p:attrNameLst>
                                      </p:cBhvr>
                                      <p:to>
                                        <p:strVal val="visible"/>
                                      </p:to>
                                    </p:set>
                                    <p:animEffect transition="in" filter="blinds(horizontal)">
                                      <p:cBhvr>
                                        <p:cTn id="11" dur="500"/>
                                        <p:tgtEl>
                                          <p:spTgt spid="207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P spid="207875"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2"/>
          </p:nvPr>
        </p:nvSpPr>
        <p:spPr/>
        <p:txBody>
          <a:bodyPr/>
          <a:lstStyle/>
          <a:p>
            <a:pPr>
              <a:defRPr/>
            </a:pPr>
            <a:fld id="{DCCB5596-934A-4056-8D18-632623F834C3}" type="slidenum">
              <a:rPr lang="en-US" altLang="zh-TW"/>
              <a:pPr>
                <a:defRPr/>
              </a:pPr>
              <a:t>85</a:t>
            </a:fld>
            <a:endParaRPr lang="en-US" altLang="zh-TW"/>
          </a:p>
        </p:txBody>
      </p:sp>
      <p:sp>
        <p:nvSpPr>
          <p:cNvPr id="207874" name="Rectangle 2"/>
          <p:cNvSpPr>
            <a:spLocks noGrp="1" noChangeArrowheads="1"/>
          </p:cNvSpPr>
          <p:nvPr>
            <p:ph type="title"/>
          </p:nvPr>
        </p:nvSpPr>
        <p:spPr/>
        <p:txBody>
          <a:bodyPr/>
          <a:lstStyle/>
          <a:p>
            <a:pPr eaLnBrk="1" hangingPunct="1">
              <a:spcBef>
                <a:spcPts val="1200"/>
              </a:spcBef>
            </a:pPr>
            <a:r>
              <a:rPr lang="zh-TW" altLang="en-US" b="0" dirty="0" smtClean="0">
                <a:solidFill>
                  <a:srgbClr val="C00000"/>
                </a:solidFill>
                <a:effectLst>
                  <a:outerShdw blurRad="38100" dist="38100" dir="2700000" algn="tl">
                    <a:srgbClr val="000000">
                      <a:alpha val="43137"/>
                    </a:srgbClr>
                  </a:outerShdw>
                </a:effectLst>
              </a:rPr>
              <a:t>內部稽核行前會議</a:t>
            </a:r>
          </a:p>
        </p:txBody>
      </p:sp>
      <p:sp>
        <p:nvSpPr>
          <p:cNvPr id="207875" name="Rectangle 3"/>
          <p:cNvSpPr>
            <a:spLocks noGrp="1" noChangeArrowheads="1"/>
          </p:cNvSpPr>
          <p:nvPr>
            <p:ph type="body" idx="1"/>
          </p:nvPr>
        </p:nvSpPr>
        <p:spPr>
          <a:xfrm>
            <a:off x="896550" y="1268760"/>
            <a:ext cx="8113977" cy="5112568"/>
          </a:xfrm>
        </p:spPr>
        <p:txBody>
          <a:bodyPr/>
          <a:lstStyle/>
          <a:p>
            <a:pPr>
              <a:lnSpc>
                <a:spcPct val="150000"/>
              </a:lnSpc>
            </a:pPr>
            <a:r>
              <a:rPr lang="zh-TW" altLang="en-US" dirty="0"/>
              <a:t>內部稽核單位得於執行稽核計畫前召開行前會議，依稽核項目之性質及受查單位之特性等</a:t>
            </a:r>
            <a:r>
              <a:rPr lang="zh-TW" altLang="en-US" dirty="0">
                <a:solidFill>
                  <a:srgbClr val="0000FF"/>
                </a:solidFill>
              </a:rPr>
              <a:t>選擇稽核方式</a:t>
            </a:r>
            <a:r>
              <a:rPr lang="zh-TW" altLang="en-US" dirty="0"/>
              <a:t>，包括檢查、觀察、詢問、驗算或查證等，並視需要</a:t>
            </a:r>
            <a:r>
              <a:rPr lang="zh-TW" altLang="en-US" dirty="0">
                <a:solidFill>
                  <a:srgbClr val="0000FF"/>
                </a:solidFill>
              </a:rPr>
              <a:t>擇定適宜之抽核比率</a:t>
            </a:r>
            <a:r>
              <a:rPr lang="zh-TW" altLang="en-US" dirty="0"/>
              <a:t>，以蒐集及查核充分且適切之稽核證據，據以支持稽核結論。</a:t>
            </a:r>
            <a:endParaRPr lang="zh-TW" altLang="zh-TW" dirty="0" smtClean="0"/>
          </a:p>
        </p:txBody>
      </p:sp>
    </p:spTree>
    <p:extLst>
      <p:ext uri="{BB962C8B-B14F-4D97-AF65-F5344CB8AC3E}">
        <p14:creationId xmlns:p14="http://schemas.microsoft.com/office/powerpoint/2010/main" val="203288790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7874"/>
                                        </p:tgtEl>
                                        <p:attrNameLst>
                                          <p:attrName>style.visibility</p:attrName>
                                        </p:attrNameLst>
                                      </p:cBhvr>
                                      <p:to>
                                        <p:strVal val="visible"/>
                                      </p:to>
                                    </p:set>
                                    <p:animEffect transition="in" filter="dissolve">
                                      <p:cBhvr>
                                        <p:cTn id="7" dur="500"/>
                                        <p:tgtEl>
                                          <p:spTgt spid="20787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7875"/>
                                        </p:tgtEl>
                                        <p:attrNameLst>
                                          <p:attrName>style.visibility</p:attrName>
                                        </p:attrNameLst>
                                      </p:cBhvr>
                                      <p:to>
                                        <p:strVal val="visible"/>
                                      </p:to>
                                    </p:set>
                                    <p:animEffect transition="in" filter="blinds(horizontal)">
                                      <p:cBhvr>
                                        <p:cTn id="11" dur="500"/>
                                        <p:tgtEl>
                                          <p:spTgt spid="207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P spid="207875"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2"/>
          </p:nvPr>
        </p:nvSpPr>
        <p:spPr/>
        <p:txBody>
          <a:bodyPr/>
          <a:lstStyle/>
          <a:p>
            <a:pPr>
              <a:defRPr/>
            </a:pPr>
            <a:fld id="{7DE38AED-0506-4C6A-9D3F-B01E0ABB33C7}" type="slidenum">
              <a:rPr lang="en-US" altLang="zh-TW"/>
              <a:pPr>
                <a:defRPr/>
              </a:pPr>
              <a:t>86</a:t>
            </a:fld>
            <a:endParaRPr lang="en-US" altLang="zh-TW"/>
          </a:p>
        </p:txBody>
      </p:sp>
      <p:sp>
        <p:nvSpPr>
          <p:cNvPr id="207874" name="Rectangle 2"/>
          <p:cNvSpPr>
            <a:spLocks noGrp="1" noChangeArrowheads="1"/>
          </p:cNvSpPr>
          <p:nvPr>
            <p:ph type="title"/>
          </p:nvPr>
        </p:nvSpPr>
        <p:spPr/>
        <p:txBody>
          <a:bodyPr/>
          <a:lstStyle/>
          <a:p>
            <a:pPr eaLnBrk="1" hangingPunct="1">
              <a:spcBef>
                <a:spcPts val="1200"/>
              </a:spcBef>
            </a:pPr>
            <a:r>
              <a:rPr lang="zh-TW" altLang="en-US" b="0" dirty="0" smtClean="0">
                <a:solidFill>
                  <a:srgbClr val="C00000"/>
                </a:solidFill>
                <a:effectLst>
                  <a:outerShdw blurRad="38100" dist="38100" dir="2700000" algn="tl">
                    <a:srgbClr val="000000">
                      <a:alpha val="43137"/>
                    </a:srgbClr>
                  </a:outerShdw>
                </a:effectLst>
              </a:rPr>
              <a:t>受查單位充分配合</a:t>
            </a:r>
          </a:p>
        </p:txBody>
      </p:sp>
      <p:sp>
        <p:nvSpPr>
          <p:cNvPr id="207875" name="Rectangle 3"/>
          <p:cNvSpPr>
            <a:spLocks noGrp="1" noChangeArrowheads="1"/>
          </p:cNvSpPr>
          <p:nvPr>
            <p:ph type="body" idx="1"/>
          </p:nvPr>
        </p:nvSpPr>
        <p:spPr>
          <a:xfrm>
            <a:off x="818621" y="1628775"/>
            <a:ext cx="8346150" cy="4320505"/>
          </a:xfrm>
        </p:spPr>
        <p:txBody>
          <a:bodyPr/>
          <a:lstStyle/>
          <a:p>
            <a:pPr>
              <a:lnSpc>
                <a:spcPct val="150000"/>
              </a:lnSpc>
            </a:pPr>
            <a:r>
              <a:rPr lang="zh-TW" altLang="en-US" sz="3200" dirty="0"/>
              <a:t>內部稽核人員執行內部稽核工作，得檢查相關</a:t>
            </a:r>
            <a:r>
              <a:rPr lang="zh-TW" altLang="en-US" sz="3200" dirty="0">
                <a:solidFill>
                  <a:srgbClr val="0000FF"/>
                </a:solidFill>
              </a:rPr>
              <a:t>文件</a:t>
            </a:r>
            <a:r>
              <a:rPr lang="zh-TW" altLang="en-US" sz="3200" dirty="0"/>
              <a:t>、</a:t>
            </a:r>
            <a:r>
              <a:rPr lang="zh-TW" altLang="en-US" sz="3200" dirty="0">
                <a:solidFill>
                  <a:srgbClr val="0000FF"/>
                </a:solidFill>
              </a:rPr>
              <a:t>資產</a:t>
            </a:r>
            <a:r>
              <a:rPr lang="zh-TW" altLang="en-US" sz="3200" dirty="0"/>
              <a:t>，並詢問有關人員，受查單位應全力配合提供稽核所需資料並詳實答覆，</a:t>
            </a:r>
            <a:r>
              <a:rPr lang="zh-TW" altLang="en-US" sz="3200" dirty="0">
                <a:solidFill>
                  <a:srgbClr val="0000FF"/>
                </a:solidFill>
              </a:rPr>
              <a:t>無正當理由不得拒絕</a:t>
            </a:r>
            <a:r>
              <a:rPr lang="zh-TW" altLang="en-US" sz="3200" dirty="0"/>
              <a:t>。</a:t>
            </a:r>
            <a:endParaRPr lang="zh-TW" altLang="zh-TW" sz="3200" dirty="0" smtClean="0"/>
          </a:p>
        </p:txBody>
      </p:sp>
    </p:spTree>
    <p:extLst>
      <p:ext uri="{BB962C8B-B14F-4D97-AF65-F5344CB8AC3E}">
        <p14:creationId xmlns:p14="http://schemas.microsoft.com/office/powerpoint/2010/main" val="92319201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7874"/>
                                        </p:tgtEl>
                                        <p:attrNameLst>
                                          <p:attrName>style.visibility</p:attrName>
                                        </p:attrNameLst>
                                      </p:cBhvr>
                                      <p:to>
                                        <p:strVal val="visible"/>
                                      </p:to>
                                    </p:set>
                                    <p:animEffect transition="in" filter="dissolve">
                                      <p:cBhvr>
                                        <p:cTn id="7" dur="500"/>
                                        <p:tgtEl>
                                          <p:spTgt spid="20787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7875"/>
                                        </p:tgtEl>
                                        <p:attrNameLst>
                                          <p:attrName>style.visibility</p:attrName>
                                        </p:attrNameLst>
                                      </p:cBhvr>
                                      <p:to>
                                        <p:strVal val="visible"/>
                                      </p:to>
                                    </p:set>
                                    <p:animEffect transition="in" filter="blinds(horizontal)">
                                      <p:cBhvr>
                                        <p:cTn id="11" dur="500"/>
                                        <p:tgtEl>
                                          <p:spTgt spid="207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P spid="207875"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2"/>
          </p:nvPr>
        </p:nvSpPr>
        <p:spPr/>
        <p:txBody>
          <a:bodyPr/>
          <a:lstStyle/>
          <a:p>
            <a:pPr>
              <a:defRPr/>
            </a:pPr>
            <a:fld id="{7DE38AED-0506-4C6A-9D3F-B01E0ABB33C7}" type="slidenum">
              <a:rPr lang="en-US" altLang="zh-TW"/>
              <a:pPr>
                <a:defRPr/>
              </a:pPr>
              <a:t>87</a:t>
            </a:fld>
            <a:endParaRPr lang="en-US" altLang="zh-TW"/>
          </a:p>
        </p:txBody>
      </p:sp>
      <p:sp>
        <p:nvSpPr>
          <p:cNvPr id="207874" name="Rectangle 2"/>
          <p:cNvSpPr>
            <a:spLocks noGrp="1" noChangeArrowheads="1"/>
          </p:cNvSpPr>
          <p:nvPr>
            <p:ph type="title"/>
          </p:nvPr>
        </p:nvSpPr>
        <p:spPr/>
        <p:txBody>
          <a:bodyPr/>
          <a:lstStyle/>
          <a:p>
            <a:pPr eaLnBrk="1" hangingPunct="1">
              <a:spcBef>
                <a:spcPts val="1200"/>
              </a:spcBef>
            </a:pPr>
            <a:r>
              <a:rPr lang="zh-TW" altLang="en-US" b="0" dirty="0">
                <a:solidFill>
                  <a:srgbClr val="C00000"/>
                </a:solidFill>
                <a:effectLst>
                  <a:outerShdw blurRad="38100" dist="38100" dir="2700000" algn="tl">
                    <a:srgbClr val="000000">
                      <a:alpha val="43137"/>
                    </a:srgbClr>
                  </a:outerShdw>
                </a:effectLst>
              </a:rPr>
              <a:t>內部</a:t>
            </a:r>
            <a:r>
              <a:rPr lang="zh-TW" altLang="en-US" b="0" dirty="0" smtClean="0">
                <a:solidFill>
                  <a:srgbClr val="C00000"/>
                </a:solidFill>
                <a:effectLst>
                  <a:outerShdw blurRad="38100" dist="38100" dir="2700000" algn="tl">
                    <a:srgbClr val="000000">
                      <a:alpha val="43137"/>
                    </a:srgbClr>
                  </a:outerShdw>
                </a:effectLst>
              </a:rPr>
              <a:t>稽核</a:t>
            </a:r>
            <a:r>
              <a:rPr lang="zh-TW" altLang="en-US" b="0" dirty="0">
                <a:solidFill>
                  <a:srgbClr val="C00000"/>
                </a:solidFill>
                <a:effectLst>
                  <a:outerShdw blurRad="38100" dist="38100" dir="2700000" algn="tl">
                    <a:srgbClr val="000000">
                      <a:alpha val="43137"/>
                    </a:srgbClr>
                  </a:outerShdw>
                </a:effectLst>
              </a:rPr>
              <a:t>分析</a:t>
            </a:r>
            <a:r>
              <a:rPr lang="zh-TW" altLang="en-US" b="0" dirty="0" smtClean="0">
                <a:solidFill>
                  <a:srgbClr val="C00000"/>
                </a:solidFill>
                <a:effectLst>
                  <a:outerShdw blurRad="38100" dist="38100" dir="2700000" algn="tl">
                    <a:srgbClr val="000000">
                      <a:alpha val="43137"/>
                    </a:srgbClr>
                  </a:outerShdw>
                </a:effectLst>
              </a:rPr>
              <a:t>面向</a:t>
            </a:r>
          </a:p>
        </p:txBody>
      </p:sp>
      <p:sp>
        <p:nvSpPr>
          <p:cNvPr id="207875" name="Rectangle 3"/>
          <p:cNvSpPr>
            <a:spLocks noGrp="1" noChangeArrowheads="1"/>
          </p:cNvSpPr>
          <p:nvPr>
            <p:ph type="body" idx="1"/>
          </p:nvPr>
        </p:nvSpPr>
        <p:spPr>
          <a:xfrm>
            <a:off x="818621" y="1484785"/>
            <a:ext cx="8580873" cy="4680545"/>
          </a:xfrm>
        </p:spPr>
        <p:txBody>
          <a:bodyPr/>
          <a:lstStyle/>
          <a:p>
            <a:pPr marL="0" indent="0">
              <a:buNone/>
            </a:pPr>
            <a:r>
              <a:rPr lang="en-US" altLang="zh-TW" sz="2800" dirty="0"/>
              <a:t>1</a:t>
            </a:r>
            <a:r>
              <a:rPr lang="zh-TW" altLang="en-US" sz="2800" dirty="0"/>
              <a:t>、</a:t>
            </a:r>
            <a:r>
              <a:rPr lang="zh-TW" altLang="en-US" sz="2800" dirty="0">
                <a:solidFill>
                  <a:srgbClr val="0000FF"/>
                </a:solidFill>
              </a:rPr>
              <a:t>實際情況</a:t>
            </a:r>
            <a:r>
              <a:rPr lang="zh-TW" altLang="en-US" sz="2800" dirty="0"/>
              <a:t>：陳述實際發現之現況或問題。</a:t>
            </a:r>
          </a:p>
          <a:p>
            <a:pPr marL="2244725" indent="-2244725">
              <a:buNone/>
            </a:pPr>
            <a:r>
              <a:rPr lang="en-US" altLang="zh-TW" sz="2800" dirty="0"/>
              <a:t>2</a:t>
            </a:r>
            <a:r>
              <a:rPr lang="zh-TW" altLang="en-US" sz="2800" dirty="0"/>
              <a:t>、</a:t>
            </a:r>
            <a:r>
              <a:rPr lang="zh-TW" altLang="en-US" sz="2800" dirty="0">
                <a:solidFill>
                  <a:srgbClr val="0000FF"/>
                </a:solidFill>
              </a:rPr>
              <a:t>判斷標準</a:t>
            </a:r>
            <a:r>
              <a:rPr lang="zh-TW" altLang="en-US" sz="2800" dirty="0"/>
              <a:t>：依據法令規定或選擇適當之判斷基準，用以作為評估或驗證之參據</a:t>
            </a:r>
            <a:r>
              <a:rPr lang="zh-TW" altLang="en-US" sz="2800" dirty="0" smtClean="0"/>
              <a:t>。</a:t>
            </a:r>
            <a:endParaRPr lang="en-US" altLang="zh-TW" sz="2800" dirty="0" smtClean="0"/>
          </a:p>
          <a:p>
            <a:pPr marL="2244725" indent="-2244725">
              <a:buNone/>
            </a:pPr>
            <a:r>
              <a:rPr lang="en-US" altLang="zh-TW" sz="2800" dirty="0" smtClean="0"/>
              <a:t>3</a:t>
            </a:r>
            <a:r>
              <a:rPr lang="zh-TW" altLang="en-US" sz="2800" dirty="0"/>
              <a:t>、</a:t>
            </a:r>
            <a:r>
              <a:rPr lang="zh-TW" altLang="en-US" sz="2800" dirty="0">
                <a:solidFill>
                  <a:srgbClr val="0000FF"/>
                </a:solidFill>
              </a:rPr>
              <a:t>影響結果</a:t>
            </a:r>
            <a:r>
              <a:rPr lang="zh-TW" altLang="en-US" sz="2800" dirty="0"/>
              <a:t>：掌握實際情況已經（可能）存在之衝擊及其影響層面與嚴重程度</a:t>
            </a:r>
            <a:r>
              <a:rPr lang="zh-TW" altLang="en-US" sz="2800" dirty="0" smtClean="0"/>
              <a:t>。</a:t>
            </a:r>
            <a:endParaRPr lang="en-US" altLang="zh-TW" sz="2800" dirty="0" smtClean="0"/>
          </a:p>
          <a:p>
            <a:pPr marL="2244725" indent="-2244725">
              <a:buNone/>
            </a:pPr>
            <a:r>
              <a:rPr lang="en-US" altLang="zh-TW" sz="2800" dirty="0" smtClean="0"/>
              <a:t>4</a:t>
            </a:r>
            <a:r>
              <a:rPr lang="zh-TW" altLang="en-US" sz="2800" dirty="0"/>
              <a:t>、</a:t>
            </a:r>
            <a:r>
              <a:rPr lang="zh-TW" altLang="en-US" sz="2800" dirty="0">
                <a:solidFill>
                  <a:srgbClr val="0000FF"/>
                </a:solidFill>
              </a:rPr>
              <a:t>造成原因</a:t>
            </a:r>
            <a:r>
              <a:rPr lang="zh-TW" altLang="en-US" sz="2800" dirty="0"/>
              <a:t>：深入探究實際情況發生之根本原因，以免忽略關鍵核心問題</a:t>
            </a:r>
            <a:r>
              <a:rPr lang="zh-TW" altLang="en-US" sz="2800" dirty="0" smtClean="0"/>
              <a:t>。</a:t>
            </a:r>
            <a:endParaRPr lang="en-US" altLang="zh-TW" sz="2800" dirty="0" smtClean="0"/>
          </a:p>
          <a:p>
            <a:pPr marL="2244725" indent="-2244725">
              <a:buNone/>
            </a:pPr>
            <a:r>
              <a:rPr lang="en-US" altLang="zh-TW" sz="2800" dirty="0" smtClean="0"/>
              <a:t>5</a:t>
            </a:r>
            <a:r>
              <a:rPr lang="zh-TW" altLang="en-US" sz="2800" dirty="0"/>
              <a:t>、</a:t>
            </a:r>
            <a:r>
              <a:rPr lang="zh-TW" altLang="en-US" sz="2800" dirty="0">
                <a:solidFill>
                  <a:srgbClr val="0000FF"/>
                </a:solidFill>
              </a:rPr>
              <a:t>建議意見</a:t>
            </a:r>
            <a:r>
              <a:rPr lang="zh-TW" altLang="en-US" sz="2800" dirty="0"/>
              <a:t>：綜合分析並與受查單位共同研擬改進建議，以解決根本原因或核心問題。</a:t>
            </a:r>
          </a:p>
        </p:txBody>
      </p:sp>
    </p:spTree>
    <p:extLst>
      <p:ext uri="{BB962C8B-B14F-4D97-AF65-F5344CB8AC3E}">
        <p14:creationId xmlns:p14="http://schemas.microsoft.com/office/powerpoint/2010/main" val="387471617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7874"/>
                                        </p:tgtEl>
                                        <p:attrNameLst>
                                          <p:attrName>style.visibility</p:attrName>
                                        </p:attrNameLst>
                                      </p:cBhvr>
                                      <p:to>
                                        <p:strVal val="visible"/>
                                      </p:to>
                                    </p:set>
                                    <p:animEffect transition="in" filter="dissolve">
                                      <p:cBhvr>
                                        <p:cTn id="7" dur="500"/>
                                        <p:tgtEl>
                                          <p:spTgt spid="20787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7875"/>
                                        </p:tgtEl>
                                        <p:attrNameLst>
                                          <p:attrName>style.visibility</p:attrName>
                                        </p:attrNameLst>
                                      </p:cBhvr>
                                      <p:to>
                                        <p:strVal val="visible"/>
                                      </p:to>
                                    </p:set>
                                    <p:animEffect transition="in" filter="blinds(horizontal)">
                                      <p:cBhvr>
                                        <p:cTn id="11" dur="500"/>
                                        <p:tgtEl>
                                          <p:spTgt spid="207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P spid="207875"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2"/>
          </p:nvPr>
        </p:nvSpPr>
        <p:spPr/>
        <p:txBody>
          <a:bodyPr/>
          <a:lstStyle/>
          <a:p>
            <a:pPr>
              <a:defRPr/>
            </a:pPr>
            <a:fld id="{7DE38AED-0506-4C6A-9D3F-B01E0ABB33C7}" type="slidenum">
              <a:rPr lang="en-US" altLang="zh-TW"/>
              <a:pPr>
                <a:defRPr/>
              </a:pPr>
              <a:t>88</a:t>
            </a:fld>
            <a:endParaRPr lang="en-US" altLang="zh-TW"/>
          </a:p>
        </p:txBody>
      </p:sp>
      <p:sp>
        <p:nvSpPr>
          <p:cNvPr id="207874" name="Rectangle 2"/>
          <p:cNvSpPr>
            <a:spLocks noGrp="1" noChangeArrowheads="1"/>
          </p:cNvSpPr>
          <p:nvPr>
            <p:ph type="title"/>
          </p:nvPr>
        </p:nvSpPr>
        <p:spPr/>
        <p:txBody>
          <a:bodyPr/>
          <a:lstStyle/>
          <a:p>
            <a:pPr eaLnBrk="1" hangingPunct="1">
              <a:spcBef>
                <a:spcPts val="1200"/>
              </a:spcBef>
            </a:pPr>
            <a:r>
              <a:rPr lang="zh-TW" altLang="en-US" b="0" dirty="0">
                <a:solidFill>
                  <a:srgbClr val="C00000"/>
                </a:solidFill>
                <a:effectLst>
                  <a:outerShdw blurRad="38100" dist="38100" dir="2700000" algn="tl">
                    <a:srgbClr val="000000">
                      <a:alpha val="43137"/>
                    </a:srgbClr>
                  </a:outerShdw>
                </a:effectLst>
              </a:rPr>
              <a:t>內部</a:t>
            </a:r>
            <a:r>
              <a:rPr lang="zh-TW" altLang="en-US" b="0" dirty="0" smtClean="0">
                <a:solidFill>
                  <a:srgbClr val="C00000"/>
                </a:solidFill>
                <a:effectLst>
                  <a:outerShdw blurRad="38100" dist="38100" dir="2700000" algn="tl">
                    <a:srgbClr val="000000">
                      <a:alpha val="43137"/>
                    </a:srgbClr>
                  </a:outerShdw>
                </a:effectLst>
              </a:rPr>
              <a:t>稽核程序</a:t>
            </a:r>
          </a:p>
        </p:txBody>
      </p:sp>
      <p:sp>
        <p:nvSpPr>
          <p:cNvPr id="207875" name="Rectangle 3"/>
          <p:cNvSpPr>
            <a:spLocks noGrp="1" noChangeArrowheads="1"/>
          </p:cNvSpPr>
          <p:nvPr>
            <p:ph type="body" idx="1"/>
          </p:nvPr>
        </p:nvSpPr>
        <p:spPr>
          <a:xfrm>
            <a:off x="818621" y="1268761"/>
            <a:ext cx="8580873" cy="4896569"/>
          </a:xfrm>
        </p:spPr>
        <p:txBody>
          <a:bodyPr/>
          <a:lstStyle/>
          <a:p>
            <a:pPr marL="0" indent="0">
              <a:buNone/>
            </a:pPr>
            <a:r>
              <a:rPr lang="en-US" altLang="zh-TW" sz="2400" dirty="0"/>
              <a:t>1</a:t>
            </a:r>
            <a:r>
              <a:rPr lang="zh-TW" altLang="en-US" sz="2400" dirty="0"/>
              <a:t>、</a:t>
            </a:r>
            <a:r>
              <a:rPr lang="zh-TW" altLang="en-US" sz="2400" dirty="0">
                <a:solidFill>
                  <a:srgbClr val="0000FF"/>
                </a:solidFill>
              </a:rPr>
              <a:t>蒐集</a:t>
            </a:r>
            <a:r>
              <a:rPr lang="zh-TW" altLang="en-US" sz="2400" dirty="0"/>
              <a:t>與稽核項目有關之資料。</a:t>
            </a:r>
          </a:p>
          <a:p>
            <a:pPr marL="0" indent="0">
              <a:buNone/>
            </a:pPr>
            <a:r>
              <a:rPr lang="en-US" altLang="zh-TW" sz="2400" dirty="0"/>
              <a:t>2</a:t>
            </a:r>
            <a:r>
              <a:rPr lang="zh-TW" altLang="en-US" sz="2400" dirty="0"/>
              <a:t>、選擇適當之</a:t>
            </a:r>
            <a:r>
              <a:rPr lang="zh-TW" altLang="en-US" sz="2400" dirty="0">
                <a:solidFill>
                  <a:srgbClr val="0000FF"/>
                </a:solidFill>
              </a:rPr>
              <a:t>衡量基準</a:t>
            </a:r>
            <a:r>
              <a:rPr lang="zh-TW" altLang="en-US" sz="2400" dirty="0"/>
              <a:t>，其來源包括：</a:t>
            </a:r>
          </a:p>
          <a:p>
            <a:pPr marL="400050" lvl="1" indent="0">
              <a:buNone/>
            </a:pPr>
            <a:r>
              <a:rPr lang="en-US" altLang="zh-TW" sz="2400" dirty="0"/>
              <a:t>(1)</a:t>
            </a:r>
            <a:r>
              <a:rPr lang="zh-TW" altLang="en-US" sz="2400" dirty="0">
                <a:solidFill>
                  <a:srgbClr val="0000FF"/>
                </a:solidFill>
              </a:rPr>
              <a:t>前期</a:t>
            </a:r>
            <a:r>
              <a:rPr lang="zh-TW" altLang="en-US" sz="2400" dirty="0"/>
              <a:t>績效、既定</a:t>
            </a:r>
            <a:r>
              <a:rPr lang="en-US" altLang="zh-TW" sz="2400" dirty="0"/>
              <a:t>(</a:t>
            </a:r>
            <a:r>
              <a:rPr lang="zh-TW" altLang="en-US" sz="2400" dirty="0"/>
              <a:t>或預計</a:t>
            </a:r>
            <a:r>
              <a:rPr lang="en-US" altLang="zh-TW" sz="2400" dirty="0"/>
              <a:t>)</a:t>
            </a:r>
            <a:r>
              <a:rPr lang="zh-TW" altLang="en-US" sz="2400" dirty="0">
                <a:solidFill>
                  <a:srgbClr val="0000FF"/>
                </a:solidFill>
              </a:rPr>
              <a:t>目標</a:t>
            </a:r>
            <a:r>
              <a:rPr lang="zh-TW" altLang="en-US" sz="2400" dirty="0"/>
              <a:t>及其績效衡量指標。</a:t>
            </a:r>
          </a:p>
          <a:p>
            <a:pPr marL="806450" lvl="1" indent="-406400">
              <a:buNone/>
            </a:pPr>
            <a:r>
              <a:rPr lang="en-US" altLang="zh-TW" sz="2400" dirty="0"/>
              <a:t>(2)</a:t>
            </a:r>
            <a:r>
              <a:rPr lang="zh-TW" altLang="en-US" sz="2400" dirty="0">
                <a:solidFill>
                  <a:srgbClr val="0000FF"/>
                </a:solidFill>
              </a:rPr>
              <a:t>法令規定或契約規範</a:t>
            </a:r>
            <a:r>
              <a:rPr lang="zh-TW" altLang="en-US" sz="2400" dirty="0"/>
              <a:t>，如：預計完成之期限、品質或數量標準等</a:t>
            </a:r>
            <a:r>
              <a:rPr lang="zh-TW" altLang="en-US" sz="2400" dirty="0" smtClean="0"/>
              <a:t>。</a:t>
            </a:r>
            <a:endParaRPr lang="en-US" altLang="zh-TW" sz="2400" dirty="0" smtClean="0"/>
          </a:p>
          <a:p>
            <a:pPr marL="806450" lvl="1" indent="-406400">
              <a:buNone/>
            </a:pPr>
            <a:r>
              <a:rPr lang="en-US" altLang="zh-TW" sz="2400" dirty="0" smtClean="0"/>
              <a:t>(</a:t>
            </a:r>
            <a:r>
              <a:rPr lang="en-US" altLang="zh-TW" sz="2400" dirty="0"/>
              <a:t>3)</a:t>
            </a:r>
            <a:r>
              <a:rPr lang="zh-TW" altLang="en-US" sz="2400" dirty="0">
                <a:solidFill>
                  <a:srgbClr val="0000FF"/>
                </a:solidFill>
              </a:rPr>
              <a:t>國際公認</a:t>
            </a:r>
            <a:r>
              <a:rPr lang="zh-TW" altLang="en-US" sz="2400" dirty="0"/>
              <a:t>之指標或標準等</a:t>
            </a:r>
            <a:r>
              <a:rPr lang="zh-TW" altLang="en-US" sz="2400" dirty="0" smtClean="0"/>
              <a:t>。</a:t>
            </a:r>
            <a:endParaRPr lang="en-US" altLang="zh-TW" sz="2400" dirty="0" smtClean="0"/>
          </a:p>
          <a:p>
            <a:pPr marL="806450" lvl="1" indent="-406400">
              <a:buNone/>
            </a:pPr>
            <a:r>
              <a:rPr lang="en-US" altLang="zh-TW" sz="2400" dirty="0" smtClean="0"/>
              <a:t>(</a:t>
            </a:r>
            <a:r>
              <a:rPr lang="en-US" altLang="zh-TW" sz="2400" dirty="0"/>
              <a:t>4)</a:t>
            </a:r>
            <a:r>
              <a:rPr lang="zh-TW" altLang="en-US" sz="2400" dirty="0"/>
              <a:t>其他</a:t>
            </a:r>
            <a:r>
              <a:rPr lang="zh-TW" altLang="en-US" sz="2400" dirty="0">
                <a:solidFill>
                  <a:srgbClr val="0000FF"/>
                </a:solidFill>
              </a:rPr>
              <a:t>同類績效</a:t>
            </a:r>
            <a:r>
              <a:rPr lang="zh-TW" altLang="en-US" sz="2400" dirty="0"/>
              <a:t>優良機關、單位或民間相關機構等之標竿典範。</a:t>
            </a:r>
          </a:p>
          <a:p>
            <a:pPr marL="400050" lvl="1" indent="0">
              <a:buNone/>
            </a:pPr>
            <a:r>
              <a:rPr lang="en-US" altLang="zh-TW" sz="2400" dirty="0"/>
              <a:t>(5)</a:t>
            </a:r>
            <a:r>
              <a:rPr lang="zh-TW" altLang="en-US" sz="2400" dirty="0"/>
              <a:t>內部稽核人員</a:t>
            </a:r>
            <a:r>
              <a:rPr lang="zh-TW" altLang="en-US" sz="2400" dirty="0">
                <a:solidFill>
                  <a:srgbClr val="0000FF"/>
                </a:solidFill>
              </a:rPr>
              <a:t>專業判斷</a:t>
            </a:r>
            <a:r>
              <a:rPr lang="zh-TW" altLang="en-US" sz="2400" dirty="0"/>
              <a:t>。</a:t>
            </a:r>
          </a:p>
          <a:p>
            <a:pPr marL="536575" indent="-536575">
              <a:buNone/>
            </a:pPr>
            <a:r>
              <a:rPr lang="en-US" altLang="zh-TW" sz="2400" dirty="0"/>
              <a:t>3</a:t>
            </a:r>
            <a:r>
              <a:rPr lang="zh-TW" altLang="en-US" sz="2400" dirty="0"/>
              <a:t>、運用</a:t>
            </a:r>
            <a:r>
              <a:rPr lang="zh-TW" altLang="en-US" sz="2400" dirty="0">
                <a:solidFill>
                  <a:srgbClr val="0000FF"/>
                </a:solidFill>
              </a:rPr>
              <a:t>計算</a:t>
            </a:r>
            <a:r>
              <a:rPr lang="zh-TW" altLang="en-US" sz="2400" dirty="0"/>
              <a:t>、</a:t>
            </a:r>
            <a:r>
              <a:rPr lang="zh-TW" altLang="en-US" sz="2400" dirty="0">
                <a:solidFill>
                  <a:srgbClr val="0000FF"/>
                </a:solidFill>
              </a:rPr>
              <a:t>分類</a:t>
            </a:r>
            <a:r>
              <a:rPr lang="zh-TW" altLang="en-US" sz="2400" dirty="0"/>
              <a:t>及</a:t>
            </a:r>
            <a:r>
              <a:rPr lang="zh-TW" altLang="en-US" sz="2400" dirty="0">
                <a:solidFill>
                  <a:srgbClr val="0000FF"/>
                </a:solidFill>
              </a:rPr>
              <a:t>比對</a:t>
            </a:r>
            <a:r>
              <a:rPr lang="zh-TW" altLang="en-US" sz="2400" dirty="0"/>
              <a:t>等方式，分析實際績效與衡量基準之差異，並了解差異原因及其影響。</a:t>
            </a:r>
          </a:p>
        </p:txBody>
      </p:sp>
    </p:spTree>
    <p:extLst>
      <p:ext uri="{BB962C8B-B14F-4D97-AF65-F5344CB8AC3E}">
        <p14:creationId xmlns:p14="http://schemas.microsoft.com/office/powerpoint/2010/main" val="425619454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7874"/>
                                        </p:tgtEl>
                                        <p:attrNameLst>
                                          <p:attrName>style.visibility</p:attrName>
                                        </p:attrNameLst>
                                      </p:cBhvr>
                                      <p:to>
                                        <p:strVal val="visible"/>
                                      </p:to>
                                    </p:set>
                                    <p:animEffect transition="in" filter="dissolve">
                                      <p:cBhvr>
                                        <p:cTn id="7" dur="500"/>
                                        <p:tgtEl>
                                          <p:spTgt spid="20787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7875"/>
                                        </p:tgtEl>
                                        <p:attrNameLst>
                                          <p:attrName>style.visibility</p:attrName>
                                        </p:attrNameLst>
                                      </p:cBhvr>
                                      <p:to>
                                        <p:strVal val="visible"/>
                                      </p:to>
                                    </p:set>
                                    <p:animEffect transition="in" filter="blinds(horizontal)">
                                      <p:cBhvr>
                                        <p:cTn id="11" dur="500"/>
                                        <p:tgtEl>
                                          <p:spTgt spid="207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P spid="20787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eaLnBrk="1" hangingPunct="1"/>
            <a:r>
              <a:rPr lang="zh-TW" altLang="en-US" dirty="0" smtClean="0">
                <a:latin typeface="+mn-ea"/>
                <a:ea typeface="+mn-ea"/>
              </a:rPr>
              <a:t>我們如何因應</a:t>
            </a:r>
          </a:p>
        </p:txBody>
      </p:sp>
      <p:sp>
        <p:nvSpPr>
          <p:cNvPr id="19459" name="Rectangle 3"/>
          <p:cNvSpPr>
            <a:spLocks noGrp="1" noChangeArrowheads="1"/>
          </p:cNvSpPr>
          <p:nvPr>
            <p:ph type="body" sz="half" idx="1"/>
          </p:nvPr>
        </p:nvSpPr>
        <p:spPr>
          <a:xfrm>
            <a:off x="2846256" y="1628800"/>
            <a:ext cx="5850731" cy="4114800"/>
          </a:xfrm>
        </p:spPr>
        <p:txBody>
          <a:bodyPr/>
          <a:lstStyle/>
          <a:p>
            <a:pPr eaLnBrk="1" hangingPunct="1">
              <a:lnSpc>
                <a:spcPct val="150000"/>
              </a:lnSpc>
            </a:pPr>
            <a:r>
              <a:rPr lang="zh-TW" altLang="en-US" sz="3600" dirty="0" smtClean="0"/>
              <a:t>強化學習意願</a:t>
            </a:r>
          </a:p>
          <a:p>
            <a:pPr eaLnBrk="1" hangingPunct="1">
              <a:lnSpc>
                <a:spcPct val="150000"/>
              </a:lnSpc>
            </a:pPr>
            <a:r>
              <a:rPr lang="zh-TW" altLang="en-US" sz="3600" dirty="0" smtClean="0"/>
              <a:t>提昇學習速度</a:t>
            </a:r>
            <a:endParaRPr lang="en-US" altLang="zh-TW" sz="3600" dirty="0" smtClean="0"/>
          </a:p>
          <a:p>
            <a:pPr eaLnBrk="1" hangingPunct="1">
              <a:lnSpc>
                <a:spcPct val="150000"/>
              </a:lnSpc>
            </a:pPr>
            <a:r>
              <a:rPr lang="zh-TW" altLang="en-US" sz="3600" dirty="0" smtClean="0"/>
              <a:t>加大學習力道</a:t>
            </a:r>
            <a:endParaRPr lang="en-US" altLang="zh-TW" sz="3600" dirty="0"/>
          </a:p>
          <a:p>
            <a:pPr eaLnBrk="1" hangingPunct="1">
              <a:lnSpc>
                <a:spcPct val="150000"/>
              </a:lnSpc>
            </a:pPr>
            <a:r>
              <a:rPr lang="zh-TW" altLang="zh-TW" sz="3600" dirty="0" smtClean="0"/>
              <a:t>擴充學習廣度</a:t>
            </a:r>
          </a:p>
        </p:txBody>
      </p:sp>
    </p:spTree>
    <p:extLst>
      <p:ext uri="{BB962C8B-B14F-4D97-AF65-F5344CB8AC3E}">
        <p14:creationId xmlns:p14="http://schemas.microsoft.com/office/powerpoint/2010/main" val="28825440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2"/>
          </p:nvPr>
        </p:nvSpPr>
        <p:spPr/>
        <p:txBody>
          <a:bodyPr/>
          <a:lstStyle/>
          <a:p>
            <a:pPr>
              <a:defRPr/>
            </a:pPr>
            <a:fld id="{595AFC5D-D60E-408D-8FA6-1639EFA3CD56}" type="slidenum">
              <a:rPr lang="en-US" altLang="zh-TW"/>
              <a:pPr>
                <a:defRPr/>
              </a:pPr>
              <a:t>89</a:t>
            </a:fld>
            <a:endParaRPr lang="en-US" altLang="zh-TW"/>
          </a:p>
        </p:txBody>
      </p:sp>
      <p:sp>
        <p:nvSpPr>
          <p:cNvPr id="195586" name="Rectangle 2"/>
          <p:cNvSpPr>
            <a:spLocks noGrp="1" noChangeArrowheads="1"/>
          </p:cNvSpPr>
          <p:nvPr>
            <p:ph type="title" idx="4294967295"/>
          </p:nvPr>
        </p:nvSpPr>
        <p:spPr/>
        <p:txBody>
          <a:bodyPr/>
          <a:lstStyle/>
          <a:p>
            <a:pPr eaLnBrk="1" hangingPunct="1">
              <a:spcBef>
                <a:spcPts val="1200"/>
              </a:spcBef>
            </a:pPr>
            <a:r>
              <a:rPr lang="zh-TW" altLang="en-US" b="0" dirty="0" smtClean="0">
                <a:solidFill>
                  <a:srgbClr val="C00000"/>
                </a:solidFill>
                <a:effectLst>
                  <a:outerShdw blurRad="38100" dist="38100" dir="2700000" algn="tl">
                    <a:srgbClr val="000000">
                      <a:alpha val="43137"/>
                    </a:srgbClr>
                  </a:outerShdw>
                </a:effectLst>
              </a:rPr>
              <a:t>稽核路徑</a:t>
            </a:r>
          </a:p>
        </p:txBody>
      </p:sp>
      <p:sp>
        <p:nvSpPr>
          <p:cNvPr id="195587" name="Rectangle 3"/>
          <p:cNvSpPr>
            <a:spLocks noGrp="1" noChangeArrowheads="1"/>
          </p:cNvSpPr>
          <p:nvPr>
            <p:ph type="body" idx="4294967295"/>
          </p:nvPr>
        </p:nvSpPr>
        <p:spPr>
          <a:xfrm>
            <a:off x="1676798" y="1557338"/>
            <a:ext cx="6552406" cy="4248150"/>
          </a:xfrm>
        </p:spPr>
        <p:txBody>
          <a:bodyPr/>
          <a:lstStyle/>
          <a:p>
            <a:r>
              <a:rPr lang="zh-TW" altLang="en-US" dirty="0" smtClean="0"/>
              <a:t>依據控制作業進行</a:t>
            </a:r>
          </a:p>
          <a:p>
            <a:r>
              <a:rPr lang="zh-TW" altLang="en-US" dirty="0" smtClean="0"/>
              <a:t>依抽取個案進行</a:t>
            </a:r>
          </a:p>
          <a:p>
            <a:r>
              <a:rPr lang="zh-TW" altLang="en-US" dirty="0" smtClean="0"/>
              <a:t>依據合約或專案進行</a:t>
            </a:r>
          </a:p>
          <a:p>
            <a:r>
              <a:rPr lang="zh-TW" altLang="en-US" dirty="0" smtClean="0"/>
              <a:t>依據各項異常報告進行</a:t>
            </a:r>
            <a:endParaRPr lang="en-US" altLang="zh-TW" dirty="0" smtClean="0"/>
          </a:p>
          <a:p>
            <a:r>
              <a:rPr lang="zh-TW" altLang="en-US" dirty="0" smtClean="0"/>
              <a:t>依據內外部督考缺失進行</a:t>
            </a:r>
            <a:endParaRPr lang="en-US" altLang="zh-TW" dirty="0" smtClean="0"/>
          </a:p>
          <a:p>
            <a:r>
              <a:rPr lang="zh-TW" altLang="en-US" dirty="0" smtClean="0"/>
              <a:t>依據民眾抱怨事件進行</a:t>
            </a:r>
          </a:p>
          <a:p>
            <a:r>
              <a:rPr lang="zh-TW" altLang="en-US" dirty="0" smtClean="0"/>
              <a:t>依據經驗自易發生缺失處進行</a:t>
            </a:r>
          </a:p>
        </p:txBody>
      </p:sp>
    </p:spTree>
    <p:extLst>
      <p:ext uri="{BB962C8B-B14F-4D97-AF65-F5344CB8AC3E}">
        <p14:creationId xmlns:p14="http://schemas.microsoft.com/office/powerpoint/2010/main" val="39614046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95586"/>
                                        </p:tgtEl>
                                        <p:attrNameLst>
                                          <p:attrName>style.visibility</p:attrName>
                                        </p:attrNameLst>
                                      </p:cBhvr>
                                      <p:to>
                                        <p:strVal val="visible"/>
                                      </p:to>
                                    </p:set>
                                    <p:animEffect transition="in" filter="slide(fromTop)">
                                      <p:cBhvr>
                                        <p:cTn id="7" dur="500"/>
                                        <p:tgtEl>
                                          <p:spTgt spid="195586"/>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95587"/>
                                        </p:tgtEl>
                                        <p:attrNameLst>
                                          <p:attrName>style.visibility</p:attrName>
                                        </p:attrNameLst>
                                      </p:cBhvr>
                                      <p:to>
                                        <p:strVal val="visible"/>
                                      </p:to>
                                    </p:set>
                                    <p:animEffect transition="in" filter="strips(downRight)">
                                      <p:cBhvr>
                                        <p:cTn id="11" dur="500"/>
                                        <p:tgtEl>
                                          <p:spTgt spid="195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utoUpdateAnimBg="0"/>
      <p:bldP spid="195587"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2"/>
          </p:nvPr>
        </p:nvSpPr>
        <p:spPr/>
        <p:txBody>
          <a:bodyPr/>
          <a:lstStyle/>
          <a:p>
            <a:pPr>
              <a:defRPr/>
            </a:pPr>
            <a:fld id="{DBD8D920-C829-4526-9DE4-D62A038ED159}" type="slidenum">
              <a:rPr lang="en-US" altLang="zh-TW"/>
              <a:pPr>
                <a:defRPr/>
              </a:pPr>
              <a:t>90</a:t>
            </a:fld>
            <a:endParaRPr lang="en-US" altLang="zh-TW"/>
          </a:p>
        </p:txBody>
      </p:sp>
      <p:sp>
        <p:nvSpPr>
          <p:cNvPr id="271362" name="Rectangle 2"/>
          <p:cNvSpPr>
            <a:spLocks noGrp="1" noChangeArrowheads="1"/>
          </p:cNvSpPr>
          <p:nvPr>
            <p:ph type="title" idx="4294967295"/>
          </p:nvPr>
        </p:nvSpPr>
        <p:spPr/>
        <p:txBody>
          <a:bodyPr/>
          <a:lstStyle/>
          <a:p>
            <a:pPr eaLnBrk="1" hangingPunct="1">
              <a:spcBef>
                <a:spcPts val="1200"/>
              </a:spcBef>
            </a:pPr>
            <a:r>
              <a:rPr lang="zh-TW" altLang="en-US" b="0" dirty="0" smtClean="0">
                <a:solidFill>
                  <a:srgbClr val="C00000"/>
                </a:solidFill>
                <a:effectLst>
                  <a:outerShdw blurRad="38100" dist="38100" dir="2700000" algn="tl">
                    <a:srgbClr val="000000">
                      <a:alpha val="43137"/>
                    </a:srgbClr>
                  </a:outerShdw>
                </a:effectLst>
              </a:rPr>
              <a:t>相關稽核證據</a:t>
            </a:r>
          </a:p>
        </p:txBody>
      </p:sp>
      <p:sp>
        <p:nvSpPr>
          <p:cNvPr id="271363" name="Rectangle 3"/>
          <p:cNvSpPr>
            <a:spLocks noGrp="1" noChangeArrowheads="1"/>
          </p:cNvSpPr>
          <p:nvPr>
            <p:ph type="body" idx="4294967295"/>
          </p:nvPr>
        </p:nvSpPr>
        <p:spPr>
          <a:xfrm>
            <a:off x="818622" y="1341438"/>
            <a:ext cx="8191368" cy="4678362"/>
          </a:xfrm>
        </p:spPr>
        <p:txBody>
          <a:bodyPr/>
          <a:lstStyle/>
          <a:p>
            <a:pPr algn="just" eaLnBrk="1" hangingPunct="1">
              <a:spcBef>
                <a:spcPts val="1200"/>
              </a:spcBef>
              <a:buClr>
                <a:schemeClr val="accent1"/>
              </a:buClr>
              <a:buFont typeface="Wingdings" pitchFamily="2" charset="2"/>
              <a:buChar char="§"/>
            </a:pPr>
            <a:r>
              <a:rPr lang="zh-TW" altLang="en-US" dirty="0" smtClean="0">
                <a:solidFill>
                  <a:srgbClr val="0000FF"/>
                </a:solidFill>
              </a:rPr>
              <a:t>實體證據</a:t>
            </a:r>
            <a:r>
              <a:rPr lang="en-US" altLang="zh-TW" dirty="0" smtClean="0"/>
              <a:t>(</a:t>
            </a:r>
            <a:r>
              <a:rPr lang="zh-TW" altLang="en-US" dirty="0" smtClean="0"/>
              <a:t>直接檢查及觀察，</a:t>
            </a:r>
            <a:r>
              <a:rPr lang="en-US" altLang="zh-TW" dirty="0" smtClean="0"/>
              <a:t>ex.</a:t>
            </a:r>
            <a:r>
              <a:rPr lang="zh-TW" altLang="en-US" dirty="0" smtClean="0"/>
              <a:t>財產、現金、環境</a:t>
            </a:r>
            <a:r>
              <a:rPr lang="en-US" altLang="zh-TW" dirty="0" smtClean="0"/>
              <a:t>)</a:t>
            </a:r>
          </a:p>
          <a:p>
            <a:pPr algn="just" eaLnBrk="1" hangingPunct="1">
              <a:spcBef>
                <a:spcPts val="1200"/>
              </a:spcBef>
              <a:buClr>
                <a:schemeClr val="accent1"/>
              </a:buClr>
              <a:buFont typeface="Wingdings" pitchFamily="2" charset="2"/>
              <a:buChar char="§"/>
            </a:pPr>
            <a:r>
              <a:rPr lang="zh-TW" altLang="en-US" dirty="0" smtClean="0">
                <a:solidFill>
                  <a:srgbClr val="0000FF"/>
                </a:solidFill>
              </a:rPr>
              <a:t>文書證據</a:t>
            </a:r>
            <a:r>
              <a:rPr lang="en-US" altLang="zh-TW" dirty="0" smtClean="0"/>
              <a:t>(</a:t>
            </a:r>
            <a:r>
              <a:rPr lang="zh-TW" altLang="en-US" dirty="0" smtClean="0"/>
              <a:t>公文、合約、紀錄，</a:t>
            </a:r>
            <a:r>
              <a:rPr lang="en-US" altLang="zh-TW" dirty="0" smtClean="0"/>
              <a:t>ex.</a:t>
            </a:r>
            <a:r>
              <a:rPr lang="zh-TW" altLang="en-US" dirty="0" smtClean="0"/>
              <a:t>時機、頻率、權責、核章、內容適當性</a:t>
            </a:r>
            <a:r>
              <a:rPr lang="en-US" altLang="zh-TW" dirty="0" smtClean="0"/>
              <a:t>)</a:t>
            </a:r>
          </a:p>
          <a:p>
            <a:pPr algn="just" eaLnBrk="1" hangingPunct="1">
              <a:spcBef>
                <a:spcPts val="1200"/>
              </a:spcBef>
              <a:buClr>
                <a:schemeClr val="accent1"/>
              </a:buClr>
              <a:buFont typeface="Wingdings" pitchFamily="2" charset="2"/>
              <a:buChar char="§"/>
            </a:pPr>
            <a:r>
              <a:rPr lang="zh-TW" altLang="en-US" dirty="0" smtClean="0">
                <a:solidFill>
                  <a:srgbClr val="0000FF"/>
                </a:solidFill>
              </a:rPr>
              <a:t>證言證據</a:t>
            </a:r>
            <a:r>
              <a:rPr lang="en-US" altLang="zh-TW" dirty="0" smtClean="0"/>
              <a:t>(</a:t>
            </a:r>
            <a:r>
              <a:rPr lang="zh-TW" altLang="en-US" dirty="0" smtClean="0"/>
              <a:t>面談、詢問，</a:t>
            </a:r>
            <a:r>
              <a:rPr lang="en-US" altLang="zh-TW" dirty="0" smtClean="0"/>
              <a:t>ex.</a:t>
            </a:r>
            <a:r>
              <a:rPr lang="zh-TW" altLang="en-US" dirty="0" smtClean="0"/>
              <a:t>工作人員、相關人員、民眾</a:t>
            </a:r>
            <a:r>
              <a:rPr lang="en-US" altLang="zh-TW" dirty="0" smtClean="0"/>
              <a:t>)</a:t>
            </a:r>
          </a:p>
          <a:p>
            <a:pPr algn="just" eaLnBrk="1" hangingPunct="1">
              <a:spcBef>
                <a:spcPts val="1200"/>
              </a:spcBef>
              <a:buClr>
                <a:schemeClr val="accent1"/>
              </a:buClr>
              <a:buFont typeface="Wingdings" pitchFamily="2" charset="2"/>
              <a:buChar char="§"/>
            </a:pPr>
            <a:r>
              <a:rPr lang="zh-TW" altLang="en-US" dirty="0" smtClean="0">
                <a:solidFill>
                  <a:srgbClr val="0000FF"/>
                </a:solidFill>
              </a:rPr>
              <a:t>分析性證據</a:t>
            </a:r>
            <a:r>
              <a:rPr lang="en-US" altLang="zh-TW" dirty="0" smtClean="0"/>
              <a:t>(</a:t>
            </a:r>
            <a:r>
              <a:rPr lang="zh-TW" altLang="en-US" dirty="0" smtClean="0"/>
              <a:t>計算、比較，</a:t>
            </a:r>
            <a:r>
              <a:rPr lang="en-US" altLang="zh-TW" dirty="0" smtClean="0"/>
              <a:t>ex.</a:t>
            </a:r>
            <a:r>
              <a:rPr lang="zh-TW" altLang="en-US" dirty="0" smtClean="0"/>
              <a:t>數量、費用、績效</a:t>
            </a:r>
            <a:r>
              <a:rPr lang="en-US" altLang="zh-TW" dirty="0" smtClean="0"/>
              <a:t>)</a:t>
            </a:r>
          </a:p>
        </p:txBody>
      </p:sp>
    </p:spTree>
    <p:extLst>
      <p:ext uri="{BB962C8B-B14F-4D97-AF65-F5344CB8AC3E}">
        <p14:creationId xmlns:p14="http://schemas.microsoft.com/office/powerpoint/2010/main" val="39964922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71362"/>
                                        </p:tgtEl>
                                        <p:attrNameLst>
                                          <p:attrName>style.visibility</p:attrName>
                                        </p:attrNameLst>
                                      </p:cBhvr>
                                      <p:to>
                                        <p:strVal val="visible"/>
                                      </p:to>
                                    </p:set>
                                    <p:animEffect transition="in" filter="slide(fromTop)">
                                      <p:cBhvr>
                                        <p:cTn id="7" dur="500"/>
                                        <p:tgtEl>
                                          <p:spTgt spid="271362"/>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271363"/>
                                        </p:tgtEl>
                                        <p:attrNameLst>
                                          <p:attrName>style.visibility</p:attrName>
                                        </p:attrNameLst>
                                      </p:cBhvr>
                                      <p:to>
                                        <p:strVal val="visible"/>
                                      </p:to>
                                    </p:set>
                                    <p:animEffect transition="in" filter="strips(downRight)">
                                      <p:cBhvr>
                                        <p:cTn id="11" dur="500"/>
                                        <p:tgtEl>
                                          <p:spTgt spid="271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2" grpId="0" autoUpdateAnimBg="0"/>
      <p:bldP spid="271363"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2"/>
          </p:nvPr>
        </p:nvSpPr>
        <p:spPr/>
        <p:txBody>
          <a:bodyPr/>
          <a:lstStyle/>
          <a:p>
            <a:pPr>
              <a:defRPr/>
            </a:pPr>
            <a:fld id="{B8857913-A912-41FA-A08E-F538DC1FFF0A}" type="slidenum">
              <a:rPr lang="en-US" altLang="zh-TW"/>
              <a:pPr>
                <a:defRPr/>
              </a:pPr>
              <a:t>91</a:t>
            </a:fld>
            <a:endParaRPr lang="en-US" altLang="zh-TW"/>
          </a:p>
        </p:txBody>
      </p:sp>
      <p:sp>
        <p:nvSpPr>
          <p:cNvPr id="271362" name="Rectangle 2"/>
          <p:cNvSpPr>
            <a:spLocks noGrp="1" noChangeArrowheads="1"/>
          </p:cNvSpPr>
          <p:nvPr>
            <p:ph type="title" idx="4294967295"/>
          </p:nvPr>
        </p:nvSpPr>
        <p:spPr/>
        <p:txBody>
          <a:bodyPr/>
          <a:lstStyle/>
          <a:p>
            <a:pPr eaLnBrk="1" hangingPunct="1">
              <a:spcBef>
                <a:spcPts val="1200"/>
              </a:spcBef>
            </a:pPr>
            <a:r>
              <a:rPr lang="zh-TW" altLang="en-US" dirty="0" smtClean="0">
                <a:solidFill>
                  <a:srgbClr val="C00000"/>
                </a:solidFill>
              </a:rPr>
              <a:t>稽核證據應具備的特質</a:t>
            </a:r>
          </a:p>
        </p:txBody>
      </p:sp>
      <p:sp>
        <p:nvSpPr>
          <p:cNvPr id="271363" name="Rectangle 3"/>
          <p:cNvSpPr>
            <a:spLocks noGrp="1" noChangeArrowheads="1"/>
          </p:cNvSpPr>
          <p:nvPr>
            <p:ph type="body" idx="4294967295"/>
          </p:nvPr>
        </p:nvSpPr>
        <p:spPr>
          <a:xfrm>
            <a:off x="3314819" y="1341438"/>
            <a:ext cx="3665817" cy="4678362"/>
          </a:xfrm>
        </p:spPr>
        <p:txBody>
          <a:bodyPr/>
          <a:lstStyle/>
          <a:p>
            <a:pPr algn="just" eaLnBrk="1" hangingPunct="1">
              <a:lnSpc>
                <a:spcPct val="150000"/>
              </a:lnSpc>
              <a:spcBef>
                <a:spcPts val="1200"/>
              </a:spcBef>
              <a:buClr>
                <a:schemeClr val="accent1"/>
              </a:buClr>
              <a:buFont typeface="Wingdings" pitchFamily="2" charset="2"/>
              <a:buChar char="§"/>
            </a:pPr>
            <a:r>
              <a:rPr lang="zh-TW" altLang="en-US" dirty="0" smtClean="0"/>
              <a:t>充分性</a:t>
            </a:r>
            <a:endParaRPr lang="en-US" altLang="zh-TW" dirty="0" smtClean="0"/>
          </a:p>
          <a:p>
            <a:pPr algn="just" eaLnBrk="1" hangingPunct="1">
              <a:lnSpc>
                <a:spcPct val="150000"/>
              </a:lnSpc>
              <a:spcBef>
                <a:spcPts val="1200"/>
              </a:spcBef>
              <a:buClr>
                <a:schemeClr val="accent1"/>
              </a:buClr>
              <a:buFont typeface="Wingdings" pitchFamily="2" charset="2"/>
              <a:buChar char="§"/>
            </a:pPr>
            <a:r>
              <a:rPr lang="zh-TW" altLang="en-US" dirty="0" smtClean="0"/>
              <a:t>攸關性</a:t>
            </a:r>
          </a:p>
          <a:p>
            <a:pPr algn="just" eaLnBrk="1" hangingPunct="1">
              <a:lnSpc>
                <a:spcPct val="150000"/>
              </a:lnSpc>
              <a:spcBef>
                <a:spcPts val="1200"/>
              </a:spcBef>
              <a:buClr>
                <a:schemeClr val="accent1"/>
              </a:buClr>
              <a:buFont typeface="Wingdings" pitchFamily="2" charset="2"/>
              <a:buChar char="§"/>
            </a:pPr>
            <a:r>
              <a:rPr lang="zh-TW" altLang="en-US" dirty="0" smtClean="0"/>
              <a:t>可靠性</a:t>
            </a:r>
            <a:endParaRPr lang="en-US" altLang="zh-TW" dirty="0" smtClean="0"/>
          </a:p>
          <a:p>
            <a:pPr algn="just" eaLnBrk="1" hangingPunct="1">
              <a:lnSpc>
                <a:spcPct val="150000"/>
              </a:lnSpc>
              <a:spcBef>
                <a:spcPts val="1200"/>
              </a:spcBef>
              <a:buClr>
                <a:schemeClr val="accent1"/>
              </a:buClr>
              <a:buFont typeface="Wingdings" pitchFamily="2" charset="2"/>
              <a:buChar char="§"/>
            </a:pPr>
            <a:r>
              <a:rPr lang="zh-TW" altLang="en-US" dirty="0" smtClean="0"/>
              <a:t>有用性</a:t>
            </a:r>
          </a:p>
        </p:txBody>
      </p:sp>
    </p:spTree>
    <p:extLst>
      <p:ext uri="{BB962C8B-B14F-4D97-AF65-F5344CB8AC3E}">
        <p14:creationId xmlns:p14="http://schemas.microsoft.com/office/powerpoint/2010/main" val="255405410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71362"/>
                                        </p:tgtEl>
                                        <p:attrNameLst>
                                          <p:attrName>style.visibility</p:attrName>
                                        </p:attrNameLst>
                                      </p:cBhvr>
                                      <p:to>
                                        <p:strVal val="visible"/>
                                      </p:to>
                                    </p:set>
                                    <p:animEffect transition="in" filter="slide(fromTop)">
                                      <p:cBhvr>
                                        <p:cTn id="7" dur="500"/>
                                        <p:tgtEl>
                                          <p:spTgt spid="271362"/>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271363"/>
                                        </p:tgtEl>
                                        <p:attrNameLst>
                                          <p:attrName>style.visibility</p:attrName>
                                        </p:attrNameLst>
                                      </p:cBhvr>
                                      <p:to>
                                        <p:strVal val="visible"/>
                                      </p:to>
                                    </p:set>
                                    <p:animEffect transition="in" filter="strips(downRight)">
                                      <p:cBhvr>
                                        <p:cTn id="11" dur="500"/>
                                        <p:tgtEl>
                                          <p:spTgt spid="271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2" grpId="0" autoUpdateAnimBg="0"/>
      <p:bldP spid="271363"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2"/>
          </p:nvPr>
        </p:nvSpPr>
        <p:spPr/>
        <p:txBody>
          <a:bodyPr/>
          <a:lstStyle/>
          <a:p>
            <a:pPr>
              <a:defRPr/>
            </a:pPr>
            <a:fld id="{BE7871B1-F11D-4BC8-B4ED-4BD557F4F985}" type="slidenum">
              <a:rPr lang="en-US" altLang="zh-TW"/>
              <a:pPr>
                <a:defRPr/>
              </a:pPr>
              <a:t>92</a:t>
            </a:fld>
            <a:endParaRPr lang="en-US" altLang="zh-TW"/>
          </a:p>
        </p:txBody>
      </p:sp>
      <p:sp>
        <p:nvSpPr>
          <p:cNvPr id="271362" name="Rectangle 2"/>
          <p:cNvSpPr>
            <a:spLocks noGrp="1" noChangeArrowheads="1"/>
          </p:cNvSpPr>
          <p:nvPr>
            <p:ph type="title"/>
          </p:nvPr>
        </p:nvSpPr>
        <p:spPr/>
        <p:txBody>
          <a:bodyPr/>
          <a:lstStyle/>
          <a:p>
            <a:pPr eaLnBrk="1" hangingPunct="1">
              <a:spcBef>
                <a:spcPts val="1200"/>
              </a:spcBef>
            </a:pPr>
            <a:r>
              <a:rPr lang="zh-TW" altLang="zh-TW" b="0" dirty="0" smtClean="0">
                <a:solidFill>
                  <a:srgbClr val="C00000"/>
                </a:solidFill>
                <a:effectLst>
                  <a:outerShdw blurRad="38100" dist="38100" dir="2700000" algn="tl">
                    <a:srgbClr val="000000">
                      <a:alpha val="43137"/>
                    </a:srgbClr>
                  </a:outerShdw>
                </a:effectLst>
              </a:rPr>
              <a:t>蒐集稽核證據之技術</a:t>
            </a:r>
            <a:endParaRPr lang="zh-TW" altLang="en-US" b="0" dirty="0" smtClean="0">
              <a:solidFill>
                <a:srgbClr val="C00000"/>
              </a:solidFill>
              <a:effectLst>
                <a:outerShdw blurRad="38100" dist="38100" dir="2700000" algn="tl">
                  <a:srgbClr val="000000">
                    <a:alpha val="43137"/>
                  </a:srgbClr>
                </a:outerShdw>
              </a:effectLst>
            </a:endParaRPr>
          </a:p>
        </p:txBody>
      </p:sp>
      <p:sp>
        <p:nvSpPr>
          <p:cNvPr id="271363" name="Rectangle 3"/>
          <p:cNvSpPr>
            <a:spLocks noGrp="1" noChangeArrowheads="1"/>
          </p:cNvSpPr>
          <p:nvPr>
            <p:ph type="body" idx="1"/>
          </p:nvPr>
        </p:nvSpPr>
        <p:spPr>
          <a:xfrm>
            <a:off x="2612740" y="1412874"/>
            <a:ext cx="5772964" cy="4680421"/>
          </a:xfrm>
        </p:spPr>
        <p:txBody>
          <a:bodyPr/>
          <a:lstStyle/>
          <a:p>
            <a:r>
              <a:rPr lang="zh-TW" altLang="zh-TW" dirty="0" smtClean="0"/>
              <a:t>詢問法（面談法）。</a:t>
            </a:r>
          </a:p>
          <a:p>
            <a:r>
              <a:rPr lang="zh-TW" altLang="zh-TW" dirty="0" smtClean="0"/>
              <a:t>觀察法。</a:t>
            </a:r>
          </a:p>
          <a:p>
            <a:r>
              <a:rPr lang="zh-TW" altLang="zh-TW" dirty="0" smtClean="0"/>
              <a:t>複算法。</a:t>
            </a:r>
          </a:p>
          <a:p>
            <a:r>
              <a:rPr lang="zh-TW" altLang="zh-TW" dirty="0" smtClean="0"/>
              <a:t>測試法。</a:t>
            </a:r>
          </a:p>
          <a:p>
            <a:r>
              <a:rPr lang="zh-TW" altLang="zh-TW" dirty="0" smtClean="0"/>
              <a:t>篩選（過濾）法。</a:t>
            </a:r>
          </a:p>
          <a:p>
            <a:r>
              <a:rPr lang="zh-TW" altLang="zh-TW" dirty="0" smtClean="0"/>
              <a:t>函證法。</a:t>
            </a:r>
          </a:p>
          <a:p>
            <a:r>
              <a:rPr lang="zh-TW" altLang="zh-TW" dirty="0" smtClean="0"/>
              <a:t>統計抽樣法。</a:t>
            </a:r>
          </a:p>
          <a:p>
            <a:r>
              <a:rPr lang="zh-TW" altLang="zh-TW" dirty="0" smtClean="0"/>
              <a:t>分析程序法。</a:t>
            </a:r>
            <a:endParaRPr lang="en-US" altLang="zh-TW" dirty="0" smtClean="0"/>
          </a:p>
        </p:txBody>
      </p:sp>
    </p:spTree>
    <p:extLst>
      <p:ext uri="{BB962C8B-B14F-4D97-AF65-F5344CB8AC3E}">
        <p14:creationId xmlns:p14="http://schemas.microsoft.com/office/powerpoint/2010/main" val="166704045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71362"/>
                                        </p:tgtEl>
                                        <p:attrNameLst>
                                          <p:attrName>style.visibility</p:attrName>
                                        </p:attrNameLst>
                                      </p:cBhvr>
                                      <p:to>
                                        <p:strVal val="visible"/>
                                      </p:to>
                                    </p:set>
                                    <p:animEffect transition="in" filter="slide(fromTop)">
                                      <p:cBhvr>
                                        <p:cTn id="7" dur="500"/>
                                        <p:tgtEl>
                                          <p:spTgt spid="271362"/>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271363"/>
                                        </p:tgtEl>
                                        <p:attrNameLst>
                                          <p:attrName>style.visibility</p:attrName>
                                        </p:attrNameLst>
                                      </p:cBhvr>
                                      <p:to>
                                        <p:strVal val="visible"/>
                                      </p:to>
                                    </p:set>
                                    <p:animEffect transition="in" filter="strips(downRight)">
                                      <p:cBhvr>
                                        <p:cTn id="11" dur="500"/>
                                        <p:tgtEl>
                                          <p:spTgt spid="271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2" grpId="0" autoUpdateAnimBg="0"/>
      <p:bldP spid="271363"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2"/>
          </p:nvPr>
        </p:nvSpPr>
        <p:spPr/>
        <p:txBody>
          <a:bodyPr/>
          <a:lstStyle/>
          <a:p>
            <a:pPr>
              <a:defRPr/>
            </a:pPr>
            <a:fld id="{1BDB8838-FD31-42A6-8162-0E411EDA68D7}" type="slidenum">
              <a:rPr lang="en-US" altLang="zh-TW"/>
              <a:pPr>
                <a:defRPr/>
              </a:pPr>
              <a:t>93</a:t>
            </a:fld>
            <a:endParaRPr lang="en-US" altLang="zh-TW"/>
          </a:p>
        </p:txBody>
      </p:sp>
      <p:sp>
        <p:nvSpPr>
          <p:cNvPr id="271362" name="Rectangle 2"/>
          <p:cNvSpPr>
            <a:spLocks noGrp="1" noChangeArrowheads="1"/>
          </p:cNvSpPr>
          <p:nvPr>
            <p:ph type="title"/>
          </p:nvPr>
        </p:nvSpPr>
        <p:spPr/>
        <p:txBody>
          <a:bodyPr/>
          <a:lstStyle/>
          <a:p>
            <a:pPr eaLnBrk="1" hangingPunct="1">
              <a:spcBef>
                <a:spcPts val="1200"/>
              </a:spcBef>
            </a:pPr>
            <a:r>
              <a:rPr lang="zh-TW" altLang="zh-TW" b="0" dirty="0" smtClean="0">
                <a:solidFill>
                  <a:srgbClr val="C00000"/>
                </a:solidFill>
                <a:effectLst>
                  <a:outerShdw blurRad="38100" dist="38100" dir="2700000" algn="tl">
                    <a:srgbClr val="000000">
                      <a:alpha val="43137"/>
                    </a:srgbClr>
                  </a:outerShdw>
                </a:effectLst>
              </a:rPr>
              <a:t>受稽單位準備</a:t>
            </a:r>
            <a:endParaRPr lang="zh-TW" altLang="en-US" b="0" dirty="0" smtClean="0">
              <a:solidFill>
                <a:srgbClr val="C00000"/>
              </a:solidFill>
              <a:effectLst>
                <a:outerShdw blurRad="38100" dist="38100" dir="2700000" algn="tl">
                  <a:srgbClr val="000000">
                    <a:alpha val="43137"/>
                  </a:srgbClr>
                </a:outerShdw>
              </a:effectLst>
            </a:endParaRPr>
          </a:p>
        </p:txBody>
      </p:sp>
      <p:sp>
        <p:nvSpPr>
          <p:cNvPr id="271363" name="Rectangle 3"/>
          <p:cNvSpPr>
            <a:spLocks noGrp="1" noChangeArrowheads="1"/>
          </p:cNvSpPr>
          <p:nvPr>
            <p:ph type="body" idx="1"/>
          </p:nvPr>
        </p:nvSpPr>
        <p:spPr>
          <a:xfrm>
            <a:off x="818621" y="1412875"/>
            <a:ext cx="8346150" cy="4752975"/>
          </a:xfrm>
        </p:spPr>
        <p:txBody>
          <a:bodyPr/>
          <a:lstStyle/>
          <a:p>
            <a:r>
              <a:rPr lang="zh-TW" altLang="zh-TW" sz="2800" dirty="0" smtClean="0"/>
              <a:t>安排適當之稽核會議</a:t>
            </a:r>
            <a:r>
              <a:rPr lang="zh-TW" altLang="zh-TW" sz="2800" dirty="0" smtClean="0">
                <a:solidFill>
                  <a:srgbClr val="0000FF"/>
                </a:solidFill>
              </a:rPr>
              <a:t>場地</a:t>
            </a:r>
            <a:r>
              <a:rPr lang="zh-TW" altLang="zh-TW" sz="2800" dirty="0" smtClean="0"/>
              <a:t>，以辦公處所為宜。</a:t>
            </a:r>
          </a:p>
          <a:p>
            <a:r>
              <a:rPr lang="zh-TW" altLang="zh-TW" sz="2800" dirty="0" smtClean="0"/>
              <a:t>將稽核日期與行程</a:t>
            </a:r>
            <a:r>
              <a:rPr lang="zh-TW" altLang="zh-TW" sz="2800" dirty="0" smtClean="0">
                <a:solidFill>
                  <a:srgbClr val="0000FF"/>
                </a:solidFill>
              </a:rPr>
              <a:t>通知相關人</a:t>
            </a:r>
            <a:r>
              <a:rPr lang="zh-TW" altLang="zh-TW" sz="2800" dirty="0" smtClean="0"/>
              <a:t>員。</a:t>
            </a:r>
          </a:p>
          <a:p>
            <a:r>
              <a:rPr lang="zh-TW" altLang="zh-TW" sz="2800" dirty="0" smtClean="0"/>
              <a:t>要求各業務相關承辦人員應於稽核時間</a:t>
            </a:r>
            <a:r>
              <a:rPr lang="zh-TW" altLang="zh-TW" sz="2800" dirty="0" smtClean="0">
                <a:solidFill>
                  <a:srgbClr val="0000FF"/>
                </a:solidFill>
              </a:rPr>
              <a:t>在場接受稽核</a:t>
            </a:r>
            <a:r>
              <a:rPr lang="zh-TW" altLang="zh-TW" sz="2800" dirty="0" smtClean="0"/>
              <a:t>。</a:t>
            </a:r>
          </a:p>
          <a:p>
            <a:r>
              <a:rPr lang="zh-TW" altLang="zh-TW" sz="2800" dirty="0" smtClean="0"/>
              <a:t>各業務相關承辦人員若因故無法在場時，應指定熟悉該項業務之</a:t>
            </a:r>
            <a:r>
              <a:rPr lang="zh-TW" altLang="zh-TW" sz="2800" dirty="0" smtClean="0">
                <a:solidFill>
                  <a:srgbClr val="0000FF"/>
                </a:solidFill>
              </a:rPr>
              <a:t>職務代理人</a:t>
            </a:r>
            <a:r>
              <a:rPr lang="zh-TW" altLang="zh-TW" sz="2800" dirty="0" smtClean="0"/>
              <a:t>接受稽核。</a:t>
            </a:r>
          </a:p>
          <a:p>
            <a:r>
              <a:rPr lang="zh-TW" altLang="zh-TW" sz="2800" dirty="0" smtClean="0"/>
              <a:t>業務相關承辦人員應</a:t>
            </a:r>
            <a:r>
              <a:rPr lang="zh-TW" altLang="zh-TW" sz="2800" dirty="0" smtClean="0">
                <a:solidFill>
                  <a:srgbClr val="0000FF"/>
                </a:solidFill>
              </a:rPr>
              <a:t>提供</a:t>
            </a:r>
            <a:r>
              <a:rPr lang="zh-TW" altLang="zh-TW" sz="2800" dirty="0" smtClean="0"/>
              <a:t>稽核人員其所需之文件及紀錄。</a:t>
            </a:r>
          </a:p>
        </p:txBody>
      </p:sp>
    </p:spTree>
    <p:extLst>
      <p:ext uri="{BB962C8B-B14F-4D97-AF65-F5344CB8AC3E}">
        <p14:creationId xmlns:p14="http://schemas.microsoft.com/office/powerpoint/2010/main" val="95505052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71362"/>
                                        </p:tgtEl>
                                        <p:attrNameLst>
                                          <p:attrName>style.visibility</p:attrName>
                                        </p:attrNameLst>
                                      </p:cBhvr>
                                      <p:to>
                                        <p:strVal val="visible"/>
                                      </p:to>
                                    </p:set>
                                    <p:animEffect transition="in" filter="slide(fromTop)">
                                      <p:cBhvr>
                                        <p:cTn id="7" dur="500"/>
                                        <p:tgtEl>
                                          <p:spTgt spid="271362"/>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271363"/>
                                        </p:tgtEl>
                                        <p:attrNameLst>
                                          <p:attrName>style.visibility</p:attrName>
                                        </p:attrNameLst>
                                      </p:cBhvr>
                                      <p:to>
                                        <p:strVal val="visible"/>
                                      </p:to>
                                    </p:set>
                                    <p:animEffect transition="in" filter="strips(downRight)">
                                      <p:cBhvr>
                                        <p:cTn id="11" dur="500"/>
                                        <p:tgtEl>
                                          <p:spTgt spid="271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2" grpId="0" autoUpdateAnimBg="0"/>
      <p:bldP spid="271363"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2"/>
          </p:nvPr>
        </p:nvSpPr>
        <p:spPr/>
        <p:txBody>
          <a:bodyPr/>
          <a:lstStyle/>
          <a:p>
            <a:pPr>
              <a:defRPr/>
            </a:pPr>
            <a:fld id="{C537A6A9-CA0B-418D-A7D9-5921E0F0FBDB}" type="slidenum">
              <a:rPr lang="en-US" altLang="zh-TW"/>
              <a:pPr>
                <a:defRPr/>
              </a:pPr>
              <a:t>94</a:t>
            </a:fld>
            <a:endParaRPr lang="en-US" altLang="zh-TW"/>
          </a:p>
        </p:txBody>
      </p:sp>
      <p:sp>
        <p:nvSpPr>
          <p:cNvPr id="271362" name="Rectangle 2"/>
          <p:cNvSpPr>
            <a:spLocks noGrp="1" noChangeArrowheads="1"/>
          </p:cNvSpPr>
          <p:nvPr>
            <p:ph type="title"/>
          </p:nvPr>
        </p:nvSpPr>
        <p:spPr/>
        <p:txBody>
          <a:bodyPr/>
          <a:lstStyle/>
          <a:p>
            <a:pPr eaLnBrk="1" hangingPunct="1">
              <a:spcBef>
                <a:spcPts val="1200"/>
              </a:spcBef>
            </a:pPr>
            <a:r>
              <a:rPr lang="zh-TW" altLang="zh-TW" b="0" dirty="0" smtClean="0">
                <a:solidFill>
                  <a:srgbClr val="C00000"/>
                </a:solidFill>
                <a:effectLst>
                  <a:outerShdw blurRad="38100" dist="38100" dir="2700000" algn="tl">
                    <a:srgbClr val="000000">
                      <a:alpha val="43137"/>
                    </a:srgbClr>
                  </a:outerShdw>
                </a:effectLst>
              </a:rPr>
              <a:t>稽核</a:t>
            </a:r>
            <a:r>
              <a:rPr lang="zh-TW" altLang="en-US" b="0" dirty="0" smtClean="0">
                <a:solidFill>
                  <a:srgbClr val="C00000"/>
                </a:solidFill>
                <a:effectLst>
                  <a:outerShdw blurRad="38100" dist="38100" dir="2700000" algn="tl">
                    <a:srgbClr val="000000">
                      <a:alpha val="43137"/>
                    </a:srgbClr>
                  </a:outerShdw>
                </a:effectLst>
              </a:rPr>
              <a:t>執行</a:t>
            </a:r>
            <a:r>
              <a:rPr lang="zh-TW" altLang="zh-TW" b="0" dirty="0" smtClean="0">
                <a:solidFill>
                  <a:srgbClr val="C00000"/>
                </a:solidFill>
                <a:effectLst>
                  <a:outerShdw blurRad="38100" dist="38100" dir="2700000" algn="tl">
                    <a:srgbClr val="000000">
                      <a:alpha val="43137"/>
                    </a:srgbClr>
                  </a:outerShdw>
                </a:effectLst>
              </a:rPr>
              <a:t>方式</a:t>
            </a:r>
            <a:endParaRPr lang="zh-TW" altLang="en-US" b="0" dirty="0" smtClean="0">
              <a:solidFill>
                <a:srgbClr val="C00000"/>
              </a:solidFill>
              <a:effectLst>
                <a:outerShdw blurRad="38100" dist="38100" dir="2700000" algn="tl">
                  <a:srgbClr val="000000">
                    <a:alpha val="43137"/>
                  </a:srgbClr>
                </a:outerShdw>
              </a:effectLst>
            </a:endParaRPr>
          </a:p>
        </p:txBody>
      </p:sp>
      <p:sp>
        <p:nvSpPr>
          <p:cNvPr id="271363" name="Rectangle 3"/>
          <p:cNvSpPr>
            <a:spLocks noGrp="1" noChangeArrowheads="1"/>
          </p:cNvSpPr>
          <p:nvPr>
            <p:ph type="body" idx="1"/>
          </p:nvPr>
        </p:nvSpPr>
        <p:spPr>
          <a:xfrm>
            <a:off x="584730" y="1268414"/>
            <a:ext cx="9049544" cy="5113337"/>
          </a:xfrm>
        </p:spPr>
        <p:txBody>
          <a:bodyPr/>
          <a:lstStyle/>
          <a:p>
            <a:r>
              <a:rPr lang="zh-TW" altLang="zh-TW" sz="2800" dirty="0" smtClean="0"/>
              <a:t>由內部稽核人員以事前製作完成之「稽核紀錄表」</a:t>
            </a:r>
            <a:r>
              <a:rPr lang="zh-TW" altLang="zh-TW" sz="2800" dirty="0" smtClean="0">
                <a:solidFill>
                  <a:srgbClr val="0000FF"/>
                </a:solidFill>
              </a:rPr>
              <a:t>逐項稽核</a:t>
            </a:r>
            <a:r>
              <a:rPr lang="zh-TW" altLang="zh-TW" sz="2800" dirty="0" smtClean="0"/>
              <a:t>。</a:t>
            </a:r>
          </a:p>
          <a:p>
            <a:r>
              <a:rPr lang="zh-TW" altLang="zh-TW" sz="2800" dirty="0" smtClean="0"/>
              <a:t>將稽核之</a:t>
            </a:r>
            <a:r>
              <a:rPr lang="zh-TW" altLang="zh-TW" sz="2800" dirty="0" smtClean="0">
                <a:solidFill>
                  <a:srgbClr val="0000FF"/>
                </a:solidFill>
              </a:rPr>
              <a:t>結果記載</a:t>
            </a:r>
            <a:r>
              <a:rPr lang="zh-TW" altLang="zh-TW" sz="2800" dirty="0" smtClean="0"/>
              <a:t>於「稽核紀錄表」上。</a:t>
            </a:r>
          </a:p>
          <a:p>
            <a:r>
              <a:rPr lang="zh-TW" altLang="zh-TW" sz="2800" dirty="0" smtClean="0"/>
              <a:t>若稽核結果不符合要求，則將客觀證據收集妥當，填寫</a:t>
            </a:r>
            <a:r>
              <a:rPr lang="zh-TW" altLang="zh-TW" sz="2800" dirty="0" smtClean="0">
                <a:solidFill>
                  <a:srgbClr val="0000FF"/>
                </a:solidFill>
              </a:rPr>
              <a:t>「稽核結果表」</a:t>
            </a:r>
            <a:r>
              <a:rPr lang="zh-TW" altLang="zh-TW" sz="2800" dirty="0" smtClean="0"/>
              <a:t>，再由綜合規劃</a:t>
            </a:r>
            <a:r>
              <a:rPr lang="zh-TW" altLang="en-US" sz="2800" dirty="0" smtClean="0"/>
              <a:t>單位</a:t>
            </a:r>
            <a:r>
              <a:rPr lang="zh-TW" altLang="zh-TW" sz="2800" dirty="0" smtClean="0"/>
              <a:t>回收彙總製作</a:t>
            </a:r>
            <a:r>
              <a:rPr lang="zh-TW" altLang="zh-TW" sz="2800" dirty="0" smtClean="0">
                <a:solidFill>
                  <a:srgbClr val="0000FF"/>
                </a:solidFill>
              </a:rPr>
              <a:t>「稽核報告」</a:t>
            </a:r>
            <a:r>
              <a:rPr lang="zh-TW" altLang="zh-TW" sz="2800" dirty="0" smtClean="0"/>
              <a:t>，簽陳</a:t>
            </a:r>
            <a:r>
              <a:rPr lang="zh-TW" altLang="en-US" sz="2800" dirty="0"/>
              <a:t>首</a:t>
            </a:r>
            <a:r>
              <a:rPr lang="zh-TW" altLang="zh-TW" sz="2800" dirty="0" smtClean="0"/>
              <a:t>長核定。</a:t>
            </a:r>
          </a:p>
          <a:p>
            <a:r>
              <a:rPr lang="zh-TW" altLang="zh-TW" sz="2800" dirty="0" smtClean="0"/>
              <a:t>稽核人員於稽核結束後，應配合綜合規劃</a:t>
            </a:r>
            <a:r>
              <a:rPr lang="zh-TW" altLang="en-US" sz="2800" dirty="0" smtClean="0"/>
              <a:t>單位</a:t>
            </a:r>
            <a:r>
              <a:rPr lang="zh-TW" altLang="zh-TW" sz="2800" dirty="0" smtClean="0"/>
              <a:t>規定之期限，彙整內部控制缺失事項及興革建議，送相關單位填報改善情形，並針對改善情形進行追蹤結果，編製「</a:t>
            </a:r>
            <a:r>
              <a:rPr lang="zh-TW" altLang="zh-TW" sz="2800" dirty="0" smtClean="0">
                <a:solidFill>
                  <a:srgbClr val="0000FF"/>
                </a:solidFill>
              </a:rPr>
              <a:t>內部控制缺失事項追蹤改善表</a:t>
            </a:r>
            <a:r>
              <a:rPr lang="zh-TW" altLang="zh-TW" sz="2800" dirty="0" smtClean="0"/>
              <a:t>」、「</a:t>
            </a:r>
            <a:r>
              <a:rPr lang="zh-TW" altLang="zh-TW" sz="2800" dirty="0" smtClean="0">
                <a:solidFill>
                  <a:srgbClr val="0000FF"/>
                </a:solidFill>
              </a:rPr>
              <a:t>內部控制具體興革建議追蹤情形表</a:t>
            </a:r>
            <a:r>
              <a:rPr lang="zh-TW" altLang="zh-TW" sz="2800" dirty="0" smtClean="0"/>
              <a:t>」，簽報</a:t>
            </a:r>
            <a:r>
              <a:rPr lang="zh-TW" altLang="en-US" sz="2800" dirty="0" smtClean="0"/>
              <a:t>首</a:t>
            </a:r>
            <a:r>
              <a:rPr lang="zh-TW" altLang="zh-TW" sz="2800" dirty="0" smtClean="0"/>
              <a:t>長核定。</a:t>
            </a:r>
          </a:p>
        </p:txBody>
      </p:sp>
    </p:spTree>
    <p:extLst>
      <p:ext uri="{BB962C8B-B14F-4D97-AF65-F5344CB8AC3E}">
        <p14:creationId xmlns:p14="http://schemas.microsoft.com/office/powerpoint/2010/main" val="346952865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71362"/>
                                        </p:tgtEl>
                                        <p:attrNameLst>
                                          <p:attrName>style.visibility</p:attrName>
                                        </p:attrNameLst>
                                      </p:cBhvr>
                                      <p:to>
                                        <p:strVal val="visible"/>
                                      </p:to>
                                    </p:set>
                                    <p:animEffect transition="in" filter="slide(fromTop)">
                                      <p:cBhvr>
                                        <p:cTn id="7" dur="500"/>
                                        <p:tgtEl>
                                          <p:spTgt spid="271362"/>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271363"/>
                                        </p:tgtEl>
                                        <p:attrNameLst>
                                          <p:attrName>style.visibility</p:attrName>
                                        </p:attrNameLst>
                                      </p:cBhvr>
                                      <p:to>
                                        <p:strVal val="visible"/>
                                      </p:to>
                                    </p:set>
                                    <p:animEffect transition="in" filter="strips(downRight)">
                                      <p:cBhvr>
                                        <p:cTn id="11" dur="500"/>
                                        <p:tgtEl>
                                          <p:spTgt spid="271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2" grpId="0" autoUpdateAnimBg="0"/>
      <p:bldP spid="271363"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2"/>
          </p:nvPr>
        </p:nvSpPr>
        <p:spPr/>
        <p:txBody>
          <a:bodyPr/>
          <a:lstStyle/>
          <a:p>
            <a:pPr>
              <a:defRPr/>
            </a:pPr>
            <a:fld id="{7DE38AED-0506-4C6A-9D3F-B01E0ABB33C7}" type="slidenum">
              <a:rPr lang="en-US" altLang="zh-TW"/>
              <a:pPr>
                <a:defRPr/>
              </a:pPr>
              <a:t>95</a:t>
            </a:fld>
            <a:endParaRPr lang="en-US" altLang="zh-TW"/>
          </a:p>
        </p:txBody>
      </p:sp>
      <p:sp>
        <p:nvSpPr>
          <p:cNvPr id="207874" name="Rectangle 2"/>
          <p:cNvSpPr>
            <a:spLocks noGrp="1" noChangeArrowheads="1"/>
          </p:cNvSpPr>
          <p:nvPr>
            <p:ph type="title"/>
          </p:nvPr>
        </p:nvSpPr>
        <p:spPr/>
        <p:txBody>
          <a:bodyPr/>
          <a:lstStyle/>
          <a:p>
            <a:pPr eaLnBrk="1" hangingPunct="1">
              <a:spcBef>
                <a:spcPts val="1200"/>
              </a:spcBef>
            </a:pPr>
            <a:r>
              <a:rPr lang="zh-TW" altLang="en-US" b="0" dirty="0">
                <a:solidFill>
                  <a:srgbClr val="C00000"/>
                </a:solidFill>
                <a:effectLst>
                  <a:outerShdw blurRad="38100" dist="38100" dir="2700000" algn="tl">
                    <a:srgbClr val="000000">
                      <a:alpha val="43137"/>
                    </a:srgbClr>
                  </a:outerShdw>
                </a:effectLst>
              </a:rPr>
              <a:t>內部</a:t>
            </a:r>
            <a:r>
              <a:rPr lang="zh-TW" altLang="en-US" b="0" dirty="0" smtClean="0">
                <a:solidFill>
                  <a:srgbClr val="C00000"/>
                </a:solidFill>
                <a:effectLst>
                  <a:outerShdw blurRad="38100" dist="38100" dir="2700000" algn="tl">
                    <a:srgbClr val="000000">
                      <a:alpha val="43137"/>
                    </a:srgbClr>
                  </a:outerShdw>
                </a:effectLst>
              </a:rPr>
              <a:t>稽核紀錄</a:t>
            </a:r>
          </a:p>
        </p:txBody>
      </p:sp>
      <p:sp>
        <p:nvSpPr>
          <p:cNvPr id="207875" name="Rectangle 3"/>
          <p:cNvSpPr>
            <a:spLocks noGrp="1" noChangeArrowheads="1"/>
          </p:cNvSpPr>
          <p:nvPr>
            <p:ph type="body" idx="1"/>
          </p:nvPr>
        </p:nvSpPr>
        <p:spPr>
          <a:xfrm>
            <a:off x="1676636" y="1268761"/>
            <a:ext cx="7176797" cy="4896569"/>
          </a:xfrm>
        </p:spPr>
        <p:txBody>
          <a:bodyPr/>
          <a:lstStyle/>
          <a:p>
            <a:pPr marL="0" indent="0">
              <a:buNone/>
            </a:pPr>
            <a:r>
              <a:rPr lang="zh-TW" altLang="en-US" dirty="0"/>
              <a:t>內部稽核人員應正確且完整記錄稽核情形並檢附佐證資料，作成稽核紀錄。稽核紀錄得包括下列事項：</a:t>
            </a:r>
          </a:p>
          <a:p>
            <a:pPr marL="0" indent="0">
              <a:buNone/>
            </a:pPr>
            <a:r>
              <a:rPr lang="en-US" altLang="zh-TW" dirty="0"/>
              <a:t>1</a:t>
            </a:r>
            <a:r>
              <a:rPr lang="zh-TW" altLang="en-US" dirty="0"/>
              <a:t>、稽核項目。</a:t>
            </a:r>
          </a:p>
          <a:p>
            <a:pPr marL="0" indent="0">
              <a:buNone/>
            </a:pPr>
            <a:r>
              <a:rPr lang="en-US" altLang="zh-TW" dirty="0"/>
              <a:t>2</a:t>
            </a:r>
            <a:r>
              <a:rPr lang="zh-TW" altLang="en-US" dirty="0"/>
              <a:t>、稽核方式。</a:t>
            </a:r>
          </a:p>
          <a:p>
            <a:pPr marL="0" indent="0">
              <a:buNone/>
            </a:pPr>
            <a:r>
              <a:rPr lang="en-US" altLang="zh-TW" dirty="0"/>
              <a:t>3</a:t>
            </a:r>
            <a:r>
              <a:rPr lang="zh-TW" altLang="en-US" dirty="0"/>
              <a:t>、稽核發現。</a:t>
            </a:r>
          </a:p>
          <a:p>
            <a:pPr marL="0" indent="0">
              <a:buNone/>
            </a:pPr>
            <a:r>
              <a:rPr lang="en-US" altLang="zh-TW" dirty="0"/>
              <a:t>4</a:t>
            </a:r>
            <a:r>
              <a:rPr lang="zh-TW" altLang="en-US" dirty="0"/>
              <a:t>、稽核結論。</a:t>
            </a:r>
          </a:p>
          <a:p>
            <a:pPr marL="0" indent="0">
              <a:buNone/>
            </a:pPr>
            <a:r>
              <a:rPr lang="en-US" altLang="zh-TW" dirty="0"/>
              <a:t>5</a:t>
            </a:r>
            <a:r>
              <a:rPr lang="zh-TW" altLang="en-US" dirty="0"/>
              <a:t>、改善措施或興革建議。</a:t>
            </a:r>
          </a:p>
        </p:txBody>
      </p:sp>
    </p:spTree>
    <p:extLst>
      <p:ext uri="{BB962C8B-B14F-4D97-AF65-F5344CB8AC3E}">
        <p14:creationId xmlns:p14="http://schemas.microsoft.com/office/powerpoint/2010/main" val="32445641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7874"/>
                                        </p:tgtEl>
                                        <p:attrNameLst>
                                          <p:attrName>style.visibility</p:attrName>
                                        </p:attrNameLst>
                                      </p:cBhvr>
                                      <p:to>
                                        <p:strVal val="visible"/>
                                      </p:to>
                                    </p:set>
                                    <p:animEffect transition="in" filter="dissolve">
                                      <p:cBhvr>
                                        <p:cTn id="7" dur="500"/>
                                        <p:tgtEl>
                                          <p:spTgt spid="20787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7875"/>
                                        </p:tgtEl>
                                        <p:attrNameLst>
                                          <p:attrName>style.visibility</p:attrName>
                                        </p:attrNameLst>
                                      </p:cBhvr>
                                      <p:to>
                                        <p:strVal val="visible"/>
                                      </p:to>
                                    </p:set>
                                    <p:animEffect transition="in" filter="blinds(horizontal)">
                                      <p:cBhvr>
                                        <p:cTn id="11" dur="500"/>
                                        <p:tgtEl>
                                          <p:spTgt spid="207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P spid="207875"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2"/>
          </p:nvPr>
        </p:nvSpPr>
        <p:spPr/>
        <p:txBody>
          <a:bodyPr/>
          <a:lstStyle/>
          <a:p>
            <a:pPr>
              <a:defRPr/>
            </a:pPr>
            <a:fld id="{7DE38AED-0506-4C6A-9D3F-B01E0ABB33C7}" type="slidenum">
              <a:rPr lang="en-US" altLang="zh-TW"/>
              <a:pPr>
                <a:defRPr/>
              </a:pPr>
              <a:t>96</a:t>
            </a:fld>
            <a:endParaRPr lang="en-US" altLang="zh-TW"/>
          </a:p>
        </p:txBody>
      </p:sp>
      <p:sp>
        <p:nvSpPr>
          <p:cNvPr id="207874" name="Rectangle 2"/>
          <p:cNvSpPr>
            <a:spLocks noGrp="1" noChangeArrowheads="1"/>
          </p:cNvSpPr>
          <p:nvPr>
            <p:ph type="title"/>
          </p:nvPr>
        </p:nvSpPr>
        <p:spPr/>
        <p:txBody>
          <a:bodyPr/>
          <a:lstStyle/>
          <a:p>
            <a:pPr eaLnBrk="1" hangingPunct="1">
              <a:spcBef>
                <a:spcPts val="1200"/>
              </a:spcBef>
            </a:pPr>
            <a:r>
              <a:rPr lang="zh-TW" altLang="en-US" b="0" dirty="0">
                <a:solidFill>
                  <a:srgbClr val="C00000"/>
                </a:solidFill>
                <a:effectLst>
                  <a:outerShdw blurRad="38100" dist="38100" dir="2700000" algn="tl">
                    <a:srgbClr val="000000">
                      <a:alpha val="43137"/>
                    </a:srgbClr>
                  </a:outerShdw>
                </a:effectLst>
              </a:rPr>
              <a:t>內部</a:t>
            </a:r>
            <a:r>
              <a:rPr lang="zh-TW" altLang="en-US" b="0" dirty="0" smtClean="0">
                <a:solidFill>
                  <a:srgbClr val="C00000"/>
                </a:solidFill>
                <a:effectLst>
                  <a:outerShdw blurRad="38100" dist="38100" dir="2700000" algn="tl">
                    <a:srgbClr val="000000">
                      <a:alpha val="43137"/>
                    </a:srgbClr>
                  </a:outerShdw>
                </a:effectLst>
              </a:rPr>
              <a:t>稽核報告</a:t>
            </a:r>
          </a:p>
        </p:txBody>
      </p:sp>
      <p:sp>
        <p:nvSpPr>
          <p:cNvPr id="207875" name="Rectangle 3"/>
          <p:cNvSpPr>
            <a:spLocks noGrp="1" noChangeArrowheads="1"/>
          </p:cNvSpPr>
          <p:nvPr>
            <p:ph type="body" idx="1"/>
          </p:nvPr>
        </p:nvSpPr>
        <p:spPr>
          <a:xfrm>
            <a:off x="1676636" y="1268761"/>
            <a:ext cx="7176797" cy="4896569"/>
          </a:xfrm>
        </p:spPr>
        <p:txBody>
          <a:bodyPr/>
          <a:lstStyle/>
          <a:p>
            <a:pPr marL="0" indent="0">
              <a:lnSpc>
                <a:spcPct val="150000"/>
              </a:lnSpc>
              <a:buNone/>
            </a:pPr>
            <a:r>
              <a:rPr lang="zh-TW" altLang="en-US" dirty="0"/>
              <a:t>年度稽核及專案稽核均應作成內部稽核報告，揭露</a:t>
            </a:r>
            <a:r>
              <a:rPr lang="zh-TW" altLang="en-US" dirty="0">
                <a:solidFill>
                  <a:srgbClr val="0000FF"/>
                </a:solidFill>
              </a:rPr>
              <a:t>稽核發現之優點</a:t>
            </a:r>
            <a:r>
              <a:rPr lang="zh-TW" altLang="en-US" dirty="0"/>
              <a:t>、</a:t>
            </a:r>
            <a:r>
              <a:rPr lang="zh-TW" altLang="en-US" dirty="0">
                <a:solidFill>
                  <a:srgbClr val="0000FF"/>
                </a:solidFill>
              </a:rPr>
              <a:t>稽核發現與相關自行評估結果不一致等缺失</a:t>
            </a:r>
            <a:r>
              <a:rPr lang="zh-TW" altLang="en-US" dirty="0"/>
              <a:t>、</a:t>
            </a:r>
            <a:r>
              <a:rPr lang="zh-TW" altLang="en-US" dirty="0">
                <a:solidFill>
                  <a:srgbClr val="0000FF"/>
                </a:solidFill>
              </a:rPr>
              <a:t>改善措施或興革建議</a:t>
            </a:r>
            <a:r>
              <a:rPr lang="zh-TW" altLang="en-US" dirty="0"/>
              <a:t>，並依程序簽報機關首長核定後送各受查單位</a:t>
            </a:r>
            <a:r>
              <a:rPr lang="zh-TW" altLang="en-US" dirty="0" smtClean="0"/>
              <a:t>。</a:t>
            </a:r>
            <a:endParaRPr lang="zh-TW" altLang="en-US" dirty="0"/>
          </a:p>
        </p:txBody>
      </p:sp>
    </p:spTree>
    <p:extLst>
      <p:ext uri="{BB962C8B-B14F-4D97-AF65-F5344CB8AC3E}">
        <p14:creationId xmlns:p14="http://schemas.microsoft.com/office/powerpoint/2010/main" val="353499511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7874"/>
                                        </p:tgtEl>
                                        <p:attrNameLst>
                                          <p:attrName>style.visibility</p:attrName>
                                        </p:attrNameLst>
                                      </p:cBhvr>
                                      <p:to>
                                        <p:strVal val="visible"/>
                                      </p:to>
                                    </p:set>
                                    <p:animEffect transition="in" filter="dissolve">
                                      <p:cBhvr>
                                        <p:cTn id="7" dur="500"/>
                                        <p:tgtEl>
                                          <p:spTgt spid="20787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7875"/>
                                        </p:tgtEl>
                                        <p:attrNameLst>
                                          <p:attrName>style.visibility</p:attrName>
                                        </p:attrNameLst>
                                      </p:cBhvr>
                                      <p:to>
                                        <p:strVal val="visible"/>
                                      </p:to>
                                    </p:set>
                                    <p:animEffect transition="in" filter="blinds(horizontal)">
                                      <p:cBhvr>
                                        <p:cTn id="11" dur="500"/>
                                        <p:tgtEl>
                                          <p:spTgt spid="207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P spid="207875"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2"/>
          </p:nvPr>
        </p:nvSpPr>
        <p:spPr/>
        <p:txBody>
          <a:bodyPr/>
          <a:lstStyle/>
          <a:p>
            <a:pPr>
              <a:defRPr/>
            </a:pPr>
            <a:fld id="{7DE38AED-0506-4C6A-9D3F-B01E0ABB33C7}" type="slidenum">
              <a:rPr lang="en-US" altLang="zh-TW"/>
              <a:pPr>
                <a:defRPr/>
              </a:pPr>
              <a:t>97</a:t>
            </a:fld>
            <a:endParaRPr lang="en-US" altLang="zh-TW"/>
          </a:p>
        </p:txBody>
      </p:sp>
      <p:sp>
        <p:nvSpPr>
          <p:cNvPr id="207874" name="Rectangle 2"/>
          <p:cNvSpPr>
            <a:spLocks noGrp="1" noChangeArrowheads="1"/>
          </p:cNvSpPr>
          <p:nvPr>
            <p:ph type="title"/>
          </p:nvPr>
        </p:nvSpPr>
        <p:spPr>
          <a:xfrm>
            <a:off x="495300" y="274638"/>
            <a:ext cx="8915400" cy="634082"/>
          </a:xfrm>
        </p:spPr>
        <p:txBody>
          <a:bodyPr/>
          <a:lstStyle/>
          <a:p>
            <a:pPr eaLnBrk="1" hangingPunct="1">
              <a:spcBef>
                <a:spcPts val="1200"/>
              </a:spcBef>
            </a:pPr>
            <a:r>
              <a:rPr lang="zh-TW" altLang="en-US" b="0" dirty="0">
                <a:solidFill>
                  <a:srgbClr val="C00000"/>
                </a:solidFill>
                <a:effectLst>
                  <a:outerShdw blurRad="38100" dist="38100" dir="2700000" algn="tl">
                    <a:srgbClr val="000000">
                      <a:alpha val="43137"/>
                    </a:srgbClr>
                  </a:outerShdw>
                </a:effectLst>
              </a:rPr>
              <a:t>內部</a:t>
            </a:r>
            <a:r>
              <a:rPr lang="zh-TW" altLang="en-US" b="0" dirty="0" smtClean="0">
                <a:solidFill>
                  <a:srgbClr val="C00000"/>
                </a:solidFill>
                <a:effectLst>
                  <a:outerShdw blurRad="38100" dist="38100" dir="2700000" algn="tl">
                    <a:srgbClr val="000000">
                      <a:alpha val="43137"/>
                    </a:srgbClr>
                  </a:outerShdw>
                </a:effectLst>
              </a:rPr>
              <a:t>稽核報告格式</a:t>
            </a:r>
          </a:p>
        </p:txBody>
      </p:sp>
      <p:sp>
        <p:nvSpPr>
          <p:cNvPr id="207875" name="Rectangle 3"/>
          <p:cNvSpPr>
            <a:spLocks noGrp="1" noChangeArrowheads="1"/>
          </p:cNvSpPr>
          <p:nvPr>
            <p:ph type="body" idx="1"/>
          </p:nvPr>
        </p:nvSpPr>
        <p:spPr>
          <a:xfrm>
            <a:off x="1520619" y="836712"/>
            <a:ext cx="7176797" cy="1872208"/>
          </a:xfrm>
        </p:spPr>
        <p:txBody>
          <a:bodyPr/>
          <a:lstStyle/>
          <a:p>
            <a:pPr marL="0" indent="0" algn="ctr">
              <a:buNone/>
            </a:pPr>
            <a:r>
              <a:rPr lang="zh-TW" altLang="zh-TW" sz="2000" b="1" dirty="0"/>
              <a:t>○○機關</a:t>
            </a:r>
            <a:endParaRPr lang="zh-TW" altLang="zh-TW" sz="2000" dirty="0"/>
          </a:p>
          <a:p>
            <a:pPr marL="0" indent="0" algn="ctr">
              <a:buNone/>
            </a:pPr>
            <a:r>
              <a:rPr lang="zh-TW" altLang="zh-TW" sz="2000" b="1" dirty="0"/>
              <a:t>○○年度</a:t>
            </a:r>
            <a:r>
              <a:rPr lang="en-US" altLang="zh-TW" sz="2000" b="1" dirty="0"/>
              <a:t>(</a:t>
            </a:r>
            <a:r>
              <a:rPr lang="zh-TW" altLang="zh-TW" sz="2000" b="1" dirty="0"/>
              <a:t>○○年○○專案</a:t>
            </a:r>
            <a:r>
              <a:rPr lang="en-US" altLang="zh-TW" sz="2000" b="1" dirty="0"/>
              <a:t>)</a:t>
            </a:r>
            <a:r>
              <a:rPr lang="zh-TW" altLang="zh-TW" sz="2000" b="1" dirty="0"/>
              <a:t>稽核報告</a:t>
            </a:r>
          </a:p>
          <a:p>
            <a:pPr marL="0" indent="0">
              <a:buNone/>
            </a:pPr>
            <a:r>
              <a:rPr lang="zh-TW" altLang="zh-TW" sz="2000" b="1" dirty="0"/>
              <a:t>壹、稽核日期及受稽核單位</a:t>
            </a:r>
          </a:p>
          <a:p>
            <a:pPr marL="0" indent="0">
              <a:buNone/>
            </a:pPr>
            <a:r>
              <a:rPr lang="zh-TW" altLang="zh-TW" sz="2000" b="1" dirty="0"/>
              <a:t>說明實際執行稽核工作之日期及受稽核單位。</a:t>
            </a:r>
          </a:p>
          <a:p>
            <a:pPr marL="0" indent="0">
              <a:buNone/>
            </a:pPr>
            <a:r>
              <a:rPr lang="zh-TW" altLang="zh-TW" sz="2000" b="1" dirty="0"/>
              <a:t>貳、稽核</a:t>
            </a:r>
            <a:r>
              <a:rPr lang="zh-TW" altLang="zh-TW" sz="2000" b="1" dirty="0" smtClean="0"/>
              <a:t>結果</a:t>
            </a:r>
            <a:endParaRPr lang="en-US" altLang="zh-TW" sz="2000" b="1" dirty="0" smtClean="0"/>
          </a:p>
          <a:p>
            <a:pPr marL="0" indent="0">
              <a:buNone/>
            </a:pPr>
            <a:endParaRPr lang="en-US" altLang="zh-TW" sz="2000" b="1" dirty="0" smtClean="0"/>
          </a:p>
          <a:p>
            <a:pPr marL="0" indent="0">
              <a:buNone/>
            </a:pPr>
            <a:endParaRPr lang="en-US" altLang="zh-TW" sz="2000" b="1" dirty="0" smtClean="0"/>
          </a:p>
          <a:p>
            <a:pPr marL="0" indent="0">
              <a:buNone/>
            </a:pPr>
            <a:endParaRPr lang="en-US" altLang="zh-TW" sz="1600" b="1" dirty="0"/>
          </a:p>
          <a:p>
            <a:pPr marL="0" indent="0">
              <a:buNone/>
            </a:pPr>
            <a:endParaRPr lang="en-US" altLang="zh-TW" sz="1600" b="1" dirty="0" smtClean="0"/>
          </a:p>
          <a:p>
            <a:pPr marL="0" indent="0">
              <a:buNone/>
            </a:pPr>
            <a:endParaRPr lang="en-US" altLang="zh-TW" sz="1600" b="1" dirty="0"/>
          </a:p>
          <a:p>
            <a:pPr marL="0" indent="0">
              <a:buNone/>
            </a:pPr>
            <a:endParaRPr lang="en-US" altLang="zh-TW" sz="1600" b="1" dirty="0" smtClean="0"/>
          </a:p>
          <a:p>
            <a:pPr marL="0" indent="0">
              <a:buNone/>
            </a:pPr>
            <a:endParaRPr lang="en-US" altLang="zh-TW" sz="1600" b="1" dirty="0"/>
          </a:p>
          <a:p>
            <a:pPr marL="0" indent="0">
              <a:buNone/>
            </a:pPr>
            <a:endParaRPr lang="en-US" altLang="zh-TW" sz="1600" b="1" dirty="0" smtClean="0"/>
          </a:p>
          <a:p>
            <a:pPr marL="0" indent="0">
              <a:buNone/>
            </a:pPr>
            <a:endParaRPr lang="en-US" altLang="zh-TW" sz="1600" b="1" dirty="0" smtClean="0"/>
          </a:p>
          <a:p>
            <a:pPr marL="0" indent="0">
              <a:buNone/>
            </a:pPr>
            <a:r>
              <a:rPr lang="zh-TW" altLang="zh-TW" sz="2000" b="1" dirty="0"/>
              <a:t>參、未來有關管理及績效重大挑戰之預警性意見</a:t>
            </a:r>
            <a:endParaRPr lang="zh-TW" altLang="zh-TW" sz="2000" dirty="0"/>
          </a:p>
          <a:p>
            <a:pPr marL="0" indent="0">
              <a:buNone/>
            </a:pPr>
            <a:r>
              <a:rPr lang="zh-TW" altLang="zh-TW" sz="2000" dirty="0"/>
              <a:t>得敘明對機關形成挑戰之原因、目前因應作為及未來尚待加強之作為。</a:t>
            </a:r>
          </a:p>
          <a:p>
            <a:endParaRPr lang="zh-TW" altLang="zh-TW" sz="1600" b="1" dirty="0"/>
          </a:p>
        </p:txBody>
      </p:sp>
      <p:graphicFrame>
        <p:nvGraphicFramePr>
          <p:cNvPr id="2" name="表格 1"/>
          <p:cNvGraphicFramePr>
            <a:graphicFrameLocks noGrp="1"/>
          </p:cNvGraphicFramePr>
          <p:nvPr>
            <p:extLst>
              <p:ext uri="{D42A27DB-BD31-4B8C-83A1-F6EECF244321}">
                <p14:modId xmlns:p14="http://schemas.microsoft.com/office/powerpoint/2010/main" val="4008361547"/>
              </p:ext>
            </p:extLst>
          </p:nvPr>
        </p:nvGraphicFramePr>
        <p:xfrm>
          <a:off x="974559" y="2780928"/>
          <a:ext cx="8580952" cy="2235200"/>
        </p:xfrm>
        <a:graphic>
          <a:graphicData uri="http://schemas.openxmlformats.org/drawingml/2006/table">
            <a:tbl>
              <a:tblPr firstRow="1" firstCol="1" lastRow="1" lastCol="1" bandRow="1" bandCol="1">
                <a:tableStyleId>{5C22544A-7EE6-4342-B048-85BDC9FD1C3A}</a:tableStyleId>
              </a:tblPr>
              <a:tblGrid>
                <a:gridCol w="429810"/>
                <a:gridCol w="1286380"/>
                <a:gridCol w="2527430"/>
                <a:gridCol w="2020475"/>
                <a:gridCol w="2316857"/>
              </a:tblGrid>
              <a:tr h="552334">
                <a:tc>
                  <a:txBody>
                    <a:bodyPr/>
                    <a:lstStyle/>
                    <a:p>
                      <a:pPr algn="ctr">
                        <a:lnSpc>
                          <a:spcPts val="2500"/>
                        </a:lnSpc>
                        <a:spcAft>
                          <a:spcPts val="0"/>
                        </a:spcAft>
                      </a:pPr>
                      <a:r>
                        <a:rPr lang="zh-TW" sz="2000" kern="100" dirty="0">
                          <a:solidFill>
                            <a:srgbClr val="0000FF"/>
                          </a:solidFill>
                          <a:effectLst/>
                          <a:latin typeface="+mj-lt"/>
                          <a:ea typeface="標楷體" panose="03000509000000000000" pitchFamily="65" charset="-120"/>
                        </a:rPr>
                        <a:t>項次</a:t>
                      </a:r>
                    </a:p>
                  </a:txBody>
                  <a:tcPr marL="74295" marR="74295" marT="0" marB="0" anchor="ctr"/>
                </a:tc>
                <a:tc>
                  <a:txBody>
                    <a:bodyPr/>
                    <a:lstStyle/>
                    <a:p>
                      <a:pPr algn="ctr">
                        <a:lnSpc>
                          <a:spcPts val="2500"/>
                        </a:lnSpc>
                        <a:spcAft>
                          <a:spcPts val="0"/>
                        </a:spcAft>
                      </a:pPr>
                      <a:r>
                        <a:rPr lang="zh-TW" sz="2000" kern="100" dirty="0">
                          <a:solidFill>
                            <a:srgbClr val="0000FF"/>
                          </a:solidFill>
                          <a:effectLst/>
                          <a:latin typeface="+mj-lt"/>
                          <a:ea typeface="標楷體" panose="03000509000000000000" pitchFamily="65" charset="-120"/>
                        </a:rPr>
                        <a:t>稽核項目</a:t>
                      </a:r>
                    </a:p>
                  </a:txBody>
                  <a:tcPr marL="74295" marR="74295" marT="0" marB="0" anchor="ctr"/>
                </a:tc>
                <a:tc>
                  <a:txBody>
                    <a:bodyPr/>
                    <a:lstStyle/>
                    <a:p>
                      <a:pPr algn="ctr">
                        <a:lnSpc>
                          <a:spcPts val="2500"/>
                        </a:lnSpc>
                        <a:spcAft>
                          <a:spcPts val="0"/>
                        </a:spcAft>
                      </a:pPr>
                      <a:r>
                        <a:rPr lang="zh-TW" sz="2000" kern="100">
                          <a:solidFill>
                            <a:srgbClr val="0000FF"/>
                          </a:solidFill>
                          <a:effectLst/>
                          <a:latin typeface="+mj-lt"/>
                          <a:ea typeface="標楷體" panose="03000509000000000000" pitchFamily="65" charset="-120"/>
                        </a:rPr>
                        <a:t>稽核發現</a:t>
                      </a:r>
                    </a:p>
                  </a:txBody>
                  <a:tcPr marL="74295" marR="74295" marT="0" marB="0" anchor="ctr"/>
                </a:tc>
                <a:tc>
                  <a:txBody>
                    <a:bodyPr/>
                    <a:lstStyle/>
                    <a:p>
                      <a:pPr algn="ctr">
                        <a:lnSpc>
                          <a:spcPts val="2500"/>
                        </a:lnSpc>
                        <a:spcAft>
                          <a:spcPts val="0"/>
                        </a:spcAft>
                      </a:pPr>
                      <a:r>
                        <a:rPr lang="zh-TW" sz="2000" kern="100" dirty="0">
                          <a:solidFill>
                            <a:srgbClr val="0000FF"/>
                          </a:solidFill>
                          <a:effectLst/>
                          <a:latin typeface="+mj-lt"/>
                          <a:ea typeface="標楷體" panose="03000509000000000000" pitchFamily="65" charset="-120"/>
                        </a:rPr>
                        <a:t>稽核結論</a:t>
                      </a:r>
                    </a:p>
                  </a:txBody>
                  <a:tcPr marL="74295" marR="74295" marT="0" marB="0" anchor="ctr"/>
                </a:tc>
                <a:tc>
                  <a:txBody>
                    <a:bodyPr/>
                    <a:lstStyle/>
                    <a:p>
                      <a:pPr algn="ctr">
                        <a:lnSpc>
                          <a:spcPts val="2500"/>
                        </a:lnSpc>
                        <a:spcAft>
                          <a:spcPts val="0"/>
                        </a:spcAft>
                      </a:pPr>
                      <a:r>
                        <a:rPr lang="zh-TW" sz="2000" kern="100">
                          <a:solidFill>
                            <a:srgbClr val="0000FF"/>
                          </a:solidFill>
                          <a:effectLst/>
                          <a:latin typeface="+mj-lt"/>
                          <a:ea typeface="標楷體" panose="03000509000000000000" pitchFamily="65" charset="-120"/>
                        </a:rPr>
                        <a:t>改善措施</a:t>
                      </a:r>
                      <a:r>
                        <a:rPr lang="en-US" sz="2000" kern="100">
                          <a:solidFill>
                            <a:srgbClr val="0000FF"/>
                          </a:solidFill>
                          <a:effectLst/>
                          <a:latin typeface="+mj-lt"/>
                          <a:ea typeface="標楷體" panose="03000509000000000000" pitchFamily="65" charset="-120"/>
                        </a:rPr>
                        <a:t>/</a:t>
                      </a:r>
                      <a:endParaRPr lang="zh-TW" sz="2000" kern="100">
                        <a:solidFill>
                          <a:srgbClr val="0000FF"/>
                        </a:solidFill>
                        <a:effectLst/>
                        <a:latin typeface="+mj-lt"/>
                        <a:ea typeface="標楷體" panose="03000509000000000000" pitchFamily="65" charset="-120"/>
                      </a:endParaRPr>
                    </a:p>
                    <a:p>
                      <a:pPr algn="ctr">
                        <a:lnSpc>
                          <a:spcPts val="2500"/>
                        </a:lnSpc>
                        <a:spcAft>
                          <a:spcPts val="0"/>
                        </a:spcAft>
                      </a:pPr>
                      <a:r>
                        <a:rPr lang="zh-TW" sz="2000" kern="100">
                          <a:solidFill>
                            <a:srgbClr val="0000FF"/>
                          </a:solidFill>
                          <a:effectLst/>
                          <a:latin typeface="+mj-lt"/>
                          <a:ea typeface="標楷體" panose="03000509000000000000" pitchFamily="65" charset="-120"/>
                        </a:rPr>
                        <a:t>興革建議</a:t>
                      </a:r>
                    </a:p>
                  </a:txBody>
                  <a:tcPr marL="74295" marR="74295" marT="0" marB="0"/>
                </a:tc>
              </a:tr>
              <a:tr h="1391882">
                <a:tc>
                  <a:txBody>
                    <a:bodyPr/>
                    <a:lstStyle/>
                    <a:p>
                      <a:pPr algn="ctr">
                        <a:lnSpc>
                          <a:spcPts val="2500"/>
                        </a:lnSpc>
                        <a:spcAft>
                          <a:spcPts val="0"/>
                        </a:spcAft>
                      </a:pPr>
                      <a:r>
                        <a:rPr lang="en-US" sz="2000" kern="100" dirty="0">
                          <a:solidFill>
                            <a:srgbClr val="0000FF"/>
                          </a:solidFill>
                          <a:effectLst/>
                          <a:latin typeface="+mj-lt"/>
                          <a:ea typeface="標楷體" panose="03000509000000000000" pitchFamily="65" charset="-120"/>
                        </a:rPr>
                        <a:t>1</a:t>
                      </a:r>
                      <a:endParaRPr lang="zh-TW" sz="2000" kern="100" dirty="0">
                        <a:solidFill>
                          <a:srgbClr val="0000FF"/>
                        </a:solidFill>
                        <a:effectLst/>
                        <a:latin typeface="+mj-lt"/>
                        <a:ea typeface="標楷體" panose="03000509000000000000" pitchFamily="65" charset="-120"/>
                      </a:endParaRPr>
                    </a:p>
                  </a:txBody>
                  <a:tcPr marL="74295" marR="74295" marT="0" marB="0"/>
                </a:tc>
                <a:tc>
                  <a:txBody>
                    <a:bodyPr/>
                    <a:lstStyle/>
                    <a:p>
                      <a:pPr algn="just">
                        <a:lnSpc>
                          <a:spcPts val="2100"/>
                        </a:lnSpc>
                        <a:spcAft>
                          <a:spcPts val="0"/>
                        </a:spcAft>
                      </a:pPr>
                      <a:r>
                        <a:rPr lang="zh-TW" sz="2000" kern="100">
                          <a:solidFill>
                            <a:srgbClr val="0000FF"/>
                          </a:solidFill>
                          <a:effectLst/>
                          <a:latin typeface="+mj-lt"/>
                          <a:ea typeface="標楷體" panose="03000509000000000000" pitchFamily="65" charset="-120"/>
                        </a:rPr>
                        <a:t>年度採購案執行情形。</a:t>
                      </a:r>
                    </a:p>
                  </a:txBody>
                  <a:tcPr marL="74295" marR="74295" marT="0" marB="0"/>
                </a:tc>
                <a:tc>
                  <a:txBody>
                    <a:bodyPr/>
                    <a:lstStyle/>
                    <a:p>
                      <a:pPr algn="just">
                        <a:lnSpc>
                          <a:spcPts val="2100"/>
                        </a:lnSpc>
                        <a:spcAft>
                          <a:spcPts val="0"/>
                        </a:spcAft>
                      </a:pPr>
                      <a:r>
                        <a:rPr lang="zh-TW" sz="2000" kern="100" dirty="0">
                          <a:solidFill>
                            <a:srgbClr val="0000FF"/>
                          </a:solidFill>
                          <a:effectLst/>
                          <a:latin typeface="+mj-lt"/>
                          <a:ea typeface="標楷體" panose="03000509000000000000" pitchFamily="65" charset="-120"/>
                        </a:rPr>
                        <a:t>經調查○○年度各單位辦理採購案件預定招標彙整表，包括透過共同供應契約採購案等，其提報彙整控管標準不一。</a:t>
                      </a:r>
                    </a:p>
                  </a:txBody>
                  <a:tcPr marL="74295" marR="74295" marT="0" marB="0"/>
                </a:tc>
                <a:tc>
                  <a:txBody>
                    <a:bodyPr/>
                    <a:lstStyle/>
                    <a:p>
                      <a:pPr algn="just">
                        <a:lnSpc>
                          <a:spcPts val="2100"/>
                        </a:lnSpc>
                        <a:spcAft>
                          <a:spcPts val="0"/>
                        </a:spcAft>
                      </a:pPr>
                      <a:r>
                        <a:rPr lang="zh-TW" sz="2000" kern="100" dirty="0">
                          <a:solidFill>
                            <a:srgbClr val="0000FF"/>
                          </a:solidFill>
                          <a:effectLst/>
                          <a:latin typeface="+mj-lt"/>
                          <a:ea typeface="標楷體" panose="03000509000000000000" pitchFamily="65" charset="-120"/>
                        </a:rPr>
                        <a:t>○○年度各單位辦理採購案件預定招標彙整表中無明確彙整控管標準</a:t>
                      </a:r>
                      <a:r>
                        <a:rPr lang="zh-TW" sz="2000" kern="100" dirty="0" smtClean="0">
                          <a:solidFill>
                            <a:srgbClr val="0000FF"/>
                          </a:solidFill>
                          <a:effectLst/>
                          <a:latin typeface="+mj-lt"/>
                          <a:ea typeface="標楷體" panose="03000509000000000000" pitchFamily="65" charset="-120"/>
                        </a:rPr>
                        <a:t>。</a:t>
                      </a:r>
                      <a:endParaRPr lang="zh-TW" sz="2000" kern="100" dirty="0">
                        <a:solidFill>
                          <a:srgbClr val="0000FF"/>
                        </a:solidFill>
                        <a:effectLst/>
                        <a:latin typeface="+mj-lt"/>
                        <a:ea typeface="標楷體" panose="03000509000000000000" pitchFamily="65" charset="-120"/>
                      </a:endParaRPr>
                    </a:p>
                  </a:txBody>
                  <a:tcPr marL="74295" marR="74295" marT="0" marB="0"/>
                </a:tc>
                <a:tc>
                  <a:txBody>
                    <a:bodyPr/>
                    <a:lstStyle/>
                    <a:p>
                      <a:pPr algn="just">
                        <a:lnSpc>
                          <a:spcPts val="2100"/>
                        </a:lnSpc>
                        <a:spcAft>
                          <a:spcPts val="0"/>
                        </a:spcAft>
                      </a:pPr>
                      <a:r>
                        <a:rPr lang="zh-TW" sz="2000" kern="100" dirty="0">
                          <a:solidFill>
                            <a:srgbClr val="0000FF"/>
                          </a:solidFill>
                          <a:effectLst/>
                          <a:latin typeface="+mj-lt"/>
                          <a:ea typeface="標楷體" panose="03000509000000000000" pitchFamily="65" charset="-120"/>
                        </a:rPr>
                        <a:t>建議研議提報彙整控管標準，供各單位參考，以利後續管考。</a:t>
                      </a:r>
                    </a:p>
                  </a:txBody>
                  <a:tcPr marL="74295" marR="74295" marT="0" marB="0"/>
                </a:tc>
              </a:tr>
            </a:tbl>
          </a:graphicData>
        </a:graphic>
      </p:graphicFrame>
    </p:spTree>
    <p:extLst>
      <p:ext uri="{BB962C8B-B14F-4D97-AF65-F5344CB8AC3E}">
        <p14:creationId xmlns:p14="http://schemas.microsoft.com/office/powerpoint/2010/main" val="1144473760"/>
      </p:ext>
    </p:extLst>
  </p:cSld>
  <p:clrMapOvr>
    <a:masterClrMapping/>
  </p:clrMapOvr>
  <p:transition>
    <p:random/>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2"/>
          </p:nvPr>
        </p:nvSpPr>
        <p:spPr/>
        <p:txBody>
          <a:bodyPr/>
          <a:lstStyle/>
          <a:p>
            <a:pPr>
              <a:defRPr/>
            </a:pPr>
            <a:fld id="{7DE38AED-0506-4C6A-9D3F-B01E0ABB33C7}" type="slidenum">
              <a:rPr lang="en-US" altLang="zh-TW"/>
              <a:pPr>
                <a:defRPr/>
              </a:pPr>
              <a:t>98</a:t>
            </a:fld>
            <a:endParaRPr lang="en-US" altLang="zh-TW"/>
          </a:p>
        </p:txBody>
      </p:sp>
      <p:sp>
        <p:nvSpPr>
          <p:cNvPr id="207874" name="Rectangle 2"/>
          <p:cNvSpPr>
            <a:spLocks noGrp="1" noChangeArrowheads="1"/>
          </p:cNvSpPr>
          <p:nvPr>
            <p:ph type="title"/>
          </p:nvPr>
        </p:nvSpPr>
        <p:spPr/>
        <p:txBody>
          <a:bodyPr/>
          <a:lstStyle/>
          <a:p>
            <a:pPr eaLnBrk="1" hangingPunct="1">
              <a:spcBef>
                <a:spcPts val="1200"/>
              </a:spcBef>
            </a:pPr>
            <a:r>
              <a:rPr lang="zh-TW" altLang="en-US" b="0" dirty="0">
                <a:solidFill>
                  <a:srgbClr val="C00000"/>
                </a:solidFill>
                <a:effectLst>
                  <a:outerShdw blurRad="38100" dist="38100" dir="2700000" algn="tl">
                    <a:srgbClr val="000000">
                      <a:alpha val="43137"/>
                    </a:srgbClr>
                  </a:outerShdw>
                </a:effectLst>
              </a:rPr>
              <a:t>內部控制缺失及興革</a:t>
            </a:r>
            <a:r>
              <a:rPr lang="zh-TW" altLang="en-US" b="0" dirty="0" smtClean="0">
                <a:solidFill>
                  <a:srgbClr val="C00000"/>
                </a:solidFill>
                <a:effectLst>
                  <a:outerShdw blurRad="38100" dist="38100" dir="2700000" algn="tl">
                    <a:srgbClr val="000000">
                      <a:alpha val="43137"/>
                    </a:srgbClr>
                  </a:outerShdw>
                </a:effectLst>
              </a:rPr>
              <a:t>建議追蹤</a:t>
            </a:r>
          </a:p>
        </p:txBody>
      </p:sp>
      <p:sp>
        <p:nvSpPr>
          <p:cNvPr id="207875" name="Rectangle 3"/>
          <p:cNvSpPr>
            <a:spLocks noGrp="1" noChangeArrowheads="1"/>
          </p:cNvSpPr>
          <p:nvPr>
            <p:ph type="body" idx="1"/>
          </p:nvPr>
        </p:nvSpPr>
        <p:spPr>
          <a:xfrm>
            <a:off x="1052567" y="1268761"/>
            <a:ext cx="7800867" cy="4896569"/>
          </a:xfrm>
        </p:spPr>
        <p:txBody>
          <a:bodyPr/>
          <a:lstStyle/>
          <a:p>
            <a:r>
              <a:rPr lang="zh-TW" altLang="en-US" sz="2800" dirty="0"/>
              <a:t>內部稽核單位應</a:t>
            </a:r>
            <a:r>
              <a:rPr lang="zh-TW" altLang="en-US" sz="2800" dirty="0">
                <a:solidFill>
                  <a:srgbClr val="0000FF"/>
                </a:solidFill>
              </a:rPr>
              <a:t>彙整內部控制缺失及興革建議</a:t>
            </a:r>
            <a:r>
              <a:rPr lang="zh-TW" altLang="en-US" sz="2800" dirty="0"/>
              <a:t>，送相關單位填報改善及辦理情形，並至少每半年將追蹤該等缺失改善情形及興革建議辦理</a:t>
            </a:r>
            <a:r>
              <a:rPr lang="zh-TW" altLang="en-US" sz="2800" dirty="0" smtClean="0"/>
              <a:t>情形簽</a:t>
            </a:r>
            <a:r>
              <a:rPr lang="zh-TW" altLang="en-US" sz="2800" dirty="0"/>
              <a:t>報機關首長核定</a:t>
            </a:r>
            <a:r>
              <a:rPr lang="zh-TW" altLang="en-US" sz="2800" dirty="0" smtClean="0"/>
              <a:t>。</a:t>
            </a:r>
            <a:endParaRPr lang="en-US" altLang="zh-TW" sz="2800" dirty="0" smtClean="0"/>
          </a:p>
          <a:p>
            <a:r>
              <a:rPr lang="zh-TW" altLang="en-US" sz="2800" dirty="0" smtClean="0"/>
              <a:t>內部</a:t>
            </a:r>
            <a:r>
              <a:rPr lang="zh-TW" altLang="en-US" sz="2800" dirty="0"/>
              <a:t>控制</a:t>
            </a:r>
            <a:r>
              <a:rPr lang="zh-TW" altLang="en-US" sz="2800" dirty="0">
                <a:solidFill>
                  <a:srgbClr val="0000FF"/>
                </a:solidFill>
              </a:rPr>
              <a:t>缺失應追蹤至改善完成為止</a:t>
            </a:r>
            <a:r>
              <a:rPr lang="zh-TW" altLang="en-US" sz="2800" dirty="0"/>
              <a:t>，以確認相關單位已採取適當之改善措施</a:t>
            </a:r>
            <a:r>
              <a:rPr lang="zh-TW" altLang="en-US" sz="2800" dirty="0" smtClean="0"/>
              <a:t>；</a:t>
            </a:r>
            <a:endParaRPr lang="en-US" altLang="zh-TW" sz="2800" dirty="0" smtClean="0"/>
          </a:p>
          <a:p>
            <a:r>
              <a:rPr lang="zh-TW" altLang="en-US" sz="2800" dirty="0" smtClean="0">
                <a:solidFill>
                  <a:srgbClr val="0000FF"/>
                </a:solidFill>
              </a:rPr>
              <a:t>興</a:t>
            </a:r>
            <a:r>
              <a:rPr lang="zh-TW" altLang="en-US" sz="2800" dirty="0">
                <a:solidFill>
                  <a:srgbClr val="0000FF"/>
                </a:solidFill>
              </a:rPr>
              <a:t>革建議應追蹤至相關單位評估其可行性</a:t>
            </a:r>
            <a:r>
              <a:rPr lang="zh-TW" altLang="en-US" sz="2800" dirty="0"/>
              <a:t>，以決定是否採納該等建議或採行相關因應作為為止。</a:t>
            </a:r>
          </a:p>
        </p:txBody>
      </p:sp>
    </p:spTree>
    <p:extLst>
      <p:ext uri="{BB962C8B-B14F-4D97-AF65-F5344CB8AC3E}">
        <p14:creationId xmlns:p14="http://schemas.microsoft.com/office/powerpoint/2010/main" val="240186308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7874"/>
                                        </p:tgtEl>
                                        <p:attrNameLst>
                                          <p:attrName>style.visibility</p:attrName>
                                        </p:attrNameLst>
                                      </p:cBhvr>
                                      <p:to>
                                        <p:strVal val="visible"/>
                                      </p:to>
                                    </p:set>
                                    <p:animEffect transition="in" filter="dissolve">
                                      <p:cBhvr>
                                        <p:cTn id="7" dur="500"/>
                                        <p:tgtEl>
                                          <p:spTgt spid="20787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7875"/>
                                        </p:tgtEl>
                                        <p:attrNameLst>
                                          <p:attrName>style.visibility</p:attrName>
                                        </p:attrNameLst>
                                      </p:cBhvr>
                                      <p:to>
                                        <p:strVal val="visible"/>
                                      </p:to>
                                    </p:set>
                                    <p:animEffect transition="in" filter="blinds(horizontal)">
                                      <p:cBhvr>
                                        <p:cTn id="11" dur="500"/>
                                        <p:tgtEl>
                                          <p:spTgt spid="207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P spid="207875" grpId="0" autoUpdateAnimBg="0"/>
    </p:bldLst>
  </p:timing>
</p:sld>
</file>

<file path=ppt/theme/theme1.xml><?xml version="1.0" encoding="utf-8"?>
<a:theme xmlns:a="http://schemas.openxmlformats.org/drawingml/2006/main" name="4_Level">
  <a:themeElements>
    <a:clrScheme name="">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000000"/>
      </a:hlink>
      <a:folHlink>
        <a:srgbClr val="999966"/>
      </a:folHlink>
    </a:clrScheme>
    <a:fontScheme name="4_Level">
      <a:majorFont>
        <a:latin typeface="標楷體"/>
        <a:ea typeface="新細明體"/>
        <a:cs typeface=""/>
      </a:majorFont>
      <a:minorFont>
        <a:latin typeface="Times New Roman"/>
        <a:ea typeface="標楷體"/>
        <a:cs typeface="標楷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4_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4_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4_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4_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4_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4_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4_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4_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37260</TotalTime>
  <Words>11731</Words>
  <Application>Microsoft Office PowerPoint</Application>
  <PresentationFormat>A4 紙張 (210x297 公釐)</PresentationFormat>
  <Paragraphs>1217</Paragraphs>
  <Slides>102</Slides>
  <Notes>46</Notes>
  <HiddenSlides>0</HiddenSlides>
  <MMClips>0</MMClips>
  <ScaleCrop>false</ScaleCrop>
  <HeadingPairs>
    <vt:vector size="4" baseType="variant">
      <vt:variant>
        <vt:lpstr>佈景主題</vt:lpstr>
      </vt:variant>
      <vt:variant>
        <vt:i4>1</vt:i4>
      </vt:variant>
      <vt:variant>
        <vt:lpstr>投影片標題</vt:lpstr>
      </vt:variant>
      <vt:variant>
        <vt:i4>102</vt:i4>
      </vt:variant>
    </vt:vector>
  </HeadingPairs>
  <TitlesOfParts>
    <vt:vector size="103" baseType="lpstr">
      <vt:lpstr>4_Level</vt:lpstr>
      <vt:lpstr>內部控制觀念與實務</vt:lpstr>
      <vt:lpstr>課程綱要</vt:lpstr>
      <vt:lpstr>我們所處的年代</vt:lpstr>
      <vt:lpstr>人類最大的一個實驗</vt:lpstr>
      <vt:lpstr>左派VS右派的消長</vt:lpstr>
      <vt:lpstr>左派VS右派給我們的啟示</vt:lpstr>
      <vt:lpstr>競爭力心法 </vt:lpstr>
      <vt:lpstr>您無法想像的未來世界</vt:lpstr>
      <vt:lpstr>我們如何因應</vt:lpstr>
      <vt:lpstr>漫談內部控制制度</vt:lpstr>
      <vt:lpstr>政府內部控制簡介</vt:lpstr>
      <vt:lpstr>PowerPoint 簡報</vt:lpstr>
      <vt:lpstr>政府內部控制的定義及觀念</vt:lpstr>
      <vt:lpstr>政府內部控制的目標及要素</vt:lpstr>
      <vt:lpstr>政府內部控制五大要素金字塔</vt:lpstr>
      <vt:lpstr>機構內控與家庭管理</vt:lpstr>
      <vt:lpstr>政府內部控制五大要素—控制環境</vt:lpstr>
      <vt:lpstr>政府內部控制五大要素—風險評估</vt:lpstr>
      <vt:lpstr>政府內部控制五大要素—控制作業</vt:lpstr>
      <vt:lpstr>政府內部控制五大要素—資訊與溝通</vt:lpstr>
      <vt:lpstr>政府內部控制五大要素—監督</vt:lpstr>
      <vt:lpstr>PowerPoint 簡報</vt:lpstr>
      <vt:lpstr>PowerPoint 簡報</vt:lpstr>
      <vt:lpstr>PowerPoint 簡報</vt:lpstr>
      <vt:lpstr>政府內部控制制度之限制   ─合理促使而非「絕對保證」達成目標</vt:lpstr>
      <vt:lpstr>PowerPoint 簡報</vt:lpstr>
      <vt:lpstr>案例探討</vt:lpstr>
      <vt:lpstr>內部控制之風險評估</vt:lpstr>
      <vt:lpstr>主要依據法規</vt:lpstr>
      <vt:lpstr>辦理風險評估</vt:lpstr>
      <vt:lpstr>1.確認目標及決定風險容忍度 </vt:lpstr>
      <vt:lpstr>確認目標</vt:lpstr>
      <vt:lpstr>設計步驟</vt:lpstr>
      <vt:lpstr>2.風險辨識</vt:lpstr>
      <vt:lpstr>PowerPoint 簡報</vt:lpstr>
      <vt:lpstr>3.風險分析</vt:lpstr>
      <vt:lpstr>PowerPoint 簡報</vt:lpstr>
      <vt:lpstr>4.風險評量</vt:lpstr>
      <vt:lpstr>PowerPoint 簡報</vt:lpstr>
      <vt:lpstr>5.風險滾推</vt:lpstr>
      <vt:lpstr>PowerPoint 簡報</vt:lpstr>
      <vt:lpstr>PowerPoint 簡報</vt:lpstr>
      <vt:lpstr>風險評估案例研討</vt:lpstr>
      <vt:lpstr>內部控制之控制作業</vt:lpstr>
      <vt:lpstr>PowerPoint 簡報</vt:lpstr>
      <vt:lpstr>PowerPoint 簡報</vt:lpstr>
      <vt:lpstr>選定業務項目</vt:lpstr>
      <vt:lpstr>設計控制作業</vt:lpstr>
      <vt:lpstr>控制作業應設計之控制重點</vt:lpstr>
      <vt:lpstr>PowerPoint 簡報</vt:lpstr>
      <vt:lpstr>設計控制重點</vt:lpstr>
      <vt:lpstr>PowerPoint 簡報</vt:lpstr>
      <vt:lpstr>PowerPoint 簡報</vt:lpstr>
      <vt:lpstr>內部控制設計注意事項</vt:lpstr>
      <vt:lpstr>內部控制設計注意事項</vt:lpstr>
      <vt:lpstr>內部控制設計注意事項</vt:lpstr>
      <vt:lpstr>控制作業非作業流程</vt:lpstr>
      <vt:lpstr>控制作業非作業流程</vt:lpstr>
      <vt:lpstr>控制作業非作業流程</vt:lpstr>
      <vt:lpstr>內部控制設計注意事項</vt:lpstr>
      <vt:lpstr>撰寫作業程序說明表應行注意事項</vt:lpstr>
      <vt:lpstr>撰寫作業程序說明表應行注意事項</vt:lpstr>
      <vt:lpstr>案例探討</vt:lpstr>
      <vt:lpstr>內部控制之自行評估</vt:lpstr>
      <vt:lpstr>PowerPoint 簡報</vt:lpstr>
      <vt:lpstr>PowerPoint 簡報</vt:lpstr>
      <vt:lpstr>PowerPoint 簡報</vt:lpstr>
      <vt:lpstr>PowerPoint 簡報</vt:lpstr>
      <vt:lpstr>PowerPoint 簡報</vt:lpstr>
      <vt:lpstr>PowerPoint 簡報</vt:lpstr>
      <vt:lpstr>PowerPoint 簡報</vt:lpstr>
      <vt:lpstr>PowerPoint 簡報</vt:lpstr>
      <vt:lpstr>自行評估案例3-1</vt:lpstr>
      <vt:lpstr>PowerPoint 簡報</vt:lpstr>
      <vt:lpstr>PowerPoint 簡報</vt:lpstr>
      <vt:lpstr>案例探討</vt:lpstr>
      <vt:lpstr>內部控制之內部稽核</vt:lpstr>
      <vt:lpstr>內部稽核的威力</vt:lpstr>
      <vt:lpstr>PowerPoint 簡報</vt:lpstr>
      <vt:lpstr>稽核能力提升與稽核限制</vt:lpstr>
      <vt:lpstr> 稽核人員應遵循原則</vt:lpstr>
      <vt:lpstr> 稽核人員應遵循原則</vt:lpstr>
      <vt:lpstr>PowerPoint 簡報</vt:lpstr>
      <vt:lpstr>優先擇定稽核項目</vt:lpstr>
      <vt:lpstr>內部稽核計畫內容</vt:lpstr>
      <vt:lpstr>內部稽核行前會議</vt:lpstr>
      <vt:lpstr>受查單位充分配合</vt:lpstr>
      <vt:lpstr>內部稽核分析面向</vt:lpstr>
      <vt:lpstr>內部稽核程序</vt:lpstr>
      <vt:lpstr>稽核路徑</vt:lpstr>
      <vt:lpstr>相關稽核證據</vt:lpstr>
      <vt:lpstr>稽核證據應具備的特質</vt:lpstr>
      <vt:lpstr>蒐集稽核證據之技術</vt:lpstr>
      <vt:lpstr>受稽單位準備</vt:lpstr>
      <vt:lpstr>稽核執行方式</vt:lpstr>
      <vt:lpstr>內部稽核紀錄</vt:lpstr>
      <vt:lpstr>內部稽核報告</vt:lpstr>
      <vt:lpstr>內部稽核報告格式</vt:lpstr>
      <vt:lpstr>內部控制缺失及興革建議追蹤</vt:lpstr>
      <vt:lpstr>缺失及興革建議追蹤表格式</vt:lpstr>
      <vt:lpstr>不法或不當情事簽報</vt:lpstr>
      <vt:lpstr>案例探討</vt:lpstr>
    </vt:vector>
  </TitlesOfParts>
  <Company>dgbas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fis</dc:creator>
  <cp:lastModifiedBy>楊欽榮</cp:lastModifiedBy>
  <cp:revision>2712</cp:revision>
  <dcterms:created xsi:type="dcterms:W3CDTF">2005-08-30T06:41:26Z</dcterms:created>
  <dcterms:modified xsi:type="dcterms:W3CDTF">2018-08-14T05:50:53Z</dcterms:modified>
</cp:coreProperties>
</file>