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09" r:id="rId2"/>
    <p:sldId id="311" r:id="rId3"/>
    <p:sldId id="310" r:id="rId4"/>
    <p:sldId id="313" r:id="rId5"/>
    <p:sldId id="314" r:id="rId6"/>
    <p:sldId id="312" r:id="rId7"/>
    <p:sldId id="315" r:id="rId8"/>
    <p:sldId id="316" r:id="rId9"/>
    <p:sldId id="317" r:id="rId10"/>
    <p:sldId id="334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5" r:id="rId28"/>
    <p:sldId id="336" r:id="rId29"/>
    <p:sldId id="33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88"/>
    <p:restoredTop sz="73423"/>
  </p:normalViewPr>
  <p:slideViewPr>
    <p:cSldViewPr snapToGrid="0" snapToObjects="1">
      <p:cViewPr varScale="1">
        <p:scale>
          <a:sx n="117" d="100"/>
          <a:sy n="117" d="100"/>
        </p:scale>
        <p:origin x="17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E5E30-A211-1144-9830-C3D35606CF7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20DBC-6DFE-2048-B368-AEB963934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0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venir Next" panose="020B0503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venir Next" panose="020B0503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venir Next" panose="020B0503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Next" panose="020B0503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Next" panose="020B0503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5A399-D648-4345-AEE2-D5E07EB44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DB History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5C93B1D-E6FF-594C-8E11-B2E8017F2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20384-C062-6544-B9FD-25D36755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96" y="3689072"/>
            <a:ext cx="5395009" cy="36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7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283F-3586-CF4B-82DF-846821E5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60s Network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43B5FB-AECE-EF42-B184-799BE3BBA39C}"/>
              </a:ext>
            </a:extLst>
          </p:cNvPr>
          <p:cNvSpPr/>
          <p:nvPr/>
        </p:nvSpPr>
        <p:spPr>
          <a:xfrm>
            <a:off x="782317" y="3964943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venir Next" panose="020B0503020202020204" pitchFamily="34" charset="0"/>
              </a:rPr>
              <a:t>Keepers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Avenir Next" panose="020B0503020202020204" pitchFamily="34" charset="0"/>
              </a:rPr>
              <a:t>(kid, name)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614245-94DE-B340-A813-FD5AC8C38EAA}"/>
              </a:ext>
            </a:extLst>
          </p:cNvPr>
          <p:cNvSpPr/>
          <p:nvPr/>
        </p:nvSpPr>
        <p:spPr>
          <a:xfrm>
            <a:off x="782319" y="5831840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Cages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, size)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2A167B-A590-F74F-A3E9-B1EE201D0186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2133598" y="4625977"/>
            <a:ext cx="1" cy="2724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3B66E8E-91DA-D346-9C77-E72AF911836C}"/>
              </a:ext>
            </a:extLst>
          </p:cNvPr>
          <p:cNvSpPr/>
          <p:nvPr/>
        </p:nvSpPr>
        <p:spPr>
          <a:xfrm>
            <a:off x="782318" y="4898391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Animals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(aid, species, name)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09C61E-87B9-F746-984C-D26FD1D11760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H="1" flipV="1">
            <a:off x="2133599" y="5559425"/>
            <a:ext cx="1" cy="27241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C15291-357A-864C-B7D2-9EE0BF312A01}"/>
              </a:ext>
            </a:extLst>
          </p:cNvPr>
          <p:cNvSpPr/>
          <p:nvPr/>
        </p:nvSpPr>
        <p:spPr>
          <a:xfrm>
            <a:off x="4257992" y="591835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01, 100ft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6CBE2E-3390-6440-8F2A-48730ADE04F8}"/>
              </a:ext>
            </a:extLst>
          </p:cNvPr>
          <p:cNvSpPr/>
          <p:nvPr/>
        </p:nvSpPr>
        <p:spPr>
          <a:xfrm>
            <a:off x="6600507" y="591835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02, 900ft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89C2A9-58A5-B24F-8731-990F96D15E87}"/>
              </a:ext>
            </a:extLst>
          </p:cNvPr>
          <p:cNvSpPr/>
          <p:nvPr/>
        </p:nvSpPr>
        <p:spPr>
          <a:xfrm>
            <a:off x="6600507" y="4065548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Avenir Next" panose="020B0503020202020204" pitchFamily="34" charset="0"/>
              </a:rPr>
              <a:t>12, Jane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FDC76-A640-4641-98FE-84BE5B8D666B}"/>
              </a:ext>
            </a:extLst>
          </p:cNvPr>
          <p:cNvSpPr/>
          <p:nvPr/>
        </p:nvSpPr>
        <p:spPr>
          <a:xfrm>
            <a:off x="4204492" y="4065547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Avenir Next" panose="020B0503020202020204" pitchFamily="34" charset="0"/>
              </a:rPr>
              <a:t>11, Chuck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3E4E32-27E7-4446-9994-C51EF0378C3B}"/>
              </a:ext>
            </a:extLst>
          </p:cNvPr>
          <p:cNvSpPr/>
          <p:nvPr/>
        </p:nvSpPr>
        <p:spPr>
          <a:xfrm>
            <a:off x="3669031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9, iguana, bob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  <a:latin typeface="Avenir Next" panose="020B0503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144BF1-08E3-494F-8587-1C8FDF3218D5}"/>
              </a:ext>
            </a:extLst>
          </p:cNvPr>
          <p:cNvSpPr/>
          <p:nvPr/>
        </p:nvSpPr>
        <p:spPr>
          <a:xfrm>
            <a:off x="5494895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10, dog, rex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BC2D51-DA0A-B241-9CE5-EED21367D83F}"/>
              </a:ext>
            </a:extLst>
          </p:cNvPr>
          <p:cNvCxnSpPr>
            <a:cxnSpLocks/>
            <a:stCxn id="41" idx="0"/>
            <a:endCxn id="34" idx="2"/>
          </p:cNvCxnSpPr>
          <p:nvPr/>
        </p:nvCxnSpPr>
        <p:spPr>
          <a:xfrm flipH="1" flipV="1">
            <a:off x="7438707" y="4487029"/>
            <a:ext cx="756525" cy="54987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2E72568-263A-814B-8373-38A72DD62E95}"/>
              </a:ext>
            </a:extLst>
          </p:cNvPr>
          <p:cNvSpPr/>
          <p:nvPr/>
        </p:nvSpPr>
        <p:spPr>
          <a:xfrm>
            <a:off x="7320758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11, cat, mochi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7B0571-2952-3B47-84E4-1B2074C05F86}"/>
              </a:ext>
            </a:extLst>
          </p:cNvPr>
          <p:cNvCxnSpPr>
            <a:cxnSpLocks/>
            <a:stCxn id="38" idx="0"/>
            <a:endCxn id="34" idx="2"/>
          </p:cNvCxnSpPr>
          <p:nvPr/>
        </p:nvCxnSpPr>
        <p:spPr>
          <a:xfrm flipV="1">
            <a:off x="6369369" y="4487029"/>
            <a:ext cx="1069338" cy="54987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95AC33-26AA-9141-8965-C975E016EDF8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4543505" y="4487028"/>
            <a:ext cx="499187" cy="54987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38BA92-3864-084E-BBC4-0AF339E20829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543505" y="5458380"/>
            <a:ext cx="617136" cy="4478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98FFC9-CE89-F642-8E41-D98FA2D13D4E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5096192" y="5458380"/>
            <a:ext cx="1273177" cy="4599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706125-3499-004D-BD5C-81794CEC1822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 flipH="1">
            <a:off x="7438707" y="5458380"/>
            <a:ext cx="756525" cy="4599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853009B-912A-FF44-9BA5-DEDA50D3B01A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717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Find keeper where name = Jane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Find next animal in cares_for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Find Cage in lives_in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print record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F756A-7899-C343-99F3-6D1277BF14E0}"/>
              </a:ext>
            </a:extLst>
          </p:cNvPr>
          <p:cNvSpPr txBox="1"/>
          <p:nvPr/>
        </p:nvSpPr>
        <p:spPr>
          <a:xfrm rot="20034791">
            <a:off x="1759438" y="1737682"/>
            <a:ext cx="41826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0" b="1" dirty="0">
                <a:solidFill>
                  <a:srgbClr val="FF0000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Broken</a:t>
            </a:r>
          </a:p>
        </p:txBody>
      </p:sp>
    </p:spTree>
    <p:extLst>
      <p:ext uri="{BB962C8B-B14F-4D97-AF65-F5344CB8AC3E}">
        <p14:creationId xmlns:p14="http://schemas.microsoft.com/office/powerpoint/2010/main" val="393793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0DA0-1285-EC42-A505-D74926B6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70s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2B3D-B310-3847-8DB6-0BB9C499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Edgar Codd Turing #18</a:t>
            </a:r>
          </a:p>
          <a:p>
            <a:pPr marL="0" indent="0">
              <a:buNone/>
            </a:pPr>
            <a:r>
              <a:rPr lang="en-US" dirty="0"/>
              <a:t>Started the relational DB research field</a:t>
            </a:r>
          </a:p>
          <a:p>
            <a:pPr marL="0" indent="0">
              <a:buNone/>
            </a:pPr>
            <a:r>
              <a:rPr lang="en-US" i="1" dirty="0"/>
              <a:t>Game changer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at a time language</a:t>
            </a:r>
          </a:p>
          <a:p>
            <a:pPr marL="0" indent="0">
              <a:buNone/>
            </a:pPr>
            <a:r>
              <a:rPr lang="en-US" dirty="0"/>
              <a:t>Declarative language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Data independence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D0FE-EE5F-4448-A9ED-91B37D91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681037"/>
            <a:ext cx="1739900" cy="250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DB4F6-0E21-204A-9BE6-34A6C5E0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79" y="4474718"/>
            <a:ext cx="4441821" cy="23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EE3B-A9FC-B14D-A5AD-B32C8B4B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70s Relational Model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9215731-56E5-E242-8C9B-F21AB610D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340232"/>
              </p:ext>
            </p:extLst>
          </p:nvPr>
        </p:nvGraphicFramePr>
        <p:xfrm>
          <a:off x="628651" y="2110106"/>
          <a:ext cx="2581911" cy="926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085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1715826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883091B-A277-FD47-9BF4-B25D5D95C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986974"/>
              </p:ext>
            </p:extLst>
          </p:nvPr>
        </p:nvGraphicFramePr>
        <p:xfrm>
          <a:off x="2068756" y="5453846"/>
          <a:ext cx="4789329" cy="1235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6443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1596443">
                  <a:extLst>
                    <a:ext uri="{9D8B030D-6E8A-4147-A177-3AD203B41FA5}">
                      <a16:colId xmlns:a16="http://schemas.microsoft.com/office/drawing/2014/main" val="2135653995"/>
                    </a:ext>
                  </a:extLst>
                </a:gridCol>
                <a:gridCol w="1596443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iguana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2440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73B1F234-EE1E-C04D-81F3-15D9816DE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829555"/>
              </p:ext>
            </p:extLst>
          </p:nvPr>
        </p:nvGraphicFramePr>
        <p:xfrm>
          <a:off x="5139690" y="2110106"/>
          <a:ext cx="2581911" cy="926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609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1721302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100ft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900ft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06146C8-C956-0E48-B458-E4F4330DF05A}"/>
              </a:ext>
            </a:extLst>
          </p:cNvPr>
          <p:cNvSpPr txBox="1"/>
          <p:nvPr/>
        </p:nvSpPr>
        <p:spPr>
          <a:xfrm>
            <a:off x="2068125" y="5053736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venir Next" panose="020B0503020202020204" pitchFamily="34" charset="0"/>
                <a:cs typeface="Arial" panose="020B0604020202020204" pitchFamily="34" charset="0"/>
              </a:rPr>
              <a:t>Animals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02C6C-FD8D-4D4B-B325-4B7E56FDF90C}"/>
              </a:ext>
            </a:extLst>
          </p:cNvPr>
          <p:cNvSpPr txBox="1"/>
          <p:nvPr/>
        </p:nvSpPr>
        <p:spPr>
          <a:xfrm>
            <a:off x="628019" y="1709995"/>
            <a:ext cx="114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venir Next" panose="020B0503020202020204" pitchFamily="34" charset="0"/>
                <a:cs typeface="Arial" panose="020B0604020202020204" pitchFamily="34" charset="0"/>
              </a:rPr>
              <a:t>Keepers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2AFE7-5555-AB49-980A-0AB51D1769DD}"/>
              </a:ext>
            </a:extLst>
          </p:cNvPr>
          <p:cNvSpPr txBox="1"/>
          <p:nvPr/>
        </p:nvSpPr>
        <p:spPr>
          <a:xfrm>
            <a:off x="5139690" y="1709995"/>
            <a:ext cx="92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venir Next" panose="020B0503020202020204" pitchFamily="34" charset="0"/>
                <a:cs typeface="Arial" panose="020B0604020202020204" pitchFamily="34" charset="0"/>
              </a:rPr>
              <a:t>Cages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E6F169-5176-AA4B-99B5-C850E789291D}"/>
              </a:ext>
            </a:extLst>
          </p:cNvPr>
          <p:cNvSpPr txBox="1"/>
          <p:nvPr/>
        </p:nvSpPr>
        <p:spPr>
          <a:xfrm>
            <a:off x="5139690" y="3227289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Avenir Next" panose="020B0503020202020204" pitchFamily="34" charset="0"/>
                <a:cs typeface="Arial" panose="020B0604020202020204" pitchFamily="34" charset="0"/>
              </a:rPr>
              <a:t>Lives_in</a:t>
            </a:r>
            <a:endParaRPr lang="en-US" sz="2000" dirty="0">
              <a:latin typeface="Avenir Next" panose="020B05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Table 17">
            <a:extLst>
              <a:ext uri="{FF2B5EF4-FFF2-40B4-BE49-F238E27FC236}">
                <a16:creationId xmlns:a16="http://schemas.microsoft.com/office/drawing/2014/main" id="{885E1BA5-DC08-9B45-AAD7-1C04A259AF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75339"/>
              </p:ext>
            </p:extLst>
          </p:nvPr>
        </p:nvGraphicFramePr>
        <p:xfrm>
          <a:off x="628019" y="3627399"/>
          <a:ext cx="1648545" cy="1235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03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853442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973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AA86E2E-C135-6340-9695-D985A76AA760}"/>
              </a:ext>
            </a:extLst>
          </p:cNvPr>
          <p:cNvSpPr txBox="1"/>
          <p:nvPr/>
        </p:nvSpPr>
        <p:spPr>
          <a:xfrm>
            <a:off x="628019" y="3227288"/>
            <a:ext cx="1303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Avenir Next" panose="020B0503020202020204" pitchFamily="34" charset="0"/>
                <a:cs typeface="Arial" panose="020B0604020202020204" pitchFamily="34" charset="0"/>
              </a:rPr>
              <a:t>Cares_for</a:t>
            </a:r>
            <a:endParaRPr lang="en-US" sz="2000" dirty="0">
              <a:latin typeface="Avenir Next" panose="020B05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17">
            <a:extLst>
              <a:ext uri="{FF2B5EF4-FFF2-40B4-BE49-F238E27FC236}">
                <a16:creationId xmlns:a16="http://schemas.microsoft.com/office/drawing/2014/main" id="{819B6A9D-461A-8C48-BC41-64CD36690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458154"/>
              </p:ext>
            </p:extLst>
          </p:nvPr>
        </p:nvGraphicFramePr>
        <p:xfrm>
          <a:off x="5139690" y="3627537"/>
          <a:ext cx="1648545" cy="1235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03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853442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973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45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EE3B-A9FC-B14D-A5AD-B32C8B4B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70s Relational Model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9215731-56E5-E242-8C9B-F21AB610D6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1" y="2110106"/>
          <a:ext cx="2581911" cy="926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085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1715826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883091B-A277-FD47-9BF4-B25D5D95C5A5}"/>
              </a:ext>
            </a:extLst>
          </p:cNvPr>
          <p:cNvGraphicFramePr>
            <a:graphicFrameLocks/>
          </p:cNvGraphicFramePr>
          <p:nvPr/>
        </p:nvGraphicFramePr>
        <p:xfrm>
          <a:off x="2068756" y="5453846"/>
          <a:ext cx="4789329" cy="1235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6443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1596443">
                  <a:extLst>
                    <a:ext uri="{9D8B030D-6E8A-4147-A177-3AD203B41FA5}">
                      <a16:colId xmlns:a16="http://schemas.microsoft.com/office/drawing/2014/main" val="2135653995"/>
                    </a:ext>
                  </a:extLst>
                </a:gridCol>
                <a:gridCol w="1596443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iguana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2440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73B1F234-EE1E-C04D-81F3-15D9816DE4AB}"/>
              </a:ext>
            </a:extLst>
          </p:cNvPr>
          <p:cNvGraphicFramePr>
            <a:graphicFrameLocks/>
          </p:cNvGraphicFramePr>
          <p:nvPr/>
        </p:nvGraphicFramePr>
        <p:xfrm>
          <a:off x="5139690" y="2110106"/>
          <a:ext cx="2581911" cy="926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609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1721302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100ft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900ft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06146C8-C956-0E48-B458-E4F4330DF05A}"/>
              </a:ext>
            </a:extLst>
          </p:cNvPr>
          <p:cNvSpPr txBox="1"/>
          <p:nvPr/>
        </p:nvSpPr>
        <p:spPr>
          <a:xfrm>
            <a:off x="2068125" y="5053736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venir Next" panose="020B0503020202020204" pitchFamily="34" charset="0"/>
                <a:cs typeface="Arial" panose="020B0604020202020204" pitchFamily="34" charset="0"/>
              </a:rPr>
              <a:t>Animals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02C6C-FD8D-4D4B-B325-4B7E56FDF90C}"/>
              </a:ext>
            </a:extLst>
          </p:cNvPr>
          <p:cNvSpPr txBox="1"/>
          <p:nvPr/>
        </p:nvSpPr>
        <p:spPr>
          <a:xfrm>
            <a:off x="628019" y="1709995"/>
            <a:ext cx="114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venir Next" panose="020B0503020202020204" pitchFamily="34" charset="0"/>
                <a:cs typeface="Arial" panose="020B0604020202020204" pitchFamily="34" charset="0"/>
              </a:rPr>
              <a:t>Keepers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2AFE7-5555-AB49-980A-0AB51D1769DD}"/>
              </a:ext>
            </a:extLst>
          </p:cNvPr>
          <p:cNvSpPr txBox="1"/>
          <p:nvPr/>
        </p:nvSpPr>
        <p:spPr>
          <a:xfrm>
            <a:off x="5139690" y="1709995"/>
            <a:ext cx="92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venir Next" panose="020B0503020202020204" pitchFamily="34" charset="0"/>
                <a:cs typeface="Arial" panose="020B0604020202020204" pitchFamily="34" charset="0"/>
              </a:rPr>
              <a:t>Cages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E6F169-5176-AA4B-99B5-C850E789291D}"/>
              </a:ext>
            </a:extLst>
          </p:cNvPr>
          <p:cNvSpPr txBox="1"/>
          <p:nvPr/>
        </p:nvSpPr>
        <p:spPr>
          <a:xfrm>
            <a:off x="5139690" y="3227289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Avenir Next" panose="020B0503020202020204" pitchFamily="34" charset="0"/>
                <a:cs typeface="Arial" panose="020B0604020202020204" pitchFamily="34" charset="0"/>
              </a:rPr>
              <a:t>Lives_in</a:t>
            </a:r>
            <a:endParaRPr lang="en-US" sz="2000" dirty="0">
              <a:latin typeface="Avenir Next" panose="020B05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Table 17">
            <a:extLst>
              <a:ext uri="{FF2B5EF4-FFF2-40B4-BE49-F238E27FC236}">
                <a16:creationId xmlns:a16="http://schemas.microsoft.com/office/drawing/2014/main" id="{885E1BA5-DC08-9B45-AAD7-1C04A259AF9E}"/>
              </a:ext>
            </a:extLst>
          </p:cNvPr>
          <p:cNvGraphicFramePr>
            <a:graphicFrameLocks/>
          </p:cNvGraphicFramePr>
          <p:nvPr/>
        </p:nvGraphicFramePr>
        <p:xfrm>
          <a:off x="628019" y="3627399"/>
          <a:ext cx="1648545" cy="1235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03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853442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973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AA86E2E-C135-6340-9695-D985A76AA760}"/>
              </a:ext>
            </a:extLst>
          </p:cNvPr>
          <p:cNvSpPr txBox="1"/>
          <p:nvPr/>
        </p:nvSpPr>
        <p:spPr>
          <a:xfrm>
            <a:off x="628019" y="3227288"/>
            <a:ext cx="1303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Avenir Next" panose="020B0503020202020204" pitchFamily="34" charset="0"/>
                <a:cs typeface="Arial" panose="020B0604020202020204" pitchFamily="34" charset="0"/>
              </a:rPr>
              <a:t>Cares_for</a:t>
            </a:r>
            <a:endParaRPr lang="en-US" sz="2000" dirty="0">
              <a:latin typeface="Avenir Next" panose="020B05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17">
            <a:extLst>
              <a:ext uri="{FF2B5EF4-FFF2-40B4-BE49-F238E27FC236}">
                <a16:creationId xmlns:a16="http://schemas.microsoft.com/office/drawing/2014/main" id="{819B6A9D-461A-8C48-BC41-64CD366902C0}"/>
              </a:ext>
            </a:extLst>
          </p:cNvPr>
          <p:cNvGraphicFramePr>
            <a:graphicFrameLocks/>
          </p:cNvGraphicFramePr>
          <p:nvPr/>
        </p:nvGraphicFramePr>
        <p:xfrm>
          <a:off x="5139690" y="3627537"/>
          <a:ext cx="1648545" cy="1235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03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853442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973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550F597-CA49-4845-BFFD-93E0D961AC18}"/>
              </a:ext>
            </a:extLst>
          </p:cNvPr>
          <p:cNvSpPr/>
          <p:nvPr/>
        </p:nvSpPr>
        <p:spPr>
          <a:xfrm>
            <a:off x="505102" y="4014655"/>
            <a:ext cx="156754" cy="15675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8D8C09-1FC5-454F-80AA-06100EADC25F}"/>
              </a:ext>
            </a:extLst>
          </p:cNvPr>
          <p:cNvSpPr/>
          <p:nvPr/>
        </p:nvSpPr>
        <p:spPr>
          <a:xfrm>
            <a:off x="505102" y="4309984"/>
            <a:ext cx="156754" cy="15675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4020BDE-56CC-DC41-9681-8C1208A5E0BF}"/>
              </a:ext>
            </a:extLst>
          </p:cNvPr>
          <p:cNvCxnSpPr>
            <a:stCxn id="5" idx="2"/>
            <a:endCxn id="17" idx="1"/>
          </p:cNvCxnSpPr>
          <p:nvPr/>
        </p:nvCxnSpPr>
        <p:spPr>
          <a:xfrm rot="10800000" flipH="1">
            <a:off x="505101" y="2573424"/>
            <a:ext cx="123549" cy="1519609"/>
          </a:xfrm>
          <a:prstGeom prst="bentConnector3">
            <a:avLst>
              <a:gd name="adj1" fmla="val -18502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635AC8F-4C3E-934F-8387-7E389D4D3F86}"/>
              </a:ext>
            </a:extLst>
          </p:cNvPr>
          <p:cNvCxnSpPr>
            <a:cxnSpLocks/>
            <a:stCxn id="16" idx="2"/>
          </p:cNvCxnSpPr>
          <p:nvPr/>
        </p:nvCxnSpPr>
        <p:spPr>
          <a:xfrm rot="10800000" flipH="1">
            <a:off x="505101" y="2854891"/>
            <a:ext cx="122917" cy="1533470"/>
          </a:xfrm>
          <a:prstGeom prst="bentConnector4">
            <a:avLst>
              <a:gd name="adj1" fmla="val -317479"/>
              <a:gd name="adj2" fmla="val 998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E04C822-D329-B74B-8EE1-1FD8B897F2E9}"/>
              </a:ext>
            </a:extLst>
          </p:cNvPr>
          <p:cNvSpPr/>
          <p:nvPr/>
        </p:nvSpPr>
        <p:spPr>
          <a:xfrm>
            <a:off x="2198187" y="4014655"/>
            <a:ext cx="156754" cy="15675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70C748-349B-A647-B7BF-417B8D3AEF1A}"/>
              </a:ext>
            </a:extLst>
          </p:cNvPr>
          <p:cNvSpPr/>
          <p:nvPr/>
        </p:nvSpPr>
        <p:spPr>
          <a:xfrm>
            <a:off x="2198187" y="4309984"/>
            <a:ext cx="156754" cy="15675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D50A68-9F0F-ED4F-850E-10B7C0785D0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2354941" y="4093032"/>
            <a:ext cx="385189" cy="182747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CF32273-3C8E-3F46-AB11-149160648264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2354941" y="4388361"/>
            <a:ext cx="78841" cy="182309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78FA-C4D2-0D41-A801-480F155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70s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4EDA-454A-AB47-BDD8-08BF3745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6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do you want data independence?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l-GR" dirty="0"/>
              <a:t>δ</a:t>
            </a:r>
            <a:r>
              <a:rPr lang="en-US" dirty="0"/>
              <a:t>App &lt;&lt; </a:t>
            </a:r>
            <a:r>
              <a:rPr lang="el-GR" dirty="0"/>
              <a:t>δ</a:t>
            </a:r>
            <a:r>
              <a:rPr lang="en-US" dirty="0"/>
              <a:t>environment  </a:t>
            </a:r>
          </a:p>
          <a:p>
            <a:pPr marL="0" indent="0">
              <a:buNone/>
            </a:pPr>
            <a:r>
              <a:rPr lang="en-US" dirty="0"/>
              <a:t>					       - Hellerstein’s Inequality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 logic evolves slowly</a:t>
            </a:r>
          </a:p>
          <a:p>
            <a:pPr marL="0" indent="0">
              <a:buNone/>
            </a:pPr>
            <a:r>
              <a:rPr lang="en-US" dirty="0"/>
              <a:t>Technology evolves rapidly</a:t>
            </a:r>
          </a:p>
          <a:p>
            <a:pPr marL="342900" lvl="1" indent="0">
              <a:buNone/>
            </a:pPr>
            <a:r>
              <a:rPr lang="en-US" dirty="0"/>
              <a:t>Change data layout</a:t>
            </a:r>
          </a:p>
          <a:p>
            <a:pPr marL="342900" lvl="1" indent="0">
              <a:buNone/>
            </a:pPr>
            <a:r>
              <a:rPr lang="en-US" dirty="0"/>
              <a:t>Change schema</a:t>
            </a:r>
          </a:p>
          <a:p>
            <a:pPr marL="342900" lvl="1" indent="0">
              <a:buNone/>
            </a:pPr>
            <a:r>
              <a:rPr lang="en-US" dirty="0"/>
              <a:t>Change/upgrade hardware</a:t>
            </a:r>
          </a:p>
          <a:p>
            <a:pPr marL="342900" lvl="1" indent="0">
              <a:buNone/>
            </a:pPr>
            <a:r>
              <a:rPr lang="en-US" dirty="0"/>
              <a:t>Data system is remote</a:t>
            </a:r>
          </a:p>
          <a:p>
            <a:pPr marL="342900" lvl="1" indent="0">
              <a:buNone/>
            </a:pPr>
            <a:r>
              <a:rPr lang="en-US" dirty="0"/>
              <a:t>Cloud</a:t>
            </a:r>
          </a:p>
          <a:p>
            <a:pPr marL="342900" lvl="1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238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B9B6-6976-7B47-8CB6-FEF0FE8E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70s Will it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1BE4-381C-D742-BDAF-A7C2FCB9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Ingres @Berkeley </a:t>
            </a:r>
          </a:p>
          <a:p>
            <a:pPr marL="0" indent="0">
              <a:buNone/>
            </a:pPr>
            <a:r>
              <a:rPr lang="en-US" dirty="0" err="1"/>
              <a:t>Stonebraker</a:t>
            </a:r>
            <a:r>
              <a:rPr lang="en-US" dirty="0"/>
              <a:t> Turing #32 and Wang</a:t>
            </a:r>
          </a:p>
          <a:p>
            <a:pPr marL="0" indent="0">
              <a:buNone/>
            </a:pPr>
            <a:r>
              <a:rPr lang="en-US" dirty="0"/>
              <a:t>Begat </a:t>
            </a:r>
            <a:r>
              <a:rPr lang="en-US" i="1" dirty="0"/>
              <a:t>Ingres, </a:t>
            </a:r>
            <a:r>
              <a:rPr lang="en-US" i="1" dirty="0" err="1"/>
              <a:t>Bitton</a:t>
            </a:r>
            <a:r>
              <a:rPr lang="en-US" i="1" dirty="0"/>
              <a:t>-lee, Sybase, MS </a:t>
            </a:r>
            <a:r>
              <a:rPr lang="en-US" i="1" dirty="0" err="1"/>
              <a:t>SQLServer</a:t>
            </a:r>
            <a:r>
              <a:rPr lang="en-US" i="1" dirty="0"/>
              <a:t>, PACE, Tandem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 R @IBM</a:t>
            </a:r>
          </a:p>
          <a:p>
            <a:pPr marL="0" indent="0">
              <a:buNone/>
            </a:pPr>
            <a:r>
              <a:rPr lang="en-US" dirty="0"/>
              <a:t>Jim Gray Turing #22</a:t>
            </a:r>
          </a:p>
          <a:p>
            <a:pPr marL="0" indent="0">
              <a:buNone/>
            </a:pPr>
            <a:r>
              <a:rPr lang="en-US" dirty="0"/>
              <a:t>Big research team, 15 PhDs</a:t>
            </a:r>
          </a:p>
          <a:p>
            <a:pPr marL="0" indent="0">
              <a:buNone/>
            </a:pPr>
            <a:r>
              <a:rPr lang="en-US" dirty="0"/>
              <a:t>Begat </a:t>
            </a:r>
            <a:r>
              <a:rPr lang="en-US" i="1" dirty="0"/>
              <a:t>DB2, Oracle, HP </a:t>
            </a:r>
            <a:r>
              <a:rPr lang="en-US" i="1" dirty="0" err="1"/>
              <a:t>Allbase</a:t>
            </a:r>
            <a:r>
              <a:rPr lang="en-US" i="1" dirty="0"/>
              <a:t>, Tandem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Proved that theory is practical</a:t>
            </a:r>
          </a:p>
          <a:p>
            <a:pPr marL="0" indent="0">
              <a:buNone/>
            </a:pPr>
            <a:r>
              <a:rPr lang="en-US" dirty="0"/>
              <a:t>Spawned RDBMS market and modern data-oriented software</a:t>
            </a:r>
          </a:p>
        </p:txBody>
      </p:sp>
    </p:spTree>
    <p:extLst>
      <p:ext uri="{BB962C8B-B14F-4D97-AF65-F5344CB8AC3E}">
        <p14:creationId xmlns:p14="http://schemas.microsoft.com/office/powerpoint/2010/main" val="18319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4141-2DFA-8F4C-B6BF-BB7E626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80s Will it Sell?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0894-ECC7-7E47-ACE0-68FD73861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8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Heavyweights</a:t>
            </a:r>
          </a:p>
          <a:p>
            <a:pPr marL="0" indent="0">
              <a:buNone/>
            </a:pPr>
            <a:r>
              <a:rPr lang="en-US" dirty="0"/>
              <a:t>IBM doesn’t want to cannibalize IMS</a:t>
            </a:r>
          </a:p>
          <a:p>
            <a:pPr marL="0" indent="0">
              <a:buNone/>
            </a:pPr>
            <a:r>
              <a:rPr lang="en-US" dirty="0"/>
              <a:t>Oracle reads System R papers, and goes to market first</a:t>
            </a:r>
          </a:p>
          <a:p>
            <a:pPr marL="0" indent="0">
              <a:buNone/>
            </a:pPr>
            <a:r>
              <a:rPr lang="en-US" dirty="0"/>
              <a:t>IBM eventually releases DB2</a:t>
            </a:r>
          </a:p>
          <a:p>
            <a:pPr marL="0" indent="0">
              <a:buNone/>
            </a:pPr>
            <a:r>
              <a:rPr lang="en-US" dirty="0"/>
              <a:t>IBM chooses SQL, Oracle follows, becomes the standard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Crowd of players</a:t>
            </a:r>
          </a:p>
          <a:p>
            <a:pPr marL="0" indent="0">
              <a:buNone/>
            </a:pPr>
            <a:r>
              <a:rPr lang="en-US" dirty="0"/>
              <a:t>Jim Gray et al join Tandem </a:t>
            </a:r>
          </a:p>
          <a:p>
            <a:pPr marL="0" indent="0">
              <a:buNone/>
            </a:pPr>
            <a:r>
              <a:rPr lang="en-US" dirty="0" err="1"/>
              <a:t>Stonebraker</a:t>
            </a:r>
            <a:r>
              <a:rPr lang="en-US" dirty="0"/>
              <a:t> makes Ingres </a:t>
            </a:r>
            <a:r>
              <a:rPr lang="en-US" dirty="0">
                <a:sym typeface="Wingdings" pitchFamily="2" charset="2"/>
              </a:rPr>
              <a:t> Informix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Britton &amp; Lee from Ingres create Britton-Lee</a:t>
            </a:r>
          </a:p>
          <a:p>
            <a:pPr marL="0" indent="0">
              <a:buNone/>
            </a:pPr>
            <a:r>
              <a:rPr lang="en-US" dirty="0"/>
              <a:t>Epstein leaves BL to create </a:t>
            </a:r>
            <a:r>
              <a:rPr lang="en-US" dirty="0" err="1"/>
              <a:t>SyBase</a:t>
            </a:r>
            <a:r>
              <a:rPr lang="en-US" dirty="0"/>
              <a:t> (bought by SAP for $5B)</a:t>
            </a:r>
          </a:p>
          <a:p>
            <a:pPr marL="0" indent="0">
              <a:buNone/>
            </a:pPr>
            <a:r>
              <a:rPr lang="en-US" dirty="0"/>
              <a:t>Wang creates PACE</a:t>
            </a:r>
          </a:p>
          <a:p>
            <a:pPr marL="0" indent="0">
              <a:buNone/>
            </a:pPr>
            <a:r>
              <a:rPr lang="en-US" dirty="0"/>
              <a:t>Caltech alums start Teradata w/ networking tech </a:t>
            </a:r>
            <a:r>
              <a:rPr lang="en-US" dirty="0">
                <a:sym typeface="Wingdings" pitchFamily="2" charset="2"/>
              </a:rPr>
              <a:t> parallel 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2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2F5D-4AAA-8B41-B870-E49AAB83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80s Object Oriented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82F5-F555-6444-A204-DE9E5468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Impedance mismatch between Objects and relational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person {</a:t>
            </a:r>
          </a:p>
          <a:p>
            <a:pPr marL="0" indent="0">
              <a:buNone/>
            </a:pPr>
            <a:r>
              <a:rPr lang="en-US" dirty="0"/>
              <a:t>  name string;</a:t>
            </a:r>
          </a:p>
          <a:p>
            <a:pPr marL="0" indent="0">
              <a:buNone/>
            </a:pPr>
            <a:r>
              <a:rPr lang="en-US" dirty="0"/>
              <a:t>  hobbies string[];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35374980-0798-3C41-BBFA-0EA03ABBBE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886565"/>
              </p:ext>
            </p:extLst>
          </p:nvPr>
        </p:nvGraphicFramePr>
        <p:xfrm>
          <a:off x="3857817" y="2895343"/>
          <a:ext cx="2125641" cy="926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032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1412609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1B3A1AE7-1256-C14D-9007-34D9A7419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728821"/>
              </p:ext>
            </p:extLst>
          </p:nvPr>
        </p:nvGraphicFramePr>
        <p:xfrm>
          <a:off x="6821409" y="2895343"/>
          <a:ext cx="2125641" cy="926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524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1417117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hobby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surfing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65B1BC-AF6E-534C-B33E-CCA6E0D788DE}"/>
              </a:ext>
            </a:extLst>
          </p:cNvPr>
          <p:cNvSpPr txBox="1"/>
          <p:nvPr/>
        </p:nvSpPr>
        <p:spPr>
          <a:xfrm>
            <a:off x="3857185" y="2495232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venir Next" panose="020B0503020202020204" pitchFamily="34" charset="0"/>
                <a:cs typeface="Arial" panose="020B0604020202020204" pitchFamily="34" charset="0"/>
              </a:rPr>
              <a:t>person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E21DE-7209-974D-844D-6BDA2E09A6AA}"/>
              </a:ext>
            </a:extLst>
          </p:cNvPr>
          <p:cNvSpPr txBox="1"/>
          <p:nvPr/>
        </p:nvSpPr>
        <p:spPr>
          <a:xfrm>
            <a:off x="6821409" y="2495232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Avenir Next" panose="020B0503020202020204" pitchFamily="34" charset="0"/>
                <a:cs typeface="Arial" panose="020B0604020202020204" pitchFamily="34" charset="0"/>
              </a:rPr>
              <a:t>personhobbies</a:t>
            </a:r>
            <a:endParaRPr lang="en-US" sz="2000" dirty="0">
              <a:latin typeface="Avenir Next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0D72A-FA12-4641-8C07-0733C57C646D}"/>
              </a:ext>
            </a:extLst>
          </p:cNvPr>
          <p:cNvSpPr txBox="1"/>
          <p:nvPr/>
        </p:nvSpPr>
        <p:spPr>
          <a:xfrm>
            <a:off x="628650" y="4891695"/>
            <a:ext cx="70076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Avenir Next" panose="020B0503020202020204" pitchFamily="34" charset="0"/>
                <a:cs typeface="Arial" panose="020B0604020202020204" pitchFamily="34" charset="0"/>
              </a:rPr>
              <a:t>Translation cumbersome</a:t>
            </a:r>
          </a:p>
          <a:p>
            <a:pPr algn="l"/>
            <a:r>
              <a:rPr lang="en-US" sz="2800" dirty="0">
                <a:latin typeface="Avenir Next" panose="020B0503020202020204" pitchFamily="34" charset="0"/>
                <a:cs typeface="Arial" panose="020B0604020202020204" pitchFamily="34" charset="0"/>
              </a:rPr>
              <a:t>Wanted to avoid the join</a:t>
            </a:r>
          </a:p>
          <a:p>
            <a:pPr algn="l"/>
            <a:r>
              <a:rPr lang="en-US" sz="2800" dirty="0">
                <a:latin typeface="Avenir Next" panose="020B0503020202020204" pitchFamily="34" charset="0"/>
                <a:cs typeface="Arial" panose="020B0604020202020204" pitchFamily="34" charset="0"/>
              </a:rPr>
              <a:t>Prefer DOT notation e.g., </a:t>
            </a:r>
            <a:r>
              <a:rPr lang="en-US" sz="2800" dirty="0" err="1">
                <a:latin typeface="Avenir Next" panose="020B0503020202020204" pitchFamily="34" charset="0"/>
                <a:cs typeface="Arial" panose="020B0604020202020204" pitchFamily="34" charset="0"/>
              </a:rPr>
              <a:t>person.hobbies</a:t>
            </a:r>
            <a:endParaRPr lang="en-US" sz="2800" dirty="0">
              <a:latin typeface="Avenir Next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3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2F5D-4AAA-8B41-B870-E49AAB83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80s Object Oriented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82F5-F555-6444-A204-DE9E5468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Impedance mismatch between Objects and relational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person {</a:t>
            </a:r>
          </a:p>
          <a:p>
            <a:pPr marL="0" indent="0">
              <a:buNone/>
            </a:pPr>
            <a:r>
              <a:rPr lang="en-US" dirty="0"/>
              <a:t>  name string;</a:t>
            </a:r>
          </a:p>
          <a:p>
            <a:pPr marL="0" indent="0">
              <a:buNone/>
            </a:pPr>
            <a:r>
              <a:rPr lang="en-US" dirty="0"/>
              <a:t>  hobbies string[];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13984607-4A60-BE4E-945E-09E04F0F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50718"/>
              </p:ext>
            </p:extLst>
          </p:nvPr>
        </p:nvGraphicFramePr>
        <p:xfrm>
          <a:off x="3857818" y="2895342"/>
          <a:ext cx="2430440" cy="1120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649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916121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  <a:gridCol w="970670">
                  <a:extLst>
                    <a:ext uri="{9D8B030D-6E8A-4147-A177-3AD203B41FA5}">
                      <a16:colId xmlns:a16="http://schemas.microsoft.com/office/drawing/2014/main" val="341483070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hobbies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[cheese, surfing]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59BB0AC-85E0-A748-B17C-CCA9D84DC77C}"/>
              </a:ext>
            </a:extLst>
          </p:cNvPr>
          <p:cNvSpPr txBox="1"/>
          <p:nvPr/>
        </p:nvSpPr>
        <p:spPr>
          <a:xfrm>
            <a:off x="3857185" y="2495231"/>
            <a:ext cx="131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venir Next" panose="020B0503020202020204" pitchFamily="34" charset="0"/>
                <a:cs typeface="Arial" panose="020B0604020202020204" pitchFamily="34" charset="0"/>
              </a:rPr>
              <a:t>person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22736-2A18-874A-A302-F67E8401909B}"/>
              </a:ext>
            </a:extLst>
          </p:cNvPr>
          <p:cNvSpPr txBox="1"/>
          <p:nvPr/>
        </p:nvSpPr>
        <p:spPr>
          <a:xfrm>
            <a:off x="6654696" y="2441525"/>
            <a:ext cx="23006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1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name: “Chuck”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hobbies: [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“cheese”,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“surfing”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FB69D-3A1A-2A49-A9C9-4AB2BDD7E00B}"/>
              </a:ext>
            </a:extLst>
          </p:cNvPr>
          <p:cNvSpPr txBox="1"/>
          <p:nvPr/>
        </p:nvSpPr>
        <p:spPr>
          <a:xfrm>
            <a:off x="1591729" y="5253496"/>
            <a:ext cx="596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latin typeface="Avenir Next" panose="020B0503020202020204" pitchFamily="34" charset="0"/>
                <a:cs typeface="Arial" panose="020B0604020202020204" pitchFamily="34" charset="0"/>
              </a:rPr>
              <a:t>Nested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22538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2F5D-4AAA-8B41-B870-E49AAB83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80s Object Oriented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82F5-F555-6444-A204-DE9E5468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Impedance mismatch between Objects and relational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person {</a:t>
            </a:r>
          </a:p>
          <a:p>
            <a:pPr marL="0" indent="0">
              <a:buNone/>
            </a:pPr>
            <a:r>
              <a:rPr lang="en-US" dirty="0"/>
              <a:t>  name string;</a:t>
            </a:r>
          </a:p>
          <a:p>
            <a:pPr marL="0" indent="0">
              <a:buNone/>
            </a:pPr>
            <a:r>
              <a:rPr lang="en-US" dirty="0"/>
              <a:t>  hobbies string[];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13984607-4A60-BE4E-945E-09E04F0FE443}"/>
              </a:ext>
            </a:extLst>
          </p:cNvPr>
          <p:cNvGraphicFramePr>
            <a:graphicFrameLocks/>
          </p:cNvGraphicFramePr>
          <p:nvPr/>
        </p:nvGraphicFramePr>
        <p:xfrm>
          <a:off x="3857818" y="2895342"/>
          <a:ext cx="2430440" cy="1120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649">
                  <a:extLst>
                    <a:ext uri="{9D8B030D-6E8A-4147-A177-3AD203B41FA5}">
                      <a16:colId xmlns:a16="http://schemas.microsoft.com/office/drawing/2014/main" val="2633573232"/>
                    </a:ext>
                  </a:extLst>
                </a:gridCol>
                <a:gridCol w="916121">
                  <a:extLst>
                    <a:ext uri="{9D8B030D-6E8A-4147-A177-3AD203B41FA5}">
                      <a16:colId xmlns:a16="http://schemas.microsoft.com/office/drawing/2014/main" val="435042837"/>
                    </a:ext>
                  </a:extLst>
                </a:gridCol>
                <a:gridCol w="970670">
                  <a:extLst>
                    <a:ext uri="{9D8B030D-6E8A-4147-A177-3AD203B41FA5}">
                      <a16:colId xmlns:a16="http://schemas.microsoft.com/office/drawing/2014/main" val="341483070"/>
                    </a:ext>
                  </a:extLst>
                </a:gridCol>
              </a:tblGrid>
              <a:tr h="308878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hobbies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308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[cheese, surfing]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3361"/>
                  </a:ext>
                </a:extLst>
              </a:tr>
              <a:tr h="30887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224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59BB0AC-85E0-A748-B17C-CCA9D84DC77C}"/>
              </a:ext>
            </a:extLst>
          </p:cNvPr>
          <p:cNvSpPr txBox="1"/>
          <p:nvPr/>
        </p:nvSpPr>
        <p:spPr>
          <a:xfrm>
            <a:off x="3857185" y="2495231"/>
            <a:ext cx="131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venir Next" panose="020B0503020202020204" pitchFamily="34" charset="0"/>
                <a:cs typeface="Arial" panose="020B0604020202020204" pitchFamily="34" charset="0"/>
              </a:rPr>
              <a:t>person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22736-2A18-874A-A302-F67E8401909B}"/>
              </a:ext>
            </a:extLst>
          </p:cNvPr>
          <p:cNvSpPr txBox="1"/>
          <p:nvPr/>
        </p:nvSpPr>
        <p:spPr>
          <a:xfrm>
            <a:off x="6654696" y="2441525"/>
            <a:ext cx="23006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1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name: “Chuck”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hobbies: [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“cheese”,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“surfing”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FB69D-3A1A-2A49-A9C9-4AB2BDD7E00B}"/>
              </a:ext>
            </a:extLst>
          </p:cNvPr>
          <p:cNvSpPr txBox="1"/>
          <p:nvPr/>
        </p:nvSpPr>
        <p:spPr>
          <a:xfrm>
            <a:off x="628650" y="4676992"/>
            <a:ext cx="54283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Avenir Next" panose="020B0503020202020204" pitchFamily="34" charset="0"/>
                <a:cs typeface="Arial" panose="020B0604020202020204" pitchFamily="34" charset="0"/>
              </a:rPr>
              <a:t>Hard to query against</a:t>
            </a:r>
          </a:p>
          <a:p>
            <a:pPr algn="l"/>
            <a:r>
              <a:rPr lang="en-US" sz="2800" dirty="0">
                <a:latin typeface="Avenir Next" panose="020B0503020202020204" pitchFamily="34" charset="0"/>
                <a:cs typeface="Arial" panose="020B0604020202020204" pitchFamily="34" charset="0"/>
              </a:rPr>
              <a:t>Vender lock-in, language lock-in</a:t>
            </a:r>
          </a:p>
          <a:p>
            <a:pPr algn="l"/>
            <a:r>
              <a:rPr lang="en-US" sz="2800" dirty="0">
                <a:latin typeface="Avenir Next" panose="020B0503020202020204" pitchFamily="34" charset="0"/>
                <a:cs typeface="Arial" panose="020B0604020202020204" pitchFamily="34" charset="0"/>
              </a:rPr>
              <a:t>NoSQL before it was cool</a:t>
            </a:r>
          </a:p>
          <a:p>
            <a:pPr algn="l"/>
            <a:r>
              <a:rPr lang="en-US" sz="2800" dirty="0">
                <a:latin typeface="Avenir Next" panose="020B0503020202020204" pitchFamily="34" charset="0"/>
                <a:cs typeface="Arial" panose="020B0604020202020204" pitchFamily="34" charset="0"/>
              </a:rPr>
              <a:t>Mostly addressed by ORMs</a:t>
            </a:r>
          </a:p>
        </p:txBody>
      </p:sp>
    </p:spTree>
    <p:extLst>
      <p:ext uri="{BB962C8B-B14F-4D97-AF65-F5344CB8AC3E}">
        <p14:creationId xmlns:p14="http://schemas.microsoft.com/office/powerpoint/2010/main" val="132154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EC239-A08E-A041-87BD-0AB7BE19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41401-F943-174E-9299-EA98FDD7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stored in a representation</a:t>
            </a:r>
          </a:p>
          <a:p>
            <a:pPr marL="0" indent="0">
              <a:buNone/>
            </a:pPr>
            <a:r>
              <a:rPr lang="en-US" dirty="0"/>
              <a:t>Records and relationships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Query the data</a:t>
            </a:r>
          </a:p>
          <a:p>
            <a:pPr marL="0" indent="0">
              <a:buNone/>
            </a:pPr>
            <a:r>
              <a:rPr lang="en-US" dirty="0"/>
              <a:t>Write or generate algorithms to traverse storage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Innovations found in</a:t>
            </a:r>
          </a:p>
          <a:p>
            <a:pPr marL="0" indent="0">
              <a:buNone/>
            </a:pPr>
            <a:r>
              <a:rPr lang="en-US" dirty="0"/>
              <a:t>Data representation</a:t>
            </a:r>
          </a:p>
          <a:p>
            <a:pPr marL="0" indent="0">
              <a:buNone/>
            </a:pPr>
            <a:r>
              <a:rPr lang="en-US" dirty="0"/>
              <a:t>Query interface</a:t>
            </a:r>
          </a:p>
          <a:p>
            <a:pPr marL="0" indent="0">
              <a:buNone/>
            </a:pPr>
            <a:r>
              <a:rPr lang="en-US" dirty="0"/>
              <a:t>Translating query interface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algorithms over data </a:t>
            </a:r>
          </a:p>
        </p:txBody>
      </p:sp>
    </p:spTree>
    <p:extLst>
      <p:ext uri="{BB962C8B-B14F-4D97-AF65-F5344CB8AC3E}">
        <p14:creationId xmlns:p14="http://schemas.microsoft.com/office/powerpoint/2010/main" val="116486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6367-5594-804B-A3D9-14736405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90s More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AEBE-3ACB-F246-9543-61A75088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Sybase</a:t>
            </a:r>
            <a:r>
              <a:rPr lang="en-US" dirty="0"/>
              <a:t> licensed by Microsoft for x86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Microsoft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SQLServer</a:t>
            </a:r>
            <a:endParaRPr lang="en-US" i="1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i="1" dirty="0">
                <a:sym typeface="Wingdings" pitchFamily="2" charset="2"/>
              </a:rPr>
              <a:t>MySQL</a:t>
            </a:r>
            <a:r>
              <a:rPr lang="en-US" dirty="0">
                <a:sym typeface="Wingdings" pitchFamily="2" charset="2"/>
              </a:rPr>
              <a:t> created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i="1" dirty="0">
                <a:sym typeface="Wingdings" pitchFamily="2" charset="2"/>
              </a:rPr>
              <a:t>Postgres</a:t>
            </a:r>
            <a:r>
              <a:rPr lang="en-US" dirty="0">
                <a:sym typeface="Wingdings" pitchFamily="2" charset="2"/>
              </a:rPr>
              <a:t> adds support for SQL  </a:t>
            </a:r>
            <a:r>
              <a:rPr lang="en-US" i="1" dirty="0">
                <a:sym typeface="Wingdings" pitchFamily="2" charset="2"/>
              </a:rPr>
              <a:t>PostgreSQL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i="1" dirty="0">
                <a:sym typeface="Wingdings" pitchFamily="2" charset="2"/>
              </a:rPr>
              <a:t>SQLite</a:t>
            </a:r>
            <a:r>
              <a:rPr lang="en-US" dirty="0">
                <a:sym typeface="Wingdings" pitchFamily="2" charset="2"/>
              </a:rPr>
              <a:t> created.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Most popular DB in the world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Second most popular software library in the world (after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zlib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1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BDBE-3811-5B44-A287-159CE63D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00s Data Warehouses aka OLAP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79BFB-821D-5948-A2BC-6F284D4F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Companies accumulate transaction data, want to analyze</a:t>
            </a:r>
          </a:p>
          <a:p>
            <a:pPr marL="0" indent="0">
              <a:buNone/>
            </a:pPr>
            <a:r>
              <a:rPr lang="en-US" dirty="0"/>
              <a:t>Want high throughput (OLAP)</a:t>
            </a:r>
          </a:p>
          <a:p>
            <a:pPr marL="0" indent="0">
              <a:buNone/>
            </a:pPr>
            <a:r>
              <a:rPr lang="en-US" dirty="0"/>
              <a:t>Distributed shared nothing databases</a:t>
            </a:r>
          </a:p>
          <a:p>
            <a:pPr marL="0" indent="0">
              <a:buNone/>
            </a:pPr>
            <a:r>
              <a:rPr lang="en-US" dirty="0"/>
              <a:t>Mostly closed source</a:t>
            </a:r>
          </a:p>
          <a:p>
            <a:pPr marL="0" indent="0">
              <a:buNone/>
            </a:pPr>
            <a:r>
              <a:rPr lang="en-US" dirty="0"/>
              <a:t>Limited scalability (tens of nodes)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PostgreSQL begats Netezza, Greenplum</a:t>
            </a:r>
          </a:p>
          <a:p>
            <a:pPr marL="0" indent="0">
              <a:buNone/>
            </a:pPr>
            <a:r>
              <a:rPr lang="en-US" i="1" dirty="0" err="1"/>
              <a:t>MonetDB</a:t>
            </a:r>
            <a:r>
              <a:rPr lang="en-US" i="1" dirty="0"/>
              <a:t> from CWI</a:t>
            </a:r>
          </a:p>
          <a:p>
            <a:pPr marL="0" indent="0">
              <a:buNone/>
            </a:pPr>
            <a:r>
              <a:rPr lang="en-US" i="1" dirty="0"/>
              <a:t>Vertica from MIT</a:t>
            </a:r>
          </a:p>
          <a:p>
            <a:pPr marL="0" indent="0">
              <a:buNone/>
            </a:pPr>
            <a:r>
              <a:rPr lang="en-US" i="1" dirty="0" err="1"/>
              <a:t>Paraccel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 RedShift</a:t>
            </a:r>
          </a:p>
        </p:txBody>
      </p:sp>
    </p:spTree>
    <p:extLst>
      <p:ext uri="{BB962C8B-B14F-4D97-AF65-F5344CB8AC3E}">
        <p14:creationId xmlns:p14="http://schemas.microsoft.com/office/powerpoint/2010/main" val="410736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2307-B338-A741-8908-E32F39A9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00s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9D81-AAF0-7942-8825-02C1F6B2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Internet companies want scalability over all else</a:t>
            </a:r>
          </a:p>
          <a:p>
            <a:pPr marL="0" indent="0">
              <a:buNone/>
            </a:pPr>
            <a:r>
              <a:rPr lang="en-US" dirty="0"/>
              <a:t>Give up most of RDBMS features for scalability</a:t>
            </a:r>
          </a:p>
          <a:p>
            <a:pPr marL="342900" lvl="1" indent="0">
              <a:buNone/>
            </a:pPr>
            <a:r>
              <a:rPr lang="en-US" dirty="0"/>
              <a:t>Schema, relational model, ACID, SQL, strong consistency</a:t>
            </a:r>
          </a:p>
          <a:p>
            <a:pPr marL="0" indent="0">
              <a:buNone/>
            </a:pPr>
            <a:r>
              <a:rPr lang="en-US" dirty="0"/>
              <a:t>Rise of eventually consistent NoSQL stores</a:t>
            </a:r>
          </a:p>
          <a:p>
            <a:pPr marL="0" indent="0">
              <a:buNone/>
            </a:pPr>
            <a:r>
              <a:rPr lang="en-US" dirty="0"/>
              <a:t>Open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BigTable</a:t>
            </a:r>
            <a:r>
              <a:rPr lang="en-US" i="1" dirty="0"/>
              <a:t>, Dynamo, </a:t>
            </a:r>
            <a:r>
              <a:rPr lang="en-US" i="1" dirty="0" err="1"/>
              <a:t>Hbase</a:t>
            </a:r>
            <a:r>
              <a:rPr lang="en-US" i="1" dirty="0"/>
              <a:t>, MongoDB, Couchbase, Cassandra</a:t>
            </a:r>
          </a:p>
        </p:txBody>
      </p:sp>
    </p:spTree>
    <p:extLst>
      <p:ext uri="{BB962C8B-B14F-4D97-AF65-F5344CB8AC3E}">
        <p14:creationId xmlns:p14="http://schemas.microsoft.com/office/powerpoint/2010/main" val="68659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2307-B338-A741-8908-E32F39A9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10s NewSQL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9D81-AAF0-7942-8825-02C1F6B2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Eventual consistency is difficult to program against</a:t>
            </a:r>
          </a:p>
          <a:p>
            <a:pPr marL="0" indent="0">
              <a:buNone/>
            </a:pPr>
            <a:r>
              <a:rPr lang="en-US" dirty="0"/>
              <a:t>Scalable distributed DBs that support ACID, SQL</a:t>
            </a:r>
          </a:p>
          <a:p>
            <a:pPr marL="0" indent="0">
              <a:buNone/>
            </a:pPr>
            <a:r>
              <a:rPr lang="en-US" dirty="0"/>
              <a:t>Shared nothing via partitioning (</a:t>
            </a:r>
            <a:r>
              <a:rPr lang="en-US" dirty="0" err="1"/>
              <a:t>sharding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Industry: Google Spanner, </a:t>
            </a:r>
            <a:r>
              <a:rPr lang="en-US" i="1" dirty="0" err="1"/>
              <a:t>MemSQL</a:t>
            </a:r>
            <a:r>
              <a:rPr lang="en-US" i="1" dirty="0"/>
              <a:t>, SAP Hana</a:t>
            </a:r>
          </a:p>
          <a:p>
            <a:pPr marL="0" indent="0">
              <a:buNone/>
            </a:pPr>
            <a:r>
              <a:rPr lang="en-US" i="1" dirty="0"/>
              <a:t>Academic</a:t>
            </a:r>
            <a:r>
              <a:rPr lang="en-US" i="1" dirty="0">
                <a:sym typeface="Wingdings" pitchFamily="2" charset="2"/>
              </a:rPr>
              <a:t> Company</a:t>
            </a:r>
            <a:r>
              <a:rPr lang="en-US" i="1" dirty="0"/>
              <a:t>: </a:t>
            </a:r>
            <a:r>
              <a:rPr lang="en-US" i="1" dirty="0" err="1"/>
              <a:t>Hstore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 </a:t>
            </a:r>
            <a:r>
              <a:rPr lang="en-US" i="1" dirty="0" err="1"/>
              <a:t>VoltDB</a:t>
            </a:r>
            <a:r>
              <a:rPr lang="en-US" i="1" dirty="0"/>
              <a:t>, Hyper, </a:t>
            </a:r>
          </a:p>
          <a:p>
            <a:pPr marL="0" indent="0">
              <a:buNone/>
            </a:pPr>
            <a:r>
              <a:rPr lang="en-US" i="1" dirty="0"/>
              <a:t>Open Source: </a:t>
            </a:r>
            <a:r>
              <a:rPr lang="en-US" i="1" dirty="0" err="1"/>
              <a:t>Yugabyte</a:t>
            </a:r>
            <a:r>
              <a:rPr lang="en-US" i="1" dirty="0"/>
              <a:t>, Cockroach</a:t>
            </a:r>
          </a:p>
        </p:txBody>
      </p:sp>
    </p:spTree>
    <p:extLst>
      <p:ext uri="{BB962C8B-B14F-4D97-AF65-F5344CB8AC3E}">
        <p14:creationId xmlns:p14="http://schemas.microsoft.com/office/powerpoint/2010/main" val="3400713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2307-B338-A741-8908-E32F39A9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10s Cloud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9D81-AAF0-7942-8825-02C1F6B2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Cloud infrastructure = Scalable resource provisioning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Early on</a:t>
            </a:r>
            <a:r>
              <a:rPr lang="en-US" dirty="0"/>
              <a:t> containerize open source databases</a:t>
            </a:r>
          </a:p>
          <a:p>
            <a:pPr marL="0" indent="0">
              <a:buNone/>
            </a:pPr>
            <a:r>
              <a:rPr lang="en-US" dirty="0"/>
              <a:t>Provides </a:t>
            </a:r>
            <a:r>
              <a:rPr lang="en-US" dirty="0" err="1"/>
              <a:t>devops</a:t>
            </a:r>
            <a:r>
              <a:rPr lang="en-US" dirty="0"/>
              <a:t>, provisioning</a:t>
            </a:r>
          </a:p>
          <a:p>
            <a:pPr marL="0" indent="0">
              <a:buNone/>
            </a:pPr>
            <a:r>
              <a:rPr lang="en-US" dirty="0"/>
              <a:t>Doesn’t best leverage cloud</a:t>
            </a:r>
          </a:p>
          <a:p>
            <a:pPr marL="0" indent="0">
              <a:buNone/>
            </a:pPr>
            <a:r>
              <a:rPr lang="en-US" i="1" dirty="0"/>
              <a:t>AWS </a:t>
            </a:r>
            <a:r>
              <a:rPr lang="en-US" i="1" dirty="0" err="1"/>
              <a:t>Postgresql</a:t>
            </a:r>
            <a:r>
              <a:rPr lang="en-US" i="1" dirty="0"/>
              <a:t>, Amazon 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Cloud native databases</a:t>
            </a:r>
          </a:p>
          <a:p>
            <a:pPr marL="0" indent="0">
              <a:buNone/>
            </a:pPr>
            <a:r>
              <a:rPr lang="en-US" dirty="0"/>
              <a:t>Optimized for distributed storage (shared disk)</a:t>
            </a:r>
          </a:p>
          <a:p>
            <a:pPr marL="0" indent="0">
              <a:buNone/>
            </a:pPr>
            <a:r>
              <a:rPr lang="en-US" dirty="0"/>
              <a:t>Decouples storage and execution, scales independently</a:t>
            </a:r>
          </a:p>
          <a:p>
            <a:pPr marL="0" indent="0">
              <a:buNone/>
            </a:pPr>
            <a:r>
              <a:rPr lang="en-US" dirty="0"/>
              <a:t>Lots of connectors to the “data lake”</a:t>
            </a:r>
          </a:p>
          <a:p>
            <a:pPr marL="0" indent="0">
              <a:buNone/>
            </a:pPr>
            <a:r>
              <a:rPr lang="en-US" i="1" dirty="0"/>
              <a:t>OLAP: Presto, Snowflake, Apache Drill, AWS Redshift,  Azure Cloud</a:t>
            </a:r>
          </a:p>
          <a:p>
            <a:pPr marL="0" indent="0">
              <a:buNone/>
            </a:pPr>
            <a:r>
              <a:rPr lang="en-US" i="1" dirty="0"/>
              <a:t>OLTP: AWS Aurora, Cockroach DB, Google </a:t>
            </a:r>
            <a:r>
              <a:rPr lang="en-US" i="1" dirty="0" err="1"/>
              <a:t>AlloyDB</a:t>
            </a:r>
            <a:r>
              <a:rPr lang="en-US" i="1" dirty="0"/>
              <a:t>, </a:t>
            </a:r>
            <a:r>
              <a:rPr lang="en-US" i="1" dirty="0" err="1"/>
              <a:t>etc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5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BF48-06DB-7346-A69E-5BACD3F7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10s Specialized DBs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317A-4205-1242-9662-E34B2638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Graph systems</a:t>
            </a:r>
          </a:p>
          <a:p>
            <a:pPr marL="0" indent="0">
              <a:buNone/>
            </a:pPr>
            <a:r>
              <a:rPr lang="en-US" dirty="0"/>
              <a:t>Graph API over relational (node, edge) data</a:t>
            </a:r>
          </a:p>
          <a:p>
            <a:pPr marL="0" indent="0">
              <a:buNone/>
            </a:pPr>
            <a:r>
              <a:rPr lang="en-US" dirty="0"/>
              <a:t>CIDR 2015 GRAL: fast DBMS &gt; specialized graph engines</a:t>
            </a:r>
          </a:p>
          <a:p>
            <a:pPr marL="0" indent="0">
              <a:buNone/>
            </a:pPr>
            <a:r>
              <a:rPr lang="en-US" dirty="0"/>
              <a:t>Adage: graph traversals are joins.  DBs are </a:t>
            </a:r>
            <a:r>
              <a:rPr lang="en-US" i="1" dirty="0"/>
              <a:t>very good</a:t>
            </a:r>
            <a:r>
              <a:rPr lang="en-US" dirty="0"/>
              <a:t> at joins</a:t>
            </a:r>
          </a:p>
          <a:p>
            <a:pPr marL="0" indent="0">
              <a:buNone/>
            </a:pPr>
            <a:r>
              <a:rPr lang="en-US" i="1" dirty="0"/>
              <a:t>Neo4J, </a:t>
            </a:r>
            <a:r>
              <a:rPr lang="en-US" i="1" dirty="0" err="1"/>
              <a:t>Dgraph</a:t>
            </a:r>
            <a:r>
              <a:rPr lang="en-US" i="1" dirty="0"/>
              <a:t>, </a:t>
            </a:r>
            <a:r>
              <a:rPr lang="en-US" i="1" dirty="0" err="1"/>
              <a:t>Graphbase</a:t>
            </a:r>
            <a:r>
              <a:rPr lang="en-US" i="1" dirty="0"/>
              <a:t>, </a:t>
            </a:r>
            <a:r>
              <a:rPr lang="en-US" i="1" dirty="0" err="1"/>
              <a:t>Giraph</a:t>
            </a:r>
            <a:r>
              <a:rPr lang="en-US" i="1" dirty="0"/>
              <a:t>, </a:t>
            </a:r>
            <a:r>
              <a:rPr lang="en-US" i="1" dirty="0" err="1"/>
              <a:t>GraphX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Time series</a:t>
            </a:r>
          </a:p>
          <a:p>
            <a:pPr marL="0" indent="0">
              <a:buNone/>
            </a:pPr>
            <a:r>
              <a:rPr lang="en-US" dirty="0"/>
              <a:t>Timestamp + a few attributes</a:t>
            </a:r>
          </a:p>
          <a:p>
            <a:pPr marL="0" indent="0">
              <a:buNone/>
            </a:pPr>
            <a:r>
              <a:rPr lang="en-US" dirty="0"/>
              <a:t>Custom indexing, execution for high performance</a:t>
            </a:r>
          </a:p>
          <a:p>
            <a:pPr marL="0" indent="0">
              <a:buNone/>
            </a:pPr>
            <a:r>
              <a:rPr lang="en-US" i="1" dirty="0"/>
              <a:t>Timescale, </a:t>
            </a:r>
            <a:r>
              <a:rPr lang="en-US" i="1" dirty="0" err="1"/>
              <a:t>InfluxDB</a:t>
            </a:r>
            <a:r>
              <a:rPr lang="en-US" i="1" dirty="0"/>
              <a:t>, </a:t>
            </a:r>
            <a:r>
              <a:rPr lang="en-US" i="1" dirty="0" err="1"/>
              <a:t>clickhouse</a:t>
            </a:r>
            <a:endParaRPr lang="en-US" i="1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BF48-06DB-7346-A69E-5BACD3F7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10s Specialized DBs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317A-4205-1242-9662-E34B2638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06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Streaming</a:t>
            </a:r>
          </a:p>
          <a:p>
            <a:pPr marL="0" indent="0">
              <a:buNone/>
            </a:pPr>
            <a:r>
              <a:rPr lang="en-US" dirty="0"/>
              <a:t>Events arrive in a “stream”</a:t>
            </a:r>
          </a:p>
          <a:p>
            <a:pPr marL="0" indent="0">
              <a:buNone/>
            </a:pPr>
            <a:r>
              <a:rPr lang="en-US" dirty="0"/>
              <a:t>Querying over an infinitely growing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Evolution of streaming systems</a:t>
            </a:r>
          </a:p>
          <a:p>
            <a:pPr marL="0" indent="0">
              <a:buNone/>
            </a:pPr>
            <a:r>
              <a:rPr lang="en-US" dirty="0"/>
              <a:t>Continuous queries: </a:t>
            </a:r>
            <a:r>
              <a:rPr lang="en-US" i="1" dirty="0"/>
              <a:t>SASE, Telegraph, STREAM</a:t>
            </a:r>
          </a:p>
          <a:p>
            <a:pPr marL="0" indent="0">
              <a:buNone/>
            </a:pPr>
            <a:r>
              <a:rPr lang="en-US" dirty="0"/>
              <a:t>Sliding windows: </a:t>
            </a:r>
            <a:r>
              <a:rPr lang="en-US" i="1" dirty="0"/>
              <a:t>Aurora, Oracle CQL</a:t>
            </a:r>
          </a:p>
          <a:p>
            <a:pPr marL="0" indent="0">
              <a:buNone/>
            </a:pPr>
            <a:r>
              <a:rPr lang="en-US" dirty="0"/>
              <a:t>Scalability, Best-effort semantics: </a:t>
            </a:r>
            <a:r>
              <a:rPr lang="en-US" i="1" dirty="0"/>
              <a:t>Twitter Storm</a:t>
            </a:r>
          </a:p>
          <a:p>
            <a:pPr marL="0" indent="0">
              <a:buNone/>
            </a:pPr>
            <a:r>
              <a:rPr lang="en-US" dirty="0"/>
              <a:t>Out of order, stateful: </a:t>
            </a:r>
            <a:r>
              <a:rPr lang="en-US" i="1" dirty="0" err="1"/>
              <a:t>Flink</a:t>
            </a:r>
            <a:r>
              <a:rPr lang="en-US" i="1" dirty="0"/>
              <a:t>, Spark Streaming, Kafka, Materialized</a:t>
            </a:r>
          </a:p>
          <a:p>
            <a:pPr marL="0" indent="0">
              <a:buNone/>
            </a:pPr>
            <a:r>
              <a:rPr lang="en-US" dirty="0"/>
              <a:t>Materialized Views: </a:t>
            </a:r>
            <a:r>
              <a:rPr lang="en-US" i="1" dirty="0"/>
              <a:t>Materialized, Noria, </a:t>
            </a:r>
            <a:r>
              <a:rPr lang="en-US" i="1" dirty="0" err="1"/>
              <a:t>ksqlDB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2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58CF-AE64-5547-A8DA-99D802DA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10s DBs for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6AC4-6ECE-E04F-AB05-9E4C3FE6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Classic DB architecture are still good bones</a:t>
            </a:r>
          </a:p>
          <a:p>
            <a:pPr marL="0" indent="0">
              <a:buNone/>
            </a:pPr>
            <a:r>
              <a:rPr lang="en-US" dirty="0"/>
              <a:t>RDBMS is mostly commodity</a:t>
            </a:r>
          </a:p>
          <a:p>
            <a:pPr marL="0" indent="0">
              <a:buNone/>
            </a:pPr>
            <a:r>
              <a:rPr lang="en-US" dirty="0"/>
              <a:t>Market shift toward “massive scale” and “for X”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Where X 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Ads</a:t>
            </a:r>
          </a:p>
          <a:p>
            <a:pPr marL="0" indent="0">
              <a:buNone/>
            </a:pPr>
            <a:r>
              <a:rPr lang="en-US" dirty="0"/>
              <a:t>Video</a:t>
            </a:r>
          </a:p>
          <a:p>
            <a:pPr marL="0" indent="0">
              <a:buNone/>
            </a:pPr>
            <a:r>
              <a:rPr lang="en-US" dirty="0"/>
              <a:t>Astronomy</a:t>
            </a:r>
          </a:p>
          <a:p>
            <a:pPr marL="0" indent="0">
              <a:buNone/>
            </a:pPr>
            <a:r>
              <a:rPr lang="en-US" dirty="0"/>
              <a:t>ML</a:t>
            </a:r>
          </a:p>
          <a:p>
            <a:pPr marL="0" indent="0">
              <a:buNone/>
            </a:pPr>
            <a:r>
              <a:rPr lang="en-US" dirty="0"/>
              <a:t>Vis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E8C01-E159-4348-A4F6-1B9AB8BD1362}"/>
              </a:ext>
            </a:extLst>
          </p:cNvPr>
          <p:cNvSpPr txBox="1"/>
          <p:nvPr/>
        </p:nvSpPr>
        <p:spPr>
          <a:xfrm>
            <a:off x="3416970" y="3751037"/>
            <a:ext cx="54315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latin typeface="Avenir Next" panose="020B0503020202020204" pitchFamily="34" charset="0"/>
                <a:cs typeface="Arial" panose="020B0604020202020204" pitchFamily="34" charset="0"/>
              </a:rPr>
              <a:t>Rule of thumb</a:t>
            </a:r>
          </a:p>
          <a:p>
            <a:pPr algn="l"/>
            <a:r>
              <a:rPr lang="en-US" sz="4000" dirty="0">
                <a:latin typeface="Avenir Next" panose="020B0503020202020204" pitchFamily="34" charset="0"/>
                <a:cs typeface="Arial" panose="020B0604020202020204" pitchFamily="34" charset="0"/>
              </a:rPr>
              <a:t>10x better not enough</a:t>
            </a:r>
          </a:p>
          <a:p>
            <a:pPr algn="l"/>
            <a:r>
              <a:rPr lang="en-US" sz="4000" dirty="0">
                <a:latin typeface="Avenir Next" panose="020B0503020202020204" pitchFamily="34" charset="0"/>
                <a:cs typeface="Arial" panose="020B0604020202020204" pitchFamily="34" charset="0"/>
              </a:rPr>
              <a:t>&gt;50x better</a:t>
            </a:r>
          </a:p>
        </p:txBody>
      </p:sp>
    </p:spTree>
    <p:extLst>
      <p:ext uri="{BB962C8B-B14F-4D97-AF65-F5344CB8AC3E}">
        <p14:creationId xmlns:p14="http://schemas.microsoft.com/office/powerpoint/2010/main" val="21094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6F8E-D6A6-3147-B9F5-B57FB5E4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B34-8A4E-A24A-A091-3BABADD2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b="1" dirty="0"/>
              <a:t>Salesforce</a:t>
            </a:r>
            <a:r>
              <a:rPr lang="en-US" dirty="0"/>
              <a:t>: CRM</a:t>
            </a:r>
          </a:p>
          <a:p>
            <a:pPr marL="0" indent="0">
              <a:buNone/>
            </a:pPr>
            <a:r>
              <a:rPr lang="en-US" b="1" dirty="0"/>
              <a:t>IBM, SAP, Oracle</a:t>
            </a:r>
            <a:r>
              <a:rPr lang="en-US" dirty="0"/>
              <a:t>: CRM, supply chain, inventory, HR, ERP</a:t>
            </a:r>
          </a:p>
          <a:p>
            <a:pPr marL="0" indent="0">
              <a:buNone/>
            </a:pPr>
            <a:r>
              <a:rPr lang="en-US" b="1" dirty="0"/>
              <a:t>Adobe</a:t>
            </a:r>
            <a:r>
              <a:rPr lang="en-US" dirty="0"/>
              <a:t>: marketing, advertisement</a:t>
            </a:r>
          </a:p>
          <a:p>
            <a:pPr marL="0" indent="0">
              <a:buNone/>
            </a:pPr>
            <a:r>
              <a:rPr lang="en-US" b="1" dirty="0"/>
              <a:t>Google, FB, Yandex, Twitter</a:t>
            </a:r>
            <a:r>
              <a:rPr lang="en-US" dirty="0"/>
              <a:t>: the web, search</a:t>
            </a:r>
          </a:p>
          <a:p>
            <a:pPr marL="0" indent="0">
              <a:buNone/>
            </a:pPr>
            <a:r>
              <a:rPr lang="en-US" b="1" dirty="0"/>
              <a:t>Microsoft</a:t>
            </a:r>
            <a:r>
              <a:rPr lang="en-US" dirty="0"/>
              <a:t>: productivity, cloud </a:t>
            </a:r>
          </a:p>
          <a:p>
            <a:pPr marL="0" indent="0">
              <a:buNone/>
            </a:pPr>
            <a:r>
              <a:rPr lang="en-US" b="1" dirty="0"/>
              <a:t>Amazon</a:t>
            </a:r>
            <a:r>
              <a:rPr lang="en-US" dirty="0"/>
              <a:t>: commerce, cloud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Each company created major </a:t>
            </a:r>
            <a:r>
              <a:rPr lang="en-US" sz="2400" dirty="0" err="1"/>
              <a:t>DBMSes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58FD2-5B03-4047-A3EB-14E16A4814A3}"/>
              </a:ext>
            </a:extLst>
          </p:cNvPr>
          <p:cNvSpPr txBox="1">
            <a:spLocks/>
          </p:cNvSpPr>
          <p:nvPr/>
        </p:nvSpPr>
        <p:spPr>
          <a:xfrm>
            <a:off x="65314" y="1598080"/>
            <a:ext cx="8822500" cy="599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Main Market: DB </a:t>
            </a:r>
            <a:r>
              <a:rPr lang="en-US" sz="2800" b="1" i="1" dirty="0"/>
              <a:t>Apps &amp; Services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14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6F8E-D6A6-3147-B9F5-B57FB5E4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B34-8A4E-A24A-A091-3BABADD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1598080"/>
            <a:ext cx="8822500" cy="599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Main Market: DB </a:t>
            </a:r>
            <a:r>
              <a:rPr lang="en-US" sz="2800" b="1" i="1" dirty="0"/>
              <a:t>Apps &amp; Services</a:t>
            </a:r>
            <a:endParaRPr lang="en-US" sz="2800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The earth is literally moving less now that everyone is inside">
            <a:extLst>
              <a:ext uri="{FF2B5EF4-FFF2-40B4-BE49-F238E27FC236}">
                <a16:creationId xmlns:a16="http://schemas.microsoft.com/office/drawing/2014/main" id="{B7984299-8185-2F42-82B3-A86EDDC94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229" b="59322" l="159" r="98413">
                        <a14:foregroundMark x1="35873" y1="46186" x2="635" y2="54661"/>
                        <a14:foregroundMark x1="635" y1="54661" x2="16984" y2="55297"/>
                        <a14:foregroundMark x1="16984" y1="55297" x2="42381" y2="51483"/>
                        <a14:foregroundMark x1="42381" y1="51483" x2="79206" y2="56356"/>
                        <a14:foregroundMark x1="79206" y1="56356" x2="96349" y2="53814"/>
                        <a14:foregroundMark x1="96349" y1="53814" x2="93016" y2="48517"/>
                        <a14:foregroundMark x1="93016" y1="48517" x2="87143" y2="51271"/>
                        <a14:foregroundMark x1="87143" y1="51271" x2="40635" y2="46610"/>
                        <a14:foregroundMark x1="40635" y1="46610" x2="35714" y2="43432"/>
                        <a14:foregroundMark x1="35714" y1="43432" x2="30476" y2="42585"/>
                        <a14:foregroundMark x1="30476" y1="42585" x2="21429" y2="45551"/>
                        <a14:foregroundMark x1="5556" y1="51059" x2="317" y2="54237"/>
                        <a14:foregroundMark x1="317" y1="54237" x2="11429" y2="56992"/>
                        <a14:foregroundMark x1="11429" y1="56992" x2="11587" y2="57203"/>
                        <a14:foregroundMark x1="3968" y1="52754" x2="317" y2="55297"/>
                        <a14:foregroundMark x1="23175" y1="57203" x2="38254" y2="57415"/>
                        <a14:foregroundMark x1="38254" y1="57415" x2="62381" y2="55297"/>
                        <a14:foregroundMark x1="95714" y1="52119" x2="98413" y2="59322"/>
                        <a14:foregroundMark x1="8730" y1="54025" x2="1746" y2="58898"/>
                        <a14:foregroundMark x1="1746" y1="58898" x2="1746" y2="58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004" b="42768"/>
          <a:stretch/>
        </p:blipFill>
        <p:spPr bwMode="auto">
          <a:xfrm>
            <a:off x="-4843" y="5259920"/>
            <a:ext cx="9148843" cy="15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4FB04AA-EF98-AD45-B51C-1E366EF4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86" y="3336815"/>
            <a:ext cx="1791472" cy="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yft - Wikipedia">
            <a:extLst>
              <a:ext uri="{FF2B5EF4-FFF2-40B4-BE49-F238E27FC236}">
                <a16:creationId xmlns:a16="http://schemas.microsoft.com/office/drawing/2014/main" id="{A10A32D5-3E18-6E4E-9693-5DAB0A75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43" y="2654219"/>
            <a:ext cx="1082897" cy="7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.com: Online Shopping for Electronics, Apparel, Computers ...">
            <a:extLst>
              <a:ext uri="{FF2B5EF4-FFF2-40B4-BE49-F238E27FC236}">
                <a16:creationId xmlns:a16="http://schemas.microsoft.com/office/drawing/2014/main" id="{9F284791-B90D-7945-9E7E-2DD55792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83" y="2518644"/>
            <a:ext cx="1502103" cy="15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e world's leading software development platform · GitHub">
            <a:extLst>
              <a:ext uri="{FF2B5EF4-FFF2-40B4-BE49-F238E27FC236}">
                <a16:creationId xmlns:a16="http://schemas.microsoft.com/office/drawing/2014/main" id="{E0AC76D4-1613-4844-9654-196B6801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488" y="3421271"/>
            <a:ext cx="1613647" cy="8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Yelp - Wikipedia">
            <a:extLst>
              <a:ext uri="{FF2B5EF4-FFF2-40B4-BE49-F238E27FC236}">
                <a16:creationId xmlns:a16="http://schemas.microsoft.com/office/drawing/2014/main" id="{5DFF83C9-1774-0343-A9B7-6F2CCAFD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578" y="2636019"/>
            <a:ext cx="1613647" cy="7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eamless (company) - Wikipedia">
            <a:extLst>
              <a:ext uri="{FF2B5EF4-FFF2-40B4-BE49-F238E27FC236}">
                <a16:creationId xmlns:a16="http://schemas.microsoft.com/office/drawing/2014/main" id="{FD1FCB20-9B1E-7343-83B5-077559F7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85" y="3705441"/>
            <a:ext cx="1613647" cy="6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.com: Twitter: Appstore for Android">
            <a:extLst>
              <a:ext uri="{FF2B5EF4-FFF2-40B4-BE49-F238E27FC236}">
                <a16:creationId xmlns:a16="http://schemas.microsoft.com/office/drawing/2014/main" id="{87592B4F-C737-B04F-98AC-EC4E6CBEB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43" y="3849133"/>
            <a:ext cx="658534" cy="65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ow to Set Up iCloud on the iPad">
            <a:extLst>
              <a:ext uri="{FF2B5EF4-FFF2-40B4-BE49-F238E27FC236}">
                <a16:creationId xmlns:a16="http://schemas.microsoft.com/office/drawing/2014/main" id="{EB890466-E958-EE4D-9E32-074D8EDF4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1" t="7264" r="28400" b="7618"/>
          <a:stretch/>
        </p:blipFill>
        <p:spPr bwMode="auto">
          <a:xfrm>
            <a:off x="7730955" y="3452548"/>
            <a:ext cx="1196296" cy="11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1319FA-628D-6648-B4EF-275A79A3E27D}"/>
              </a:ext>
            </a:extLst>
          </p:cNvPr>
          <p:cNvSpPr/>
          <p:nvPr/>
        </p:nvSpPr>
        <p:spPr>
          <a:xfrm>
            <a:off x="1" y="4792852"/>
            <a:ext cx="9144000" cy="658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venir Next" panose="020B0503020202020204" pitchFamily="34" charset="0"/>
              </a:rPr>
              <a:t>Database Management Technology</a:t>
            </a:r>
          </a:p>
        </p:txBody>
      </p:sp>
    </p:spTree>
    <p:extLst>
      <p:ext uri="{BB962C8B-B14F-4D97-AF65-F5344CB8AC3E}">
        <p14:creationId xmlns:p14="http://schemas.microsoft.com/office/powerpoint/2010/main" val="8182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EC239-A08E-A041-87BD-0AB7BE19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60s Hierarchical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41401-F943-174E-9299-EA98FDD7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IMS</a:t>
            </a:r>
            <a:r>
              <a:rPr lang="en-US" dirty="0"/>
              <a:t>: </a:t>
            </a:r>
            <a:r>
              <a:rPr lang="en-US" b="1" dirty="0"/>
              <a:t>I</a:t>
            </a:r>
            <a:r>
              <a:rPr lang="en-US" dirty="0"/>
              <a:t>BM </a:t>
            </a:r>
            <a:r>
              <a:rPr lang="en-US" b="1" dirty="0"/>
              <a:t>M</a:t>
            </a:r>
            <a:r>
              <a:rPr lang="en-US" dirty="0"/>
              <a:t>anagement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342900" lvl="1" indent="0">
              <a:buNone/>
            </a:pPr>
            <a:r>
              <a:rPr lang="en-US" dirty="0"/>
              <a:t>For Apollo space program: Saturn V inventory</a:t>
            </a:r>
          </a:p>
          <a:p>
            <a:pPr marL="342900" lvl="1" indent="0">
              <a:buNone/>
            </a:pPr>
            <a:r>
              <a:rPr lang="en-US" dirty="0"/>
              <a:t>Still used by banks today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level is a different entity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EB5D1E-6C35-3D43-9DAD-1D62BB71265B}"/>
              </a:ext>
            </a:extLst>
          </p:cNvPr>
          <p:cNvSpPr txBox="1"/>
          <p:nvPr/>
        </p:nvSpPr>
        <p:spPr>
          <a:xfrm>
            <a:off x="1575593" y="422488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u="sng" dirty="0">
                <a:latin typeface="Avenir Next" panose="020B0503020202020204" pitchFamily="34" charset="0"/>
                <a:cs typeface="Arial" panose="020B0604020202020204" pitchFamily="34" charset="0"/>
              </a:rPr>
              <a:t>Schema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2BDE8-03A9-1A43-B5A7-F510E3E5C8DF}"/>
              </a:ext>
            </a:extLst>
          </p:cNvPr>
          <p:cNvSpPr txBox="1"/>
          <p:nvPr/>
        </p:nvSpPr>
        <p:spPr>
          <a:xfrm>
            <a:off x="5002215" y="4224884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latin typeface="Avenir Next" panose="020B0503020202020204" pitchFamily="34" charset="0"/>
                <a:cs typeface="Arial" panose="020B0604020202020204" pitchFamily="34" charset="0"/>
              </a:rPr>
              <a:t>Database Instance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A29FE8-D81C-4742-92C9-BA33093E64B5}"/>
              </a:ext>
            </a:extLst>
          </p:cNvPr>
          <p:cNvSpPr/>
          <p:nvPr/>
        </p:nvSpPr>
        <p:spPr>
          <a:xfrm>
            <a:off x="782319" y="4678839"/>
            <a:ext cx="2702561" cy="802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Cages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, size)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2BB31F-3E2D-2C4D-8C43-14BDBC69F6F7}"/>
              </a:ext>
            </a:extLst>
          </p:cNvPr>
          <p:cNvSpPr/>
          <p:nvPr/>
        </p:nvSpPr>
        <p:spPr>
          <a:xfrm>
            <a:off x="782319" y="5831840"/>
            <a:ext cx="2702561" cy="80264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Animals</a:t>
            </a:r>
            <a:endParaRPr lang="en-US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(aid, species, name)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4A1ED8-585B-8A4F-8D31-FD7528ECF7E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2133600" y="5481479"/>
            <a:ext cx="0" cy="35036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7BF8489-AF9E-A94E-854B-404BBEC643FA}"/>
              </a:ext>
            </a:extLst>
          </p:cNvPr>
          <p:cNvSpPr/>
          <p:nvPr/>
        </p:nvSpPr>
        <p:spPr>
          <a:xfrm>
            <a:off x="4257992" y="488203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01, 100ft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4816F5-F672-B54F-BB6F-F3C89E46E9F7}"/>
              </a:ext>
            </a:extLst>
          </p:cNvPr>
          <p:cNvSpPr/>
          <p:nvPr/>
        </p:nvSpPr>
        <p:spPr>
          <a:xfrm>
            <a:off x="6600507" y="488203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02, 900ft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B595CE-6D88-3440-BDCA-26DA8176FB48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934392" y="5092780"/>
            <a:ext cx="6661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5A8C8D6-C66C-CF46-A0D0-58C4B73AFD5A}"/>
              </a:ext>
            </a:extLst>
          </p:cNvPr>
          <p:cNvSpPr/>
          <p:nvPr/>
        </p:nvSpPr>
        <p:spPr>
          <a:xfrm>
            <a:off x="4024630" y="6093539"/>
            <a:ext cx="2143125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9, frog, yurt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A9F7C6-77FB-164C-AA3C-562E61916FE8}"/>
              </a:ext>
            </a:extLst>
          </p:cNvPr>
          <p:cNvSpPr/>
          <p:nvPr/>
        </p:nvSpPr>
        <p:spPr>
          <a:xfrm>
            <a:off x="6367145" y="6093539"/>
            <a:ext cx="2143125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9, frog, yurt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B35777-4809-3C49-9178-E6C8D787C2B5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5096192" y="5303520"/>
            <a:ext cx="1" cy="7900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5055B5-91D1-9646-924D-E1CC5029751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7438707" y="5303520"/>
            <a:ext cx="1" cy="7900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9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EC239-A08E-A041-87BD-0AB7BE19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60s Hierarchical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41401-F943-174E-9299-EA98FDD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142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Animals living in cage 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Find cage where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Find 1</a:t>
            </a:r>
            <a:r>
              <a:rPr lang="en-US" sz="20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child of current record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Find next sibling record of same type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print record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CDAAAB-49D8-9E43-BDDC-3865AC2D51F9}"/>
              </a:ext>
            </a:extLst>
          </p:cNvPr>
          <p:cNvSpPr/>
          <p:nvPr/>
        </p:nvSpPr>
        <p:spPr>
          <a:xfrm>
            <a:off x="782319" y="4678839"/>
            <a:ext cx="2702561" cy="802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Cages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, size)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CEBF6-E8DB-4941-A50C-3E6ED409F546}"/>
              </a:ext>
            </a:extLst>
          </p:cNvPr>
          <p:cNvSpPr/>
          <p:nvPr/>
        </p:nvSpPr>
        <p:spPr>
          <a:xfrm>
            <a:off x="782319" y="5831840"/>
            <a:ext cx="2702561" cy="80264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Animals</a:t>
            </a:r>
            <a:endParaRPr lang="en-US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(aid, species, name)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02FB3E-70A6-CF40-818D-2A2287B13AD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2133600" y="5481479"/>
            <a:ext cx="0" cy="35036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EF7685-F298-994A-AF2E-6ABB1AD796E6}"/>
              </a:ext>
            </a:extLst>
          </p:cNvPr>
          <p:cNvSpPr/>
          <p:nvPr/>
        </p:nvSpPr>
        <p:spPr>
          <a:xfrm>
            <a:off x="4257992" y="488203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01, 100ft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2AAF19-8B27-A242-BFA4-991211F93CD5}"/>
              </a:ext>
            </a:extLst>
          </p:cNvPr>
          <p:cNvSpPr/>
          <p:nvPr/>
        </p:nvSpPr>
        <p:spPr>
          <a:xfrm>
            <a:off x="6600507" y="488203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02, 900ft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D8DACF-CA9A-4A44-9558-CC652B4983E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4392" y="5092780"/>
            <a:ext cx="6661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83DC1-9443-A94C-9E12-6ED724AFD0B1}"/>
              </a:ext>
            </a:extLst>
          </p:cNvPr>
          <p:cNvSpPr/>
          <p:nvPr/>
        </p:nvSpPr>
        <p:spPr>
          <a:xfrm>
            <a:off x="4024630" y="6093539"/>
            <a:ext cx="2143125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9, frog, yurt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8D58DF-31FE-2149-8E17-391A62B5B3C8}"/>
              </a:ext>
            </a:extLst>
          </p:cNvPr>
          <p:cNvSpPr/>
          <p:nvPr/>
        </p:nvSpPr>
        <p:spPr>
          <a:xfrm>
            <a:off x="6367145" y="6093539"/>
            <a:ext cx="2143125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9, frog, yurt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DB0A8B-700E-D247-9B7A-24E183671F74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5096192" y="5303520"/>
            <a:ext cx="1" cy="7900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4AF89A-534C-0844-B342-AE83B1CFD0F6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7438707" y="5303520"/>
            <a:ext cx="1" cy="7900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E8D588-7BBA-7641-B742-2F12DA50DB72}"/>
              </a:ext>
            </a:extLst>
          </p:cNvPr>
          <p:cNvSpPr txBox="1"/>
          <p:nvPr/>
        </p:nvSpPr>
        <p:spPr>
          <a:xfrm>
            <a:off x="1575593" y="422488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u="sng" dirty="0">
                <a:latin typeface="Avenir Next" panose="020B0503020202020204" pitchFamily="34" charset="0"/>
                <a:cs typeface="Arial" panose="020B0604020202020204" pitchFamily="34" charset="0"/>
              </a:rPr>
              <a:t>Schema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767F20-67E2-BE46-BC87-E893834C9F54}"/>
              </a:ext>
            </a:extLst>
          </p:cNvPr>
          <p:cNvSpPr txBox="1"/>
          <p:nvPr/>
        </p:nvSpPr>
        <p:spPr>
          <a:xfrm>
            <a:off x="5002215" y="4224884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latin typeface="Avenir Next" panose="020B0503020202020204" pitchFamily="34" charset="0"/>
                <a:cs typeface="Arial" panose="020B0604020202020204" pitchFamily="34" charset="0"/>
              </a:rPr>
              <a:t>Database Instance</a:t>
            </a:r>
          </a:p>
        </p:txBody>
      </p:sp>
    </p:spTree>
    <p:extLst>
      <p:ext uri="{BB962C8B-B14F-4D97-AF65-F5344CB8AC3E}">
        <p14:creationId xmlns:p14="http://schemas.microsoft.com/office/powerpoint/2010/main" val="384477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EC239-A08E-A041-87BD-0AB7BE19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60s Hierarchical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41401-F943-174E-9299-EA98FDD7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👎</a:t>
            </a:r>
            <a:r>
              <a:rPr lang="en-US" b="1" dirty="0"/>
              <a:t> </a:t>
            </a:r>
            <a:r>
              <a:rPr lang="en-US" dirty="0"/>
              <a:t>Data redundancy if many to many relationship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3CE35D-3C2F-BF47-907C-977CAC3CF3E7}"/>
              </a:ext>
            </a:extLst>
          </p:cNvPr>
          <p:cNvSpPr/>
          <p:nvPr/>
        </p:nvSpPr>
        <p:spPr>
          <a:xfrm>
            <a:off x="782319" y="4678839"/>
            <a:ext cx="2702561" cy="802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Cages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, size)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8557C2-D095-1342-8A1B-61A66AC73F84}"/>
              </a:ext>
            </a:extLst>
          </p:cNvPr>
          <p:cNvSpPr/>
          <p:nvPr/>
        </p:nvSpPr>
        <p:spPr>
          <a:xfrm>
            <a:off x="782319" y="5831840"/>
            <a:ext cx="2702561" cy="80264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Animals</a:t>
            </a:r>
            <a:endParaRPr lang="en-US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(aid, species, name)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7EDBDB-D8C0-374D-BFB2-DEDB0F7705D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2133600" y="5481479"/>
            <a:ext cx="0" cy="35036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48304-0B63-7D42-8B40-9C401FF5D699}"/>
              </a:ext>
            </a:extLst>
          </p:cNvPr>
          <p:cNvSpPr/>
          <p:nvPr/>
        </p:nvSpPr>
        <p:spPr>
          <a:xfrm>
            <a:off x="4257992" y="488203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01, 100ft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842026-738D-F248-B24B-33AB91654543}"/>
              </a:ext>
            </a:extLst>
          </p:cNvPr>
          <p:cNvSpPr/>
          <p:nvPr/>
        </p:nvSpPr>
        <p:spPr>
          <a:xfrm>
            <a:off x="6600507" y="488203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02, 900ft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8DA257-7DD8-C84B-9A04-3B747DAB112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4392" y="5092780"/>
            <a:ext cx="6661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46FCBE8-370A-354D-B2A5-253A1ECCC10B}"/>
              </a:ext>
            </a:extLst>
          </p:cNvPr>
          <p:cNvSpPr/>
          <p:nvPr/>
        </p:nvSpPr>
        <p:spPr>
          <a:xfrm>
            <a:off x="4024630" y="6093539"/>
            <a:ext cx="2143125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9, frog,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venir Next" panose="020B0503020202020204" pitchFamily="34" charset="0"/>
              </a:rPr>
              <a:t>Jill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B56830-3772-A34F-B991-98E87D3FC1F4}"/>
              </a:ext>
            </a:extLst>
          </p:cNvPr>
          <p:cNvSpPr/>
          <p:nvPr/>
        </p:nvSpPr>
        <p:spPr>
          <a:xfrm>
            <a:off x="6367145" y="6093539"/>
            <a:ext cx="2143125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9, frog, yurt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133678-0527-984E-876F-8D4B3A7280BC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5096192" y="5303520"/>
            <a:ext cx="1" cy="7900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C29299-6C33-2240-9670-DCB3EC19CEA8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7438707" y="5303520"/>
            <a:ext cx="1" cy="7900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D9053E-626C-0249-AC67-62010B7D67D3}"/>
              </a:ext>
            </a:extLst>
          </p:cNvPr>
          <p:cNvSpPr txBox="1"/>
          <p:nvPr/>
        </p:nvSpPr>
        <p:spPr>
          <a:xfrm>
            <a:off x="1575593" y="422488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u="sng" dirty="0">
                <a:latin typeface="Avenir Next" panose="020B0503020202020204" pitchFamily="34" charset="0"/>
                <a:cs typeface="Arial" panose="020B0604020202020204" pitchFamily="34" charset="0"/>
              </a:rPr>
              <a:t>Schema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E4A080-573A-CA40-80F2-B608726615DA}"/>
              </a:ext>
            </a:extLst>
          </p:cNvPr>
          <p:cNvSpPr txBox="1"/>
          <p:nvPr/>
        </p:nvSpPr>
        <p:spPr>
          <a:xfrm>
            <a:off x="5002215" y="4224884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latin typeface="Avenir Next" panose="020B0503020202020204" pitchFamily="34" charset="0"/>
                <a:cs typeface="Arial" panose="020B0604020202020204" pitchFamily="34" charset="0"/>
              </a:rPr>
              <a:t>Database Instance</a:t>
            </a:r>
          </a:p>
        </p:txBody>
      </p:sp>
    </p:spTree>
    <p:extLst>
      <p:ext uri="{BB962C8B-B14F-4D97-AF65-F5344CB8AC3E}">
        <p14:creationId xmlns:p14="http://schemas.microsoft.com/office/powerpoint/2010/main" val="13526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EC239-A08E-A041-87BD-0AB7BE19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60s Hierarchical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41401-F943-174E-9299-EA98FDD7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👎</a:t>
            </a:r>
            <a:r>
              <a:rPr lang="en-US" b="1" dirty="0"/>
              <a:t> </a:t>
            </a:r>
            <a:r>
              <a:rPr lang="en-US" dirty="0"/>
              <a:t>Data redundancy if many to many relationship</a:t>
            </a:r>
          </a:p>
          <a:p>
            <a:pPr marL="0" indent="0">
              <a:buNone/>
            </a:pPr>
            <a:r>
              <a:rPr lang="en-US" dirty="0"/>
              <a:t>👎</a:t>
            </a:r>
            <a:r>
              <a:rPr lang="en-US" b="1" dirty="0"/>
              <a:t> </a:t>
            </a:r>
            <a:r>
              <a:rPr lang="en-US" dirty="0"/>
              <a:t>Animal can’t exist without a cage</a:t>
            </a:r>
          </a:p>
          <a:p>
            <a:pPr marL="0" indent="0">
              <a:buNone/>
            </a:pPr>
            <a:r>
              <a:rPr lang="en-US" dirty="0"/>
              <a:t>👎</a:t>
            </a:r>
            <a:r>
              <a:rPr lang="en-US" b="1" dirty="0"/>
              <a:t> </a:t>
            </a:r>
            <a:r>
              <a:rPr lang="en-US" dirty="0"/>
              <a:t>Removing cage removes animals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27E60-10D7-5943-8C61-017B3AB7C29B}"/>
              </a:ext>
            </a:extLst>
          </p:cNvPr>
          <p:cNvSpPr/>
          <p:nvPr/>
        </p:nvSpPr>
        <p:spPr>
          <a:xfrm>
            <a:off x="782319" y="4678839"/>
            <a:ext cx="2702561" cy="802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Cages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, size)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9F0DAD-34B5-3D42-80E2-0663416A8E2C}"/>
              </a:ext>
            </a:extLst>
          </p:cNvPr>
          <p:cNvSpPr/>
          <p:nvPr/>
        </p:nvSpPr>
        <p:spPr>
          <a:xfrm>
            <a:off x="782319" y="5831840"/>
            <a:ext cx="2702561" cy="80264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Animals</a:t>
            </a:r>
            <a:endParaRPr lang="en-US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(aid, species, name)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49D9DE-9A6B-EF49-BF61-A75E514DF43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2133600" y="5481479"/>
            <a:ext cx="0" cy="35036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05DA32C-6FCC-B14E-89AB-32D90D619BDE}"/>
              </a:ext>
            </a:extLst>
          </p:cNvPr>
          <p:cNvSpPr/>
          <p:nvPr/>
        </p:nvSpPr>
        <p:spPr>
          <a:xfrm>
            <a:off x="4024630" y="6093539"/>
            <a:ext cx="2143125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9, frog, yurt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B3FAED-ADF6-D949-9F1A-335BC9208911}"/>
              </a:ext>
            </a:extLst>
          </p:cNvPr>
          <p:cNvSpPr txBox="1"/>
          <p:nvPr/>
        </p:nvSpPr>
        <p:spPr>
          <a:xfrm>
            <a:off x="1575593" y="422488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u="sng" dirty="0">
                <a:latin typeface="Avenir Next" panose="020B0503020202020204" pitchFamily="34" charset="0"/>
                <a:cs typeface="Arial" panose="020B0604020202020204" pitchFamily="34" charset="0"/>
              </a:rPr>
              <a:t>Schema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D5AF03-E599-1348-A3A9-B808CA768FEB}"/>
              </a:ext>
            </a:extLst>
          </p:cNvPr>
          <p:cNvSpPr txBox="1"/>
          <p:nvPr/>
        </p:nvSpPr>
        <p:spPr>
          <a:xfrm>
            <a:off x="5002215" y="4224884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latin typeface="Avenir Next" panose="020B0503020202020204" pitchFamily="34" charset="0"/>
                <a:cs typeface="Arial" panose="020B0604020202020204" pitchFamily="34" charset="0"/>
              </a:rPr>
              <a:t>Database Instance</a:t>
            </a:r>
          </a:p>
        </p:txBody>
      </p:sp>
    </p:spTree>
    <p:extLst>
      <p:ext uri="{BB962C8B-B14F-4D97-AF65-F5344CB8AC3E}">
        <p14:creationId xmlns:p14="http://schemas.microsoft.com/office/powerpoint/2010/main" val="383787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283F-3586-CF4B-82DF-846821E5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60s Network Model (CODASYL)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75AE-DB04-6847-BDD6-4BEE4458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00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onsolas" panose="020B0609020204030204" pitchFamily="49" charset="0"/>
              </a:rPr>
              <a:t>Charles Bachman Turing #8</a:t>
            </a:r>
          </a:p>
          <a:p>
            <a:pPr marL="0" indent="0">
              <a:buNone/>
            </a:pPr>
            <a:r>
              <a:rPr lang="en-US" sz="2000" dirty="0">
                <a:cs typeface="Consolas" panose="020B0609020204030204" pitchFamily="49" charset="0"/>
              </a:rPr>
              <a:t>Record at a time navigation</a:t>
            </a:r>
          </a:p>
          <a:p>
            <a:pPr marL="0" indent="0">
              <a:buNone/>
            </a:pPr>
            <a:r>
              <a:rPr lang="en-US" sz="2000" dirty="0">
                <a:cs typeface="Consolas" panose="020B0609020204030204" pitchFamily="49" charset="0"/>
              </a:rPr>
              <a:t>Impossible to program</a:t>
            </a:r>
          </a:p>
          <a:p>
            <a:pPr marL="0" indent="0">
              <a:buNone/>
            </a:pPr>
            <a:r>
              <a:rPr lang="en-US" sz="2000" dirty="0">
                <a:cs typeface="Consolas" panose="020B0609020204030204" pitchFamily="49" charset="0"/>
              </a:rPr>
              <a:t>Changing data representation breaks programs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06735-0DA2-A144-8004-E1CC05D9CEDC}"/>
              </a:ext>
            </a:extLst>
          </p:cNvPr>
          <p:cNvSpPr/>
          <p:nvPr/>
        </p:nvSpPr>
        <p:spPr>
          <a:xfrm>
            <a:off x="782317" y="3964943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venir Next" panose="020B0503020202020204" pitchFamily="34" charset="0"/>
              </a:rPr>
              <a:t>Keepers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Avenir Next" panose="020B0503020202020204" pitchFamily="34" charset="0"/>
              </a:rPr>
              <a:t>(kid, name)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D7237-0F23-6042-B3D1-9EB23C3CDACD}"/>
              </a:ext>
            </a:extLst>
          </p:cNvPr>
          <p:cNvSpPr/>
          <p:nvPr/>
        </p:nvSpPr>
        <p:spPr>
          <a:xfrm>
            <a:off x="782319" y="5831840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Cages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, size)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BF471F-2568-5C4B-811B-3305E76F0A2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133598" y="4625977"/>
            <a:ext cx="1" cy="2724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0F409D7-D646-544A-97B0-21186F1C3871}"/>
              </a:ext>
            </a:extLst>
          </p:cNvPr>
          <p:cNvSpPr/>
          <p:nvPr/>
        </p:nvSpPr>
        <p:spPr>
          <a:xfrm>
            <a:off x="782318" y="4898391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Animals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(aid, species, name)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B06DB0-6094-984F-B5F3-BE1C49136EB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2133599" y="5559425"/>
            <a:ext cx="1" cy="27241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15A61-3837-8345-9A86-164E1247FEA5}"/>
              </a:ext>
            </a:extLst>
          </p:cNvPr>
          <p:cNvSpPr/>
          <p:nvPr/>
        </p:nvSpPr>
        <p:spPr>
          <a:xfrm>
            <a:off x="4257992" y="591835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01, 100ft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D21AC-A719-ED44-B06A-200276B08D7C}"/>
              </a:ext>
            </a:extLst>
          </p:cNvPr>
          <p:cNvSpPr/>
          <p:nvPr/>
        </p:nvSpPr>
        <p:spPr>
          <a:xfrm>
            <a:off x="6600507" y="591835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02, 900ft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AF33F5-FCCE-A64E-B588-DEEE4F79DE51}"/>
              </a:ext>
            </a:extLst>
          </p:cNvPr>
          <p:cNvSpPr/>
          <p:nvPr/>
        </p:nvSpPr>
        <p:spPr>
          <a:xfrm>
            <a:off x="6600507" y="4065548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Avenir Next" panose="020B0503020202020204" pitchFamily="34" charset="0"/>
              </a:rPr>
              <a:t>12, Jane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7A64F-2E53-F246-9CBD-0C0196AAFE4E}"/>
              </a:ext>
            </a:extLst>
          </p:cNvPr>
          <p:cNvSpPr/>
          <p:nvPr/>
        </p:nvSpPr>
        <p:spPr>
          <a:xfrm>
            <a:off x="4204492" y="4065547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Avenir Next" panose="020B0503020202020204" pitchFamily="34" charset="0"/>
              </a:rPr>
              <a:t>11, Chuck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A7EC7D-DABE-004A-96FA-14BAB56125F1}"/>
              </a:ext>
            </a:extLst>
          </p:cNvPr>
          <p:cNvSpPr/>
          <p:nvPr/>
        </p:nvSpPr>
        <p:spPr>
          <a:xfrm>
            <a:off x="3669031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9, iguana, bob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  <a:latin typeface="Avenir Next" panose="020B0503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6279CE-7D40-494A-99BA-837265ECF64F}"/>
              </a:ext>
            </a:extLst>
          </p:cNvPr>
          <p:cNvSpPr/>
          <p:nvPr/>
        </p:nvSpPr>
        <p:spPr>
          <a:xfrm>
            <a:off x="5494895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10, dog, rex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C411A0-BD11-7349-91B0-C64DA12F9346}"/>
              </a:ext>
            </a:extLst>
          </p:cNvPr>
          <p:cNvCxnSpPr>
            <a:cxnSpLocks/>
            <a:stCxn id="25" idx="0"/>
            <a:endCxn id="18" idx="2"/>
          </p:cNvCxnSpPr>
          <p:nvPr/>
        </p:nvCxnSpPr>
        <p:spPr>
          <a:xfrm flipH="1" flipV="1">
            <a:off x="7438707" y="4487029"/>
            <a:ext cx="756525" cy="54987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071AA-20DD-F24F-A590-B90233B12D5F}"/>
              </a:ext>
            </a:extLst>
          </p:cNvPr>
          <p:cNvSpPr/>
          <p:nvPr/>
        </p:nvSpPr>
        <p:spPr>
          <a:xfrm>
            <a:off x="7320758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11, cat, mochi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976C47-12F3-174F-B87B-E73F804AF739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6369369" y="4487029"/>
            <a:ext cx="1069338" cy="54987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37D7C1-470B-A543-ABE1-3A012B3F8DA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4543505" y="4487028"/>
            <a:ext cx="499187" cy="549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B8EA08-4E93-2340-A096-18AE06DAD367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543505" y="5458380"/>
            <a:ext cx="617136" cy="4478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3A244C-02BE-3A41-9122-4144E324D8B0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 flipH="1">
            <a:off x="5096192" y="5458380"/>
            <a:ext cx="1273177" cy="4599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CFE251-E3DC-6548-B147-2B9132BF8110}"/>
              </a:ext>
            </a:extLst>
          </p:cNvPr>
          <p:cNvCxnSpPr>
            <a:cxnSpLocks/>
            <a:stCxn id="25" idx="2"/>
            <a:endCxn id="15" idx="0"/>
          </p:cNvCxnSpPr>
          <p:nvPr/>
        </p:nvCxnSpPr>
        <p:spPr>
          <a:xfrm flipH="1">
            <a:off x="7438707" y="5458380"/>
            <a:ext cx="756525" cy="4599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1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283F-3586-CF4B-82DF-846821E5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60s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75AE-DB04-6847-BDD6-4BEE4458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178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Find keeper where name = Jane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Find next animal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cares_for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Find Cage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lives_in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print record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43B5FB-AECE-EF42-B184-799BE3BBA39C}"/>
              </a:ext>
            </a:extLst>
          </p:cNvPr>
          <p:cNvSpPr/>
          <p:nvPr/>
        </p:nvSpPr>
        <p:spPr>
          <a:xfrm>
            <a:off x="782317" y="3964943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venir Next" panose="020B0503020202020204" pitchFamily="34" charset="0"/>
              </a:rPr>
              <a:t>Keepers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Avenir Next" panose="020B0503020202020204" pitchFamily="34" charset="0"/>
              </a:rPr>
              <a:t>(kid, name)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614245-94DE-B340-A813-FD5AC8C38EAA}"/>
              </a:ext>
            </a:extLst>
          </p:cNvPr>
          <p:cNvSpPr/>
          <p:nvPr/>
        </p:nvSpPr>
        <p:spPr>
          <a:xfrm>
            <a:off x="782319" y="5831840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Cages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, size)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2A167B-A590-F74F-A3E9-B1EE201D0186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2133598" y="4625977"/>
            <a:ext cx="1" cy="2724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3B66E8E-91DA-D346-9C77-E72AF911836C}"/>
              </a:ext>
            </a:extLst>
          </p:cNvPr>
          <p:cNvSpPr/>
          <p:nvPr/>
        </p:nvSpPr>
        <p:spPr>
          <a:xfrm>
            <a:off x="782318" y="4898391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Animals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(aid, species, name)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09C61E-87B9-F746-984C-D26FD1D11760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H="1" flipV="1">
            <a:off x="2133599" y="5559425"/>
            <a:ext cx="1" cy="27241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C15291-357A-864C-B7D2-9EE0BF312A01}"/>
              </a:ext>
            </a:extLst>
          </p:cNvPr>
          <p:cNvSpPr/>
          <p:nvPr/>
        </p:nvSpPr>
        <p:spPr>
          <a:xfrm>
            <a:off x="4257992" y="591835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01, 100ft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6CBE2E-3390-6440-8F2A-48730ADE04F8}"/>
              </a:ext>
            </a:extLst>
          </p:cNvPr>
          <p:cNvSpPr/>
          <p:nvPr/>
        </p:nvSpPr>
        <p:spPr>
          <a:xfrm>
            <a:off x="6600507" y="591835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02, 900ft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89C2A9-58A5-B24F-8731-990F96D15E87}"/>
              </a:ext>
            </a:extLst>
          </p:cNvPr>
          <p:cNvSpPr/>
          <p:nvPr/>
        </p:nvSpPr>
        <p:spPr>
          <a:xfrm>
            <a:off x="6600507" y="4065548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Avenir Next" panose="020B0503020202020204" pitchFamily="34" charset="0"/>
              </a:rPr>
              <a:t>12, Jane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FDC76-A640-4641-98FE-84BE5B8D666B}"/>
              </a:ext>
            </a:extLst>
          </p:cNvPr>
          <p:cNvSpPr/>
          <p:nvPr/>
        </p:nvSpPr>
        <p:spPr>
          <a:xfrm>
            <a:off x="4204492" y="4065547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Avenir Next" panose="020B0503020202020204" pitchFamily="34" charset="0"/>
              </a:rPr>
              <a:t>11, Chuck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3E4E32-27E7-4446-9994-C51EF0378C3B}"/>
              </a:ext>
            </a:extLst>
          </p:cNvPr>
          <p:cNvSpPr/>
          <p:nvPr/>
        </p:nvSpPr>
        <p:spPr>
          <a:xfrm>
            <a:off x="3669031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9, iguana, bob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  <a:latin typeface="Avenir Next" panose="020B0503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144BF1-08E3-494F-8587-1C8FDF3218D5}"/>
              </a:ext>
            </a:extLst>
          </p:cNvPr>
          <p:cNvSpPr/>
          <p:nvPr/>
        </p:nvSpPr>
        <p:spPr>
          <a:xfrm>
            <a:off x="5494895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10, dog, rex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BC2D51-DA0A-B241-9CE5-EED21367D83F}"/>
              </a:ext>
            </a:extLst>
          </p:cNvPr>
          <p:cNvCxnSpPr>
            <a:cxnSpLocks/>
            <a:stCxn id="41" idx="0"/>
            <a:endCxn id="34" idx="2"/>
          </p:cNvCxnSpPr>
          <p:nvPr/>
        </p:nvCxnSpPr>
        <p:spPr>
          <a:xfrm flipH="1" flipV="1">
            <a:off x="7438707" y="4487029"/>
            <a:ext cx="756525" cy="54987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2E72568-263A-814B-8373-38A72DD62E95}"/>
              </a:ext>
            </a:extLst>
          </p:cNvPr>
          <p:cNvSpPr/>
          <p:nvPr/>
        </p:nvSpPr>
        <p:spPr>
          <a:xfrm>
            <a:off x="7320758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11, cat, mochi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7B0571-2952-3B47-84E4-1B2074C05F86}"/>
              </a:ext>
            </a:extLst>
          </p:cNvPr>
          <p:cNvCxnSpPr>
            <a:cxnSpLocks/>
            <a:stCxn id="38" idx="0"/>
            <a:endCxn id="34" idx="2"/>
          </p:cNvCxnSpPr>
          <p:nvPr/>
        </p:nvCxnSpPr>
        <p:spPr>
          <a:xfrm flipV="1">
            <a:off x="6369369" y="4487029"/>
            <a:ext cx="1069338" cy="54987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95AC33-26AA-9141-8965-C975E016EDF8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4543505" y="4487028"/>
            <a:ext cx="499187" cy="549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38BA92-3864-084E-BBC4-0AF339E20829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543505" y="5458380"/>
            <a:ext cx="617136" cy="4478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98FFC9-CE89-F642-8E41-D98FA2D13D4E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5096192" y="5458380"/>
            <a:ext cx="1273177" cy="4599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706125-3499-004D-BD5C-81794CEC1822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 flipH="1">
            <a:off x="7438707" y="5458380"/>
            <a:ext cx="756525" cy="4599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283F-3586-CF4B-82DF-846821E5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60s Network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43B5FB-AECE-EF42-B184-799BE3BBA39C}"/>
              </a:ext>
            </a:extLst>
          </p:cNvPr>
          <p:cNvSpPr/>
          <p:nvPr/>
        </p:nvSpPr>
        <p:spPr>
          <a:xfrm>
            <a:off x="782317" y="3964943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venir Next" panose="020B0503020202020204" pitchFamily="34" charset="0"/>
              </a:rPr>
              <a:t>Keepers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Avenir Next" panose="020B0503020202020204" pitchFamily="34" charset="0"/>
              </a:rPr>
              <a:t>(kid, name)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614245-94DE-B340-A813-FD5AC8C38EAA}"/>
              </a:ext>
            </a:extLst>
          </p:cNvPr>
          <p:cNvSpPr/>
          <p:nvPr/>
        </p:nvSpPr>
        <p:spPr>
          <a:xfrm>
            <a:off x="782319" y="5831840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Cages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, size)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2A167B-A590-F74F-A3E9-B1EE201D0186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2133598" y="4625977"/>
            <a:ext cx="1" cy="2724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3B66E8E-91DA-D346-9C77-E72AF911836C}"/>
              </a:ext>
            </a:extLst>
          </p:cNvPr>
          <p:cNvSpPr/>
          <p:nvPr/>
        </p:nvSpPr>
        <p:spPr>
          <a:xfrm>
            <a:off x="782318" y="4898391"/>
            <a:ext cx="2702561" cy="661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Animals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(aid, species, name)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09C61E-87B9-F746-984C-D26FD1D11760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H="1" flipV="1">
            <a:off x="2133599" y="5559425"/>
            <a:ext cx="1" cy="27241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C15291-357A-864C-B7D2-9EE0BF312A01}"/>
              </a:ext>
            </a:extLst>
          </p:cNvPr>
          <p:cNvSpPr/>
          <p:nvPr/>
        </p:nvSpPr>
        <p:spPr>
          <a:xfrm>
            <a:off x="4257992" y="591835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01, 100ft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6CBE2E-3390-6440-8F2A-48730ADE04F8}"/>
              </a:ext>
            </a:extLst>
          </p:cNvPr>
          <p:cNvSpPr/>
          <p:nvPr/>
        </p:nvSpPr>
        <p:spPr>
          <a:xfrm>
            <a:off x="6600507" y="5918359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02, 900ft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89C2A9-58A5-B24F-8731-990F96D15E87}"/>
              </a:ext>
            </a:extLst>
          </p:cNvPr>
          <p:cNvSpPr/>
          <p:nvPr/>
        </p:nvSpPr>
        <p:spPr>
          <a:xfrm>
            <a:off x="6600507" y="4065548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Avenir Next" panose="020B0503020202020204" pitchFamily="34" charset="0"/>
              </a:rPr>
              <a:t>12, Jane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FDC76-A640-4641-98FE-84BE5B8D666B}"/>
              </a:ext>
            </a:extLst>
          </p:cNvPr>
          <p:cNvSpPr/>
          <p:nvPr/>
        </p:nvSpPr>
        <p:spPr>
          <a:xfrm>
            <a:off x="4204492" y="4065547"/>
            <a:ext cx="1676400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Avenir Next" panose="020B0503020202020204" pitchFamily="34" charset="0"/>
              </a:rPr>
              <a:t>11, Chuck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3E4E32-27E7-4446-9994-C51EF0378C3B}"/>
              </a:ext>
            </a:extLst>
          </p:cNvPr>
          <p:cNvSpPr/>
          <p:nvPr/>
        </p:nvSpPr>
        <p:spPr>
          <a:xfrm>
            <a:off x="3669031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9, iguana, bob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  <a:latin typeface="Avenir Next" panose="020B0503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144BF1-08E3-494F-8587-1C8FDF3218D5}"/>
              </a:ext>
            </a:extLst>
          </p:cNvPr>
          <p:cNvSpPr/>
          <p:nvPr/>
        </p:nvSpPr>
        <p:spPr>
          <a:xfrm>
            <a:off x="5494895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10, dog, rex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BC2D51-DA0A-B241-9CE5-EED21367D83F}"/>
              </a:ext>
            </a:extLst>
          </p:cNvPr>
          <p:cNvCxnSpPr>
            <a:cxnSpLocks/>
            <a:stCxn id="41" idx="0"/>
            <a:endCxn id="34" idx="2"/>
          </p:cNvCxnSpPr>
          <p:nvPr/>
        </p:nvCxnSpPr>
        <p:spPr>
          <a:xfrm flipH="1" flipV="1">
            <a:off x="7438707" y="4487029"/>
            <a:ext cx="756525" cy="54987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2E72568-263A-814B-8373-38A72DD62E95}"/>
              </a:ext>
            </a:extLst>
          </p:cNvPr>
          <p:cNvSpPr/>
          <p:nvPr/>
        </p:nvSpPr>
        <p:spPr>
          <a:xfrm>
            <a:off x="7320758" y="5036899"/>
            <a:ext cx="1748948" cy="4214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11, cat, mochi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7B0571-2952-3B47-84E4-1B2074C05F86}"/>
              </a:ext>
            </a:extLst>
          </p:cNvPr>
          <p:cNvCxnSpPr>
            <a:cxnSpLocks/>
            <a:stCxn id="38" idx="0"/>
            <a:endCxn id="34" idx="2"/>
          </p:cNvCxnSpPr>
          <p:nvPr/>
        </p:nvCxnSpPr>
        <p:spPr>
          <a:xfrm flipV="1">
            <a:off x="6369369" y="4487029"/>
            <a:ext cx="1069338" cy="54987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95AC33-26AA-9141-8965-C975E016EDF8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4543505" y="4487028"/>
            <a:ext cx="499187" cy="54987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38BA92-3864-084E-BBC4-0AF339E20829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543505" y="5458380"/>
            <a:ext cx="617136" cy="4478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98FFC9-CE89-F642-8E41-D98FA2D13D4E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5096192" y="5458380"/>
            <a:ext cx="1273177" cy="4599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706125-3499-004D-BD5C-81794CEC1822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 flipH="1">
            <a:off x="7438707" y="5458380"/>
            <a:ext cx="756525" cy="4599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853009B-912A-FF44-9BA5-DEDA50D3B01A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717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Find keeper where name = Jane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Find next animal in cares_for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Find Cage in lives_in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print record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0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>
                <a:lumMod val="50000"/>
                <a:lumOff val="50000"/>
              </a:schemeClr>
            </a:solidFill>
            <a:latin typeface="Avenir Next" panose="020B05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smtClean="0">
            <a:latin typeface="Avenir Next" panose="020B0503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7277</TotalTime>
  <Words>1602</Words>
  <Application>Microsoft Macintosh PowerPoint</Application>
  <PresentationFormat>On-screen Show (4:3)</PresentationFormat>
  <Paragraphs>471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Avenir Next</vt:lpstr>
      <vt:lpstr>Calibri</vt:lpstr>
      <vt:lpstr>Consolas</vt:lpstr>
      <vt:lpstr>Office Theme</vt:lpstr>
      <vt:lpstr>Short DB History</vt:lpstr>
      <vt:lpstr>What is a Database?</vt:lpstr>
      <vt:lpstr>60s Hierarchical Model</vt:lpstr>
      <vt:lpstr>60s Hierarchical Model</vt:lpstr>
      <vt:lpstr>60s Hierarchical Model</vt:lpstr>
      <vt:lpstr>60s Hierarchical Model</vt:lpstr>
      <vt:lpstr>60s Network Model (CODASYL)</vt:lpstr>
      <vt:lpstr>60s Network Model</vt:lpstr>
      <vt:lpstr>60s Network Model</vt:lpstr>
      <vt:lpstr>60s Network Model</vt:lpstr>
      <vt:lpstr>70s Relational Model</vt:lpstr>
      <vt:lpstr>70s Relational Model</vt:lpstr>
      <vt:lpstr>70s Relational Model</vt:lpstr>
      <vt:lpstr>70s Relational Model</vt:lpstr>
      <vt:lpstr>70s Will it run?</vt:lpstr>
      <vt:lpstr>80s Will it Sell?</vt:lpstr>
      <vt:lpstr>80s Object Oriented DBMS</vt:lpstr>
      <vt:lpstr>80s Object Oriented DBMS</vt:lpstr>
      <vt:lpstr>80s Object Oriented DBMS</vt:lpstr>
      <vt:lpstr>90s More Money</vt:lpstr>
      <vt:lpstr>00s Data Warehouses aka OLAP</vt:lpstr>
      <vt:lpstr>00s The Internet</vt:lpstr>
      <vt:lpstr>10s NewSQL</vt:lpstr>
      <vt:lpstr>10s Cloud Databases</vt:lpstr>
      <vt:lpstr>10s Specialized DBs</vt:lpstr>
      <vt:lpstr>10s Specialized DBs</vt:lpstr>
      <vt:lpstr>10s DBs for X</vt:lpstr>
      <vt:lpstr>At the end of the day</vt:lpstr>
      <vt:lpstr>At the end of the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 W6998 SYSTEMS FOR HUMAN DATA INTERACTION</dc:title>
  <dc:creator>Microsoft Office User</dc:creator>
  <cp:lastModifiedBy>Microsoft Office User</cp:lastModifiedBy>
  <cp:revision>218</cp:revision>
  <dcterms:created xsi:type="dcterms:W3CDTF">2020-01-20T15:54:50Z</dcterms:created>
  <dcterms:modified xsi:type="dcterms:W3CDTF">2023-01-17T16:14:49Z</dcterms:modified>
</cp:coreProperties>
</file>