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57" r:id="rId4"/>
    <p:sldId id="269" r:id="rId5"/>
    <p:sldId id="270" r:id="rId6"/>
    <p:sldId id="271" r:id="rId7"/>
    <p:sldId id="273" r:id="rId8"/>
    <p:sldId id="276" r:id="rId9"/>
    <p:sldId id="277" r:id="rId10"/>
    <p:sldId id="274" r:id="rId11"/>
    <p:sldId id="27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1729-759B-45FC-AFF9-F6D91911951E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02796-2B0B-4BFF-A6E5-F62857C56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34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2937D-BF78-4E17-8045-953AA7E7455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11EE-A517-49F8-A1D6-2007781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0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11EE-A517-49F8-A1D6-2007781BDE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Classify RPCs according to their NID/JOBID/OPCODE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Reschedule RPCs based on their classifications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Throttle RPC rate by controlling token rate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11EE-A517-49F8-A1D6-2007781BDE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11EE-A517-49F8-A1D6-2007781BDE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8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/home/</a:t>
            </a:r>
            <a:r>
              <a:rPr lang="en-US" altLang="zh-CN" dirty="0" err="1" smtClean="0"/>
              <a:t>sscdt</a:t>
            </a:r>
            <a:r>
              <a:rPr lang="en-US" altLang="zh-CN" dirty="0" smtClean="0"/>
              <a:t>/Feedback-driven-Monitor/source/tool/</a:t>
            </a:r>
            <a:r>
              <a:rPr lang="en-US" altLang="zh-CN" dirty="0" err="1" smtClean="0"/>
              <a:t>fio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fio</a:t>
            </a:r>
            <a:r>
              <a:rPr lang="en-US" altLang="zh-CN" dirty="0" smtClean="0"/>
              <a:t> -directory=/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/test -direct=0 -</a:t>
            </a:r>
            <a:r>
              <a:rPr lang="en-US" altLang="zh-CN" dirty="0" err="1" smtClean="0"/>
              <a:t>iodepth</a:t>
            </a:r>
            <a:r>
              <a:rPr lang="en-US" altLang="zh-CN" dirty="0" smtClean="0"/>
              <a:t> 5 -thread 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readwrite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rwmixread</a:t>
            </a:r>
            <a:r>
              <a:rPr lang="en-US" altLang="zh-CN" dirty="0" smtClean="0"/>
              <a:t>=50 -</a:t>
            </a:r>
            <a:r>
              <a:rPr lang="en-US" altLang="zh-CN" dirty="0" err="1" smtClean="0"/>
              <a:t>allow_mounted_write</a:t>
            </a:r>
            <a:r>
              <a:rPr lang="en-US" altLang="zh-CN" dirty="0" smtClean="0"/>
              <a:t>=1 -</a:t>
            </a:r>
            <a:r>
              <a:rPr lang="en-US" altLang="zh-CN" dirty="0" err="1" smtClean="0"/>
              <a:t>ioengine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libaio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=2k -size=1G -</a:t>
            </a:r>
            <a:r>
              <a:rPr lang="en-US" altLang="zh-CN" dirty="0" err="1" smtClean="0"/>
              <a:t>numjobs</a:t>
            </a:r>
            <a:r>
              <a:rPr lang="en-US" altLang="zh-CN" dirty="0" smtClean="0"/>
              <a:t>=40 -runtime=900 -</a:t>
            </a:r>
            <a:r>
              <a:rPr lang="en-US" altLang="zh-CN" dirty="0" err="1" smtClean="0"/>
              <a:t>group_reporting</a:t>
            </a:r>
            <a:r>
              <a:rPr lang="en-US" altLang="zh-CN" dirty="0" smtClean="0"/>
              <a:t> -name=</a:t>
            </a:r>
            <a:r>
              <a:rPr lang="en-US" altLang="zh-CN" dirty="0" err="1" smtClean="0"/>
              <a:t>sscdt_test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11EE-A517-49F8-A1D6-2007781BDE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7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luspinfTools</a:t>
            </a:r>
            <a:r>
              <a:rPr lang="en-US" altLang="zh-CN" dirty="0" smtClean="0"/>
              <a:t>/resource/necessary/</a:t>
            </a:r>
            <a:r>
              <a:rPr lang="en-US" altLang="zh-CN" dirty="0" err="1" smtClean="0"/>
              <a:t>fio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fio</a:t>
            </a:r>
            <a:r>
              <a:rPr lang="en-US" altLang="zh-CN" dirty="0" smtClean="0"/>
              <a:t> -directory=/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/test -direct=0 -</a:t>
            </a:r>
            <a:r>
              <a:rPr lang="en-US" altLang="zh-CN" dirty="0" err="1" smtClean="0"/>
              <a:t>iodepth</a:t>
            </a:r>
            <a:r>
              <a:rPr lang="en-US" altLang="zh-CN" dirty="0" smtClean="0"/>
              <a:t> 5 -thread 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randwrite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allow_mounted_write</a:t>
            </a:r>
            <a:r>
              <a:rPr lang="en-US" altLang="zh-CN" dirty="0" smtClean="0"/>
              <a:t>=1 -</a:t>
            </a:r>
            <a:r>
              <a:rPr lang="en-US" altLang="zh-CN" dirty="0" err="1" smtClean="0"/>
              <a:t>ioengine</a:t>
            </a:r>
            <a:r>
              <a:rPr lang="en-US" altLang="zh-CN" dirty="0" smtClean="0"/>
              <a:t>=sync -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=2k -size=1G -</a:t>
            </a:r>
            <a:r>
              <a:rPr lang="en-US" altLang="zh-CN" dirty="0" err="1" smtClean="0"/>
              <a:t>numjobs</a:t>
            </a:r>
            <a:r>
              <a:rPr lang="en-US" altLang="zh-CN" dirty="0" smtClean="0"/>
              <a:t>=10 -runtime=1000 -</a:t>
            </a:r>
            <a:r>
              <a:rPr lang="en-US" altLang="zh-CN" dirty="0" err="1" smtClean="0"/>
              <a:t>group_reporting</a:t>
            </a:r>
            <a:r>
              <a:rPr lang="en-US" altLang="zh-CN" dirty="0" smtClean="0"/>
              <a:t> -name=</a:t>
            </a:r>
            <a:r>
              <a:rPr lang="en-US" altLang="zh-CN" dirty="0" err="1" smtClean="0"/>
              <a:t>luspinf_test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11EE-A517-49F8-A1D6-2007781BDE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5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7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8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7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4AC6-850D-4A13-9CDA-56F2F3DE44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1E2C-751C-46B3-9C02-77BAD082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2603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基于</a:t>
            </a:r>
            <a:r>
              <a:rPr lang="en-US" altLang="zh-CN" sz="40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Feedback </a:t>
            </a:r>
            <a:r>
              <a:rPr lang="zh-CN" altLang="en-US" sz="40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40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 QoS</a:t>
            </a:r>
            <a:r>
              <a:rPr lang="zh-CN" altLang="en-US" sz="40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策略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02819" y="3746379"/>
            <a:ext cx="2698812" cy="4616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汇报人     邓仕军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802819" y="4208017"/>
            <a:ext cx="2698812" cy="461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指导老师    曾令仿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291091" y="4669655"/>
            <a:ext cx="2698812" cy="461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Automating Contention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Management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30" y="1640125"/>
            <a:ext cx="5231907" cy="37270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016" y="1640125"/>
            <a:ext cx="2181133" cy="18502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15" y="3597258"/>
            <a:ext cx="2181133" cy="17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Split-Level IO Scheduling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97506"/>
            <a:ext cx="4633571" cy="2552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771" y="1797507"/>
            <a:ext cx="3860805" cy="25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Feedback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 QoS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策略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197049" cy="30384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依据：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ack_ewma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send_ewma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pt_ratio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Cpupct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mempct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Bandwidth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IOPS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Feedback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 QoS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策略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197049" cy="30384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数据来源：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等工具获取存储系统的“状态”（如带宽、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IPOS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响应时间等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代码，增加必要统计数据信息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Feedback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 QoS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策略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24158"/>
                <a:ext cx="8197049" cy="303845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控制</a:t>
                </a:r>
                <a:endPara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Client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cwnd = m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cwnd +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Server: Time Windows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NRS TBF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lctl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set_param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策略控制（适当扩展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NRS TBF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rule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参数）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24158"/>
                <a:ext cx="8197049" cy="3038459"/>
              </a:xfrm>
              <a:blipFill>
                <a:blip r:embed="rId2"/>
                <a:stretch>
                  <a:fillRect l="-1115" t="-3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测试结果（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sscdt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18"/>
          <p:cNvPicPr/>
          <p:nvPr/>
        </p:nvPicPr>
        <p:blipFill>
          <a:blip r:embed="rId2"/>
          <a:stretch>
            <a:fillRect/>
          </a:stretch>
        </p:blipFill>
        <p:spPr>
          <a:xfrm>
            <a:off x="1640214" y="1703633"/>
            <a:ext cx="3869055" cy="3095625"/>
          </a:xfrm>
          <a:prstGeom prst="rect">
            <a:avLst/>
          </a:prstGeom>
        </p:spPr>
      </p:pic>
      <p:pic>
        <p:nvPicPr>
          <p:cNvPr id="6" name="Picture 319"/>
          <p:cNvPicPr/>
          <p:nvPr/>
        </p:nvPicPr>
        <p:blipFill>
          <a:blip r:embed="rId3"/>
          <a:stretch>
            <a:fillRect/>
          </a:stretch>
        </p:blipFill>
        <p:spPr>
          <a:xfrm>
            <a:off x="5805931" y="1703633"/>
            <a:ext cx="3755319" cy="309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2"/>
              <p:cNvSpPr txBox="1"/>
              <p:nvPr/>
            </p:nvSpPr>
            <p:spPr>
              <a:xfrm>
                <a:off x="9612615" y="2228262"/>
                <a:ext cx="21107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10jobs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sz="1600" b="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zh-CN" sz="1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Fio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测试</a:t>
                </a:r>
                <a:endPara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=2k</a:t>
                </a:r>
              </a:p>
              <a:p>
                <a:r>
                  <a:rPr lang="en-US" altLang="zh-CN" sz="1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rw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randrw</a:t>
                </a:r>
                <a:endPara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615" y="2228262"/>
                <a:ext cx="2110770" cy="1569660"/>
              </a:xfrm>
              <a:prstGeom prst="rect">
                <a:avLst/>
              </a:prstGeom>
              <a:blipFill>
                <a:blip r:embed="rId4"/>
                <a:stretch>
                  <a:fillRect l="-1734" t="-1167" b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测试结果（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sscdt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50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1413162"/>
            <a:ext cx="6045200" cy="4130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2"/>
              <p:cNvSpPr txBox="1"/>
              <p:nvPr/>
            </p:nvSpPr>
            <p:spPr>
              <a:xfrm>
                <a:off x="8305269" y="1794424"/>
                <a:ext cx="292528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40jobs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sz="2400" b="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Fio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测试</a:t>
                </a:r>
                <a:endParaRPr lang="en-US" altLang="zh-CN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rw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readwrite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69" y="1794424"/>
                <a:ext cx="2925288" cy="1938992"/>
              </a:xfrm>
              <a:prstGeom prst="rect">
                <a:avLst/>
              </a:prstGeom>
              <a:blipFill>
                <a:blip r:embed="rId4"/>
                <a:stretch>
                  <a:fillRect l="-3125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0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测试结果（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split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55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211" y="1607126"/>
            <a:ext cx="6114472" cy="3546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571345" y="1995054"/>
                <a:ext cx="292528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10jobs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sz="2400" b="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Fio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测试</a:t>
                </a:r>
                <a:endParaRPr lang="en-US" altLang="zh-CN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Rw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readwrite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345" y="1995054"/>
                <a:ext cx="2925288" cy="1938992"/>
              </a:xfrm>
              <a:prstGeom prst="rect">
                <a:avLst/>
              </a:prstGeom>
              <a:blipFill>
                <a:blip r:embed="rId4"/>
                <a:stretch>
                  <a:fillRect l="-3125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已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完成的工作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197049" cy="3038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NRS TBF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策略基础上，实现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sscdt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套自动化编译、安装、部署、配置、测试、分析的工具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节点控制工具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multexu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移植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split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Lustre2.4 Linux Kernel2.6.32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）（后面需要针对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Lustre2.8/Linux kernel 3.10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重新实现）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r"/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所有源码、文档、测试结果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https://github.com/ShijunDeng/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接下来的工作</a:t>
            </a:r>
            <a:endParaRPr lang="zh-CN" altLang="en-US" sz="2400" b="1" i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497455" cy="3038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当前的参数是固定的，实现基于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Feedback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的策略，根据实时的反馈数据、调整参数指导调度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benchmark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Fio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IOR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mdtest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IOzone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Postmark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等）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进一步计划：框架完成后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1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Intelligent Cache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2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 File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Heat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1027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主要内容</a:t>
            </a:r>
            <a:endParaRPr lang="zh-CN" altLang="en-US" sz="32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直接连接符 7171"/>
          <p:cNvSpPr>
            <a:spLocks noChangeShapeType="1"/>
          </p:cNvSpPr>
          <p:nvPr/>
        </p:nvSpPr>
        <p:spPr bwMode="auto">
          <a:xfrm>
            <a:off x="4201249" y="2711450"/>
            <a:ext cx="4365702" cy="79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21882" y="2196168"/>
            <a:ext cx="32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 QoS</a:t>
            </a:r>
            <a:r>
              <a:rPr lang="zh-CN" altLang="en-US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介绍</a:t>
            </a:r>
            <a:endParaRPr lang="zh-CN" altLang="en-US" sz="28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直接连接符 7171"/>
          <p:cNvSpPr>
            <a:spLocks noChangeShapeType="1"/>
          </p:cNvSpPr>
          <p:nvPr/>
        </p:nvSpPr>
        <p:spPr bwMode="auto">
          <a:xfrm>
            <a:off x="4201249" y="3527883"/>
            <a:ext cx="4365702" cy="79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21880" y="3012601"/>
            <a:ext cx="357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 QoS</a:t>
            </a:r>
            <a:r>
              <a:rPr lang="zh-CN" altLang="en-US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已有方案</a:t>
            </a:r>
            <a:endParaRPr lang="zh-CN" altLang="en-US" sz="28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4201249" y="4344316"/>
            <a:ext cx="4365702" cy="79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文本框 10"/>
          <p:cNvSpPr txBox="1"/>
          <p:nvPr/>
        </p:nvSpPr>
        <p:spPr>
          <a:xfrm>
            <a:off x="4572788" y="3862319"/>
            <a:ext cx="357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基于</a:t>
            </a:r>
            <a:r>
              <a:rPr lang="en-US" altLang="zh-CN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Feedback</a:t>
            </a:r>
            <a:r>
              <a:rPr lang="zh-CN" altLang="en-US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的策略</a:t>
            </a:r>
            <a:endParaRPr lang="zh-CN" altLang="en-US" sz="28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4201249" y="5152811"/>
            <a:ext cx="4365702" cy="79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文本框 10"/>
          <p:cNvSpPr txBox="1"/>
          <p:nvPr/>
        </p:nvSpPr>
        <p:spPr>
          <a:xfrm>
            <a:off x="4572787" y="4639017"/>
            <a:ext cx="357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成果与计划</a:t>
            </a:r>
            <a:endParaRPr lang="zh-CN" altLang="en-US" sz="28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" name="正五边形 20"/>
          <p:cNvSpPr/>
          <p:nvPr/>
        </p:nvSpPr>
        <p:spPr>
          <a:xfrm>
            <a:off x="2723280" y="2181930"/>
            <a:ext cx="595966" cy="52952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正五边形 21"/>
          <p:cNvSpPr/>
          <p:nvPr/>
        </p:nvSpPr>
        <p:spPr>
          <a:xfrm>
            <a:off x="2723280" y="2999909"/>
            <a:ext cx="595966" cy="52952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正五边形 22"/>
          <p:cNvSpPr/>
          <p:nvPr/>
        </p:nvSpPr>
        <p:spPr>
          <a:xfrm>
            <a:off x="2723280" y="3817888"/>
            <a:ext cx="595966" cy="52952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正五边形 23"/>
          <p:cNvSpPr/>
          <p:nvPr/>
        </p:nvSpPr>
        <p:spPr>
          <a:xfrm>
            <a:off x="2723280" y="4635867"/>
            <a:ext cx="595966" cy="52952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1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谢谢！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为什么需要</a:t>
            </a:r>
            <a:r>
              <a:rPr lang="en-US" altLang="zh-CN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 QoS ?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9144000" cy="330478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可以提供可扩展的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Throughput/IOPS(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随着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OST/MDT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数量的增加呈线性增长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HPC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中心的存储系统通常是多个用户、多个应用共享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保证文件系统性能的持续性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提供一种可以分配（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allocate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）、可限定（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limit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）性能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商业动机：计费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 QoS 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197049" cy="3038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可以提供“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guaranteed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” 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performance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强调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bandwidth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Throughput/IOPS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本身，但更强调（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allocate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）、可限定（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limit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）性能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QoS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在网络中尤其是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TCP/IP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网络中实现的比较多；在存储界还不常见，尽管很多厂商生成提供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QoS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或者类似的特性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Lustre QoS</a:t>
            </a:r>
            <a:r>
              <a:rPr lang="zh-CN" altLang="en-US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考虑的因素</a:t>
            </a:r>
            <a:r>
              <a:rPr lang="en-US" altLang="zh-CN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197049" cy="3038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缓存对性能的影响（很大）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Client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间的通信是必要的，同时带来额外的开销（权衡）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Client</a:t>
            </a:r>
            <a:r>
              <a:rPr lang="zh-CN" altLang="en-US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都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需要进行控制</a:t>
            </a:r>
            <a:endParaRPr lang="en-US" altLang="zh-CN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QoS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机制的引入不应影响其它的操作</a:t>
            </a:r>
            <a:endParaRPr lang="en-US" altLang="zh-CN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 QoS</a:t>
            </a:r>
            <a:r>
              <a:rPr lang="zh-CN" altLang="en-US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已有的基础</a:t>
            </a:r>
            <a:endParaRPr lang="zh-CN" altLang="en-US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24158"/>
            <a:ext cx="8197049" cy="3038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NRS TBF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policies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Lustre2.4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以上）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Server-Side-IO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Coordination(Server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端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Automating Contention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Management for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High-Performance Storage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Systems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端）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Split-Level IO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Scheduling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（单个节点上）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NRS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TBF policies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20" y="1412650"/>
            <a:ext cx="6160829" cy="40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Server-Side-IO Coordination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7" y="1379144"/>
            <a:ext cx="7663589" cy="38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400"/>
            <a:ext cx="9144000" cy="44898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Server-Side-IO Coordination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54483" y="6533965"/>
            <a:ext cx="3137517" cy="25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&amp; Application Lab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20" y="2237175"/>
            <a:ext cx="4027866" cy="2685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60" y="2237175"/>
            <a:ext cx="4622781" cy="26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703</Words>
  <Application>Microsoft Office PowerPoint</Application>
  <PresentationFormat>宽屏</PresentationFormat>
  <Paragraphs>116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新宋体</vt:lpstr>
      <vt:lpstr>Arial</vt:lpstr>
      <vt:lpstr>Cambria Math</vt:lpstr>
      <vt:lpstr>Times New Roman</vt:lpstr>
      <vt:lpstr>Wingdings</vt:lpstr>
      <vt:lpstr>Office 主题​​</vt:lpstr>
      <vt:lpstr>基于Feedback 的Lustre QoS策略</vt:lpstr>
      <vt:lpstr>主要内容</vt:lpstr>
      <vt:lpstr>为什么需要Lustre QoS ?</vt:lpstr>
      <vt:lpstr>Lustre QoS </vt:lpstr>
      <vt:lpstr>Lustre QoS考虑的因素 </vt:lpstr>
      <vt:lpstr>Lustre QoS已有的基础</vt:lpstr>
      <vt:lpstr>NRS TBF policies</vt:lpstr>
      <vt:lpstr>Server-Side-IO Coordination</vt:lpstr>
      <vt:lpstr>Server-Side-IO Coordination</vt:lpstr>
      <vt:lpstr>Automating Contention Management</vt:lpstr>
      <vt:lpstr>Split-Level IO Scheduling</vt:lpstr>
      <vt:lpstr>基于Feedback的Lustre QoS 策略</vt:lpstr>
      <vt:lpstr>基于Feedback的Lustre QoS 策略</vt:lpstr>
      <vt:lpstr>基于Feedback的Lustre QoS 策略</vt:lpstr>
      <vt:lpstr>测试结果（sscdt）</vt:lpstr>
      <vt:lpstr>测试结果（sscdt）</vt:lpstr>
      <vt:lpstr>测试结果（split）</vt:lpstr>
      <vt:lpstr>已完成的工作</vt:lpstr>
      <vt:lpstr>接下来的工作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邓仕军</dc:creator>
  <cp:lastModifiedBy>邓仕军</cp:lastModifiedBy>
  <cp:revision>134</cp:revision>
  <dcterms:created xsi:type="dcterms:W3CDTF">2016-09-25T02:05:44Z</dcterms:created>
  <dcterms:modified xsi:type="dcterms:W3CDTF">2016-10-19T12:07:08Z</dcterms:modified>
</cp:coreProperties>
</file>