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indent="0">
              <a:spcBef>
                <a:spcPts val="0"/>
              </a:spcBef>
            </a:pPr>
            <a:r>
              <a:rPr lang="en-US" dirty="0">
                <a:solidFill>
                  <a:schemeClr val="tx2"/>
                </a:solidFill>
                <a:latin typeface="Franklin Gothic" panose="020B0604020202020204" charset="0"/>
                <a:ea typeface="Franklin Gothic"/>
                <a:cs typeface="Franklin Gothic"/>
                <a:sym typeface="Franklin Gothic"/>
              </a:rPr>
              <a:t>Ministry/Organization Name/Student Innovation: </a:t>
            </a:r>
            <a:r>
              <a:rPr lang="en-US" b="0" i="0" dirty="0">
                <a:solidFill>
                  <a:schemeClr val="tx2"/>
                </a:solidFill>
                <a:effectLst/>
                <a:latin typeface="Franklin Gothic" panose="020B0604020202020204" charset="0"/>
              </a:rPr>
              <a:t>All India Council for Technical Education (AICTE).</a:t>
            </a:r>
            <a:endParaRPr lang="en-US" dirty="0">
              <a:solidFill>
                <a:schemeClr val="tx2"/>
              </a:solidFill>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solidFill>
                  <a:schemeClr val="tx2"/>
                </a:solidFill>
                <a:latin typeface="Franklin Gothic" panose="020B0604020202020204" charset="0"/>
                <a:ea typeface="Franklin Gothic"/>
                <a:cs typeface="Franklin Gothic"/>
                <a:sym typeface="Franklin Gothic"/>
              </a:rPr>
              <a:t>PS Code:DR707</a:t>
            </a:r>
          </a:p>
          <a:p>
            <a:pPr marL="0" lvl="0" indent="0" algn="l" rtl="0">
              <a:lnSpc>
                <a:spcPct val="90000"/>
              </a:lnSpc>
              <a:spcBef>
                <a:spcPts val="1000"/>
              </a:spcBef>
              <a:spcAft>
                <a:spcPts val="0"/>
              </a:spcAft>
              <a:buClr>
                <a:schemeClr val="lt2"/>
              </a:buClr>
              <a:buSzPts val="1800"/>
              <a:buNone/>
            </a:pPr>
            <a:r>
              <a:rPr lang="en-US" dirty="0">
                <a:solidFill>
                  <a:schemeClr val="tx2"/>
                </a:solidFill>
                <a:latin typeface="Franklin Gothic" panose="020B0604020202020204" charset="0"/>
                <a:ea typeface="Franklin Gothic"/>
                <a:cs typeface="Franklin Gothic"/>
                <a:sym typeface="Franklin Gothic"/>
              </a:rPr>
              <a:t>   </a:t>
            </a:r>
            <a:br>
              <a:rPr lang="en-US" dirty="0">
                <a:solidFill>
                  <a:schemeClr val="tx2"/>
                </a:solidFill>
                <a:latin typeface="Franklin Gothic" panose="020B0604020202020204" charset="0"/>
                <a:ea typeface="Franklin Gothic"/>
                <a:cs typeface="Franklin Gothic"/>
                <a:sym typeface="Franklin Gothic"/>
              </a:rPr>
            </a:br>
            <a:r>
              <a:rPr lang="en-US" dirty="0">
                <a:solidFill>
                  <a:schemeClr val="tx2"/>
                </a:solidFill>
                <a:latin typeface="Franklin Gothic" panose="020B0604020202020204" charset="0"/>
                <a:ea typeface="Franklin Gothic"/>
                <a:cs typeface="Franklin Gothic"/>
                <a:sym typeface="Franklin Gothic"/>
              </a:rPr>
              <a:t>Problem Statement Title: </a:t>
            </a:r>
            <a:r>
              <a:rPr lang="en-US" b="0" i="0" u="none" strike="noStrike" dirty="0">
                <a:solidFill>
                  <a:schemeClr val="tx2"/>
                </a:solidFill>
                <a:effectLst/>
                <a:latin typeface="Franklin Gothic" panose="020B0604020202020204" charset="0"/>
              </a:rPr>
              <a:t>Software for easing government procurements</a:t>
            </a:r>
            <a:endParaRPr dirty="0">
              <a:solidFill>
                <a:schemeClr val="tx2"/>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solidFill>
                  <a:schemeClr val="tx2"/>
                </a:solidFill>
                <a:latin typeface="Franklin Gothic" panose="020B0604020202020204" charset="0"/>
                <a:ea typeface="Franklin Gothic"/>
                <a:cs typeface="Franklin Gothic"/>
                <a:sym typeface="Franklin Gothic"/>
              </a:rPr>
            </a:br>
            <a:r>
              <a:rPr lang="en-US" dirty="0">
                <a:solidFill>
                  <a:schemeClr val="tx2"/>
                </a:solidFill>
                <a:latin typeface="Franklin Gothic" panose="020B0604020202020204" charset="0"/>
                <a:ea typeface="Franklin Gothic"/>
                <a:cs typeface="Franklin Gothic"/>
                <a:sym typeface="Franklin Gothic"/>
              </a:rPr>
              <a:t>Team Name: CT (Compile Time)</a:t>
            </a:r>
            <a:endParaRPr dirty="0">
              <a:solidFill>
                <a:schemeClr val="tx2"/>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solidFill>
                  <a:schemeClr val="tx2"/>
                </a:solidFill>
                <a:latin typeface="Franklin Gothic" panose="020B0604020202020204" charset="0"/>
                <a:ea typeface="Franklin Gothic"/>
                <a:cs typeface="Franklin Gothic"/>
                <a:sym typeface="Franklin Gothic"/>
              </a:rPr>
            </a:br>
            <a:r>
              <a:rPr lang="en-US" dirty="0">
                <a:solidFill>
                  <a:schemeClr val="tx2"/>
                </a:solidFill>
                <a:latin typeface="Franklin Gothic" panose="020B0604020202020204" charset="0"/>
                <a:ea typeface="Franklin Gothic"/>
                <a:cs typeface="Franklin Gothic"/>
                <a:sym typeface="Franklin Gothic"/>
              </a:rPr>
              <a:t>Team Leader Name: Wahid Ali</a:t>
            </a:r>
            <a:endParaRPr dirty="0">
              <a:solidFill>
                <a:schemeClr val="tx2"/>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solidFill>
                  <a:schemeClr val="tx2"/>
                </a:solidFill>
                <a:latin typeface="Franklin Gothic" panose="020B0604020202020204" charset="0"/>
                <a:ea typeface="Franklin Gothic"/>
                <a:cs typeface="Franklin Gothic"/>
                <a:sym typeface="Franklin Gothic"/>
              </a:rPr>
            </a:br>
            <a:r>
              <a:rPr lang="en-US" dirty="0">
                <a:solidFill>
                  <a:schemeClr val="tx2"/>
                </a:solidFill>
                <a:latin typeface="Franklin Gothic" panose="020B0604020202020204" charset="0"/>
                <a:ea typeface="Franklin Gothic"/>
                <a:cs typeface="Franklin Gothic"/>
                <a:sym typeface="Franklin Gothic"/>
              </a:rPr>
              <a:t>Institute Code (AISHE): U-0892</a:t>
            </a:r>
          </a:p>
          <a:p>
            <a:pPr marL="0" lvl="0" indent="0" algn="l" rtl="0">
              <a:lnSpc>
                <a:spcPct val="90000"/>
              </a:lnSpc>
              <a:spcBef>
                <a:spcPts val="1000"/>
              </a:spcBef>
              <a:spcAft>
                <a:spcPts val="0"/>
              </a:spcAft>
              <a:buClr>
                <a:schemeClr val="lt2"/>
              </a:buClr>
              <a:buSzPts val="1800"/>
              <a:buNone/>
            </a:pPr>
            <a:br>
              <a:rPr lang="en-US" dirty="0">
                <a:solidFill>
                  <a:schemeClr val="tx2"/>
                </a:solidFill>
                <a:latin typeface="Franklin Gothic" panose="020B0604020202020204" charset="0"/>
                <a:ea typeface="Franklin Gothic"/>
                <a:cs typeface="Franklin Gothic"/>
                <a:sym typeface="Franklin Gothic"/>
              </a:rPr>
            </a:br>
            <a:r>
              <a:rPr lang="en-US" dirty="0">
                <a:solidFill>
                  <a:schemeClr val="tx2"/>
                </a:solidFill>
                <a:latin typeface="Franklin Gothic" panose="020B0604020202020204" charset="0"/>
                <a:ea typeface="Franklin Gothic"/>
                <a:cs typeface="Franklin Gothic"/>
                <a:sym typeface="Franklin Gothic"/>
              </a:rPr>
              <a:t>Institute Name:             CT University</a:t>
            </a:r>
            <a:endParaRPr dirty="0">
              <a:solidFill>
                <a:schemeClr val="tx2"/>
              </a:solidFill>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solidFill>
                  <a:schemeClr val="tx2"/>
                </a:solidFill>
                <a:latin typeface="Franklin Gothic" panose="020B0604020202020204" charset="0"/>
                <a:ea typeface="Franklin Gothic"/>
                <a:cs typeface="Franklin Gothic"/>
                <a:sym typeface="Franklin Gothic"/>
              </a:rPr>
              <a:t>Theme Name: </a:t>
            </a:r>
            <a:r>
              <a:rPr lang="en-US" b="0" i="0" dirty="0">
                <a:solidFill>
                  <a:schemeClr val="tx2"/>
                </a:solidFill>
                <a:effectLst/>
                <a:latin typeface="Franklin Gothic" panose="020B0604020202020204" charset="0"/>
              </a:rPr>
              <a:t>Smart Automation</a:t>
            </a:r>
            <a:endParaRPr dirty="0">
              <a:solidFill>
                <a:schemeClr val="tx2"/>
              </a:solidFill>
              <a:latin typeface="Franklin Gothic" panose="020B0604020202020204" charset="0"/>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5A6EA2B-70B2-4F4F-A060-84B4533A8F78}"/>
              </a:ext>
            </a:extLst>
          </p:cNvPr>
          <p:cNvPicPr preferRelativeResize="0">
            <a:picLocks noGrp="1"/>
          </p:cNvPicPr>
          <p:nvPr>
            <p:ph type="pic" idx="2"/>
          </p:nvPr>
        </p:nvPicPr>
        <p:blipFill>
          <a:blip r:embed="rId3"/>
          <a:stretch/>
        </p:blipFill>
        <p:spPr>
          <a:xfrm>
            <a:off x="6747029" y="119921"/>
            <a:ext cx="5203547" cy="3786862"/>
          </a:xfrm>
          <a:prstGeom prst="rect">
            <a:avLst/>
          </a:prstGeom>
          <a:noFill/>
          <a:ln>
            <a:noFill/>
          </a:ln>
        </p:spPr>
      </p:pic>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393451" y="2118477"/>
            <a:ext cx="6353578" cy="421374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r>
              <a:rPr lang="en-US" sz="1400" dirty="0"/>
              <a:t>In the modern era of technology still government uses traditional approach to allocate the tenders and fulfilling the requirements. Which consumes lot of time about 6-8 months to complete the entire process through this app the time will be utilize and the comparison of tenders and decision making will be fully optimize with the help  of Machine Learning Algorithms. </a:t>
            </a:r>
          </a:p>
          <a:p>
            <a:pPr>
              <a:buFont typeface="Arial" panose="020B0604020202020204" pitchFamily="34" charset="0"/>
              <a:buChar char="•"/>
            </a:pPr>
            <a:r>
              <a:rPr lang="en-US" sz="1400" dirty="0"/>
              <a:t>Allocation time will reduce.</a:t>
            </a:r>
          </a:p>
          <a:p>
            <a:pPr>
              <a:buFont typeface="Arial" panose="020B0604020202020204" pitchFamily="34" charset="0"/>
              <a:buChar char="•"/>
            </a:pPr>
            <a:r>
              <a:rPr lang="en-US" sz="1400" dirty="0"/>
              <a:t>It will ensure transparency.</a:t>
            </a:r>
          </a:p>
          <a:p>
            <a:pPr>
              <a:buFont typeface="Arial" panose="020B0604020202020204" pitchFamily="34" charset="0"/>
              <a:buChar char="•"/>
            </a:pPr>
            <a:r>
              <a:rPr lang="en-US" sz="1400" dirty="0"/>
              <a:t>Paper work which takes lot of human efforts and maintained will now be replaced by computers with ease of Data Base System.</a:t>
            </a:r>
          </a:p>
          <a:p>
            <a:pPr>
              <a:buFont typeface="Arial" panose="020B0604020202020204" pitchFamily="34" charset="0"/>
              <a:buChar char="•"/>
            </a:pPr>
            <a:r>
              <a:rPr lang="en-US" sz="1400" dirty="0"/>
              <a:t>Comparison will be more accurate and easy.</a:t>
            </a:r>
          </a:p>
          <a:p>
            <a:pPr>
              <a:buFont typeface="Arial" panose="020B0604020202020204" pitchFamily="34" charset="0"/>
              <a:buChar char="•"/>
            </a:pPr>
            <a:r>
              <a:rPr lang="en-US" sz="1400" dirty="0"/>
              <a:t>Everything at glance.</a:t>
            </a:r>
          </a:p>
          <a:p>
            <a:pPr>
              <a:buFont typeface="Arial" panose="020B0604020202020204" pitchFamily="34" charset="0"/>
              <a:buChar char="•"/>
            </a:pPr>
            <a:r>
              <a:rPr lang="en-US" sz="1400" dirty="0"/>
              <a:t>It will be helpful in reducing the human interferences.</a:t>
            </a:r>
          </a:p>
          <a:p>
            <a:pPr>
              <a:buFont typeface="Arial" panose="020B0604020202020204" pitchFamily="34" charset="0"/>
              <a:buChar char="•"/>
            </a:pPr>
            <a:endParaRPr sz="1400"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1000"/>
              </a:spcBef>
              <a:spcAft>
                <a:spcPts val="0"/>
              </a:spcAft>
              <a:buClr>
                <a:schemeClr val="dk1"/>
              </a:buClr>
              <a:buSzPts val="1600"/>
              <a:buFont typeface="Arial"/>
              <a:buNone/>
            </a:pPr>
            <a:r>
              <a:rPr lang="en-US" sz="1800" dirty="0">
                <a:solidFill>
                  <a:schemeClr val="dk1"/>
                </a:solidFill>
                <a:latin typeface="Libre Franklin"/>
                <a:ea typeface="Libre Franklin"/>
                <a:cs typeface="Libre Franklin"/>
                <a:sym typeface="Libre Franklin"/>
              </a:rPr>
              <a:t>Government and Private sectors both can use it for filling tenders .</a:t>
            </a:r>
          </a:p>
          <a:p>
            <a:pPr marL="0" marR="0" lvl="0" indent="0" algn="l" rtl="0">
              <a:lnSpc>
                <a:spcPct val="100000"/>
              </a:lnSpc>
              <a:spcBef>
                <a:spcPts val="1000"/>
              </a:spcBef>
              <a:spcAft>
                <a:spcPts val="0"/>
              </a:spcAft>
              <a:buClr>
                <a:schemeClr val="dk1"/>
              </a:buClr>
              <a:buSzPts val="1600"/>
              <a:buFont typeface="Arial"/>
              <a:buNone/>
            </a:pPr>
            <a:r>
              <a:rPr lang="en-US" sz="1800" dirty="0">
                <a:solidFill>
                  <a:schemeClr val="dk1"/>
                </a:solidFill>
                <a:latin typeface="Libre Franklin"/>
                <a:ea typeface="Libre Franklin"/>
                <a:cs typeface="Libre Franklin"/>
                <a:sym typeface="Libre Franklin"/>
              </a:rPr>
              <a:t>They can use reverse auction.</a:t>
            </a:r>
          </a:p>
          <a:p>
            <a:pPr marL="0" marR="0" lvl="0" indent="0" algn="l" rtl="0">
              <a:lnSpc>
                <a:spcPct val="100000"/>
              </a:lnSpc>
              <a:spcBef>
                <a:spcPts val="1000"/>
              </a:spcBef>
              <a:spcAft>
                <a:spcPts val="0"/>
              </a:spcAft>
              <a:buClr>
                <a:schemeClr val="dk1"/>
              </a:buClr>
              <a:buSzPts val="1600"/>
              <a:buFont typeface="Arial"/>
              <a:buNone/>
            </a:pPr>
            <a:r>
              <a:rPr lang="en-US" sz="1800" dirty="0">
                <a:solidFill>
                  <a:schemeClr val="dk1"/>
                </a:solidFill>
                <a:latin typeface="Libre Franklin"/>
                <a:ea typeface="Libre Franklin"/>
                <a:cs typeface="Libre Franklin"/>
                <a:sym typeface="Libre Franklin"/>
              </a:rPr>
              <a:t>From cloths manufacturing to Medical, everything can be sell or buy over this app in a big quantity either by public sector companies or private sector. </a:t>
            </a:r>
          </a:p>
          <a:p>
            <a:pPr marL="0" marR="0" lvl="0" indent="0" algn="l" rtl="0">
              <a:lnSpc>
                <a:spcPct val="100000"/>
              </a:lnSpc>
              <a:spcBef>
                <a:spcPts val="1000"/>
              </a:spcBef>
              <a:spcAft>
                <a:spcPts val="0"/>
              </a:spcAft>
              <a:buClr>
                <a:schemeClr val="dk1"/>
              </a:buClr>
              <a:buSzPts val="1600"/>
              <a:buFont typeface="Arial"/>
              <a:buNone/>
            </a:pPr>
            <a:endParaRPr sz="18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2"/>
            <a:ext cx="4991103" cy="42010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 Project will be develop in native libraries of Python.  First there would be an login page for both the parties, The Government and Pvt combines. Private companies will first register themselves they will mention all the details of their firm and also GST In  and the license for example for medical purpose they need the license. After that they will generate id password and for security there will be OTP system and each session will end in 40 min.  In the End after filling the tender Government can filter all the tenders and companies and there will be an windows where ML, DL and AI will be automatically work for Comparing and Finding the best one. Two anonymous gov. agent will be there for inspecting the sample and will give rating and it will help to make decision easy with collaboration of human and machine.</a:t>
            </a:r>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We will use python so it will be easy to implement the AI and being in python we will use only python libraries for other components like GUI and Database. </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GUI:- </a:t>
            </a:r>
            <a:r>
              <a:rPr lang="en-US" sz="1600" dirty="0" err="1">
                <a:solidFill>
                  <a:schemeClr val="dk1"/>
                </a:solidFill>
                <a:latin typeface="Libre Franklin"/>
                <a:ea typeface="Libre Franklin"/>
                <a:cs typeface="Libre Franklin"/>
                <a:sym typeface="Libre Franklin"/>
              </a:rPr>
              <a:t>Kivy</a:t>
            </a:r>
            <a:r>
              <a:rPr lang="en-US" sz="1600" dirty="0">
                <a:solidFill>
                  <a:schemeClr val="dk1"/>
                </a:solidFill>
                <a:latin typeface="Libre Franklin"/>
                <a:ea typeface="Libre Franklin"/>
                <a:cs typeface="Libre Franklin"/>
                <a:sym typeface="Libre Franklin"/>
              </a:rPr>
              <a:t> is advance and best for android and all other platform cause the byte code remains same.</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Data Base: PostgreSQL,</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sym typeface="Libre Franklin"/>
              </a:rPr>
              <a:t>PyCharm IDE:  PyCharm is the best IDE live ever used. With PyCharm accessing the </a:t>
            </a:r>
            <a:r>
              <a:rPr lang="en-US" sz="1600" dirty="0" err="1">
                <a:solidFill>
                  <a:schemeClr val="dk1"/>
                </a:solidFill>
                <a:latin typeface="Libre Franklin"/>
                <a:sym typeface="Libre Franklin"/>
              </a:rPr>
              <a:t>the</a:t>
            </a:r>
            <a:r>
              <a:rPr lang="en-US" sz="1600" dirty="0">
                <a:solidFill>
                  <a:schemeClr val="dk1"/>
                </a:solidFill>
                <a:latin typeface="Libre Franklin"/>
                <a:sym typeface="Libre Franklin"/>
              </a:rPr>
              <a:t> command line and to connecting with database, and create virtual environment is too easy.</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sym typeface="Libre Franklin"/>
              </a:rPr>
              <a:t>ML: TensorFlow, NumPy, Pandas will be used for Predicting the best tender seller and buyer and bids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Wahid Ali</a:t>
            </a:r>
            <a:endParaRPr dirty="0"/>
          </a:p>
          <a:p>
            <a:pPr marL="0" lvl="0" indent="0" algn="l" rtl="0">
              <a:lnSpc>
                <a:spcPct val="90000"/>
              </a:lnSpc>
              <a:spcBef>
                <a:spcPts val="1000"/>
              </a:spcBef>
              <a:spcAft>
                <a:spcPts val="0"/>
              </a:spcAft>
              <a:buClr>
                <a:schemeClr val="dk1"/>
              </a:buClr>
              <a:buSzPts val="1200"/>
              <a:buNone/>
            </a:pPr>
            <a:r>
              <a:rPr lang="en-US" sz="1200" dirty="0"/>
              <a:t>Branch: BCA				Artificial Intelligence :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Yasmeena</a:t>
            </a:r>
            <a:r>
              <a:rPr lang="en-US" sz="1200" b="1" dirty="0">
                <a:solidFill>
                  <a:srgbClr val="5D7C3F"/>
                </a:solidFill>
              </a:rPr>
              <a:t> </a:t>
            </a:r>
            <a:r>
              <a:rPr lang="en-US" sz="1200" b="1" dirty="0" err="1">
                <a:solidFill>
                  <a:srgbClr val="5D7C3F"/>
                </a:solidFill>
              </a:rPr>
              <a:t>Hilal</a:t>
            </a:r>
            <a:endParaRPr dirty="0"/>
          </a:p>
          <a:p>
            <a:pPr marL="0" lvl="0" indent="0" algn="l" rtl="0">
              <a:lnSpc>
                <a:spcPct val="90000"/>
              </a:lnSpc>
              <a:spcBef>
                <a:spcPts val="1000"/>
              </a:spcBef>
              <a:spcAft>
                <a:spcPts val="0"/>
              </a:spcAft>
              <a:buClr>
                <a:schemeClr val="dk1"/>
              </a:buClr>
              <a:buSzPts val="1200"/>
              <a:buNone/>
            </a:pPr>
            <a:r>
              <a:rPr lang="en-US" sz="1200" dirty="0"/>
              <a:t>Branch: BCA				Simple BCA					Year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Jashanpreet</a:t>
            </a:r>
            <a:r>
              <a:rPr lang="en-US" sz="1200" b="1" dirty="0">
                <a:solidFill>
                  <a:srgbClr val="5D7C3F"/>
                </a:solidFill>
              </a:rPr>
              <a:t> Kaur</a:t>
            </a:r>
            <a:endParaRPr dirty="0"/>
          </a:p>
          <a:p>
            <a:pPr marL="0" lvl="0" indent="0" algn="l" rtl="0">
              <a:lnSpc>
                <a:spcPct val="90000"/>
              </a:lnSpc>
              <a:spcBef>
                <a:spcPts val="1000"/>
              </a:spcBef>
              <a:spcAft>
                <a:spcPts val="0"/>
              </a:spcAft>
              <a:buClr>
                <a:schemeClr val="dk1"/>
              </a:buClr>
              <a:buSzPts val="1200"/>
              <a:buNone/>
            </a:pPr>
            <a:r>
              <a:rPr lang="en-US" sz="1200" dirty="0"/>
              <a:t>Branch: BCA				Simple BCA					Year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Bhushan </a:t>
            </a:r>
            <a:r>
              <a:rPr lang="en-US" sz="1200" b="1" dirty="0" err="1">
                <a:solidFill>
                  <a:srgbClr val="5D7C3F"/>
                </a:solidFill>
              </a:rPr>
              <a:t>Chaulagain</a:t>
            </a:r>
            <a:endParaRPr dirty="0"/>
          </a:p>
          <a:p>
            <a:pPr marL="0" lvl="0" indent="0" algn="l" rtl="0">
              <a:lnSpc>
                <a:spcPct val="90000"/>
              </a:lnSpc>
              <a:spcBef>
                <a:spcPts val="1000"/>
              </a:spcBef>
              <a:spcAft>
                <a:spcPts val="0"/>
              </a:spcAft>
              <a:buClr>
                <a:schemeClr val="dk1"/>
              </a:buClr>
              <a:buSzPts val="1200"/>
              <a:buNone/>
            </a:pPr>
            <a:r>
              <a:rPr lang="en-US" sz="1200" dirty="0"/>
              <a:t>Branch: BCA				Artificial Intelligence				</a:t>
            </a:r>
            <a:r>
              <a:rPr lang="en-US" sz="1200" dirty="0" err="1"/>
              <a:t>sYear</a:t>
            </a:r>
            <a:r>
              <a:rPr lang="en-US" sz="1200" dirty="0"/>
              <a:t>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Prince Bhatt </a:t>
            </a:r>
            <a:endParaRPr dirty="0"/>
          </a:p>
          <a:p>
            <a:pPr marL="0" lvl="0" indent="0" algn="l" rtl="0">
              <a:lnSpc>
                <a:spcPct val="90000"/>
              </a:lnSpc>
              <a:spcBef>
                <a:spcPts val="1000"/>
              </a:spcBef>
              <a:spcAft>
                <a:spcPts val="0"/>
              </a:spcAft>
              <a:buClr>
                <a:schemeClr val="dk1"/>
              </a:buClr>
              <a:buSzPts val="1200"/>
              <a:buNone/>
            </a:pPr>
            <a:r>
              <a:rPr lang="en-US" sz="1200" dirty="0"/>
              <a:t>Branch: BCA				Cyber Security				Year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a:solidFill>
                  <a:srgbClr val="5D7C3F"/>
                </a:solidFill>
              </a:rPr>
              <a:t>Sanjay Prasad </a:t>
            </a:r>
            <a:r>
              <a:rPr lang="en-US" sz="1200" b="1" dirty="0">
                <a:solidFill>
                  <a:srgbClr val="5D7C3F"/>
                </a:solidFill>
              </a:rPr>
              <a:t>Mandal</a:t>
            </a:r>
            <a:endParaRPr dirty="0"/>
          </a:p>
          <a:p>
            <a:pPr marL="0" lvl="0" indent="0" algn="l" rtl="0">
              <a:lnSpc>
                <a:spcPct val="90000"/>
              </a:lnSpc>
              <a:spcBef>
                <a:spcPts val="1000"/>
              </a:spcBef>
              <a:spcAft>
                <a:spcPts val="0"/>
              </a:spcAft>
              <a:buClr>
                <a:schemeClr val="dk1"/>
              </a:buClr>
              <a:buSzPts val="1200"/>
              <a:buNone/>
            </a:pPr>
            <a:r>
              <a:rPr lang="en-US" sz="1200" dirty="0"/>
              <a:t>Branch: Diploma			CSE					Year II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7316</TotalTime>
  <Words>797</Words>
  <Application>Microsoft Office PowerPoint</Application>
  <PresentationFormat>Widescreen</PresentationFormat>
  <Paragraphs>56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Franklin Gothic</vt:lpstr>
      <vt:lpstr>Arial</vt:lpstr>
      <vt:lpstr>Libre Franklin</vt:lpstr>
      <vt:lpstr>Noto Sans Symbols</vt:lpstr>
      <vt:lpstr>Calibri</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Mr_Master</cp:lastModifiedBy>
  <cp:revision>20</cp:revision>
  <dcterms:created xsi:type="dcterms:W3CDTF">2022-02-11T07:14:46Z</dcterms:created>
  <dcterms:modified xsi:type="dcterms:W3CDTF">2022-03-30T01:54:47Z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