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56" r:id="rId2"/>
    <p:sldId id="258" r:id="rId3"/>
    <p:sldId id="260" r:id="rId4"/>
    <p:sldId id="269" r:id="rId5"/>
    <p:sldId id="270" r:id="rId6"/>
    <p:sldId id="268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70C68-95B8-40B1-83CB-426B52C6ADEE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C228C-A61E-4379-B538-45BF8CFE8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6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9854-C261-4E85-80EC-DC1E78934869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116-3E48-4ED2-9198-D97F7AE3C6FD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9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BAD9-E115-42B6-83B0-C58049EE4DD5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4B27-6C80-446B-A246-23C6BC797841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B354-7199-4DE4-A045-287C32B74C31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9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4B27-6C80-446B-A246-23C6BC797841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37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328B-6C28-47CE-83B6-94FE71FE8109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FBEA-9E67-4E01-8024-7D0AAC358913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8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4767-86E0-4147-8441-9ECAB57FABC3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77C-7404-435C-A581-C1D32E39A767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3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0913276-234E-4541-A47C-C1403F518B71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7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CB84B27-6C80-446B-A246-23C6BC797841}" type="datetime1">
              <a:rPr lang="en-US" altLang="zh-TW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59055" y="1790204"/>
            <a:ext cx="8915399" cy="1037402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+mj-ea"/>
              </a:rPr>
              <a:t>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9056" y="3539446"/>
            <a:ext cx="8915399" cy="1095357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</a:rPr>
              <a:t>指導老師</a:t>
            </a:r>
            <a:r>
              <a:rPr lang="en-US" altLang="zh-TW" sz="240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</a:rPr>
              <a:t>黃惠俞老師</a:t>
            </a:r>
            <a:endParaRPr lang="en-US" altLang="zh-TW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</a:rPr>
              <a:t>學生</a:t>
            </a:r>
            <a:r>
              <a:rPr lang="en-US" altLang="zh-TW" sz="240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</a:rPr>
              <a:t>黃少諭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j-ea"/>
                <a:ea typeface="+mj-ea"/>
              </a:rPr>
              <a:pPr/>
              <a:t>1</a:t>
            </a:fld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75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4"/>
    </mc:Choice>
    <mc:Fallback xmlns="">
      <p:transition spd="slow" advTm="26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74813" y="420225"/>
            <a:ext cx="8915399" cy="1037402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+mj-ea"/>
              </a:rPr>
              <a:t>Action item</a:t>
            </a:r>
            <a:endParaRPr lang="zh-TW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812" y="1949219"/>
            <a:ext cx="8915399" cy="43796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Survey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論文與修補方法</a:t>
            </a:r>
            <a:b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3D Warping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確認</a:t>
            </a:r>
            <a:b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j-ea"/>
                <a:ea typeface="+mj-ea"/>
              </a:rPr>
              <a:pPr/>
              <a:t>2</a:t>
            </a:fld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608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36112" y="486599"/>
            <a:ext cx="8915399" cy="1037402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</a:rPr>
              <a:t>近期進度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6112" y="1801403"/>
            <a:ext cx="8915399" cy="4943302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bg1"/>
                </a:solidFill>
              </a:rPr>
              <a:t>Interframe Hole Filling  for DIBR in 3D Videos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(2015):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用移動行為來分析前景和背景的移動方向。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移動行為將移動方向和</a:t>
            </a:r>
            <a:r>
              <a:rPr lang="en-US" altLang="zh-TW" dirty="0">
                <a:solidFill>
                  <a:schemeClr val="bg1"/>
                </a:solidFill>
              </a:rPr>
              <a:t>clustering algorithms(</a:t>
            </a:r>
            <a:r>
              <a:rPr lang="zh-TW" altLang="en-US" dirty="0">
                <a:solidFill>
                  <a:schemeClr val="bg1"/>
                </a:solidFill>
              </a:rPr>
              <a:t>聚集演算法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應用於有相近值得運動信息分組為相同的聚類，並且將聚類作為</a:t>
            </a:r>
            <a:r>
              <a:rPr lang="en-US" altLang="zh-TW" dirty="0">
                <a:solidFill>
                  <a:schemeClr val="bg1"/>
                </a:solidFill>
              </a:rPr>
              <a:t>unit</a:t>
            </a:r>
            <a:r>
              <a:rPr lang="zh-TW" altLang="en-US" dirty="0">
                <a:solidFill>
                  <a:schemeClr val="bg1"/>
                </a:solidFill>
              </a:rPr>
              <a:t>來確定幀之間圖像的移動。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聚類後，前景移動方向使用幀之間的前景信息，然後通過前景聚類的位置猜測洞周圍的前景移動方向。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使用背景移動方向來搜索不在前景的區域，並用該區域行為來用作比較信息，由此獲得被景移動方向，最後修復估計出前景和背景的移動方向。</a:t>
            </a:r>
            <a:br>
              <a:rPr lang="en-US" altLang="zh-TW" dirty="0"/>
            </a:br>
            <a:r>
              <a:rPr lang="zh-TW" altLang="en-US" dirty="0">
                <a:solidFill>
                  <a:schemeClr val="bg1"/>
                </a:solidFill>
              </a:rPr>
              <a:t>為了保證修復信息的準確性，估計移動修復信息是一個與洞相鄰的類似區域，分析兩個區域的紋理相似性。</a:t>
            </a:r>
            <a:br>
              <a:rPr lang="en-US" altLang="zh-TW" dirty="0">
                <a:solidFill>
                  <a:schemeClr val="bg1"/>
                </a:solidFill>
              </a:rPr>
            </a:b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就是幀間應用移動行為和紋理相似性來確保修復信息的準確性。</a:t>
            </a:r>
            <a:endParaRPr lang="en-US" altLang="zh-TW" sz="3200" dirty="0">
              <a:solidFill>
                <a:srgbClr val="FF0000"/>
              </a:solidFill>
              <a:latin typeface="+mj-ea"/>
            </a:endParaRPr>
          </a:p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j-ea"/>
                <a:ea typeface="+mj-ea"/>
              </a:rPr>
              <a:pPr/>
              <a:t>3</a:t>
            </a:fld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175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36112" y="486599"/>
            <a:ext cx="8915399" cy="1037402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</a:rPr>
              <a:t>近期進度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10080" y="3131907"/>
            <a:ext cx="8915399" cy="4943302"/>
          </a:xfrm>
        </p:spPr>
        <p:txBody>
          <a:bodyPr>
            <a:normAutofit/>
          </a:bodyPr>
          <a:lstStyle/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j-ea"/>
                <a:ea typeface="+mj-ea"/>
              </a:rPr>
              <a:pPr/>
              <a:t>4</a:t>
            </a:fld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3D46BD-A28F-4EF6-8677-7EEDAE20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1" y="2180568"/>
            <a:ext cx="4728334" cy="31568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519CF63-9CC6-4F69-9DBB-0EA9ED13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83" y="1974718"/>
            <a:ext cx="4730684" cy="39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7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36112" y="486599"/>
            <a:ext cx="8915399" cy="1037402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</a:rPr>
              <a:t>近期進度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10080" y="3131907"/>
            <a:ext cx="8915399" cy="4943302"/>
          </a:xfrm>
        </p:spPr>
        <p:txBody>
          <a:bodyPr>
            <a:normAutofit/>
          </a:bodyPr>
          <a:lstStyle/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j-ea"/>
                <a:ea typeface="+mj-ea"/>
              </a:rPr>
              <a:pPr/>
              <a:t>5</a:t>
            </a:fld>
            <a:endParaRPr lang="en-US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EAFA26-1141-468B-933F-A66BE651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12" y="2046613"/>
            <a:ext cx="5770346" cy="35569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74D01B4-6655-4684-AAC8-8742A07C4134}"/>
              </a:ext>
            </a:extLst>
          </p:cNvPr>
          <p:cNvSpPr txBox="1"/>
          <p:nvPr/>
        </p:nvSpPr>
        <p:spPr>
          <a:xfrm>
            <a:off x="7306458" y="2818546"/>
            <a:ext cx="2638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[2][3]</a:t>
            </a:r>
            <a:r>
              <a:rPr lang="zh-TW" altLang="en-US" dirty="0">
                <a:solidFill>
                  <a:schemeClr val="bg1"/>
                </a:solidFill>
              </a:rPr>
              <a:t>通過深度值區分前景和背景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[2]</a:t>
            </a:r>
            <a:r>
              <a:rPr lang="zh-TW" altLang="en-US" dirty="0">
                <a:solidFill>
                  <a:schemeClr val="bg1"/>
                </a:solidFill>
              </a:rPr>
              <a:t>比較深度值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[3]</a:t>
            </a:r>
            <a:r>
              <a:rPr lang="zh-TW" altLang="en-US" dirty="0">
                <a:solidFill>
                  <a:schemeClr val="bg1"/>
                </a:solidFill>
              </a:rPr>
              <a:t>應用紋理強度和紋理方向性填補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屬單一性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6331E6-FF2A-40B5-B0FD-CCEF6C9077F3}"/>
              </a:ext>
            </a:extLst>
          </p:cNvPr>
          <p:cNvSpPr txBox="1"/>
          <p:nvPr/>
        </p:nvSpPr>
        <p:spPr>
          <a:xfrm>
            <a:off x="7381982" y="4941870"/>
            <a:ext cx="1566809" cy="37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VSRS</a:t>
            </a:r>
            <a:r>
              <a:rPr lang="zh-TW" altLang="en-US" dirty="0">
                <a:solidFill>
                  <a:schemeClr val="bg1"/>
                </a:solidFill>
              </a:rPr>
              <a:t>軟體</a:t>
            </a:r>
          </a:p>
        </p:txBody>
      </p:sp>
    </p:spTree>
    <p:extLst>
      <p:ext uri="{BB962C8B-B14F-4D97-AF65-F5344CB8AC3E}">
        <p14:creationId xmlns:p14="http://schemas.microsoft.com/office/powerpoint/2010/main" val="155646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36112" y="486599"/>
            <a:ext cx="8915399" cy="1037402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+mj-ea"/>
              </a:rPr>
              <a:t>3D WARPING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確認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6111" y="1524001"/>
            <a:ext cx="8915399" cy="494330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buClrTx/>
              <a:defRPr/>
            </a:pPr>
            <a:r>
              <a:rPr lang="zh-TW" altLang="en-US" sz="3200" dirty="0">
                <a:solidFill>
                  <a:schemeClr val="bg1"/>
                </a:solidFill>
              </a:rPr>
              <a:t>與文獻</a:t>
            </a:r>
            <a:r>
              <a:rPr lang="en-US" altLang="zh-TW" sz="3200" dirty="0">
                <a:solidFill>
                  <a:schemeClr val="bg1"/>
                </a:solidFill>
              </a:rPr>
              <a:t>[2]</a:t>
            </a:r>
            <a:r>
              <a:rPr lang="zh-TW" altLang="en-US" sz="3200" dirty="0">
                <a:solidFill>
                  <a:schemeClr val="bg1"/>
                </a:solidFill>
              </a:rPr>
              <a:t>做比對</a:t>
            </a:r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j-ea"/>
                <a:ea typeface="+mj-ea"/>
              </a:rPr>
              <a:pPr/>
              <a:t>6</a:t>
            </a:fld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049253-53F4-4933-8999-A774DC85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3" y="2116725"/>
            <a:ext cx="5888551" cy="45460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8AC90DC-A802-4286-8AF9-04639A19B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10" y="2189590"/>
            <a:ext cx="6027231" cy="47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36112" y="486599"/>
            <a:ext cx="8915399" cy="1037402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+mj-ea"/>
              </a:rPr>
              <a:t>3D WARPING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確認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6111" y="1524001"/>
            <a:ext cx="8915399" cy="494330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buClrTx/>
              <a:defRPr/>
            </a:pPr>
            <a:r>
              <a:rPr lang="zh-TW" altLang="en-US" sz="3200" dirty="0">
                <a:solidFill>
                  <a:schemeClr val="bg1"/>
                </a:solidFill>
              </a:rPr>
              <a:t>與文獻</a:t>
            </a:r>
            <a:r>
              <a:rPr lang="en-US" altLang="zh-TW" sz="3200" dirty="0">
                <a:solidFill>
                  <a:schemeClr val="bg1"/>
                </a:solidFill>
              </a:rPr>
              <a:t>[2]</a:t>
            </a:r>
            <a:r>
              <a:rPr lang="zh-TW" altLang="en-US" sz="3200" dirty="0">
                <a:solidFill>
                  <a:schemeClr val="bg1"/>
                </a:solidFill>
              </a:rPr>
              <a:t>做比對</a:t>
            </a:r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3200" dirty="0">
              <a:solidFill>
                <a:srgbClr val="00B0F0"/>
              </a:solidFill>
              <a:latin typeface="+mj-ea"/>
            </a:endParaRPr>
          </a:p>
          <a:p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j-ea"/>
                <a:ea typeface="+mj-ea"/>
              </a:rPr>
              <a:pPr/>
              <a:t>7</a:t>
            </a:fld>
            <a:endParaRPr lang="en-US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BA2E25-D5F6-4EB1-818E-CD4322E7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1" y="2125814"/>
            <a:ext cx="5915242" cy="46047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2EC4C22-3E7A-4058-80AD-2C4D1FEE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99" y="2125814"/>
            <a:ext cx="5987944" cy="45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1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6926" y="320675"/>
            <a:ext cx="8915399" cy="1037402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+mj-ea"/>
              </a:rPr>
              <a:t>行程表</a:t>
            </a:r>
            <a:endParaRPr lang="en-US" altLang="zh-TW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AutoShape 2" descr="「wechat bot」的圖片搜尋結果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4" descr="「wechat bot」的圖片搜尋結果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91219"/>
              </p:ext>
            </p:extLst>
          </p:nvPr>
        </p:nvGraphicFramePr>
        <p:xfrm>
          <a:off x="1446925" y="1669551"/>
          <a:ext cx="8915399" cy="41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657">
                  <a:extLst>
                    <a:ext uri="{9D8B030D-6E8A-4147-A177-3AD203B41FA5}">
                      <a16:colId xmlns:a16="http://schemas.microsoft.com/office/drawing/2014/main" val="3692305245"/>
                    </a:ext>
                  </a:extLst>
                </a:gridCol>
                <a:gridCol w="7026742">
                  <a:extLst>
                    <a:ext uri="{9D8B030D-6E8A-4147-A177-3AD203B41FA5}">
                      <a16:colId xmlns:a16="http://schemas.microsoft.com/office/drawing/2014/main" val="469737767"/>
                    </a:ext>
                  </a:extLst>
                </a:gridCol>
              </a:tblGrid>
              <a:tr h="53485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行程表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詳細內容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9163"/>
                  </a:ext>
                </a:extLst>
              </a:tr>
              <a:tr h="5901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24236"/>
                  </a:ext>
                </a:extLst>
              </a:tr>
              <a:tr h="5951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68293"/>
                  </a:ext>
                </a:extLst>
              </a:tr>
              <a:tr h="5951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35484"/>
                  </a:ext>
                </a:extLst>
              </a:tr>
              <a:tr h="5951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33179"/>
                  </a:ext>
                </a:extLst>
              </a:tr>
              <a:tr h="5951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25625"/>
                  </a:ext>
                </a:extLst>
              </a:tr>
              <a:tr h="5951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7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0537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10841</TotalTime>
  <Words>86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Gill Sans MT</vt:lpstr>
      <vt:lpstr>包裹</vt:lpstr>
      <vt:lpstr>進度報告</vt:lpstr>
      <vt:lpstr>Action item</vt:lpstr>
      <vt:lpstr>近期進度</vt:lpstr>
      <vt:lpstr>近期進度</vt:lpstr>
      <vt:lpstr>近期進度</vt:lpstr>
      <vt:lpstr>3D WARPING確認</vt:lpstr>
      <vt:lpstr>3D WARPING確認</vt:lpstr>
      <vt:lpstr>行程表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黃聖淵</dc:creator>
  <cp:lastModifiedBy>Saoyu</cp:lastModifiedBy>
  <cp:revision>184</cp:revision>
  <dcterms:created xsi:type="dcterms:W3CDTF">2017-07-23T06:05:40Z</dcterms:created>
  <dcterms:modified xsi:type="dcterms:W3CDTF">2018-03-07T10:57:41Z</dcterms:modified>
</cp:coreProperties>
</file>