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notesMasterIdLst>
    <p:notesMasterId r:id="rId12"/>
  </p:notesMasterIdLst>
  <p:sldIdLst>
    <p:sldId id="256" r:id="rId2"/>
    <p:sldId id="258" r:id="rId3"/>
    <p:sldId id="260" r:id="rId4"/>
    <p:sldId id="269" r:id="rId5"/>
    <p:sldId id="270" r:id="rId6"/>
    <p:sldId id="271" r:id="rId7"/>
    <p:sldId id="272" r:id="rId8"/>
    <p:sldId id="273" r:id="rId9"/>
    <p:sldId id="274" r:id="rId10"/>
    <p:sldId id="27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100" d="100"/>
          <a:sy n="100" d="100"/>
        </p:scale>
        <p:origin x="51" y="18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F70C68-95B8-40B1-83CB-426B52C6ADEE}" type="datetimeFigureOut">
              <a:rPr lang="zh-TW" altLang="en-US" smtClean="0"/>
              <a:t>2018/3/14</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DC228C-A61E-4379-B538-45BF8CFE8E62}" type="slidenum">
              <a:rPr lang="zh-TW" altLang="en-US" smtClean="0"/>
              <a:t>‹#›</a:t>
            </a:fld>
            <a:endParaRPr lang="zh-TW" altLang="en-US"/>
          </a:p>
        </p:txBody>
      </p:sp>
    </p:spTree>
    <p:extLst>
      <p:ext uri="{BB962C8B-B14F-4D97-AF65-F5344CB8AC3E}">
        <p14:creationId xmlns:p14="http://schemas.microsoft.com/office/powerpoint/2010/main" val="3377362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7" name="Date Placeholder 6"/>
          <p:cNvSpPr>
            <a:spLocks noGrp="1"/>
          </p:cNvSpPr>
          <p:nvPr>
            <p:ph type="dt" sz="half" idx="10"/>
          </p:nvPr>
        </p:nvSpPr>
        <p:spPr/>
        <p:txBody>
          <a:bodyPr/>
          <a:lstStyle/>
          <a:p>
            <a:fld id="{A2C29854-C261-4E85-80EC-DC1E78934869}" type="datetime1">
              <a:rPr lang="en-US" altLang="zh-TW" smtClean="0"/>
              <a:t>3/14/2018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5484528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E7906116-3E48-4ED2-9198-D97F7AE3C6FD}" type="datetime1">
              <a:rPr lang="en-US" altLang="zh-TW" smtClean="0"/>
              <a:t>3/14/2018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30299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F106BAD9-E115-42B6-83B0-C58049EE4DD5}" type="datetime1">
              <a:rPr lang="en-US" altLang="zh-TW" smtClean="0"/>
              <a:t>3/14/2018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01459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4CB84B27-6C80-446B-A246-23C6BC797841}" type="datetime1">
              <a:rPr lang="en-US" altLang="zh-TW" smtClean="0"/>
              <a:t>3/14/2018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943253"/>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7" name="Date Placeholder 6"/>
          <p:cNvSpPr>
            <a:spLocks noGrp="1"/>
          </p:cNvSpPr>
          <p:nvPr>
            <p:ph type="dt" sz="half" idx="10"/>
          </p:nvPr>
        </p:nvSpPr>
        <p:spPr/>
        <p:txBody>
          <a:bodyPr/>
          <a:lstStyle/>
          <a:p>
            <a:fld id="{ADB8B354-7199-4DE4-A045-287C32B74C31}" type="datetime1">
              <a:rPr lang="en-US" altLang="zh-TW" smtClean="0"/>
              <a:t>3/14/2018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0439187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8" name="Date Placeholder 7"/>
          <p:cNvSpPr>
            <a:spLocks noGrp="1"/>
          </p:cNvSpPr>
          <p:nvPr>
            <p:ph type="dt" sz="half" idx="10"/>
          </p:nvPr>
        </p:nvSpPr>
        <p:spPr/>
        <p:txBody>
          <a:bodyPr/>
          <a:lstStyle/>
          <a:p>
            <a:fld id="{4CB84B27-6C80-446B-A246-23C6BC797841}" type="datetime1">
              <a:rPr lang="en-US" altLang="zh-TW" smtClean="0"/>
              <a:t>3/14/2018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42963743"/>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1583436" y="3143250"/>
            <a:ext cx="4270248" cy="2596776"/>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7" name="Date Placeholder 6"/>
          <p:cNvSpPr>
            <a:spLocks noGrp="1"/>
          </p:cNvSpPr>
          <p:nvPr>
            <p:ph type="dt" sz="half" idx="10"/>
          </p:nvPr>
        </p:nvSpPr>
        <p:spPr/>
        <p:txBody>
          <a:bodyPr/>
          <a:lstStyle/>
          <a:p>
            <a:fld id="{F7D5328B-6C28-47CE-83B6-94FE71FE8109}" type="datetime1">
              <a:rPr lang="en-US" altLang="zh-TW" smtClean="0"/>
              <a:t>3/14/2018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
        <p:nvSpPr>
          <p:cNvPr id="10" name="Title 9"/>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3636214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6653FBEA-9E67-4E01-8024-7D0AAC358913}" type="datetime1">
              <a:rPr lang="en-US" altLang="zh-TW" smtClean="0"/>
              <a:t>3/14/2018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38081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314767-86E0-4147-8441-9ECAB57FABC3}" type="datetime1">
              <a:rPr lang="en-US" altLang="zh-TW" smtClean="0"/>
              <a:t>3/14/2018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11473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zh-TW" altLang="en-US"/>
              <a:t>按一下以編輯母片標題樣式</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9" name="Date Placeholder 8"/>
          <p:cNvSpPr>
            <a:spLocks noGrp="1"/>
          </p:cNvSpPr>
          <p:nvPr>
            <p:ph type="dt" sz="half" idx="10"/>
          </p:nvPr>
        </p:nvSpPr>
        <p:spPr/>
        <p:txBody>
          <a:bodyPr/>
          <a:lstStyle/>
          <a:p>
            <a:fld id="{92F3477C-7404-435C-A581-C1D32E39A767}" type="datetime1">
              <a:rPr lang="en-US" altLang="zh-TW" smtClean="0"/>
              <a:t>3/14/2018</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44738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10913276-234E-4541-A47C-C1403F518B71}" type="datetime1">
              <a:rPr lang="en-US" altLang="zh-TW" smtClean="0"/>
              <a:t>3/14/2018</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04176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4CB84B27-6C80-446B-A246-23C6BC797841}" type="datetime1">
              <a:rPr lang="en-US" altLang="zh-TW" smtClean="0"/>
              <a:t>3/14/2018</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49965474"/>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hf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459055" y="1790204"/>
            <a:ext cx="8915399" cy="1037402"/>
          </a:xfrm>
        </p:spPr>
        <p:txBody>
          <a:bodyPr/>
          <a:lstStyle/>
          <a:p>
            <a:pPr algn="ctr"/>
            <a:r>
              <a:rPr lang="zh-TW" altLang="en-US" dirty="0">
                <a:solidFill>
                  <a:srgbClr val="FF0000"/>
                </a:solidFill>
                <a:latin typeface="+mj-ea"/>
              </a:rPr>
              <a:t>進度報告</a:t>
            </a:r>
          </a:p>
        </p:txBody>
      </p:sp>
      <p:sp>
        <p:nvSpPr>
          <p:cNvPr id="3" name="副標題 2"/>
          <p:cNvSpPr>
            <a:spLocks noGrp="1"/>
          </p:cNvSpPr>
          <p:nvPr>
            <p:ph type="subTitle" idx="1"/>
          </p:nvPr>
        </p:nvSpPr>
        <p:spPr>
          <a:xfrm>
            <a:off x="1459056" y="3539446"/>
            <a:ext cx="8915399" cy="1095357"/>
          </a:xfrm>
        </p:spPr>
        <p:txBody>
          <a:bodyPr>
            <a:normAutofit/>
          </a:bodyPr>
          <a:lstStyle/>
          <a:p>
            <a:pPr algn="ctr"/>
            <a:r>
              <a:rPr lang="zh-TW" altLang="en-US" sz="2400" dirty="0">
                <a:solidFill>
                  <a:schemeClr val="bg1"/>
                </a:solidFill>
                <a:latin typeface="+mj-ea"/>
                <a:ea typeface="+mj-ea"/>
              </a:rPr>
              <a:t>指導老師</a:t>
            </a:r>
            <a:r>
              <a:rPr lang="en-US" altLang="zh-TW" sz="2400" dirty="0">
                <a:solidFill>
                  <a:schemeClr val="bg1"/>
                </a:solidFill>
                <a:latin typeface="+mj-ea"/>
                <a:ea typeface="+mj-ea"/>
              </a:rPr>
              <a:t>:</a:t>
            </a:r>
            <a:r>
              <a:rPr lang="zh-TW" altLang="en-US" sz="2400" dirty="0">
                <a:solidFill>
                  <a:schemeClr val="bg1"/>
                </a:solidFill>
                <a:latin typeface="+mj-ea"/>
                <a:ea typeface="+mj-ea"/>
              </a:rPr>
              <a:t>黃惠俞老師</a:t>
            </a:r>
            <a:endParaRPr lang="en-US" altLang="zh-TW" sz="2400" dirty="0">
              <a:solidFill>
                <a:schemeClr val="bg1"/>
              </a:solidFill>
              <a:latin typeface="+mj-ea"/>
              <a:ea typeface="+mj-ea"/>
            </a:endParaRPr>
          </a:p>
          <a:p>
            <a:pPr algn="ctr"/>
            <a:r>
              <a:rPr lang="zh-TW" altLang="en-US" sz="2400" dirty="0">
                <a:solidFill>
                  <a:schemeClr val="bg1"/>
                </a:solidFill>
                <a:latin typeface="+mj-ea"/>
                <a:ea typeface="+mj-ea"/>
              </a:rPr>
              <a:t>學生</a:t>
            </a:r>
            <a:r>
              <a:rPr lang="en-US" altLang="zh-TW" sz="2400" dirty="0">
                <a:solidFill>
                  <a:schemeClr val="bg1"/>
                </a:solidFill>
                <a:latin typeface="+mj-ea"/>
                <a:ea typeface="+mj-ea"/>
              </a:rPr>
              <a:t>:</a:t>
            </a:r>
            <a:r>
              <a:rPr lang="zh-TW" altLang="en-US" sz="2400" dirty="0">
                <a:solidFill>
                  <a:schemeClr val="bg1"/>
                </a:solidFill>
                <a:latin typeface="+mj-ea"/>
                <a:ea typeface="+mj-ea"/>
              </a:rPr>
              <a:t>黃少諭</a:t>
            </a:r>
          </a:p>
        </p:txBody>
      </p:sp>
      <p:sp>
        <p:nvSpPr>
          <p:cNvPr id="4" name="投影片編號版面配置區 3"/>
          <p:cNvSpPr>
            <a:spLocks noGrp="1"/>
          </p:cNvSpPr>
          <p:nvPr>
            <p:ph type="sldNum" sz="quarter" idx="12"/>
          </p:nvPr>
        </p:nvSpPr>
        <p:spPr/>
        <p:txBody>
          <a:bodyPr/>
          <a:lstStyle/>
          <a:p>
            <a:fld id="{D57F1E4F-1CFF-5643-939E-217C01CDF565}" type="slidenum">
              <a:rPr lang="en-US" smtClean="0">
                <a:latin typeface="+mj-ea"/>
                <a:ea typeface="+mj-ea"/>
              </a:rPr>
              <a:pPr/>
              <a:t>1</a:t>
            </a:fld>
            <a:endParaRPr lang="en-US" dirty="0">
              <a:latin typeface="+mj-ea"/>
              <a:ea typeface="+mj-ea"/>
            </a:endParaRPr>
          </a:p>
        </p:txBody>
      </p:sp>
    </p:spTree>
    <p:extLst>
      <p:ext uri="{BB962C8B-B14F-4D97-AF65-F5344CB8AC3E}">
        <p14:creationId xmlns:p14="http://schemas.microsoft.com/office/powerpoint/2010/main" val="3317519294"/>
      </p:ext>
    </p:extLst>
  </p:cSld>
  <p:clrMapOvr>
    <a:masterClrMapping/>
  </p:clrMapOvr>
  <mc:AlternateContent xmlns:mc="http://schemas.openxmlformats.org/markup-compatibility/2006" xmlns:p14="http://schemas.microsoft.com/office/powerpoint/2010/main">
    <mc:Choice Requires="p14">
      <p:transition spd="slow" p14:dur="2000" advTm="2614"/>
    </mc:Choice>
    <mc:Fallback xmlns="">
      <p:transition spd="slow" advTm="2614"/>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536112" y="486599"/>
            <a:ext cx="8915399" cy="1037402"/>
          </a:xfrm>
        </p:spPr>
        <p:txBody>
          <a:bodyPr/>
          <a:lstStyle/>
          <a:p>
            <a:r>
              <a:rPr lang="zh-TW" altLang="en-US" dirty="0">
                <a:solidFill>
                  <a:srgbClr val="FF0000"/>
                </a:solidFill>
                <a:latin typeface="+mj-ea"/>
              </a:rPr>
              <a:t>近期進度</a:t>
            </a:r>
          </a:p>
        </p:txBody>
      </p:sp>
      <p:sp>
        <p:nvSpPr>
          <p:cNvPr id="7" name="投影片編號版面配置區 6"/>
          <p:cNvSpPr>
            <a:spLocks noGrp="1"/>
          </p:cNvSpPr>
          <p:nvPr>
            <p:ph type="sldNum" sz="quarter" idx="12"/>
          </p:nvPr>
        </p:nvSpPr>
        <p:spPr/>
        <p:txBody>
          <a:bodyPr/>
          <a:lstStyle/>
          <a:p>
            <a:fld id="{D57F1E4F-1CFF-5643-939E-217C01CDF565}" type="slidenum">
              <a:rPr lang="en-US" smtClean="0">
                <a:latin typeface="+mj-ea"/>
                <a:ea typeface="+mj-ea"/>
              </a:rPr>
              <a:pPr/>
              <a:t>10</a:t>
            </a:fld>
            <a:endParaRPr lang="en-US" dirty="0">
              <a:latin typeface="+mj-ea"/>
              <a:ea typeface="+mj-ea"/>
            </a:endParaRPr>
          </a:p>
        </p:txBody>
      </p:sp>
      <p:sp>
        <p:nvSpPr>
          <p:cNvPr id="4" name="文字方塊 3">
            <a:extLst>
              <a:ext uri="{FF2B5EF4-FFF2-40B4-BE49-F238E27FC236}">
                <a16:creationId xmlns:a16="http://schemas.microsoft.com/office/drawing/2014/main" id="{C06CAF35-305D-40E6-8BD2-1A5B456B7B04}"/>
              </a:ext>
            </a:extLst>
          </p:cNvPr>
          <p:cNvSpPr txBox="1"/>
          <p:nvPr/>
        </p:nvSpPr>
        <p:spPr>
          <a:xfrm>
            <a:off x="1786484" y="1866900"/>
            <a:ext cx="3961174" cy="523220"/>
          </a:xfrm>
          <a:prstGeom prst="rect">
            <a:avLst/>
          </a:prstGeom>
          <a:noFill/>
        </p:spPr>
        <p:txBody>
          <a:bodyPr wrap="square" rtlCol="0">
            <a:spAutoFit/>
          </a:bodyPr>
          <a:lstStyle/>
          <a:p>
            <a:r>
              <a:rPr lang="en-US" altLang="zh-TW" sz="2800" dirty="0"/>
              <a:t>Conclusion</a:t>
            </a:r>
            <a:endParaRPr lang="zh-TW" altLang="en-US" sz="2800" dirty="0"/>
          </a:p>
        </p:txBody>
      </p:sp>
      <p:sp>
        <p:nvSpPr>
          <p:cNvPr id="5" name="文字方塊 4">
            <a:extLst>
              <a:ext uri="{FF2B5EF4-FFF2-40B4-BE49-F238E27FC236}">
                <a16:creationId xmlns:a16="http://schemas.microsoft.com/office/drawing/2014/main" id="{61A3004F-397E-4CE7-AC93-9922577864A5}"/>
              </a:ext>
            </a:extLst>
          </p:cNvPr>
          <p:cNvSpPr txBox="1"/>
          <p:nvPr/>
        </p:nvSpPr>
        <p:spPr>
          <a:xfrm>
            <a:off x="3295649" y="2890157"/>
            <a:ext cx="5949043" cy="2585323"/>
          </a:xfrm>
          <a:prstGeom prst="rect">
            <a:avLst/>
          </a:prstGeom>
          <a:noFill/>
        </p:spPr>
        <p:txBody>
          <a:bodyPr wrap="square" rtlCol="0">
            <a:spAutoFit/>
          </a:bodyPr>
          <a:lstStyle/>
          <a:p>
            <a:r>
              <a:rPr lang="zh-TW" altLang="en-US" dirty="0"/>
              <a:t>本文介紹了一種新型視圖合成的設計算法可以在</a:t>
            </a:r>
            <a:r>
              <a:rPr lang="en-US" altLang="zh-TW" dirty="0"/>
              <a:t>3DV</a:t>
            </a:r>
            <a:r>
              <a:rPr lang="zh-TW" altLang="en-US" dirty="0"/>
              <a:t>渲染應用程序中採用。</a:t>
            </a:r>
            <a:br>
              <a:rPr lang="en-US" altLang="zh-TW" dirty="0"/>
            </a:br>
            <a:r>
              <a:rPr lang="zh-TW" altLang="en-US" dirty="0"/>
              <a:t>這些應用程序中最重要的指標之一是</a:t>
            </a:r>
            <a:r>
              <a:rPr lang="zh-TW" altLang="en-US" dirty="0">
                <a:solidFill>
                  <a:srgbClr val="FF0000"/>
                </a:solidFill>
              </a:rPr>
              <a:t>渲染質量</a:t>
            </a:r>
            <a:r>
              <a:rPr lang="zh-TW" altLang="en-US" dirty="0"/>
              <a:t>。 </a:t>
            </a:r>
            <a:br>
              <a:rPr lang="en-US" altLang="zh-TW" dirty="0"/>
            </a:br>
            <a:r>
              <a:rPr lang="zh-TW" altLang="en-US" dirty="0"/>
              <a:t>我們的方法採用改進和新穎圖像處理技術，它們都使用深度圖信息來最大化合成質量。 </a:t>
            </a:r>
            <a:br>
              <a:rPr lang="en-US" altLang="zh-TW" dirty="0"/>
            </a:br>
            <a:r>
              <a:rPr lang="zh-TW" altLang="en-US" dirty="0"/>
              <a:t>這些包括深度邊界檢測，邊界噪聲消除，逆翹曲，亮度調整，自適應混合和修補。</a:t>
            </a:r>
            <a:br>
              <a:rPr lang="en-US" altLang="zh-TW" dirty="0"/>
            </a:br>
            <a:r>
              <a:rPr lang="zh-TW" altLang="en-US" dirty="0"/>
              <a:t>結果，所提出的解決方案超越了這一點目前最先進的解決方案。</a:t>
            </a:r>
          </a:p>
        </p:txBody>
      </p:sp>
    </p:spTree>
    <p:extLst>
      <p:ext uri="{BB962C8B-B14F-4D97-AF65-F5344CB8AC3E}">
        <p14:creationId xmlns:p14="http://schemas.microsoft.com/office/powerpoint/2010/main" val="2531059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674813" y="420225"/>
            <a:ext cx="8915399" cy="1037402"/>
          </a:xfrm>
        </p:spPr>
        <p:txBody>
          <a:bodyPr/>
          <a:lstStyle/>
          <a:p>
            <a:pPr algn="ctr"/>
            <a:r>
              <a:rPr lang="en-US" altLang="zh-TW" dirty="0">
                <a:solidFill>
                  <a:srgbClr val="FF0000"/>
                </a:solidFill>
                <a:latin typeface="+mj-ea"/>
              </a:rPr>
              <a:t>Action item</a:t>
            </a:r>
            <a:endParaRPr lang="zh-TW" altLang="en-US" dirty="0">
              <a:solidFill>
                <a:srgbClr val="FF0000"/>
              </a:solidFill>
              <a:latin typeface="+mj-ea"/>
            </a:endParaRPr>
          </a:p>
        </p:txBody>
      </p:sp>
      <p:sp>
        <p:nvSpPr>
          <p:cNvPr id="3" name="副標題 2"/>
          <p:cNvSpPr>
            <a:spLocks noGrp="1"/>
          </p:cNvSpPr>
          <p:nvPr>
            <p:ph type="subTitle" idx="1"/>
          </p:nvPr>
        </p:nvSpPr>
        <p:spPr>
          <a:xfrm>
            <a:off x="1674812" y="1949219"/>
            <a:ext cx="8915399" cy="4379662"/>
          </a:xfrm>
        </p:spPr>
        <p:txBody>
          <a:bodyPr>
            <a:normAutofit/>
          </a:bodyPr>
          <a:lstStyle/>
          <a:p>
            <a:pPr algn="l"/>
            <a:r>
              <a:rPr lang="en-US" altLang="zh-TW" sz="3200" dirty="0">
                <a:solidFill>
                  <a:schemeClr val="bg1"/>
                </a:solidFill>
                <a:latin typeface="+mj-ea"/>
              </a:rPr>
              <a:t>Survey</a:t>
            </a:r>
            <a:r>
              <a:rPr lang="zh-TW" altLang="en-US" sz="3200" dirty="0">
                <a:solidFill>
                  <a:schemeClr val="bg1"/>
                </a:solidFill>
                <a:latin typeface="+mj-ea"/>
              </a:rPr>
              <a:t>論文</a:t>
            </a:r>
            <a:br>
              <a:rPr lang="en-US" altLang="zh-TW" sz="3200" dirty="0">
                <a:solidFill>
                  <a:schemeClr val="bg1"/>
                </a:solidFill>
                <a:latin typeface="+mj-ea"/>
              </a:rPr>
            </a:br>
            <a:r>
              <a:rPr lang="zh-TW" altLang="en-US" sz="3200" dirty="0">
                <a:solidFill>
                  <a:schemeClr val="bg1"/>
                </a:solidFill>
                <a:latin typeface="+mj-ea"/>
              </a:rPr>
              <a:t>修補方法</a:t>
            </a:r>
            <a:br>
              <a:rPr lang="en-US" altLang="zh-TW" sz="3200" dirty="0">
                <a:solidFill>
                  <a:schemeClr val="bg1"/>
                </a:solidFill>
                <a:latin typeface="+mj-ea"/>
                <a:ea typeface="+mj-ea"/>
              </a:rPr>
            </a:br>
            <a:br>
              <a:rPr lang="en-US" altLang="zh-TW" sz="3200" dirty="0">
                <a:solidFill>
                  <a:schemeClr val="bg1"/>
                </a:solidFill>
                <a:latin typeface="+mj-ea"/>
                <a:ea typeface="+mj-ea"/>
              </a:rPr>
            </a:br>
            <a:endParaRPr lang="en-US" altLang="zh-TW" sz="3200" dirty="0">
              <a:solidFill>
                <a:schemeClr val="bg1"/>
              </a:solidFill>
              <a:latin typeface="+mj-ea"/>
              <a:ea typeface="+mj-ea"/>
            </a:endParaRPr>
          </a:p>
        </p:txBody>
      </p:sp>
      <p:sp>
        <p:nvSpPr>
          <p:cNvPr id="4" name="投影片編號版面配置區 3"/>
          <p:cNvSpPr>
            <a:spLocks noGrp="1"/>
          </p:cNvSpPr>
          <p:nvPr>
            <p:ph type="sldNum" sz="quarter" idx="12"/>
          </p:nvPr>
        </p:nvSpPr>
        <p:spPr/>
        <p:txBody>
          <a:bodyPr/>
          <a:lstStyle/>
          <a:p>
            <a:fld id="{D57F1E4F-1CFF-5643-939E-217C01CDF565}" type="slidenum">
              <a:rPr lang="en-US" smtClean="0">
                <a:latin typeface="+mj-ea"/>
                <a:ea typeface="+mj-ea"/>
              </a:rPr>
              <a:pPr/>
              <a:t>2</a:t>
            </a:fld>
            <a:endParaRPr lang="en-US" dirty="0">
              <a:latin typeface="+mj-ea"/>
              <a:ea typeface="+mj-ea"/>
            </a:endParaRPr>
          </a:p>
        </p:txBody>
      </p:sp>
    </p:spTree>
    <p:extLst>
      <p:ext uri="{BB962C8B-B14F-4D97-AF65-F5344CB8AC3E}">
        <p14:creationId xmlns:p14="http://schemas.microsoft.com/office/powerpoint/2010/main" val="4106080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536112" y="486599"/>
            <a:ext cx="8915399" cy="1037402"/>
          </a:xfrm>
        </p:spPr>
        <p:txBody>
          <a:bodyPr/>
          <a:lstStyle/>
          <a:p>
            <a:r>
              <a:rPr lang="zh-TW" altLang="en-US" dirty="0">
                <a:solidFill>
                  <a:srgbClr val="FF0000"/>
                </a:solidFill>
                <a:latin typeface="+mj-ea"/>
              </a:rPr>
              <a:t>近期進度</a:t>
            </a:r>
          </a:p>
        </p:txBody>
      </p:sp>
      <p:sp>
        <p:nvSpPr>
          <p:cNvPr id="3" name="副標題 2"/>
          <p:cNvSpPr>
            <a:spLocks noGrp="1"/>
          </p:cNvSpPr>
          <p:nvPr>
            <p:ph type="subTitle" idx="1"/>
          </p:nvPr>
        </p:nvSpPr>
        <p:spPr>
          <a:xfrm>
            <a:off x="1536112" y="1801403"/>
            <a:ext cx="8915399" cy="4943302"/>
          </a:xfrm>
        </p:spPr>
        <p:txBody>
          <a:bodyPr>
            <a:normAutofit/>
          </a:bodyPr>
          <a:lstStyle/>
          <a:p>
            <a:pPr algn="l"/>
            <a:r>
              <a:rPr lang="en-US" altLang="zh-TW" dirty="0"/>
              <a:t>Depth-Based Image Processing for 3D Video</a:t>
            </a:r>
            <a:r>
              <a:rPr lang="zh-TW" altLang="en-US" dirty="0"/>
              <a:t> </a:t>
            </a:r>
            <a:r>
              <a:rPr lang="en-US" altLang="zh-TW" dirty="0"/>
              <a:t>Rendering Applications (2014):</a:t>
            </a:r>
            <a:br>
              <a:rPr lang="en-US" altLang="zh-TW" dirty="0">
                <a:solidFill>
                  <a:schemeClr val="bg1"/>
                </a:solidFill>
              </a:rPr>
            </a:br>
            <a:endParaRPr lang="en-US" altLang="zh-TW" sz="3200" dirty="0">
              <a:solidFill>
                <a:srgbClr val="00B0F0"/>
              </a:solidFill>
              <a:latin typeface="+mj-ea"/>
            </a:endParaRPr>
          </a:p>
          <a:p>
            <a:endParaRPr lang="en-US" altLang="zh-TW" sz="3200" dirty="0">
              <a:solidFill>
                <a:srgbClr val="00B0F0"/>
              </a:solidFill>
              <a:latin typeface="+mj-ea"/>
            </a:endParaRPr>
          </a:p>
          <a:p>
            <a:endParaRPr lang="en-US" altLang="zh-TW" sz="2400" dirty="0">
              <a:solidFill>
                <a:schemeClr val="tx1"/>
              </a:solidFill>
              <a:latin typeface="+mj-ea"/>
              <a:ea typeface="+mj-ea"/>
            </a:endParaRPr>
          </a:p>
        </p:txBody>
      </p:sp>
      <p:sp>
        <p:nvSpPr>
          <p:cNvPr id="7" name="投影片編號版面配置區 6"/>
          <p:cNvSpPr>
            <a:spLocks noGrp="1"/>
          </p:cNvSpPr>
          <p:nvPr>
            <p:ph type="sldNum" sz="quarter" idx="12"/>
          </p:nvPr>
        </p:nvSpPr>
        <p:spPr/>
        <p:txBody>
          <a:bodyPr/>
          <a:lstStyle/>
          <a:p>
            <a:fld id="{D57F1E4F-1CFF-5643-939E-217C01CDF565}" type="slidenum">
              <a:rPr lang="en-US" smtClean="0">
                <a:latin typeface="+mj-ea"/>
                <a:ea typeface="+mj-ea"/>
              </a:rPr>
              <a:pPr/>
              <a:t>3</a:t>
            </a:fld>
            <a:endParaRPr lang="en-US" dirty="0">
              <a:latin typeface="+mj-ea"/>
              <a:ea typeface="+mj-ea"/>
            </a:endParaRPr>
          </a:p>
        </p:txBody>
      </p:sp>
      <p:pic>
        <p:nvPicPr>
          <p:cNvPr id="5" name="圖片 4">
            <a:extLst>
              <a:ext uri="{FF2B5EF4-FFF2-40B4-BE49-F238E27FC236}">
                <a16:creationId xmlns:a16="http://schemas.microsoft.com/office/drawing/2014/main" id="{EEC5FF82-4E9C-44F9-8CD2-A7421386E466}"/>
              </a:ext>
            </a:extLst>
          </p:cNvPr>
          <p:cNvPicPr>
            <a:picLocks noChangeAspect="1"/>
          </p:cNvPicPr>
          <p:nvPr/>
        </p:nvPicPr>
        <p:blipFill>
          <a:blip r:embed="rId2"/>
          <a:stretch>
            <a:fillRect/>
          </a:stretch>
        </p:blipFill>
        <p:spPr>
          <a:xfrm>
            <a:off x="1536112" y="2321378"/>
            <a:ext cx="6493254" cy="3571290"/>
          </a:xfrm>
          <a:prstGeom prst="rect">
            <a:avLst/>
          </a:prstGeom>
        </p:spPr>
      </p:pic>
    </p:spTree>
    <p:extLst>
      <p:ext uri="{BB962C8B-B14F-4D97-AF65-F5344CB8AC3E}">
        <p14:creationId xmlns:p14="http://schemas.microsoft.com/office/powerpoint/2010/main" val="1511757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536112" y="486599"/>
            <a:ext cx="8915399" cy="1037402"/>
          </a:xfrm>
        </p:spPr>
        <p:txBody>
          <a:bodyPr/>
          <a:lstStyle/>
          <a:p>
            <a:r>
              <a:rPr lang="zh-TW" altLang="en-US" dirty="0">
                <a:solidFill>
                  <a:srgbClr val="FF0000"/>
                </a:solidFill>
                <a:latin typeface="+mj-ea"/>
              </a:rPr>
              <a:t>近期進度</a:t>
            </a:r>
          </a:p>
        </p:txBody>
      </p:sp>
      <p:sp>
        <p:nvSpPr>
          <p:cNvPr id="7" name="投影片編號版面配置區 6"/>
          <p:cNvSpPr>
            <a:spLocks noGrp="1"/>
          </p:cNvSpPr>
          <p:nvPr>
            <p:ph type="sldNum" sz="quarter" idx="12"/>
          </p:nvPr>
        </p:nvSpPr>
        <p:spPr/>
        <p:txBody>
          <a:bodyPr/>
          <a:lstStyle/>
          <a:p>
            <a:fld id="{D57F1E4F-1CFF-5643-939E-217C01CDF565}" type="slidenum">
              <a:rPr lang="en-US" smtClean="0">
                <a:latin typeface="+mj-ea"/>
                <a:ea typeface="+mj-ea"/>
              </a:rPr>
              <a:pPr/>
              <a:t>4</a:t>
            </a:fld>
            <a:endParaRPr lang="en-US" dirty="0">
              <a:latin typeface="+mj-ea"/>
              <a:ea typeface="+mj-ea"/>
            </a:endParaRPr>
          </a:p>
        </p:txBody>
      </p:sp>
      <p:pic>
        <p:nvPicPr>
          <p:cNvPr id="6" name="圖片 5">
            <a:extLst>
              <a:ext uri="{FF2B5EF4-FFF2-40B4-BE49-F238E27FC236}">
                <a16:creationId xmlns:a16="http://schemas.microsoft.com/office/drawing/2014/main" id="{DC3D3C42-74D3-4AA3-A205-E2FEAD5E5E64}"/>
              </a:ext>
            </a:extLst>
          </p:cNvPr>
          <p:cNvPicPr>
            <a:picLocks noChangeAspect="1"/>
          </p:cNvPicPr>
          <p:nvPr/>
        </p:nvPicPr>
        <p:blipFill>
          <a:blip r:embed="rId2"/>
          <a:stretch>
            <a:fillRect/>
          </a:stretch>
        </p:blipFill>
        <p:spPr>
          <a:xfrm>
            <a:off x="5256305" y="1739537"/>
            <a:ext cx="3956957" cy="4789714"/>
          </a:xfrm>
          <a:prstGeom prst="rect">
            <a:avLst/>
          </a:prstGeom>
        </p:spPr>
      </p:pic>
      <p:sp>
        <p:nvSpPr>
          <p:cNvPr id="9" name="文字方塊 8">
            <a:extLst>
              <a:ext uri="{FF2B5EF4-FFF2-40B4-BE49-F238E27FC236}">
                <a16:creationId xmlns:a16="http://schemas.microsoft.com/office/drawing/2014/main" id="{864B01B8-7A74-4045-953B-C5F34DE1BCDB}"/>
              </a:ext>
            </a:extLst>
          </p:cNvPr>
          <p:cNvSpPr txBox="1"/>
          <p:nvPr/>
        </p:nvSpPr>
        <p:spPr>
          <a:xfrm>
            <a:off x="1563250" y="1739537"/>
            <a:ext cx="3439886" cy="369332"/>
          </a:xfrm>
          <a:prstGeom prst="rect">
            <a:avLst/>
          </a:prstGeom>
          <a:noFill/>
        </p:spPr>
        <p:txBody>
          <a:bodyPr wrap="square" rtlCol="0">
            <a:spAutoFit/>
          </a:bodyPr>
          <a:lstStyle/>
          <a:p>
            <a:r>
              <a:rPr lang="en-US" altLang="zh-TW" dirty="0"/>
              <a:t>A. Depth Boundary Detection</a:t>
            </a:r>
            <a:endParaRPr lang="zh-TW" altLang="en-US" dirty="0"/>
          </a:p>
        </p:txBody>
      </p:sp>
      <p:sp>
        <p:nvSpPr>
          <p:cNvPr id="10" name="文字方塊 9">
            <a:extLst>
              <a:ext uri="{FF2B5EF4-FFF2-40B4-BE49-F238E27FC236}">
                <a16:creationId xmlns:a16="http://schemas.microsoft.com/office/drawing/2014/main" id="{D81A1B01-6903-4942-A180-188FDA7DE2AA}"/>
              </a:ext>
            </a:extLst>
          </p:cNvPr>
          <p:cNvSpPr txBox="1"/>
          <p:nvPr/>
        </p:nvSpPr>
        <p:spPr>
          <a:xfrm>
            <a:off x="1817914" y="2324405"/>
            <a:ext cx="3020786" cy="369332"/>
          </a:xfrm>
          <a:prstGeom prst="rect">
            <a:avLst/>
          </a:prstGeom>
          <a:noFill/>
        </p:spPr>
        <p:txBody>
          <a:bodyPr wrap="square" rtlCol="0">
            <a:spAutoFit/>
          </a:bodyPr>
          <a:lstStyle/>
          <a:p>
            <a:r>
              <a:rPr lang="zh-TW" altLang="en-US" dirty="0"/>
              <a:t>先將深度圖去噪，檢測邊界</a:t>
            </a:r>
          </a:p>
        </p:txBody>
      </p:sp>
    </p:spTree>
    <p:extLst>
      <p:ext uri="{BB962C8B-B14F-4D97-AF65-F5344CB8AC3E}">
        <p14:creationId xmlns:p14="http://schemas.microsoft.com/office/powerpoint/2010/main" val="1468476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536112" y="486599"/>
            <a:ext cx="8915399" cy="1037402"/>
          </a:xfrm>
        </p:spPr>
        <p:txBody>
          <a:bodyPr/>
          <a:lstStyle/>
          <a:p>
            <a:r>
              <a:rPr lang="zh-TW" altLang="en-US" dirty="0">
                <a:solidFill>
                  <a:srgbClr val="FF0000"/>
                </a:solidFill>
                <a:latin typeface="+mj-ea"/>
              </a:rPr>
              <a:t>近期進度</a:t>
            </a:r>
          </a:p>
        </p:txBody>
      </p:sp>
      <p:sp>
        <p:nvSpPr>
          <p:cNvPr id="7" name="投影片編號版面配置區 6"/>
          <p:cNvSpPr>
            <a:spLocks noGrp="1"/>
          </p:cNvSpPr>
          <p:nvPr>
            <p:ph type="sldNum" sz="quarter" idx="12"/>
          </p:nvPr>
        </p:nvSpPr>
        <p:spPr/>
        <p:txBody>
          <a:bodyPr/>
          <a:lstStyle/>
          <a:p>
            <a:fld id="{D57F1E4F-1CFF-5643-939E-217C01CDF565}" type="slidenum">
              <a:rPr lang="en-US" smtClean="0">
                <a:latin typeface="+mj-ea"/>
                <a:ea typeface="+mj-ea"/>
              </a:rPr>
              <a:pPr/>
              <a:t>5</a:t>
            </a:fld>
            <a:endParaRPr lang="en-US" dirty="0">
              <a:latin typeface="+mj-ea"/>
              <a:ea typeface="+mj-ea"/>
            </a:endParaRPr>
          </a:p>
        </p:txBody>
      </p:sp>
      <p:sp>
        <p:nvSpPr>
          <p:cNvPr id="4" name="文字方塊 3">
            <a:extLst>
              <a:ext uri="{FF2B5EF4-FFF2-40B4-BE49-F238E27FC236}">
                <a16:creationId xmlns:a16="http://schemas.microsoft.com/office/drawing/2014/main" id="{FE68F7DB-70B1-4141-A482-AA3C881E0716}"/>
              </a:ext>
            </a:extLst>
          </p:cNvPr>
          <p:cNvSpPr txBox="1"/>
          <p:nvPr/>
        </p:nvSpPr>
        <p:spPr>
          <a:xfrm>
            <a:off x="69108" y="1626999"/>
            <a:ext cx="4920343" cy="369332"/>
          </a:xfrm>
          <a:prstGeom prst="rect">
            <a:avLst/>
          </a:prstGeom>
          <a:noFill/>
        </p:spPr>
        <p:txBody>
          <a:bodyPr wrap="square" rtlCol="0">
            <a:spAutoFit/>
          </a:bodyPr>
          <a:lstStyle/>
          <a:p>
            <a:r>
              <a:rPr lang="en-US" altLang="zh-TW" dirty="0"/>
              <a:t>B. Depth-Based 3D Forward and Inverse Warping</a:t>
            </a:r>
            <a:endParaRPr lang="zh-TW" altLang="en-US" dirty="0"/>
          </a:p>
        </p:txBody>
      </p:sp>
      <p:sp>
        <p:nvSpPr>
          <p:cNvPr id="5" name="文字方塊 4">
            <a:extLst>
              <a:ext uri="{FF2B5EF4-FFF2-40B4-BE49-F238E27FC236}">
                <a16:creationId xmlns:a16="http://schemas.microsoft.com/office/drawing/2014/main" id="{491579BC-0785-4C91-B2B9-B65BF561118D}"/>
              </a:ext>
            </a:extLst>
          </p:cNvPr>
          <p:cNvSpPr txBox="1"/>
          <p:nvPr/>
        </p:nvSpPr>
        <p:spPr>
          <a:xfrm>
            <a:off x="324922" y="2099329"/>
            <a:ext cx="6266377" cy="3970318"/>
          </a:xfrm>
          <a:prstGeom prst="rect">
            <a:avLst/>
          </a:prstGeom>
          <a:noFill/>
        </p:spPr>
        <p:txBody>
          <a:bodyPr wrap="square" rtlCol="0">
            <a:spAutoFit/>
          </a:bodyPr>
          <a:lstStyle/>
          <a:p>
            <a:r>
              <a:rPr lang="zh-TW" altLang="en-US" dirty="0"/>
              <a:t>使用文中上述公式同時</a:t>
            </a:r>
            <a:r>
              <a:rPr lang="zh-TW" altLang="en-US" dirty="0">
                <a:solidFill>
                  <a:srgbClr val="FF0000"/>
                </a:solidFill>
              </a:rPr>
              <a:t>向前翹曲</a:t>
            </a:r>
            <a:r>
              <a:rPr lang="en-US" altLang="zh-TW" dirty="0">
                <a:solidFill>
                  <a:srgbClr val="FF0000"/>
                </a:solidFill>
              </a:rPr>
              <a:t>wrap</a:t>
            </a:r>
            <a:r>
              <a:rPr lang="zh-TW" altLang="en-US" dirty="0"/>
              <a:t>參考紋理和深度圖像。</a:t>
            </a:r>
            <a:br>
              <a:rPr lang="en-US" altLang="zh-TW" dirty="0"/>
            </a:br>
            <a:r>
              <a:rPr lang="zh-TW" altLang="en-US" dirty="0"/>
              <a:t>如圖</a:t>
            </a:r>
            <a:r>
              <a:rPr lang="en-US" altLang="zh-TW" dirty="0"/>
              <a:t>4</a:t>
            </a:r>
            <a:r>
              <a:rPr lang="zh-TW" altLang="en-US" dirty="0"/>
              <a:t>（</a:t>
            </a:r>
            <a:r>
              <a:rPr lang="en-US" altLang="zh-TW" dirty="0"/>
              <a:t>a</a:t>
            </a:r>
            <a:r>
              <a:rPr lang="zh-TW" altLang="en-US" dirty="0"/>
              <a:t>）和（</a:t>
            </a:r>
            <a:r>
              <a:rPr lang="en-US" altLang="zh-TW" dirty="0"/>
              <a:t>b</a:t>
            </a:r>
            <a:r>
              <a:rPr lang="zh-TW" altLang="en-US" dirty="0"/>
              <a:t>）分別示出了從相機</a:t>
            </a:r>
            <a:r>
              <a:rPr lang="en-US" altLang="zh-TW" dirty="0"/>
              <a:t>3</a:t>
            </a:r>
            <a:r>
              <a:rPr lang="zh-TW" altLang="en-US" dirty="0"/>
              <a:t>投影的虛擬紋理和深度圖像。</a:t>
            </a:r>
            <a:br>
              <a:rPr lang="en-US" altLang="zh-TW" dirty="0"/>
            </a:br>
            <a:r>
              <a:rPr lang="zh-TW" altLang="en-US" dirty="0"/>
              <a:t>狹窄的洞和裂縫在整個過程中都很明顯，以及前景物體周圍的大型隔絕區域。錯誤點也可在前景看見。</a:t>
            </a:r>
            <a:br>
              <a:rPr lang="en-US" altLang="zh-TW" dirty="0"/>
            </a:br>
            <a:r>
              <a:rPr lang="zh-TW" altLang="en-US" dirty="0"/>
              <a:t>使用</a:t>
            </a:r>
            <a:r>
              <a:rPr lang="en-US" altLang="zh-TW" dirty="0"/>
              <a:t>3x3</a:t>
            </a:r>
            <a:r>
              <a:rPr lang="zh-TW" altLang="en-US" dirty="0"/>
              <a:t>窗口對變形的深度圖進行</a:t>
            </a:r>
            <a:r>
              <a:rPr lang="zh-TW" altLang="en-US" dirty="0">
                <a:solidFill>
                  <a:srgbClr val="FF0000"/>
                </a:solidFill>
              </a:rPr>
              <a:t>中值濾波</a:t>
            </a:r>
            <a:r>
              <a:rPr lang="zh-TW" altLang="en-US" dirty="0"/>
              <a:t>，並且進行</a:t>
            </a:r>
            <a:r>
              <a:rPr lang="zh-TW" altLang="en-US" dirty="0">
                <a:solidFill>
                  <a:srgbClr val="FF0000"/>
                </a:solidFill>
              </a:rPr>
              <a:t>反翹曲向</a:t>
            </a:r>
            <a:r>
              <a:rPr lang="en-US" altLang="zh-TW" dirty="0">
                <a:solidFill>
                  <a:srgbClr val="FF0000"/>
                </a:solidFill>
              </a:rPr>
              <a:t>wrap</a:t>
            </a:r>
            <a:r>
              <a:rPr lang="zh-TW" altLang="en-US" dirty="0"/>
              <a:t>。這可減少了使用反向</a:t>
            </a:r>
            <a:r>
              <a:rPr lang="en-US" altLang="zh-TW" dirty="0"/>
              <a:t>wrap</a:t>
            </a:r>
            <a:r>
              <a:rPr lang="zh-TW" altLang="en-US" dirty="0"/>
              <a:t>的傳統算法所需的扭曲操作量。</a:t>
            </a:r>
          </a:p>
          <a:p>
            <a:r>
              <a:rPr lang="zh-TW" altLang="en-US" dirty="0"/>
              <a:t>在這個過程中，扭曲的深度像素被投影回參考相機以檢索相應的紋理像素。濾波和反向翹曲的結果分別如圖</a:t>
            </a:r>
            <a:r>
              <a:rPr lang="en-US" altLang="zh-TW" dirty="0"/>
              <a:t>4</a:t>
            </a:r>
            <a:r>
              <a:rPr lang="zh-TW" altLang="en-US" dirty="0"/>
              <a:t>（</a:t>
            </a:r>
            <a:r>
              <a:rPr lang="en-US" altLang="zh-TW" dirty="0"/>
              <a:t>c</a:t>
            </a:r>
            <a:r>
              <a:rPr lang="zh-TW" altLang="en-US" dirty="0"/>
              <a:t>）和（</a:t>
            </a:r>
            <a:r>
              <a:rPr lang="en-US" altLang="zh-TW" dirty="0"/>
              <a:t>d</a:t>
            </a:r>
            <a:r>
              <a:rPr lang="zh-TW" altLang="en-US" dirty="0"/>
              <a:t>）所示。狹窄的洞和裂縫因為中值濾波減少了屬於同一對象的深度值的空間不一致性，所以前景物體上的誤差點被移除。在變形期間，使用</a:t>
            </a:r>
            <a:r>
              <a:rPr lang="en-US" altLang="zh-TW" dirty="0">
                <a:solidFill>
                  <a:srgbClr val="FF0000"/>
                </a:solidFill>
              </a:rPr>
              <a:t>Z-Buffer</a:t>
            </a:r>
            <a:r>
              <a:rPr lang="zh-TW" altLang="en-US" dirty="0">
                <a:solidFill>
                  <a:srgbClr val="FF0000"/>
                </a:solidFill>
              </a:rPr>
              <a:t>技術來緩解重疊像素的問題</a:t>
            </a:r>
            <a:r>
              <a:rPr lang="zh-TW" altLang="en-US" dirty="0"/>
              <a:t>，其中最前景像素被選擇。</a:t>
            </a:r>
          </a:p>
        </p:txBody>
      </p:sp>
      <p:pic>
        <p:nvPicPr>
          <p:cNvPr id="13" name="圖片 12">
            <a:extLst>
              <a:ext uri="{FF2B5EF4-FFF2-40B4-BE49-F238E27FC236}">
                <a16:creationId xmlns:a16="http://schemas.microsoft.com/office/drawing/2014/main" id="{64768CAB-4EFC-4932-8A59-A76957657F7D}"/>
              </a:ext>
            </a:extLst>
          </p:cNvPr>
          <p:cNvPicPr>
            <a:picLocks noChangeAspect="1"/>
          </p:cNvPicPr>
          <p:nvPr/>
        </p:nvPicPr>
        <p:blipFill>
          <a:blip r:embed="rId2"/>
          <a:stretch>
            <a:fillRect/>
          </a:stretch>
        </p:blipFill>
        <p:spPr>
          <a:xfrm>
            <a:off x="6696112" y="1686871"/>
            <a:ext cx="5258405" cy="4316601"/>
          </a:xfrm>
          <a:prstGeom prst="rect">
            <a:avLst/>
          </a:prstGeom>
        </p:spPr>
      </p:pic>
    </p:spTree>
    <p:extLst>
      <p:ext uri="{BB962C8B-B14F-4D97-AF65-F5344CB8AC3E}">
        <p14:creationId xmlns:p14="http://schemas.microsoft.com/office/powerpoint/2010/main" val="1556463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536112" y="486599"/>
            <a:ext cx="8915399" cy="1037402"/>
          </a:xfrm>
        </p:spPr>
        <p:txBody>
          <a:bodyPr/>
          <a:lstStyle/>
          <a:p>
            <a:r>
              <a:rPr lang="zh-TW" altLang="en-US" dirty="0">
                <a:solidFill>
                  <a:srgbClr val="FF0000"/>
                </a:solidFill>
                <a:latin typeface="+mj-ea"/>
              </a:rPr>
              <a:t>近期進度</a:t>
            </a:r>
          </a:p>
        </p:txBody>
      </p:sp>
      <p:sp>
        <p:nvSpPr>
          <p:cNvPr id="7" name="投影片編號版面配置區 6"/>
          <p:cNvSpPr>
            <a:spLocks noGrp="1"/>
          </p:cNvSpPr>
          <p:nvPr>
            <p:ph type="sldNum" sz="quarter" idx="12"/>
          </p:nvPr>
        </p:nvSpPr>
        <p:spPr/>
        <p:txBody>
          <a:bodyPr/>
          <a:lstStyle/>
          <a:p>
            <a:fld id="{D57F1E4F-1CFF-5643-939E-217C01CDF565}" type="slidenum">
              <a:rPr lang="en-US" smtClean="0">
                <a:latin typeface="+mj-ea"/>
                <a:ea typeface="+mj-ea"/>
              </a:rPr>
              <a:pPr/>
              <a:t>6</a:t>
            </a:fld>
            <a:endParaRPr lang="en-US" dirty="0">
              <a:latin typeface="+mj-ea"/>
              <a:ea typeface="+mj-ea"/>
            </a:endParaRPr>
          </a:p>
        </p:txBody>
      </p:sp>
      <p:sp>
        <p:nvSpPr>
          <p:cNvPr id="4" name="文字方塊 3">
            <a:extLst>
              <a:ext uri="{FF2B5EF4-FFF2-40B4-BE49-F238E27FC236}">
                <a16:creationId xmlns:a16="http://schemas.microsoft.com/office/drawing/2014/main" id="{FE68F7DB-70B1-4141-A482-AA3C881E0716}"/>
              </a:ext>
            </a:extLst>
          </p:cNvPr>
          <p:cNvSpPr txBox="1"/>
          <p:nvPr/>
        </p:nvSpPr>
        <p:spPr>
          <a:xfrm>
            <a:off x="1393373" y="1969344"/>
            <a:ext cx="4920343" cy="369332"/>
          </a:xfrm>
          <a:prstGeom prst="rect">
            <a:avLst/>
          </a:prstGeom>
          <a:noFill/>
        </p:spPr>
        <p:txBody>
          <a:bodyPr wrap="square" rtlCol="0">
            <a:spAutoFit/>
          </a:bodyPr>
          <a:lstStyle/>
          <a:p>
            <a:r>
              <a:rPr lang="en-US" altLang="zh-TW" dirty="0"/>
              <a:t>C. Depth-Based Brightness Adjustment</a:t>
            </a:r>
            <a:endParaRPr lang="zh-TW" altLang="en-US" dirty="0"/>
          </a:p>
        </p:txBody>
      </p:sp>
      <p:sp>
        <p:nvSpPr>
          <p:cNvPr id="3" name="文字方塊 2">
            <a:extLst>
              <a:ext uri="{FF2B5EF4-FFF2-40B4-BE49-F238E27FC236}">
                <a16:creationId xmlns:a16="http://schemas.microsoft.com/office/drawing/2014/main" id="{95A96E36-EC88-4020-9134-1F8FD24A6CDF}"/>
              </a:ext>
            </a:extLst>
          </p:cNvPr>
          <p:cNvSpPr txBox="1"/>
          <p:nvPr/>
        </p:nvSpPr>
        <p:spPr>
          <a:xfrm>
            <a:off x="1536112" y="2889294"/>
            <a:ext cx="3989614" cy="1754326"/>
          </a:xfrm>
          <a:prstGeom prst="rect">
            <a:avLst/>
          </a:prstGeom>
          <a:noFill/>
        </p:spPr>
        <p:txBody>
          <a:bodyPr wrap="square" rtlCol="0">
            <a:spAutoFit/>
          </a:bodyPr>
          <a:lstStyle/>
          <a:p>
            <a:r>
              <a:rPr lang="zh-TW" altLang="en-US" dirty="0"/>
              <a:t>這裡採用的</a:t>
            </a:r>
            <a:r>
              <a:rPr lang="zh-TW" altLang="en-US" dirty="0">
                <a:solidFill>
                  <a:srgbClr val="FF0000"/>
                </a:solidFill>
              </a:rPr>
              <a:t>亮度調整算法設計基於</a:t>
            </a:r>
            <a:r>
              <a:rPr lang="en-US" altLang="zh-TW" dirty="0">
                <a:solidFill>
                  <a:srgbClr val="FF0000"/>
                </a:solidFill>
              </a:rPr>
              <a:t>[5]</a:t>
            </a:r>
            <a:r>
              <a:rPr lang="zh-TW" altLang="en-US" dirty="0"/>
              <a:t>中提出的方法，文中技術的新穎之處在於使用可用的深度數據來排除前景像素。 這是為了防止前景區域的亮度等級偏差。 </a:t>
            </a:r>
            <a:br>
              <a:rPr lang="en-US" altLang="zh-TW" dirty="0"/>
            </a:br>
            <a:endParaRPr lang="zh-TW" altLang="en-US" dirty="0"/>
          </a:p>
        </p:txBody>
      </p:sp>
      <p:pic>
        <p:nvPicPr>
          <p:cNvPr id="8" name="圖片 7">
            <a:extLst>
              <a:ext uri="{FF2B5EF4-FFF2-40B4-BE49-F238E27FC236}">
                <a16:creationId xmlns:a16="http://schemas.microsoft.com/office/drawing/2014/main" id="{A49D8A7D-D850-40F0-9AC9-63260EF48BCD}"/>
              </a:ext>
            </a:extLst>
          </p:cNvPr>
          <p:cNvPicPr>
            <a:picLocks noChangeAspect="1"/>
          </p:cNvPicPr>
          <p:nvPr/>
        </p:nvPicPr>
        <p:blipFill>
          <a:blip r:embed="rId2"/>
          <a:stretch>
            <a:fillRect/>
          </a:stretch>
        </p:blipFill>
        <p:spPr>
          <a:xfrm>
            <a:off x="5578930" y="2784020"/>
            <a:ext cx="5636070" cy="2207079"/>
          </a:xfrm>
          <a:prstGeom prst="rect">
            <a:avLst/>
          </a:prstGeom>
        </p:spPr>
      </p:pic>
    </p:spTree>
    <p:extLst>
      <p:ext uri="{BB962C8B-B14F-4D97-AF65-F5344CB8AC3E}">
        <p14:creationId xmlns:p14="http://schemas.microsoft.com/office/powerpoint/2010/main" val="4025568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536112" y="486599"/>
            <a:ext cx="8915399" cy="1037402"/>
          </a:xfrm>
        </p:spPr>
        <p:txBody>
          <a:bodyPr/>
          <a:lstStyle/>
          <a:p>
            <a:r>
              <a:rPr lang="zh-TW" altLang="en-US" dirty="0">
                <a:solidFill>
                  <a:srgbClr val="FF0000"/>
                </a:solidFill>
                <a:latin typeface="+mj-ea"/>
              </a:rPr>
              <a:t>近期進度</a:t>
            </a:r>
          </a:p>
        </p:txBody>
      </p:sp>
      <p:sp>
        <p:nvSpPr>
          <p:cNvPr id="7" name="投影片編號版面配置區 6"/>
          <p:cNvSpPr>
            <a:spLocks noGrp="1"/>
          </p:cNvSpPr>
          <p:nvPr>
            <p:ph type="sldNum" sz="quarter" idx="12"/>
          </p:nvPr>
        </p:nvSpPr>
        <p:spPr/>
        <p:txBody>
          <a:bodyPr/>
          <a:lstStyle/>
          <a:p>
            <a:fld id="{D57F1E4F-1CFF-5643-939E-217C01CDF565}" type="slidenum">
              <a:rPr lang="en-US" smtClean="0">
                <a:latin typeface="+mj-ea"/>
                <a:ea typeface="+mj-ea"/>
              </a:rPr>
              <a:pPr/>
              <a:t>7</a:t>
            </a:fld>
            <a:endParaRPr lang="en-US" dirty="0">
              <a:latin typeface="+mj-ea"/>
              <a:ea typeface="+mj-ea"/>
            </a:endParaRPr>
          </a:p>
        </p:txBody>
      </p:sp>
      <p:sp>
        <p:nvSpPr>
          <p:cNvPr id="4" name="文字方塊 3">
            <a:extLst>
              <a:ext uri="{FF2B5EF4-FFF2-40B4-BE49-F238E27FC236}">
                <a16:creationId xmlns:a16="http://schemas.microsoft.com/office/drawing/2014/main" id="{FE68F7DB-70B1-4141-A482-AA3C881E0716}"/>
              </a:ext>
            </a:extLst>
          </p:cNvPr>
          <p:cNvSpPr txBox="1"/>
          <p:nvPr/>
        </p:nvSpPr>
        <p:spPr>
          <a:xfrm>
            <a:off x="1605644" y="1767958"/>
            <a:ext cx="4920343" cy="369332"/>
          </a:xfrm>
          <a:prstGeom prst="rect">
            <a:avLst/>
          </a:prstGeom>
          <a:noFill/>
        </p:spPr>
        <p:txBody>
          <a:bodyPr wrap="square" rtlCol="0">
            <a:spAutoFit/>
          </a:bodyPr>
          <a:lstStyle/>
          <a:p>
            <a:r>
              <a:rPr lang="en-US" altLang="zh-TW" dirty="0"/>
              <a:t>D. Adaptive Blending</a:t>
            </a:r>
            <a:endParaRPr lang="zh-TW" altLang="en-US" dirty="0"/>
          </a:p>
        </p:txBody>
      </p:sp>
      <p:pic>
        <p:nvPicPr>
          <p:cNvPr id="6" name="圖片 5">
            <a:extLst>
              <a:ext uri="{FF2B5EF4-FFF2-40B4-BE49-F238E27FC236}">
                <a16:creationId xmlns:a16="http://schemas.microsoft.com/office/drawing/2014/main" id="{1827254F-7525-498B-B039-EF820B42B559}"/>
              </a:ext>
            </a:extLst>
          </p:cNvPr>
          <p:cNvPicPr>
            <a:picLocks noChangeAspect="1"/>
          </p:cNvPicPr>
          <p:nvPr/>
        </p:nvPicPr>
        <p:blipFill>
          <a:blip r:embed="rId2"/>
          <a:stretch>
            <a:fillRect/>
          </a:stretch>
        </p:blipFill>
        <p:spPr>
          <a:xfrm>
            <a:off x="4556955" y="3581576"/>
            <a:ext cx="6143184" cy="2741728"/>
          </a:xfrm>
          <a:prstGeom prst="rect">
            <a:avLst/>
          </a:prstGeom>
        </p:spPr>
      </p:pic>
      <p:sp>
        <p:nvSpPr>
          <p:cNvPr id="9" name="文字方塊 8">
            <a:extLst>
              <a:ext uri="{FF2B5EF4-FFF2-40B4-BE49-F238E27FC236}">
                <a16:creationId xmlns:a16="http://schemas.microsoft.com/office/drawing/2014/main" id="{68D2BED8-0A0A-4AE1-BFF2-F87D032970BE}"/>
              </a:ext>
            </a:extLst>
          </p:cNvPr>
          <p:cNvSpPr txBox="1"/>
          <p:nvPr/>
        </p:nvSpPr>
        <p:spPr>
          <a:xfrm>
            <a:off x="1605644" y="2381247"/>
            <a:ext cx="4725896" cy="1200329"/>
          </a:xfrm>
          <a:prstGeom prst="rect">
            <a:avLst/>
          </a:prstGeom>
          <a:noFill/>
        </p:spPr>
        <p:txBody>
          <a:bodyPr wrap="square" rtlCol="0">
            <a:spAutoFit/>
          </a:bodyPr>
          <a:lstStyle/>
          <a:p>
            <a:r>
              <a:rPr lang="zh-TW" altLang="en-US" dirty="0"/>
              <a:t>所提出算法，使用兩個混和參數。</a:t>
            </a:r>
            <a:br>
              <a:rPr lang="en-US" altLang="zh-TW" dirty="0"/>
            </a:br>
            <a:r>
              <a:rPr lang="zh-TW" altLang="en-US" dirty="0"/>
              <a:t>圖</a:t>
            </a:r>
            <a:r>
              <a:rPr lang="en-US" altLang="zh-TW" dirty="0"/>
              <a:t>6</a:t>
            </a:r>
            <a:r>
              <a:rPr lang="zh-TW" altLang="en-US" dirty="0"/>
              <a:t>左圖在</a:t>
            </a:r>
            <a:r>
              <a:rPr lang="en-US" altLang="zh-TW" dirty="0">
                <a:solidFill>
                  <a:srgbClr val="FF0000"/>
                </a:solidFill>
              </a:rPr>
              <a:t>Alpha</a:t>
            </a:r>
            <a:r>
              <a:rPr lang="zh-TW" altLang="en-US" dirty="0">
                <a:solidFill>
                  <a:srgbClr val="FF0000"/>
                </a:solidFill>
              </a:rPr>
              <a:t>混和</a:t>
            </a:r>
            <a:r>
              <a:rPr lang="zh-TW" altLang="en-US" dirty="0"/>
              <a:t>後，由於攝影機參數不准確，導致出現鋸齒，經過</a:t>
            </a:r>
            <a:r>
              <a:rPr lang="zh-TW" altLang="en-US" dirty="0">
                <a:solidFill>
                  <a:srgbClr val="FF0000"/>
                </a:solidFill>
              </a:rPr>
              <a:t>基礎加輔助混合平均化</a:t>
            </a:r>
            <a:r>
              <a:rPr lang="zh-TW" altLang="en-US" dirty="0"/>
              <a:t>後，有效使鋸齒消失。</a:t>
            </a:r>
          </a:p>
        </p:txBody>
      </p:sp>
    </p:spTree>
    <p:extLst>
      <p:ext uri="{BB962C8B-B14F-4D97-AF65-F5344CB8AC3E}">
        <p14:creationId xmlns:p14="http://schemas.microsoft.com/office/powerpoint/2010/main" val="2023474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536112" y="486599"/>
            <a:ext cx="8915399" cy="1037402"/>
          </a:xfrm>
        </p:spPr>
        <p:txBody>
          <a:bodyPr/>
          <a:lstStyle/>
          <a:p>
            <a:r>
              <a:rPr lang="zh-TW" altLang="en-US" dirty="0">
                <a:solidFill>
                  <a:srgbClr val="FF0000"/>
                </a:solidFill>
                <a:latin typeface="+mj-ea"/>
              </a:rPr>
              <a:t>近期進度</a:t>
            </a:r>
          </a:p>
        </p:txBody>
      </p:sp>
      <p:sp>
        <p:nvSpPr>
          <p:cNvPr id="7" name="投影片編號版面配置區 6"/>
          <p:cNvSpPr>
            <a:spLocks noGrp="1"/>
          </p:cNvSpPr>
          <p:nvPr>
            <p:ph type="sldNum" sz="quarter" idx="12"/>
          </p:nvPr>
        </p:nvSpPr>
        <p:spPr/>
        <p:txBody>
          <a:bodyPr/>
          <a:lstStyle/>
          <a:p>
            <a:fld id="{D57F1E4F-1CFF-5643-939E-217C01CDF565}" type="slidenum">
              <a:rPr lang="en-US" smtClean="0">
                <a:latin typeface="+mj-ea"/>
                <a:ea typeface="+mj-ea"/>
              </a:rPr>
              <a:pPr/>
              <a:t>8</a:t>
            </a:fld>
            <a:endParaRPr lang="en-US" dirty="0">
              <a:latin typeface="+mj-ea"/>
              <a:ea typeface="+mj-ea"/>
            </a:endParaRPr>
          </a:p>
        </p:txBody>
      </p:sp>
      <p:sp>
        <p:nvSpPr>
          <p:cNvPr id="8" name="文字方塊 7">
            <a:extLst>
              <a:ext uri="{FF2B5EF4-FFF2-40B4-BE49-F238E27FC236}">
                <a16:creationId xmlns:a16="http://schemas.microsoft.com/office/drawing/2014/main" id="{50A6D37E-419C-48AC-88AB-4C405BF98518}"/>
              </a:ext>
            </a:extLst>
          </p:cNvPr>
          <p:cNvSpPr txBox="1"/>
          <p:nvPr/>
        </p:nvSpPr>
        <p:spPr>
          <a:xfrm>
            <a:off x="1605644" y="1767958"/>
            <a:ext cx="4920343" cy="369332"/>
          </a:xfrm>
          <a:prstGeom prst="rect">
            <a:avLst/>
          </a:prstGeom>
          <a:noFill/>
        </p:spPr>
        <p:txBody>
          <a:bodyPr wrap="square" rtlCol="0">
            <a:spAutoFit/>
          </a:bodyPr>
          <a:lstStyle/>
          <a:p>
            <a:r>
              <a:rPr lang="en-US" altLang="zh-TW" dirty="0"/>
              <a:t>E. </a:t>
            </a:r>
            <a:r>
              <a:rPr lang="en-US" altLang="zh-TW" dirty="0">
                <a:solidFill>
                  <a:srgbClr val="FF0000"/>
                </a:solidFill>
              </a:rPr>
              <a:t>Depth-Based Inpainting</a:t>
            </a:r>
            <a:endParaRPr lang="zh-TW" altLang="en-US" dirty="0">
              <a:solidFill>
                <a:srgbClr val="FF0000"/>
              </a:solidFill>
            </a:endParaRPr>
          </a:p>
        </p:txBody>
      </p:sp>
      <p:pic>
        <p:nvPicPr>
          <p:cNvPr id="5" name="圖片 4">
            <a:extLst>
              <a:ext uri="{FF2B5EF4-FFF2-40B4-BE49-F238E27FC236}">
                <a16:creationId xmlns:a16="http://schemas.microsoft.com/office/drawing/2014/main" id="{C3AB44F0-B49B-4F80-96A2-7E9A51F2F714}"/>
              </a:ext>
            </a:extLst>
          </p:cNvPr>
          <p:cNvPicPr>
            <a:picLocks noChangeAspect="1"/>
          </p:cNvPicPr>
          <p:nvPr/>
        </p:nvPicPr>
        <p:blipFill>
          <a:blip r:embed="rId2"/>
          <a:stretch>
            <a:fillRect/>
          </a:stretch>
        </p:blipFill>
        <p:spPr>
          <a:xfrm>
            <a:off x="6332246" y="1952624"/>
            <a:ext cx="4792436" cy="3823401"/>
          </a:xfrm>
          <a:prstGeom prst="rect">
            <a:avLst/>
          </a:prstGeom>
        </p:spPr>
      </p:pic>
      <p:sp>
        <p:nvSpPr>
          <p:cNvPr id="10" name="文字方塊 9">
            <a:extLst>
              <a:ext uri="{FF2B5EF4-FFF2-40B4-BE49-F238E27FC236}">
                <a16:creationId xmlns:a16="http://schemas.microsoft.com/office/drawing/2014/main" id="{37775963-3C7E-45DC-8997-FFA1EE310F65}"/>
              </a:ext>
            </a:extLst>
          </p:cNvPr>
          <p:cNvSpPr txBox="1"/>
          <p:nvPr/>
        </p:nvSpPr>
        <p:spPr>
          <a:xfrm>
            <a:off x="1279071" y="2558143"/>
            <a:ext cx="4920343" cy="2585323"/>
          </a:xfrm>
          <a:prstGeom prst="rect">
            <a:avLst/>
          </a:prstGeom>
          <a:noFill/>
        </p:spPr>
        <p:txBody>
          <a:bodyPr wrap="square" rtlCol="0">
            <a:spAutoFit/>
          </a:bodyPr>
          <a:lstStyle/>
          <a:p>
            <a:r>
              <a:rPr lang="zh-TW" altLang="en-US" dirty="0"/>
              <a:t>混合圖像後由於錯誤的深度值和一些區域都還有洞，而兩種洞處理方式不同，有些分於背景並出現在前景或者背景邊界處。</a:t>
            </a:r>
            <a:br>
              <a:rPr lang="en-US" altLang="zh-TW" dirty="0"/>
            </a:br>
            <a:br>
              <a:rPr lang="en-US" altLang="zh-TW" dirty="0"/>
            </a:br>
            <a:r>
              <a:rPr lang="zh-TW" altLang="en-US" dirty="0"/>
              <a:t>文中使用</a:t>
            </a:r>
            <a:r>
              <a:rPr lang="en-US" altLang="zh-TW" dirty="0"/>
              <a:t>k-means</a:t>
            </a:r>
            <a:r>
              <a:rPr lang="zh-TW" altLang="en-US" dirty="0"/>
              <a:t>聚類</a:t>
            </a:r>
            <a:r>
              <a:rPr lang="en-US" altLang="zh-TW" dirty="0"/>
              <a:t>[5]</a:t>
            </a:r>
            <a:r>
              <a:rPr lang="zh-TW" altLang="en-US" dirty="0"/>
              <a:t>來分類洞。</a:t>
            </a:r>
            <a:br>
              <a:rPr lang="en-US" altLang="zh-TW" dirty="0"/>
            </a:br>
            <a:r>
              <a:rPr lang="zh-TW" altLang="en-US" dirty="0"/>
              <a:t>並在</a:t>
            </a:r>
            <a:r>
              <a:rPr lang="en-US" altLang="zh-TW" dirty="0"/>
              <a:t>k-means</a:t>
            </a:r>
            <a:r>
              <a:rPr lang="zh-TW" altLang="en-US" dirty="0"/>
              <a:t>法中來對空像素進行插值填補。</a:t>
            </a:r>
            <a:br>
              <a:rPr lang="en-US" altLang="zh-TW" dirty="0"/>
            </a:br>
            <a:br>
              <a:rPr lang="en-US" altLang="zh-TW" dirty="0"/>
            </a:br>
            <a:r>
              <a:rPr lang="zh-TW" altLang="en-US" dirty="0"/>
              <a:t>由於邊界像素</a:t>
            </a:r>
            <a:r>
              <a:rPr lang="en-US" altLang="zh-TW" dirty="0"/>
              <a:t>rendering</a:t>
            </a:r>
            <a:r>
              <a:rPr lang="zh-TW" altLang="en-US" dirty="0"/>
              <a:t>不自然，文中使用</a:t>
            </a:r>
            <a:r>
              <a:rPr lang="en-US" altLang="zh-TW" dirty="0"/>
              <a:t>Canny</a:t>
            </a:r>
            <a:r>
              <a:rPr lang="zh-TW" altLang="en-US" dirty="0"/>
              <a:t>邊緣檢測，並使用平均濾波來完成最後結果圖。</a:t>
            </a:r>
          </a:p>
        </p:txBody>
      </p:sp>
    </p:spTree>
    <p:extLst>
      <p:ext uri="{BB962C8B-B14F-4D97-AF65-F5344CB8AC3E}">
        <p14:creationId xmlns:p14="http://schemas.microsoft.com/office/powerpoint/2010/main" val="4075726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536112" y="486599"/>
            <a:ext cx="8915399" cy="1037402"/>
          </a:xfrm>
        </p:spPr>
        <p:txBody>
          <a:bodyPr/>
          <a:lstStyle/>
          <a:p>
            <a:r>
              <a:rPr lang="zh-TW" altLang="en-US" dirty="0">
                <a:solidFill>
                  <a:srgbClr val="FF0000"/>
                </a:solidFill>
                <a:latin typeface="+mj-ea"/>
              </a:rPr>
              <a:t>近期進度</a:t>
            </a:r>
          </a:p>
        </p:txBody>
      </p:sp>
      <p:sp>
        <p:nvSpPr>
          <p:cNvPr id="7" name="投影片編號版面配置區 6"/>
          <p:cNvSpPr>
            <a:spLocks noGrp="1"/>
          </p:cNvSpPr>
          <p:nvPr>
            <p:ph type="sldNum" sz="quarter" idx="12"/>
          </p:nvPr>
        </p:nvSpPr>
        <p:spPr/>
        <p:txBody>
          <a:bodyPr/>
          <a:lstStyle/>
          <a:p>
            <a:fld id="{D57F1E4F-1CFF-5643-939E-217C01CDF565}" type="slidenum">
              <a:rPr lang="en-US" smtClean="0">
                <a:latin typeface="+mj-ea"/>
                <a:ea typeface="+mj-ea"/>
              </a:rPr>
              <a:pPr/>
              <a:t>9</a:t>
            </a:fld>
            <a:endParaRPr lang="en-US" dirty="0">
              <a:latin typeface="+mj-ea"/>
              <a:ea typeface="+mj-ea"/>
            </a:endParaRPr>
          </a:p>
        </p:txBody>
      </p:sp>
      <p:sp>
        <p:nvSpPr>
          <p:cNvPr id="8" name="文字方塊 7">
            <a:extLst>
              <a:ext uri="{FF2B5EF4-FFF2-40B4-BE49-F238E27FC236}">
                <a16:creationId xmlns:a16="http://schemas.microsoft.com/office/drawing/2014/main" id="{50A6D37E-419C-48AC-88AB-4C405BF98518}"/>
              </a:ext>
            </a:extLst>
          </p:cNvPr>
          <p:cNvSpPr txBox="1"/>
          <p:nvPr/>
        </p:nvSpPr>
        <p:spPr>
          <a:xfrm>
            <a:off x="1536112" y="1751629"/>
            <a:ext cx="4920343" cy="461665"/>
          </a:xfrm>
          <a:prstGeom prst="rect">
            <a:avLst/>
          </a:prstGeom>
          <a:noFill/>
        </p:spPr>
        <p:txBody>
          <a:bodyPr wrap="square" rtlCol="0">
            <a:spAutoFit/>
          </a:bodyPr>
          <a:lstStyle/>
          <a:p>
            <a:r>
              <a:rPr lang="en-US" altLang="zh-TW" sz="2400" dirty="0">
                <a:solidFill>
                  <a:srgbClr val="FF0000"/>
                </a:solidFill>
              </a:rPr>
              <a:t>Results</a:t>
            </a:r>
            <a:endParaRPr lang="zh-TW" altLang="en-US" sz="2400" dirty="0">
              <a:solidFill>
                <a:srgbClr val="FF0000"/>
              </a:solidFill>
            </a:endParaRPr>
          </a:p>
        </p:txBody>
      </p:sp>
      <p:sp>
        <p:nvSpPr>
          <p:cNvPr id="3" name="文字方塊 2">
            <a:extLst>
              <a:ext uri="{FF2B5EF4-FFF2-40B4-BE49-F238E27FC236}">
                <a16:creationId xmlns:a16="http://schemas.microsoft.com/office/drawing/2014/main" id="{FC785A6D-B2F5-4352-963C-123BABCA09BC}"/>
              </a:ext>
            </a:extLst>
          </p:cNvPr>
          <p:cNvSpPr txBox="1"/>
          <p:nvPr/>
        </p:nvSpPr>
        <p:spPr>
          <a:xfrm>
            <a:off x="1536112" y="2677885"/>
            <a:ext cx="4120243" cy="923330"/>
          </a:xfrm>
          <a:prstGeom prst="rect">
            <a:avLst/>
          </a:prstGeom>
          <a:noFill/>
        </p:spPr>
        <p:txBody>
          <a:bodyPr wrap="square" rtlCol="0">
            <a:spAutoFit/>
          </a:bodyPr>
          <a:lstStyle/>
          <a:p>
            <a:r>
              <a:rPr lang="zh-TW" altLang="en-US" dirty="0"/>
              <a:t>所提出的技術就是在相機</a:t>
            </a:r>
            <a:r>
              <a:rPr lang="en-US" altLang="zh-TW" dirty="0"/>
              <a:t>4</a:t>
            </a:r>
            <a:r>
              <a:rPr lang="zh-TW" altLang="en-US" dirty="0"/>
              <a:t>的位置</a:t>
            </a:r>
          </a:p>
          <a:p>
            <a:r>
              <a:rPr lang="zh-TW" altLang="en-US" dirty="0"/>
              <a:t>使用攝像機</a:t>
            </a:r>
            <a:r>
              <a:rPr lang="en-US" altLang="zh-TW" dirty="0"/>
              <a:t>3</a:t>
            </a:r>
            <a:r>
              <a:rPr lang="zh-TW" altLang="en-US" dirty="0"/>
              <a:t>和</a:t>
            </a:r>
            <a:r>
              <a:rPr lang="en-US" altLang="zh-TW" dirty="0"/>
              <a:t>5</a:t>
            </a:r>
            <a:r>
              <a:rPr lang="zh-TW" altLang="en-US" dirty="0"/>
              <a:t>作為兩個參考視圖。 全部視覺。所示結果對應於幀</a:t>
            </a:r>
            <a:r>
              <a:rPr lang="en-US" altLang="zh-TW" dirty="0"/>
              <a:t>44</a:t>
            </a:r>
            <a:r>
              <a:rPr lang="zh-TW" altLang="en-US" dirty="0"/>
              <a:t>。</a:t>
            </a:r>
          </a:p>
        </p:txBody>
      </p:sp>
      <p:pic>
        <p:nvPicPr>
          <p:cNvPr id="6" name="圖片 5">
            <a:extLst>
              <a:ext uri="{FF2B5EF4-FFF2-40B4-BE49-F238E27FC236}">
                <a16:creationId xmlns:a16="http://schemas.microsoft.com/office/drawing/2014/main" id="{4CD4991C-7E66-42F1-B24F-3F78140C76A3}"/>
              </a:ext>
            </a:extLst>
          </p:cNvPr>
          <p:cNvPicPr>
            <a:picLocks noChangeAspect="1"/>
          </p:cNvPicPr>
          <p:nvPr/>
        </p:nvPicPr>
        <p:blipFill>
          <a:blip r:embed="rId2"/>
          <a:stretch>
            <a:fillRect/>
          </a:stretch>
        </p:blipFill>
        <p:spPr>
          <a:xfrm>
            <a:off x="5993811" y="2356756"/>
            <a:ext cx="5837230" cy="2721429"/>
          </a:xfrm>
          <a:prstGeom prst="rect">
            <a:avLst/>
          </a:prstGeom>
        </p:spPr>
      </p:pic>
    </p:spTree>
    <p:extLst>
      <p:ext uri="{BB962C8B-B14F-4D97-AF65-F5344CB8AC3E}">
        <p14:creationId xmlns:p14="http://schemas.microsoft.com/office/powerpoint/2010/main" val="1175380200"/>
      </p:ext>
    </p:extLst>
  </p:cSld>
  <p:clrMapOvr>
    <a:masterClrMapping/>
  </p:clrMapOvr>
</p:sld>
</file>

<file path=ppt/theme/theme1.xml><?xml version="1.0" encoding="utf-8"?>
<a:theme xmlns:a="http://schemas.openxmlformats.org/drawingml/2006/main" name="包裹">
  <a:themeElements>
    <a:clrScheme name="包裹">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包裹">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包裹">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包裹</Template>
  <TotalTime>10971</TotalTime>
  <Words>249</Words>
  <Application>Microsoft Office PowerPoint</Application>
  <PresentationFormat>寬螢幕</PresentationFormat>
  <Paragraphs>40</Paragraphs>
  <Slides>10</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10</vt:i4>
      </vt:variant>
    </vt:vector>
  </HeadingPairs>
  <TitlesOfParts>
    <vt:vector size="16" baseType="lpstr">
      <vt:lpstr>微軟正黑體</vt:lpstr>
      <vt:lpstr>新細明體</vt:lpstr>
      <vt:lpstr>Arial</vt:lpstr>
      <vt:lpstr>Calibri</vt:lpstr>
      <vt:lpstr>Gill Sans MT</vt:lpstr>
      <vt:lpstr>包裹</vt:lpstr>
      <vt:lpstr>進度報告</vt:lpstr>
      <vt:lpstr>Action item</vt:lpstr>
      <vt:lpstr>近期進度</vt:lpstr>
      <vt:lpstr>近期進度</vt:lpstr>
      <vt:lpstr>近期進度</vt:lpstr>
      <vt:lpstr>近期進度</vt:lpstr>
      <vt:lpstr>近期進度</vt:lpstr>
      <vt:lpstr>近期進度</vt:lpstr>
      <vt:lpstr>近期進度</vt:lpstr>
      <vt:lpstr>近期進度</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進度報告</dc:title>
  <dc:creator>黃聖淵</dc:creator>
  <cp:lastModifiedBy>Saoyu</cp:lastModifiedBy>
  <cp:revision>193</cp:revision>
  <dcterms:created xsi:type="dcterms:W3CDTF">2017-07-23T06:05:40Z</dcterms:created>
  <dcterms:modified xsi:type="dcterms:W3CDTF">2018-03-14T10:09:36Z</dcterms:modified>
</cp:coreProperties>
</file>