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5"/>
  </p:notesMasterIdLst>
  <p:sldIdLst>
    <p:sldId id="470" r:id="rId2"/>
    <p:sldId id="353" r:id="rId3"/>
    <p:sldId id="519" r:id="rId4"/>
    <p:sldId id="352" r:id="rId5"/>
    <p:sldId id="510" r:id="rId6"/>
    <p:sldId id="511" r:id="rId7"/>
    <p:sldId id="512" r:id="rId8"/>
    <p:sldId id="518" r:id="rId9"/>
    <p:sldId id="513" r:id="rId10"/>
    <p:sldId id="514" r:id="rId11"/>
    <p:sldId id="515" r:id="rId12"/>
    <p:sldId id="516" r:id="rId13"/>
    <p:sldId id="517" r:id="rId14"/>
  </p:sldIdLst>
  <p:sldSz cx="12190413" cy="6859588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96A8"/>
    <a:srgbClr val="6D8AAB"/>
    <a:srgbClr val="31709C"/>
    <a:srgbClr val="7697B3"/>
    <a:srgbClr val="6FA094"/>
    <a:srgbClr val="94BCB4"/>
    <a:srgbClr val="59503C"/>
    <a:srgbClr val="1FBCE4"/>
    <a:srgbClr val="C0266E"/>
    <a:srgbClr val="167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8" autoAdjust="0"/>
    <p:restoredTop sz="97778" autoAdjust="0"/>
  </p:normalViewPr>
  <p:slideViewPr>
    <p:cSldViewPr snapToGrid="0" showGuides="1">
      <p:cViewPr varScale="1">
        <p:scale>
          <a:sx n="82" d="100"/>
          <a:sy n="82" d="100"/>
        </p:scale>
        <p:origin x="658" y="67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7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32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65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377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304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375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52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34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883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898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623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258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936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31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6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0CAA7F8-BAB5-4CC2-B574-06043222E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6" name="TextBox 15">
            <a:extLst>
              <a:ext uri="{FF2B5EF4-FFF2-40B4-BE49-F238E27FC236}">
                <a16:creationId xmlns:a16="http://schemas.microsoft.com/office/drawing/2014/main" id="{DD1629A4-D56A-4D47-ABF9-0ACA00B44135}"/>
              </a:ext>
            </a:extLst>
          </p:cNvPr>
          <p:cNvSpPr txBox="1"/>
          <p:nvPr/>
        </p:nvSpPr>
        <p:spPr>
          <a:xfrm>
            <a:off x="5117535" y="4015614"/>
            <a:ext cx="1955342" cy="276999"/>
          </a:xfrm>
          <a:prstGeom prst="rect">
            <a:avLst/>
          </a:prstGeom>
          <a:solidFill>
            <a:srgbClr val="3296A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spc="600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第六组</a:t>
            </a:r>
            <a:endParaRPr lang="en-US" sz="1200" b="1" spc="600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id="{33A98AE7-DECD-4691-B677-6859064A2EE2}"/>
              </a:ext>
            </a:extLst>
          </p:cNvPr>
          <p:cNvSpPr txBox="1"/>
          <p:nvPr/>
        </p:nvSpPr>
        <p:spPr>
          <a:xfrm>
            <a:off x="4777662" y="1107249"/>
            <a:ext cx="26468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3296A8"/>
                </a:solidFill>
                <a:latin typeface="hakuyoxingshu7000" panose="02000600000000000000" pitchFamily="2" charset="-122"/>
                <a:ea typeface="hakuyoxingshu7000" panose="02000600000000000000" pitchFamily="2" charset="-122"/>
                <a:cs typeface="hakuyoxingshu7000" panose="02000600000000000000" pitchFamily="2" charset="-122"/>
              </a:rPr>
              <a:t>WLZY</a:t>
            </a:r>
            <a:endParaRPr lang="en-US" sz="9600" dirty="0">
              <a:solidFill>
                <a:srgbClr val="3296A8"/>
              </a:solidFill>
              <a:latin typeface="hakuyoxingshu7000" panose="02000600000000000000" pitchFamily="2" charset="-122"/>
              <a:ea typeface="hakuyoxingshu7000" panose="02000600000000000000" pitchFamily="2" charset="-122"/>
              <a:cs typeface="hakuyoxingshu7000" panose="02000600000000000000" pitchFamily="2" charset="-122"/>
            </a:endParaRPr>
          </a:p>
        </p:txBody>
      </p:sp>
      <p:sp>
        <p:nvSpPr>
          <p:cNvPr id="8" name="_14">
            <a:extLst>
              <a:ext uri="{FF2B5EF4-FFF2-40B4-BE49-F238E27FC236}">
                <a16:creationId xmlns:a16="http://schemas.microsoft.com/office/drawing/2014/main" id="{33BA1A10-BC24-4F95-81DC-926E6F681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7562" y="2536423"/>
            <a:ext cx="7057092" cy="1154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/>
            <a:r>
              <a:rPr lang="zh-CN" altLang="en-US" sz="6000" spc="600" dirty="0">
                <a:solidFill>
                  <a:srgbClr val="3296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沃基环境监测系统</a:t>
            </a:r>
            <a:endParaRPr lang="zh-CN" sz="6000" spc="600" dirty="0">
              <a:solidFill>
                <a:srgbClr val="3296A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48667" y="4631267"/>
            <a:ext cx="395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成员：王家骅、王鹏、李科辰、赵泽亮、印沛锜</a:t>
            </a:r>
          </a:p>
        </p:txBody>
      </p:sp>
    </p:spTree>
    <p:extLst>
      <p:ext uri="{BB962C8B-B14F-4D97-AF65-F5344CB8AC3E}">
        <p14:creationId xmlns:p14="http://schemas.microsoft.com/office/powerpoint/2010/main" val="146242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0FC0F70-AC76-4EA2-86EB-0B407A4ACBB5}"/>
              </a:ext>
            </a:extLst>
          </p:cNvPr>
          <p:cNvGrpSpPr/>
          <p:nvPr/>
        </p:nvGrpSpPr>
        <p:grpSpPr>
          <a:xfrm>
            <a:off x="0" y="553765"/>
            <a:ext cx="12190413" cy="609188"/>
            <a:chOff x="0" y="767125"/>
            <a:chExt cx="12190413" cy="60918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4C0791A-6676-4043-BBF1-DD2993D19C98}"/>
                </a:ext>
              </a:extLst>
            </p:cNvPr>
            <p:cNvSpPr/>
            <p:nvPr/>
          </p:nvSpPr>
          <p:spPr>
            <a:xfrm flipV="1">
              <a:off x="0" y="1330594"/>
              <a:ext cx="12190413" cy="45719"/>
            </a:xfrm>
            <a:prstGeom prst="rect">
              <a:avLst/>
            </a:prstGeom>
            <a:solidFill>
              <a:srgbClr val="3296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E9BB0E5B-E5F4-4490-B3C7-C915B81DF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98" y="767125"/>
              <a:ext cx="325532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QT</a:t>
              </a:r>
              <a:r>
                <a:rPr lang="zh-CN" altLang="en-US" sz="2800" dirty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界面介绍</a:t>
              </a:r>
              <a:endParaRPr lang="en-US" altLang="zh-CN" sz="2800" dirty="0">
                <a:solidFill>
                  <a:srgbClr val="3296A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78D37F9-B74D-4750-AC11-D115DAFBD6E8}"/>
              </a:ext>
            </a:extLst>
          </p:cNvPr>
          <p:cNvSpPr txBox="1"/>
          <p:nvPr/>
        </p:nvSpPr>
        <p:spPr>
          <a:xfrm>
            <a:off x="7029061" y="2783422"/>
            <a:ext cx="5161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左图为设置阈值界面，用户可以在此设置正常范围，不在这个范围的将会在实时环境信息界面以红色展示。该界面有两个按钮，分别是提交按钮，点击可以修改服务器上数据库存放的阈值信息，若是离线模式，则该按钮不会响应，且会弹出说明信息；返回按钮，点击返回上一级界面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57A93FE-4348-478C-97B3-F88E62099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57" y="2013810"/>
            <a:ext cx="6096528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5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0FC0F70-AC76-4EA2-86EB-0B407A4ACBB5}"/>
              </a:ext>
            </a:extLst>
          </p:cNvPr>
          <p:cNvGrpSpPr/>
          <p:nvPr/>
        </p:nvGrpSpPr>
        <p:grpSpPr>
          <a:xfrm>
            <a:off x="0" y="553765"/>
            <a:ext cx="12190413" cy="609188"/>
            <a:chOff x="0" y="767125"/>
            <a:chExt cx="12190413" cy="60918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4C0791A-6676-4043-BBF1-DD2993D19C98}"/>
                </a:ext>
              </a:extLst>
            </p:cNvPr>
            <p:cNvSpPr/>
            <p:nvPr/>
          </p:nvSpPr>
          <p:spPr>
            <a:xfrm flipV="1">
              <a:off x="0" y="1330594"/>
              <a:ext cx="12190413" cy="45719"/>
            </a:xfrm>
            <a:prstGeom prst="rect">
              <a:avLst/>
            </a:prstGeom>
            <a:solidFill>
              <a:srgbClr val="3296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E9BB0E5B-E5F4-4490-B3C7-C915B81DF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98" y="767125"/>
              <a:ext cx="325532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QT</a:t>
              </a:r>
              <a:r>
                <a:rPr lang="zh-CN" altLang="en-US" sz="2800" dirty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界面介绍</a:t>
              </a:r>
              <a:endParaRPr lang="en-US" altLang="zh-CN" sz="2800" dirty="0">
                <a:solidFill>
                  <a:srgbClr val="3296A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78D37F9-B74D-4750-AC11-D115DAFBD6E8}"/>
              </a:ext>
            </a:extLst>
          </p:cNvPr>
          <p:cNvSpPr txBox="1"/>
          <p:nvPr/>
        </p:nvSpPr>
        <p:spPr>
          <a:xfrm>
            <a:off x="7029061" y="2092957"/>
            <a:ext cx="5161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左图为历史环境信息查询界面，为了方便用户使用，右侧设置了五个按钮，</a:t>
            </a:r>
            <a:r>
              <a:rPr lang="en-US" altLang="zh-CN" dirty="0"/>
              <a:t>6</a:t>
            </a:r>
            <a:r>
              <a:rPr lang="zh-CN" altLang="en-US" dirty="0"/>
              <a:t>小时数据查询按钮，</a:t>
            </a:r>
            <a:r>
              <a:rPr lang="en-US" altLang="zh-CN" dirty="0"/>
              <a:t>12</a:t>
            </a:r>
            <a:r>
              <a:rPr lang="zh-CN" altLang="en-US" dirty="0"/>
              <a:t>小时数据查询按钮，</a:t>
            </a:r>
            <a:r>
              <a:rPr lang="en-US" altLang="zh-CN" dirty="0"/>
              <a:t>24</a:t>
            </a:r>
            <a:r>
              <a:rPr lang="zh-CN" altLang="en-US" dirty="0"/>
              <a:t>小时数据查询按钮，分别以</a:t>
            </a:r>
            <a:r>
              <a:rPr lang="en-US" altLang="zh-CN" dirty="0"/>
              <a:t>15</a:t>
            </a:r>
            <a:r>
              <a:rPr lang="zh-CN" altLang="en-US" dirty="0"/>
              <a:t>分钟，</a:t>
            </a:r>
            <a:r>
              <a:rPr lang="en-US" altLang="zh-CN" dirty="0"/>
              <a:t>30</a:t>
            </a:r>
            <a:r>
              <a:rPr lang="zh-CN" altLang="en-US" dirty="0"/>
              <a:t>分钟，</a:t>
            </a:r>
            <a:r>
              <a:rPr lang="en-US" altLang="zh-CN" dirty="0"/>
              <a:t>60</a:t>
            </a:r>
            <a:r>
              <a:rPr lang="zh-CN" altLang="en-US" dirty="0"/>
              <a:t>分钟为一个间隔查询</a:t>
            </a:r>
            <a:r>
              <a:rPr lang="en-US" altLang="zh-CN" dirty="0"/>
              <a:t>24</a:t>
            </a:r>
            <a:r>
              <a:rPr lang="zh-CN" altLang="en-US" dirty="0"/>
              <a:t>条记录展示在表格上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75A65C-8625-4F47-954D-EE0959566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67" y="1486525"/>
            <a:ext cx="6088908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0FC0F70-AC76-4EA2-86EB-0B407A4ACBB5}"/>
              </a:ext>
            </a:extLst>
          </p:cNvPr>
          <p:cNvGrpSpPr/>
          <p:nvPr/>
        </p:nvGrpSpPr>
        <p:grpSpPr>
          <a:xfrm>
            <a:off x="0" y="553765"/>
            <a:ext cx="12190413" cy="609188"/>
            <a:chOff x="0" y="767125"/>
            <a:chExt cx="12190413" cy="60918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4C0791A-6676-4043-BBF1-DD2993D19C98}"/>
                </a:ext>
              </a:extLst>
            </p:cNvPr>
            <p:cNvSpPr/>
            <p:nvPr/>
          </p:nvSpPr>
          <p:spPr>
            <a:xfrm flipV="1">
              <a:off x="0" y="1330594"/>
              <a:ext cx="12190413" cy="45719"/>
            </a:xfrm>
            <a:prstGeom prst="rect">
              <a:avLst/>
            </a:prstGeom>
            <a:solidFill>
              <a:srgbClr val="3296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E9BB0E5B-E5F4-4490-B3C7-C915B81DF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98" y="767125"/>
              <a:ext cx="325532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QT</a:t>
              </a:r>
              <a:r>
                <a:rPr lang="zh-CN" altLang="en-US" sz="2800" dirty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界面介绍</a:t>
              </a:r>
              <a:endParaRPr lang="en-US" altLang="zh-CN" sz="2800" dirty="0">
                <a:solidFill>
                  <a:srgbClr val="3296A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78D37F9-B74D-4750-AC11-D115DAFBD6E8}"/>
              </a:ext>
            </a:extLst>
          </p:cNvPr>
          <p:cNvSpPr txBox="1"/>
          <p:nvPr/>
        </p:nvSpPr>
        <p:spPr>
          <a:xfrm>
            <a:off x="7029061" y="2783422"/>
            <a:ext cx="5161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左图为按时段查询界面，用户可以设置一个时段来查询详细信息，该界面设置了两个按钮：分别是查询按钮，点击即可查询时段内所有数据；返回按钮。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B26A6D-677A-4DB0-B7AA-E89DA684E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46" y="1467474"/>
            <a:ext cx="6104149" cy="3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1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0FC0F70-AC76-4EA2-86EB-0B407A4ACBB5}"/>
              </a:ext>
            </a:extLst>
          </p:cNvPr>
          <p:cNvGrpSpPr/>
          <p:nvPr/>
        </p:nvGrpSpPr>
        <p:grpSpPr>
          <a:xfrm>
            <a:off x="0" y="553765"/>
            <a:ext cx="12190413" cy="609188"/>
            <a:chOff x="0" y="767125"/>
            <a:chExt cx="12190413" cy="60918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4C0791A-6676-4043-BBF1-DD2993D19C98}"/>
                </a:ext>
              </a:extLst>
            </p:cNvPr>
            <p:cNvSpPr/>
            <p:nvPr/>
          </p:nvSpPr>
          <p:spPr>
            <a:xfrm flipV="1">
              <a:off x="0" y="1330594"/>
              <a:ext cx="12190413" cy="45719"/>
            </a:xfrm>
            <a:prstGeom prst="rect">
              <a:avLst/>
            </a:prstGeom>
            <a:solidFill>
              <a:srgbClr val="3296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E9BB0E5B-E5F4-4490-B3C7-C915B81DF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98" y="767125"/>
              <a:ext cx="325532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QT</a:t>
              </a:r>
              <a:r>
                <a:rPr lang="zh-CN" altLang="en-US" sz="2800" dirty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界面介绍</a:t>
              </a:r>
              <a:endParaRPr lang="en-US" altLang="zh-CN" sz="2800" dirty="0">
                <a:solidFill>
                  <a:srgbClr val="3296A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78D37F9-B74D-4750-AC11-D115DAFBD6E8}"/>
              </a:ext>
            </a:extLst>
          </p:cNvPr>
          <p:cNvSpPr txBox="1"/>
          <p:nvPr/>
        </p:nvSpPr>
        <p:spPr>
          <a:xfrm>
            <a:off x="7029061" y="2783422"/>
            <a:ext cx="5161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左图为离线模式菜单界面，除了提示以外设置了两个按钮，分别是实时视频监控，环境信息查询。至此所有界面介绍完毕。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98ACFDD-7672-41D1-976F-72DCB9B2E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67" y="2036672"/>
            <a:ext cx="6088908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2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47E00AF-32F9-46F3-B777-74BBA9CCC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0C823998-7128-4673-AF1A-95DAA1732477}"/>
              </a:ext>
            </a:extLst>
          </p:cNvPr>
          <p:cNvSpPr>
            <a:spLocks/>
          </p:cNvSpPr>
          <p:nvPr/>
        </p:nvSpPr>
        <p:spPr bwMode="auto">
          <a:xfrm>
            <a:off x="5599171" y="2025233"/>
            <a:ext cx="3196860" cy="530359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noFill/>
          <a:ln w="10" cap="flat" cmpd="sng">
            <a:solidFill>
              <a:srgbClr val="3296A8"/>
            </a:solidFill>
            <a:round/>
            <a:headEnd/>
            <a:tailEnd/>
          </a:ln>
        </p:spPr>
        <p:txBody>
          <a:bodyPr lIns="68562" tIns="34281" rIns="68562" bIns="34281"/>
          <a:lstStyle/>
          <a:p>
            <a:endParaRPr lang="zh-CN" altLang="en-US" sz="14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F0D9D5E9-5DB5-4AA7-83B5-31058644F9A3}"/>
              </a:ext>
            </a:extLst>
          </p:cNvPr>
          <p:cNvSpPr>
            <a:spLocks/>
          </p:cNvSpPr>
          <p:nvPr/>
        </p:nvSpPr>
        <p:spPr bwMode="auto">
          <a:xfrm>
            <a:off x="5599171" y="2746068"/>
            <a:ext cx="3196860" cy="530359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noFill/>
          <a:ln w="10" cap="flat" cmpd="sng">
            <a:solidFill>
              <a:srgbClr val="3296A8"/>
            </a:solidFill>
            <a:round/>
            <a:headEnd/>
            <a:tailEnd/>
          </a:ln>
        </p:spPr>
        <p:txBody>
          <a:bodyPr lIns="68562" tIns="34281" rIns="68562" bIns="34281"/>
          <a:lstStyle/>
          <a:p>
            <a:endParaRPr lang="zh-CN" altLang="en-US" sz="14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282DF04C-03A5-4DC4-A55B-80CCC56A17F6}"/>
              </a:ext>
            </a:extLst>
          </p:cNvPr>
          <p:cNvSpPr>
            <a:spLocks/>
          </p:cNvSpPr>
          <p:nvPr/>
        </p:nvSpPr>
        <p:spPr bwMode="auto">
          <a:xfrm>
            <a:off x="5599171" y="3473358"/>
            <a:ext cx="3196860" cy="530359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noFill/>
          <a:ln w="10" cap="flat" cmpd="sng">
            <a:solidFill>
              <a:srgbClr val="3296A8"/>
            </a:solidFill>
            <a:round/>
            <a:headEnd/>
            <a:tailEnd/>
          </a:ln>
        </p:spPr>
        <p:txBody>
          <a:bodyPr lIns="68562" tIns="34281" rIns="68562" bIns="34281"/>
          <a:lstStyle/>
          <a:p>
            <a:endParaRPr lang="zh-CN" altLang="en-US" sz="14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7D82D130-00D3-4706-A64E-CBE537DD7578}"/>
              </a:ext>
            </a:extLst>
          </p:cNvPr>
          <p:cNvSpPr>
            <a:spLocks/>
          </p:cNvSpPr>
          <p:nvPr/>
        </p:nvSpPr>
        <p:spPr bwMode="auto">
          <a:xfrm>
            <a:off x="5599171" y="4187326"/>
            <a:ext cx="3196860" cy="530359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noFill/>
          <a:ln w="10" cap="flat" cmpd="sng">
            <a:solidFill>
              <a:srgbClr val="3296A8"/>
            </a:solidFill>
            <a:round/>
            <a:headEnd/>
            <a:tailEnd/>
          </a:ln>
        </p:spPr>
        <p:txBody>
          <a:bodyPr lIns="68562" tIns="34281" rIns="68562" bIns="34281"/>
          <a:lstStyle/>
          <a:p>
            <a:endParaRPr lang="zh-CN" altLang="en-US" sz="14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05">
            <a:extLst>
              <a:ext uri="{FF2B5EF4-FFF2-40B4-BE49-F238E27FC236}">
                <a16:creationId xmlns:a16="http://schemas.microsoft.com/office/drawing/2014/main" id="{78782E55-5503-4AD1-8DE1-86D3DC63F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7237" y="2128829"/>
            <a:ext cx="3048793" cy="34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FB5A9B5-D1A5-48FD-81B8-F95C4E2CC9C3}"/>
              </a:ext>
            </a:extLst>
          </p:cNvPr>
          <p:cNvGrpSpPr/>
          <p:nvPr/>
        </p:nvGrpSpPr>
        <p:grpSpPr>
          <a:xfrm>
            <a:off x="4934590" y="2018579"/>
            <a:ext cx="544548" cy="557958"/>
            <a:chOff x="2511588" y="3604589"/>
            <a:chExt cx="544548" cy="557958"/>
          </a:xfrm>
          <a:solidFill>
            <a:srgbClr val="3296A8"/>
          </a:solidFill>
        </p:grpSpPr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BE708C87-9C41-463B-8BDB-4E415521D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588" y="3604589"/>
              <a:ext cx="544548" cy="557958"/>
            </a:xfrm>
            <a:prstGeom prst="rect">
              <a:avLst/>
            </a:prstGeom>
            <a:grpFill/>
            <a:ln>
              <a:noFill/>
            </a:ln>
          </p:spPr>
          <p:txBody>
            <a:bodyPr lIns="68562" tIns="34281" rIns="68562" bIns="3428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106">
              <a:extLst>
                <a:ext uri="{FF2B5EF4-FFF2-40B4-BE49-F238E27FC236}">
                  <a16:creationId xmlns:a16="http://schemas.microsoft.com/office/drawing/2014/main" id="{7867B1F1-F960-4460-9D8C-268A8B3F08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479" y="3636401"/>
              <a:ext cx="377825" cy="438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TextBox 108">
            <a:extLst>
              <a:ext uri="{FF2B5EF4-FFF2-40B4-BE49-F238E27FC236}">
                <a16:creationId xmlns:a16="http://schemas.microsoft.com/office/drawing/2014/main" id="{905FDFC8-520E-41D8-8240-C45DB9172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529" y="2849825"/>
            <a:ext cx="3401946" cy="34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工作完成情况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 Completed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5F0311D-2406-4F8F-A4D0-1091E6E391A3}"/>
              </a:ext>
            </a:extLst>
          </p:cNvPr>
          <p:cNvGrpSpPr/>
          <p:nvPr/>
        </p:nvGrpSpPr>
        <p:grpSpPr>
          <a:xfrm>
            <a:off x="4934590" y="2739415"/>
            <a:ext cx="544548" cy="557958"/>
            <a:chOff x="2511588" y="4490525"/>
            <a:chExt cx="544548" cy="557958"/>
          </a:xfrm>
          <a:solidFill>
            <a:srgbClr val="3296A8"/>
          </a:solidFill>
        </p:grpSpPr>
        <p:sp>
          <p:nvSpPr>
            <p:cNvPr id="21" name="Rectangle 12">
              <a:extLst>
                <a:ext uri="{FF2B5EF4-FFF2-40B4-BE49-F238E27FC236}">
                  <a16:creationId xmlns:a16="http://schemas.microsoft.com/office/drawing/2014/main" id="{4C4D4BCD-3AF8-4F84-9D4D-33CAE6F9A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588" y="4490525"/>
              <a:ext cx="544548" cy="557958"/>
            </a:xfrm>
            <a:prstGeom prst="rect">
              <a:avLst/>
            </a:prstGeom>
            <a:grpFill/>
            <a:ln>
              <a:noFill/>
            </a:ln>
          </p:spPr>
          <p:txBody>
            <a:bodyPr lIns="68562" tIns="34281" rIns="68562" bIns="3428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109">
              <a:extLst>
                <a:ext uri="{FF2B5EF4-FFF2-40B4-BE49-F238E27FC236}">
                  <a16:creationId xmlns:a16="http://schemas.microsoft.com/office/drawing/2014/main" id="{75D7942E-EBDE-41E7-84A2-EEBB7E810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479" y="4508602"/>
              <a:ext cx="377825" cy="438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Box 115">
            <a:extLst>
              <a:ext uri="{FF2B5EF4-FFF2-40B4-BE49-F238E27FC236}">
                <a16:creationId xmlns:a16="http://schemas.microsoft.com/office/drawing/2014/main" id="{00F07D55-5EEF-47C8-BDB3-8E11407A0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7131" y="3571067"/>
            <a:ext cx="2925173" cy="34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成果项目展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Excellent Cases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1872677-F705-4377-B05D-1F8001056D9A}"/>
              </a:ext>
            </a:extLst>
          </p:cNvPr>
          <p:cNvGrpSpPr/>
          <p:nvPr/>
        </p:nvGrpSpPr>
        <p:grpSpPr>
          <a:xfrm>
            <a:off x="4934590" y="3467685"/>
            <a:ext cx="544548" cy="557958"/>
            <a:chOff x="6821980" y="3618561"/>
            <a:chExt cx="544548" cy="557958"/>
          </a:xfrm>
          <a:solidFill>
            <a:srgbClr val="3296A8"/>
          </a:solidFill>
        </p:grpSpPr>
        <p:sp>
          <p:nvSpPr>
            <p:cNvPr id="25" name="Rectangle 12">
              <a:extLst>
                <a:ext uri="{FF2B5EF4-FFF2-40B4-BE49-F238E27FC236}">
                  <a16:creationId xmlns:a16="http://schemas.microsoft.com/office/drawing/2014/main" id="{1DD7DABE-FD45-4FDA-BED0-24A946CE7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1980" y="3618561"/>
              <a:ext cx="544548" cy="557958"/>
            </a:xfrm>
            <a:prstGeom prst="rect">
              <a:avLst/>
            </a:prstGeom>
            <a:grpFill/>
            <a:ln>
              <a:noFill/>
            </a:ln>
          </p:spPr>
          <p:txBody>
            <a:bodyPr lIns="68562" tIns="34281" rIns="68562" bIns="3428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116">
              <a:extLst>
                <a:ext uri="{FF2B5EF4-FFF2-40B4-BE49-F238E27FC236}">
                  <a16:creationId xmlns:a16="http://schemas.microsoft.com/office/drawing/2014/main" id="{2380031B-1A02-4492-B509-A4F38317B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3871" y="3635657"/>
              <a:ext cx="377825" cy="438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TextBox 117">
            <a:extLst>
              <a:ext uri="{FF2B5EF4-FFF2-40B4-BE49-F238E27FC236}">
                <a16:creationId xmlns:a16="http://schemas.microsoft.com/office/drawing/2014/main" id="{2039C287-CF4F-4F7A-AC6C-CDE3E1821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839" y="4284055"/>
            <a:ext cx="2879438" cy="34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明年工作计划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Working Plan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A6B67E1-5B62-4924-B314-248F82A73E28}"/>
              </a:ext>
            </a:extLst>
          </p:cNvPr>
          <p:cNvGrpSpPr/>
          <p:nvPr/>
        </p:nvGrpSpPr>
        <p:grpSpPr>
          <a:xfrm>
            <a:off x="4934590" y="4181653"/>
            <a:ext cx="544548" cy="557958"/>
            <a:chOff x="6821980" y="4497629"/>
            <a:chExt cx="544548" cy="557958"/>
          </a:xfrm>
          <a:solidFill>
            <a:srgbClr val="3296A8"/>
          </a:solidFill>
        </p:grpSpPr>
        <p:sp>
          <p:nvSpPr>
            <p:cNvPr id="29" name="Rectangle 12">
              <a:extLst>
                <a:ext uri="{FF2B5EF4-FFF2-40B4-BE49-F238E27FC236}">
                  <a16:creationId xmlns:a16="http://schemas.microsoft.com/office/drawing/2014/main" id="{EC72D6EE-7002-415B-B8FB-D5981292E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1980" y="4497629"/>
              <a:ext cx="544548" cy="55795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68562" tIns="34281" rIns="68562" bIns="3428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Box 118">
              <a:extLst>
                <a:ext uri="{FF2B5EF4-FFF2-40B4-BE49-F238E27FC236}">
                  <a16:creationId xmlns:a16="http://schemas.microsoft.com/office/drawing/2014/main" id="{B14AFCC2-A6BB-4EEA-9E5F-A8B8B1E99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3871" y="4521592"/>
              <a:ext cx="377825" cy="438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Rectangle 18">
            <a:extLst>
              <a:ext uri="{FF2B5EF4-FFF2-40B4-BE49-F238E27FC236}">
                <a16:creationId xmlns:a16="http://schemas.microsoft.com/office/drawing/2014/main" id="{6F43CB30-8193-4DF6-99DD-CCC0E5C61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991" y="2359428"/>
            <a:ext cx="830997" cy="218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400" dirty="0">
                <a:solidFill>
                  <a:srgbClr val="3296A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目 录</a:t>
            </a:r>
            <a:endParaRPr lang="en-US" altLang="zh-CN" sz="5400" dirty="0">
              <a:solidFill>
                <a:srgbClr val="3296A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sp>
        <p:nvSpPr>
          <p:cNvPr id="32" name="Rectangle 18">
            <a:extLst>
              <a:ext uri="{FF2B5EF4-FFF2-40B4-BE49-F238E27FC236}">
                <a16:creationId xmlns:a16="http://schemas.microsoft.com/office/drawing/2014/main" id="{AF501AB6-5671-4358-AFFB-51A8D813F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3546" y="2588298"/>
            <a:ext cx="169277" cy="174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0" tIns="0" rIns="0" bIns="0">
            <a:spAutoFit/>
          </a:bodyPr>
          <a:lstStyle/>
          <a:p>
            <a:pPr algn="di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3296A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CONTENTS</a:t>
            </a:r>
          </a:p>
        </p:txBody>
      </p:sp>
      <p:sp>
        <p:nvSpPr>
          <p:cNvPr id="33" name="Line 21">
            <a:extLst>
              <a:ext uri="{FF2B5EF4-FFF2-40B4-BE49-F238E27FC236}">
                <a16:creationId xmlns:a16="http://schemas.microsoft.com/office/drawing/2014/main" id="{79294220-13BD-4204-9826-89107D524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8037" y="2578547"/>
            <a:ext cx="0" cy="1748177"/>
          </a:xfrm>
          <a:prstGeom prst="line">
            <a:avLst/>
          </a:prstGeom>
          <a:noFill/>
          <a:ln w="6350">
            <a:solidFill>
              <a:srgbClr val="3296A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  <a:solidFill>
                <a:srgbClr val="3296A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163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5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75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/>
      <p:bldP spid="19" grpId="0"/>
      <p:bldP spid="23" grpId="0"/>
      <p:bldP spid="27" grpId="0"/>
      <p:bldP spid="31" grpId="0"/>
      <p:bldP spid="32" grpId="0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0FC0F70-AC76-4EA2-86EB-0B407A4ACBB5}"/>
              </a:ext>
            </a:extLst>
          </p:cNvPr>
          <p:cNvGrpSpPr/>
          <p:nvPr/>
        </p:nvGrpSpPr>
        <p:grpSpPr>
          <a:xfrm>
            <a:off x="0" y="553765"/>
            <a:ext cx="12190413" cy="609188"/>
            <a:chOff x="0" y="767125"/>
            <a:chExt cx="12190413" cy="60918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4C0791A-6676-4043-BBF1-DD2993D19C98}"/>
                </a:ext>
              </a:extLst>
            </p:cNvPr>
            <p:cNvSpPr/>
            <p:nvPr/>
          </p:nvSpPr>
          <p:spPr>
            <a:xfrm flipV="1">
              <a:off x="0" y="1330594"/>
              <a:ext cx="12190413" cy="45719"/>
            </a:xfrm>
            <a:prstGeom prst="rect">
              <a:avLst/>
            </a:prstGeom>
            <a:solidFill>
              <a:srgbClr val="3296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E9BB0E5B-E5F4-4490-B3C7-C915B81DF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98" y="767125"/>
              <a:ext cx="325532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QT</a:t>
              </a:r>
              <a:r>
                <a:rPr lang="zh-CN" altLang="en-US" sz="2800" dirty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界面介绍</a:t>
              </a:r>
              <a:endParaRPr lang="en-US" altLang="zh-CN" sz="2800" dirty="0">
                <a:solidFill>
                  <a:srgbClr val="3296A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A34CA3A1-9553-4EBF-9808-840C83AA4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36" y="2565209"/>
            <a:ext cx="4286250" cy="25717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C05C7D-6B5F-4D5B-8780-DC1F0F0B09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31" y="2689034"/>
            <a:ext cx="32480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0FC0F70-AC76-4EA2-86EB-0B407A4ACBB5}"/>
              </a:ext>
            </a:extLst>
          </p:cNvPr>
          <p:cNvGrpSpPr/>
          <p:nvPr/>
        </p:nvGrpSpPr>
        <p:grpSpPr>
          <a:xfrm>
            <a:off x="0" y="553765"/>
            <a:ext cx="12190413" cy="609188"/>
            <a:chOff x="0" y="767125"/>
            <a:chExt cx="12190413" cy="60918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4C0791A-6676-4043-BBF1-DD2993D19C98}"/>
                </a:ext>
              </a:extLst>
            </p:cNvPr>
            <p:cNvSpPr/>
            <p:nvPr/>
          </p:nvSpPr>
          <p:spPr>
            <a:xfrm flipV="1">
              <a:off x="0" y="1330594"/>
              <a:ext cx="12190413" cy="45719"/>
            </a:xfrm>
            <a:prstGeom prst="rect">
              <a:avLst/>
            </a:prstGeom>
            <a:solidFill>
              <a:srgbClr val="3296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E9BB0E5B-E5F4-4490-B3C7-C915B81DF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98" y="767125"/>
              <a:ext cx="325532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QT</a:t>
              </a:r>
              <a:r>
                <a:rPr lang="zh-CN" altLang="en-US" sz="2800" dirty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界面介绍</a:t>
              </a:r>
              <a:endParaRPr lang="en-US" altLang="zh-CN" sz="2800" dirty="0">
                <a:solidFill>
                  <a:srgbClr val="3296A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78D37F9-B74D-4750-AC11-D115DAFBD6E8}"/>
              </a:ext>
            </a:extLst>
          </p:cNvPr>
          <p:cNvSpPr txBox="1"/>
          <p:nvPr/>
        </p:nvSpPr>
        <p:spPr>
          <a:xfrm>
            <a:off x="6848669" y="2367924"/>
            <a:ext cx="51613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这是在开发板上运行后的第一个界面，最上方是欢迎语，在这之下是该对系统如何使用的一些简要提示。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为了界面的简洁易用，主界面只有三个按钮，从上至下分别是登录按钮，点击即可进入登录界面，离线模式按钮，点击进入离线模式菜单，退出按钮。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包括主界面的所有界面为了适应触摸屏，宽度最大最小值为</a:t>
            </a:r>
            <a:r>
              <a:rPr lang="en-US" altLang="zh-CN" dirty="0"/>
              <a:t>800PX</a:t>
            </a:r>
            <a:r>
              <a:rPr lang="zh-CN" altLang="en-US" dirty="0"/>
              <a:t>，高度最大最小值为</a:t>
            </a:r>
            <a:r>
              <a:rPr lang="en-US" altLang="zh-CN" dirty="0"/>
              <a:t>480PX</a:t>
            </a:r>
            <a:r>
              <a:rPr lang="zh-CN" altLang="en-US" dirty="0"/>
              <a:t>，这样界面便会固定，无法进行最大化。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6EF7BE3-6EA9-4D7D-B73C-7D9556944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67" y="1855817"/>
            <a:ext cx="6088908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9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0FC0F70-AC76-4EA2-86EB-0B407A4ACBB5}"/>
              </a:ext>
            </a:extLst>
          </p:cNvPr>
          <p:cNvGrpSpPr/>
          <p:nvPr/>
        </p:nvGrpSpPr>
        <p:grpSpPr>
          <a:xfrm>
            <a:off x="0" y="553765"/>
            <a:ext cx="12190413" cy="609188"/>
            <a:chOff x="0" y="767125"/>
            <a:chExt cx="12190413" cy="60918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4C0791A-6676-4043-BBF1-DD2993D19C98}"/>
                </a:ext>
              </a:extLst>
            </p:cNvPr>
            <p:cNvSpPr/>
            <p:nvPr/>
          </p:nvSpPr>
          <p:spPr>
            <a:xfrm flipV="1">
              <a:off x="0" y="1330594"/>
              <a:ext cx="12190413" cy="45719"/>
            </a:xfrm>
            <a:prstGeom prst="rect">
              <a:avLst/>
            </a:prstGeom>
            <a:solidFill>
              <a:srgbClr val="3296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E9BB0E5B-E5F4-4490-B3C7-C915B81DF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98" y="767125"/>
              <a:ext cx="325532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QT</a:t>
              </a:r>
              <a:r>
                <a:rPr lang="zh-CN" altLang="en-US" sz="2800" dirty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界面介绍</a:t>
              </a:r>
              <a:endParaRPr lang="en-US" altLang="zh-CN" sz="2800" dirty="0">
                <a:solidFill>
                  <a:srgbClr val="3296A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78D37F9-B74D-4750-AC11-D115DAFBD6E8}"/>
              </a:ext>
            </a:extLst>
          </p:cNvPr>
          <p:cNvSpPr txBox="1"/>
          <p:nvPr/>
        </p:nvSpPr>
        <p:spPr>
          <a:xfrm>
            <a:off x="7029060" y="2941757"/>
            <a:ext cx="51613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左图为登录界面，依然是简洁风格，用户可以输入在网页上注册好的账号，即可绑定用户与机器。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输入框下面有两个按钮，分别是登录按钮，点击即向服务器发送登录请求，成功则进入在线菜单，失败则会打印提示；取消按钮，点击返回主界面。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为了方便用户输入，加入了软键盘的功能，如上图所示，可以完成基本的输入操作。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87E071A-37B9-4E8D-9A62-684778AAF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67" y="1478905"/>
            <a:ext cx="6088908" cy="390177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B2ED79C-C4FD-4DCE-9D92-23675D86D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883" y="1162953"/>
            <a:ext cx="3699707" cy="173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5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0FC0F70-AC76-4EA2-86EB-0B407A4ACBB5}"/>
              </a:ext>
            </a:extLst>
          </p:cNvPr>
          <p:cNvGrpSpPr/>
          <p:nvPr/>
        </p:nvGrpSpPr>
        <p:grpSpPr>
          <a:xfrm>
            <a:off x="0" y="553765"/>
            <a:ext cx="12190413" cy="609188"/>
            <a:chOff x="0" y="767125"/>
            <a:chExt cx="12190413" cy="60918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4C0791A-6676-4043-BBF1-DD2993D19C98}"/>
                </a:ext>
              </a:extLst>
            </p:cNvPr>
            <p:cNvSpPr/>
            <p:nvPr/>
          </p:nvSpPr>
          <p:spPr>
            <a:xfrm flipV="1">
              <a:off x="0" y="1330594"/>
              <a:ext cx="12190413" cy="45719"/>
            </a:xfrm>
            <a:prstGeom prst="rect">
              <a:avLst/>
            </a:prstGeom>
            <a:solidFill>
              <a:srgbClr val="3296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E9BB0E5B-E5F4-4490-B3C7-C915B81DF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98" y="767125"/>
              <a:ext cx="325532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QT</a:t>
              </a:r>
              <a:r>
                <a:rPr lang="zh-CN" altLang="en-US" sz="2800" dirty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界面介绍</a:t>
              </a:r>
              <a:endParaRPr lang="en-US" altLang="zh-CN" sz="2800" dirty="0">
                <a:solidFill>
                  <a:srgbClr val="3296A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78D37F9-B74D-4750-AC11-D115DAFBD6E8}"/>
              </a:ext>
            </a:extLst>
          </p:cNvPr>
          <p:cNvSpPr txBox="1"/>
          <p:nvPr/>
        </p:nvSpPr>
        <p:spPr>
          <a:xfrm>
            <a:off x="7029061" y="2783422"/>
            <a:ext cx="5161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左图为在线菜单界面，除了简单的提示，只有三个按钮，分别是实时视频监控按钮，点击进入视频监控画面；环境信息按钮，点击可以进入环境信息菜单界面；返回主菜单按钮，点击返回主菜单。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EE81CD-08A3-482E-9BBC-A1B31CEC7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57" y="1844384"/>
            <a:ext cx="6096528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4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0FC0F70-AC76-4EA2-86EB-0B407A4ACBB5}"/>
              </a:ext>
            </a:extLst>
          </p:cNvPr>
          <p:cNvGrpSpPr/>
          <p:nvPr/>
        </p:nvGrpSpPr>
        <p:grpSpPr>
          <a:xfrm>
            <a:off x="0" y="553765"/>
            <a:ext cx="12190413" cy="609188"/>
            <a:chOff x="0" y="767125"/>
            <a:chExt cx="12190413" cy="60918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4C0791A-6676-4043-BBF1-DD2993D19C98}"/>
                </a:ext>
              </a:extLst>
            </p:cNvPr>
            <p:cNvSpPr/>
            <p:nvPr/>
          </p:nvSpPr>
          <p:spPr>
            <a:xfrm flipV="1">
              <a:off x="0" y="1330594"/>
              <a:ext cx="12190413" cy="45719"/>
            </a:xfrm>
            <a:prstGeom prst="rect">
              <a:avLst/>
            </a:prstGeom>
            <a:solidFill>
              <a:srgbClr val="3296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E9BB0E5B-E5F4-4490-B3C7-C915B81DF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98" y="767125"/>
              <a:ext cx="325532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QT</a:t>
              </a:r>
              <a:r>
                <a:rPr lang="zh-CN" altLang="en-US" sz="2800" dirty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界面介绍</a:t>
              </a:r>
              <a:endParaRPr lang="en-US" altLang="zh-CN" sz="2800" dirty="0">
                <a:solidFill>
                  <a:srgbClr val="3296A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78D37F9-B74D-4750-AC11-D115DAFBD6E8}"/>
              </a:ext>
            </a:extLst>
          </p:cNvPr>
          <p:cNvSpPr txBox="1"/>
          <p:nvPr/>
        </p:nvSpPr>
        <p:spPr>
          <a:xfrm>
            <a:off x="7029061" y="3198919"/>
            <a:ext cx="5161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左图为视频监控界面，分别是开启</a:t>
            </a:r>
            <a:r>
              <a:rPr lang="en-US" altLang="zh-CN" dirty="0"/>
              <a:t>/</a:t>
            </a:r>
            <a:r>
              <a:rPr lang="zh-CN" altLang="en-US" dirty="0"/>
              <a:t>关闭按钮，可以打开或关闭监控；截图按钮，点击可以截图并保存；关闭推流按钮，可以关闭本地和远端推流；退出按钮，点击退出。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484FE0-161F-46A7-B86E-FBDDC19CC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88" y="1848195"/>
            <a:ext cx="6073666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7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0FC0F70-AC76-4EA2-86EB-0B407A4ACBB5}"/>
              </a:ext>
            </a:extLst>
          </p:cNvPr>
          <p:cNvGrpSpPr/>
          <p:nvPr/>
        </p:nvGrpSpPr>
        <p:grpSpPr>
          <a:xfrm>
            <a:off x="0" y="553765"/>
            <a:ext cx="12190413" cy="609188"/>
            <a:chOff x="0" y="767125"/>
            <a:chExt cx="12190413" cy="60918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4C0791A-6676-4043-BBF1-DD2993D19C98}"/>
                </a:ext>
              </a:extLst>
            </p:cNvPr>
            <p:cNvSpPr/>
            <p:nvPr/>
          </p:nvSpPr>
          <p:spPr>
            <a:xfrm flipV="1">
              <a:off x="0" y="1330594"/>
              <a:ext cx="12190413" cy="45719"/>
            </a:xfrm>
            <a:prstGeom prst="rect">
              <a:avLst/>
            </a:prstGeom>
            <a:solidFill>
              <a:srgbClr val="3296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E9BB0E5B-E5F4-4490-B3C7-C915B81DF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98" y="767125"/>
              <a:ext cx="325532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QT</a:t>
              </a:r>
              <a:r>
                <a:rPr lang="zh-CN" altLang="en-US" sz="2800" dirty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界面介绍</a:t>
              </a:r>
              <a:endParaRPr lang="en-US" altLang="zh-CN" sz="2800" dirty="0">
                <a:solidFill>
                  <a:srgbClr val="3296A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78D37F9-B74D-4750-AC11-D115DAFBD6E8}"/>
              </a:ext>
            </a:extLst>
          </p:cNvPr>
          <p:cNvSpPr txBox="1"/>
          <p:nvPr/>
        </p:nvSpPr>
        <p:spPr>
          <a:xfrm>
            <a:off x="7029061" y="3198919"/>
            <a:ext cx="5161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左图为环境信息选择界面，设有三个按钮，实时查询按钮，点击可以看到实时的环境信息，你是查询按钮，点击可以查看历史数据。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4A5A877-85A3-48EA-8F4A-162F03AF8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26" y="1848194"/>
            <a:ext cx="6119390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5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0FC0F70-AC76-4EA2-86EB-0B407A4ACBB5}"/>
              </a:ext>
            </a:extLst>
          </p:cNvPr>
          <p:cNvGrpSpPr/>
          <p:nvPr/>
        </p:nvGrpSpPr>
        <p:grpSpPr>
          <a:xfrm>
            <a:off x="0" y="553765"/>
            <a:ext cx="12190413" cy="609188"/>
            <a:chOff x="0" y="767125"/>
            <a:chExt cx="12190413" cy="60918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4C0791A-6676-4043-BBF1-DD2993D19C98}"/>
                </a:ext>
              </a:extLst>
            </p:cNvPr>
            <p:cNvSpPr/>
            <p:nvPr/>
          </p:nvSpPr>
          <p:spPr>
            <a:xfrm flipV="1">
              <a:off x="0" y="1330594"/>
              <a:ext cx="12190413" cy="45719"/>
            </a:xfrm>
            <a:prstGeom prst="rect">
              <a:avLst/>
            </a:prstGeom>
            <a:solidFill>
              <a:srgbClr val="3296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E9BB0E5B-E5F4-4490-B3C7-C915B81DF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98" y="767125"/>
              <a:ext cx="325532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QT</a:t>
              </a:r>
              <a:r>
                <a:rPr lang="zh-CN" altLang="en-US" sz="2800" dirty="0">
                  <a:solidFill>
                    <a:srgbClr val="329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界面介绍</a:t>
              </a:r>
              <a:endParaRPr lang="en-US" altLang="zh-CN" sz="2800" dirty="0">
                <a:solidFill>
                  <a:srgbClr val="3296A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78D37F9-B74D-4750-AC11-D115DAFBD6E8}"/>
              </a:ext>
            </a:extLst>
          </p:cNvPr>
          <p:cNvSpPr txBox="1"/>
          <p:nvPr/>
        </p:nvSpPr>
        <p:spPr>
          <a:xfrm>
            <a:off x="7029061" y="2783422"/>
            <a:ext cx="5161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左图为实时环境监测界面，可以看到当前时间，温度，湿度，氨气浓度情况，右侧有两个按钮，分别是设置阈值按钮，点击后可以设置阈值；返回按钮，点击返回上一个界面。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858AA7-2702-499B-8F6F-B2D3F0089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88" y="1840574"/>
            <a:ext cx="6073666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7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33"/>
  <p:tag name="ISPRING_PRESENTATION_TITLE" val="www.99ppt.com"/>
</p:tagLst>
</file>

<file path=ppt/theme/theme1.xml><?xml version="1.0" encoding="utf-8"?>
<a:theme xmlns:a="http://schemas.openxmlformats.org/drawingml/2006/main" name="www.99ppt.com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5381</TotalTime>
  <Words>90</Words>
  <Application>Microsoft Office PowerPoint</Application>
  <PresentationFormat>自定义</PresentationFormat>
  <Paragraphs>52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hakuyoxingshu7000</vt:lpstr>
      <vt:lpstr>Lato Black</vt:lpstr>
      <vt:lpstr>等线</vt:lpstr>
      <vt:lpstr>黑体</vt:lpstr>
      <vt:lpstr>微软雅黑</vt:lpstr>
      <vt:lpstr>Arial</vt:lpstr>
      <vt:lpstr>Calibri</vt:lpstr>
      <vt:lpstr>www.99ppt.com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www.99ppt.com</dc:title>
  <dc:creator>www.99ppt.com</dc:creator>
  <cp:lastModifiedBy>鹏 王</cp:lastModifiedBy>
  <cp:revision>37</cp:revision>
  <dcterms:created xsi:type="dcterms:W3CDTF">2015-12-01T09:06:39Z</dcterms:created>
  <dcterms:modified xsi:type="dcterms:W3CDTF">2019-01-16T08:28:16Z</dcterms:modified>
</cp:coreProperties>
</file>