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470" r:id="rId2"/>
    <p:sldId id="353" r:id="rId3"/>
    <p:sldId id="519" r:id="rId4"/>
    <p:sldId id="352" r:id="rId5"/>
    <p:sldId id="510" r:id="rId6"/>
    <p:sldId id="511" r:id="rId7"/>
    <p:sldId id="512" r:id="rId8"/>
    <p:sldId id="518" r:id="rId9"/>
    <p:sldId id="513" r:id="rId10"/>
    <p:sldId id="514" r:id="rId11"/>
    <p:sldId id="515" r:id="rId12"/>
    <p:sldId id="516" r:id="rId13"/>
    <p:sldId id="517" r:id="rId14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6A8"/>
    <a:srgbClr val="6D8AAB"/>
    <a:srgbClr val="31709C"/>
    <a:srgbClr val="7697B3"/>
    <a:srgbClr val="6FA094"/>
    <a:srgbClr val="94BCB4"/>
    <a:srgbClr val="59503C"/>
    <a:srgbClr val="1FBCE4"/>
    <a:srgbClr val="C0266E"/>
    <a:srgbClr val="167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7778" autoAdjust="0"/>
  </p:normalViewPr>
  <p:slideViewPr>
    <p:cSldViewPr snapToGrid="0" showGuides="1">
      <p:cViewPr varScale="1">
        <p:scale>
          <a:sx n="82" d="100"/>
          <a:sy n="82" d="100"/>
        </p:scale>
        <p:origin x="658" y="6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6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7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7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2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5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3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CAA7F8-BAB5-4CC2-B574-06043222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DD1629A4-D56A-4D47-ABF9-0ACA00B44135}"/>
              </a:ext>
            </a:extLst>
          </p:cNvPr>
          <p:cNvSpPr txBox="1"/>
          <p:nvPr/>
        </p:nvSpPr>
        <p:spPr>
          <a:xfrm>
            <a:off x="5117535" y="4015614"/>
            <a:ext cx="1955342" cy="276999"/>
          </a:xfrm>
          <a:prstGeom prst="rect">
            <a:avLst/>
          </a:prstGeom>
          <a:solidFill>
            <a:srgbClr val="3296A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第六组</a:t>
            </a:r>
            <a:endParaRPr lang="en-US" sz="1200" b="1" spc="600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33A98AE7-DECD-4691-B677-6859064A2EE2}"/>
              </a:ext>
            </a:extLst>
          </p:cNvPr>
          <p:cNvSpPr txBox="1"/>
          <p:nvPr/>
        </p:nvSpPr>
        <p:spPr>
          <a:xfrm>
            <a:off x="4777662" y="1107249"/>
            <a:ext cx="2646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296A8"/>
                </a:solidFill>
                <a:latin typeface="hakuyoxingshu7000" panose="02000600000000000000" pitchFamily="2" charset="-122"/>
                <a:ea typeface="hakuyoxingshu7000" panose="02000600000000000000" pitchFamily="2" charset="-122"/>
                <a:cs typeface="hakuyoxingshu7000" panose="02000600000000000000" pitchFamily="2" charset="-122"/>
              </a:rPr>
              <a:t>WLZY</a:t>
            </a:r>
            <a:endParaRPr lang="en-US" sz="9600" dirty="0">
              <a:solidFill>
                <a:srgbClr val="3296A8"/>
              </a:solidFill>
              <a:latin typeface="hakuyoxingshu7000" panose="02000600000000000000" pitchFamily="2" charset="-122"/>
              <a:ea typeface="hakuyoxingshu7000" panose="02000600000000000000" pitchFamily="2" charset="-122"/>
              <a:cs typeface="hakuyoxingshu7000" panose="02000600000000000000" pitchFamily="2" charset="-122"/>
            </a:endParaRPr>
          </a:p>
        </p:txBody>
      </p:sp>
      <p:sp>
        <p:nvSpPr>
          <p:cNvPr id="8" name="_14">
            <a:extLst>
              <a:ext uri="{FF2B5EF4-FFF2-40B4-BE49-F238E27FC236}">
                <a16:creationId xmlns:a16="http://schemas.microsoft.com/office/drawing/2014/main" id="{33BA1A10-BC24-4F95-81DC-926E6F68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62" y="2536423"/>
            <a:ext cx="7057092" cy="115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6000" spc="6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沃基环境监测系统</a:t>
            </a:r>
            <a:endParaRPr lang="zh-CN" sz="6000" spc="600" dirty="0"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67" y="4631267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成员：王家骅、王鹏、李科辰、赵泽亮、印沛锜</a:t>
            </a: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设置阈值界面，用户可以在此设置正常范围，不在这个范围的将会在实时环境信息界面以红色展示。该界面有两个按钮，分别是提交按钮，点击可以修改服务器上数据库存放的阈值信息，若是离线模式，则该按钮不会响应，且会弹出说明信息；返回按钮，点击返回上一级界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A93FE-4348-478C-97B3-F88E6209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7" y="2013810"/>
            <a:ext cx="60965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092957"/>
            <a:ext cx="516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左图为历史环境信息查询界面，为了方便用户使用，右侧设置了五个按钮，</a:t>
            </a:r>
            <a:r>
              <a:rPr lang="en-US" altLang="zh-CN" dirty="0"/>
              <a:t>6</a:t>
            </a:r>
            <a:r>
              <a:rPr lang="zh-CN" altLang="en-US" dirty="0"/>
              <a:t>小时数据查询按钮，</a:t>
            </a:r>
            <a:r>
              <a:rPr lang="en-US" altLang="zh-CN" dirty="0"/>
              <a:t>12</a:t>
            </a:r>
            <a:r>
              <a:rPr lang="zh-CN" altLang="en-US" dirty="0"/>
              <a:t>小时数据查询按钮，</a:t>
            </a:r>
            <a:r>
              <a:rPr lang="en-US" altLang="zh-CN" dirty="0"/>
              <a:t>24</a:t>
            </a:r>
            <a:r>
              <a:rPr lang="zh-CN" altLang="en-US" dirty="0"/>
              <a:t>小时数据查询按钮，分别以</a:t>
            </a:r>
            <a:r>
              <a:rPr lang="en-US" altLang="zh-CN" dirty="0"/>
              <a:t>15</a:t>
            </a:r>
            <a:r>
              <a:rPr lang="zh-CN" altLang="en-US" dirty="0"/>
              <a:t>分钟，</a:t>
            </a:r>
            <a:r>
              <a:rPr lang="en-US" altLang="zh-CN" dirty="0"/>
              <a:t>30</a:t>
            </a:r>
            <a:r>
              <a:rPr lang="zh-CN" altLang="en-US" dirty="0"/>
              <a:t>分钟，</a:t>
            </a:r>
            <a:r>
              <a:rPr lang="en-US" altLang="zh-CN" dirty="0"/>
              <a:t>60</a:t>
            </a:r>
            <a:r>
              <a:rPr lang="zh-CN" altLang="en-US" dirty="0"/>
              <a:t>分钟为一个间隔查询</a:t>
            </a:r>
            <a:r>
              <a:rPr lang="en-US" altLang="zh-CN" dirty="0"/>
              <a:t>24</a:t>
            </a:r>
            <a:r>
              <a:rPr lang="zh-CN" altLang="en-US" dirty="0"/>
              <a:t>条记录展示在表格上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5A65C-8625-4F47-954D-EE095956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486525"/>
            <a:ext cx="60889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左图为按时段查询界面，用户可以设置一个时段来查询详细信息，该界面设置了两个按钮：分别是查询按钮，点击即可查询时段内所有数据；返回按钮。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26A6D-677A-4DB0-B7AA-E89DA684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6" y="1467474"/>
            <a:ext cx="610414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左图为离线模式菜单界面，除了提示以外设置了两个按钮，分别是实时视频监控，环境信息查询。至此所有界面介绍完毕。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8ACFDD-7672-41D1-976F-72DCB9B2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2036672"/>
            <a:ext cx="608890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47E00AF-32F9-46F3-B777-74BBA9CC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0C823998-7128-4673-AF1A-95DAA1732477}"/>
              </a:ext>
            </a:extLst>
          </p:cNvPr>
          <p:cNvSpPr>
            <a:spLocks/>
          </p:cNvSpPr>
          <p:nvPr/>
        </p:nvSpPr>
        <p:spPr bwMode="auto">
          <a:xfrm>
            <a:off x="5599171" y="2025233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0D9D5E9-5DB5-4AA7-83B5-31058644F9A3}"/>
              </a:ext>
            </a:extLst>
          </p:cNvPr>
          <p:cNvSpPr>
            <a:spLocks/>
          </p:cNvSpPr>
          <p:nvPr/>
        </p:nvSpPr>
        <p:spPr bwMode="auto">
          <a:xfrm>
            <a:off x="5599171" y="2746068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282DF04C-03A5-4DC4-A55B-80CCC56A17F6}"/>
              </a:ext>
            </a:extLst>
          </p:cNvPr>
          <p:cNvSpPr>
            <a:spLocks/>
          </p:cNvSpPr>
          <p:nvPr/>
        </p:nvSpPr>
        <p:spPr bwMode="auto">
          <a:xfrm>
            <a:off x="5599171" y="3473358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7D82D130-00D3-4706-A64E-CBE537DD7578}"/>
              </a:ext>
            </a:extLst>
          </p:cNvPr>
          <p:cNvSpPr>
            <a:spLocks/>
          </p:cNvSpPr>
          <p:nvPr/>
        </p:nvSpPr>
        <p:spPr bwMode="auto">
          <a:xfrm>
            <a:off x="5599171" y="4187326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5">
            <a:extLst>
              <a:ext uri="{FF2B5EF4-FFF2-40B4-BE49-F238E27FC236}">
                <a16:creationId xmlns:a16="http://schemas.microsoft.com/office/drawing/2014/main" id="{78782E55-5503-4AD1-8DE1-86D3DC63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237" y="2128829"/>
            <a:ext cx="3048793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B5A9B5-D1A5-48FD-81B8-F95C4E2CC9C3}"/>
              </a:ext>
            </a:extLst>
          </p:cNvPr>
          <p:cNvGrpSpPr/>
          <p:nvPr/>
        </p:nvGrpSpPr>
        <p:grpSpPr>
          <a:xfrm>
            <a:off x="4934590" y="2018579"/>
            <a:ext cx="544548" cy="557958"/>
            <a:chOff x="2511588" y="3604589"/>
            <a:chExt cx="544548" cy="557958"/>
          </a:xfrm>
          <a:solidFill>
            <a:srgbClr val="3296A8"/>
          </a:solidFill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BE708C87-9C41-463B-8BDB-4E415521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06">
              <a:extLst>
                <a:ext uri="{FF2B5EF4-FFF2-40B4-BE49-F238E27FC236}">
                  <a16:creationId xmlns:a16="http://schemas.microsoft.com/office/drawing/2014/main" id="{7867B1F1-F960-4460-9D8C-268A8B3F0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479" y="3636401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08">
            <a:extLst>
              <a:ext uri="{FF2B5EF4-FFF2-40B4-BE49-F238E27FC236}">
                <a16:creationId xmlns:a16="http://schemas.microsoft.com/office/drawing/2014/main" id="{905FDFC8-520E-41D8-8240-C45DB917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529" y="2849825"/>
            <a:ext cx="3401946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Completed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F0311D-2406-4F8F-A4D0-1091E6E391A3}"/>
              </a:ext>
            </a:extLst>
          </p:cNvPr>
          <p:cNvGrpSpPr/>
          <p:nvPr/>
        </p:nvGrpSpPr>
        <p:grpSpPr>
          <a:xfrm>
            <a:off x="4934590" y="2739415"/>
            <a:ext cx="544548" cy="557958"/>
            <a:chOff x="2511588" y="4490525"/>
            <a:chExt cx="544548" cy="557958"/>
          </a:xfrm>
          <a:solidFill>
            <a:srgbClr val="3296A8"/>
          </a:solidFill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4C4D4BCD-3AF8-4F84-9D4D-33CAE6F9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09">
              <a:extLst>
                <a:ext uri="{FF2B5EF4-FFF2-40B4-BE49-F238E27FC236}">
                  <a16:creationId xmlns:a16="http://schemas.microsoft.com/office/drawing/2014/main" id="{75D7942E-EBDE-41E7-84A2-EEBB7E810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479" y="4508602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115">
            <a:extLst>
              <a:ext uri="{FF2B5EF4-FFF2-40B4-BE49-F238E27FC236}">
                <a16:creationId xmlns:a16="http://schemas.microsoft.com/office/drawing/2014/main" id="{00F07D55-5EEF-47C8-BDB3-8E11407A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31" y="3571067"/>
            <a:ext cx="2925173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成果项目展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Excellent Cases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872677-F705-4377-B05D-1F8001056D9A}"/>
              </a:ext>
            </a:extLst>
          </p:cNvPr>
          <p:cNvGrpSpPr/>
          <p:nvPr/>
        </p:nvGrpSpPr>
        <p:grpSpPr>
          <a:xfrm>
            <a:off x="4934590" y="3467685"/>
            <a:ext cx="544548" cy="557958"/>
            <a:chOff x="6821980" y="3618561"/>
            <a:chExt cx="544548" cy="557958"/>
          </a:xfrm>
          <a:solidFill>
            <a:srgbClr val="3296A8"/>
          </a:solidFill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DD7DABE-FD45-4FDA-BED0-24A946CE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:a16="http://schemas.microsoft.com/office/drawing/2014/main" id="{2380031B-1A02-4492-B509-A4F38317B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871" y="3635657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117">
            <a:extLst>
              <a:ext uri="{FF2B5EF4-FFF2-40B4-BE49-F238E27FC236}">
                <a16:creationId xmlns:a16="http://schemas.microsoft.com/office/drawing/2014/main" id="{2039C287-CF4F-4F7A-AC6C-CDE3E182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839" y="4284055"/>
            <a:ext cx="2879438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 Plan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6B67E1-5B62-4924-B314-248F82A73E28}"/>
              </a:ext>
            </a:extLst>
          </p:cNvPr>
          <p:cNvGrpSpPr/>
          <p:nvPr/>
        </p:nvGrpSpPr>
        <p:grpSpPr>
          <a:xfrm>
            <a:off x="4934590" y="4181653"/>
            <a:ext cx="544548" cy="557958"/>
            <a:chOff x="6821980" y="4497629"/>
            <a:chExt cx="544548" cy="557958"/>
          </a:xfrm>
          <a:solidFill>
            <a:srgbClr val="3296A8"/>
          </a:solidFill>
        </p:grpSpPr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C72D6EE-7002-415B-B8FB-D5981292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980" y="4497629"/>
              <a:ext cx="544548" cy="5579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8">
              <a:extLst>
                <a:ext uri="{FF2B5EF4-FFF2-40B4-BE49-F238E27FC236}">
                  <a16:creationId xmlns:a16="http://schemas.microsoft.com/office/drawing/2014/main" id="{B14AFCC2-A6BB-4EEA-9E5F-A8B8B1E99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871" y="4521592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18">
            <a:extLst>
              <a:ext uri="{FF2B5EF4-FFF2-40B4-BE49-F238E27FC236}">
                <a16:creationId xmlns:a16="http://schemas.microsoft.com/office/drawing/2014/main" id="{6F43CB30-8193-4DF6-99DD-CCC0E5C6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991" y="2359428"/>
            <a:ext cx="830997" cy="218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目 录</a:t>
            </a:r>
            <a:endParaRPr lang="en-US" altLang="zh-CN" sz="5400" dirty="0"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F501AB6-5671-4358-AFFB-51A8D813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46" y="2588298"/>
            <a:ext cx="169277" cy="17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CONTENTS</a:t>
            </a:r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79294220-13BD-4204-9826-89107D524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037" y="2578547"/>
            <a:ext cx="0" cy="1748177"/>
          </a:xfrm>
          <a:prstGeom prst="line">
            <a:avLst/>
          </a:prstGeom>
          <a:noFill/>
          <a:ln w="6350">
            <a:solidFill>
              <a:srgbClr val="3296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3" grpId="0"/>
      <p:bldP spid="27" grpId="0"/>
      <p:bldP spid="31" grpId="0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1C0070E-A283-4D09-BAE3-F0EC8E30F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08" y="1162953"/>
            <a:ext cx="8315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6848669" y="2367924"/>
            <a:ext cx="5161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这是在开发板上运行后的第一个界面，最上方是欢迎语，在这之下是该对系统如何使用的一些简要提示。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为了界面的简洁易用，主界面只有三个按钮，从上至下分别是登录按钮，点击即可进入登录界面，离线模式按钮，点击进入离线模式菜单，退出按钮。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包括主界面的所有界面为了适应触摸屏，宽度最大最小值为</a:t>
            </a:r>
            <a:r>
              <a:rPr lang="en-US" altLang="zh-CN" dirty="0"/>
              <a:t>800PX</a:t>
            </a:r>
            <a:r>
              <a:rPr lang="zh-CN" altLang="en-US" dirty="0"/>
              <a:t>，高度最大最小值为</a:t>
            </a:r>
            <a:r>
              <a:rPr lang="en-US" altLang="zh-CN" dirty="0"/>
              <a:t>480PX</a:t>
            </a:r>
            <a:r>
              <a:rPr lang="zh-CN" altLang="en-US" dirty="0"/>
              <a:t>，这样界面便会固定，无法进行最大化。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EF7BE3-6EA9-4D7D-B73C-7D955694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855817"/>
            <a:ext cx="60889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0" y="2941757"/>
            <a:ext cx="5161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左图为登录界面，依然是简洁风格，用户可以输入在网页上注册好的账号，即可绑定用户与机器。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输入框下面有两个按钮，分别是登录按钮，点击即向服务器发送登录请求，成功则进入在线菜单，失败则会打印提示；取消按钮，点击返回主界面。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为了方便用户输入，加入了软键盘的功能，如上图所示，可以完成基本的输入操作。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7E071A-37B9-4E8D-9A62-684778AA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478905"/>
            <a:ext cx="6088908" cy="3901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2ED79C-C4FD-4DCE-9D92-23675D86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83" y="1162953"/>
            <a:ext cx="3699707" cy="17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左图为在线菜单界面，除了简单的提示，只有三个按钮，分别是实时视频监控按钮，点击进入视频监控画面；环境信息按钮，点击可以进入环境信息菜单界面；返回主菜单按钮，点击返回主菜单。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E81CD-08A3-482E-9BBC-A1B31CEC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7" y="1844384"/>
            <a:ext cx="609652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3198919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左图为视频监控界面，分别是开启</a:t>
            </a:r>
            <a:r>
              <a:rPr lang="en-US" altLang="zh-CN" dirty="0"/>
              <a:t>/</a:t>
            </a:r>
            <a:r>
              <a:rPr lang="zh-CN" altLang="en-US" dirty="0"/>
              <a:t>关闭按钮，可以打开或关闭监控；截图按钮，点击可以截图并保存；关闭推流按钮，可以关闭本地和远端推流；退出按钮，点击退出。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484FE0-161F-46A7-B86E-FBDDC19C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" y="1848195"/>
            <a:ext cx="607366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3198919"/>
            <a:ext cx="516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左图为环境信息选择界面，设有三个按钮，实时查询按钮，点击可以看到实时的环境信息，你是查询按钮，点击可以查看历史数据。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5A877-85A3-48EA-8F4A-162F03AF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6" y="1848194"/>
            <a:ext cx="611939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左图为实时环境监测界面，可以看到当前时间，温度，湿度，氨气浓度情况，右侧有两个按钮，分别是设置阈值按钮，点击后可以设置阈值；返回按钮，点击返回上一个界面。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858AA7-2702-499B-8F6F-B2D3F008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" y="1840574"/>
            <a:ext cx="6073666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www.99ppt.com"/>
</p:tagLst>
</file>

<file path=ppt/theme/theme1.xml><?xml version="1.0" encoding="utf-8"?>
<a:theme xmlns:a="http://schemas.openxmlformats.org/drawingml/2006/main" name="www.99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90</Words>
  <Application>Microsoft Office PowerPoint</Application>
  <PresentationFormat>自定义</PresentationFormat>
  <Paragraphs>52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hakuyoxingshu7000</vt:lpstr>
      <vt:lpstr>Lato Black</vt:lpstr>
      <vt:lpstr>等线</vt:lpstr>
      <vt:lpstr>黑体</vt:lpstr>
      <vt:lpstr>微软雅黑</vt:lpstr>
      <vt:lpstr>Arial</vt:lpstr>
      <vt:lpstr>Calibri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鹏 王</cp:lastModifiedBy>
  <cp:revision>36</cp:revision>
  <dcterms:created xsi:type="dcterms:W3CDTF">2015-12-01T09:06:39Z</dcterms:created>
  <dcterms:modified xsi:type="dcterms:W3CDTF">2019-01-16T08:13:58Z</dcterms:modified>
</cp:coreProperties>
</file>