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82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579C"/>
    <a:srgbClr val="0070C0"/>
    <a:srgbClr val="64AA80"/>
    <a:srgbClr val="A64CD3"/>
    <a:srgbClr val="4BACC6"/>
    <a:srgbClr val="F79646"/>
    <a:srgbClr val="4DBEEE"/>
    <a:srgbClr val="E6E6E6"/>
    <a:srgbClr val="C0504D"/>
    <a:srgbClr val="029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9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5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B0C7B-336C-47EB-91F4-84251AEBE5B4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882C1-7E73-413A-A4A7-7CCFD07C2B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447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F882C1-7E73-413A-A4A7-7CCFD07C2B3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18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4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66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18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5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4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3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22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4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3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6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6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3C6C6-EE0A-45D8-BDF8-B06A4AA6DA4A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486F9-FCB0-4B75-AA84-49569E8108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4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0A6478-933B-6698-7F8F-BB80BEA3DC22}"/>
              </a:ext>
            </a:extLst>
          </p:cNvPr>
          <p:cNvSpPr txBox="1"/>
          <p:nvPr/>
        </p:nvSpPr>
        <p:spPr>
          <a:xfrm>
            <a:off x="77194" y="94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Descrption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ACA548-FE12-7047-FEC9-B76310244F8B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C270D79-39DA-4B5E-639B-E0434AC8C0D7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5786E34-FF6C-BA2A-82FB-C47C616D02B5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43E3F39-20A5-1D07-5072-470857F58B14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C8D42E1-B61B-1A42-6427-F46E8F23BDE0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921D650-89C6-55F1-D8FC-419E2FC6A9C1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972E6212-DBD6-8CD1-36BA-204575FA86B5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BE8E851-2710-9BCD-D241-C4637F8CA638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88C5E7C6-26C7-B263-918F-3DD52E4FDBE3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CC6500-CA04-B5B8-E51C-4341970F4F29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824DCB9-3FE4-71EE-DE75-C760956660F9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7438196C-3DC3-6195-1CCD-376F19D6AEF6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13D568F-7003-FF31-7B5E-6DBC62091FC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CC95692-FD5C-961D-B0CC-C327C174BC93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FA862F7-A969-1C38-8535-14A4D1B5434F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E0AEC41-EB2D-4946-3F80-108E8B74743B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3A73CF9D-AE94-F2D5-603D-B8649A0E34FA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1429632-2E63-0F6E-C5E6-5D8BEF4039A9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382448-797F-0771-AC9C-B6E818CD17A3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97DFE12-6E08-B1F6-7AB4-48C9C42DD5A1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D37BAAE4-BE04-299E-F2A6-47D6E34FB411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66D48D8-BCFB-363B-400A-A8FD1E4BD0F3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2CFDB81-9341-8710-1128-4A41BBC0C8DF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A47EEF4-AEA7-21C3-313B-E7C9B320C2FE}"/>
              </a:ext>
            </a:extLst>
          </p:cNvPr>
          <p:cNvGrpSpPr/>
          <p:nvPr/>
        </p:nvGrpSpPr>
        <p:grpSpPr>
          <a:xfrm>
            <a:off x="171450" y="725307"/>
            <a:ext cx="5360181" cy="604332"/>
            <a:chOff x="171450" y="725307"/>
            <a:chExt cx="5360181" cy="604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B14D11-6A58-71E6-7647-04D69DF08F40}"/>
                </a:ext>
              </a:extLst>
            </p:cNvPr>
            <p:cNvSpPr txBox="1"/>
            <p:nvPr/>
          </p:nvSpPr>
          <p:spPr>
            <a:xfrm>
              <a:off x="599640" y="725307"/>
              <a:ext cx="167866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프로그램 개발 목적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1C97C16-288D-DB1D-B0DE-81E6A7EB4E31}"/>
                </a:ext>
              </a:extLst>
            </p:cNvPr>
            <p:cNvSpPr/>
            <p:nvPr/>
          </p:nvSpPr>
          <p:spPr>
            <a:xfrm>
              <a:off x="171450" y="819737"/>
              <a:ext cx="426720" cy="134303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79EB2B-4593-1C68-5E35-4A06B1CE915A}"/>
                </a:ext>
              </a:extLst>
            </p:cNvPr>
            <p:cNvSpPr txBox="1"/>
            <p:nvPr/>
          </p:nvSpPr>
          <p:spPr>
            <a:xfrm>
              <a:off x="599640" y="1037251"/>
              <a:ext cx="493199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필더세임 </a:t>
              </a:r>
              <a:r>
                <a:rPr lang="en-US" altLang="ko-KR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pressure sensor type data glove </a:t>
              </a:r>
              <a:r>
                <a:rPr lang="ko-KR" altLang="en-US" sz="1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수집 및 저장</a:t>
              </a:r>
              <a:endPara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373BB0-62EF-3326-9F71-09EC2186D296}"/>
              </a:ext>
            </a:extLst>
          </p:cNvPr>
          <p:cNvSpPr txBox="1"/>
          <p:nvPr/>
        </p:nvSpPr>
        <p:spPr>
          <a:xfrm>
            <a:off x="599640" y="1660653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지원하는 기능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6C5AD5A-6ABB-A3FD-379B-23722ABC3903}"/>
              </a:ext>
            </a:extLst>
          </p:cNvPr>
          <p:cNvSpPr/>
          <p:nvPr/>
        </p:nvSpPr>
        <p:spPr>
          <a:xfrm>
            <a:off x="171450" y="1755083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BF8279-4C61-9FCE-D099-AFF3EA2457DA}"/>
              </a:ext>
            </a:extLst>
          </p:cNvPr>
          <p:cNvSpPr txBox="1"/>
          <p:nvPr/>
        </p:nvSpPr>
        <p:spPr>
          <a:xfrm>
            <a:off x="599640" y="1972597"/>
            <a:ext cx="322876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포트 조회 및 연결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필더세임 데이터 글러브에서 데이터 수집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수집된 데이터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플랏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수집된 데이터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CSV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저장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080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DCB47-DCC5-7A4B-3392-80F93A2D9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82C3C214-5338-43AA-B69E-1A98DABA20BE}"/>
              </a:ext>
            </a:extLst>
          </p:cNvPr>
          <p:cNvSpPr txBox="1"/>
          <p:nvPr/>
        </p:nvSpPr>
        <p:spPr>
          <a:xfrm>
            <a:off x="599640" y="725307"/>
            <a:ext cx="28376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사용된 필더세임 </a:t>
            </a:r>
            <a:r>
              <a:rPr lang="en-US" altLang="ko-KR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glove </a:t>
            </a:r>
            <a:r>
              <a:rPr lang="ko-KR" altLang="en-US" sz="1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917C1C6-3937-2EB8-BAE6-70332805CA65}"/>
              </a:ext>
            </a:extLst>
          </p:cNvPr>
          <p:cNvSpPr/>
          <p:nvPr/>
        </p:nvSpPr>
        <p:spPr>
          <a:xfrm>
            <a:off x="171450" y="819737"/>
            <a:ext cx="426720" cy="134303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6DC679-17DA-1BB9-40A8-34C75368BE06}"/>
              </a:ext>
            </a:extLst>
          </p:cNvPr>
          <p:cNvSpPr txBox="1"/>
          <p:nvPr/>
        </p:nvSpPr>
        <p:spPr>
          <a:xfrm>
            <a:off x="599640" y="1055563"/>
            <a:ext cx="5315879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블루투스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동글을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가상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포트에서 데이터 송신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충전 포트를 통해서도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USB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송신하는 것 같으나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정확하지 않음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블루투스 데이터만 사용하는 것을 권장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49546E-92B1-DAFB-4B09-BAC7C6D627C2}"/>
              </a:ext>
            </a:extLst>
          </p:cNvPr>
          <p:cNvSpPr txBox="1"/>
          <p:nvPr/>
        </p:nvSpPr>
        <p:spPr>
          <a:xfrm>
            <a:off x="599640" y="1852535"/>
            <a:ext cx="14285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프로토콜 정보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CAB2CD-88EC-8773-51F8-582E5C7524A2}"/>
              </a:ext>
            </a:extLst>
          </p:cNvPr>
          <p:cNvSpPr txBox="1"/>
          <p:nvPr/>
        </p:nvSpPr>
        <p:spPr>
          <a:xfrm>
            <a:off x="1301018" y="2779336"/>
            <a:ext cx="92191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2C</a:t>
            </a:r>
            <a:r>
              <a:rPr lang="ko-KR" altLang="en-US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-01-03</a:t>
            </a:r>
            <a:endParaRPr lang="en-US" altLang="ko-KR" sz="1300" dirty="0">
              <a:solidFill>
                <a:srgbClr val="F9579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C2276B-14C4-0D8B-B5C3-557DC9F5DA78}"/>
              </a:ext>
            </a:extLst>
          </p:cNvPr>
          <p:cNvSpPr txBox="1"/>
          <p:nvPr/>
        </p:nvSpPr>
        <p:spPr>
          <a:xfrm>
            <a:off x="983518" y="2188786"/>
            <a:ext cx="372409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44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바이트 패킷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0xFF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마지막 패킷 바이트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46591E-3E60-0DAD-4309-05AE384E1995}"/>
              </a:ext>
            </a:extLst>
          </p:cNvPr>
          <p:cNvSpPr txBox="1"/>
          <p:nvPr/>
        </p:nvSpPr>
        <p:spPr>
          <a:xfrm>
            <a:off x="983518" y="2493586"/>
            <a:ext cx="172194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Header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(3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바이트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E989F1-9D5E-DF6D-971B-6800A99B8125}"/>
              </a:ext>
            </a:extLst>
          </p:cNvPr>
          <p:cNvSpPr txBox="1"/>
          <p:nvPr/>
        </p:nvSpPr>
        <p:spPr>
          <a:xfrm>
            <a:off x="1294668" y="3039686"/>
            <a:ext cx="50113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변하지 않음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좌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우 장갑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버전 등의 정보 포함하고 있는 것으로 보임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B6699A-7366-DD59-CF2C-4B218895B6C2}"/>
              </a:ext>
            </a:extLst>
          </p:cNvPr>
          <p:cNvSpPr txBox="1"/>
          <p:nvPr/>
        </p:nvSpPr>
        <p:spPr>
          <a:xfrm>
            <a:off x="983518" y="3439736"/>
            <a:ext cx="20986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Instruction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(18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바이트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44B5D1-656D-EB6F-2F3D-95F37FA4FB49}"/>
              </a:ext>
            </a:extLst>
          </p:cNvPr>
          <p:cNvSpPr txBox="1"/>
          <p:nvPr/>
        </p:nvSpPr>
        <p:spPr>
          <a:xfrm>
            <a:off x="1301018" y="3731836"/>
            <a:ext cx="505619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 err="1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F9</a:t>
            </a:r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-14-01-42-</a:t>
            </a:r>
            <a:r>
              <a:rPr lang="en-US" altLang="ko-KR" sz="1300" dirty="0" err="1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B0</a:t>
            </a:r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-DE-89-00-40-21-</a:t>
            </a:r>
            <a:r>
              <a:rPr lang="en-US" altLang="ko-KR" sz="1300" dirty="0" err="1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D8</a:t>
            </a:r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en-US" altLang="ko-KR" sz="1300" dirty="0" err="1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B7</a:t>
            </a:r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-AD-82-48-40-76-</a:t>
            </a:r>
            <a:r>
              <a:rPr lang="en-US" altLang="ko-KR" sz="1300" dirty="0" err="1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9D</a:t>
            </a:r>
            <a:endParaRPr lang="en-US" altLang="ko-KR" sz="1300" dirty="0">
              <a:solidFill>
                <a:srgbClr val="F9579C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1549F9-FC2C-E57D-6776-59F2D298F743}"/>
              </a:ext>
            </a:extLst>
          </p:cNvPr>
          <p:cNvSpPr txBox="1"/>
          <p:nvPr/>
        </p:nvSpPr>
        <p:spPr>
          <a:xfrm>
            <a:off x="1294668" y="3992186"/>
            <a:ext cx="5245347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블루투스 연결이 지속되는 동안은 변하지 않음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PC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환경이 바뀌거나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동글을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뽑았다 꽂았거나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장갑이 꺼졌다 켜지는 등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환경의 변화가 생길 경우 해당 값이 바뀌는 것으로 보임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15F4F7-833A-8BB2-E239-39C449450922}"/>
              </a:ext>
            </a:extLst>
          </p:cNvPr>
          <p:cNvSpPr txBox="1"/>
          <p:nvPr/>
        </p:nvSpPr>
        <p:spPr>
          <a:xfrm>
            <a:off x="983518" y="4818956"/>
            <a:ext cx="21868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Sensor data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(20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바이트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F5CAB3-906A-7200-43DF-92BB307812AC}"/>
              </a:ext>
            </a:extLst>
          </p:cNvPr>
          <p:cNvSpPr txBox="1"/>
          <p:nvPr/>
        </p:nvSpPr>
        <p:spPr>
          <a:xfrm>
            <a:off x="1294668" y="5371406"/>
            <a:ext cx="5253361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각 센서 데이터는 아래와 같음</a:t>
            </a:r>
            <a:b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</a:b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첫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바이트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(??) * 255 +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다음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1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바이트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(!!) = 0 ~ 4096 digit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데이터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위치 별 센서 정보는 아래와 같음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 :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엄지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MCP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 :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엄지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 :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엄지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 :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검지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 :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검지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MCP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 :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검지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PIP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37C919-932A-2E30-9E18-B99DA375A981}"/>
              </a:ext>
            </a:extLst>
          </p:cNvPr>
          <p:cNvSpPr txBox="1"/>
          <p:nvPr/>
        </p:nvSpPr>
        <p:spPr>
          <a:xfrm>
            <a:off x="1301018" y="5088196"/>
            <a:ext cx="42242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??-!!-??-!!-??-!!-??-!!-??-!!-??-!!-??-!!-??-!!-??-!!-??-!!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DEE4B2-1E1C-BFA2-B4B1-2BBCFF18DA70}"/>
              </a:ext>
            </a:extLst>
          </p:cNvPr>
          <p:cNvSpPr txBox="1"/>
          <p:nvPr/>
        </p:nvSpPr>
        <p:spPr>
          <a:xfrm>
            <a:off x="3396025" y="5975330"/>
            <a:ext cx="218393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 :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중지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pressure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 :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중지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MCP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9 :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약지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MCP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10 :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소지 </a:t>
            </a:r>
            <a:r>
              <a:rPr lang="en-US" altLang="ko-KR" sz="13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MCP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EE604D-1674-C26D-606E-77FE94466C72}"/>
              </a:ext>
            </a:extLst>
          </p:cNvPr>
          <p:cNvSpPr txBox="1"/>
          <p:nvPr/>
        </p:nvSpPr>
        <p:spPr>
          <a:xfrm>
            <a:off x="983518" y="7276406"/>
            <a:ext cx="19663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Checksum (2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바이트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264835-94B6-5387-7280-09F764B859EB}"/>
              </a:ext>
            </a:extLst>
          </p:cNvPr>
          <p:cNvSpPr txBox="1"/>
          <p:nvPr/>
        </p:nvSpPr>
        <p:spPr>
          <a:xfrm>
            <a:off x="1301018" y="7545646"/>
            <a:ext cx="59984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??-??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3CF4D1-24D7-13EF-D3E3-E529588ECD7E}"/>
              </a:ext>
            </a:extLst>
          </p:cNvPr>
          <p:cNvSpPr txBox="1"/>
          <p:nvPr/>
        </p:nvSpPr>
        <p:spPr>
          <a:xfrm>
            <a:off x="77194" y="94752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Descrption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5CD477-9B35-E16E-1FA6-20FD6D98D435}"/>
              </a:ext>
            </a:extLst>
          </p:cNvPr>
          <p:cNvSpPr/>
          <p:nvPr/>
        </p:nvSpPr>
        <p:spPr>
          <a:xfrm>
            <a:off x="171450" y="548640"/>
            <a:ext cx="6515100" cy="457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47B0"/>
              </a:gs>
              <a:gs pos="100000">
                <a:srgbClr val="0292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3E03B7-2623-3C01-92C9-F5CE651AF3B2}"/>
              </a:ext>
            </a:extLst>
          </p:cNvPr>
          <p:cNvGrpSpPr/>
          <p:nvPr/>
        </p:nvGrpSpPr>
        <p:grpSpPr>
          <a:xfrm>
            <a:off x="2511065" y="-795111"/>
            <a:ext cx="4355395" cy="661987"/>
            <a:chOff x="7711715" y="-795111"/>
            <a:chExt cx="4355395" cy="6619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11A8B05-244B-9A5E-6153-02D8DF0316D4}"/>
                </a:ext>
              </a:extLst>
            </p:cNvPr>
            <p:cNvGrpSpPr/>
            <p:nvPr userDrawn="1"/>
          </p:nvGrpSpPr>
          <p:grpSpPr>
            <a:xfrm>
              <a:off x="7711715" y="-437924"/>
              <a:ext cx="2151798" cy="304800"/>
              <a:chOff x="6096000" y="-390942"/>
              <a:chExt cx="2151798" cy="3048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364FC52-89D7-1632-5C3B-A643E608980B}"/>
                  </a:ext>
                </a:extLst>
              </p:cNvPr>
              <p:cNvSpPr/>
              <p:nvPr userDrawn="1"/>
            </p:nvSpPr>
            <p:spPr>
              <a:xfrm>
                <a:off x="6096000" y="-390942"/>
                <a:ext cx="304800" cy="304800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FC7D2ED-25CE-3E00-1036-6F8DA4AAD64E}"/>
                  </a:ext>
                </a:extLst>
              </p:cNvPr>
              <p:cNvSpPr/>
              <p:nvPr userDrawn="1"/>
            </p:nvSpPr>
            <p:spPr>
              <a:xfrm>
                <a:off x="6464301" y="-390942"/>
                <a:ext cx="304800" cy="304800"/>
              </a:xfrm>
              <a:prstGeom prst="rect">
                <a:avLst/>
              </a:prstGeom>
              <a:solidFill>
                <a:srgbClr val="3760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ED0957C-7958-1C7A-1CC2-EFC10D262574}"/>
                  </a:ext>
                </a:extLst>
              </p:cNvPr>
              <p:cNvSpPr/>
              <p:nvPr userDrawn="1"/>
            </p:nvSpPr>
            <p:spPr>
              <a:xfrm>
                <a:off x="6832602" y="-390942"/>
                <a:ext cx="304800" cy="304800"/>
              </a:xfrm>
              <a:prstGeom prst="rect">
                <a:avLst/>
              </a:prstGeom>
              <a:solidFill>
                <a:srgbClr val="F796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437F5F1-42F9-FD30-377D-FBB4BCAC2764}"/>
                  </a:ext>
                </a:extLst>
              </p:cNvPr>
              <p:cNvSpPr/>
              <p:nvPr userDrawn="1"/>
            </p:nvSpPr>
            <p:spPr>
              <a:xfrm>
                <a:off x="7200903" y="-390942"/>
                <a:ext cx="304800" cy="30480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2D0A9538-F498-4B99-5911-014A1E58E5AF}"/>
                  </a:ext>
                </a:extLst>
              </p:cNvPr>
              <p:cNvSpPr/>
              <p:nvPr userDrawn="1"/>
            </p:nvSpPr>
            <p:spPr>
              <a:xfrm>
                <a:off x="7569204" y="-390942"/>
                <a:ext cx="304800" cy="304800"/>
              </a:xfrm>
              <a:prstGeom prst="rect">
                <a:avLst/>
              </a:prstGeom>
              <a:solidFill>
                <a:srgbClr val="64AA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D1F5027-75D1-8977-D4CB-63F7BCDCDA2C}"/>
                  </a:ext>
                </a:extLst>
              </p:cNvPr>
              <p:cNvSpPr/>
              <p:nvPr userDrawn="1"/>
            </p:nvSpPr>
            <p:spPr>
              <a:xfrm>
                <a:off x="7942998" y="-390942"/>
                <a:ext cx="304800" cy="304800"/>
              </a:xfrm>
              <a:prstGeom prst="rect">
                <a:avLst/>
              </a:prstGeom>
              <a:solidFill>
                <a:srgbClr val="F957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49F954BA-74D7-6F23-7CD6-638372F61001}"/>
                </a:ext>
              </a:extLst>
            </p:cNvPr>
            <p:cNvGrpSpPr/>
            <p:nvPr userDrawn="1"/>
          </p:nvGrpSpPr>
          <p:grpSpPr>
            <a:xfrm>
              <a:off x="10663470" y="-795111"/>
              <a:ext cx="1403640" cy="661987"/>
              <a:chOff x="4498932" y="-1709511"/>
              <a:chExt cx="1403640" cy="661987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D39CEAB-3071-6617-1310-2502A6E41ECE}"/>
                  </a:ext>
                </a:extLst>
              </p:cNvPr>
              <p:cNvSpPr/>
              <p:nvPr/>
            </p:nvSpPr>
            <p:spPr>
              <a:xfrm>
                <a:off x="5231492" y="-1709511"/>
                <a:ext cx="304800" cy="304800"/>
              </a:xfrm>
              <a:prstGeom prst="rect">
                <a:avLst/>
              </a:prstGeom>
              <a:solidFill>
                <a:srgbClr val="EDB1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F6380D8-6E10-62C7-245D-232A1BD4C532}"/>
                  </a:ext>
                </a:extLst>
              </p:cNvPr>
              <p:cNvSpPr/>
              <p:nvPr/>
            </p:nvSpPr>
            <p:spPr>
              <a:xfrm>
                <a:off x="4865212" y="-1709511"/>
                <a:ext cx="304800" cy="304800"/>
              </a:xfrm>
              <a:prstGeom prst="rect">
                <a:avLst/>
              </a:prstGeom>
              <a:solidFill>
                <a:srgbClr val="FF71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3E33799-92E7-9F70-C277-18F4A315ADE3}"/>
                  </a:ext>
                </a:extLst>
              </p:cNvPr>
              <p:cNvSpPr/>
              <p:nvPr/>
            </p:nvSpPr>
            <p:spPr>
              <a:xfrm>
                <a:off x="4498932" y="-1709511"/>
                <a:ext cx="304800" cy="304800"/>
              </a:xfrm>
              <a:prstGeom prst="rect">
                <a:avLst/>
              </a:prstGeom>
              <a:solidFill>
                <a:srgbClr val="0072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0074AAE-BADD-22D8-48F1-207E67C6E8D5}"/>
                  </a:ext>
                </a:extLst>
              </p:cNvPr>
              <p:cNvSpPr/>
              <p:nvPr/>
            </p:nvSpPr>
            <p:spPr>
              <a:xfrm>
                <a:off x="5597772" y="-1709511"/>
                <a:ext cx="304800" cy="304800"/>
              </a:xfrm>
              <a:prstGeom prst="rect">
                <a:avLst/>
              </a:prstGeom>
              <a:solidFill>
                <a:srgbClr val="A64CD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A62EF56-781C-92E9-95DA-4FA6870C5C8C}"/>
                  </a:ext>
                </a:extLst>
              </p:cNvPr>
              <p:cNvSpPr/>
              <p:nvPr/>
            </p:nvSpPr>
            <p:spPr>
              <a:xfrm>
                <a:off x="4498932" y="-1352324"/>
                <a:ext cx="304800" cy="304800"/>
              </a:xfrm>
              <a:prstGeom prst="rect">
                <a:avLst/>
              </a:prstGeom>
              <a:solidFill>
                <a:srgbClr val="77AC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8AFF242-B3F8-6C85-2265-6B3BA4966A94}"/>
                  </a:ext>
                </a:extLst>
              </p:cNvPr>
              <p:cNvSpPr/>
              <p:nvPr/>
            </p:nvSpPr>
            <p:spPr>
              <a:xfrm>
                <a:off x="4863335" y="-1357614"/>
                <a:ext cx="304800" cy="304800"/>
              </a:xfrm>
              <a:prstGeom prst="rect">
                <a:avLst/>
              </a:prstGeom>
              <a:solidFill>
                <a:srgbClr val="4DBE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DB637B9-CB3F-FADB-3F44-0B7555CED149}"/>
                  </a:ext>
                </a:extLst>
              </p:cNvPr>
              <p:cNvSpPr/>
              <p:nvPr/>
            </p:nvSpPr>
            <p:spPr>
              <a:xfrm>
                <a:off x="5231492" y="-1357614"/>
                <a:ext cx="304800" cy="304800"/>
              </a:xfrm>
              <a:prstGeom prst="rect">
                <a:avLst/>
              </a:prstGeom>
              <a:solidFill>
                <a:srgbClr val="A214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40E7225-AC6A-E11E-6E75-F0B391583DAB}"/>
                </a:ext>
              </a:extLst>
            </p:cNvPr>
            <p:cNvGrpSpPr/>
            <p:nvPr userDrawn="1"/>
          </p:nvGrpSpPr>
          <p:grpSpPr>
            <a:xfrm>
              <a:off x="7711715" y="-795111"/>
              <a:ext cx="1769920" cy="304800"/>
              <a:chOff x="6163114" y="-795111"/>
              <a:chExt cx="1769920" cy="3048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368D04E-FE19-B8A4-73DB-5CA5B175AB44}"/>
                  </a:ext>
                </a:extLst>
              </p:cNvPr>
              <p:cNvSpPr/>
              <p:nvPr userDrawn="1"/>
            </p:nvSpPr>
            <p:spPr>
              <a:xfrm>
                <a:off x="7261954" y="-795111"/>
                <a:ext cx="304800" cy="304800"/>
              </a:xfrm>
              <a:prstGeom prst="rect">
                <a:avLst/>
              </a:prstGeom>
              <a:solidFill>
                <a:srgbClr val="0292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80AB428-043D-CD42-AB50-212E314E1339}"/>
                  </a:ext>
                </a:extLst>
              </p:cNvPr>
              <p:cNvSpPr/>
              <p:nvPr userDrawn="1"/>
            </p:nvSpPr>
            <p:spPr>
              <a:xfrm>
                <a:off x="6895674" y="-795111"/>
                <a:ext cx="304800" cy="304800"/>
              </a:xfrm>
              <a:prstGeom prst="rect">
                <a:avLst/>
              </a:prstGeom>
              <a:solidFill>
                <a:srgbClr val="0075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8684E3E-4301-00ED-C783-EB71D5A98B97}"/>
                  </a:ext>
                </a:extLst>
              </p:cNvPr>
              <p:cNvSpPr/>
              <p:nvPr userDrawn="1"/>
            </p:nvSpPr>
            <p:spPr>
              <a:xfrm>
                <a:off x="7628234" y="-795111"/>
                <a:ext cx="304800" cy="304800"/>
              </a:xfrm>
              <a:prstGeom prst="rect">
                <a:avLst/>
              </a:prstGeom>
              <a:solidFill>
                <a:srgbClr val="E8EDE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75BAF92-0D1C-D5D3-CAC7-6914DCE6812F}"/>
                  </a:ext>
                </a:extLst>
              </p:cNvPr>
              <p:cNvSpPr/>
              <p:nvPr userDrawn="1"/>
            </p:nvSpPr>
            <p:spPr>
              <a:xfrm>
                <a:off x="6163114" y="-795111"/>
                <a:ext cx="304800" cy="304800"/>
              </a:xfrm>
              <a:prstGeom prst="rect">
                <a:avLst/>
              </a:prstGeom>
              <a:solidFill>
                <a:srgbClr val="222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66830D6-8769-CD2B-6360-DDE3F0E432A2}"/>
                  </a:ext>
                </a:extLst>
              </p:cNvPr>
              <p:cNvSpPr/>
              <p:nvPr userDrawn="1"/>
            </p:nvSpPr>
            <p:spPr>
              <a:xfrm>
                <a:off x="6529394" y="-795111"/>
                <a:ext cx="304800" cy="304800"/>
              </a:xfrm>
              <a:prstGeom prst="rect">
                <a:avLst/>
              </a:prstGeom>
              <a:solidFill>
                <a:srgbClr val="0047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44006B8-A9F7-17ED-9CE6-DFA67C3A214F}"/>
              </a:ext>
            </a:extLst>
          </p:cNvPr>
          <p:cNvSpPr txBox="1"/>
          <p:nvPr/>
        </p:nvSpPr>
        <p:spPr>
          <a:xfrm>
            <a:off x="1294668" y="7802755"/>
            <a:ext cx="47915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모든 패킷에 대한 합산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합산 후 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not, XOR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등은 아닌 것으로 보임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A10A61-6470-FD02-C8A0-60A3AB369E3A}"/>
              </a:ext>
            </a:extLst>
          </p:cNvPr>
          <p:cNvSpPr txBox="1"/>
          <p:nvPr/>
        </p:nvSpPr>
        <p:spPr>
          <a:xfrm>
            <a:off x="983518" y="8259044"/>
            <a:ext cx="186140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Delimiter (1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바이트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397692-16F3-D807-81A2-1DDC2F936DB4}"/>
              </a:ext>
            </a:extLst>
          </p:cNvPr>
          <p:cNvSpPr txBox="1"/>
          <p:nvPr/>
        </p:nvSpPr>
        <p:spPr>
          <a:xfrm>
            <a:off x="1301018" y="8528285"/>
            <a:ext cx="3706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F9579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FF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EC9676-E4DC-1970-F946-B149EB0AFE88}"/>
              </a:ext>
            </a:extLst>
          </p:cNvPr>
          <p:cNvSpPr txBox="1"/>
          <p:nvPr/>
        </p:nvSpPr>
        <p:spPr>
          <a:xfrm>
            <a:off x="1294668" y="8785394"/>
            <a:ext cx="147027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패킷</a:t>
            </a:r>
            <a:r>
              <a:rPr lang="en-US" altLang="ko-KR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3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종료 표시</a:t>
            </a:r>
            <a:endParaRPr lang="en-US" altLang="ko-KR" sz="13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3996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1782</TotalTime>
  <Words>243</Words>
  <Application>Microsoft Office PowerPoint</Application>
  <PresentationFormat>A4 용지(210x297mm)</PresentationFormat>
  <Paragraphs>42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나눔스퀘어</vt:lpstr>
      <vt:lpstr>나눔스퀘어 Bold</vt:lpstr>
      <vt:lpstr>나눔스퀘어 ExtraBold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진혁 오</dc:creator>
  <cp:lastModifiedBy>오진혁[ 박사후연구원 / 기계공학부 ]</cp:lastModifiedBy>
  <cp:revision>62</cp:revision>
  <dcterms:created xsi:type="dcterms:W3CDTF">2023-09-20T12:06:31Z</dcterms:created>
  <dcterms:modified xsi:type="dcterms:W3CDTF">2024-11-21T04:22:18Z</dcterms:modified>
</cp:coreProperties>
</file>