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5B67A-D64C-452B-96F1-79FB374E8A5F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9CFE-40DF-9FFC-DC8E79F61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31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551CC-9CFE-40DF-9FFC-DC8E79F615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8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23E41-CD93-B26E-C2EE-1CC73260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703C52-83D2-A55F-90F4-3EE73CFD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F304E-B580-9EC0-FD1A-993D4C28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75056-9CBF-83CE-2544-D8D71D8B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7E64D-BFD3-B215-4D30-9A8A0DA8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E292A-47E2-2F7C-5DD1-3724868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739CB1-AF40-1339-AA7C-45D1C951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260CB-F484-8752-A835-1197354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AF791-D5F1-8FE0-E8D5-43D2A676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BEC8A-2ACB-668C-1642-036A2DF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964C66-B803-936E-E2AB-7963480DD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95296-0727-8CA9-5203-7B165F5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32A4D-5BCE-D79A-1618-098F58F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F6E89-3EC5-0645-1B48-1DE62E3C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A6595-894B-44AF-007C-1EBDF2B6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6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9044C-5FEC-50E2-9BCF-5522527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97FB9-1334-73C1-3059-26ECA751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E5890F-30E5-8644-3EDB-1E243C16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9AB1E-EAC0-CD2D-F8A0-0909BED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5AFE1-8833-FE47-2F56-DF19DDE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DA36F-B662-44F0-F729-B3151DC6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7B67B6-149D-DE40-C6BD-4710BA67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06C99-BE5D-09A5-3F1E-8CDA2C0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A6A51-991A-2A5B-06B9-8B0970F2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3B31-A532-2AE0-DDCB-E660FB4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1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003E7-CC1F-7C11-9A1D-59B267D1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0EE68-8D0E-D72A-21EA-66B05F92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B36F6F-CDF7-1378-144D-C8A31E9C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1C6CD8-5AF9-D995-8644-44563A56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38804-82BD-3872-E265-A3CB039E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13ADB-693A-99EB-BD1C-E671D41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1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BEA18-6850-4647-7DCD-ADE8DFE4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574B0-B1CE-1C2D-9445-72DB8C6E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B65C83-9BE5-02D4-897C-C118ABBA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C1976-A72C-9F4B-67FA-980BF9EE6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89E16C-C2B9-ABBD-15F9-70196AA97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29322B-1ECA-FDEB-7CAC-60C3BBA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3E16D-93A3-3C00-6C28-1021DDF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81EC0C-036F-DCDF-8681-8C878F6D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382-7DCF-84A2-72E3-5826D3AC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B30BD1-DB75-1AF2-9110-BAD9FA1D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BDF3FF-410C-BA8F-15C4-17C25DE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33017D-EDA9-075B-FC02-626279A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0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9EA06-F757-21D8-888D-FB92D48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6553F5-B2A5-3A03-7480-812708C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C6D277-1BAD-AA96-C2ED-7F25C969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62CD9-7CD0-8347-EFF8-AE8B04E6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B24DF-144F-81DA-F840-6CE52571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971C87-5470-3187-8293-610A35F30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ACE33E-423E-C86B-24B1-D654D5E1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0315A9-A95C-6E8F-C9F2-AB2FB8AA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3DEC08-29E2-6903-7A91-5B853CC3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57DFB-89CA-2FAD-7B1E-5C565DDA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07076B-7C39-DAE6-FF4C-730A6F7F6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5C9A8F-35E4-DF42-B229-651E7C9F2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2679F5-404C-15D7-C2D9-79873733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B4B4F-F231-A47E-1334-DF91006F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CFFD0-57CE-1E57-53BC-87CB7E6C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F6F0E2-E631-6C09-112A-279B62C1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EEE5B9-0891-85C4-776E-3E1F0CB5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456E3-8DFD-23A9-B349-865849B6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1556-E3EB-40E1-8921-03A8BA2FCBAC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657E1-D1B3-1755-371B-F5E16F4A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758AE-8A03-B583-C4ED-0E8B33D80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EAC5-197A-4967-8BBE-74D2814F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83C8C-9B1B-9465-F813-529F2C722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生醫訊號處理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E32BD0-BF62-C4FA-7D0D-979DE943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人工智慧科技碩士學位學程 </a:t>
            </a:r>
            <a:r>
              <a:rPr lang="en-US" altLang="zh-TW" dirty="0"/>
              <a:t>NE6121115</a:t>
            </a:r>
            <a:r>
              <a:rPr lang="zh-TW" altLang="en-US" dirty="0"/>
              <a:t> 趙韋霖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53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3C127-3749-525E-4059-C8CE93F92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Task1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4506F-F93F-0203-262F-6A5E8D045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55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2CC240-53F8-F054-D4C7-F628E33DEE58}"/>
              </a:ext>
            </a:extLst>
          </p:cNvPr>
          <p:cNvSpPr txBox="1"/>
          <p:nvPr/>
        </p:nvSpPr>
        <p:spPr>
          <a:xfrm>
            <a:off x="397048" y="1578543"/>
            <a:ext cx="6222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f3</a:t>
            </a:r>
            <a:r>
              <a:rPr lang="zh-TW" altLang="en-US" dirty="0"/>
              <a:t>與</a:t>
            </a:r>
            <a:r>
              <a:rPr lang="en-US" altLang="zh-TW" dirty="0"/>
              <a:t>o1</a:t>
            </a:r>
            <a:r>
              <a:rPr lang="zh-TW" altLang="en-US" dirty="0"/>
              <a:t>讀入，並且進行切割，取得</a:t>
            </a:r>
            <a:r>
              <a:rPr lang="en-US" altLang="zh-TW" dirty="0"/>
              <a:t>4.2~4.96</a:t>
            </a:r>
            <a:r>
              <a:rPr lang="zh-TW" altLang="en-US" dirty="0"/>
              <a:t>秒的數據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將個別的</a:t>
            </a:r>
            <a:r>
              <a:rPr lang="en-US" altLang="zh-TW" dirty="0"/>
              <a:t>channel</a:t>
            </a:r>
            <a:r>
              <a:rPr lang="zh-TW" altLang="en-US" dirty="0"/>
              <a:t>進行</a:t>
            </a:r>
            <a:r>
              <a:rPr lang="en-US" altLang="zh-TW" dirty="0"/>
              <a:t>correlation</a:t>
            </a:r>
            <a:r>
              <a:rPr lang="zh-TW" altLang="en-US" dirty="0"/>
              <a:t>，可得右圖的兩張數據</a:t>
            </a:r>
          </a:p>
        </p:txBody>
      </p:sp>
      <p:pic>
        <p:nvPicPr>
          <p:cNvPr id="14" name="圖片 13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2C74D2BA-1EB7-472B-6910-D94F06521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82" y="1578543"/>
            <a:ext cx="4431426" cy="1682357"/>
          </a:xfrm>
          <a:prstGeom prst="rect">
            <a:avLst/>
          </a:prstGeom>
        </p:spPr>
      </p:pic>
      <p:pic>
        <p:nvPicPr>
          <p:cNvPr id="20" name="圖片 19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3B6E6046-8831-34CB-AC9B-AEB51E3B9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82" y="3646601"/>
            <a:ext cx="4431426" cy="168235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EDF0380-5AFB-3E31-C676-743926983A11}"/>
              </a:ext>
            </a:extLst>
          </p:cNvPr>
          <p:cNvSpPr txBox="1"/>
          <p:nvPr/>
        </p:nvSpPr>
        <p:spPr>
          <a:xfrm>
            <a:off x="397048" y="382783"/>
            <a:ext cx="849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Q1</a:t>
            </a:r>
            <a:endParaRPr lang="zh-TW" altLang="en-US" sz="4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5F848D-DD5C-1060-E272-A8A7A01DA3D7}"/>
              </a:ext>
            </a:extLst>
          </p:cNvPr>
          <p:cNvSpPr txBox="1"/>
          <p:nvPr/>
        </p:nvSpPr>
        <p:spPr>
          <a:xfrm>
            <a:off x="508000" y="2904067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觀察結果：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由右上的圖可知，</a:t>
            </a:r>
            <a:r>
              <a:rPr lang="en-US" altLang="zh-TW" dirty="0"/>
              <a:t>f3</a:t>
            </a:r>
            <a:r>
              <a:rPr lang="zh-TW" altLang="en-US" dirty="0"/>
              <a:t>相較於</a:t>
            </a:r>
            <a:r>
              <a:rPr lang="en-US" altLang="zh-TW" dirty="0"/>
              <a:t>o1</a:t>
            </a:r>
            <a:r>
              <a:rPr lang="zh-TW" altLang="en-US" dirty="0"/>
              <a:t>來說，較無週期性</a:t>
            </a:r>
          </a:p>
        </p:txBody>
      </p:sp>
    </p:spTree>
    <p:extLst>
      <p:ext uri="{BB962C8B-B14F-4D97-AF65-F5344CB8AC3E}">
        <p14:creationId xmlns:p14="http://schemas.microsoft.com/office/powerpoint/2010/main" val="27486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94949-88FA-7456-5662-9EF6FA4E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 and Q3</a:t>
            </a:r>
            <a:endParaRPr lang="zh-TW" altLang="en-US" dirty="0"/>
          </a:p>
        </p:txBody>
      </p:sp>
      <p:pic>
        <p:nvPicPr>
          <p:cNvPr id="5" name="內容版面配置區 4" descr="一張含有 文字, 行, 繪圖, 字型 的圖片&#10;&#10;自動產生的描述">
            <a:extLst>
              <a:ext uri="{FF2B5EF4-FFF2-40B4-BE49-F238E27FC236}">
                <a16:creationId xmlns:a16="http://schemas.microsoft.com/office/drawing/2014/main" id="{B0B5CF74-C6CF-9428-2591-B4CEBA1C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60" y="3677177"/>
            <a:ext cx="4400948" cy="1682357"/>
          </a:xfrm>
        </p:spPr>
      </p:pic>
      <p:pic>
        <p:nvPicPr>
          <p:cNvPr id="7" name="圖片 6" descr="一張含有 文字, 行, 繪圖, 字型 的圖片&#10;&#10;自動產生的描述">
            <a:extLst>
              <a:ext uri="{FF2B5EF4-FFF2-40B4-BE49-F238E27FC236}">
                <a16:creationId xmlns:a16="http://schemas.microsoft.com/office/drawing/2014/main" id="{440774CB-DB8E-2638-D633-3D9AB744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42" y="1842754"/>
            <a:ext cx="4376566" cy="16823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3FAE11-7D90-4911-0418-3B6BA3AA030B}"/>
              </a:ext>
            </a:extLst>
          </p:cNvPr>
          <p:cNvSpPr txBox="1"/>
          <p:nvPr/>
        </p:nvSpPr>
        <p:spPr>
          <a:xfrm>
            <a:off x="721259" y="2237497"/>
            <a:ext cx="565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將</a:t>
            </a:r>
            <a:r>
              <a:rPr lang="en-US" altLang="zh-TW" dirty="0"/>
              <a:t>o1 and o2</a:t>
            </a:r>
            <a:r>
              <a:rPr lang="zh-TW" altLang="en-US" dirty="0"/>
              <a:t>讀入，並且切割出</a:t>
            </a:r>
            <a:r>
              <a:rPr lang="en-US" altLang="zh-TW" dirty="0"/>
              <a:t>4.72~5.71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將上述結果的</a:t>
            </a:r>
            <a:r>
              <a:rPr lang="en-US" altLang="zh-TW" dirty="0"/>
              <a:t>o1 and o2</a:t>
            </a:r>
            <a:r>
              <a:rPr lang="zh-TW" altLang="en-US" dirty="0"/>
              <a:t>，進行</a:t>
            </a:r>
            <a:r>
              <a:rPr lang="en-US" altLang="zh-TW" dirty="0"/>
              <a:t>correlation</a:t>
            </a:r>
            <a:r>
              <a:rPr lang="zh-TW" altLang="en-US" dirty="0"/>
              <a:t>，可得右圖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74681-9C8E-B9CC-F6E9-C469E23BEE7B}"/>
              </a:ext>
            </a:extLst>
          </p:cNvPr>
          <p:cNvSpPr txBox="1"/>
          <p:nvPr/>
        </p:nvSpPr>
        <p:spPr>
          <a:xfrm>
            <a:off x="621312" y="4195189"/>
            <a:ext cx="560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將</a:t>
            </a:r>
            <a:r>
              <a:rPr lang="en-US" altLang="zh-TW" dirty="0"/>
              <a:t>o1 and f3</a:t>
            </a:r>
            <a:r>
              <a:rPr lang="zh-TW" altLang="en-US" dirty="0"/>
              <a:t>讀入，並且切割出</a:t>
            </a:r>
            <a:r>
              <a:rPr lang="en-US" altLang="zh-TW" dirty="0"/>
              <a:t>4.72~5.71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將上述結果的</a:t>
            </a:r>
            <a:r>
              <a:rPr lang="en-US" altLang="zh-TW" dirty="0"/>
              <a:t>o1 and f3</a:t>
            </a:r>
            <a:r>
              <a:rPr lang="zh-TW" altLang="en-US" dirty="0"/>
              <a:t>，進行</a:t>
            </a:r>
            <a:r>
              <a:rPr lang="en-US" altLang="zh-TW" dirty="0"/>
              <a:t>correlation</a:t>
            </a:r>
            <a:r>
              <a:rPr lang="zh-TW" altLang="en-US" dirty="0"/>
              <a:t>，可得右圖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DA5BE9-94E4-6831-6AC2-C061D239DD61}"/>
              </a:ext>
            </a:extLst>
          </p:cNvPr>
          <p:cNvSpPr txBox="1"/>
          <p:nvPr/>
        </p:nvSpPr>
        <p:spPr>
          <a:xfrm>
            <a:off x="621312" y="5188434"/>
            <a:ext cx="879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觀察結果：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o1 and o2 </a:t>
            </a:r>
            <a:r>
              <a:rPr lang="zh-TW" altLang="en-US" dirty="0"/>
              <a:t>兩個訊號有較相同的訊號週期，且相似程度較高 </a:t>
            </a:r>
            <a:endParaRPr lang="en-US" altLang="zh-TW" dirty="0"/>
          </a:p>
          <a:p>
            <a:r>
              <a:rPr lang="en-US" altLang="zh-TW" dirty="0"/>
              <a:t> 2. o1 and f3 </a:t>
            </a:r>
            <a:r>
              <a:rPr lang="zh-TW" altLang="en-US"/>
              <a:t>兩個訊號前半段的訊號週期較相同，後半段週期較不同，且相似程度低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0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380CC-E2CA-4939-AB1C-5643FD541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Task2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81BE96-8DA0-974C-9FB6-DAF0C09E3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043350-FB77-C949-EE30-C5CAD554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61" y="2105025"/>
            <a:ext cx="3380527" cy="174307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1. </a:t>
            </a:r>
            <a:r>
              <a:rPr lang="zh-TW" altLang="en-US" sz="1600" dirty="0">
                <a:solidFill>
                  <a:schemeClr val="tx2"/>
                </a:solidFill>
              </a:rPr>
              <a:t>先抓取已知的</a:t>
            </a:r>
            <a:r>
              <a:rPr lang="en-US" altLang="zh-TW" sz="1600" dirty="0">
                <a:solidFill>
                  <a:schemeClr val="tx2"/>
                </a:solidFill>
              </a:rPr>
              <a:t>QRS</a:t>
            </a:r>
            <a:r>
              <a:rPr lang="zh-TW" altLang="en-US" sz="1600" dirty="0">
                <a:solidFill>
                  <a:schemeClr val="tx2"/>
                </a:solidFill>
              </a:rPr>
              <a:t>訊號，作為</a:t>
            </a:r>
            <a:r>
              <a:rPr lang="en-US" altLang="zh-TW" sz="1600" dirty="0">
                <a:solidFill>
                  <a:schemeClr val="tx2"/>
                </a:solidFill>
              </a:rPr>
              <a:t>template</a:t>
            </a:r>
            <a:r>
              <a:rPr lang="zh-TW" altLang="en-US" sz="1600" dirty="0">
                <a:solidFill>
                  <a:schemeClr val="tx2"/>
                </a:solidFill>
              </a:rPr>
              <a:t>，並進行</a:t>
            </a:r>
            <a:r>
              <a:rPr lang="en-US" altLang="zh-TW" sz="1600" dirty="0">
                <a:solidFill>
                  <a:schemeClr val="tx2"/>
                </a:solidFill>
              </a:rPr>
              <a:t>correlation</a:t>
            </a:r>
            <a:r>
              <a:rPr lang="zh-TW" altLang="en-US" sz="1600" dirty="0">
                <a:solidFill>
                  <a:schemeClr val="tx2"/>
                </a:solidFill>
              </a:rPr>
              <a:t>，結果如右圖。</a:t>
            </a:r>
            <a:endParaRPr lang="en-US" altLang="zh-TW" sz="1600" dirty="0">
              <a:solidFill>
                <a:schemeClr val="tx2"/>
              </a:solidFill>
            </a:endParaRPr>
          </a:p>
          <a:p>
            <a:r>
              <a:rPr lang="en-US" altLang="zh-TW" sz="1600" dirty="0">
                <a:solidFill>
                  <a:schemeClr val="tx2"/>
                </a:solidFill>
              </a:rPr>
              <a:t>2.</a:t>
            </a:r>
            <a:r>
              <a:rPr lang="zh-TW" altLang="en-US" sz="1600" dirty="0">
                <a:solidFill>
                  <a:schemeClr val="tx2"/>
                </a:solidFill>
              </a:rPr>
              <a:t> 對結果進行</a:t>
            </a:r>
            <a:r>
              <a:rPr lang="en-US" altLang="zh-TW" sz="1600" dirty="0" err="1">
                <a:solidFill>
                  <a:schemeClr val="tx2"/>
                </a:solidFill>
              </a:rPr>
              <a:t>findpeaks</a:t>
            </a:r>
            <a:r>
              <a:rPr lang="zh-TW" altLang="en-US" sz="1600" dirty="0">
                <a:solidFill>
                  <a:schemeClr val="tx2"/>
                </a:solidFill>
              </a:rPr>
              <a:t>，並且標記與計算，可得每個</a:t>
            </a:r>
            <a:r>
              <a:rPr lang="en-US" altLang="zh-TW" sz="1600" dirty="0">
                <a:solidFill>
                  <a:schemeClr val="tx2"/>
                </a:solidFill>
              </a:rPr>
              <a:t>peak</a:t>
            </a:r>
            <a:r>
              <a:rPr lang="zh-TW" altLang="en-US" sz="1600" dirty="0">
                <a:solidFill>
                  <a:schemeClr val="tx2"/>
                </a:solidFill>
              </a:rPr>
              <a:t>之間的</a:t>
            </a:r>
            <a:r>
              <a:rPr lang="en-US" altLang="zh-TW" sz="1600" dirty="0">
                <a:solidFill>
                  <a:schemeClr val="tx2"/>
                </a:solidFill>
              </a:rPr>
              <a:t>BPM</a:t>
            </a:r>
            <a:r>
              <a:rPr lang="zh-TW" altLang="en-US" sz="1600" dirty="0">
                <a:solidFill>
                  <a:schemeClr val="tx2"/>
                </a:solidFill>
              </a:rPr>
              <a:t>，結果右圖。</a:t>
            </a:r>
            <a:endParaRPr lang="en-US" altLang="zh-TW" sz="1600" dirty="0">
              <a:solidFill>
                <a:schemeClr val="tx2"/>
              </a:solidFill>
            </a:endParaRPr>
          </a:p>
        </p:txBody>
      </p:sp>
      <p:pic>
        <p:nvPicPr>
          <p:cNvPr id="5" name="內容版面配置區 4" descr="一張含有 筆跡, 文字, 行 的圖片&#10;&#10;自動產生的描述">
            <a:extLst>
              <a:ext uri="{FF2B5EF4-FFF2-40B4-BE49-F238E27FC236}">
                <a16:creationId xmlns:a16="http://schemas.microsoft.com/office/drawing/2014/main" id="{50A9C4E7-6CAB-9B28-241C-D6A73405D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89" y="1526608"/>
            <a:ext cx="7511612" cy="290251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DE02AB5-69BE-C5B2-20B6-092DA0982087}"/>
              </a:ext>
            </a:extLst>
          </p:cNvPr>
          <p:cNvCxnSpPr/>
          <p:nvPr/>
        </p:nvCxnSpPr>
        <p:spPr>
          <a:xfrm>
            <a:off x="4541044" y="1697832"/>
            <a:ext cx="547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5A28EAB-5A53-B14A-FACB-568FFDF1D7F5}"/>
              </a:ext>
            </a:extLst>
          </p:cNvPr>
          <p:cNvCxnSpPr>
            <a:cxnSpLocks/>
          </p:cNvCxnSpPr>
          <p:nvPr/>
        </p:nvCxnSpPr>
        <p:spPr>
          <a:xfrm>
            <a:off x="5129213" y="1697832"/>
            <a:ext cx="531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C499462-3730-B620-FBCA-84B0FC47CBB5}"/>
              </a:ext>
            </a:extLst>
          </p:cNvPr>
          <p:cNvCxnSpPr/>
          <p:nvPr/>
        </p:nvCxnSpPr>
        <p:spPr>
          <a:xfrm>
            <a:off x="5698331" y="1697832"/>
            <a:ext cx="547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EEB4AA5-A5E5-EFCE-1BE9-62EB14A37A6B}"/>
              </a:ext>
            </a:extLst>
          </p:cNvPr>
          <p:cNvCxnSpPr/>
          <p:nvPr/>
        </p:nvCxnSpPr>
        <p:spPr>
          <a:xfrm>
            <a:off x="6279357" y="1697832"/>
            <a:ext cx="547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DADA62E-029D-8B8C-5A8E-945CDB45853C}"/>
              </a:ext>
            </a:extLst>
          </p:cNvPr>
          <p:cNvCxnSpPr>
            <a:cxnSpLocks/>
          </p:cNvCxnSpPr>
          <p:nvPr/>
        </p:nvCxnSpPr>
        <p:spPr>
          <a:xfrm>
            <a:off x="6853238" y="1697832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1990C29-8016-3B55-AEDA-30678ED2B062}"/>
              </a:ext>
            </a:extLst>
          </p:cNvPr>
          <p:cNvCxnSpPr>
            <a:cxnSpLocks/>
          </p:cNvCxnSpPr>
          <p:nvPr/>
        </p:nvCxnSpPr>
        <p:spPr>
          <a:xfrm>
            <a:off x="7422356" y="1697832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9B6425-9657-168C-2CDC-C4A9CAA34A0D}"/>
              </a:ext>
            </a:extLst>
          </p:cNvPr>
          <p:cNvCxnSpPr>
            <a:cxnSpLocks/>
          </p:cNvCxnSpPr>
          <p:nvPr/>
        </p:nvCxnSpPr>
        <p:spPr>
          <a:xfrm>
            <a:off x="8008145" y="1712120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8F818C9-F757-4369-37A0-B3E1012B4270}"/>
              </a:ext>
            </a:extLst>
          </p:cNvPr>
          <p:cNvCxnSpPr>
            <a:cxnSpLocks/>
          </p:cNvCxnSpPr>
          <p:nvPr/>
        </p:nvCxnSpPr>
        <p:spPr>
          <a:xfrm>
            <a:off x="8603457" y="1712120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2779A46-AF47-1EAE-87CA-063C57AF375D}"/>
              </a:ext>
            </a:extLst>
          </p:cNvPr>
          <p:cNvCxnSpPr>
            <a:cxnSpLocks/>
          </p:cNvCxnSpPr>
          <p:nvPr/>
        </p:nvCxnSpPr>
        <p:spPr>
          <a:xfrm>
            <a:off x="9151144" y="1712120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2E11B8D-692A-6E92-CF42-CE85755FB300}"/>
              </a:ext>
            </a:extLst>
          </p:cNvPr>
          <p:cNvCxnSpPr>
            <a:cxnSpLocks/>
          </p:cNvCxnSpPr>
          <p:nvPr/>
        </p:nvCxnSpPr>
        <p:spPr>
          <a:xfrm>
            <a:off x="9741694" y="1714502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9F2BD96-ABD8-D44D-506C-06FD01D26A8A}"/>
              </a:ext>
            </a:extLst>
          </p:cNvPr>
          <p:cNvCxnSpPr>
            <a:cxnSpLocks/>
          </p:cNvCxnSpPr>
          <p:nvPr/>
        </p:nvCxnSpPr>
        <p:spPr>
          <a:xfrm>
            <a:off x="10322719" y="1712120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0142DA-87D0-52BF-C93F-44155C9C50F0}"/>
              </a:ext>
            </a:extLst>
          </p:cNvPr>
          <p:cNvSpPr txBox="1"/>
          <p:nvPr/>
        </p:nvSpPr>
        <p:spPr>
          <a:xfrm>
            <a:off x="4505327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716ms</a:t>
            </a:r>
          </a:p>
          <a:p>
            <a:r>
              <a:rPr lang="en-US" altLang="zh-TW" sz="1200" dirty="0"/>
              <a:t>84 BPM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C038DC1-D9B6-C757-0CE6-284114E34378}"/>
              </a:ext>
            </a:extLst>
          </p:cNvPr>
          <p:cNvSpPr txBox="1"/>
          <p:nvPr/>
        </p:nvSpPr>
        <p:spPr>
          <a:xfrm>
            <a:off x="5082778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703ms</a:t>
            </a:r>
          </a:p>
          <a:p>
            <a:r>
              <a:rPr lang="en-US" altLang="zh-TW" sz="1200" dirty="0"/>
              <a:t>85 BPM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DEA6EF-5A90-5FCD-1B3F-CF008FC0431B}"/>
              </a:ext>
            </a:extLst>
          </p:cNvPr>
          <p:cNvSpPr txBox="1"/>
          <p:nvPr/>
        </p:nvSpPr>
        <p:spPr>
          <a:xfrm>
            <a:off x="5660231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717ms</a:t>
            </a:r>
          </a:p>
          <a:p>
            <a:r>
              <a:rPr lang="en-US" altLang="zh-TW" sz="1200" dirty="0"/>
              <a:t>84 BPM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F0BA97-56C2-B61E-741E-A0B154FE447F}"/>
              </a:ext>
            </a:extLst>
          </p:cNvPr>
          <p:cNvSpPr txBox="1"/>
          <p:nvPr/>
        </p:nvSpPr>
        <p:spPr>
          <a:xfrm>
            <a:off x="7343795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724ms</a:t>
            </a:r>
          </a:p>
          <a:p>
            <a:r>
              <a:rPr lang="en-US" altLang="zh-TW" sz="1200" dirty="0"/>
              <a:t>83 BPM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FC4A45D-07AB-CAC0-F4E8-CF257DFD8BF4}"/>
              </a:ext>
            </a:extLst>
          </p:cNvPr>
          <p:cNvSpPr txBox="1"/>
          <p:nvPr/>
        </p:nvSpPr>
        <p:spPr>
          <a:xfrm>
            <a:off x="8536782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693ms</a:t>
            </a:r>
          </a:p>
          <a:p>
            <a:r>
              <a:rPr lang="en-US" altLang="zh-TW" sz="1200" dirty="0"/>
              <a:t>87 BPM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E19A3D7-0126-3819-5A0D-2A37FC2A51A2}"/>
              </a:ext>
            </a:extLst>
          </p:cNvPr>
          <p:cNvSpPr txBox="1"/>
          <p:nvPr/>
        </p:nvSpPr>
        <p:spPr>
          <a:xfrm>
            <a:off x="7948068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744ms</a:t>
            </a:r>
          </a:p>
          <a:p>
            <a:r>
              <a:rPr lang="en-US" altLang="zh-TW" sz="1200" dirty="0"/>
              <a:t>81 BPM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E703356-59D9-79F4-5C51-9F1BBCD56682}"/>
              </a:ext>
            </a:extLst>
          </p:cNvPr>
          <p:cNvSpPr txBox="1"/>
          <p:nvPr/>
        </p:nvSpPr>
        <p:spPr>
          <a:xfrm>
            <a:off x="6791367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692ms</a:t>
            </a:r>
          </a:p>
          <a:p>
            <a:r>
              <a:rPr lang="en-US" altLang="zh-TW" sz="1200" dirty="0"/>
              <a:t>87 BPM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41E222D-DF78-87D2-75D4-7F5652420C2C}"/>
              </a:ext>
            </a:extLst>
          </p:cNvPr>
          <p:cNvSpPr txBox="1"/>
          <p:nvPr/>
        </p:nvSpPr>
        <p:spPr>
          <a:xfrm>
            <a:off x="6233569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730ms</a:t>
            </a:r>
          </a:p>
          <a:p>
            <a:r>
              <a:rPr lang="en-US" altLang="zh-TW" sz="1200" dirty="0"/>
              <a:t>82 BPM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A2031E9-74B0-3B45-F4D2-20D03C74D629}"/>
              </a:ext>
            </a:extLst>
          </p:cNvPr>
          <p:cNvSpPr txBox="1"/>
          <p:nvPr/>
        </p:nvSpPr>
        <p:spPr>
          <a:xfrm>
            <a:off x="9126806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710ms</a:t>
            </a:r>
          </a:p>
          <a:p>
            <a:r>
              <a:rPr lang="en-US" altLang="zh-TW" sz="1200" dirty="0"/>
              <a:t>85 BPM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D2ED9A7-F884-29D7-ED0A-FEB45153E5D7}"/>
              </a:ext>
            </a:extLst>
          </p:cNvPr>
          <p:cNvSpPr txBox="1"/>
          <p:nvPr/>
        </p:nvSpPr>
        <p:spPr>
          <a:xfrm>
            <a:off x="9636961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729ms</a:t>
            </a:r>
          </a:p>
          <a:p>
            <a:r>
              <a:rPr lang="en-US" altLang="zh-TW" sz="1200" dirty="0"/>
              <a:t>82 BPM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471C9F-D3BB-9C58-6358-EFCAEA3985E9}"/>
              </a:ext>
            </a:extLst>
          </p:cNvPr>
          <p:cNvSpPr txBox="1"/>
          <p:nvPr/>
        </p:nvSpPr>
        <p:spPr>
          <a:xfrm>
            <a:off x="10269190" y="1730872"/>
            <a:ext cx="6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715ms</a:t>
            </a:r>
          </a:p>
          <a:p>
            <a:r>
              <a:rPr lang="en-US" altLang="zh-TW" sz="1200" dirty="0"/>
              <a:t>84 BPM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752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264</Words>
  <Application>Microsoft Office PowerPoint</Application>
  <PresentationFormat>寬螢幕</PresentationFormat>
  <Paragraphs>42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生醫訊號處理 HW1</vt:lpstr>
      <vt:lpstr>Task1</vt:lpstr>
      <vt:lpstr>PowerPoint 簡報</vt:lpstr>
      <vt:lpstr>Q2 and Q3</vt:lpstr>
      <vt:lpstr>Task2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</dc:title>
  <dc:creator>韋霖 趙</dc:creator>
  <cp:lastModifiedBy>韋霖 趙</cp:lastModifiedBy>
  <cp:revision>4</cp:revision>
  <dcterms:created xsi:type="dcterms:W3CDTF">2023-10-02T13:38:40Z</dcterms:created>
  <dcterms:modified xsi:type="dcterms:W3CDTF">2023-10-03T05:16:08Z</dcterms:modified>
</cp:coreProperties>
</file>