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540" r:id="rId3"/>
    <p:sldId id="1919" r:id="rId4"/>
    <p:sldId id="1908" r:id="rId5"/>
    <p:sldId id="1909" r:id="rId6"/>
    <p:sldId id="722" r:id="rId7"/>
    <p:sldId id="1910" r:id="rId8"/>
    <p:sldId id="757" r:id="rId9"/>
    <p:sldId id="709" r:id="rId10"/>
    <p:sldId id="676" r:id="rId11"/>
    <p:sldId id="659" r:id="rId12"/>
    <p:sldId id="1911" r:id="rId13"/>
    <p:sldId id="1912" r:id="rId14"/>
    <p:sldId id="668" r:id="rId15"/>
    <p:sldId id="775" r:id="rId16"/>
    <p:sldId id="1913" r:id="rId17"/>
    <p:sldId id="1914" r:id="rId18"/>
    <p:sldId id="1915" r:id="rId19"/>
    <p:sldId id="678" r:id="rId20"/>
    <p:sldId id="1916" r:id="rId21"/>
    <p:sldId id="1917" r:id="rId22"/>
    <p:sldId id="1918" r:id="rId23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CC66FF"/>
    <a:srgbClr val="0000FF"/>
    <a:srgbClr val="FFFF00"/>
    <a:srgbClr val="FFCC66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58"/>
  </p:normalViewPr>
  <p:slideViewPr>
    <p:cSldViewPr>
      <p:cViewPr varScale="1">
        <p:scale>
          <a:sx n="121" d="100"/>
          <a:sy n="121" d="100"/>
        </p:scale>
        <p:origin x="8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94"/>
    </p:cViewPr>
  </p:sorterViewPr>
  <p:notesViewPr>
    <p:cSldViewPr>
      <p:cViewPr varScale="1">
        <p:scale>
          <a:sx n="53" d="100"/>
          <a:sy n="53" d="100"/>
        </p:scale>
        <p:origin x="-124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F80743A9-0E68-A84E-8B5B-982B98AFD1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467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D715DAB4-2617-344A-8A4E-35068C8BFF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8415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FDD596E0-5A3B-FC47-BD54-D3CC432C2C25}" type="slidenum">
              <a:rPr lang="en-US" altLang="zh-TW" sz="1300"/>
              <a:pPr/>
              <a:t>1</a:t>
            </a:fld>
            <a:endParaRPr lang="en-US" altLang="zh-TW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TW" altLang="en-US"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6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6949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04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5113" y="836613"/>
            <a:ext cx="2071687" cy="5289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836613"/>
            <a:ext cx="6067425" cy="5289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187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54C71-B1A6-0A40-A62E-485F36DE7B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609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4E7A-2BE3-524A-82C0-49F718FBFE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407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FC592-F83E-C842-A16E-B51803FEC6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261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2FED9-F25E-BF48-BBF2-BCB8ACD611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424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48FF-C24A-6144-9320-9FE2D33094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150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15A0A-E268-E548-87FB-0C2CC3CDAD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359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EFE14-6D7C-9544-B4C9-CFB851B25C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943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3241D-F48C-4D40-93E8-8CA2620D2E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765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99209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31416-242F-A047-B3FE-35585FE54C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6403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3ECAA-3FBD-7A4A-B5F5-FF17722713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642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5113" y="836613"/>
            <a:ext cx="2071687" cy="5289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836613"/>
            <a:ext cx="6067425" cy="5289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ABB75-A7FD-AE4F-B439-434BC85A3C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03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4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287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064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6369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243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146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065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Relationship Id="rId22" Type="http://schemas.openxmlformats.org/officeDocument/2006/relationships/image" Target="../media/image7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pn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/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" name="Image" r:id="rId15" imgW="13003175" imgH="9752381" progId="Photoshop.Image.10">
                  <p:embed/>
                </p:oleObj>
              </mc:Choice>
              <mc:Fallback>
                <p:oleObj name="Image" r:id="rId15" imgW="13003175" imgH="9752381" progId="Photoshop.Image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366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 userDrawn="1"/>
        </p:nvGraphicFramePr>
        <p:xfrm>
          <a:off x="8358188" y="4724400"/>
          <a:ext cx="785812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" name="Image" r:id="rId17" imgW="1244006" imgH="2539683" progId="Photoshop.Image.10">
                  <p:embed/>
                </p:oleObj>
              </mc:Choice>
              <mc:Fallback>
                <p:oleObj name="Image" r:id="rId17" imgW="1244006" imgH="2539683" progId="Photoshop.Image.1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4724400"/>
                        <a:ext cx="785812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華康儷中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3200" b="1">
          <a:solidFill>
            <a:schemeClr val="accent2"/>
          </a:solidFill>
          <a:latin typeface="+mn-lt"/>
          <a:ea typeface="+mn-ea"/>
          <a:cs typeface="華康中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3000" b="1">
          <a:solidFill>
            <a:srgbClr val="006600"/>
          </a:solidFill>
          <a:latin typeface="+mn-lt"/>
          <a:ea typeface="+mn-ea"/>
          <a:cs typeface="華康中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kumimoji="1" sz="2400" b="1">
          <a:solidFill>
            <a:srgbClr val="FF3300"/>
          </a:solidFill>
          <a:latin typeface="+mn-lt"/>
          <a:ea typeface="+mn-ea"/>
          <a:cs typeface="華康中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2"/>
        </a:buBlip>
        <a:defRPr kumimoji="1" sz="2000" b="1">
          <a:solidFill>
            <a:schemeClr val="tx1"/>
          </a:solidFill>
          <a:latin typeface="+mn-lt"/>
          <a:ea typeface="+mn-ea"/>
          <a:cs typeface="華康中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新細明體" pitchFamily="18" charset="-120"/>
          <a:cs typeface="新細明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7"/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5" name="Image" r:id="rId15" imgW="13003175" imgH="9752381" progId="Photoshop.Image.10">
                  <p:embed/>
                </p:oleObj>
              </mc:Choice>
              <mc:Fallback>
                <p:oleObj name="Image" r:id="rId15" imgW="13003175" imgH="9752381" progId="Photoshop.Image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51CB87-F520-AA4D-A8B4-6C10051A8F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>
          <a:solidFill>
            <a:srgbClr val="808080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3000">
          <a:solidFill>
            <a:srgbClr val="5F5F5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3A70011F-16B9-8F4B-9397-0B66EC96B38D}" type="slidenum">
              <a:rPr lang="en-US" altLang="zh-TW" sz="1400"/>
              <a:pPr/>
              <a:t>1</a:t>
            </a:fld>
            <a:endParaRPr lang="en-US" altLang="zh-TW" sz="1400"/>
          </a:p>
        </p:txBody>
      </p:sp>
      <p:sp>
        <p:nvSpPr>
          <p:cNvPr id="27650" name="Text Box 7"/>
          <p:cNvSpPr txBox="1">
            <a:spLocks noChangeArrowheads="1"/>
          </p:cNvSpPr>
          <p:nvPr/>
        </p:nvSpPr>
        <p:spPr bwMode="auto">
          <a:xfrm>
            <a:off x="900113" y="5589588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/>
            <a:r>
              <a:rPr lang="zh-TW" altLang="en-US" sz="2800">
                <a:latin typeface="華康儷中黑" charset="0"/>
                <a:ea typeface="華康儷中黑" charset="0"/>
                <a:cs typeface="華康儷中黑" charset="0"/>
              </a:rPr>
              <a:t>段維瀚 老師</a:t>
            </a:r>
          </a:p>
        </p:txBody>
      </p:sp>
      <p:grpSp>
        <p:nvGrpSpPr>
          <p:cNvPr id="27651" name="Group 8"/>
          <p:cNvGrpSpPr>
            <a:grpSpLocks/>
          </p:cNvGrpSpPr>
          <p:nvPr/>
        </p:nvGrpSpPr>
        <p:grpSpPr bwMode="auto">
          <a:xfrm>
            <a:off x="250825" y="4292600"/>
            <a:ext cx="5041900" cy="1092200"/>
            <a:chOff x="249" y="2704"/>
            <a:chExt cx="3176" cy="688"/>
          </a:xfrm>
        </p:grpSpPr>
        <p:pic>
          <p:nvPicPr>
            <p:cNvPr id="27653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2704"/>
              <a:ext cx="1951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4" name="Picture 1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840"/>
              <a:ext cx="1225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6923" name="Rectangle 11"/>
          <p:cNvSpPr>
            <a:spLocks noChangeArrowheads="1"/>
          </p:cNvSpPr>
          <p:nvPr/>
        </p:nvSpPr>
        <p:spPr bwMode="auto">
          <a:xfrm>
            <a:off x="250825" y="2708275"/>
            <a:ext cx="741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儷中黑" pitchFamily="49" charset="-120"/>
                <a:ea typeface="華康儷中黑" pitchFamily="49" charset="-120"/>
                <a:cs typeface="+mn-cs"/>
              </a:rPr>
              <a:t>Spring IOC/DI (</a:t>
            </a:r>
            <a:r>
              <a:rPr lang="en-US" altLang="en-US" sz="3200" b="1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儷中黑" pitchFamily="49" charset="-120"/>
                <a:ea typeface="華康儷中黑" pitchFamily="49" charset="-120"/>
                <a:cs typeface="+mn-cs"/>
              </a:rPr>
              <a:t>反轉控制與注入</a:t>
            </a:r>
            <a:r>
              <a:rPr lang="en-US" altLang="en-US" sz="3200" b="1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儷中黑" pitchFamily="49" charset="-120"/>
                <a:ea typeface="華康儷中黑" pitchFamily="49" charset="-120"/>
                <a:cs typeface="+mn-cs"/>
              </a:rPr>
              <a:t>)-1</a:t>
            </a:r>
            <a:endParaRPr lang="zh-TW" altLang="en-US" sz="24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華康粗圓體" pitchFamily="49" charset="-12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DI (</a:t>
            </a:r>
            <a:r>
              <a:rPr lang="zh-TW" altLang="en-US" dirty="0"/>
              <a:t>依賴注入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DI </a:t>
            </a:r>
            <a:r>
              <a:rPr kumimoji="1" lang="zh-TW" altLang="en-US" dirty="0"/>
              <a:t>依賴注入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由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applicationContext.xml</a:t>
            </a:r>
            <a:r>
              <a:rPr kumimoji="1" lang="en-US" altLang="zh-TW" dirty="0"/>
              <a:t> </a:t>
            </a:r>
            <a:r>
              <a:rPr kumimoji="1" lang="zh-TW" altLang="en-US" dirty="0"/>
              <a:t>注入參數</a:t>
            </a:r>
            <a:endParaRPr kumimoji="1" lang="en-US" altLang="zh-TW" dirty="0"/>
          </a:p>
          <a:p>
            <a:pPr lvl="2"/>
            <a:r>
              <a:rPr lang="zh-TW" altLang="en-US" dirty="0"/>
              <a:t>建構子注入</a:t>
            </a:r>
            <a:endParaRPr lang="en-US" altLang="zh-TW" dirty="0"/>
          </a:p>
          <a:p>
            <a:pPr lvl="2"/>
            <a:r>
              <a:rPr lang="en-US" altLang="zh-TW" dirty="0"/>
              <a:t>s</a:t>
            </a:r>
            <a:r>
              <a:rPr kumimoji="1" lang="en-US" altLang="zh-TW" dirty="0"/>
              <a:t>etter</a:t>
            </a:r>
            <a:r>
              <a:rPr kumimoji="1" lang="zh-TW" altLang="en-US" dirty="0"/>
              <a:t>方法注入</a:t>
            </a:r>
          </a:p>
        </p:txBody>
      </p:sp>
    </p:spTree>
    <p:extLst>
      <p:ext uri="{BB962C8B-B14F-4D97-AF65-F5344CB8AC3E}">
        <p14:creationId xmlns:p14="http://schemas.microsoft.com/office/powerpoint/2010/main" val="291097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2BBF5-7D97-194F-87D2-8C9F6444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Author.java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4B3407-2F2E-7444-A78A-3B4DBC3D0B32}"/>
              </a:ext>
            </a:extLst>
          </p:cNvPr>
          <p:cNvSpPr/>
          <p:nvPr/>
        </p:nvSpPr>
        <p:spPr>
          <a:xfrm>
            <a:off x="395288" y="1988840"/>
            <a:ext cx="457200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 Author {</a:t>
            </a:r>
            <a:endParaRPr lang="en" altLang="zh-TW" sz="2400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2400" dirty="0">
                <a:latin typeface="Helvetica" pitchFamily="2" charset="0"/>
              </a:rPr>
              <a:t> String </a:t>
            </a:r>
            <a:r>
              <a:rPr lang="en" altLang="zh-TW" sz="2400" dirty="0">
                <a:solidFill>
                  <a:srgbClr val="0000C0"/>
                </a:solidFill>
                <a:latin typeface="Helvetica" pitchFamily="2" charset="0"/>
              </a:rPr>
              <a:t>name</a:t>
            </a:r>
            <a:r>
              <a:rPr lang="en" altLang="zh-TW" sz="2400" dirty="0">
                <a:latin typeface="Helvetica" pitchFamily="2" charset="0"/>
              </a:rPr>
              <a:t>;</a:t>
            </a:r>
          </a:p>
          <a:p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2400" dirty="0">
                <a:latin typeface="Helvetica" pitchFamily="2" charset="0"/>
              </a:rPr>
              <a:t> Character </a:t>
            </a:r>
            <a:r>
              <a:rPr lang="en" altLang="zh-TW" sz="2400" dirty="0">
                <a:solidFill>
                  <a:srgbClr val="0000C0"/>
                </a:solidFill>
                <a:latin typeface="Helvetica" pitchFamily="2" charset="0"/>
              </a:rPr>
              <a:t>sex</a:t>
            </a:r>
            <a:r>
              <a:rPr lang="en" altLang="zh-TW" sz="2400" dirty="0">
                <a:latin typeface="Helvetica" pitchFamily="2" charset="0"/>
              </a:rPr>
              <a:t>;</a:t>
            </a:r>
          </a:p>
          <a:p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2400" dirty="0">
                <a:latin typeface="Helvetica" pitchFamily="2" charset="0"/>
              </a:rPr>
              <a:t> Integer </a:t>
            </a:r>
            <a:r>
              <a:rPr lang="en" altLang="zh-TW" sz="2400" dirty="0">
                <a:solidFill>
                  <a:srgbClr val="0000C0"/>
                </a:solidFill>
                <a:latin typeface="Helvetica" pitchFamily="2" charset="0"/>
              </a:rPr>
              <a:t>age</a:t>
            </a:r>
            <a:r>
              <a:rPr lang="en" altLang="zh-TW" sz="2400" dirty="0">
                <a:latin typeface="Helvetica" pitchFamily="2" charset="0"/>
              </a:rPr>
              <a:t>;</a:t>
            </a:r>
          </a:p>
          <a:p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    </a:t>
            </a:r>
          </a:p>
          <a:p>
            <a:r>
              <a:rPr lang="en" altLang="zh-TW" sz="2400" b="1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    // constructor</a:t>
            </a:r>
          </a:p>
          <a:p>
            <a:endParaRPr lang="en" altLang="zh-TW" sz="2400" b="1" dirty="0">
              <a:solidFill>
                <a:schemeClr val="bg1">
                  <a:lumMod val="75000"/>
                </a:schemeClr>
              </a:solidFill>
              <a:latin typeface="Helvetica" pitchFamily="2" charset="0"/>
            </a:endParaRPr>
          </a:p>
          <a:p>
            <a:r>
              <a:rPr lang="en" altLang="zh-TW" sz="2400" b="1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    // setter/getter</a:t>
            </a:r>
            <a:br>
              <a:rPr lang="en" altLang="zh-TW" sz="2400" dirty="0">
                <a:latin typeface="Helvetica" pitchFamily="2" charset="0"/>
              </a:rPr>
            </a:br>
            <a:endParaRPr lang="en" altLang="zh-TW" sz="2400" dirty="0">
              <a:latin typeface="Helvetica" pitchFamily="2" charset="0"/>
            </a:endParaRPr>
          </a:p>
          <a:p>
            <a:endParaRPr lang="en" altLang="zh-TW" sz="2400" dirty="0">
              <a:latin typeface="Helvetica" pitchFamily="2" charset="0"/>
            </a:endParaRPr>
          </a:p>
          <a:p>
            <a:r>
              <a:rPr lang="en" altLang="zh-TW" sz="2400" dirty="0">
                <a:latin typeface="Helvetica" pitchFamily="2" charset="0"/>
              </a:rPr>
              <a:t>}</a:t>
            </a:r>
            <a:endParaRPr lang="en" altLang="zh-TW" sz="24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1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BC4C0-26E5-7546-B4A7-1B275080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applicationContext.xml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43C53E-6F17-3046-B5CB-3D9DAD68E347}"/>
              </a:ext>
            </a:extLst>
          </p:cNvPr>
          <p:cNvSpPr/>
          <p:nvPr/>
        </p:nvSpPr>
        <p:spPr>
          <a:xfrm>
            <a:off x="395288" y="1844824"/>
            <a:ext cx="8353176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000000"/>
                </a:solidFill>
                <a:latin typeface="Helvetica" pitchFamily="2" charset="0"/>
              </a:rPr>
              <a:t>"author"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000000"/>
                </a:solidFill>
                <a:latin typeface="Helvetica" pitchFamily="2" charset="0"/>
              </a:rPr>
              <a:t>"com.spring.core.session02.beans.Author"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sz="1400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"author2"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"com.spring.core.session02.beans.Author"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3F5FBF"/>
                </a:solidFill>
                <a:latin typeface="Helvetica" pitchFamily="2" charset="0"/>
              </a:rPr>
              <a:t>    &lt;!-- </a:t>
            </a:r>
            <a:r>
              <a:rPr lang="zh-TW" altLang="en-US" sz="1400" dirty="0">
                <a:solidFill>
                  <a:srgbClr val="3F5FBF"/>
                </a:solidFill>
                <a:latin typeface="Helvetica" pitchFamily="2" charset="0"/>
              </a:rPr>
              <a:t>方法注入  </a:t>
            </a:r>
            <a:r>
              <a:rPr lang="en-US" altLang="zh-TW" sz="1400" dirty="0">
                <a:solidFill>
                  <a:srgbClr val="3F5FBF"/>
                </a:solidFill>
                <a:latin typeface="Helvetica" pitchFamily="2" charset="0"/>
              </a:rPr>
              <a:t>--&gt;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name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sz="1400" i="1" u="sng" dirty="0">
                <a:solidFill>
                  <a:srgbClr val="2A00FF"/>
                </a:solidFill>
                <a:latin typeface="Helvetica" pitchFamily="2" charset="0"/>
              </a:rPr>
              <a:t>name"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John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name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sz="1400" i="1" u="sng" dirty="0">
                <a:solidFill>
                  <a:srgbClr val="2A00FF"/>
                </a:solidFill>
                <a:latin typeface="Helvetica" pitchFamily="2" charset="0"/>
              </a:rPr>
              <a:t>sex"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zh-TW" altLang="en-US" sz="1400" dirty="0">
                <a:solidFill>
                  <a:srgbClr val="000000"/>
                </a:solidFill>
                <a:latin typeface="Helvetica" pitchFamily="2" charset="0"/>
              </a:rPr>
              <a:t>男</a:t>
            </a:r>
            <a:r>
              <a:rPr lang="en-US" altLang="zh-TW" sz="14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name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sz="1400" i="1" u="sng" dirty="0">
                <a:solidFill>
                  <a:srgbClr val="2A00FF"/>
                </a:solidFill>
                <a:latin typeface="Helvetica" pitchFamily="2" charset="0"/>
              </a:rPr>
              <a:t>age"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400" dirty="0">
                <a:latin typeface="Helvetica" pitchFamily="2" charset="0"/>
              </a:rPr>
              <a:t>28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"author3"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"com.spring.core.session02.beans.Author"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3F5FBF"/>
                </a:solidFill>
                <a:latin typeface="Helvetica" pitchFamily="2" charset="0"/>
              </a:rPr>
              <a:t>    &lt;!-- </a:t>
            </a:r>
            <a:r>
              <a:rPr lang="zh-TW" altLang="en-US" sz="1400" dirty="0">
                <a:solidFill>
                  <a:srgbClr val="3F5FBF"/>
                </a:solidFill>
                <a:latin typeface="Helvetica" pitchFamily="2" charset="0"/>
              </a:rPr>
              <a:t>建構子注入 </a:t>
            </a:r>
            <a:r>
              <a:rPr lang="en-US" altLang="zh-TW" sz="1400" dirty="0">
                <a:solidFill>
                  <a:srgbClr val="3F5FBF"/>
                </a:solidFill>
                <a:latin typeface="Helvetica" pitchFamily="2" charset="0"/>
              </a:rPr>
              <a:t>--&gt;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constructor-</a:t>
            </a:r>
            <a:r>
              <a:rPr lang="en" altLang="zh-TW" sz="1400" dirty="0" err="1">
                <a:solidFill>
                  <a:srgbClr val="3F7F7F"/>
                </a:solidFill>
                <a:latin typeface="Helvetica" pitchFamily="2" charset="0"/>
              </a:rPr>
              <a:t>arg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index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"0"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value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"Mary"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constructor-</a:t>
            </a:r>
            <a:r>
              <a:rPr lang="en" altLang="zh-TW" sz="1400" dirty="0" err="1">
                <a:solidFill>
                  <a:srgbClr val="3F7F7F"/>
                </a:solidFill>
                <a:latin typeface="Helvetica" pitchFamily="2" charset="0"/>
              </a:rPr>
              <a:t>arg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index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"1"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value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zh-TW" altLang="en-US" sz="1400" i="1" dirty="0">
                <a:solidFill>
                  <a:srgbClr val="2A00FF"/>
                </a:solidFill>
                <a:latin typeface="Helvetica" pitchFamily="2" charset="0"/>
              </a:rPr>
              <a:t>女</a:t>
            </a:r>
            <a:r>
              <a:rPr lang="en-US" altLang="zh-TW" sz="1400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zh-TW" altLang="en-US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zh-TW" sz="1400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zh-TW" altLang="en-US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constructor-</a:t>
            </a:r>
            <a:r>
              <a:rPr lang="en" altLang="zh-TW" sz="1400" dirty="0" err="1">
                <a:solidFill>
                  <a:srgbClr val="3F7F7F"/>
                </a:solidFill>
                <a:latin typeface="Helvetica" pitchFamily="2" charset="0"/>
              </a:rPr>
              <a:t>arg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index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"2"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Helvetica" pitchFamily="2" charset="0"/>
              </a:rPr>
              <a:t>value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Helvetica" pitchFamily="2" charset="0"/>
              </a:rPr>
              <a:t>"21"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sz="14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400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sz="14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400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6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DF023-16B9-7D44-B9F9-71C3E65B03EC}"/>
              </a:ext>
            </a:extLst>
          </p:cNvPr>
          <p:cNvSpPr/>
          <p:nvPr/>
        </p:nvSpPr>
        <p:spPr>
          <a:xfrm>
            <a:off x="197644" y="1635579"/>
            <a:ext cx="874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latin typeface="Helvetica" pitchFamily="2" charset="0"/>
              </a:rPr>
              <a:t> </a:t>
            </a:r>
            <a:r>
              <a:rPr lang="en" altLang="zh-TW" dirty="0" err="1">
                <a:latin typeface="Helvetica" pitchFamily="2" charset="0"/>
              </a:rPr>
              <a:t>AuthorTest</a:t>
            </a:r>
            <a:r>
              <a:rPr lang="en" altLang="zh-TW" dirty="0">
                <a:latin typeface="Helvetica" pitchFamily="2" charset="0"/>
              </a:rPr>
              <a:t> {</a:t>
            </a:r>
          </a:p>
          <a:p>
            <a:r>
              <a:rPr lang="en" altLang="zh-TW" dirty="0">
                <a:solidFill>
                  <a:srgbClr val="646464"/>
                </a:solidFill>
                <a:latin typeface="Helvetica" pitchFamily="2" charset="0"/>
              </a:rPr>
              <a:t>    @Test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public</a:t>
            </a:r>
            <a:r>
              <a:rPr lang="en" altLang="zh-TW" dirty="0"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void</a:t>
            </a:r>
            <a:r>
              <a:rPr lang="en" altLang="zh-TW" dirty="0">
                <a:latin typeface="Helvetica" pitchFamily="2" charset="0"/>
              </a:rPr>
              <a:t> test1() {</a:t>
            </a:r>
          </a:p>
          <a:p>
            <a:r>
              <a:rPr lang="en" altLang="zh-TW" dirty="0">
                <a:latin typeface="Helvetica" pitchFamily="2" charset="0"/>
              </a:rPr>
              <a:t>        </a:t>
            </a:r>
            <a:r>
              <a:rPr lang="en" altLang="zh-TW" dirty="0" err="1">
                <a:latin typeface="Helvetica" pitchFamily="2" charset="0"/>
              </a:rPr>
              <a:t>ApplicationContext</a:t>
            </a:r>
            <a:r>
              <a:rPr lang="en" altLang="zh-TW" dirty="0"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6A3E3E"/>
                </a:solidFill>
                <a:latin typeface="Helvetica" pitchFamily="2" charset="0"/>
              </a:rPr>
              <a:t>ctx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new</a:t>
            </a:r>
            <a:r>
              <a:rPr lang="en" altLang="zh-TW" dirty="0">
                <a:latin typeface="Helvetica" pitchFamily="2" charset="0"/>
              </a:rPr>
              <a:t> </a:t>
            </a:r>
            <a:r>
              <a:rPr lang="en" altLang="zh-TW" dirty="0" err="1">
                <a:latin typeface="Helvetica" pitchFamily="2" charset="0"/>
              </a:rPr>
              <a:t>ClassPathXmlApplicationContext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dirty="0" err="1">
                <a:solidFill>
                  <a:srgbClr val="2A00FF"/>
                </a:solidFill>
                <a:latin typeface="Helvetica" pitchFamily="2" charset="0"/>
              </a:rPr>
              <a:t>applicationContext.xml</a:t>
            </a:r>
            <a:r>
              <a:rPr lang="en" altLang="zh-TW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dirty="0">
                <a:latin typeface="Helvetica" pitchFamily="2" charset="0"/>
              </a:rPr>
              <a:t>);</a:t>
            </a:r>
          </a:p>
          <a:p>
            <a:r>
              <a:rPr lang="en" altLang="zh-TW" dirty="0">
                <a:latin typeface="Helvetica" pitchFamily="2" charset="0"/>
              </a:rPr>
              <a:t>        Author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author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dirty="0" err="1">
                <a:solidFill>
                  <a:srgbClr val="6A3E3E"/>
                </a:solidFill>
                <a:latin typeface="Helvetica" pitchFamily="2" charset="0"/>
              </a:rPr>
              <a:t>ctx</a:t>
            </a:r>
            <a:r>
              <a:rPr lang="en" altLang="zh-TW" dirty="0" err="1">
                <a:latin typeface="Helvetica" pitchFamily="2" charset="0"/>
              </a:rPr>
              <a:t>.getBean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2A00FF"/>
                </a:solidFill>
                <a:latin typeface="Helvetica" pitchFamily="2" charset="0"/>
              </a:rPr>
              <a:t>"author"</a:t>
            </a:r>
            <a:r>
              <a:rPr lang="en" altLang="zh-TW" dirty="0">
                <a:latin typeface="Helvetica" pitchFamily="2" charset="0"/>
              </a:rPr>
              <a:t>, </a:t>
            </a:r>
            <a:r>
              <a:rPr lang="en" altLang="zh-TW" dirty="0" err="1">
                <a:latin typeface="Helvetica" pitchFamily="2" charset="0"/>
              </a:rPr>
              <a:t>Author.</a:t>
            </a:r>
            <a:r>
              <a:rPr lang="en" altLang="zh-TW" b="1" dirty="0" err="1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latin typeface="Helvetica" pitchFamily="2" charset="0"/>
              </a:rPr>
              <a:t>);</a:t>
            </a:r>
          </a:p>
          <a:p>
            <a:r>
              <a:rPr lang="en" altLang="zh-TW" dirty="0">
                <a:latin typeface="Helvetica" pitchFamily="2" charset="0"/>
              </a:rPr>
              <a:t>        </a:t>
            </a:r>
            <a:r>
              <a:rPr lang="en" altLang="zh-TW" dirty="0" err="1">
                <a:latin typeface="Helvetica" pitchFamily="2" charset="0"/>
              </a:rPr>
              <a:t>System.</a:t>
            </a:r>
            <a:r>
              <a:rPr lang="en" altLang="zh-TW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zh-TW" dirty="0" err="1">
                <a:latin typeface="Helvetica" pitchFamily="2" charset="0"/>
              </a:rPr>
              <a:t>.println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author</a:t>
            </a:r>
            <a:r>
              <a:rPr lang="en" altLang="zh-TW" dirty="0">
                <a:latin typeface="Helvetica" pitchFamily="2" charset="0"/>
              </a:rPr>
              <a:t>); </a:t>
            </a:r>
            <a:r>
              <a:rPr lang="en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資料尚未注入</a:t>
            </a:r>
            <a:endParaRPr lang="zh-TW" altLang="en-US" dirty="0">
              <a:latin typeface="Helvetica" pitchFamily="2" charset="0"/>
            </a:endParaRPr>
          </a:p>
          <a:p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        </a:t>
            </a:r>
            <a:r>
              <a:rPr lang="en" altLang="zh-TW" dirty="0" err="1">
                <a:solidFill>
                  <a:srgbClr val="6A3E3E"/>
                </a:solidFill>
                <a:latin typeface="Helvetica" pitchFamily="2" charset="0"/>
              </a:rPr>
              <a:t>author</a:t>
            </a:r>
            <a:r>
              <a:rPr lang="en" altLang="zh-TW" dirty="0" err="1">
                <a:latin typeface="Helvetica" pitchFamily="2" charset="0"/>
              </a:rPr>
              <a:t>.setName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2A00FF"/>
                </a:solidFill>
                <a:latin typeface="Helvetica" pitchFamily="2" charset="0"/>
              </a:rPr>
              <a:t>"Vincent"</a:t>
            </a:r>
            <a:r>
              <a:rPr lang="en" altLang="zh-TW" dirty="0">
                <a:latin typeface="Helvetica" pitchFamily="2" charset="0"/>
              </a:rPr>
              <a:t>);  </a:t>
            </a:r>
            <a:r>
              <a:rPr lang="en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手動注入</a:t>
            </a:r>
            <a:endParaRPr lang="zh-TW" altLang="en-US" dirty="0">
              <a:latin typeface="Helvetica" pitchFamily="2" charset="0"/>
            </a:endParaRPr>
          </a:p>
          <a:p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        </a:t>
            </a:r>
            <a:r>
              <a:rPr lang="en" altLang="zh-TW" dirty="0" err="1">
                <a:solidFill>
                  <a:srgbClr val="6A3E3E"/>
                </a:solidFill>
                <a:latin typeface="Helvetica" pitchFamily="2" charset="0"/>
              </a:rPr>
              <a:t>author</a:t>
            </a:r>
            <a:r>
              <a:rPr lang="en" altLang="zh-TW" dirty="0" err="1">
                <a:latin typeface="Helvetica" pitchFamily="2" charset="0"/>
              </a:rPr>
              <a:t>.setSex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2A00FF"/>
                </a:solidFill>
                <a:latin typeface="Helvetica" pitchFamily="2" charset="0"/>
              </a:rPr>
              <a:t>'</a:t>
            </a:r>
            <a:r>
              <a:rPr lang="zh-TW" altLang="en-US" dirty="0">
                <a:solidFill>
                  <a:srgbClr val="2A00FF"/>
                </a:solidFill>
                <a:latin typeface="Helvetica" pitchFamily="2" charset="0"/>
              </a:rPr>
              <a:t>男</a:t>
            </a:r>
            <a:r>
              <a:rPr lang="en-US" altLang="zh-TW" dirty="0">
                <a:solidFill>
                  <a:srgbClr val="2A00FF"/>
                </a:solidFill>
                <a:latin typeface="Helvetica" pitchFamily="2" charset="0"/>
              </a:rPr>
              <a:t>'</a:t>
            </a:r>
            <a:r>
              <a:rPr lang="en-US" altLang="zh-TW" dirty="0">
                <a:latin typeface="Helvetica" pitchFamily="2" charset="0"/>
              </a:rPr>
              <a:t>);               </a:t>
            </a:r>
            <a:r>
              <a:rPr lang="en-US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手動注入</a:t>
            </a:r>
            <a:endParaRPr lang="zh-TW" altLang="en-US" dirty="0">
              <a:latin typeface="Helvetica" pitchFamily="2" charset="0"/>
            </a:endParaRPr>
          </a:p>
          <a:p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        </a:t>
            </a:r>
            <a:r>
              <a:rPr lang="en" altLang="zh-TW" dirty="0" err="1">
                <a:solidFill>
                  <a:srgbClr val="6A3E3E"/>
                </a:solidFill>
                <a:latin typeface="Helvetica" pitchFamily="2" charset="0"/>
              </a:rPr>
              <a:t>author</a:t>
            </a:r>
            <a:r>
              <a:rPr lang="en" altLang="zh-TW" dirty="0" err="1">
                <a:latin typeface="Helvetica" pitchFamily="2" charset="0"/>
              </a:rPr>
              <a:t>.setAge</a:t>
            </a:r>
            <a:r>
              <a:rPr lang="en" altLang="zh-TW" dirty="0">
                <a:latin typeface="Helvetica" pitchFamily="2" charset="0"/>
              </a:rPr>
              <a:t>(25);               </a:t>
            </a:r>
            <a:r>
              <a:rPr lang="en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手動注入</a:t>
            </a:r>
            <a:endParaRPr lang="zh-TW" altLang="en-US" dirty="0">
              <a:latin typeface="Helvetica" pitchFamily="2" charset="0"/>
            </a:endParaRPr>
          </a:p>
          <a:p>
            <a:r>
              <a:rPr lang="en" altLang="zh-TW" dirty="0">
                <a:latin typeface="Helvetica" pitchFamily="2" charset="0"/>
              </a:rPr>
              <a:t>        </a:t>
            </a:r>
            <a:r>
              <a:rPr lang="en" altLang="zh-TW" dirty="0" err="1">
                <a:latin typeface="Helvetica" pitchFamily="2" charset="0"/>
              </a:rPr>
              <a:t>System.</a:t>
            </a:r>
            <a:r>
              <a:rPr lang="en" altLang="zh-TW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zh-TW" dirty="0" err="1">
                <a:latin typeface="Helvetica" pitchFamily="2" charset="0"/>
              </a:rPr>
              <a:t>.println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author</a:t>
            </a:r>
            <a:r>
              <a:rPr lang="en" altLang="zh-TW" dirty="0">
                <a:latin typeface="Helvetica" pitchFamily="2" charset="0"/>
              </a:rPr>
              <a:t>);</a:t>
            </a:r>
          </a:p>
          <a:p>
            <a:endParaRPr lang="en" altLang="zh-TW" dirty="0">
              <a:latin typeface="Helvetica" pitchFamily="2" charset="0"/>
            </a:endParaRPr>
          </a:p>
          <a:p>
            <a:r>
              <a:rPr lang="en" altLang="zh-TW" dirty="0">
                <a:latin typeface="Helvetica" pitchFamily="2" charset="0"/>
              </a:rPr>
              <a:t>        Author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author2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dirty="0" err="1">
                <a:solidFill>
                  <a:srgbClr val="6A3E3E"/>
                </a:solidFill>
                <a:latin typeface="Helvetica" pitchFamily="2" charset="0"/>
              </a:rPr>
              <a:t>ctx</a:t>
            </a:r>
            <a:r>
              <a:rPr lang="en" altLang="zh-TW" dirty="0" err="1">
                <a:latin typeface="Helvetica" pitchFamily="2" charset="0"/>
              </a:rPr>
              <a:t>.getBean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2A00FF"/>
                </a:solidFill>
                <a:latin typeface="Helvetica" pitchFamily="2" charset="0"/>
              </a:rPr>
              <a:t>"author2"</a:t>
            </a:r>
            <a:r>
              <a:rPr lang="en" altLang="zh-TW" dirty="0">
                <a:latin typeface="Helvetica" pitchFamily="2" charset="0"/>
              </a:rPr>
              <a:t>, </a:t>
            </a:r>
            <a:r>
              <a:rPr lang="en" altLang="zh-TW" dirty="0" err="1">
                <a:latin typeface="Helvetica" pitchFamily="2" charset="0"/>
              </a:rPr>
              <a:t>Author.</a:t>
            </a:r>
            <a:r>
              <a:rPr lang="en" altLang="zh-TW" b="1" dirty="0" err="1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latin typeface="Helvetica" pitchFamily="2" charset="0"/>
              </a:rPr>
              <a:t>); </a:t>
            </a:r>
            <a:r>
              <a:rPr lang="en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資料透過設定檔注入</a:t>
            </a:r>
            <a:endParaRPr lang="zh-TW" altLang="en-US" dirty="0">
              <a:latin typeface="Helvetica" pitchFamily="2" charset="0"/>
            </a:endParaRPr>
          </a:p>
          <a:p>
            <a:r>
              <a:rPr lang="en" altLang="zh-TW" dirty="0">
                <a:latin typeface="Helvetica" pitchFamily="2" charset="0"/>
              </a:rPr>
              <a:t>        </a:t>
            </a:r>
            <a:r>
              <a:rPr lang="en" altLang="zh-TW" dirty="0" err="1">
                <a:latin typeface="Helvetica" pitchFamily="2" charset="0"/>
              </a:rPr>
              <a:t>System.</a:t>
            </a:r>
            <a:r>
              <a:rPr lang="en" altLang="zh-TW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zh-TW" dirty="0" err="1">
                <a:latin typeface="Helvetica" pitchFamily="2" charset="0"/>
              </a:rPr>
              <a:t>.println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author2</a:t>
            </a:r>
            <a:r>
              <a:rPr lang="en" altLang="zh-TW" dirty="0">
                <a:latin typeface="Helvetica" pitchFamily="2" charset="0"/>
              </a:rPr>
              <a:t>); </a:t>
            </a:r>
            <a:r>
              <a:rPr lang="en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資料已注入（透過方法）</a:t>
            </a:r>
            <a:endParaRPr lang="en-US" altLang="zh-TW" dirty="0">
              <a:solidFill>
                <a:srgbClr val="3F7F5F"/>
              </a:solidFill>
              <a:latin typeface="Helvetica" pitchFamily="2" charset="0"/>
            </a:endParaRPr>
          </a:p>
          <a:p>
            <a:endParaRPr lang="zh-TW" altLang="en-US" dirty="0">
              <a:latin typeface="Helvetica" pitchFamily="2" charset="0"/>
            </a:endParaRPr>
          </a:p>
          <a:p>
            <a:r>
              <a:rPr lang="en" altLang="zh-TW" dirty="0">
                <a:latin typeface="Helvetica" pitchFamily="2" charset="0"/>
              </a:rPr>
              <a:t>        Author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author3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dirty="0" err="1">
                <a:solidFill>
                  <a:srgbClr val="6A3E3E"/>
                </a:solidFill>
                <a:latin typeface="Helvetica" pitchFamily="2" charset="0"/>
              </a:rPr>
              <a:t>ctx</a:t>
            </a:r>
            <a:r>
              <a:rPr lang="en" altLang="zh-TW" dirty="0" err="1">
                <a:latin typeface="Helvetica" pitchFamily="2" charset="0"/>
              </a:rPr>
              <a:t>.getBean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2A00FF"/>
                </a:solidFill>
                <a:latin typeface="Helvetica" pitchFamily="2" charset="0"/>
              </a:rPr>
              <a:t>"author3"</a:t>
            </a:r>
            <a:r>
              <a:rPr lang="en" altLang="zh-TW" dirty="0">
                <a:latin typeface="Helvetica" pitchFamily="2" charset="0"/>
              </a:rPr>
              <a:t>, </a:t>
            </a:r>
            <a:r>
              <a:rPr lang="en" altLang="zh-TW" dirty="0" err="1">
                <a:latin typeface="Helvetica" pitchFamily="2" charset="0"/>
              </a:rPr>
              <a:t>Author.</a:t>
            </a:r>
            <a:r>
              <a:rPr lang="en" altLang="zh-TW" b="1" dirty="0" err="1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latin typeface="Helvetica" pitchFamily="2" charset="0"/>
              </a:rPr>
              <a:t>); </a:t>
            </a:r>
            <a:r>
              <a:rPr lang="en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資料透過設定檔注入</a:t>
            </a:r>
            <a:endParaRPr lang="zh-TW" altLang="en-US" dirty="0">
              <a:latin typeface="Helvetica" pitchFamily="2" charset="0"/>
            </a:endParaRPr>
          </a:p>
          <a:p>
            <a:r>
              <a:rPr lang="en" altLang="zh-TW" dirty="0">
                <a:latin typeface="Helvetica" pitchFamily="2" charset="0"/>
              </a:rPr>
              <a:t>        </a:t>
            </a:r>
            <a:r>
              <a:rPr lang="en" altLang="zh-TW" dirty="0" err="1">
                <a:latin typeface="Helvetica" pitchFamily="2" charset="0"/>
              </a:rPr>
              <a:t>System.</a:t>
            </a:r>
            <a:r>
              <a:rPr lang="en" altLang="zh-TW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zh-TW" dirty="0" err="1">
                <a:latin typeface="Helvetica" pitchFamily="2" charset="0"/>
              </a:rPr>
              <a:t>.println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author3</a:t>
            </a:r>
            <a:r>
              <a:rPr lang="en" altLang="zh-TW" dirty="0">
                <a:latin typeface="Helvetica" pitchFamily="2" charset="0"/>
              </a:rPr>
              <a:t>); </a:t>
            </a:r>
            <a:r>
              <a:rPr lang="en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資料已注入（透過建構子）</a:t>
            </a:r>
            <a:endParaRPr lang="zh-TW" altLang="en-US" dirty="0">
              <a:latin typeface="Helvetica" pitchFamily="2" charset="0"/>
            </a:endParaRPr>
          </a:p>
          <a:p>
            <a:r>
              <a:rPr lang="en-US" altLang="zh-TW" dirty="0">
                <a:latin typeface="Helvetica" pitchFamily="2" charset="0"/>
              </a:rPr>
              <a:t>    }</a:t>
            </a:r>
          </a:p>
          <a:p>
            <a:r>
              <a:rPr lang="en-US" altLang="zh-TW" dirty="0">
                <a:latin typeface="Helvetica" pitchFamily="2" charset="0"/>
              </a:rPr>
              <a:t>}</a:t>
            </a:r>
            <a:endParaRPr lang="en-US" altLang="zh-TW" dirty="0">
              <a:effectLst/>
              <a:latin typeface="Helvetica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4DD36F-215E-BD4F-A0AE-4BFBEBFD1F00}"/>
              </a:ext>
            </a:extLst>
          </p:cNvPr>
          <p:cNvSpPr/>
          <p:nvPr/>
        </p:nvSpPr>
        <p:spPr>
          <a:xfrm>
            <a:off x="4374356" y="404664"/>
            <a:ext cx="45720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" altLang="zh-TW" dirty="0">
                <a:latin typeface="Helvetica" pitchFamily="2" charset="0"/>
              </a:rPr>
              <a:t>Author [name=null, sex=null, age=null]</a:t>
            </a:r>
          </a:p>
          <a:p>
            <a:r>
              <a:rPr lang="en" altLang="zh-TW" dirty="0">
                <a:latin typeface="Helvetica" pitchFamily="2" charset="0"/>
              </a:rPr>
              <a:t>Author [name=Vincent, sex=</a:t>
            </a:r>
            <a:r>
              <a:rPr lang="zh-TW" altLang="en-US" dirty="0">
                <a:latin typeface="Helvetica" pitchFamily="2" charset="0"/>
              </a:rPr>
              <a:t>男</a:t>
            </a:r>
            <a:r>
              <a:rPr lang="en-US" altLang="zh-TW" dirty="0">
                <a:latin typeface="Helvetica" pitchFamily="2" charset="0"/>
              </a:rPr>
              <a:t>, </a:t>
            </a:r>
            <a:r>
              <a:rPr lang="en" altLang="zh-TW" dirty="0">
                <a:latin typeface="Helvetica" pitchFamily="2" charset="0"/>
              </a:rPr>
              <a:t>age=25]</a:t>
            </a:r>
          </a:p>
          <a:p>
            <a:r>
              <a:rPr lang="en" altLang="zh-TW" dirty="0">
                <a:latin typeface="Helvetica" pitchFamily="2" charset="0"/>
              </a:rPr>
              <a:t>Author [name=John, sex=</a:t>
            </a:r>
            <a:r>
              <a:rPr lang="zh-TW" altLang="en-US" dirty="0">
                <a:latin typeface="Helvetica" pitchFamily="2" charset="0"/>
              </a:rPr>
              <a:t>男</a:t>
            </a:r>
            <a:r>
              <a:rPr lang="en-US" altLang="zh-TW" dirty="0">
                <a:latin typeface="Helvetica" pitchFamily="2" charset="0"/>
              </a:rPr>
              <a:t>, </a:t>
            </a:r>
            <a:r>
              <a:rPr lang="en" altLang="zh-TW" dirty="0">
                <a:latin typeface="Helvetica" pitchFamily="2" charset="0"/>
              </a:rPr>
              <a:t>age=28]</a:t>
            </a:r>
          </a:p>
          <a:p>
            <a:r>
              <a:rPr lang="en" altLang="zh-TW" dirty="0">
                <a:latin typeface="Helvetica" pitchFamily="2" charset="0"/>
              </a:rPr>
              <a:t>Author [name=Mary, sex=</a:t>
            </a:r>
            <a:r>
              <a:rPr lang="zh-TW" altLang="en-US" dirty="0">
                <a:latin typeface="Helvetica" pitchFamily="2" charset="0"/>
              </a:rPr>
              <a:t>女</a:t>
            </a:r>
            <a:r>
              <a:rPr lang="en-US" altLang="zh-TW" dirty="0">
                <a:latin typeface="Helvetica" pitchFamily="2" charset="0"/>
              </a:rPr>
              <a:t>, </a:t>
            </a:r>
            <a:r>
              <a:rPr lang="en" altLang="zh-TW" dirty="0">
                <a:latin typeface="Helvetica" pitchFamily="2" charset="0"/>
              </a:rPr>
              <a:t>age=21]</a:t>
            </a:r>
            <a:endParaRPr lang="en" altLang="zh-TW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2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C09-7187-9E49-BAAE-1807557E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簡化賦值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26636-22AC-9D42-BD0E-3BC1B6D9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 </a:t>
            </a:r>
            <a:r>
              <a:rPr kumimoji="1" lang="zh-TW" altLang="en-US" dirty="0"/>
              <a:t>簡化</a:t>
            </a:r>
            <a:r>
              <a:rPr kumimoji="1" lang="en-US" altLang="zh-TW" dirty="0"/>
              <a:t>set</a:t>
            </a:r>
            <a:r>
              <a:rPr kumimoji="1" lang="zh-TW" altLang="en-US" dirty="0"/>
              <a:t>屬性賦值</a:t>
            </a:r>
            <a:endParaRPr kumimoji="1" lang="en-US" altLang="zh-TW" dirty="0"/>
          </a:p>
          <a:p>
            <a:pPr lvl="1"/>
            <a:r>
              <a:rPr lang="en" altLang="zh-TW" dirty="0" err="1"/>
              <a:t>xmlns:p</a:t>
            </a:r>
            <a:r>
              <a:rPr lang="en" altLang="zh-TW" dirty="0"/>
              <a:t>="http://</a:t>
            </a:r>
            <a:r>
              <a:rPr lang="en" altLang="zh-TW" dirty="0" err="1"/>
              <a:t>www.springframework.org</a:t>
            </a:r>
            <a:r>
              <a:rPr lang="en" altLang="zh-TW" dirty="0"/>
              <a:t>/schema/p"</a:t>
            </a:r>
          </a:p>
          <a:p>
            <a:r>
              <a:rPr kumimoji="1" lang="en-US" altLang="zh-TW" dirty="0"/>
              <a:t>c </a:t>
            </a:r>
            <a:r>
              <a:rPr lang="zh-TW" altLang="en-US" dirty="0"/>
              <a:t>簡化建構子賦值</a:t>
            </a:r>
            <a:endParaRPr kumimoji="1" lang="en-US" altLang="zh-TW" dirty="0"/>
          </a:p>
          <a:p>
            <a:pPr lvl="1"/>
            <a:r>
              <a:rPr lang="en" altLang="zh-TW" dirty="0" err="1"/>
              <a:t>xmlns:c</a:t>
            </a:r>
            <a:r>
              <a:rPr lang="en" altLang="zh-TW" dirty="0"/>
              <a:t>="http://</a:t>
            </a:r>
            <a:r>
              <a:rPr lang="en" altLang="zh-TW" dirty="0" err="1"/>
              <a:t>www.springframework.org</a:t>
            </a:r>
            <a:r>
              <a:rPr lang="en" altLang="zh-TW" dirty="0"/>
              <a:t>/schema/c"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87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09774-47BC-3D41-B081-239850C4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簡化賦值配置範例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C2C164-EC29-1544-B5CB-B1EDF3047B6D}"/>
              </a:ext>
            </a:extLst>
          </p:cNvPr>
          <p:cNvSpPr/>
          <p:nvPr/>
        </p:nvSpPr>
        <p:spPr>
          <a:xfrm>
            <a:off x="373786" y="1916832"/>
            <a:ext cx="69127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000000"/>
                </a:solidFill>
                <a:latin typeface="Helvetica" pitchFamily="2" charset="0"/>
              </a:rPr>
              <a:t>"author4"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p:name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"Helen"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p:sex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zh-TW" altLang="en-US" i="1" dirty="0">
                <a:solidFill>
                  <a:srgbClr val="2A00FF"/>
                </a:solidFill>
                <a:latin typeface="Helvetica" pitchFamily="2" charset="0"/>
              </a:rPr>
              <a:t>女</a:t>
            </a:r>
            <a:r>
              <a:rPr lang="en-US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zh-TW" altLang="en-US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p:age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"22"</a:t>
            </a:r>
            <a:endParaRPr lang="en" altLang="zh-TW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"com.spring.core.session02.beans.Author"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</a:p>
          <a:p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"author5"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c:name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"Tom"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c:sex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zh-TW" altLang="en-US" i="1" dirty="0">
                <a:solidFill>
                  <a:srgbClr val="2A00FF"/>
                </a:solidFill>
                <a:latin typeface="Helvetica" pitchFamily="2" charset="0"/>
              </a:rPr>
              <a:t>男</a:t>
            </a:r>
            <a:r>
              <a:rPr lang="en-US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zh-TW" altLang="en-US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c:age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"30"</a:t>
            </a:r>
            <a:endParaRPr lang="en" altLang="zh-TW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"com.spring.core.session02.beans.Author"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2A00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0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441A8-EB5D-6E43-BD4C-CA6933E2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 </a:t>
            </a:r>
            <a:r>
              <a:rPr kumimoji="1" lang="zh-TW" altLang="en-US" dirty="0"/>
              <a:t>參考配置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B2E175-15CD-6946-9784-58F15F6CE067}"/>
              </a:ext>
            </a:extLst>
          </p:cNvPr>
          <p:cNvSpPr/>
          <p:nvPr/>
        </p:nvSpPr>
        <p:spPr>
          <a:xfrm>
            <a:off x="5572796" y="814289"/>
            <a:ext cx="3052092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Author {</a:t>
            </a:r>
            <a:endParaRPr lang="en" altLang="zh-TW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String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name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Character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sex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Integer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age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</a:t>
            </a:r>
          </a:p>
          <a:p>
            <a:r>
              <a:rPr lang="en" altLang="zh-TW" b="1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    // constructor</a:t>
            </a:r>
          </a:p>
          <a:p>
            <a:endParaRPr lang="en" altLang="zh-TW" b="1" dirty="0">
              <a:solidFill>
                <a:schemeClr val="bg1">
                  <a:lumMod val="75000"/>
                </a:schemeClr>
              </a:solidFill>
              <a:latin typeface="Helvetica" pitchFamily="2" charset="0"/>
            </a:endParaRPr>
          </a:p>
          <a:p>
            <a:r>
              <a:rPr lang="en" altLang="zh-TW" b="1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    // setter/getter</a:t>
            </a:r>
            <a:br>
              <a:rPr lang="en" altLang="zh-TW" dirty="0">
                <a:latin typeface="Helvetica" pitchFamily="2" charset="0"/>
              </a:rPr>
            </a:br>
            <a:endParaRPr lang="en" altLang="zh-TW" dirty="0">
              <a:latin typeface="Helvetica" pitchFamily="2" charset="0"/>
            </a:endParaRPr>
          </a:p>
          <a:p>
            <a:endParaRPr lang="en" altLang="zh-TW" dirty="0">
              <a:latin typeface="Helvetica" pitchFamily="2" charset="0"/>
            </a:endParaRPr>
          </a:p>
          <a:p>
            <a:r>
              <a:rPr lang="en" altLang="zh-TW" dirty="0">
                <a:latin typeface="Helvetica" pitchFamily="2" charset="0"/>
              </a:rPr>
              <a:t>}</a:t>
            </a:r>
            <a:endParaRPr lang="en" altLang="zh-TW" dirty="0"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6A41FB-3BC5-FC49-95ED-8EE5AF210052}"/>
              </a:ext>
            </a:extLst>
          </p:cNvPr>
          <p:cNvSpPr/>
          <p:nvPr/>
        </p:nvSpPr>
        <p:spPr>
          <a:xfrm>
            <a:off x="179512" y="2348880"/>
            <a:ext cx="457200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 Book {</a:t>
            </a:r>
            <a:endParaRPr lang="en" altLang="zh-TW" sz="2400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2400" dirty="0">
                <a:latin typeface="Helvetica" pitchFamily="2" charset="0"/>
              </a:rPr>
              <a:t> String </a:t>
            </a:r>
            <a:r>
              <a:rPr lang="en" altLang="zh-TW" sz="2400" dirty="0">
                <a:solidFill>
                  <a:srgbClr val="0000C0"/>
                </a:solidFill>
                <a:latin typeface="Helvetica" pitchFamily="2" charset="0"/>
              </a:rPr>
              <a:t>name</a:t>
            </a:r>
            <a:r>
              <a:rPr lang="en" altLang="zh-TW" sz="2400" dirty="0">
                <a:latin typeface="Helvetica" pitchFamily="2" charset="0"/>
              </a:rPr>
              <a:t>;</a:t>
            </a:r>
          </a:p>
          <a:p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2400" dirty="0">
                <a:latin typeface="Helvetica" pitchFamily="2" charset="0"/>
              </a:rPr>
              <a:t> Integer </a:t>
            </a:r>
            <a:r>
              <a:rPr lang="en" altLang="zh-TW" sz="2400" dirty="0">
                <a:solidFill>
                  <a:srgbClr val="0000C0"/>
                </a:solidFill>
                <a:latin typeface="Helvetica" pitchFamily="2" charset="0"/>
              </a:rPr>
              <a:t>price</a:t>
            </a:r>
            <a:r>
              <a:rPr lang="en" altLang="zh-TW" sz="2400" dirty="0">
                <a:latin typeface="Helvetica" pitchFamily="2" charset="0"/>
              </a:rPr>
              <a:t>;</a:t>
            </a:r>
          </a:p>
          <a:p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2400" dirty="0">
                <a:latin typeface="Helvetica" pitchFamily="2" charset="0"/>
              </a:rPr>
              <a:t> Author </a:t>
            </a:r>
            <a:r>
              <a:rPr lang="en" altLang="zh-TW" sz="2400" dirty="0">
                <a:solidFill>
                  <a:srgbClr val="0000C0"/>
                </a:solidFill>
                <a:latin typeface="Helvetica" pitchFamily="2" charset="0"/>
              </a:rPr>
              <a:t>author</a:t>
            </a:r>
            <a:r>
              <a:rPr lang="en" altLang="zh-TW" sz="2400" dirty="0">
                <a:latin typeface="Helvetica" pitchFamily="2" charset="0"/>
              </a:rPr>
              <a:t>;</a:t>
            </a:r>
          </a:p>
          <a:p>
            <a:r>
              <a:rPr lang="en" altLang="zh-TW" sz="2400" b="1" dirty="0">
                <a:solidFill>
                  <a:srgbClr val="7F0055"/>
                </a:solidFill>
                <a:latin typeface="Helvetica" pitchFamily="2" charset="0"/>
              </a:rPr>
              <a:t>    </a:t>
            </a:r>
          </a:p>
          <a:p>
            <a:r>
              <a:rPr lang="en" altLang="zh-TW" sz="2400" b="1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    // constructor</a:t>
            </a:r>
          </a:p>
          <a:p>
            <a:endParaRPr lang="en" altLang="zh-TW" sz="2400" b="1" dirty="0">
              <a:solidFill>
                <a:schemeClr val="bg1">
                  <a:lumMod val="75000"/>
                </a:schemeClr>
              </a:solidFill>
              <a:latin typeface="Helvetica" pitchFamily="2" charset="0"/>
            </a:endParaRPr>
          </a:p>
          <a:p>
            <a:r>
              <a:rPr lang="en" altLang="zh-TW" sz="2400" b="1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    // setter/getter</a:t>
            </a:r>
            <a:br>
              <a:rPr lang="en" altLang="zh-TW" sz="2400" dirty="0">
                <a:latin typeface="Helvetica" pitchFamily="2" charset="0"/>
              </a:rPr>
            </a:br>
            <a:endParaRPr lang="en" altLang="zh-TW" sz="2400" dirty="0">
              <a:latin typeface="Helvetica" pitchFamily="2" charset="0"/>
            </a:endParaRPr>
          </a:p>
          <a:p>
            <a:endParaRPr lang="en" altLang="zh-TW" sz="2400" dirty="0">
              <a:latin typeface="Helvetica" pitchFamily="2" charset="0"/>
            </a:endParaRPr>
          </a:p>
          <a:p>
            <a:r>
              <a:rPr lang="en" altLang="zh-TW" sz="2400" dirty="0">
                <a:latin typeface="Helvetica" pitchFamily="2" charset="0"/>
              </a:rPr>
              <a:t>}</a:t>
            </a:r>
            <a:endParaRPr lang="en" altLang="zh-TW" sz="2400" dirty="0">
              <a:effectLst/>
              <a:latin typeface="Helvetica" pitchFamily="2" charset="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BA57428-AECA-2A44-9129-8C3F4563617A}"/>
              </a:ext>
            </a:extLst>
          </p:cNvPr>
          <p:cNvCxnSpPr/>
          <p:nvPr/>
        </p:nvCxnSpPr>
        <p:spPr>
          <a:xfrm flipV="1">
            <a:off x="3707904" y="1988840"/>
            <a:ext cx="1864892" cy="16262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3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56CA4B-9320-AE41-BAAA-6B6F261C8FEE}"/>
              </a:ext>
            </a:extLst>
          </p:cNvPr>
          <p:cNvSpPr/>
          <p:nvPr/>
        </p:nvSpPr>
        <p:spPr>
          <a:xfrm>
            <a:off x="683568" y="764704"/>
            <a:ext cx="7776864" cy="575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&lt;bean id=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"book2"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class=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"com.spring.core.session02.beans.Book"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&gt;</a:t>
            </a: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   &lt;property name=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</a:t>
            </a:r>
            <a:r>
              <a:rPr lang="en" altLang="zh-TW" i="1" u="sng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name"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&gt;</a:t>
            </a: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       &lt;value&gt;Java&lt;/value&gt;</a:t>
            </a: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   &lt;/property&gt;</a:t>
            </a: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   &lt;property name=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</a:t>
            </a:r>
            <a:r>
              <a:rPr lang="en" altLang="zh-TW" i="1" u="sng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price"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&gt;</a:t>
            </a: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       &lt;value&gt;500&lt;/value&gt;</a:t>
            </a: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   &lt;/property&gt;</a:t>
            </a:r>
          </a:p>
          <a:p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name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i="1" u="sng" dirty="0">
                <a:solidFill>
                  <a:srgbClr val="2A00FF"/>
                </a:solidFill>
                <a:latin typeface="Helvetica" pitchFamily="2" charset="0"/>
              </a:rPr>
              <a:t>author"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ref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"author2"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&lt;/bean&gt;</a:t>
            </a:r>
          </a:p>
          <a:p>
            <a:endParaRPr lang="en" altLang="zh-TW" dirty="0">
              <a:solidFill>
                <a:srgbClr val="008080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&lt;bean id=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"book3"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class=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"com.spring.core.session02.beans.Book"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&gt;</a:t>
            </a: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   &lt;constructor-</a:t>
            </a:r>
            <a:r>
              <a:rPr lang="en" altLang="zh-TW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arg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index=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"0"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value=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"Spring"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/&gt;</a:t>
            </a: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   &lt;constructor-</a:t>
            </a:r>
            <a:r>
              <a:rPr lang="en" altLang="zh-TW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arg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index=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"1"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value=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"600"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/&gt;</a:t>
            </a:r>
          </a:p>
          <a:p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constructor-</a:t>
            </a:r>
            <a:r>
              <a:rPr lang="en" altLang="zh-TW" dirty="0" err="1">
                <a:solidFill>
                  <a:srgbClr val="3F7F7F"/>
                </a:solidFill>
                <a:latin typeface="Helvetica" pitchFamily="2" charset="0"/>
              </a:rPr>
              <a:t>arg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index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"2"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ref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"author3"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&lt;/bean&gt;</a:t>
            </a:r>
          </a:p>
          <a:p>
            <a:endParaRPr lang="en" altLang="zh-TW" dirty="0">
              <a:solidFill>
                <a:srgbClr val="008080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&lt;bean id=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"book4"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 </a:t>
            </a: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  </a:t>
            </a:r>
            <a:r>
              <a:rPr lang="en" altLang="zh-TW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p:name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"Python"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p:price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"300"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p:author-ref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"author4"</a:t>
            </a:r>
            <a:endParaRPr lang="en" altLang="zh-TW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class=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"com.spring.core.session02.beans.Book"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/&gt;</a:t>
            </a:r>
          </a:p>
          <a:p>
            <a:endParaRPr lang="en" altLang="zh-TW" dirty="0">
              <a:solidFill>
                <a:srgbClr val="008080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&lt;bean id=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"book5"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 </a:t>
            </a: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  </a:t>
            </a:r>
            <a:r>
              <a:rPr lang="en" altLang="zh-TW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c:name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"Python"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c:price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"300"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c:author-ref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"author5"</a:t>
            </a:r>
            <a:endParaRPr lang="en" altLang="zh-TW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  class=</a:t>
            </a:r>
            <a:r>
              <a:rPr lang="en" altLang="zh-TW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"com.spring.core.session02.beans.Book"</a:t>
            </a:r>
            <a:r>
              <a:rPr lang="en" altLang="zh-TW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 /&gt;</a:t>
            </a:r>
            <a:endParaRPr lang="en" altLang="zh-TW" dirty="0">
              <a:solidFill>
                <a:schemeClr val="bg1">
                  <a:lumMod val="65000"/>
                </a:schemeClr>
              </a:solidFill>
              <a:effectLst/>
              <a:latin typeface="Helvetica" pitchFamily="2" charset="0"/>
            </a:endParaRPr>
          </a:p>
        </p:txBody>
      </p:sp>
      <p:sp>
        <p:nvSpPr>
          <p:cNvPr id="5" name="圓角矩形圖說文字 4">
            <a:extLst>
              <a:ext uri="{FF2B5EF4-FFF2-40B4-BE49-F238E27FC236}">
                <a16:creationId xmlns:a16="http://schemas.microsoft.com/office/drawing/2014/main" id="{57759246-D74C-0D4E-8C80-43EAE0108761}"/>
              </a:ext>
            </a:extLst>
          </p:cNvPr>
          <p:cNvSpPr/>
          <p:nvPr/>
        </p:nvSpPr>
        <p:spPr>
          <a:xfrm>
            <a:off x="3995936" y="1916832"/>
            <a:ext cx="1584176" cy="432048"/>
          </a:xfrm>
          <a:prstGeom prst="wedgeRoundRectCallout">
            <a:avLst>
              <a:gd name="adj1" fmla="val -75247"/>
              <a:gd name="adj2" fmla="val 71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ref </a:t>
            </a:r>
            <a:r>
              <a:rPr kumimoji="1" lang="zh-TW" altLang="en-US" dirty="0">
                <a:solidFill>
                  <a:srgbClr val="FF0000"/>
                </a:solidFill>
              </a:rPr>
              <a:t>參考注入</a:t>
            </a:r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92C64622-8C88-E348-B9DB-94783E0E00E6}"/>
              </a:ext>
            </a:extLst>
          </p:cNvPr>
          <p:cNvSpPr/>
          <p:nvPr/>
        </p:nvSpPr>
        <p:spPr>
          <a:xfrm>
            <a:off x="4860032" y="4218479"/>
            <a:ext cx="1512168" cy="432048"/>
          </a:xfrm>
          <a:prstGeom prst="wedgeRoundRectCallout">
            <a:avLst>
              <a:gd name="adj1" fmla="val -100600"/>
              <a:gd name="adj2" fmla="val -462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ref </a:t>
            </a:r>
            <a:r>
              <a:rPr kumimoji="1" lang="zh-TW" altLang="en-US" dirty="0">
                <a:solidFill>
                  <a:srgbClr val="FF0000"/>
                </a:solidFill>
              </a:rPr>
              <a:t>參考注入</a:t>
            </a:r>
          </a:p>
        </p:txBody>
      </p:sp>
      <p:sp>
        <p:nvSpPr>
          <p:cNvPr id="7" name="圓角矩形圖說文字 6">
            <a:extLst>
              <a:ext uri="{FF2B5EF4-FFF2-40B4-BE49-F238E27FC236}">
                <a16:creationId xmlns:a16="http://schemas.microsoft.com/office/drawing/2014/main" id="{1051CC5E-D091-014F-8A72-5F4479F7666F}"/>
              </a:ext>
            </a:extLst>
          </p:cNvPr>
          <p:cNvSpPr/>
          <p:nvPr/>
        </p:nvSpPr>
        <p:spPr>
          <a:xfrm>
            <a:off x="6372200" y="5157192"/>
            <a:ext cx="1872208" cy="432048"/>
          </a:xfrm>
          <a:prstGeom prst="wedgeRoundRectCallout">
            <a:avLst>
              <a:gd name="adj1" fmla="val -78215"/>
              <a:gd name="adj2" fmla="val -609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rgbClr val="FF0000"/>
                </a:solidFill>
              </a:rPr>
              <a:t>參考注入</a:t>
            </a:r>
            <a:r>
              <a:rPr kumimoji="1" lang="en-US" altLang="zh-TW" sz="1400" dirty="0">
                <a:solidFill>
                  <a:srgbClr val="FF0000"/>
                </a:solidFill>
              </a:rPr>
              <a:t>(</a:t>
            </a:r>
            <a:r>
              <a:rPr kumimoji="1" lang="zh-TW" altLang="en-US" sz="1400" dirty="0">
                <a:solidFill>
                  <a:srgbClr val="FF0000"/>
                </a:solidFill>
              </a:rPr>
              <a:t>注意名稱</a:t>
            </a:r>
            <a:r>
              <a:rPr kumimoji="1" lang="en-US" altLang="zh-TW" sz="1400" dirty="0">
                <a:solidFill>
                  <a:srgbClr val="FF0000"/>
                </a:solidFill>
              </a:rPr>
              <a:t>)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圓角矩形圖說文字 8">
            <a:extLst>
              <a:ext uri="{FF2B5EF4-FFF2-40B4-BE49-F238E27FC236}">
                <a16:creationId xmlns:a16="http://schemas.microsoft.com/office/drawing/2014/main" id="{CE12175C-7737-1340-BCF1-07FB89B03562}"/>
              </a:ext>
            </a:extLst>
          </p:cNvPr>
          <p:cNvSpPr/>
          <p:nvPr/>
        </p:nvSpPr>
        <p:spPr>
          <a:xfrm>
            <a:off x="6372200" y="5877272"/>
            <a:ext cx="1872208" cy="432048"/>
          </a:xfrm>
          <a:prstGeom prst="wedgeRoundRectCallout">
            <a:avLst>
              <a:gd name="adj1" fmla="val -80250"/>
              <a:gd name="adj2" fmla="val -22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rgbClr val="FF0000"/>
                </a:solidFill>
              </a:rPr>
              <a:t>參考注入</a:t>
            </a:r>
            <a:r>
              <a:rPr kumimoji="1" lang="en-US" altLang="zh-TW" sz="1400" dirty="0">
                <a:solidFill>
                  <a:srgbClr val="FF0000"/>
                </a:solidFill>
              </a:rPr>
              <a:t>(</a:t>
            </a:r>
            <a:r>
              <a:rPr kumimoji="1" lang="zh-TW" altLang="en-US" sz="1400" dirty="0">
                <a:solidFill>
                  <a:srgbClr val="FF0000"/>
                </a:solidFill>
              </a:rPr>
              <a:t>注意名稱</a:t>
            </a:r>
            <a:r>
              <a:rPr kumimoji="1" lang="en-US" altLang="zh-TW" sz="1400" dirty="0">
                <a:solidFill>
                  <a:srgbClr val="FF0000"/>
                </a:solidFill>
              </a:rPr>
              <a:t>)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4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autowire</a:t>
            </a:r>
            <a:r>
              <a:rPr lang="en-US" altLang="zh-TW" dirty="0"/>
              <a:t>: </a:t>
            </a:r>
            <a:r>
              <a:rPr lang="zh-TW" altLang="en-US" dirty="0"/>
              <a:t>自動綁定配置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&lt;bean&gt;</a:t>
            </a:r>
            <a:r>
              <a:rPr kumimoji="1" lang="zh-TW" altLang="en-US" dirty="0"/>
              <a:t>自動綁定</a:t>
            </a:r>
            <a:endParaRPr kumimoji="1" lang="en-US" altLang="zh-TW" dirty="0"/>
          </a:p>
          <a:p>
            <a:pPr lvl="1"/>
            <a:r>
              <a:rPr lang="en-US" altLang="zh-TW" dirty="0" err="1"/>
              <a:t>autowire</a:t>
            </a:r>
            <a:r>
              <a:rPr lang="en-US" altLang="zh-TW" dirty="0"/>
              <a:t>="</a:t>
            </a:r>
            <a:r>
              <a:rPr lang="en-US" altLang="zh-TW" dirty="0" err="1"/>
              <a:t>byName</a:t>
            </a:r>
            <a:r>
              <a:rPr lang="en-US" altLang="zh-TW" dirty="0"/>
              <a:t>”</a:t>
            </a:r>
          </a:p>
          <a:p>
            <a:pPr lvl="2"/>
            <a:r>
              <a:rPr lang="zh-TW" altLang="en-US" dirty="0"/>
              <a:t>根據 </a:t>
            </a:r>
            <a:r>
              <a:rPr lang="en" altLang="zh-TW" dirty="0"/>
              <a:t>id </a:t>
            </a:r>
            <a:r>
              <a:rPr lang="zh-TW" altLang="en-US" dirty="0"/>
              <a:t>自動配置</a:t>
            </a:r>
            <a:endParaRPr lang="en-US" altLang="zh-TW" dirty="0"/>
          </a:p>
          <a:p>
            <a:pPr lvl="1"/>
            <a:r>
              <a:rPr lang="en-US" altLang="zh-TW" dirty="0" err="1"/>
              <a:t>autowire</a:t>
            </a:r>
            <a:r>
              <a:rPr lang="en-US" altLang="zh-TW" dirty="0"/>
              <a:t>="constructor" </a:t>
            </a:r>
          </a:p>
          <a:p>
            <a:pPr lvl="1"/>
            <a:r>
              <a:rPr lang="en-US" altLang="zh-TW" dirty="0" err="1"/>
              <a:t>autowire</a:t>
            </a:r>
            <a:r>
              <a:rPr lang="en-US" altLang="zh-TW" dirty="0"/>
              <a:t>="</a:t>
            </a:r>
            <a:r>
              <a:rPr lang="en-US" altLang="zh-TW" dirty="0" err="1"/>
              <a:t>byType</a:t>
            </a:r>
            <a:r>
              <a:rPr lang="en-US" altLang="zh-TW" dirty="0"/>
              <a:t>”</a:t>
            </a:r>
          </a:p>
          <a:p>
            <a:pPr lvl="2"/>
            <a:r>
              <a:rPr lang="zh-TW" altLang="en-US" dirty="0"/>
              <a:t>根據型別（含父類） 自動配置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36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A69AE-CFC6-3D4C-82EE-84766BC1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Color</a:t>
            </a:r>
            <a:r>
              <a:rPr kumimoji="1" lang="zh-TW" altLang="en-US" dirty="0"/>
              <a:t>、</a:t>
            </a:r>
            <a:r>
              <a:rPr kumimoji="1" lang="en-US" altLang="zh-TW" dirty="0"/>
              <a:t>Size</a:t>
            </a:r>
            <a:r>
              <a:rPr kumimoji="1" lang="zh-TW" altLang="en-US" dirty="0"/>
              <a:t>、</a:t>
            </a:r>
            <a:r>
              <a:rPr kumimoji="1" lang="en-US" altLang="zh-TW" dirty="0"/>
              <a:t>Paper</a:t>
            </a:r>
            <a:r>
              <a:rPr kumimoji="1" lang="zh-TW" altLang="en-US" dirty="0"/>
              <a:t>（</a:t>
            </a:r>
            <a:r>
              <a:rPr kumimoji="1" lang="en-US" altLang="zh-TW" dirty="0" err="1"/>
              <a:t>byType</a:t>
            </a:r>
            <a:r>
              <a:rPr kumimoji="1"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86D21-FA78-A94E-AFE0-8DBD8582168C}"/>
              </a:ext>
            </a:extLst>
          </p:cNvPr>
          <p:cNvSpPr/>
          <p:nvPr/>
        </p:nvSpPr>
        <p:spPr>
          <a:xfrm>
            <a:off x="382499" y="1933382"/>
            <a:ext cx="310938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Color {</a:t>
            </a:r>
            <a:endParaRPr lang="en" altLang="zh-TW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String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name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dirty="0">
                <a:effectLst/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008000"/>
                </a:solidFill>
                <a:effectLst/>
                <a:latin typeface="Helvetica" pitchFamily="2" charset="0"/>
              </a:rPr>
              <a:t>// getter / setter / </a:t>
            </a:r>
            <a:r>
              <a:rPr lang="en" altLang="zh-TW" dirty="0" err="1">
                <a:solidFill>
                  <a:srgbClr val="008000"/>
                </a:solidFill>
                <a:effectLst/>
                <a:latin typeface="Helvetica" pitchFamily="2" charset="0"/>
              </a:rPr>
              <a:t>toString</a:t>
            </a:r>
            <a:r>
              <a:rPr lang="en" altLang="zh-TW" dirty="0">
                <a:solidFill>
                  <a:srgbClr val="008000"/>
                </a:solidFill>
                <a:effectLst/>
                <a:latin typeface="Helvetica" pitchFamily="2" charset="0"/>
              </a:rPr>
              <a:t>()</a:t>
            </a:r>
          </a:p>
          <a:p>
            <a:r>
              <a:rPr lang="en" altLang="zh-TW" dirty="0">
                <a:latin typeface="Helvetica" pitchFamily="2" charset="0"/>
              </a:rPr>
              <a:t>}</a:t>
            </a:r>
            <a:endParaRPr lang="en" altLang="zh-TW" dirty="0">
              <a:effectLst/>
              <a:latin typeface="Helvetica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10927E-F807-534A-98E9-D6367C34FA24}"/>
              </a:ext>
            </a:extLst>
          </p:cNvPr>
          <p:cNvSpPr/>
          <p:nvPr/>
        </p:nvSpPr>
        <p:spPr>
          <a:xfrm>
            <a:off x="382499" y="3107000"/>
            <a:ext cx="310938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Size {</a:t>
            </a:r>
            <a:endParaRPr lang="en" altLang="zh-TW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String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name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dirty="0">
                <a:effectLst/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008000"/>
                </a:solidFill>
                <a:effectLst/>
                <a:latin typeface="Helvetica" pitchFamily="2" charset="0"/>
              </a:rPr>
              <a:t>// getter / setter / </a:t>
            </a:r>
            <a:r>
              <a:rPr lang="en" altLang="zh-TW" dirty="0" err="1">
                <a:solidFill>
                  <a:srgbClr val="008000"/>
                </a:solidFill>
                <a:effectLst/>
                <a:latin typeface="Helvetica" pitchFamily="2" charset="0"/>
              </a:rPr>
              <a:t>toString</a:t>
            </a:r>
            <a:r>
              <a:rPr lang="en" altLang="zh-TW" dirty="0">
                <a:solidFill>
                  <a:srgbClr val="008000"/>
                </a:solidFill>
                <a:effectLst/>
                <a:latin typeface="Helvetica" pitchFamily="2" charset="0"/>
              </a:rPr>
              <a:t>()</a:t>
            </a:r>
          </a:p>
          <a:p>
            <a:r>
              <a:rPr lang="en" altLang="zh-TW" dirty="0">
                <a:latin typeface="Helvetica" pitchFamily="2" charset="0"/>
              </a:rPr>
              <a:t>}</a:t>
            </a:r>
            <a:endParaRPr lang="en" altLang="zh-TW" dirty="0">
              <a:effectLst/>
              <a:latin typeface="Helvetica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735485-257E-D249-8DEB-6C4C0C8F90CD}"/>
              </a:ext>
            </a:extLst>
          </p:cNvPr>
          <p:cNvSpPr/>
          <p:nvPr/>
        </p:nvSpPr>
        <p:spPr>
          <a:xfrm>
            <a:off x="382499" y="4280618"/>
            <a:ext cx="310938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Paper {</a:t>
            </a:r>
            <a:endParaRPr lang="en" altLang="zh-TW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Integer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id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Color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color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Size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size</a:t>
            </a:r>
            <a:r>
              <a:rPr lang="en" altLang="zh-TW" dirty="0">
                <a:latin typeface="Helvetica" pitchFamily="2" charset="0"/>
              </a:rPr>
              <a:t>;</a:t>
            </a:r>
            <a:endParaRPr lang="en" altLang="zh-TW" dirty="0">
              <a:effectLst/>
              <a:latin typeface="Helvetica" pitchFamily="2" charset="0"/>
            </a:endParaRPr>
          </a:p>
          <a:p>
            <a:r>
              <a:rPr lang="en" altLang="zh-TW" dirty="0">
                <a:effectLst/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008000"/>
                </a:solidFill>
                <a:effectLst/>
                <a:latin typeface="Helvetica" pitchFamily="2" charset="0"/>
              </a:rPr>
              <a:t>// getter / setter / </a:t>
            </a:r>
            <a:r>
              <a:rPr lang="en" altLang="zh-TW" dirty="0" err="1">
                <a:solidFill>
                  <a:srgbClr val="008000"/>
                </a:solidFill>
                <a:effectLst/>
                <a:latin typeface="Helvetica" pitchFamily="2" charset="0"/>
              </a:rPr>
              <a:t>toString</a:t>
            </a:r>
            <a:r>
              <a:rPr lang="en" altLang="zh-TW" dirty="0">
                <a:solidFill>
                  <a:srgbClr val="008000"/>
                </a:solidFill>
                <a:effectLst/>
                <a:latin typeface="Helvetica" pitchFamily="2" charset="0"/>
              </a:rPr>
              <a:t>()</a:t>
            </a:r>
          </a:p>
          <a:p>
            <a:r>
              <a:rPr lang="en" altLang="zh-TW" dirty="0">
                <a:latin typeface="Helvetica" pitchFamily="2" charset="0"/>
              </a:rPr>
              <a:t>}</a:t>
            </a:r>
            <a:endParaRPr lang="en" altLang="zh-TW" dirty="0">
              <a:effectLst/>
              <a:latin typeface="Helvetica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73FD8C-0E07-A14E-961F-80CF4561E4BF}"/>
              </a:ext>
            </a:extLst>
          </p:cNvPr>
          <p:cNvSpPr/>
          <p:nvPr/>
        </p:nvSpPr>
        <p:spPr>
          <a:xfrm>
            <a:off x="3707903" y="1933382"/>
            <a:ext cx="5256585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Helvetica" pitchFamily="2" charset="0"/>
              </a:rPr>
              <a:t>&lt;!-- </a:t>
            </a:r>
            <a:r>
              <a:rPr lang="zh-TW" altLang="en-US" dirty="0">
                <a:solidFill>
                  <a:srgbClr val="000000"/>
                </a:solidFill>
                <a:latin typeface="Helvetica" pitchFamily="2" charset="0"/>
              </a:rPr>
              <a:t>手動配置（字面值配置） </a:t>
            </a:r>
            <a:r>
              <a:rPr lang="en-US" altLang="zh-TW" dirty="0">
                <a:solidFill>
                  <a:srgbClr val="000000"/>
                </a:solidFill>
                <a:latin typeface="Helvetica" pitchFamily="2" charset="0"/>
              </a:rPr>
              <a:t>--&gt;</a:t>
            </a:r>
          </a:p>
          <a:p>
            <a:r>
              <a:rPr lang="en-US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"color"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p:name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"white”</a:t>
            </a:r>
            <a:b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</a:b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"com.spring.core.session02.beans.Color"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"size"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p:name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"A4"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br>
              <a:rPr lang="en" altLang="zh-TW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"com.spring.core.session02.beans.Size"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"paper"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"1"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p:color-ref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"color"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p:size-ref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"size"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"com.spring.core.session02.beans.Paper"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br>
              <a:rPr lang="en" altLang="zh-TW" dirty="0">
                <a:solidFill>
                  <a:srgbClr val="3F5FBF"/>
                </a:solidFill>
                <a:latin typeface="Helvetica" pitchFamily="2" charset="0"/>
              </a:rPr>
            </a:br>
            <a:r>
              <a:rPr lang="en" altLang="zh-TW" dirty="0">
                <a:solidFill>
                  <a:srgbClr val="3F5FBF"/>
                </a:solidFill>
                <a:latin typeface="Helvetica" pitchFamily="2" charset="0"/>
              </a:rPr>
              <a:t>&lt;!-- </a:t>
            </a:r>
            <a:r>
              <a:rPr lang="zh-TW" altLang="en-US" dirty="0">
                <a:solidFill>
                  <a:srgbClr val="3F5FBF"/>
                </a:solidFill>
                <a:latin typeface="Helvetica" pitchFamily="2" charset="0"/>
              </a:rPr>
              <a:t>自動配置 </a:t>
            </a:r>
            <a:r>
              <a:rPr lang="en-US" altLang="zh-TW" dirty="0">
                <a:solidFill>
                  <a:srgbClr val="3F5FBF"/>
                </a:solidFill>
                <a:latin typeface="Helvetica" pitchFamily="2" charset="0"/>
              </a:rPr>
              <a:t>--&gt;</a:t>
            </a:r>
          </a:p>
          <a:p>
            <a:r>
              <a:rPr lang="en-US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"paper2"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"1"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autowire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i="1" dirty="0" err="1">
                <a:solidFill>
                  <a:srgbClr val="2A00FF"/>
                </a:solidFill>
                <a:latin typeface="Helvetica" pitchFamily="2" charset="0"/>
              </a:rPr>
              <a:t>byType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"com.spring.core.session02.beans.Paper"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br>
              <a:rPr lang="en" altLang="zh-TW" dirty="0">
                <a:solidFill>
                  <a:srgbClr val="008080"/>
                </a:solidFill>
                <a:latin typeface="Helvetica" pitchFamily="2" charset="0"/>
              </a:rPr>
            </a:br>
            <a:endParaRPr lang="en" altLang="zh-TW" dirty="0">
              <a:solidFill>
                <a:srgbClr val="2A00FF"/>
              </a:solidFill>
              <a:effectLst/>
              <a:latin typeface="Helvetica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9F4B0D-D9D9-BD4A-ABFB-7E0EEFA8F8FA}"/>
              </a:ext>
            </a:extLst>
          </p:cNvPr>
          <p:cNvSpPr/>
          <p:nvPr/>
        </p:nvSpPr>
        <p:spPr>
          <a:xfrm>
            <a:off x="3711971" y="5681001"/>
            <a:ext cx="5252517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注意：若可匹配的超過</a:t>
            </a:r>
            <a:r>
              <a:rPr lang="en-US" altLang="zh-TW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個，就不可使用 </a:t>
            </a:r>
            <a:r>
              <a:rPr lang="en" altLang="zh-TW" dirty="0" err="1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byType</a:t>
            </a:r>
            <a:endParaRPr lang="en" altLang="zh-TW" dirty="0"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030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FEB2B-55F3-0F45-A643-75D375BD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E5928-74B0-D94D-B864-743E81179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&lt;bean&gt; </a:t>
            </a:r>
            <a:r>
              <a:rPr kumimoji="1" lang="zh-TW" altLang="en-US" dirty="0"/>
              <a:t>標籤</a:t>
            </a:r>
            <a:endParaRPr kumimoji="1" lang="en-US" altLang="zh-TW" dirty="0"/>
          </a:p>
          <a:p>
            <a:r>
              <a:rPr lang="en-US" altLang="zh-TW" dirty="0"/>
              <a:t>Spring DI (</a:t>
            </a:r>
            <a:r>
              <a:rPr lang="zh-TW" altLang="en-US" dirty="0"/>
              <a:t>依賴注入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簡化賦值</a:t>
            </a:r>
            <a:r>
              <a:rPr lang="en-US" altLang="zh-TW" dirty="0"/>
              <a:t> p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</a:p>
          <a:p>
            <a:r>
              <a:rPr lang="en-US" altLang="zh-TW" dirty="0"/>
              <a:t>ref </a:t>
            </a:r>
            <a:r>
              <a:rPr lang="zh-TW" altLang="en-US" dirty="0"/>
              <a:t>參考配置</a:t>
            </a:r>
            <a:endParaRPr lang="en-US" altLang="zh-TW" dirty="0"/>
          </a:p>
          <a:p>
            <a:r>
              <a:rPr lang="en-US" altLang="zh-TW" dirty="0" err="1"/>
              <a:t>autowire</a:t>
            </a:r>
            <a:r>
              <a:rPr lang="en-US" altLang="zh-TW" dirty="0"/>
              <a:t>: </a:t>
            </a:r>
            <a:r>
              <a:rPr lang="zh-TW" altLang="en-US" dirty="0"/>
              <a:t>自動綁定配置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37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A69AE-CFC6-3D4C-82EE-84766BC1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Color</a:t>
            </a:r>
            <a:r>
              <a:rPr kumimoji="1" lang="zh-TW" altLang="en-US" dirty="0"/>
              <a:t>、</a:t>
            </a:r>
            <a:r>
              <a:rPr kumimoji="1" lang="en-US" altLang="zh-TW" dirty="0"/>
              <a:t>Size</a:t>
            </a:r>
            <a:r>
              <a:rPr kumimoji="1" lang="zh-TW" altLang="en-US" dirty="0"/>
              <a:t>、</a:t>
            </a:r>
            <a:r>
              <a:rPr kumimoji="1" lang="en-US" altLang="zh-TW" dirty="0"/>
              <a:t>Paper</a:t>
            </a:r>
            <a:r>
              <a:rPr kumimoji="1" lang="zh-TW" altLang="en-US" dirty="0"/>
              <a:t>（</a:t>
            </a:r>
            <a:r>
              <a:rPr lang="en-US" altLang="zh-TW" dirty="0" err="1"/>
              <a:t>b</a:t>
            </a:r>
            <a:r>
              <a:rPr kumimoji="1" lang="en-US" altLang="zh-TW" dirty="0" err="1"/>
              <a:t>yName</a:t>
            </a:r>
            <a:r>
              <a:rPr kumimoji="1" lang="zh-TW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735485-257E-D249-8DEB-6C4C0C8F90CD}"/>
              </a:ext>
            </a:extLst>
          </p:cNvPr>
          <p:cNvSpPr/>
          <p:nvPr/>
        </p:nvSpPr>
        <p:spPr>
          <a:xfrm>
            <a:off x="395289" y="1933382"/>
            <a:ext cx="288056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Paper {</a:t>
            </a:r>
            <a:endParaRPr lang="en" altLang="zh-TW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Integer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id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Color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color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Size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size</a:t>
            </a:r>
            <a:r>
              <a:rPr lang="en" altLang="zh-TW" dirty="0">
                <a:latin typeface="Helvetica" pitchFamily="2" charset="0"/>
              </a:rPr>
              <a:t>;</a:t>
            </a:r>
            <a:endParaRPr lang="en" altLang="zh-TW" dirty="0">
              <a:effectLst/>
              <a:latin typeface="Helvetica" pitchFamily="2" charset="0"/>
            </a:endParaRPr>
          </a:p>
          <a:p>
            <a:r>
              <a:rPr lang="en" altLang="zh-TW" dirty="0">
                <a:effectLst/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008000"/>
                </a:solidFill>
                <a:effectLst/>
                <a:latin typeface="Helvetica" pitchFamily="2" charset="0"/>
              </a:rPr>
              <a:t>// getter / setter / </a:t>
            </a:r>
            <a:r>
              <a:rPr lang="en" altLang="zh-TW" dirty="0" err="1">
                <a:solidFill>
                  <a:srgbClr val="008000"/>
                </a:solidFill>
                <a:effectLst/>
                <a:latin typeface="Helvetica" pitchFamily="2" charset="0"/>
              </a:rPr>
              <a:t>toString</a:t>
            </a:r>
            <a:r>
              <a:rPr lang="en" altLang="zh-TW" dirty="0">
                <a:solidFill>
                  <a:srgbClr val="008000"/>
                </a:solidFill>
                <a:effectLst/>
                <a:latin typeface="Helvetica" pitchFamily="2" charset="0"/>
              </a:rPr>
              <a:t>()</a:t>
            </a:r>
          </a:p>
          <a:p>
            <a:r>
              <a:rPr lang="en" altLang="zh-TW" dirty="0">
                <a:latin typeface="Helvetica" pitchFamily="2" charset="0"/>
              </a:rPr>
              <a:t>}</a:t>
            </a:r>
            <a:endParaRPr lang="en" altLang="zh-TW" dirty="0">
              <a:effectLst/>
              <a:latin typeface="Helvetica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73FD8C-0E07-A14E-961F-80CF4561E4BF}"/>
              </a:ext>
            </a:extLst>
          </p:cNvPr>
          <p:cNvSpPr/>
          <p:nvPr/>
        </p:nvSpPr>
        <p:spPr>
          <a:xfrm>
            <a:off x="3419872" y="1933382"/>
            <a:ext cx="561662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Helvetica" pitchFamily="2" charset="0"/>
              </a:rPr>
              <a:t>&lt;!-- </a:t>
            </a:r>
            <a:r>
              <a:rPr lang="zh-TW" altLang="en-US" dirty="0">
                <a:solidFill>
                  <a:srgbClr val="000000"/>
                </a:solidFill>
                <a:latin typeface="Helvetica" pitchFamily="2" charset="0"/>
              </a:rPr>
              <a:t>手動配置（字面值配置） </a:t>
            </a:r>
            <a:r>
              <a:rPr lang="en-US" altLang="zh-TW" dirty="0">
                <a:solidFill>
                  <a:srgbClr val="000000"/>
                </a:solidFill>
                <a:latin typeface="Helvetica" pitchFamily="2" charset="0"/>
              </a:rPr>
              <a:t>--&gt;</a:t>
            </a:r>
          </a:p>
          <a:p>
            <a:r>
              <a:rPr lang="en-US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"color"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p:name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 White”</a:t>
            </a:r>
            <a:b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</a:b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"com.spring.core.session02.beans.Color"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"size"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p:name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"A4"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br>
              <a:rPr lang="en" altLang="zh-TW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"com.spring.core.session02.beans.Size"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-US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 red"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p:name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 White”</a:t>
            </a:r>
            <a:b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</a:b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"com.spring.core.session02.beans.Color"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  b3"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p:name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 B3"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br>
              <a:rPr lang="en" altLang="zh-TW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"com.spring.core.session02.beans.Size"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</a:p>
          <a:p>
            <a:br>
              <a:rPr lang="en" altLang="zh-TW" dirty="0">
                <a:solidFill>
                  <a:srgbClr val="3F5FBF"/>
                </a:solidFill>
                <a:latin typeface="Helvetica" pitchFamily="2" charset="0"/>
              </a:rPr>
            </a:br>
            <a:r>
              <a:rPr lang="en" altLang="zh-TW" dirty="0">
                <a:solidFill>
                  <a:srgbClr val="3F5FBF"/>
                </a:solidFill>
                <a:latin typeface="Helvetica" pitchFamily="2" charset="0"/>
              </a:rPr>
              <a:t>&lt;!-- </a:t>
            </a:r>
            <a:r>
              <a:rPr lang="zh-TW" altLang="en-US" dirty="0">
                <a:solidFill>
                  <a:srgbClr val="3F5FBF"/>
                </a:solidFill>
                <a:latin typeface="Helvetica" pitchFamily="2" charset="0"/>
              </a:rPr>
              <a:t>自動配置 </a:t>
            </a:r>
            <a:r>
              <a:rPr lang="en-US" altLang="zh-TW" dirty="0">
                <a:solidFill>
                  <a:srgbClr val="3F5FBF"/>
                </a:solidFill>
                <a:latin typeface="Helvetica" pitchFamily="2" charset="0"/>
              </a:rPr>
              <a:t>--&gt;</a:t>
            </a:r>
          </a:p>
          <a:p>
            <a:r>
              <a:rPr lang="en-US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"paper2"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"1"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autowire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i="1" dirty="0" err="1">
                <a:solidFill>
                  <a:srgbClr val="2A00FF"/>
                </a:solidFill>
                <a:latin typeface="Helvetica" pitchFamily="2" charset="0"/>
              </a:rPr>
              <a:t>byName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"com.spring.core.session02.beans.Paper"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</a:p>
          <a:p>
            <a:r>
              <a:rPr lang="en-US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"paper2"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”2"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autowire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i="1" dirty="0" err="1">
                <a:solidFill>
                  <a:srgbClr val="2A00FF"/>
                </a:solidFill>
                <a:latin typeface="Helvetica" pitchFamily="2" charset="0"/>
              </a:rPr>
              <a:t>byName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"com.spring.core.session02.beans.PaperRedB3"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br>
              <a:rPr lang="en" altLang="zh-TW" dirty="0">
                <a:solidFill>
                  <a:srgbClr val="008080"/>
                </a:solidFill>
                <a:latin typeface="Helvetica" pitchFamily="2" charset="0"/>
              </a:rPr>
            </a:br>
            <a:endParaRPr lang="en" altLang="zh-TW" dirty="0">
              <a:solidFill>
                <a:srgbClr val="2A00FF"/>
              </a:solidFill>
              <a:effectLst/>
              <a:latin typeface="Helvetica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F276CA-3D25-6A41-AF25-AEC1F889C2E5}"/>
              </a:ext>
            </a:extLst>
          </p:cNvPr>
          <p:cNvSpPr/>
          <p:nvPr/>
        </p:nvSpPr>
        <p:spPr>
          <a:xfrm>
            <a:off x="395288" y="3669313"/>
            <a:ext cx="288056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PaperRedB3 {</a:t>
            </a:r>
            <a:endParaRPr lang="en" altLang="zh-TW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Integer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id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Color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red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Size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b3</a:t>
            </a:r>
            <a:r>
              <a:rPr lang="en" altLang="zh-TW" dirty="0">
                <a:latin typeface="Helvetica" pitchFamily="2" charset="0"/>
              </a:rPr>
              <a:t>;</a:t>
            </a:r>
            <a:endParaRPr lang="en" altLang="zh-TW" dirty="0">
              <a:effectLst/>
              <a:latin typeface="Helvetica" pitchFamily="2" charset="0"/>
            </a:endParaRPr>
          </a:p>
          <a:p>
            <a:r>
              <a:rPr lang="en" altLang="zh-TW" dirty="0">
                <a:effectLst/>
                <a:latin typeface="Helvetica" pitchFamily="2" charset="0"/>
              </a:rPr>
              <a:t>    </a:t>
            </a:r>
            <a:r>
              <a:rPr lang="en" altLang="zh-TW" dirty="0">
                <a:solidFill>
                  <a:srgbClr val="008000"/>
                </a:solidFill>
                <a:effectLst/>
                <a:latin typeface="Helvetica" pitchFamily="2" charset="0"/>
              </a:rPr>
              <a:t>// getter / setter / </a:t>
            </a:r>
            <a:r>
              <a:rPr lang="en" altLang="zh-TW" dirty="0" err="1">
                <a:solidFill>
                  <a:srgbClr val="008000"/>
                </a:solidFill>
                <a:effectLst/>
                <a:latin typeface="Helvetica" pitchFamily="2" charset="0"/>
              </a:rPr>
              <a:t>toString</a:t>
            </a:r>
            <a:r>
              <a:rPr lang="en" altLang="zh-TW" dirty="0">
                <a:solidFill>
                  <a:srgbClr val="008000"/>
                </a:solidFill>
                <a:effectLst/>
                <a:latin typeface="Helvetica" pitchFamily="2" charset="0"/>
              </a:rPr>
              <a:t>()</a:t>
            </a:r>
          </a:p>
          <a:p>
            <a:r>
              <a:rPr lang="en" altLang="zh-TW" dirty="0">
                <a:latin typeface="Helvetica" pitchFamily="2" charset="0"/>
              </a:rPr>
              <a:t>}</a:t>
            </a:r>
            <a:endParaRPr lang="en" altLang="zh-TW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9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57099-1E4B-7B4C-810B-55C274A3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400" dirty="0"/>
              <a:t>Color</a:t>
            </a:r>
            <a:r>
              <a:rPr lang="zh-TW" altLang="en-US" sz="3400" dirty="0"/>
              <a:t>、</a:t>
            </a:r>
            <a:r>
              <a:rPr lang="en-US" altLang="zh-TW" sz="3400" dirty="0"/>
              <a:t>Size</a:t>
            </a:r>
            <a:r>
              <a:rPr lang="zh-TW" altLang="en-US" sz="3400" dirty="0"/>
              <a:t>、</a:t>
            </a:r>
            <a:r>
              <a:rPr lang="en-US" altLang="zh-TW" sz="3400" dirty="0"/>
              <a:t>Paper</a:t>
            </a:r>
            <a:r>
              <a:rPr lang="zh-TW" altLang="en-US" sz="3400" dirty="0"/>
              <a:t>（</a:t>
            </a:r>
            <a:r>
              <a:rPr lang="en-US" altLang="zh-TW" sz="3400" dirty="0" err="1"/>
              <a:t>construstor</a:t>
            </a:r>
            <a:r>
              <a:rPr lang="zh-TW" altLang="en-US" sz="3400" dirty="0"/>
              <a:t>）</a:t>
            </a:r>
            <a:endParaRPr kumimoji="1" lang="zh-TW" altLang="en-US" sz="3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6B30CB-EB23-1141-9A23-602E3AC2CFD1}"/>
              </a:ext>
            </a:extLst>
          </p:cNvPr>
          <p:cNvSpPr/>
          <p:nvPr/>
        </p:nvSpPr>
        <p:spPr>
          <a:xfrm>
            <a:off x="467544" y="1988840"/>
            <a:ext cx="45720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latin typeface="Helvetica" pitchFamily="2" charset="0"/>
              </a:rPr>
              <a:t> Paper(Color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color</a:t>
            </a:r>
            <a:r>
              <a:rPr lang="en" altLang="zh-TW" dirty="0">
                <a:latin typeface="Helvetica" pitchFamily="2" charset="0"/>
              </a:rPr>
              <a:t>, Size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size</a:t>
            </a:r>
            <a:r>
              <a:rPr lang="en" altLang="zh-TW" dirty="0">
                <a:latin typeface="Helvetica" pitchFamily="2" charset="0"/>
              </a:rPr>
              <a:t>) {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</a:t>
            </a:r>
            <a:r>
              <a:rPr lang="en" altLang="zh-TW" b="1" dirty="0" err="1">
                <a:solidFill>
                  <a:srgbClr val="7F0055"/>
                </a:solidFill>
                <a:latin typeface="Helvetica" pitchFamily="2" charset="0"/>
              </a:rPr>
              <a:t>this</a:t>
            </a:r>
            <a:r>
              <a:rPr lang="en" altLang="zh-TW" dirty="0" err="1">
                <a:latin typeface="Helvetica" pitchFamily="2" charset="0"/>
              </a:rPr>
              <a:t>.</a:t>
            </a:r>
            <a:r>
              <a:rPr lang="en" altLang="zh-TW" dirty="0" err="1">
                <a:solidFill>
                  <a:srgbClr val="0000C0"/>
                </a:solidFill>
                <a:latin typeface="Helvetica" pitchFamily="2" charset="0"/>
              </a:rPr>
              <a:t>color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color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</a:t>
            </a:r>
            <a:r>
              <a:rPr lang="en" altLang="zh-TW" b="1" dirty="0" err="1">
                <a:solidFill>
                  <a:srgbClr val="7F0055"/>
                </a:solidFill>
                <a:latin typeface="Helvetica" pitchFamily="2" charset="0"/>
              </a:rPr>
              <a:t>this</a:t>
            </a:r>
            <a:r>
              <a:rPr lang="en" altLang="zh-TW" dirty="0" err="1">
                <a:latin typeface="Helvetica" pitchFamily="2" charset="0"/>
              </a:rPr>
              <a:t>.</a:t>
            </a:r>
            <a:r>
              <a:rPr lang="en" altLang="zh-TW" dirty="0" err="1">
                <a:solidFill>
                  <a:srgbClr val="0000C0"/>
                </a:solidFill>
                <a:latin typeface="Helvetica" pitchFamily="2" charset="0"/>
              </a:rPr>
              <a:t>size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size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dirty="0">
                <a:latin typeface="Helvetica" pitchFamily="2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D87BD2-D8EA-0047-AD88-8BD1C6E2A014}"/>
              </a:ext>
            </a:extLst>
          </p:cNvPr>
          <p:cNvSpPr/>
          <p:nvPr/>
        </p:nvSpPr>
        <p:spPr>
          <a:xfrm>
            <a:off x="467544" y="3644690"/>
            <a:ext cx="45720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latin typeface="Helvetica" pitchFamily="2" charset="0"/>
              </a:rPr>
              <a:t> Paper(Color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red</a:t>
            </a:r>
            <a:r>
              <a:rPr lang="en" altLang="zh-TW" dirty="0">
                <a:latin typeface="Helvetica" pitchFamily="2" charset="0"/>
              </a:rPr>
              <a:t>, Size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b3</a:t>
            </a:r>
            <a:r>
              <a:rPr lang="en" altLang="zh-TW" dirty="0">
                <a:latin typeface="Helvetica" pitchFamily="2" charset="0"/>
              </a:rPr>
              <a:t>) {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</a:t>
            </a:r>
            <a:r>
              <a:rPr lang="en" altLang="zh-TW" b="1" dirty="0" err="1">
                <a:solidFill>
                  <a:srgbClr val="7F0055"/>
                </a:solidFill>
                <a:latin typeface="Helvetica" pitchFamily="2" charset="0"/>
              </a:rPr>
              <a:t>this</a:t>
            </a:r>
            <a:r>
              <a:rPr lang="en" altLang="zh-TW" dirty="0" err="1">
                <a:latin typeface="Helvetica" pitchFamily="2" charset="0"/>
              </a:rPr>
              <a:t>.</a:t>
            </a:r>
            <a:r>
              <a:rPr lang="en" altLang="zh-TW" dirty="0" err="1">
                <a:solidFill>
                  <a:srgbClr val="0000C0"/>
                </a:solidFill>
                <a:latin typeface="Helvetica" pitchFamily="2" charset="0"/>
              </a:rPr>
              <a:t>color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red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</a:t>
            </a:r>
            <a:r>
              <a:rPr lang="en" altLang="zh-TW" b="1" dirty="0" err="1">
                <a:solidFill>
                  <a:srgbClr val="7F0055"/>
                </a:solidFill>
                <a:latin typeface="Helvetica" pitchFamily="2" charset="0"/>
              </a:rPr>
              <a:t>this</a:t>
            </a:r>
            <a:r>
              <a:rPr lang="en" altLang="zh-TW" dirty="0" err="1">
                <a:latin typeface="Helvetica" pitchFamily="2" charset="0"/>
              </a:rPr>
              <a:t>.</a:t>
            </a:r>
            <a:r>
              <a:rPr lang="en" altLang="zh-TW" dirty="0" err="1">
                <a:solidFill>
                  <a:srgbClr val="0000C0"/>
                </a:solidFill>
                <a:latin typeface="Helvetica" pitchFamily="2" charset="0"/>
              </a:rPr>
              <a:t>size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b3</a:t>
            </a:r>
            <a:r>
              <a:rPr lang="en" altLang="zh-TW" dirty="0">
                <a:latin typeface="Helvetica" pitchFamily="2" charset="0"/>
              </a:rPr>
              <a:t>;</a:t>
            </a:r>
          </a:p>
          <a:p>
            <a:r>
              <a:rPr lang="en" altLang="zh-TW" dirty="0">
                <a:latin typeface="Helvetica" pitchFamily="2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EBD40C-8C4F-3C46-96F6-816FBA5EE683}"/>
              </a:ext>
            </a:extLst>
          </p:cNvPr>
          <p:cNvSpPr/>
          <p:nvPr/>
        </p:nvSpPr>
        <p:spPr>
          <a:xfrm>
            <a:off x="395288" y="5344646"/>
            <a:ext cx="655272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u="sng" dirty="0">
                <a:solidFill>
                  <a:srgbClr val="000000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"paper4"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p:id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"1001"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Helvetica" pitchFamily="2" charset="0"/>
              </a:rPr>
              <a:t>autowire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"constructor"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"com.spring.core.session02.beans.Paper"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2A00FF"/>
              </a:solidFill>
              <a:effectLst/>
              <a:latin typeface="Helvetica" pitchFamily="2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B4DD27-A464-CE48-9D59-21B6371FE97E}"/>
              </a:ext>
            </a:extLst>
          </p:cNvPr>
          <p:cNvSpPr txBox="1"/>
          <p:nvPr/>
        </p:nvSpPr>
        <p:spPr>
          <a:xfrm>
            <a:off x="467544" y="3138607"/>
            <a:ext cx="640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F9308E3-1FC5-104B-9DE7-AD265F0921AE}"/>
              </a:ext>
            </a:extLst>
          </p:cNvPr>
          <p:cNvSpPr txBox="1"/>
          <p:nvPr/>
        </p:nvSpPr>
        <p:spPr>
          <a:xfrm>
            <a:off x="395288" y="4951167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err="1"/>
              <a:t>applicationContext.xml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068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</a:t>
            </a:r>
            <a:r>
              <a:rPr lang="zh-TW" altLang="en-US" dirty="0"/>
              <a:t>基礎複習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674"/>
            <a:ext cx="8229600" cy="4824685"/>
          </a:xfrm>
        </p:spPr>
        <p:txBody>
          <a:bodyPr/>
          <a:lstStyle/>
          <a:p>
            <a:r>
              <a:rPr kumimoji="1" lang="zh-TW" altLang="en-US" dirty="0"/>
              <a:t>主要思想</a:t>
            </a:r>
            <a:endParaRPr kumimoji="1" lang="en-US" altLang="zh-TW" dirty="0"/>
          </a:p>
          <a:p>
            <a:pPr lvl="1"/>
            <a:r>
              <a:rPr lang="en-US" altLang="zh-TW" dirty="0"/>
              <a:t>DI</a:t>
            </a:r>
            <a:r>
              <a:rPr lang="zh-TW" altLang="en-US" dirty="0"/>
              <a:t>、</a:t>
            </a:r>
            <a:r>
              <a:rPr lang="en-US" altLang="zh-TW" dirty="0" err="1"/>
              <a:t>IoC</a:t>
            </a:r>
            <a:r>
              <a:rPr lang="zh-TW" altLang="en-US" dirty="0"/>
              <a:t>、</a:t>
            </a:r>
            <a:r>
              <a:rPr lang="en-US" altLang="zh-TW" dirty="0"/>
              <a:t>AOP</a:t>
            </a:r>
          </a:p>
          <a:p>
            <a:pPr lvl="2"/>
            <a:r>
              <a:rPr kumimoji="1" lang="en-US" altLang="zh-TW" dirty="0">
                <a:solidFill>
                  <a:srgbClr val="008000"/>
                </a:solidFill>
              </a:rPr>
              <a:t>D</a:t>
            </a:r>
            <a:r>
              <a:rPr kumimoji="1" lang="en-US" altLang="zh-TW" dirty="0"/>
              <a:t>ependency </a:t>
            </a:r>
            <a:r>
              <a:rPr kumimoji="1" lang="en-US" altLang="zh-TW" dirty="0">
                <a:solidFill>
                  <a:srgbClr val="008000"/>
                </a:solidFill>
              </a:rPr>
              <a:t>I</a:t>
            </a:r>
            <a:r>
              <a:rPr kumimoji="1" lang="en-US" altLang="zh-TW" dirty="0"/>
              <a:t>njection</a:t>
            </a:r>
            <a:r>
              <a:rPr kumimoji="1" lang="zh-TW" altLang="en-US" dirty="0"/>
              <a:t>：依賴注入</a:t>
            </a:r>
            <a:endParaRPr kumimoji="1" lang="en-US" altLang="zh-TW" dirty="0"/>
          </a:p>
          <a:p>
            <a:pPr lvl="2"/>
            <a:r>
              <a:rPr lang="en-US" altLang="zh-TW" dirty="0">
                <a:solidFill>
                  <a:srgbClr val="008000"/>
                </a:solidFill>
              </a:rPr>
              <a:t>I</a:t>
            </a:r>
            <a:r>
              <a:rPr lang="en-US" altLang="zh-TW" dirty="0"/>
              <a:t>nversion </a:t>
            </a:r>
            <a:r>
              <a:rPr lang="en-US" altLang="zh-TW" dirty="0">
                <a:solidFill>
                  <a:srgbClr val="008000"/>
                </a:solidFill>
              </a:rPr>
              <a:t>o</a:t>
            </a:r>
            <a:r>
              <a:rPr lang="en-US" altLang="zh-TW" dirty="0"/>
              <a:t>f </a:t>
            </a:r>
            <a:r>
              <a:rPr lang="en-US" altLang="zh-TW" dirty="0">
                <a:solidFill>
                  <a:srgbClr val="008000"/>
                </a:solidFill>
              </a:rPr>
              <a:t>C</a:t>
            </a:r>
            <a:r>
              <a:rPr lang="en-US" altLang="zh-TW" dirty="0"/>
              <a:t>ontrol</a:t>
            </a:r>
            <a:r>
              <a:rPr lang="zh-TW" altLang="en-US" dirty="0"/>
              <a:t>：反轉控制</a:t>
            </a:r>
            <a:endParaRPr lang="en-US" altLang="zh-TW" dirty="0"/>
          </a:p>
          <a:p>
            <a:pPr lvl="2"/>
            <a:r>
              <a:rPr kumimoji="1" lang="en-US" altLang="zh-TW" dirty="0">
                <a:solidFill>
                  <a:srgbClr val="008000"/>
                </a:solidFill>
              </a:rPr>
              <a:t>A</a:t>
            </a:r>
            <a:r>
              <a:rPr kumimoji="1" lang="en-US" altLang="zh-TW" dirty="0"/>
              <a:t>spect </a:t>
            </a:r>
            <a:r>
              <a:rPr kumimoji="1" lang="en-US" altLang="zh-TW" dirty="0">
                <a:solidFill>
                  <a:srgbClr val="008000"/>
                </a:solidFill>
              </a:rPr>
              <a:t>O</a:t>
            </a:r>
            <a:r>
              <a:rPr kumimoji="1" lang="en-US" altLang="zh-TW" dirty="0"/>
              <a:t>riented </a:t>
            </a:r>
            <a:r>
              <a:rPr kumimoji="1" lang="en-US" altLang="zh-TW" dirty="0">
                <a:solidFill>
                  <a:srgbClr val="008000"/>
                </a:solidFill>
              </a:rPr>
              <a:t>P</a:t>
            </a:r>
            <a:r>
              <a:rPr kumimoji="1" lang="en-US" altLang="zh-TW" dirty="0"/>
              <a:t>rogramming</a:t>
            </a:r>
            <a:r>
              <a:rPr kumimoji="1" lang="zh-TW" altLang="en-US" dirty="0"/>
              <a:t>：方面導向設計</a:t>
            </a:r>
            <a:endParaRPr kumimoji="1" lang="en-US" altLang="zh-TW" dirty="0"/>
          </a:p>
          <a:p>
            <a:pPr lvl="3"/>
            <a:r>
              <a:rPr lang="zh-TW" altLang="en-US" dirty="0"/>
              <a:t>或稱攔截器介面設計。</a:t>
            </a:r>
            <a:endParaRPr lang="en-US" altLang="zh-TW" dirty="0"/>
          </a:p>
          <a:p>
            <a:pPr lvl="3"/>
            <a:r>
              <a:rPr lang="zh-TW" altLang="en-US" dirty="0"/>
              <a:t>一種類似於</a:t>
            </a:r>
            <a:r>
              <a:rPr lang="en-US" altLang="zh-TW" dirty="0"/>
              <a:t> </a:t>
            </a:r>
            <a:r>
              <a:rPr lang="en-US" altLang="zh-TW" dirty="0" err="1"/>
              <a:t>JavaWeb</a:t>
            </a:r>
            <a:r>
              <a:rPr lang="en-US" altLang="zh-TW" dirty="0"/>
              <a:t> </a:t>
            </a:r>
            <a:r>
              <a:rPr lang="en-US" altLang="zh-TW" dirty="0" err="1"/>
              <a:t>Fliter</a:t>
            </a:r>
            <a:r>
              <a:rPr lang="en-US" altLang="zh-TW" dirty="0"/>
              <a:t> </a:t>
            </a:r>
            <a:r>
              <a:rPr lang="zh-TW" altLang="en-US" dirty="0"/>
              <a:t>的設計機制。</a:t>
            </a:r>
            <a:endParaRPr kumimoji="1" lang="en-US" altLang="zh-TW" dirty="0"/>
          </a:p>
          <a:p>
            <a:r>
              <a:rPr kumimoji="1" lang="zh-TW" altLang="en-US" dirty="0"/>
              <a:t>協同</a:t>
            </a:r>
            <a:endParaRPr lang="en-US" altLang="zh-TW" dirty="0"/>
          </a:p>
          <a:p>
            <a:pPr lvl="1"/>
            <a:r>
              <a:rPr kumimoji="1" lang="en-US" altLang="zh-TW" dirty="0"/>
              <a:t>Struts</a:t>
            </a:r>
            <a:r>
              <a:rPr kumimoji="1" lang="zh-TW" altLang="en-US" dirty="0"/>
              <a:t>、</a:t>
            </a:r>
            <a:r>
              <a:rPr kumimoji="1" lang="en-US" altLang="zh-TW" dirty="0"/>
              <a:t>Hibernate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WebWork</a:t>
            </a:r>
            <a:r>
              <a:rPr kumimoji="1" lang="zh-TW" altLang="en-US" dirty="0"/>
              <a:t>、</a:t>
            </a:r>
            <a:r>
              <a:rPr kumimoji="1" lang="en-US" altLang="zh-TW" dirty="0"/>
              <a:t>JSF</a:t>
            </a:r>
            <a:r>
              <a:rPr kumimoji="1" lang="zh-TW" altLang="en-US" dirty="0"/>
              <a:t>等常見框架</a:t>
            </a:r>
            <a:r>
              <a:rPr kumimoji="1" lang="en-US" altLang="zh-TW" dirty="0"/>
              <a:t>(Framework)</a:t>
            </a:r>
          </a:p>
        </p:txBody>
      </p:sp>
    </p:spTree>
    <p:extLst>
      <p:ext uri="{BB962C8B-B14F-4D97-AF65-F5344CB8AC3E}">
        <p14:creationId xmlns:p14="http://schemas.microsoft.com/office/powerpoint/2010/main" val="388149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Spring </a:t>
            </a:r>
            <a:r>
              <a:rPr lang="zh-TW" altLang="en-US" dirty="0"/>
              <a:t>基礎複習</a:t>
            </a:r>
          </a:p>
        </p:txBody>
      </p:sp>
      <p:sp>
        <p:nvSpPr>
          <p:cNvPr id="32770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968552"/>
          </a:xfrm>
        </p:spPr>
        <p:txBody>
          <a:bodyPr/>
          <a:lstStyle/>
          <a:p>
            <a:r>
              <a:rPr lang="zh-TW" altLang="en-US" dirty="0">
                <a:latin typeface="Consolas" charset="0"/>
                <a:ea typeface="華康中黑體" charset="0"/>
              </a:rPr>
              <a:t>輕量級</a:t>
            </a:r>
            <a:r>
              <a:rPr lang="en-US" altLang="zh-TW" dirty="0">
                <a:latin typeface="Consolas" charset="0"/>
                <a:ea typeface="華康中黑體" charset="0"/>
              </a:rPr>
              <a:t>Framework</a:t>
            </a:r>
          </a:p>
          <a:p>
            <a:pPr lvl="1"/>
            <a:r>
              <a:rPr lang="zh-TW" altLang="en-US" dirty="0">
                <a:latin typeface="Consolas" charset="0"/>
                <a:ea typeface="華康中黑體" charset="0"/>
              </a:rPr>
              <a:t>重要技術</a:t>
            </a:r>
            <a:endParaRPr lang="en-US" altLang="zh-TW" dirty="0">
              <a:latin typeface="Consolas" charset="0"/>
              <a:ea typeface="華康中黑體" charset="0"/>
            </a:endParaRPr>
          </a:p>
          <a:p>
            <a:pPr lvl="2"/>
            <a:r>
              <a:rPr lang="en-US" altLang="zh-TW" dirty="0">
                <a:latin typeface="Consolas" charset="0"/>
                <a:ea typeface="華康中黑體" charset="0"/>
              </a:rPr>
              <a:t>DI </a:t>
            </a:r>
            <a:r>
              <a:rPr lang="en-US" altLang="zh-TW" dirty="0">
                <a:solidFill>
                  <a:srgbClr val="7F7F7F"/>
                </a:solidFill>
                <a:latin typeface="Consolas" charset="0"/>
                <a:ea typeface="華康中黑體" charset="0"/>
              </a:rPr>
              <a:t>Dependency Injection</a:t>
            </a:r>
            <a:r>
              <a:rPr lang="en-US" altLang="zh-TW" dirty="0">
                <a:latin typeface="Consolas" charset="0"/>
                <a:ea typeface="華康中黑體" charset="0"/>
              </a:rPr>
              <a:t> </a:t>
            </a:r>
            <a:r>
              <a:rPr lang="zh-TW" altLang="en-US" dirty="0">
                <a:latin typeface="Consolas" charset="0"/>
                <a:ea typeface="華康中黑體" charset="0"/>
              </a:rPr>
              <a:t>依賴注入</a:t>
            </a:r>
            <a:endParaRPr lang="en-US" altLang="zh-TW" dirty="0">
              <a:latin typeface="Consolas" charset="0"/>
              <a:ea typeface="華康中黑體" charset="0"/>
            </a:endParaRPr>
          </a:p>
          <a:p>
            <a:pPr lvl="3"/>
            <a:r>
              <a:rPr lang="zh-TW" altLang="en-US" dirty="0">
                <a:latin typeface="Consolas" charset="0"/>
                <a:ea typeface="華康中黑體" charset="0"/>
              </a:rPr>
              <a:t>建構子注入</a:t>
            </a:r>
            <a:endParaRPr lang="en-US" altLang="zh-TW" dirty="0">
              <a:latin typeface="Consolas" charset="0"/>
              <a:ea typeface="華康中黑體" charset="0"/>
            </a:endParaRPr>
          </a:p>
          <a:p>
            <a:pPr lvl="3"/>
            <a:r>
              <a:rPr lang="en-US" altLang="zh-TW" dirty="0">
                <a:latin typeface="Consolas" charset="0"/>
                <a:ea typeface="華康中黑體" charset="0"/>
              </a:rPr>
              <a:t>setter</a:t>
            </a:r>
            <a:r>
              <a:rPr lang="zh-TW" altLang="en-US" dirty="0">
                <a:latin typeface="Consolas" charset="0"/>
                <a:ea typeface="華康中黑體" charset="0"/>
              </a:rPr>
              <a:t>方法注入</a:t>
            </a:r>
            <a:endParaRPr lang="en-US" altLang="zh-TW" dirty="0">
              <a:latin typeface="Consolas" charset="0"/>
              <a:ea typeface="華康中黑體" charset="0"/>
            </a:endParaRPr>
          </a:p>
          <a:p>
            <a:pPr lvl="2"/>
            <a:r>
              <a:rPr lang="en-US" altLang="zh-TW" dirty="0" err="1">
                <a:latin typeface="Consolas" charset="0"/>
                <a:ea typeface="華康中黑體" charset="0"/>
              </a:rPr>
              <a:t>IoC</a:t>
            </a:r>
            <a:r>
              <a:rPr lang="en-US" altLang="zh-TW" dirty="0">
                <a:latin typeface="Consolas" charset="0"/>
                <a:ea typeface="華康中黑體" charset="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華康中黑體" charset="0"/>
              </a:rPr>
              <a:t>Inversion of Control</a:t>
            </a:r>
            <a:r>
              <a:rPr lang="en-US" altLang="zh-TW" dirty="0">
                <a:latin typeface="Consolas" charset="0"/>
                <a:ea typeface="華康中黑體" charset="0"/>
              </a:rPr>
              <a:t> </a:t>
            </a:r>
            <a:r>
              <a:rPr lang="zh-TW" altLang="en-US" dirty="0">
                <a:latin typeface="Consolas" charset="0"/>
                <a:ea typeface="華康中黑體" charset="0"/>
              </a:rPr>
              <a:t>反轉控制</a:t>
            </a:r>
            <a:endParaRPr lang="en-US" altLang="zh-TW" dirty="0">
              <a:latin typeface="Consolas" charset="0"/>
              <a:ea typeface="華康中黑體" charset="0"/>
            </a:endParaRPr>
          </a:p>
          <a:p>
            <a:pPr lvl="3"/>
            <a:r>
              <a:rPr lang="zh-TW" altLang="en-US" dirty="0">
                <a:latin typeface="Consolas" charset="0"/>
                <a:ea typeface="華康中黑體" charset="0"/>
              </a:rPr>
              <a:t>注入實體不實施在程式實作階段，而是配置在第三方也就是</a:t>
            </a:r>
            <a:r>
              <a:rPr lang="en-US" altLang="zh-TW" dirty="0">
                <a:latin typeface="Consolas" charset="0"/>
                <a:ea typeface="華康中黑體" charset="0"/>
              </a:rPr>
              <a:t>Spring</a:t>
            </a:r>
            <a:r>
              <a:rPr lang="zh-TW" altLang="en-US" dirty="0">
                <a:latin typeface="Consolas" charset="0"/>
                <a:ea typeface="華康中黑體" charset="0"/>
              </a:rPr>
              <a:t>設定檔中</a:t>
            </a:r>
            <a:endParaRPr lang="en-US" altLang="zh-TW" dirty="0">
              <a:latin typeface="Consolas" charset="0"/>
              <a:ea typeface="華康中黑體" charset="0"/>
            </a:endParaRPr>
          </a:p>
          <a:p>
            <a:pPr lvl="3"/>
            <a:r>
              <a:rPr lang="zh-TW" altLang="en-US" dirty="0">
                <a:latin typeface="Consolas" charset="0"/>
                <a:ea typeface="華康中黑體" charset="0"/>
              </a:rPr>
              <a:t>降低物件間的相依關係</a:t>
            </a:r>
            <a:endParaRPr lang="en-US" altLang="zh-TW" dirty="0">
              <a:latin typeface="Consolas" charset="0"/>
              <a:ea typeface="華康中黑體" charset="0"/>
            </a:endParaRPr>
          </a:p>
          <a:p>
            <a:pPr lvl="2"/>
            <a:r>
              <a:rPr lang="en-US" altLang="zh-TW" dirty="0">
                <a:latin typeface="Consolas" charset="0"/>
                <a:ea typeface="華康中黑體" charset="0"/>
              </a:rPr>
              <a:t>AOP </a:t>
            </a:r>
            <a:r>
              <a:rPr lang="en-US" altLang="zh-TW" dirty="0">
                <a:solidFill>
                  <a:srgbClr val="7F7F7F"/>
                </a:solidFill>
                <a:latin typeface="Consolas" charset="0"/>
                <a:ea typeface="華康中黑體" charset="0"/>
              </a:rPr>
              <a:t>Aspect Oriented Programming</a:t>
            </a:r>
          </a:p>
          <a:p>
            <a:pPr lvl="3"/>
            <a:r>
              <a:rPr lang="zh-TW" altLang="en-US" dirty="0">
                <a:latin typeface="Consolas" charset="0"/>
                <a:ea typeface="華康中黑體" charset="0"/>
              </a:rPr>
              <a:t>方面導向程式設計，相當於</a:t>
            </a:r>
            <a:r>
              <a:rPr lang="en-US" altLang="zh-TW" dirty="0">
                <a:latin typeface="Consolas" charset="0"/>
                <a:ea typeface="華康中黑體" charset="0"/>
              </a:rPr>
              <a:t> Web-Filter </a:t>
            </a:r>
            <a:r>
              <a:rPr lang="zh-CN" altLang="en-US" dirty="0">
                <a:latin typeface="Consolas" charset="0"/>
                <a:ea typeface="華康中黑體" charset="0"/>
              </a:rPr>
              <a:t>但可以做比</a:t>
            </a:r>
            <a:r>
              <a:rPr lang="en-US" altLang="zh-CN" dirty="0">
                <a:latin typeface="Consolas" charset="0"/>
                <a:ea typeface="華康中黑體" charset="0"/>
              </a:rPr>
              <a:t> Web-Filter </a:t>
            </a:r>
            <a:r>
              <a:rPr lang="zh-CN" altLang="en-US" dirty="0">
                <a:latin typeface="Consolas" charset="0"/>
                <a:ea typeface="華康中黑體" charset="0"/>
              </a:rPr>
              <a:t>更細的事</a:t>
            </a:r>
            <a:r>
              <a:rPr lang="zh-TW" altLang="en-US" dirty="0">
                <a:latin typeface="Consolas" charset="0"/>
                <a:ea typeface="華康中黑體" charset="0"/>
              </a:rPr>
              <a:t>。</a:t>
            </a:r>
            <a:endParaRPr lang="en-US" altLang="zh-TW" dirty="0">
              <a:latin typeface="Consolas" charset="0"/>
              <a:ea typeface="華康中黑體" charset="0"/>
            </a:endParaRPr>
          </a:p>
          <a:p>
            <a:pPr marL="457200" lvl="1" indent="0">
              <a:buNone/>
            </a:pPr>
            <a:endParaRPr lang="en-US" altLang="zh-TW" sz="1600" dirty="0">
              <a:latin typeface="Consolas" charset="0"/>
              <a:ea typeface="華康中黑體" charset="0"/>
            </a:endParaRPr>
          </a:p>
          <a:p>
            <a:pPr lvl="2"/>
            <a:endParaRPr lang="zh-TW" altLang="en-US" dirty="0">
              <a:latin typeface="Consolas" charset="0"/>
              <a:ea typeface="華康中黑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3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&lt;bean&gt;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675"/>
            <a:ext cx="8167688" cy="4281488"/>
          </a:xfrm>
        </p:spPr>
        <p:txBody>
          <a:bodyPr/>
          <a:lstStyle/>
          <a:p>
            <a:r>
              <a:rPr lang="zh-TW" altLang="en-US" dirty="0"/>
              <a:t>單一實例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&lt;bean id=</a:t>
            </a:r>
            <a:r>
              <a:rPr lang="en-US" altLang="zh-TW" sz="2000" i="1" dirty="0">
                <a:solidFill>
                  <a:schemeClr val="bg1">
                    <a:lumMod val="50000"/>
                  </a:schemeClr>
                </a:solidFill>
              </a:rPr>
              <a:t>"lotto" class="...Lotto" </a:t>
            </a:r>
            <a:br>
              <a:rPr lang="en-US" altLang="zh-TW" sz="20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sz="2000" i="1" dirty="0"/>
              <a:t>scope="singleton"</a:t>
            </a:r>
            <a:r>
              <a:rPr lang="en-US" altLang="zh-TW" sz="2000" i="1" dirty="0">
                <a:solidFill>
                  <a:schemeClr val="bg1">
                    <a:lumMod val="50000"/>
                  </a:schemeClr>
                </a:solidFill>
              </a:rPr>
              <a:t>/&gt;</a:t>
            </a:r>
          </a:p>
          <a:p>
            <a:r>
              <a:rPr lang="zh-TW" altLang="en-US" i="1" dirty="0"/>
              <a:t>多個實例</a:t>
            </a:r>
            <a:endParaRPr lang="en-US" altLang="zh-TW" i="1" dirty="0"/>
          </a:p>
          <a:p>
            <a:pPr lvl="1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&lt;bean id=</a:t>
            </a:r>
            <a:r>
              <a:rPr lang="en-US" altLang="zh-TW" sz="2000" i="1" dirty="0">
                <a:solidFill>
                  <a:schemeClr val="bg1">
                    <a:lumMod val="50000"/>
                  </a:schemeClr>
                </a:solidFill>
              </a:rPr>
              <a:t>"lotto" class="...Lotto"</a:t>
            </a:r>
            <a:br>
              <a:rPr lang="en-US" altLang="zh-TW" sz="2000" i="1" dirty="0"/>
            </a:br>
            <a:r>
              <a:rPr lang="en-US" altLang="zh-TW" sz="2000" i="1" dirty="0"/>
              <a:t>scope="prototype"</a:t>
            </a:r>
            <a:r>
              <a:rPr lang="en-US" altLang="zh-TW" sz="2000" i="1" dirty="0">
                <a:solidFill>
                  <a:schemeClr val="bg1">
                    <a:lumMod val="50000"/>
                  </a:schemeClr>
                </a:solidFill>
              </a:rPr>
              <a:t>/&gt;</a:t>
            </a:r>
          </a:p>
          <a:p>
            <a:r>
              <a:rPr lang="en-US" altLang="zh-TW" i="1" dirty="0"/>
              <a:t>Web</a:t>
            </a:r>
            <a:r>
              <a:rPr lang="zh-TW" altLang="en-US" i="1" dirty="0"/>
              <a:t>應用</a:t>
            </a:r>
            <a:endParaRPr lang="en-US" altLang="zh-TW" i="1" dirty="0"/>
          </a:p>
          <a:p>
            <a:pPr lvl="1"/>
            <a:r>
              <a:rPr lang="en-US" altLang="zh-TW" sz="2000" i="1" dirty="0"/>
              <a:t>scope="request"</a:t>
            </a:r>
          </a:p>
          <a:p>
            <a:pPr lvl="1"/>
            <a:r>
              <a:rPr lang="en-US" altLang="zh-TW" sz="2000" i="1" dirty="0"/>
              <a:t>scope="session"</a:t>
            </a:r>
          </a:p>
          <a:p>
            <a:pPr lvl="1"/>
            <a:r>
              <a:rPr lang="en-US" altLang="zh-TW" sz="2000" i="1" dirty="0"/>
              <a:t>scope="global-session"</a:t>
            </a:r>
          </a:p>
        </p:txBody>
      </p:sp>
    </p:spTree>
    <p:extLst>
      <p:ext uri="{BB962C8B-B14F-4D97-AF65-F5344CB8AC3E}">
        <p14:creationId xmlns:p14="http://schemas.microsoft.com/office/powerpoint/2010/main" val="235379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D5CF6-4BE1-C34F-8754-D090EF63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Lotto.java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F1DA4C-6CF3-7E49-977A-0E752BA2C7F2}"/>
              </a:ext>
            </a:extLst>
          </p:cNvPr>
          <p:cNvSpPr/>
          <p:nvPr/>
        </p:nvSpPr>
        <p:spPr>
          <a:xfrm>
            <a:off x="519112" y="1628775"/>
            <a:ext cx="5349032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import</a:t>
            </a:r>
            <a:r>
              <a:rPr lang="en" altLang="zh-TW" sz="1400" dirty="0">
                <a:latin typeface="Helvetica" pitchFamily="2" charset="0"/>
              </a:rPr>
              <a:t> </a:t>
            </a:r>
            <a:r>
              <a:rPr lang="en" altLang="zh-TW" sz="1400" dirty="0" err="1">
                <a:latin typeface="Helvetica" pitchFamily="2" charset="0"/>
              </a:rPr>
              <a:t>java.util.Random</a:t>
            </a:r>
            <a:r>
              <a:rPr lang="en" altLang="zh-TW" sz="1400" dirty="0">
                <a:latin typeface="Helvetica" pitchFamily="2" charset="0"/>
              </a:rPr>
              <a:t>;</a:t>
            </a:r>
          </a:p>
          <a:p>
            <a:endParaRPr lang="en" altLang="zh-TW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Lotto {</a:t>
            </a:r>
            <a:endParaRPr lang="en" altLang="zh-TW" sz="1400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number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zh-TW" sz="1400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public</a:t>
            </a:r>
            <a:r>
              <a:rPr lang="en" altLang="zh-TW" sz="1400" dirty="0">
                <a:latin typeface="Helvetica" pitchFamily="2" charset="0"/>
              </a:rPr>
              <a:t> Lotto() {</a:t>
            </a:r>
          </a:p>
          <a:p>
            <a:r>
              <a:rPr lang="en" altLang="zh-TW" sz="1400" dirty="0">
                <a:latin typeface="Helvetica" pitchFamily="2" charset="0"/>
              </a:rPr>
              <a:t>        Random </a:t>
            </a:r>
            <a:r>
              <a:rPr lang="en" altLang="zh-TW" sz="1400" dirty="0">
                <a:solidFill>
                  <a:srgbClr val="6A3E3E"/>
                </a:solidFill>
                <a:latin typeface="Helvetica" pitchFamily="2" charset="0"/>
              </a:rPr>
              <a:t>r</a:t>
            </a:r>
            <a:r>
              <a:rPr lang="en" altLang="zh-TW" sz="1400" dirty="0">
                <a:latin typeface="Helvetica" pitchFamily="2" charset="0"/>
              </a:rPr>
              <a:t> = </a:t>
            </a:r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new</a:t>
            </a:r>
            <a:r>
              <a:rPr lang="en" altLang="zh-TW" sz="1400" dirty="0">
                <a:latin typeface="Helvetica" pitchFamily="2" charset="0"/>
              </a:rPr>
              <a:t> Random();</a:t>
            </a:r>
          </a:p>
          <a:p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        number</a:t>
            </a:r>
            <a:r>
              <a:rPr lang="en" altLang="zh-TW" sz="1400" dirty="0">
                <a:latin typeface="Helvetica" pitchFamily="2" charset="0"/>
              </a:rPr>
              <a:t> = </a:t>
            </a:r>
            <a:r>
              <a:rPr lang="en" altLang="zh-TW" sz="1400" dirty="0" err="1">
                <a:solidFill>
                  <a:srgbClr val="6A3E3E"/>
                </a:solidFill>
                <a:latin typeface="Helvetica" pitchFamily="2" charset="0"/>
              </a:rPr>
              <a:t>r</a:t>
            </a:r>
            <a:r>
              <a:rPr lang="en" altLang="zh-TW" sz="1400" dirty="0" err="1">
                <a:latin typeface="Helvetica" pitchFamily="2" charset="0"/>
              </a:rPr>
              <a:t>.nextInt</a:t>
            </a:r>
            <a:r>
              <a:rPr lang="en" altLang="zh-TW" sz="1400" dirty="0">
                <a:latin typeface="Helvetica" pitchFamily="2" charset="0"/>
              </a:rPr>
              <a:t>(100) + 1;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1~100 </a:t>
            </a:r>
            <a:endParaRPr lang="en" altLang="zh-TW" sz="1400" dirty="0">
              <a:latin typeface="Helvetica" pitchFamily="2" charset="0"/>
            </a:endParaRPr>
          </a:p>
          <a:p>
            <a:r>
              <a:rPr lang="en" altLang="zh-TW" sz="1400" dirty="0">
                <a:latin typeface="Helvetica" pitchFamily="2" charset="0"/>
              </a:rPr>
              <a:t>    }</a:t>
            </a:r>
          </a:p>
          <a:p>
            <a:endParaRPr lang="en" altLang="zh-TW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public</a:t>
            </a:r>
            <a:r>
              <a:rPr lang="en" altLang="zh-TW" sz="1400" dirty="0">
                <a:latin typeface="Helvetica" pitchFamily="2" charset="0"/>
              </a:rPr>
              <a:t> </a:t>
            </a:r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zh-TW" sz="1400" dirty="0">
                <a:latin typeface="Helvetica" pitchFamily="2" charset="0"/>
              </a:rPr>
              <a:t> </a:t>
            </a:r>
            <a:r>
              <a:rPr lang="en" altLang="zh-TW" sz="1400" dirty="0" err="1">
                <a:latin typeface="Helvetica" pitchFamily="2" charset="0"/>
              </a:rPr>
              <a:t>getNumber</a:t>
            </a:r>
            <a:r>
              <a:rPr lang="en" altLang="zh-TW" sz="1400" dirty="0">
                <a:latin typeface="Helvetica" pitchFamily="2" charset="0"/>
              </a:rPr>
              <a:t>() {</a:t>
            </a: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    return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number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zh-TW" sz="1400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sz="1400" dirty="0">
                <a:latin typeface="Helvetica" pitchFamily="2" charset="0"/>
              </a:rPr>
              <a:t>    }</a:t>
            </a:r>
          </a:p>
          <a:p>
            <a:endParaRPr lang="en" altLang="zh-TW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public</a:t>
            </a:r>
            <a:r>
              <a:rPr lang="en" altLang="zh-TW" sz="1400" dirty="0">
                <a:latin typeface="Helvetica" pitchFamily="2" charset="0"/>
              </a:rPr>
              <a:t> </a:t>
            </a:r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void</a:t>
            </a:r>
            <a:r>
              <a:rPr lang="en" altLang="zh-TW" sz="1400" dirty="0">
                <a:latin typeface="Helvetica" pitchFamily="2" charset="0"/>
              </a:rPr>
              <a:t> </a:t>
            </a:r>
            <a:r>
              <a:rPr lang="en" altLang="zh-TW" sz="1400" dirty="0" err="1">
                <a:latin typeface="Helvetica" pitchFamily="2" charset="0"/>
              </a:rPr>
              <a:t>setNumber</a:t>
            </a:r>
            <a:r>
              <a:rPr lang="en" altLang="zh-TW" sz="1400" dirty="0">
                <a:latin typeface="Helvetica" pitchFamily="2" charset="0"/>
              </a:rPr>
              <a:t>(</a:t>
            </a:r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zh-TW" sz="1400" dirty="0"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6A3E3E"/>
                </a:solidFill>
                <a:latin typeface="Helvetica" pitchFamily="2" charset="0"/>
              </a:rPr>
              <a:t>number</a:t>
            </a:r>
            <a:r>
              <a:rPr lang="en" altLang="zh-TW" sz="1400" dirty="0">
                <a:latin typeface="Helvetica" pitchFamily="2" charset="0"/>
              </a:rPr>
              <a:t>) {</a:t>
            </a: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    </a:t>
            </a:r>
            <a:r>
              <a:rPr lang="en" altLang="zh-TW" sz="1400" b="1" dirty="0" err="1">
                <a:solidFill>
                  <a:srgbClr val="7F0055"/>
                </a:solidFill>
                <a:latin typeface="Helvetica" pitchFamily="2" charset="0"/>
              </a:rPr>
              <a:t>this</a:t>
            </a:r>
            <a:r>
              <a:rPr lang="en" altLang="zh-TW" sz="1400" dirty="0" err="1">
                <a:latin typeface="Helvetica" pitchFamily="2" charset="0"/>
              </a:rPr>
              <a:t>.</a:t>
            </a:r>
            <a:r>
              <a:rPr lang="en" altLang="zh-TW" sz="1400" dirty="0" err="1">
                <a:solidFill>
                  <a:srgbClr val="0000C0"/>
                </a:solidFill>
                <a:latin typeface="Helvetica" pitchFamily="2" charset="0"/>
              </a:rPr>
              <a:t>number</a:t>
            </a:r>
            <a:r>
              <a:rPr lang="en" altLang="zh-TW" sz="1400" dirty="0">
                <a:latin typeface="Helvetica" pitchFamily="2" charset="0"/>
              </a:rPr>
              <a:t> = </a:t>
            </a:r>
            <a:r>
              <a:rPr lang="en" altLang="zh-TW" sz="1400" dirty="0">
                <a:solidFill>
                  <a:srgbClr val="6A3E3E"/>
                </a:solidFill>
                <a:latin typeface="Helvetica" pitchFamily="2" charset="0"/>
              </a:rPr>
              <a:t>number</a:t>
            </a:r>
            <a:r>
              <a:rPr lang="en" altLang="zh-TW" sz="1400" dirty="0">
                <a:latin typeface="Helvetica" pitchFamily="2" charset="0"/>
              </a:rPr>
              <a:t>;</a:t>
            </a:r>
          </a:p>
          <a:p>
            <a:r>
              <a:rPr lang="en" altLang="zh-TW" sz="1400" dirty="0">
                <a:latin typeface="Helvetica" pitchFamily="2" charset="0"/>
              </a:rPr>
              <a:t>    }</a:t>
            </a:r>
          </a:p>
          <a:p>
            <a:endParaRPr lang="en" altLang="zh-TW" sz="1400" dirty="0"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646464"/>
                </a:solidFill>
                <a:latin typeface="Helvetica" pitchFamily="2" charset="0"/>
              </a:rPr>
              <a:t>    @Override</a:t>
            </a: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public</a:t>
            </a:r>
            <a:r>
              <a:rPr lang="en" altLang="zh-TW" sz="1400" dirty="0">
                <a:latin typeface="Helvetica" pitchFamily="2" charset="0"/>
              </a:rPr>
              <a:t> String </a:t>
            </a:r>
            <a:r>
              <a:rPr lang="en" altLang="zh-TW" sz="1400" dirty="0" err="1">
                <a:latin typeface="Helvetica" pitchFamily="2" charset="0"/>
              </a:rPr>
              <a:t>toString</a:t>
            </a:r>
            <a:r>
              <a:rPr lang="en" altLang="zh-TW" sz="1400" dirty="0">
                <a:latin typeface="Helvetica" pitchFamily="2" charset="0"/>
              </a:rPr>
              <a:t>() {</a:t>
            </a: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    return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>
                <a:solidFill>
                  <a:srgbClr val="2A00FF"/>
                </a:solidFill>
                <a:latin typeface="Helvetica" pitchFamily="2" charset="0"/>
              </a:rPr>
              <a:t>"Lotto [number="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+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number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+ </a:t>
            </a:r>
            <a:r>
              <a:rPr lang="en" altLang="zh-TW" sz="1400" dirty="0">
                <a:solidFill>
                  <a:srgbClr val="2A00FF"/>
                </a:solidFill>
                <a:latin typeface="Helvetica" pitchFamily="2" charset="0"/>
              </a:rPr>
              <a:t>"]"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zh-TW" sz="14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1400" dirty="0">
                <a:latin typeface="Helvetica" pitchFamily="2" charset="0"/>
              </a:rPr>
              <a:t>    }</a:t>
            </a:r>
          </a:p>
          <a:p>
            <a:r>
              <a:rPr lang="en" altLang="zh-TW" sz="1400" dirty="0">
                <a:latin typeface="Helvetica" pitchFamily="2" charset="0"/>
              </a:rPr>
              <a:t>}</a:t>
            </a:r>
            <a:endParaRPr lang="en" altLang="zh-TW" sz="14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0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DEB9E-62AA-0D49-8188-0AEF36DE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測試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Test.java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FBB540-6488-0045-8A4C-AFE212A5C06B}"/>
              </a:ext>
            </a:extLst>
          </p:cNvPr>
          <p:cNvSpPr/>
          <p:nvPr/>
        </p:nvSpPr>
        <p:spPr>
          <a:xfrm>
            <a:off x="197644" y="1844824"/>
            <a:ext cx="874871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latin typeface="Helvetica" pitchFamily="2" charset="0"/>
              </a:rPr>
              <a:t> </a:t>
            </a:r>
            <a:r>
              <a:rPr lang="en" altLang="zh-TW" dirty="0" err="1">
                <a:latin typeface="Helvetica" pitchFamily="2" charset="0"/>
              </a:rPr>
              <a:t>LottoTest</a:t>
            </a:r>
            <a:r>
              <a:rPr lang="en" altLang="zh-TW" dirty="0">
                <a:latin typeface="Helvetica" pitchFamily="2" charset="0"/>
              </a:rPr>
              <a:t> {</a:t>
            </a:r>
          </a:p>
          <a:p>
            <a:r>
              <a:rPr lang="en" altLang="zh-TW" dirty="0">
                <a:solidFill>
                  <a:srgbClr val="646464"/>
                </a:solidFill>
                <a:latin typeface="Helvetica" pitchFamily="2" charset="0"/>
              </a:rPr>
              <a:t>    @Test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public</a:t>
            </a:r>
            <a:r>
              <a:rPr lang="en" altLang="zh-TW" dirty="0"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void</a:t>
            </a:r>
            <a:r>
              <a:rPr lang="en" altLang="zh-TW" dirty="0">
                <a:latin typeface="Helvetica" pitchFamily="2" charset="0"/>
              </a:rPr>
              <a:t> test1() {</a:t>
            </a:r>
          </a:p>
          <a:p>
            <a:r>
              <a:rPr lang="en" altLang="zh-TW" dirty="0">
                <a:latin typeface="Helvetica" pitchFamily="2" charset="0"/>
              </a:rPr>
              <a:t>        </a:t>
            </a:r>
            <a:r>
              <a:rPr lang="en" altLang="zh-TW" dirty="0" err="1">
                <a:latin typeface="Helvetica" pitchFamily="2" charset="0"/>
              </a:rPr>
              <a:t>ApplicationContext</a:t>
            </a:r>
            <a:r>
              <a:rPr lang="en" altLang="zh-TW" dirty="0">
                <a:latin typeface="Helvetica" pitchFamily="2" charset="0"/>
              </a:rPr>
              <a:t> </a:t>
            </a:r>
            <a:r>
              <a:rPr lang="en" altLang="zh-TW" u="sng" dirty="0" err="1">
                <a:solidFill>
                  <a:srgbClr val="6A3E3E"/>
                </a:solidFill>
                <a:latin typeface="Helvetica" pitchFamily="2" charset="0"/>
              </a:rPr>
              <a:t>ctx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new</a:t>
            </a:r>
            <a:r>
              <a:rPr lang="en" altLang="zh-TW" dirty="0">
                <a:latin typeface="Helvetica" pitchFamily="2" charset="0"/>
              </a:rPr>
              <a:t> </a:t>
            </a:r>
            <a:r>
              <a:rPr lang="en" altLang="zh-TW" dirty="0" err="1">
                <a:latin typeface="Helvetica" pitchFamily="2" charset="0"/>
              </a:rPr>
              <a:t>ClassPathXmlApplicationContext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dirty="0" err="1">
                <a:solidFill>
                  <a:srgbClr val="2A00FF"/>
                </a:solidFill>
                <a:latin typeface="Helvetica" pitchFamily="2" charset="0"/>
              </a:rPr>
              <a:t>applicationContext.xml</a:t>
            </a:r>
            <a:r>
              <a:rPr lang="en" altLang="zh-TW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dirty="0">
                <a:latin typeface="Helvetica" pitchFamily="2" charset="0"/>
              </a:rPr>
              <a:t>);</a:t>
            </a:r>
          </a:p>
          <a:p>
            <a:r>
              <a:rPr lang="en" altLang="zh-TW" dirty="0">
                <a:latin typeface="Helvetica" pitchFamily="2" charset="0"/>
              </a:rPr>
              <a:t>        Lotto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lotto1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dirty="0" err="1">
                <a:solidFill>
                  <a:srgbClr val="6A3E3E"/>
                </a:solidFill>
                <a:latin typeface="Helvetica" pitchFamily="2" charset="0"/>
              </a:rPr>
              <a:t>ctx</a:t>
            </a:r>
            <a:r>
              <a:rPr lang="en" altLang="zh-TW" dirty="0" err="1">
                <a:latin typeface="Helvetica" pitchFamily="2" charset="0"/>
              </a:rPr>
              <a:t>.getBean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 err="1">
                <a:latin typeface="Helvetica" pitchFamily="2" charset="0"/>
              </a:rPr>
              <a:t>Lotto.</a:t>
            </a:r>
            <a:r>
              <a:rPr lang="en" altLang="zh-TW" b="1" dirty="0" err="1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latin typeface="Helvetica" pitchFamily="2" charset="0"/>
              </a:rPr>
              <a:t>);</a:t>
            </a:r>
          </a:p>
          <a:p>
            <a:r>
              <a:rPr lang="en" altLang="zh-TW" dirty="0">
                <a:latin typeface="Helvetica" pitchFamily="2" charset="0"/>
              </a:rPr>
              <a:t>        Lotto 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lotto2</a:t>
            </a:r>
            <a:r>
              <a:rPr lang="en" altLang="zh-TW" dirty="0">
                <a:latin typeface="Helvetica" pitchFamily="2" charset="0"/>
              </a:rPr>
              <a:t> = </a:t>
            </a:r>
            <a:r>
              <a:rPr lang="en" altLang="zh-TW" dirty="0" err="1">
                <a:solidFill>
                  <a:srgbClr val="6A3E3E"/>
                </a:solidFill>
                <a:latin typeface="Helvetica" pitchFamily="2" charset="0"/>
              </a:rPr>
              <a:t>ctx</a:t>
            </a:r>
            <a:r>
              <a:rPr lang="en" altLang="zh-TW" dirty="0" err="1">
                <a:latin typeface="Helvetica" pitchFamily="2" charset="0"/>
              </a:rPr>
              <a:t>.getBean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 err="1">
                <a:latin typeface="Helvetica" pitchFamily="2" charset="0"/>
              </a:rPr>
              <a:t>Lotto.</a:t>
            </a:r>
            <a:r>
              <a:rPr lang="en" altLang="zh-TW" b="1" dirty="0" err="1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latin typeface="Helvetica" pitchFamily="2" charset="0"/>
              </a:rPr>
              <a:t>);</a:t>
            </a:r>
          </a:p>
          <a:p>
            <a:r>
              <a:rPr lang="en" altLang="zh-TW" dirty="0">
                <a:latin typeface="Helvetica" pitchFamily="2" charset="0"/>
              </a:rPr>
              <a:t>        </a:t>
            </a:r>
            <a:r>
              <a:rPr lang="en" altLang="zh-TW" dirty="0" err="1">
                <a:latin typeface="Helvetica" pitchFamily="2" charset="0"/>
              </a:rPr>
              <a:t>System.</a:t>
            </a:r>
            <a:r>
              <a:rPr lang="en" altLang="zh-TW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zh-TW" dirty="0" err="1">
                <a:latin typeface="Helvetica" pitchFamily="2" charset="0"/>
              </a:rPr>
              <a:t>.println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lotto1</a:t>
            </a:r>
            <a:r>
              <a:rPr lang="en" altLang="zh-TW" dirty="0">
                <a:latin typeface="Helvetica" pitchFamily="2" charset="0"/>
              </a:rPr>
              <a:t>);</a:t>
            </a:r>
          </a:p>
          <a:p>
            <a:r>
              <a:rPr lang="en" altLang="zh-TW" dirty="0">
                <a:latin typeface="Helvetica" pitchFamily="2" charset="0"/>
              </a:rPr>
              <a:t>        </a:t>
            </a:r>
            <a:r>
              <a:rPr lang="en" altLang="zh-TW" dirty="0" err="1">
                <a:latin typeface="Helvetica" pitchFamily="2" charset="0"/>
              </a:rPr>
              <a:t>System.</a:t>
            </a:r>
            <a:r>
              <a:rPr lang="en" altLang="zh-TW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zh-TW" dirty="0" err="1">
                <a:latin typeface="Helvetica" pitchFamily="2" charset="0"/>
              </a:rPr>
              <a:t>.println</a:t>
            </a:r>
            <a:r>
              <a:rPr lang="en" altLang="zh-TW" dirty="0">
                <a:latin typeface="Helvetica" pitchFamily="2" charset="0"/>
              </a:rPr>
              <a:t>(</a:t>
            </a:r>
            <a:r>
              <a:rPr lang="en" altLang="zh-TW" dirty="0">
                <a:solidFill>
                  <a:srgbClr val="6A3E3E"/>
                </a:solidFill>
                <a:latin typeface="Helvetica" pitchFamily="2" charset="0"/>
              </a:rPr>
              <a:t>lotto2</a:t>
            </a:r>
            <a:r>
              <a:rPr lang="en" altLang="zh-TW" dirty="0">
                <a:latin typeface="Helvetica" pitchFamily="2" charset="0"/>
              </a:rPr>
              <a:t>);</a:t>
            </a:r>
          </a:p>
          <a:p>
            <a:r>
              <a:rPr lang="en" altLang="zh-TW" dirty="0">
                <a:latin typeface="Helvetica" pitchFamily="2" charset="0"/>
              </a:rPr>
              <a:t>    }</a:t>
            </a:r>
          </a:p>
          <a:p>
            <a:r>
              <a:rPr lang="en" altLang="zh-TW" dirty="0">
                <a:latin typeface="Helvetica" pitchFamily="2" charset="0"/>
              </a:rPr>
              <a:t>}</a:t>
            </a:r>
            <a:endParaRPr lang="en" altLang="zh-TW" dirty="0">
              <a:effectLst/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C4AE1-0905-AC48-BC49-5BCCB147EBF2}"/>
              </a:ext>
            </a:extLst>
          </p:cNvPr>
          <p:cNvSpPr/>
          <p:nvPr/>
        </p:nvSpPr>
        <p:spPr>
          <a:xfrm>
            <a:off x="197644" y="4725144"/>
            <a:ext cx="51646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"lotto"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scope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"prototype"</a:t>
            </a:r>
            <a:endParaRPr lang="en" altLang="zh-TW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Helvetica" pitchFamily="2" charset="0"/>
              </a:rPr>
              <a:t>"com.spring.core.session02.beans.Lotto"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dirty="0">
              <a:solidFill>
                <a:srgbClr val="2A00FF"/>
              </a:solidFill>
              <a:effectLst/>
              <a:latin typeface="Helvetica" pitchFamily="2" charset="0"/>
            </a:endParaRPr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52609884-0EF5-904B-B475-115DDB956061}"/>
              </a:ext>
            </a:extLst>
          </p:cNvPr>
          <p:cNvSpPr/>
          <p:nvPr/>
        </p:nvSpPr>
        <p:spPr>
          <a:xfrm>
            <a:off x="2411760" y="4365104"/>
            <a:ext cx="3744416" cy="720080"/>
          </a:xfrm>
          <a:prstGeom prst="wedgeRoundRectCallout">
            <a:avLst>
              <a:gd name="adj1" fmla="val -56930"/>
              <a:gd name="adj2" fmla="val 42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</a:rPr>
              <a:t>可替換</a:t>
            </a:r>
            <a:r>
              <a:rPr kumimoji="1" lang="en-US" altLang="zh-TW" dirty="0">
                <a:solidFill>
                  <a:schemeClr val="tx1"/>
                </a:solidFill>
              </a:rPr>
              <a:t> singleton </a:t>
            </a:r>
            <a:r>
              <a:rPr kumimoji="1" lang="zh-TW" altLang="en-US" dirty="0">
                <a:solidFill>
                  <a:schemeClr val="tx1"/>
                </a:solidFill>
              </a:rPr>
              <a:t>或</a:t>
            </a:r>
            <a:r>
              <a:rPr kumimoji="1" lang="en-US" altLang="zh-TW" dirty="0">
                <a:solidFill>
                  <a:schemeClr val="tx1"/>
                </a:solidFill>
              </a:rPr>
              <a:t> prototype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2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Spring Core</a:t>
            </a:r>
            <a:r>
              <a:rPr kumimoji="1" lang="zh-TW" altLang="en-US" dirty="0"/>
              <a:t>模組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主要實現</a:t>
            </a:r>
            <a:endParaRPr kumimoji="1" lang="en-US" altLang="zh-TW" dirty="0"/>
          </a:p>
          <a:p>
            <a:pPr lvl="2"/>
            <a:r>
              <a:rPr kumimoji="1" lang="en-US" altLang="zh-TW" dirty="0" err="1"/>
              <a:t>IoC</a:t>
            </a:r>
            <a:r>
              <a:rPr lang="zh-TW" altLang="en-US" dirty="0"/>
              <a:t>、</a:t>
            </a:r>
            <a:r>
              <a:rPr lang="en-US" altLang="zh-TW" dirty="0"/>
              <a:t>DI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Bean</a:t>
            </a:r>
            <a:r>
              <a:rPr kumimoji="1" lang="zh-TW" altLang="en-US" dirty="0"/>
              <a:t>設定與載入</a:t>
            </a:r>
            <a:endParaRPr kumimoji="1" lang="en-US" altLang="zh-TW" dirty="0"/>
          </a:p>
          <a:p>
            <a:pPr lvl="3"/>
            <a:r>
              <a:rPr lang="zh-TW" altLang="en-US" dirty="0"/>
              <a:t>相關概念：</a:t>
            </a:r>
            <a:r>
              <a:rPr lang="en-US" altLang="zh-TW" dirty="0"/>
              <a:t>Beans</a:t>
            </a:r>
            <a:r>
              <a:rPr lang="zh-TW" altLang="en-US" dirty="0"/>
              <a:t>、</a:t>
            </a:r>
            <a:r>
              <a:rPr lang="en-US" altLang="zh-TW" dirty="0" err="1"/>
              <a:t>BeanFactory</a:t>
            </a:r>
            <a:r>
              <a:rPr lang="zh-TW" altLang="en-US" dirty="0"/>
              <a:t>、</a:t>
            </a:r>
            <a:r>
              <a:rPr lang="en-US" altLang="zh-TW" dirty="0" err="1"/>
              <a:t>BeanDefinitions</a:t>
            </a:r>
            <a:r>
              <a:rPr lang="zh-TW" altLang="en-US" dirty="0"/>
              <a:t>、</a:t>
            </a:r>
            <a:r>
              <a:rPr lang="en-US" altLang="zh-TW" dirty="0" err="1"/>
              <a:t>ApplicationContext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6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792162"/>
          </a:xfrm>
        </p:spPr>
        <p:txBody>
          <a:bodyPr/>
          <a:lstStyle/>
          <a:p>
            <a:r>
              <a:rPr kumimoji="1" lang="en-US" altLang="zh-TW" dirty="0"/>
              <a:t>Spring DI (</a:t>
            </a:r>
            <a:r>
              <a:rPr kumimoji="1" lang="zh-TW" altLang="en-US" dirty="0"/>
              <a:t>依賴注入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6800679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Consolas"/>
        <a:ea typeface="華康儷中黑"/>
        <a:cs typeface=""/>
      </a:majorFont>
      <a:minorFont>
        <a:latin typeface="Consolas"/>
        <a:ea typeface="華康中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17590</TotalTime>
  <Words>1969</Words>
  <Application>Microsoft Macintosh PowerPoint</Application>
  <PresentationFormat>如螢幕大小 (4:3)</PresentationFormat>
  <Paragraphs>277</Paragraphs>
  <Slides>21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華康儷中黑</vt:lpstr>
      <vt:lpstr>Microsoft JhengHei</vt:lpstr>
      <vt:lpstr>Arial</vt:lpstr>
      <vt:lpstr>Consolas</vt:lpstr>
      <vt:lpstr>Helvetica</vt:lpstr>
      <vt:lpstr>自訂設計</vt:lpstr>
      <vt:lpstr>1_自訂設計</vt:lpstr>
      <vt:lpstr>Image</vt:lpstr>
      <vt:lpstr>PowerPoint 簡報</vt:lpstr>
      <vt:lpstr>Session</vt:lpstr>
      <vt:lpstr>Spring 基礎複習</vt:lpstr>
      <vt:lpstr>Spring 基礎複習</vt:lpstr>
      <vt:lpstr>&lt;bean&gt;</vt:lpstr>
      <vt:lpstr>建立 Lotto.java</vt:lpstr>
      <vt:lpstr>測試 Test.java</vt:lpstr>
      <vt:lpstr>Spring</vt:lpstr>
      <vt:lpstr>Spring DI (依賴注入)</vt:lpstr>
      <vt:lpstr>Spring DI (依賴注入)</vt:lpstr>
      <vt:lpstr>Author.java</vt:lpstr>
      <vt:lpstr>applicationContext.xml</vt:lpstr>
      <vt:lpstr>測試</vt:lpstr>
      <vt:lpstr>簡化賦值</vt:lpstr>
      <vt:lpstr>簡化賦值配置範例</vt:lpstr>
      <vt:lpstr>ref 參考配置</vt:lpstr>
      <vt:lpstr>PowerPoint 簡報</vt:lpstr>
      <vt:lpstr>autowire: 自動綁定配置</vt:lpstr>
      <vt:lpstr>Color、Size、Paper（byType）</vt:lpstr>
      <vt:lpstr>Color、Size、Paper（byName）</vt:lpstr>
      <vt:lpstr>Color、Size、Paper（construstor）</vt:lpstr>
    </vt:vector>
  </TitlesOfParts>
  <Company>巨匠電腦股份有限公司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</dc:creator>
  <cp:lastModifiedBy>weihan tuan</cp:lastModifiedBy>
  <cp:revision>1982</cp:revision>
  <dcterms:created xsi:type="dcterms:W3CDTF">2004-04-15T01:51:44Z</dcterms:created>
  <dcterms:modified xsi:type="dcterms:W3CDTF">2022-01-24T15:28:50Z</dcterms:modified>
</cp:coreProperties>
</file>