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</p:sldMasterIdLst>
  <p:notesMasterIdLst>
    <p:notesMasterId r:id="rId20"/>
  </p:notesMasterIdLst>
  <p:handoutMasterIdLst>
    <p:handoutMasterId r:id="rId21"/>
  </p:handoutMasterIdLst>
  <p:sldIdLst>
    <p:sldId id="540" r:id="rId3"/>
    <p:sldId id="1908" r:id="rId4"/>
    <p:sldId id="1911" r:id="rId5"/>
    <p:sldId id="1910" r:id="rId6"/>
    <p:sldId id="1912" r:id="rId7"/>
    <p:sldId id="1913" r:id="rId8"/>
    <p:sldId id="721" r:id="rId9"/>
    <p:sldId id="1914" r:id="rId10"/>
    <p:sldId id="1915" r:id="rId11"/>
    <p:sldId id="1916" r:id="rId12"/>
    <p:sldId id="792" r:id="rId13"/>
    <p:sldId id="793" r:id="rId14"/>
    <p:sldId id="1909" r:id="rId15"/>
    <p:sldId id="763" r:id="rId16"/>
    <p:sldId id="764" r:id="rId17"/>
    <p:sldId id="762" r:id="rId18"/>
    <p:sldId id="761" r:id="rId1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5pPr>
    <a:lvl6pPr marL="22860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6pPr>
    <a:lvl7pPr marL="27432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7pPr>
    <a:lvl8pPr marL="32004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8pPr>
    <a:lvl9pPr marL="36576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0"/>
        <a:cs typeface="新細明體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FF"/>
    <a:srgbClr val="008000"/>
    <a:srgbClr val="FF0000"/>
    <a:srgbClr val="FFFF00"/>
    <a:srgbClr val="FFCC66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15"/>
  </p:normalViewPr>
  <p:slideViewPr>
    <p:cSldViewPr>
      <p:cViewPr varScale="1">
        <p:scale>
          <a:sx n="129" d="100"/>
          <a:sy n="129" d="100"/>
        </p:scale>
        <p:origin x="10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94"/>
    </p:cViewPr>
  </p:sorterViewPr>
  <p:notesViewPr>
    <p:cSldViewPr>
      <p:cViewPr varScale="1">
        <p:scale>
          <a:sx n="53" d="100"/>
          <a:sy n="53" d="100"/>
        </p:scale>
        <p:origin x="-1248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F80743A9-0E68-A84E-8B5B-982B98AFD1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4673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28" tIns="47814" rIns="95628" bIns="47814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D715DAB4-2617-344A-8A4E-35068C8BFF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8415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新細明體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defTabSz="955675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defTabSz="955675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FDD596E0-5A3B-FC47-BD54-D3CC432C2C25}" type="slidenum">
              <a:rPr lang="en-US" altLang="zh-TW" sz="1300"/>
              <a:pPr/>
              <a:t>1</a:t>
            </a:fld>
            <a:endParaRPr lang="en-US" altLang="zh-TW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TW" altLang="en-US"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6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6949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6048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5113" y="836613"/>
            <a:ext cx="2071687" cy="5289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836613"/>
            <a:ext cx="6067425" cy="5289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71871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54C71-B1A6-0A40-A62E-485F36DE7B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609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4E7A-2BE3-524A-82C0-49F718FBFE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4070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FC592-F83E-C842-A16E-B51803FEC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2612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2FED9-F25E-BF48-BBF2-BCB8ACD611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424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48FF-C24A-6144-9320-9FE2D33094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3150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15A0A-E268-E548-87FB-0C2CC3CDAD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59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EFE14-6D7C-9544-B4C9-CFB851B25C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943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3241D-F48C-4D40-93E8-8CA2620D2E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765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992091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31416-242F-A047-B3FE-35585FE54C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6403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3ECAA-3FBD-7A4A-B5F5-FF17722713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642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15113" y="836613"/>
            <a:ext cx="2071687" cy="5289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5288" y="836613"/>
            <a:ext cx="6067425" cy="5289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2ABB75-A7FD-AE4F-B439-434BC85A3C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0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4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38600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8287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0645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6369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243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146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106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Relationship Id="rId22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png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3.bin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6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9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7" name="Image" r:id="rId15" imgW="13003175" imgH="9752381" progId="Photoshop.Image.10">
                  <p:embed/>
                </p:oleObj>
              </mc:Choice>
              <mc:Fallback>
                <p:oleObj name="Image" r:id="rId15" imgW="13003175" imgH="9752381" progId="Photoshop.Image.1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zh-TW" altLang="zh-TW"/>
          </a:p>
        </p:txBody>
      </p:sp>
      <p:graphicFrame>
        <p:nvGraphicFramePr>
          <p:cNvPr id="1032" name="Object 8"/>
          <p:cNvGraphicFramePr>
            <a:graphicFrameLocks noChangeAspect="1"/>
          </p:cNvGraphicFramePr>
          <p:nvPr userDrawn="1"/>
        </p:nvGraphicFramePr>
        <p:xfrm>
          <a:off x="8358188" y="4724400"/>
          <a:ext cx="785812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18" name="Image" r:id="rId17" imgW="1244006" imgH="2539683" progId="Photoshop.Image.10">
                  <p:embed/>
                </p:oleObj>
              </mc:Choice>
              <mc:Fallback>
                <p:oleObj name="Image" r:id="rId17" imgW="1244006" imgH="2539683" progId="Photoshop.Image.1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4724400"/>
                        <a:ext cx="785812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28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28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華康儷中黑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  <a:cs typeface="華康儷中黑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 i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Consolas" pitchFamily="49" charset="0"/>
          <a:ea typeface="華康儷中黑" pitchFamily="49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3200" b="1">
          <a:solidFill>
            <a:schemeClr val="accent2"/>
          </a:solidFill>
          <a:latin typeface="+mn-lt"/>
          <a:ea typeface="+mn-ea"/>
          <a:cs typeface="華康中黑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3000" b="1">
          <a:solidFill>
            <a:srgbClr val="006600"/>
          </a:solidFill>
          <a:latin typeface="+mn-lt"/>
          <a:ea typeface="+mn-ea"/>
          <a:cs typeface="華康中黑體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21"/>
        </a:buBlip>
        <a:defRPr kumimoji="1" sz="2400" b="1">
          <a:solidFill>
            <a:srgbClr val="FF3300"/>
          </a:solidFill>
          <a:latin typeface="+mn-lt"/>
          <a:ea typeface="+mn-ea"/>
          <a:cs typeface="華康中黑體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2"/>
        </a:buBlip>
        <a:defRPr kumimoji="1" sz="2000" b="1">
          <a:solidFill>
            <a:schemeClr val="tx1"/>
          </a:solidFill>
          <a:latin typeface="+mn-lt"/>
          <a:ea typeface="+mn-ea"/>
          <a:cs typeface="華康中黑體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新細明體" pitchFamily="18" charset="-120"/>
          <a:cs typeface="新細明體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"/>
          <p:cNvGraphicFramePr>
            <a:graphicFrameLocks noChangeAspect="1"/>
          </p:cNvGraphicFramePr>
          <p:nvPr userDrawn="1"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4" name="Image" r:id="rId15" imgW="13003175" imgH="9752381" progId="Photoshop.Image.10">
                  <p:embed/>
                </p:oleObj>
              </mc:Choice>
              <mc:Fallback>
                <p:oleObj name="Image" r:id="rId15" imgW="13003175" imgH="9752381" progId="Photoshop.Image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44675"/>
            <a:ext cx="82296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51CB87-F520-AA4D-A8B4-6C10051A8F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+mj-lt"/>
          <a:ea typeface="+mj-ea"/>
          <a:cs typeface="新細明體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  <a:cs typeface="新細明體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i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3200">
          <a:solidFill>
            <a:srgbClr val="808080"/>
          </a:solidFill>
          <a:latin typeface="+mn-lt"/>
          <a:ea typeface="+mn-ea"/>
          <a:cs typeface="新細明體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3000">
          <a:solidFill>
            <a:srgbClr val="5F5F5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knews.cc/zh-tw/code/q6z2968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fld id="{3A70011F-16B9-8F4B-9397-0B66EC96B38D}" type="slidenum">
              <a:rPr lang="en-US" altLang="zh-TW" sz="1400"/>
              <a:pPr/>
              <a:t>1</a:t>
            </a:fld>
            <a:endParaRPr lang="en-US" altLang="zh-TW" sz="1400"/>
          </a:p>
        </p:txBody>
      </p:sp>
      <p:sp>
        <p:nvSpPr>
          <p:cNvPr id="27650" name="Text Box 7"/>
          <p:cNvSpPr txBox="1">
            <a:spLocks noChangeArrowheads="1"/>
          </p:cNvSpPr>
          <p:nvPr/>
        </p:nvSpPr>
        <p:spPr bwMode="auto">
          <a:xfrm>
            <a:off x="900113" y="558958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algn="ctr"/>
            <a:r>
              <a:rPr lang="zh-TW" altLang="en-US" sz="2800">
                <a:latin typeface="華康儷中黑" charset="0"/>
                <a:ea typeface="華康儷中黑" charset="0"/>
                <a:cs typeface="華康儷中黑" charset="0"/>
              </a:rPr>
              <a:t>段維瀚 老師</a:t>
            </a:r>
          </a:p>
        </p:txBody>
      </p:sp>
      <p:grpSp>
        <p:nvGrpSpPr>
          <p:cNvPr id="27651" name="Group 8"/>
          <p:cNvGrpSpPr>
            <a:grpSpLocks/>
          </p:cNvGrpSpPr>
          <p:nvPr/>
        </p:nvGrpSpPr>
        <p:grpSpPr bwMode="auto">
          <a:xfrm>
            <a:off x="250825" y="4292600"/>
            <a:ext cx="5041900" cy="1092200"/>
            <a:chOff x="249" y="2704"/>
            <a:chExt cx="3176" cy="688"/>
          </a:xfrm>
        </p:grpSpPr>
        <p:pic>
          <p:nvPicPr>
            <p:cNvPr id="27653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" y="2704"/>
              <a:ext cx="1951" cy="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4" name="Picture 1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2840"/>
              <a:ext cx="1225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6923" name="Rectangle 11"/>
          <p:cNvSpPr>
            <a:spLocks noChangeArrowheads="1"/>
          </p:cNvSpPr>
          <p:nvPr/>
        </p:nvSpPr>
        <p:spPr bwMode="auto">
          <a:xfrm>
            <a:off x="250825" y="2708275"/>
            <a:ext cx="741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儷中黑" pitchFamily="49" charset="-120"/>
                <a:ea typeface="華康儷中黑" pitchFamily="49" charset="-120"/>
                <a:cs typeface="+mn-cs"/>
              </a:rPr>
              <a:t>Spring IOC/DI (</a:t>
            </a:r>
            <a:r>
              <a:rPr lang="en-US" altLang="en-US" sz="3200" b="1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儷中黑" pitchFamily="49" charset="-120"/>
                <a:ea typeface="華康儷中黑" pitchFamily="49" charset="-120"/>
                <a:cs typeface="+mn-cs"/>
              </a:rPr>
              <a:t>反轉控制與注入</a:t>
            </a:r>
            <a:r>
              <a:rPr lang="en-US" altLang="en-US" sz="32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華康儷中黑" pitchFamily="49" charset="-120"/>
                <a:ea typeface="華康儷中黑" pitchFamily="49" charset="-120"/>
                <a:cs typeface="+mn-cs"/>
              </a:rPr>
              <a:t>) -2</a:t>
            </a:r>
            <a:endParaRPr lang="zh-TW" altLang="en-US" sz="24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ea typeface="華康粗圓體" pitchFamily="49" charset="-12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init</a:t>
            </a:r>
            <a:r>
              <a:rPr lang="en-US" altLang="zh-TW" dirty="0"/>
              <a:t>-method</a:t>
            </a:r>
            <a:r>
              <a:rPr lang="zh-TW" altLang="en-US" dirty="0"/>
              <a:t>、</a:t>
            </a:r>
            <a:r>
              <a:rPr lang="en-US" altLang="zh-TW" dirty="0"/>
              <a:t>destroy-method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39B0B3-B30A-3644-B20A-565D5C83AE9A}"/>
              </a:ext>
            </a:extLst>
          </p:cNvPr>
          <p:cNvSpPr/>
          <p:nvPr/>
        </p:nvSpPr>
        <p:spPr>
          <a:xfrm>
            <a:off x="400760" y="1818930"/>
            <a:ext cx="6726767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DBConn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" altLang="zh-TW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開啟資料庫連線</a:t>
            </a:r>
            <a:r>
              <a:rPr lang="en-US" altLang="zh-TW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query() {</a:t>
            </a:r>
          </a:p>
          <a:p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查詢資料</a:t>
            </a:r>
            <a:r>
              <a:rPr lang="en-US" altLang="zh-TW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zh-TW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destroy() {</a:t>
            </a:r>
          </a:p>
          <a:p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" altLang="zh-TW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" altLang="zh-TW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TW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關閉資料庫連線</a:t>
            </a:r>
            <a:r>
              <a:rPr lang="en-US" altLang="zh-TW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..."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A4DDEA4-94C1-9D4F-AA68-9628DB421AD0}"/>
              </a:ext>
            </a:extLst>
          </p:cNvPr>
          <p:cNvGrpSpPr/>
          <p:nvPr/>
        </p:nvGrpSpPr>
        <p:grpSpPr>
          <a:xfrm>
            <a:off x="395288" y="4072740"/>
            <a:ext cx="6357144" cy="1093913"/>
            <a:chOff x="1105396" y="4927474"/>
            <a:chExt cx="6357144" cy="1093913"/>
          </a:xfrm>
        </p:grpSpPr>
        <p:sp>
          <p:nvSpPr>
            <p:cNvPr id="11" name="矩形 10"/>
            <p:cNvSpPr/>
            <p:nvPr/>
          </p:nvSpPr>
          <p:spPr>
            <a:xfrm>
              <a:off x="1105396" y="5713610"/>
              <a:ext cx="635714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dirty="0">
                  <a:solidFill>
                    <a:srgbClr val="000000"/>
                  </a:solidFill>
                  <a:highlight>
                    <a:srgbClr val="E8F2FE"/>
                  </a:highlight>
                  <a:latin typeface="+mj-lt"/>
                </a:rPr>
                <a:t>((</a:t>
              </a:r>
              <a:r>
                <a:rPr lang="en-US" altLang="zh-TW" sz="1400" dirty="0" err="1">
                  <a:solidFill>
                    <a:srgbClr val="000000"/>
                  </a:solidFill>
                  <a:highlight>
                    <a:srgbClr val="E8F2FE"/>
                  </a:highlight>
                  <a:latin typeface="+mj-lt"/>
                </a:rPr>
                <a:t>ClassPathXmlApplicationContext</a:t>
              </a:r>
              <a:r>
                <a:rPr lang="en-US" altLang="zh-TW" sz="1400" dirty="0">
                  <a:solidFill>
                    <a:srgbClr val="000000"/>
                  </a:solidFill>
                  <a:highlight>
                    <a:srgbClr val="E8F2FE"/>
                  </a:highlight>
                  <a:latin typeface="+mj-lt"/>
                </a:rPr>
                <a:t>) </a:t>
              </a:r>
              <a:r>
                <a:rPr lang="en-US" altLang="zh-TW" sz="1400" dirty="0">
                  <a:solidFill>
                    <a:srgbClr val="6A3E3E"/>
                  </a:solidFill>
                  <a:highlight>
                    <a:srgbClr val="E8F2FE"/>
                  </a:highlight>
                  <a:latin typeface="+mj-lt"/>
                </a:rPr>
                <a:t>context</a:t>
              </a:r>
              <a:r>
                <a:rPr lang="en-US" altLang="zh-TW" sz="1400" dirty="0">
                  <a:solidFill>
                    <a:srgbClr val="000000"/>
                  </a:solidFill>
                  <a:highlight>
                    <a:srgbClr val="E8F2FE"/>
                  </a:highlight>
                  <a:latin typeface="+mj-lt"/>
                </a:rPr>
                <a:t>).close();</a:t>
              </a:r>
              <a:endParaRPr lang="zh-TW" altLang="en-US" sz="1400" dirty="0">
                <a:latin typeface="+mj-lt"/>
              </a:endParaRPr>
            </a:p>
          </p:txBody>
        </p:sp>
        <p:cxnSp>
          <p:nvCxnSpPr>
            <p:cNvPr id="13" name="肘形接點 12"/>
            <p:cNvCxnSpPr/>
            <p:nvPr/>
          </p:nvCxnSpPr>
          <p:spPr>
            <a:xfrm rot="16200000" flipV="1">
              <a:off x="2081448" y="5113770"/>
              <a:ext cx="786135" cy="4135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15B67CB2-2C24-5A46-9A47-4199FB26230A}"/>
              </a:ext>
            </a:extLst>
          </p:cNvPr>
          <p:cNvSpPr/>
          <p:nvPr/>
        </p:nvSpPr>
        <p:spPr>
          <a:xfrm>
            <a:off x="398023" y="5405832"/>
            <a:ext cx="673224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</a:t>
            </a:r>
            <a:r>
              <a:rPr lang="en" altLang="zh-TW" u="sng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-method</a:t>
            </a:r>
            <a:r>
              <a:rPr lang="zh-TW" altLang="en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destroy-method 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配置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 </a:t>
            </a:r>
          </a:p>
          <a:p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dbconn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" altLang="zh-TW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-method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i="1" u="sng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" altLang="zh-TW" i="1" u="sng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destroy-method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i="1" u="sng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destroy"</a:t>
            </a:r>
            <a:endParaRPr lang="en" altLang="zh-TW" dirty="0">
              <a:solidFill>
                <a:srgbClr val="7F00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class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"com.spring.core.session03.beans.DBConn"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" altLang="zh-TW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7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5F35B-D067-5F4F-909A-1E05E7A6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FactoryBean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B31C68-4950-E24E-A0C2-3C2C5ECB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Spring </a:t>
            </a:r>
            <a:r>
              <a:rPr kumimoji="1" lang="zh-TW" altLang="en-US" dirty="0"/>
              <a:t>中有二種</a:t>
            </a:r>
            <a:r>
              <a:rPr kumimoji="1" lang="en-US" altLang="zh-TW" dirty="0"/>
              <a:t> bean</a:t>
            </a:r>
          </a:p>
          <a:p>
            <a:pPr lvl="1"/>
            <a:r>
              <a:rPr lang="zh-TW" altLang="en-US" dirty="0"/>
              <a:t>普通</a:t>
            </a:r>
            <a:r>
              <a:rPr lang="en-US" altLang="zh-TW" dirty="0"/>
              <a:t> bean</a:t>
            </a:r>
          </a:p>
          <a:p>
            <a:pPr lvl="1"/>
            <a:r>
              <a:rPr kumimoji="1" lang="zh-TW" altLang="en-US" dirty="0"/>
              <a:t>工廠</a:t>
            </a:r>
            <a:r>
              <a:rPr kumimoji="1" lang="en-US" altLang="zh-TW" dirty="0"/>
              <a:t> bean</a:t>
            </a:r>
          </a:p>
          <a:p>
            <a:pPr lvl="2"/>
            <a:r>
              <a:rPr lang="zh-TW" altLang="en-US" dirty="0"/>
              <a:t>返回物件是由該工廠的</a:t>
            </a:r>
            <a:r>
              <a:rPr lang="en-US" altLang="zh-TW" dirty="0"/>
              <a:t> </a:t>
            </a:r>
            <a:r>
              <a:rPr lang="en-US" altLang="zh-TW" dirty="0" err="1"/>
              <a:t>getObject</a:t>
            </a:r>
            <a:r>
              <a:rPr lang="en-US" altLang="zh-TW" dirty="0"/>
              <a:t>() </a:t>
            </a:r>
            <a:r>
              <a:rPr lang="zh-TW" altLang="en-US" dirty="0"/>
              <a:t>所返回的物件對象。</a:t>
            </a:r>
            <a:endParaRPr lang="en-US" altLang="zh-TW" dirty="0"/>
          </a:p>
          <a:p>
            <a:pPr lvl="2"/>
            <a:endParaRPr kumimoji="1" lang="zh-TW" altLang="en-US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D1CF996-833F-1246-8547-41C83DC9A73A}"/>
              </a:ext>
            </a:extLst>
          </p:cNvPr>
          <p:cNvGrpSpPr/>
          <p:nvPr/>
        </p:nvGrpSpPr>
        <p:grpSpPr>
          <a:xfrm>
            <a:off x="379970" y="4293096"/>
            <a:ext cx="8640295" cy="2125883"/>
            <a:chOff x="379970" y="4293096"/>
            <a:chExt cx="8640295" cy="2125883"/>
          </a:xfrm>
        </p:grpSpPr>
        <p:pic>
          <p:nvPicPr>
            <p:cNvPr id="6" name="圖片 5" descr="一張含有 文字 的圖片&#10;&#10;自動產生的描述">
              <a:extLst>
                <a:ext uri="{FF2B5EF4-FFF2-40B4-BE49-F238E27FC236}">
                  <a16:creationId xmlns:a16="http://schemas.microsoft.com/office/drawing/2014/main" id="{6BD3D863-9AFE-AC4D-AAC6-91914C0BD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70" y="5122835"/>
              <a:ext cx="8281678" cy="129614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pic>
          <p:nvPicPr>
            <p:cNvPr id="8" name="圖片 7" descr="一張含有 文字 的圖片&#10;&#10;自動產生的描述">
              <a:extLst>
                <a:ext uri="{FF2B5EF4-FFF2-40B4-BE49-F238E27FC236}">
                  <a16:creationId xmlns:a16="http://schemas.microsoft.com/office/drawing/2014/main" id="{032B005C-4C19-E047-84F6-02B9537EE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6136" y="4293096"/>
              <a:ext cx="3224129" cy="10441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8909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BE2E1A7-D1CC-E945-BE17-01CBF4C3467A}"/>
              </a:ext>
            </a:extLst>
          </p:cNvPr>
          <p:cNvSpPr/>
          <p:nvPr/>
        </p:nvSpPr>
        <p:spPr>
          <a:xfrm>
            <a:off x="2224088" y="1820195"/>
            <a:ext cx="547885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CarFactory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FactoryBean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&lt;Car&gt; {</a:t>
            </a:r>
          </a:p>
          <a:p>
            <a:r>
              <a:rPr lang="en" altLang="zh-TW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Car 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getObject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Exception {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Random </a:t>
            </a:r>
            <a:r>
              <a:rPr lang="en" altLang="zh-TW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Random();</a:t>
            </a:r>
          </a:p>
          <a:p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int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" altLang="zh-TW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.nextInt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(300_0000); </a:t>
            </a:r>
          </a:p>
          <a:p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en" altLang="zh-TW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"BMW"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b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Class&lt;?&gt; 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getObjectType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n" altLang="zh-TW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</a:t>
            </a:r>
            <a:r>
              <a:rPr lang="en" altLang="zh-TW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altLang="zh-TW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zh-TW" sz="1000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b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TW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isSingleton</a:t>
            </a:r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</a:t>
            </a:r>
            <a:r>
              <a:rPr lang="en" altLang="zh-TW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" altLang="zh-TW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" altLang="zh-TW" sz="1000" dirty="0">
              <a:solidFill>
                <a:srgbClr val="7F00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altLang="zh-TW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25918-8E00-BB40-AC16-F11997C0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FactoryBean</a:t>
            </a:r>
            <a:endParaRPr kumimoji="1"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C564F97-C9CF-E747-A763-B1EA63650F41}"/>
              </a:ext>
            </a:extLst>
          </p:cNvPr>
          <p:cNvGrpSpPr/>
          <p:nvPr/>
        </p:nvGrpSpPr>
        <p:grpSpPr>
          <a:xfrm>
            <a:off x="143260" y="1484772"/>
            <a:ext cx="1951663" cy="1008124"/>
            <a:chOff x="143260" y="1484772"/>
            <a:chExt cx="1951663" cy="1008124"/>
          </a:xfrm>
        </p:grpSpPr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0B1A49F3-D3BF-FB4D-8E66-4A3263912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844825"/>
              <a:ext cx="1555371" cy="6480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DFF27D41-7E55-1B41-ABC3-433A680ACB43}"/>
                </a:ext>
              </a:extLst>
            </p:cNvPr>
            <p:cNvSpPr/>
            <p:nvPr/>
          </p:nvSpPr>
          <p:spPr>
            <a:xfrm>
              <a:off x="143260" y="1484772"/>
              <a:ext cx="504056" cy="504056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</p:grpSp>
      <p:sp>
        <p:nvSpPr>
          <p:cNvPr id="14" name="橢圓 13">
            <a:extLst>
              <a:ext uri="{FF2B5EF4-FFF2-40B4-BE49-F238E27FC236}">
                <a16:creationId xmlns:a16="http://schemas.microsoft.com/office/drawing/2014/main" id="{B87F5965-9C91-5640-9C96-27403949BBE8}"/>
              </a:ext>
            </a:extLst>
          </p:cNvPr>
          <p:cNvSpPr/>
          <p:nvPr/>
        </p:nvSpPr>
        <p:spPr>
          <a:xfrm>
            <a:off x="7431505" y="1484772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kumimoji="1"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B1AA375-60BF-1349-A811-757EA3B81C17}"/>
              </a:ext>
            </a:extLst>
          </p:cNvPr>
          <p:cNvSpPr/>
          <p:nvPr/>
        </p:nvSpPr>
        <p:spPr>
          <a:xfrm>
            <a:off x="4427984" y="4725144"/>
            <a:ext cx="3889231" cy="288032"/>
          </a:xfrm>
          <a:prstGeom prst="rect">
            <a:avLst/>
          </a:prstGeom>
          <a:solidFill>
            <a:srgbClr val="CC66FF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9973D0-1394-7B44-88BE-576670A677C4}"/>
              </a:ext>
            </a:extLst>
          </p:cNvPr>
          <p:cNvSpPr/>
          <p:nvPr/>
        </p:nvSpPr>
        <p:spPr>
          <a:xfrm>
            <a:off x="2224088" y="4869160"/>
            <a:ext cx="547885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  <a:latin typeface="+mj-lt"/>
              </a:rPr>
              <a:t>&lt;!-- </a:t>
            </a:r>
            <a:r>
              <a:rPr lang="zh-TW" altLang="en-US" sz="1200" dirty="0">
                <a:solidFill>
                  <a:srgbClr val="000000"/>
                </a:solidFill>
                <a:latin typeface="+mj-lt"/>
              </a:rPr>
              <a:t>利用 </a:t>
            </a:r>
            <a:r>
              <a:rPr lang="en" altLang="zh-TW" sz="1200" dirty="0" err="1">
                <a:solidFill>
                  <a:srgbClr val="000000"/>
                </a:solidFill>
                <a:latin typeface="+mj-lt"/>
              </a:rPr>
              <a:t>BeanFactory</a:t>
            </a:r>
            <a:r>
              <a:rPr lang="en" altLang="zh-TW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zh-TW" altLang="en-US" sz="1200" dirty="0">
                <a:solidFill>
                  <a:srgbClr val="000000"/>
                </a:solidFill>
                <a:latin typeface="+mj-lt"/>
              </a:rPr>
              <a:t>建立實體 </a:t>
            </a:r>
            <a:r>
              <a:rPr lang="en-US" altLang="zh-TW" sz="1200" dirty="0">
                <a:solidFill>
                  <a:srgbClr val="000000"/>
                </a:solidFill>
                <a:latin typeface="+mj-lt"/>
              </a:rPr>
              <a:t>--&gt;</a:t>
            </a:r>
          </a:p>
          <a:p>
            <a:r>
              <a:rPr lang="en-US" altLang="zh-TW" sz="1200" dirty="0">
                <a:solidFill>
                  <a:srgbClr val="008080"/>
                </a:solidFill>
                <a:latin typeface="+mj-lt"/>
              </a:rPr>
              <a:t>&lt;</a:t>
            </a:r>
            <a:r>
              <a:rPr lang="en" altLang="zh-TW" sz="1200" dirty="0">
                <a:solidFill>
                  <a:srgbClr val="3F7F7F"/>
                </a:solidFill>
                <a:latin typeface="+mj-lt"/>
              </a:rPr>
              <a:t>bean</a:t>
            </a:r>
            <a:r>
              <a:rPr lang="en" altLang="zh-TW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+mj-lt"/>
              </a:rPr>
              <a:t>id</a:t>
            </a:r>
            <a:r>
              <a:rPr lang="en" altLang="zh-TW" sz="12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" altLang="zh-TW" sz="1200" i="1" dirty="0" err="1">
                <a:solidFill>
                  <a:srgbClr val="2A00FF"/>
                </a:solidFill>
                <a:latin typeface="+mj-lt"/>
              </a:rPr>
              <a:t>carFactory</a:t>
            </a:r>
            <a:r>
              <a:rPr lang="en" altLang="zh-TW" sz="1200" i="1" dirty="0">
                <a:solidFill>
                  <a:srgbClr val="2A00FF"/>
                </a:solidFill>
                <a:latin typeface="+mj-lt"/>
              </a:rPr>
              <a:t>"</a:t>
            </a:r>
            <a:r>
              <a:rPr lang="en" altLang="zh-TW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+mj-lt"/>
              </a:rPr>
              <a:t>scope</a:t>
            </a:r>
            <a:r>
              <a:rPr lang="en" altLang="zh-TW" sz="12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+mj-lt"/>
              </a:rPr>
              <a:t>"singleton"</a:t>
            </a:r>
            <a:r>
              <a:rPr lang="en" altLang="zh-TW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+mj-lt"/>
              </a:rPr>
              <a:t>class</a:t>
            </a:r>
            <a:r>
              <a:rPr lang="en" altLang="zh-TW" sz="1200" dirty="0">
                <a:solidFill>
                  <a:srgbClr val="000000"/>
                </a:solidFill>
                <a:latin typeface="+mj-lt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+mj-lt"/>
              </a:rPr>
              <a:t>"com.spring.core.session03.beans.CarFactory"</a:t>
            </a:r>
            <a:r>
              <a:rPr lang="en" altLang="zh-TW" sz="12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" altLang="zh-TW" sz="1200" dirty="0">
                <a:solidFill>
                  <a:srgbClr val="008080"/>
                </a:solidFill>
                <a:latin typeface="+mj-lt"/>
              </a:rPr>
              <a:t>/&gt;</a:t>
            </a:r>
            <a:endParaRPr lang="en" altLang="zh-TW" sz="1200" dirty="0">
              <a:solidFill>
                <a:srgbClr val="2A00FF"/>
              </a:solidFill>
              <a:effectLst/>
              <a:latin typeface="+mj-lt"/>
            </a:endParaRPr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DF36662-1D5E-7A4F-B1A6-7FCCD5A5935A}"/>
              </a:ext>
            </a:extLst>
          </p:cNvPr>
          <p:cNvSpPr/>
          <p:nvPr/>
        </p:nvSpPr>
        <p:spPr>
          <a:xfrm>
            <a:off x="7431505" y="4523811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8257C2-A451-664F-9413-489C538397AB}"/>
              </a:ext>
            </a:extLst>
          </p:cNvPr>
          <p:cNvSpPr/>
          <p:nvPr/>
        </p:nvSpPr>
        <p:spPr>
          <a:xfrm>
            <a:off x="2224089" y="5702134"/>
            <a:ext cx="547885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sz="1200" dirty="0">
                <a:latin typeface="+mj-lt"/>
              </a:rPr>
              <a:t>Car </a:t>
            </a:r>
            <a:r>
              <a:rPr lang="en" altLang="zh-TW" sz="1200" dirty="0">
                <a:solidFill>
                  <a:srgbClr val="6A3E3E"/>
                </a:solidFill>
                <a:latin typeface="+mj-lt"/>
              </a:rPr>
              <a:t>car1</a:t>
            </a:r>
            <a:r>
              <a:rPr lang="en" altLang="zh-TW" sz="1200" dirty="0">
                <a:latin typeface="+mj-lt"/>
              </a:rPr>
              <a:t> = </a:t>
            </a:r>
            <a:r>
              <a:rPr lang="en" altLang="zh-TW" sz="1200" dirty="0" err="1">
                <a:solidFill>
                  <a:srgbClr val="6A3E3E"/>
                </a:solidFill>
                <a:latin typeface="+mj-lt"/>
              </a:rPr>
              <a:t>ctx</a:t>
            </a:r>
            <a:r>
              <a:rPr lang="en" altLang="zh-TW" sz="1200" dirty="0" err="1">
                <a:latin typeface="+mj-lt"/>
              </a:rPr>
              <a:t>.getBean</a:t>
            </a:r>
            <a:r>
              <a:rPr lang="en" altLang="zh-TW" sz="1200" dirty="0">
                <a:latin typeface="+mj-lt"/>
              </a:rPr>
              <a:t>(</a:t>
            </a:r>
            <a:r>
              <a:rPr lang="en" altLang="zh-TW" sz="12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" altLang="zh-TW" sz="1200" dirty="0" err="1">
                <a:solidFill>
                  <a:srgbClr val="2A00FF"/>
                </a:solidFill>
                <a:latin typeface="+mj-lt"/>
              </a:rPr>
              <a:t>carFactory</a:t>
            </a:r>
            <a:r>
              <a:rPr lang="en" altLang="zh-TW" sz="12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" altLang="zh-TW" sz="1200" dirty="0">
                <a:latin typeface="+mj-lt"/>
              </a:rPr>
              <a:t>, </a:t>
            </a:r>
            <a:r>
              <a:rPr lang="en" altLang="zh-TW" sz="1200" dirty="0" err="1">
                <a:latin typeface="+mj-lt"/>
              </a:rPr>
              <a:t>Car.</a:t>
            </a:r>
            <a:r>
              <a:rPr lang="en" altLang="zh-TW" sz="1200" b="1" dirty="0" err="1">
                <a:solidFill>
                  <a:srgbClr val="7F0055"/>
                </a:solidFill>
                <a:latin typeface="+mj-lt"/>
              </a:rPr>
              <a:t>class</a:t>
            </a:r>
            <a:r>
              <a:rPr lang="en" altLang="zh-TW" sz="1200" dirty="0">
                <a:latin typeface="+mj-lt"/>
              </a:rPr>
              <a:t>);</a:t>
            </a:r>
          </a:p>
          <a:p>
            <a:r>
              <a:rPr lang="en" altLang="zh-TW" sz="1200" dirty="0">
                <a:latin typeface="+mj-lt"/>
              </a:rPr>
              <a:t>Car </a:t>
            </a:r>
            <a:r>
              <a:rPr lang="en" altLang="zh-TW" sz="1200" dirty="0">
                <a:solidFill>
                  <a:srgbClr val="6A3E3E"/>
                </a:solidFill>
                <a:latin typeface="+mj-lt"/>
              </a:rPr>
              <a:t>car2</a:t>
            </a:r>
            <a:r>
              <a:rPr lang="en" altLang="zh-TW" sz="1200" dirty="0">
                <a:latin typeface="+mj-lt"/>
              </a:rPr>
              <a:t> = </a:t>
            </a:r>
            <a:r>
              <a:rPr lang="en" altLang="zh-TW" sz="1200" dirty="0" err="1">
                <a:solidFill>
                  <a:srgbClr val="6A3E3E"/>
                </a:solidFill>
                <a:latin typeface="+mj-lt"/>
              </a:rPr>
              <a:t>ctx</a:t>
            </a:r>
            <a:r>
              <a:rPr lang="en" altLang="zh-TW" sz="1200" dirty="0" err="1">
                <a:latin typeface="+mj-lt"/>
              </a:rPr>
              <a:t>.getBean</a:t>
            </a:r>
            <a:r>
              <a:rPr lang="en" altLang="zh-TW" sz="1200" dirty="0">
                <a:latin typeface="+mj-lt"/>
              </a:rPr>
              <a:t>(</a:t>
            </a:r>
            <a:r>
              <a:rPr lang="en" altLang="zh-TW" sz="12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" altLang="zh-TW" sz="1200" dirty="0" err="1">
                <a:solidFill>
                  <a:srgbClr val="2A00FF"/>
                </a:solidFill>
                <a:latin typeface="+mj-lt"/>
              </a:rPr>
              <a:t>carFactory</a:t>
            </a:r>
            <a:r>
              <a:rPr lang="en" altLang="zh-TW" sz="1200" dirty="0">
                <a:solidFill>
                  <a:srgbClr val="2A00FF"/>
                </a:solidFill>
                <a:latin typeface="+mj-lt"/>
              </a:rPr>
              <a:t>"</a:t>
            </a:r>
            <a:r>
              <a:rPr lang="en" altLang="zh-TW" sz="1200" dirty="0">
                <a:latin typeface="+mj-lt"/>
              </a:rPr>
              <a:t>, </a:t>
            </a:r>
            <a:r>
              <a:rPr lang="en" altLang="zh-TW" sz="1200" dirty="0" err="1">
                <a:latin typeface="+mj-lt"/>
              </a:rPr>
              <a:t>Car.</a:t>
            </a:r>
            <a:r>
              <a:rPr lang="en" altLang="zh-TW" sz="1200" b="1" dirty="0" err="1">
                <a:solidFill>
                  <a:srgbClr val="7F0055"/>
                </a:solidFill>
                <a:latin typeface="+mj-lt"/>
              </a:rPr>
              <a:t>class</a:t>
            </a:r>
            <a:r>
              <a:rPr lang="en" altLang="zh-TW" sz="1200" dirty="0">
                <a:latin typeface="+mj-lt"/>
              </a:rPr>
              <a:t>);</a:t>
            </a:r>
          </a:p>
          <a:p>
            <a:r>
              <a:rPr lang="en" altLang="zh-TW" sz="1200" dirty="0" err="1">
                <a:latin typeface="+mj-lt"/>
              </a:rPr>
              <a:t>System.</a:t>
            </a:r>
            <a:r>
              <a:rPr lang="en" altLang="zh-TW" sz="1200" b="1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" altLang="zh-TW" sz="1200" dirty="0" err="1">
                <a:latin typeface="+mj-lt"/>
              </a:rPr>
              <a:t>.println</a:t>
            </a:r>
            <a:r>
              <a:rPr lang="en" altLang="zh-TW" sz="1200" dirty="0">
                <a:latin typeface="+mj-lt"/>
              </a:rPr>
              <a:t>(</a:t>
            </a:r>
            <a:r>
              <a:rPr lang="en" altLang="zh-TW" sz="1200" dirty="0">
                <a:solidFill>
                  <a:srgbClr val="6A3E3E"/>
                </a:solidFill>
                <a:latin typeface="+mj-lt"/>
              </a:rPr>
              <a:t>car1</a:t>
            </a:r>
            <a:r>
              <a:rPr lang="en" altLang="zh-TW" sz="1200" dirty="0">
                <a:latin typeface="+mj-lt"/>
              </a:rPr>
              <a:t>);</a:t>
            </a:r>
          </a:p>
          <a:p>
            <a:r>
              <a:rPr lang="en" altLang="zh-TW" sz="1200" dirty="0" err="1">
                <a:latin typeface="+mj-lt"/>
              </a:rPr>
              <a:t>System.</a:t>
            </a:r>
            <a:r>
              <a:rPr lang="en" altLang="zh-TW" sz="1200" b="1" i="1" dirty="0" err="1">
                <a:solidFill>
                  <a:srgbClr val="0000C0"/>
                </a:solidFill>
                <a:latin typeface="+mj-lt"/>
              </a:rPr>
              <a:t>out</a:t>
            </a:r>
            <a:r>
              <a:rPr lang="en" altLang="zh-TW" sz="1200" dirty="0" err="1">
                <a:latin typeface="+mj-lt"/>
              </a:rPr>
              <a:t>.println</a:t>
            </a:r>
            <a:r>
              <a:rPr lang="en" altLang="zh-TW" sz="1200" dirty="0">
                <a:latin typeface="+mj-lt"/>
              </a:rPr>
              <a:t>(</a:t>
            </a:r>
            <a:r>
              <a:rPr lang="en" altLang="zh-TW" sz="1200" dirty="0">
                <a:solidFill>
                  <a:srgbClr val="6A3E3E"/>
                </a:solidFill>
                <a:latin typeface="+mj-lt"/>
              </a:rPr>
              <a:t>car2</a:t>
            </a:r>
            <a:r>
              <a:rPr lang="en" altLang="zh-TW" sz="1200" dirty="0">
                <a:latin typeface="+mj-lt"/>
              </a:rPr>
              <a:t>);</a:t>
            </a:r>
            <a:endParaRPr lang="en" altLang="zh-TW" sz="1200" dirty="0">
              <a:effectLst/>
              <a:latin typeface="+mj-lt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504BAA24-A7E9-284B-BE8D-CBB25E7AB224}"/>
              </a:ext>
            </a:extLst>
          </p:cNvPr>
          <p:cNvSpPr/>
          <p:nvPr/>
        </p:nvSpPr>
        <p:spPr>
          <a:xfrm>
            <a:off x="7431505" y="5450684"/>
            <a:ext cx="504056" cy="5040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kumimoji="1" lang="zh-TW" altLang="en-US" dirty="0"/>
          </a:p>
        </p:txBody>
      </p:sp>
      <p:sp>
        <p:nvSpPr>
          <p:cNvPr id="11" name="橢圓圖說文字 10">
            <a:extLst>
              <a:ext uri="{FF2B5EF4-FFF2-40B4-BE49-F238E27FC236}">
                <a16:creationId xmlns:a16="http://schemas.microsoft.com/office/drawing/2014/main" id="{5208729F-8DAE-C145-875C-BF712CCB8754}"/>
              </a:ext>
            </a:extLst>
          </p:cNvPr>
          <p:cNvSpPr/>
          <p:nvPr/>
        </p:nvSpPr>
        <p:spPr>
          <a:xfrm>
            <a:off x="395289" y="4005064"/>
            <a:ext cx="1828800" cy="518747"/>
          </a:xfrm>
          <a:prstGeom prst="wedgeEllipseCallout">
            <a:avLst>
              <a:gd name="adj1" fmla="val 71597"/>
              <a:gd name="adj2" fmla="val -2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rgbClr val="CC66FF"/>
                </a:solidFill>
              </a:rPr>
              <a:t>Car</a:t>
            </a:r>
          </a:p>
          <a:p>
            <a:pPr algn="ctr"/>
            <a:r>
              <a:rPr kumimoji="1" lang="zh-TW" altLang="en-US" sz="1200" dirty="0">
                <a:solidFill>
                  <a:srgbClr val="CC66FF"/>
                </a:solidFill>
              </a:rPr>
              <a:t>是否支援單體</a:t>
            </a:r>
            <a:r>
              <a:rPr kumimoji="1" lang="en-US" altLang="zh-TW" sz="1200" dirty="0">
                <a:solidFill>
                  <a:srgbClr val="CC66FF"/>
                </a:solidFill>
              </a:rPr>
              <a:t>?</a:t>
            </a:r>
            <a:endParaRPr kumimoji="1" lang="zh-TW" altLang="en-US" sz="1200" dirty="0">
              <a:solidFill>
                <a:srgbClr val="CC66FF"/>
              </a:solidFill>
            </a:endParaRPr>
          </a:p>
        </p:txBody>
      </p:sp>
      <p:sp>
        <p:nvSpPr>
          <p:cNvPr id="24" name="橢圓圖說文字 23">
            <a:extLst>
              <a:ext uri="{FF2B5EF4-FFF2-40B4-BE49-F238E27FC236}">
                <a16:creationId xmlns:a16="http://schemas.microsoft.com/office/drawing/2014/main" id="{DFBD18EF-DD5C-4848-9D7E-71D82AB3A1D5}"/>
              </a:ext>
            </a:extLst>
          </p:cNvPr>
          <p:cNvSpPr/>
          <p:nvPr/>
        </p:nvSpPr>
        <p:spPr>
          <a:xfrm>
            <a:off x="5297167" y="4307786"/>
            <a:ext cx="1828800" cy="518747"/>
          </a:xfrm>
          <a:prstGeom prst="wedgeEllipseCallout">
            <a:avLst>
              <a:gd name="adj1" fmla="val -36736"/>
              <a:gd name="adj2" fmla="val 89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 err="1">
                <a:solidFill>
                  <a:srgbClr val="CC66FF"/>
                </a:solidFill>
              </a:rPr>
              <a:t>CarFactory</a:t>
            </a:r>
            <a:endParaRPr kumimoji="1" lang="en-US" altLang="zh-TW" sz="1200" dirty="0">
              <a:solidFill>
                <a:srgbClr val="CC66FF"/>
              </a:solidFill>
            </a:endParaRPr>
          </a:p>
          <a:p>
            <a:pPr algn="ctr"/>
            <a:r>
              <a:rPr kumimoji="1" lang="zh-TW" altLang="en-US" sz="1200" dirty="0">
                <a:solidFill>
                  <a:srgbClr val="CC66FF"/>
                </a:solidFill>
              </a:rPr>
              <a:t>是否支援單體</a:t>
            </a:r>
            <a:r>
              <a:rPr kumimoji="1" lang="en-US" altLang="zh-TW" sz="1200" dirty="0">
                <a:solidFill>
                  <a:srgbClr val="CC66FF"/>
                </a:solidFill>
              </a:rPr>
              <a:t>?</a:t>
            </a:r>
            <a:endParaRPr kumimoji="1" lang="zh-TW" altLang="en-US" sz="1200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7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E9293-36D3-0343-AF88-EEFF6D12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32919"/>
            <a:ext cx="8229600" cy="792162"/>
          </a:xfrm>
        </p:spPr>
        <p:txBody>
          <a:bodyPr/>
          <a:lstStyle/>
          <a:p>
            <a:r>
              <a:rPr kumimoji="1" lang="zh-TW" altLang="en-US" dirty="0"/>
              <a:t>利用</a:t>
            </a:r>
            <a:r>
              <a:rPr kumimoji="1" lang="en-US" altLang="zh-TW" dirty="0"/>
              <a:t> Java Annotation</a:t>
            </a:r>
            <a:r>
              <a:rPr kumimoji="1" lang="zh-TW" altLang="en-US" dirty="0"/>
              <a:t> 進行</a:t>
            </a:r>
            <a:r>
              <a:rPr kumimoji="1" lang="en-US" altLang="zh-TW" dirty="0"/>
              <a:t> DI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24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D67195-D6A2-944E-8F7A-4D2B1D2F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</a:t>
            </a:r>
            <a:r>
              <a:rPr lang="zh-CN" altLang="en-US" dirty="0"/>
              <a:t>常用註解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4375E-C0DC-1743-B0C7-52493F34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sz="2400" dirty="0"/>
              <a:t>@Controller </a:t>
            </a:r>
            <a:r>
              <a:rPr lang="zh-CN" altLang="en-US" sz="2400" dirty="0"/>
              <a:t>控制類</a:t>
            </a:r>
            <a:endParaRPr lang="en" altLang="zh-TW" sz="2400" dirty="0"/>
          </a:p>
          <a:p>
            <a:pPr lvl="2"/>
            <a:r>
              <a:rPr lang="zh-TW" altLang="en-US" sz="1400" dirty="0"/>
              <a:t>用法：標記於一個類上面</a:t>
            </a:r>
          </a:p>
          <a:p>
            <a:pPr lvl="2"/>
            <a:r>
              <a:rPr lang="zh-TW" altLang="en-US" sz="1400" dirty="0"/>
              <a:t>作用：用來註解這個</a:t>
            </a:r>
            <a:r>
              <a:rPr lang="en" altLang="zh-TW" sz="1400" dirty="0"/>
              <a:t>bean</a:t>
            </a:r>
            <a:r>
              <a:rPr lang="zh-TW" altLang="en" sz="1400" dirty="0"/>
              <a:t>（</a:t>
            </a:r>
            <a:r>
              <a:rPr lang="zh-TW" altLang="en-US" sz="1400" dirty="0"/>
              <a:t>類）是</a:t>
            </a:r>
            <a:r>
              <a:rPr lang="en" altLang="zh-TW" sz="1400" dirty="0"/>
              <a:t>MVC</a:t>
            </a:r>
            <a:r>
              <a:rPr lang="zh-TW" altLang="en-US" sz="1400" dirty="0"/>
              <a:t>模型中的一個控制層</a:t>
            </a:r>
          </a:p>
          <a:p>
            <a:r>
              <a:rPr lang="en" altLang="zh-TW" sz="2400" dirty="0"/>
              <a:t>@Component </a:t>
            </a:r>
            <a:r>
              <a:rPr lang="zh-CN" altLang="en-US" sz="2400" dirty="0"/>
              <a:t>元件</a:t>
            </a:r>
            <a:endParaRPr lang="en" altLang="zh-TW" sz="2400" dirty="0"/>
          </a:p>
          <a:p>
            <a:pPr lvl="2"/>
            <a:r>
              <a:rPr lang="zh-TW" altLang="en-US" sz="1400" dirty="0"/>
              <a:t>用法：泛指元件</a:t>
            </a:r>
            <a:r>
              <a:rPr lang="en-US" altLang="zh-TW" sz="1400" dirty="0"/>
              <a:t>/</a:t>
            </a:r>
            <a:r>
              <a:rPr lang="zh-CN" altLang="en-US" sz="1400" dirty="0"/>
              <a:t>組件</a:t>
            </a:r>
            <a:r>
              <a:rPr lang="zh-TW" altLang="en-US" sz="1400" dirty="0"/>
              <a:t>，當元件不好歸類的時候，我們可以使用這個註解進行標註。</a:t>
            </a:r>
          </a:p>
          <a:p>
            <a:pPr lvl="2"/>
            <a:r>
              <a:rPr lang="zh-TW" altLang="en-US" sz="1400" dirty="0"/>
              <a:t>作用：用來註解這個</a:t>
            </a:r>
            <a:r>
              <a:rPr lang="en" altLang="zh-TW" sz="1400" dirty="0"/>
              <a:t>bean</a:t>
            </a:r>
            <a:r>
              <a:rPr lang="zh-TW" altLang="en-US" sz="1400" dirty="0"/>
              <a:t>是一個被</a:t>
            </a:r>
            <a:r>
              <a:rPr lang="en-US" altLang="zh-TW" sz="1400" dirty="0"/>
              <a:t> Spring </a:t>
            </a:r>
            <a:r>
              <a:rPr lang="zh-CN" altLang="en-US" sz="1400" dirty="0"/>
              <a:t>管理的</a:t>
            </a:r>
            <a:r>
              <a:rPr lang="zh-TW" altLang="en-US" sz="1400" dirty="0"/>
              <a:t>元件</a:t>
            </a:r>
            <a:endParaRPr lang="en-US" altLang="zh-TW" sz="1400" dirty="0"/>
          </a:p>
          <a:p>
            <a:pPr lvl="1"/>
            <a:r>
              <a:rPr lang="zh-CN" altLang="en-US" sz="2400" dirty="0"/>
              <a:t>二個特別歸類：</a:t>
            </a:r>
            <a:endParaRPr lang="en-US" altLang="zh-TW" sz="2400" dirty="0"/>
          </a:p>
          <a:p>
            <a:pPr lvl="1"/>
            <a:r>
              <a:rPr lang="en-US" altLang="zh-TW" sz="2200" dirty="0"/>
              <a:t>@</a:t>
            </a:r>
            <a:r>
              <a:rPr lang="en" altLang="zh-TW" sz="2200" dirty="0"/>
              <a:t>Service </a:t>
            </a:r>
            <a:r>
              <a:rPr lang="zh-CN" altLang="en-US" sz="2200" dirty="0"/>
              <a:t>服務類</a:t>
            </a:r>
            <a:endParaRPr lang="en" altLang="zh-TW" sz="2200" dirty="0"/>
          </a:p>
          <a:p>
            <a:pPr lvl="2"/>
            <a:r>
              <a:rPr lang="zh-TW" altLang="en-US" sz="1400" dirty="0"/>
              <a:t>用法：用於標註業務層組件</a:t>
            </a:r>
            <a:r>
              <a:rPr lang="en-US" altLang="zh-TW" sz="1400" dirty="0"/>
              <a:t>(</a:t>
            </a:r>
            <a:r>
              <a:rPr lang="en" altLang="zh-TW" sz="1400" dirty="0"/>
              <a:t>Service</a:t>
            </a:r>
            <a:r>
              <a:rPr lang="zh-TW" altLang="en-US" sz="1400" dirty="0"/>
              <a:t>層</a:t>
            </a:r>
            <a:r>
              <a:rPr lang="en-US" altLang="zh-TW" sz="1400" dirty="0"/>
              <a:t>)</a:t>
            </a:r>
            <a:r>
              <a:rPr lang="zh-TW" altLang="en-US" sz="1400" dirty="0"/>
              <a:t>上</a:t>
            </a:r>
          </a:p>
          <a:p>
            <a:pPr lvl="2"/>
            <a:r>
              <a:rPr lang="zh-TW" altLang="en-US" sz="1400" dirty="0"/>
              <a:t>作用：標註於業務層組件上表示定義一個</a:t>
            </a:r>
            <a:r>
              <a:rPr lang="en" altLang="zh-TW" sz="1400" dirty="0"/>
              <a:t>bean</a:t>
            </a:r>
            <a:r>
              <a:rPr lang="zh-TW" altLang="en" sz="1400" dirty="0"/>
              <a:t>，</a:t>
            </a:r>
            <a:r>
              <a:rPr lang="zh-TW" altLang="en-US" sz="1400" dirty="0"/>
              <a:t>自動根據所標註的組件名稱實例化一個首字母為小寫的</a:t>
            </a:r>
            <a:r>
              <a:rPr lang="en" altLang="zh-TW" sz="1400" dirty="0"/>
              <a:t>bean</a:t>
            </a:r>
            <a:r>
              <a:rPr lang="zh-TW" altLang="en" sz="1400" dirty="0"/>
              <a:t>。</a:t>
            </a:r>
          </a:p>
          <a:p>
            <a:pPr lvl="1"/>
            <a:r>
              <a:rPr lang="en" altLang="zh-TW" sz="2200" dirty="0"/>
              <a:t>@Repository </a:t>
            </a:r>
            <a:r>
              <a:rPr lang="zh-CN" altLang="en-US" sz="2200" dirty="0"/>
              <a:t>資料庫</a:t>
            </a:r>
            <a:endParaRPr lang="en" altLang="zh-TW" sz="2200" dirty="0"/>
          </a:p>
          <a:p>
            <a:pPr lvl="2"/>
            <a:r>
              <a:rPr lang="zh-TW" altLang="en-US" sz="1400" dirty="0"/>
              <a:t>用法：用戶標註數據訪問層組件（</a:t>
            </a:r>
            <a:r>
              <a:rPr lang="en" altLang="zh-TW" sz="1400" dirty="0"/>
              <a:t>Dao</a:t>
            </a:r>
            <a:r>
              <a:rPr lang="zh-TW" altLang="en-US" sz="1400" dirty="0"/>
              <a:t>層）</a:t>
            </a:r>
          </a:p>
          <a:p>
            <a:pPr lvl="2"/>
            <a:r>
              <a:rPr lang="zh-TW" altLang="en-US" sz="1400" dirty="0"/>
              <a:t>作用：實現</a:t>
            </a:r>
            <a:r>
              <a:rPr lang="en" altLang="zh-TW" sz="1400" dirty="0"/>
              <a:t>Dao</a:t>
            </a:r>
            <a:r>
              <a:rPr lang="zh-TW" altLang="en-US" sz="1400" dirty="0"/>
              <a:t>訪問；將類識別為</a:t>
            </a:r>
            <a:r>
              <a:rPr lang="en" altLang="zh-TW" sz="1400" dirty="0"/>
              <a:t>Bean</a:t>
            </a:r>
          </a:p>
          <a:p>
            <a:endParaRPr kumimoji="1" lang="zh-TW" altLang="en-US" sz="2400" dirty="0"/>
          </a:p>
        </p:txBody>
      </p:sp>
      <p:pic>
        <p:nvPicPr>
          <p:cNvPr id="4" name="圖片 3" descr="一張含有 鳥, 樹, 花 的圖片&#10;&#10;自動產生的描述">
            <a:extLst>
              <a:ext uri="{FF2B5EF4-FFF2-40B4-BE49-F238E27FC236}">
                <a16:creationId xmlns:a16="http://schemas.microsoft.com/office/drawing/2014/main" id="{96A17A28-1451-404D-9BC0-E6897EE6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5202972"/>
            <a:ext cx="2392033" cy="1308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 descr="一張含有 鳥, 樹, 花 的圖片&#10;&#10;自動產生的描述">
            <a:extLst>
              <a:ext uri="{FF2B5EF4-FFF2-40B4-BE49-F238E27FC236}">
                <a16:creationId xmlns:a16="http://schemas.microsoft.com/office/drawing/2014/main" id="{019FEE1E-8D47-814C-8BB5-EADAB18B9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61" y="346180"/>
            <a:ext cx="3240360" cy="17730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5247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4D56C5-9E84-2046-86FD-747AE468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</a:t>
            </a:r>
            <a:r>
              <a:rPr lang="zh-CN" altLang="en-US" dirty="0"/>
              <a:t>常用註解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6C51C-F6A1-844B-88E7-9E581012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44675"/>
            <a:ext cx="8928992" cy="4281488"/>
          </a:xfrm>
        </p:spPr>
        <p:txBody>
          <a:bodyPr/>
          <a:lstStyle/>
          <a:p>
            <a:r>
              <a:rPr lang="en" altLang="zh-TW" sz="2000" dirty="0"/>
              <a:t>@Resource </a:t>
            </a:r>
            <a:r>
              <a:rPr lang="zh-CN" altLang="en-US" sz="2000"/>
              <a:t>資源類</a:t>
            </a:r>
            <a:endParaRPr lang="en" altLang="zh-TW" sz="2000" dirty="0"/>
          </a:p>
          <a:p>
            <a:pPr lvl="1"/>
            <a:r>
              <a:rPr lang="zh-TW" altLang="en-US" sz="2000" dirty="0"/>
              <a:t>用法：標註於字段上或者</a:t>
            </a:r>
            <a:r>
              <a:rPr lang="en" altLang="zh-TW" sz="2000" dirty="0"/>
              <a:t>setter</a:t>
            </a:r>
            <a:r>
              <a:rPr lang="zh-TW" altLang="en-US" sz="2000" dirty="0"/>
              <a:t>方法上，默認按</a:t>
            </a:r>
            <a:r>
              <a:rPr lang="en" altLang="zh-TW" sz="2000" dirty="0" err="1"/>
              <a:t>ByName</a:t>
            </a:r>
            <a:r>
              <a:rPr lang="zh-TW" altLang="en-US" sz="2000" dirty="0"/>
              <a:t>進行自動裝配</a:t>
            </a:r>
          </a:p>
          <a:p>
            <a:pPr lvl="1"/>
            <a:r>
              <a:rPr lang="zh-TW" altLang="en-US" sz="2000" dirty="0"/>
              <a:t>作用：用來自動裝配</a:t>
            </a:r>
            <a:r>
              <a:rPr lang="en" altLang="zh-TW" sz="2000" dirty="0"/>
              <a:t>Bean</a:t>
            </a:r>
            <a:r>
              <a:rPr lang="zh-TW" altLang="en" sz="2000" dirty="0"/>
              <a:t>，</a:t>
            </a:r>
            <a:r>
              <a:rPr lang="zh-TW" altLang="en-US" sz="2000" dirty="0"/>
              <a:t>激活一個命名資源的依賴注入。</a:t>
            </a:r>
          </a:p>
          <a:p>
            <a:r>
              <a:rPr lang="en-US" altLang="zh-TW" sz="2000" dirty="0"/>
              <a:t>@</a:t>
            </a:r>
            <a:r>
              <a:rPr lang="en" altLang="zh-TW" sz="2000" dirty="0" err="1"/>
              <a:t>Autowired</a:t>
            </a:r>
            <a:r>
              <a:rPr lang="en" altLang="zh-TW" sz="2000" dirty="0"/>
              <a:t> </a:t>
            </a:r>
            <a:r>
              <a:rPr lang="zh-CN" altLang="en-US" sz="2000" dirty="0"/>
              <a:t>自動綁定</a:t>
            </a:r>
            <a:endParaRPr lang="en" altLang="zh-TW" sz="2000" dirty="0"/>
          </a:p>
          <a:p>
            <a:pPr lvl="1"/>
            <a:r>
              <a:rPr lang="zh-TW" altLang="en-US" sz="2000" dirty="0"/>
              <a:t>該註解和</a:t>
            </a:r>
            <a:r>
              <a:rPr lang="en-US" altLang="zh-TW" sz="2000" dirty="0"/>
              <a:t>@</a:t>
            </a:r>
            <a:r>
              <a:rPr lang="en" altLang="zh-TW" sz="2000" dirty="0"/>
              <a:t>Resource</a:t>
            </a:r>
            <a:r>
              <a:rPr lang="zh-TW" altLang="en-US" sz="2000" dirty="0"/>
              <a:t>的用法和作用基本一致。</a:t>
            </a:r>
          </a:p>
          <a:p>
            <a:pPr lvl="1"/>
            <a:r>
              <a:rPr lang="zh-TW" altLang="en-US" sz="2000" dirty="0"/>
              <a:t>不同點：</a:t>
            </a:r>
          </a:p>
          <a:p>
            <a:pPr lvl="2"/>
            <a:r>
              <a:rPr lang="en-US" altLang="zh-TW" sz="1600" dirty="0"/>
              <a:t>1.@</a:t>
            </a:r>
            <a:r>
              <a:rPr lang="en" altLang="zh-TW" sz="1600" dirty="0"/>
              <a:t>Resource</a:t>
            </a:r>
            <a:r>
              <a:rPr lang="zh-TW" altLang="en-US" sz="1600" dirty="0"/>
              <a:t>屬於</a:t>
            </a:r>
            <a:r>
              <a:rPr lang="en" altLang="zh-TW" sz="1600" dirty="0"/>
              <a:t>J2EE</a:t>
            </a:r>
            <a:r>
              <a:rPr lang="zh-TW" altLang="en" sz="1600" dirty="0"/>
              <a:t>，</a:t>
            </a:r>
            <a:r>
              <a:rPr lang="en" altLang="zh-TW" sz="1600" dirty="0"/>
              <a:t>@</a:t>
            </a:r>
            <a:r>
              <a:rPr lang="en" altLang="zh-TW" sz="1600" dirty="0" err="1"/>
              <a:t>Autowired</a:t>
            </a:r>
            <a:r>
              <a:rPr lang="zh-TW" altLang="en-US" sz="1600" dirty="0"/>
              <a:t>屬於</a:t>
            </a:r>
            <a:r>
              <a:rPr lang="en" altLang="zh-TW" sz="1600" dirty="0"/>
              <a:t>Spring</a:t>
            </a:r>
          </a:p>
          <a:p>
            <a:pPr lvl="2"/>
            <a:r>
              <a:rPr lang="en" altLang="zh-TW" sz="1600" dirty="0"/>
              <a:t>2.@Autowired</a:t>
            </a:r>
            <a:r>
              <a:rPr lang="zh-TW" altLang="en-US" sz="1600" dirty="0"/>
              <a:t>是根據類型</a:t>
            </a:r>
            <a:r>
              <a:rPr lang="en-US" altLang="zh-TW" sz="1600" dirty="0"/>
              <a:t>(</a:t>
            </a:r>
            <a:r>
              <a:rPr lang="en" altLang="zh-TW" sz="1600" dirty="0" err="1"/>
              <a:t>ByType</a:t>
            </a:r>
            <a:r>
              <a:rPr lang="en" altLang="zh-TW" sz="1600" dirty="0"/>
              <a:t>)</a:t>
            </a:r>
            <a:r>
              <a:rPr lang="zh-TW" altLang="en-US" sz="1600" dirty="0"/>
              <a:t>進行自動裝配的</a:t>
            </a:r>
          </a:p>
          <a:p>
            <a:pPr lvl="2"/>
            <a:r>
              <a:rPr lang="en-US" altLang="zh-TW" sz="1600" dirty="0"/>
              <a:t>3.@</a:t>
            </a:r>
            <a:r>
              <a:rPr lang="en" altLang="zh-TW" sz="1600" dirty="0" err="1"/>
              <a:t>Autowired</a:t>
            </a:r>
            <a:r>
              <a:rPr lang="zh-TW" altLang="en-US" sz="1600" dirty="0"/>
              <a:t>沒有</a:t>
            </a:r>
            <a:r>
              <a:rPr lang="en" altLang="zh-TW" sz="1600" dirty="0"/>
              <a:t>name</a:t>
            </a:r>
            <a:r>
              <a:rPr lang="zh-TW" altLang="en-US" sz="1600" dirty="0"/>
              <a:t>屬性，如果要按名稱進行裝配，需要配合</a:t>
            </a:r>
            <a:r>
              <a:rPr lang="en-US" altLang="zh-TW" sz="1600" dirty="0"/>
              <a:t>@</a:t>
            </a:r>
            <a:r>
              <a:rPr lang="en" altLang="zh-TW" sz="1600" dirty="0"/>
              <a:t>Qualifier</a:t>
            </a:r>
            <a:r>
              <a:rPr lang="zh-TW" altLang="en-US" sz="1600" dirty="0"/>
              <a:t>使用</a:t>
            </a:r>
            <a:r>
              <a:rPr lang="en-US" altLang="zh-TW" sz="1600" dirty="0"/>
              <a:t>@</a:t>
            </a:r>
            <a:r>
              <a:rPr lang="en" altLang="zh-TW" sz="1600" dirty="0"/>
              <a:t>Resource</a:t>
            </a:r>
          </a:p>
          <a:p>
            <a:pPr lvl="1"/>
            <a:r>
              <a:rPr lang="en" altLang="zh-TW" sz="2000" dirty="0"/>
              <a:t>@Qualifier </a:t>
            </a:r>
            <a:r>
              <a:rPr lang="zh-TW" altLang="zh-TW" sz="2000" dirty="0"/>
              <a:t>限定詞</a:t>
            </a:r>
            <a:endParaRPr lang="en" altLang="zh-TW" sz="2000" dirty="0"/>
          </a:p>
          <a:p>
            <a:pPr lvl="2"/>
            <a:r>
              <a:rPr lang="en" altLang="zh-TW" sz="1600" dirty="0"/>
              <a:t>@Resource(name="</a:t>
            </a:r>
            <a:r>
              <a:rPr lang="en" altLang="zh-TW" sz="1600" dirty="0" err="1"/>
              <a:t>cusDao</a:t>
            </a:r>
            <a:r>
              <a:rPr lang="en" altLang="zh-TW" sz="1600" dirty="0"/>
              <a:t>")</a:t>
            </a:r>
            <a:br>
              <a:rPr lang="en" altLang="zh-TW" sz="1600" dirty="0"/>
            </a:b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</a:rPr>
              <a:t>相當於</a:t>
            </a:r>
            <a:br>
              <a:rPr lang="zh-TW" altLang="en-US" sz="1600" dirty="0"/>
            </a:br>
            <a:r>
              <a:rPr lang="en-US" altLang="zh-TW" sz="1600" dirty="0"/>
              <a:t>@</a:t>
            </a:r>
            <a:r>
              <a:rPr lang="en" altLang="zh-TW" sz="1600" dirty="0" err="1"/>
              <a:t>Autowired</a:t>
            </a:r>
            <a:br>
              <a:rPr lang="en" altLang="zh-TW" sz="1600" dirty="0"/>
            </a:br>
            <a:r>
              <a:rPr lang="en" altLang="zh-TW" sz="1600" dirty="0"/>
              <a:t>@Qualifier("</a:t>
            </a:r>
            <a:r>
              <a:rPr lang="en" altLang="zh-TW" sz="1600" dirty="0" err="1"/>
              <a:t>cusDao</a:t>
            </a:r>
            <a:r>
              <a:rPr lang="en" altLang="zh-TW" sz="1600" dirty="0"/>
              <a:t>")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037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25C8B-B258-BC4C-B80C-1F1D2FE5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Spring </a:t>
            </a:r>
            <a:r>
              <a:rPr lang="zh-CN" altLang="en-US" dirty="0"/>
              <a:t>常用註解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96F8D7-8F73-9C45-BA7F-15D4E0454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4069"/>
            <a:ext cx="8229600" cy="4281488"/>
          </a:xfrm>
        </p:spPr>
        <p:txBody>
          <a:bodyPr/>
          <a:lstStyle/>
          <a:p>
            <a:r>
              <a:rPr lang="en" altLang="zh-TW" sz="1400" dirty="0"/>
              <a:t>@</a:t>
            </a:r>
            <a:r>
              <a:rPr lang="en" altLang="zh-TW" sz="1400" dirty="0" err="1"/>
              <a:t>Autowired</a:t>
            </a:r>
            <a:endParaRPr lang="en" altLang="zh-TW" sz="1400" dirty="0"/>
          </a:p>
          <a:p>
            <a:pPr lvl="1"/>
            <a:r>
              <a:rPr lang="zh-TW" altLang="en-US" sz="1400" b="0" dirty="0"/>
              <a:t>我們可以使用</a:t>
            </a:r>
            <a:r>
              <a:rPr lang="en-US" altLang="zh-TW" sz="1400" b="0" dirty="0"/>
              <a:t>@</a:t>
            </a:r>
            <a:r>
              <a:rPr lang="en" altLang="zh-TW" sz="1400" b="0" dirty="0" err="1"/>
              <a:t>Autowired</a:t>
            </a:r>
            <a:r>
              <a:rPr lang="zh-TW" altLang="en-US" sz="1400" b="0" dirty="0"/>
              <a:t>注釋來標記</a:t>
            </a:r>
            <a:r>
              <a:rPr lang="en" altLang="zh-TW" sz="1400" b="0" dirty="0"/>
              <a:t>Spring</a:t>
            </a:r>
            <a:r>
              <a:rPr lang="zh-TW" altLang="en-US" sz="1400" b="0" dirty="0"/>
              <a:t>將要解析和注入的依賴關係。我們可以將這個注釋與建構子，</a:t>
            </a:r>
            <a:r>
              <a:rPr lang="en" altLang="zh-TW" sz="1400" b="0" dirty="0"/>
              <a:t>setter</a:t>
            </a:r>
            <a:r>
              <a:rPr lang="zh-TW" altLang="en-US" sz="1400" b="0" dirty="0"/>
              <a:t>或欄位注入一起使用。</a:t>
            </a:r>
            <a:endParaRPr lang="en-US" altLang="zh-TW" sz="1400" b="0" dirty="0"/>
          </a:p>
          <a:p>
            <a:r>
              <a:rPr lang="en" altLang="zh-TW" sz="1400" dirty="0"/>
              <a:t>@Bean</a:t>
            </a:r>
            <a:endParaRPr lang="en" altLang="zh-TW" sz="1400" b="0" dirty="0"/>
          </a:p>
          <a:p>
            <a:pPr lvl="1"/>
            <a:r>
              <a:rPr lang="en" altLang="zh-TW" sz="1400" b="0" dirty="0"/>
              <a:t>@Bean</a:t>
            </a:r>
            <a:r>
              <a:rPr lang="zh-TW" altLang="en-US" sz="1400" b="0" dirty="0"/>
              <a:t>是方法級注釋，是</a:t>
            </a:r>
            <a:r>
              <a:rPr lang="en" altLang="zh-TW" sz="1400" b="0" dirty="0"/>
              <a:t>XML</a:t>
            </a:r>
            <a:r>
              <a:rPr lang="zh-TW" altLang="en-US" sz="1400" b="0" dirty="0"/>
              <a:t>元素的直接模擬。您可以在 </a:t>
            </a:r>
            <a:r>
              <a:rPr lang="en-US" altLang="zh-TW" sz="1400" b="0" dirty="0"/>
              <a:t>@</a:t>
            </a:r>
            <a:r>
              <a:rPr lang="en" altLang="zh-TW" sz="1400" b="0" dirty="0"/>
              <a:t>Configuration</a:t>
            </a:r>
            <a:r>
              <a:rPr lang="zh-TW" altLang="en-US" sz="1400" b="0" dirty="0"/>
              <a:t>註解或 </a:t>
            </a:r>
            <a:r>
              <a:rPr lang="en-US" altLang="zh-TW" sz="1400" b="0" dirty="0"/>
              <a:t>@</a:t>
            </a:r>
            <a:r>
              <a:rPr lang="en" altLang="zh-TW" sz="1400" b="0" dirty="0"/>
              <a:t>Component</a:t>
            </a:r>
            <a:r>
              <a:rPr lang="zh-TW" altLang="en-US" sz="1400" b="0" dirty="0"/>
              <a:t>註解類中使用 </a:t>
            </a:r>
            <a:r>
              <a:rPr lang="en-US" altLang="zh-TW" sz="1400" b="0" dirty="0"/>
              <a:t>@</a:t>
            </a:r>
            <a:r>
              <a:rPr lang="en" altLang="zh-TW" sz="1400" b="0" dirty="0"/>
              <a:t>Bean</a:t>
            </a:r>
            <a:r>
              <a:rPr lang="zh-TW" altLang="en-US" sz="1400" b="0" dirty="0"/>
              <a:t>批註</a:t>
            </a:r>
            <a:endParaRPr lang="en-US" altLang="zh-TW" sz="1400" b="0" dirty="0"/>
          </a:p>
          <a:p>
            <a:r>
              <a:rPr lang="en" altLang="zh-TW" sz="1400" dirty="0"/>
              <a:t>@Qualifier</a:t>
            </a:r>
            <a:endParaRPr lang="en" altLang="zh-TW" sz="1400" b="0" dirty="0"/>
          </a:p>
          <a:p>
            <a:pPr lvl="1"/>
            <a:r>
              <a:rPr lang="zh-TW" altLang="en-US" sz="1400" b="0" dirty="0"/>
              <a:t>此注釋有助於微調基於注釋的自動佈局配置。 可能存在這樣的情況：我們創建多個相同類型的</a:t>
            </a:r>
            <a:r>
              <a:rPr lang="en" altLang="zh-TW" sz="1400" b="0" dirty="0"/>
              <a:t>bean</a:t>
            </a:r>
            <a:r>
              <a:rPr lang="zh-TW" altLang="en" sz="1400" b="0" dirty="0"/>
              <a:t>，</a:t>
            </a:r>
            <a:r>
              <a:rPr lang="zh-TW" altLang="en-US" sz="1400" b="0" dirty="0"/>
              <a:t>並且只想使用屬性連接其中一個</a:t>
            </a:r>
            <a:r>
              <a:rPr lang="en" altLang="zh-TW" sz="1400" b="0" dirty="0"/>
              <a:t>bean</a:t>
            </a:r>
            <a:r>
              <a:rPr lang="zh-TW" altLang="en" sz="1400" b="0" dirty="0"/>
              <a:t>。 </a:t>
            </a:r>
            <a:r>
              <a:rPr lang="zh-TW" altLang="en-US" sz="1400" b="0" dirty="0"/>
              <a:t>這可以使用</a:t>
            </a:r>
            <a:r>
              <a:rPr lang="en-US" altLang="zh-TW" sz="1400" b="0" dirty="0"/>
              <a:t>@ </a:t>
            </a:r>
            <a:r>
              <a:rPr lang="en" altLang="zh-TW" sz="1400" b="0" dirty="0"/>
              <a:t>Qualifier</a:t>
            </a:r>
            <a:r>
              <a:rPr lang="zh-TW" altLang="en-US" sz="1400" b="0" dirty="0"/>
              <a:t>注釋以及 </a:t>
            </a:r>
            <a:r>
              <a:rPr lang="en-US" altLang="zh-TW" sz="1400" b="0" dirty="0"/>
              <a:t>@</a:t>
            </a:r>
            <a:r>
              <a:rPr lang="en" altLang="zh-TW" sz="1400" b="0" dirty="0" err="1"/>
              <a:t>Autowired</a:t>
            </a:r>
            <a:r>
              <a:rPr lang="zh-TW" altLang="en-US" sz="1400" b="0" dirty="0"/>
              <a:t>注釋來控制。</a:t>
            </a:r>
            <a:endParaRPr lang="en-US" altLang="zh-TW" sz="1400" b="0" dirty="0"/>
          </a:p>
          <a:p>
            <a:r>
              <a:rPr lang="en" altLang="zh-TW" sz="1400" dirty="0"/>
              <a:t>@Required</a:t>
            </a:r>
            <a:endParaRPr lang="en" altLang="zh-TW" sz="1400" b="0" dirty="0"/>
          </a:p>
          <a:p>
            <a:pPr lvl="1"/>
            <a:r>
              <a:rPr lang="en" altLang="zh-TW" sz="1400" b="0" dirty="0"/>
              <a:t>@Required </a:t>
            </a:r>
            <a:r>
              <a:rPr lang="zh-TW" altLang="en-US" sz="1400" b="0" dirty="0"/>
              <a:t>注釋是一個方法級注釋，並應用於</a:t>
            </a:r>
            <a:r>
              <a:rPr lang="en" altLang="zh-TW" sz="1400" b="0" dirty="0"/>
              <a:t>bean</a:t>
            </a:r>
            <a:r>
              <a:rPr lang="zh-TW" altLang="en-US" sz="1400" b="0" dirty="0"/>
              <a:t>的</a:t>
            </a:r>
            <a:r>
              <a:rPr lang="en" altLang="zh-TW" sz="1400" b="0" dirty="0"/>
              <a:t>setter</a:t>
            </a:r>
            <a:r>
              <a:rPr lang="zh-TW" altLang="en-US" sz="1400" b="0" dirty="0"/>
              <a:t>方法。此注釋僅指示必須將</a:t>
            </a:r>
            <a:r>
              <a:rPr lang="en" altLang="zh-TW" sz="1400" b="0" dirty="0"/>
              <a:t>setter</a:t>
            </a:r>
            <a:r>
              <a:rPr lang="zh-TW" altLang="en-US" sz="1400" b="0" dirty="0"/>
              <a:t>方法配置為在配置時使用依賴注入。</a:t>
            </a:r>
            <a:endParaRPr lang="en-US" altLang="zh-TW" sz="1400" b="0" dirty="0"/>
          </a:p>
          <a:p>
            <a:r>
              <a:rPr lang="en" altLang="zh-TW" sz="1400" dirty="0"/>
              <a:t>@Value</a:t>
            </a:r>
          </a:p>
          <a:p>
            <a:pPr lvl="1"/>
            <a:r>
              <a:rPr lang="en" altLang="zh-TW" sz="1400" b="0" dirty="0"/>
              <a:t>Spring @Value </a:t>
            </a:r>
            <a:r>
              <a:rPr lang="zh-TW" altLang="en-US" sz="1400" b="0" dirty="0"/>
              <a:t>注釋用於為變數和方法參數指定預設值。</a:t>
            </a:r>
            <a:endParaRPr lang="en-US" altLang="zh-TW" sz="1400" b="0" dirty="0"/>
          </a:p>
          <a:p>
            <a:r>
              <a:rPr lang="en" altLang="zh-TW" sz="1400" dirty="0"/>
              <a:t>@Scope</a:t>
            </a:r>
            <a:endParaRPr lang="en" altLang="zh-TW" sz="1400" b="0" dirty="0"/>
          </a:p>
          <a:p>
            <a:pPr lvl="1"/>
            <a:r>
              <a:rPr lang="zh-TW" altLang="en-US" sz="1400" b="0" dirty="0"/>
              <a:t>我們使用</a:t>
            </a:r>
            <a:r>
              <a:rPr lang="en-US" altLang="zh-TW" sz="1400" b="0" dirty="0"/>
              <a:t>@</a:t>
            </a:r>
            <a:r>
              <a:rPr lang="en" altLang="zh-TW" sz="1400" b="0" dirty="0"/>
              <a:t>Scope</a:t>
            </a:r>
            <a:r>
              <a:rPr lang="zh-TW" altLang="en-US" sz="1400" b="0" dirty="0"/>
              <a:t>注釋來定義</a:t>
            </a:r>
            <a:r>
              <a:rPr lang="en-US" altLang="zh-TW" sz="1400" b="0" dirty="0"/>
              <a:t>@</a:t>
            </a:r>
            <a:r>
              <a:rPr lang="en" altLang="zh-TW" sz="1400" b="0" dirty="0"/>
              <a:t>Component</a:t>
            </a:r>
            <a:r>
              <a:rPr lang="zh-TW" altLang="en-US" sz="1400" b="0" dirty="0"/>
              <a:t>類的範圍或 </a:t>
            </a:r>
            <a:r>
              <a:rPr lang="en-US" altLang="zh-TW" sz="1400" b="0" dirty="0"/>
              <a:t>@</a:t>
            </a:r>
            <a:r>
              <a:rPr lang="en" altLang="zh-TW" sz="1400" b="0" dirty="0"/>
              <a:t>Bean</a:t>
            </a:r>
            <a:r>
              <a:rPr lang="zh-TW" altLang="en-US" sz="1400" b="0" dirty="0"/>
              <a:t>定義。 它可以是</a:t>
            </a:r>
            <a:r>
              <a:rPr lang="en-US" altLang="zh-TW" sz="1400" b="0" dirty="0"/>
              <a:t>singleton</a:t>
            </a:r>
            <a:r>
              <a:rPr lang="zh-TW" altLang="en-US" sz="1400" b="0" dirty="0"/>
              <a:t>，</a:t>
            </a:r>
            <a:r>
              <a:rPr lang="en-US" altLang="zh-TW" sz="1400" b="0" dirty="0"/>
              <a:t>prototype</a:t>
            </a:r>
            <a:r>
              <a:rPr lang="zh-TW" altLang="en-US" sz="1400" b="0" dirty="0"/>
              <a:t>，</a:t>
            </a:r>
            <a:r>
              <a:rPr lang="en-US" altLang="zh-TW" sz="1400" b="0" dirty="0"/>
              <a:t>request</a:t>
            </a:r>
            <a:r>
              <a:rPr lang="zh-TW" altLang="en-US" sz="1400" b="0" dirty="0"/>
              <a:t>，</a:t>
            </a:r>
            <a:r>
              <a:rPr lang="en-US" altLang="zh-TW" sz="1400" b="0" dirty="0"/>
              <a:t>session</a:t>
            </a:r>
            <a:r>
              <a:rPr lang="zh-TW" altLang="en-US" sz="1400" b="0" dirty="0"/>
              <a:t>，</a:t>
            </a:r>
            <a:r>
              <a:rPr lang="en" altLang="zh-TW" sz="1400" b="0" dirty="0" err="1"/>
              <a:t>globalSession</a:t>
            </a:r>
            <a:r>
              <a:rPr lang="zh-TW" altLang="en-US" sz="1400" b="0" dirty="0"/>
              <a:t>或某些自定義範圍。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64356D-0ED5-F446-BB8E-CA47DB2DD8A8}"/>
              </a:ext>
            </a:extLst>
          </p:cNvPr>
          <p:cNvSpPr/>
          <p:nvPr/>
        </p:nvSpPr>
        <p:spPr>
          <a:xfrm>
            <a:off x="457200" y="6135192"/>
            <a:ext cx="50818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其他更多</a:t>
            </a:r>
            <a:r>
              <a:rPr lang="en-US" altLang="zh-CN" dirty="0">
                <a:hlinkClick r:id="rId2"/>
              </a:rPr>
              <a:t> : </a:t>
            </a:r>
            <a:r>
              <a:rPr lang="en" altLang="zh-TW" dirty="0">
                <a:hlinkClick r:id="rId2"/>
              </a:rPr>
              <a:t>https://kknews.cc/zh-tw/code/q6z2968.html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34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E73B6-FC26-574A-81F0-A5792F4C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XML + Annotation</a:t>
            </a:r>
            <a:r>
              <a:rPr kumimoji="1" lang="zh-CN" altLang="en-US" dirty="0"/>
              <a:t>配置</a:t>
            </a:r>
            <a:r>
              <a:rPr lang="zh-CN" altLang="en-US" dirty="0"/>
              <a:t>合作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D3FF80-D77B-A443-AFC7-2FAED86E18BC}"/>
              </a:ext>
            </a:extLst>
          </p:cNvPr>
          <p:cNvSpPr/>
          <p:nvPr/>
        </p:nvSpPr>
        <p:spPr>
          <a:xfrm>
            <a:off x="422324" y="1700808"/>
            <a:ext cx="6338888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75000"/>
                  </a:schemeClr>
                </a:solidFill>
              </a:rPr>
              <a:t>import org.springframework.beans.factory.annotation.Value;</a:t>
            </a:r>
          </a:p>
          <a:p>
            <a:r>
              <a:rPr lang="zh-TW" altLang="en-US" sz="1400" dirty="0">
                <a:solidFill>
                  <a:schemeClr val="bg1">
                    <a:lumMod val="75000"/>
                  </a:schemeClr>
                </a:solidFill>
              </a:rPr>
              <a:t>import org.springframework.stereotype.Component;</a:t>
            </a:r>
          </a:p>
          <a:p>
            <a:endParaRPr lang="zh-TW" altLang="en-US" sz="1400" dirty="0"/>
          </a:p>
          <a:p>
            <a:r>
              <a:rPr lang="zh-TW" altLang="en-US" sz="1400" dirty="0">
                <a:solidFill>
                  <a:srgbClr val="CC66FF"/>
                </a:solidFill>
              </a:rPr>
              <a:t>@Component</a:t>
            </a:r>
          </a:p>
          <a:p>
            <a:r>
              <a:rPr lang="zh-TW" altLang="en-US" sz="1400" dirty="0"/>
              <a:t>public class HelloBean {</a:t>
            </a:r>
          </a:p>
          <a:p>
            <a:r>
              <a:rPr lang="zh-TW" altLang="en-US" sz="1400" dirty="0"/>
              <a:t>    </a:t>
            </a:r>
            <a:r>
              <a:rPr lang="zh-TW" altLang="en-US" sz="1400" dirty="0">
                <a:solidFill>
                  <a:srgbClr val="CC66FF"/>
                </a:solidFill>
              </a:rPr>
              <a:t>@Value("Vincent")</a:t>
            </a:r>
          </a:p>
          <a:p>
            <a:r>
              <a:rPr lang="zh-TW" altLang="en-US" sz="1400" dirty="0"/>
              <a:t>    private String name;</a:t>
            </a:r>
          </a:p>
          <a:p>
            <a:r>
              <a:rPr lang="zh-TW" altLang="en-US" sz="1400" dirty="0"/>
              <a:t>    public String getName() {</a:t>
            </a:r>
          </a:p>
          <a:p>
            <a:r>
              <a:rPr lang="zh-TW" altLang="en-US" sz="1400" dirty="0"/>
              <a:t>        return name;</a:t>
            </a:r>
          </a:p>
          <a:p>
            <a:r>
              <a:rPr lang="zh-TW" altLang="en-US" sz="1400" dirty="0"/>
              <a:t>    }</a:t>
            </a:r>
          </a:p>
          <a:p>
            <a:r>
              <a:rPr lang="zh-TW" altLang="en-US" sz="1400" dirty="0"/>
              <a:t>    public void setName(String name) {</a:t>
            </a:r>
          </a:p>
          <a:p>
            <a:r>
              <a:rPr lang="zh-TW" altLang="en-US" sz="1400" dirty="0"/>
              <a:t>        this.name = name;</a:t>
            </a:r>
          </a:p>
          <a:p>
            <a:r>
              <a:rPr lang="zh-TW" altLang="en-US" sz="1400" dirty="0"/>
              <a:t>    }  </a:t>
            </a:r>
          </a:p>
          <a:p>
            <a:r>
              <a:rPr lang="zh-TW" altLang="en-US" sz="14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6E738A-889A-1A44-985A-C65355E580C4}"/>
              </a:ext>
            </a:extLst>
          </p:cNvPr>
          <p:cNvSpPr/>
          <p:nvPr/>
        </p:nvSpPr>
        <p:spPr>
          <a:xfrm>
            <a:off x="971600" y="4653136"/>
            <a:ext cx="7992888" cy="1723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800" dirty="0"/>
              <a:t>&lt;?xml version="1.0" encoding="UTF-8"?&gt;</a:t>
            </a:r>
          </a:p>
          <a:p>
            <a:r>
              <a:rPr lang="zh-TW" altLang="en-US" sz="800" dirty="0"/>
              <a:t>&lt;beans xmlns="http://www.springframework.org/schema/beans"</a:t>
            </a:r>
          </a:p>
          <a:p>
            <a:r>
              <a:rPr lang="zh-TW" altLang="en-US" sz="800" dirty="0"/>
              <a:t>       xmlns:xsi="http://www.w3.org/2001/XMLSchema-instance"</a:t>
            </a:r>
          </a:p>
          <a:p>
            <a:r>
              <a:rPr lang="zh-TW" altLang="en-US" sz="800" dirty="0"/>
              <a:t>       </a:t>
            </a:r>
            <a:r>
              <a:rPr lang="zh-TW" altLang="en-US" sz="800" dirty="0">
                <a:solidFill>
                  <a:srgbClr val="FF0000"/>
                </a:solidFill>
              </a:rPr>
              <a:t>xmlns:context="http://www.springframework.org/schema/context"</a:t>
            </a:r>
          </a:p>
          <a:p>
            <a:r>
              <a:rPr lang="zh-TW" altLang="en-US" sz="800" dirty="0"/>
              <a:t>        </a:t>
            </a:r>
          </a:p>
          <a:p>
            <a:r>
              <a:rPr lang="zh-TW" altLang="en-US" sz="800" dirty="0"/>
              <a:t>       xsi:schemaLocation="http://www.springframework.org/schema/beans http://www.springframework.org/schema/beans/spring-beans-4.3.xsd</a:t>
            </a:r>
          </a:p>
          <a:p>
            <a:r>
              <a:rPr lang="zh-TW" altLang="en-US" sz="800" dirty="0"/>
              <a:t>            </a:t>
            </a:r>
            <a:r>
              <a:rPr lang="zh-TW" altLang="en-US" sz="800" dirty="0">
                <a:solidFill>
                  <a:srgbClr val="FF0000"/>
                </a:solidFill>
              </a:rPr>
              <a:t>http://www.springframework.org/schema/context http://www.springframework.org/schema/context/spring-context-4.3.xsd"</a:t>
            </a:r>
            <a:r>
              <a:rPr lang="zh-TW" altLang="en-US" sz="800" dirty="0"/>
              <a:t>&gt;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    </a:t>
            </a:r>
          </a:p>
          <a:p>
            <a:r>
              <a:rPr lang="zh-TW" altLang="en-US" sz="1000" dirty="0"/>
              <a:t>    </a:t>
            </a:r>
            <a:r>
              <a:rPr lang="zh-TW" altLang="en-US" sz="1400" b="1" dirty="0"/>
              <a:t>&lt;context:component-scan base-package="com.spring.study.beans3"/&gt;</a:t>
            </a:r>
          </a:p>
          <a:p>
            <a:r>
              <a:rPr lang="zh-TW" altLang="en-US" sz="800" dirty="0"/>
              <a:t>    </a:t>
            </a:r>
          </a:p>
          <a:p>
            <a:r>
              <a:rPr lang="zh-TW" altLang="en-US" sz="800" dirty="0"/>
              <a:t>&lt;/beans&gt;</a:t>
            </a:r>
          </a:p>
        </p:txBody>
      </p:sp>
      <p:sp>
        <p:nvSpPr>
          <p:cNvPr id="6" name="橢圓圖說文字 5">
            <a:extLst>
              <a:ext uri="{FF2B5EF4-FFF2-40B4-BE49-F238E27FC236}">
                <a16:creationId xmlns:a16="http://schemas.microsoft.com/office/drawing/2014/main" id="{16CEA5DD-71F2-3248-B766-446594DA7F77}"/>
              </a:ext>
            </a:extLst>
          </p:cNvPr>
          <p:cNvSpPr/>
          <p:nvPr/>
        </p:nvSpPr>
        <p:spPr>
          <a:xfrm>
            <a:off x="8207941" y="5697351"/>
            <a:ext cx="936104" cy="648072"/>
          </a:xfrm>
          <a:prstGeom prst="wedgeEllipseCallout">
            <a:avLst>
              <a:gd name="adj1" fmla="val -65744"/>
              <a:gd name="adj2" fmla="val 1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掃描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7C6163-E0F1-3D4C-B70D-8B19F070A8E9}"/>
              </a:ext>
            </a:extLst>
          </p:cNvPr>
          <p:cNvSpPr txBox="1"/>
          <p:nvPr/>
        </p:nvSpPr>
        <p:spPr>
          <a:xfrm>
            <a:off x="6833777" y="4242549"/>
            <a:ext cx="2130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applicationConfig.xml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921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FC218-1DBE-2344-8B2C-D1C71A83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Session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47F86-B1E0-6C4A-9867-14B78D568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引用外部資源注入</a:t>
            </a:r>
            <a:endParaRPr lang="en-US" altLang="zh-TW" dirty="0"/>
          </a:p>
          <a:p>
            <a:r>
              <a:rPr lang="en-US" altLang="zh-TW" dirty="0"/>
              <a:t>Set, List, Map </a:t>
            </a:r>
            <a:r>
              <a:rPr lang="zh-TW" altLang="en-US" dirty="0"/>
              <a:t>集合資料注入</a:t>
            </a:r>
            <a:endParaRPr lang="en-US" altLang="zh-TW" dirty="0"/>
          </a:p>
          <a:p>
            <a:r>
              <a:rPr lang="en-US" altLang="zh-TW" dirty="0"/>
              <a:t>&lt;bean&gt; </a:t>
            </a:r>
            <a:r>
              <a:rPr lang="zh-TW" altLang="en-US" dirty="0"/>
              <a:t>的生命週期</a:t>
            </a:r>
            <a:endParaRPr lang="en-US" altLang="zh-TW" dirty="0"/>
          </a:p>
          <a:p>
            <a:pPr lvl="1"/>
            <a:r>
              <a:rPr lang="en-US" altLang="zh-TW" dirty="0" err="1"/>
              <a:t>init</a:t>
            </a:r>
            <a:r>
              <a:rPr lang="en-US" altLang="zh-TW" dirty="0"/>
              <a:t>-method</a:t>
            </a:r>
            <a:r>
              <a:rPr lang="zh-TW" altLang="en-US" dirty="0"/>
              <a:t>、</a:t>
            </a:r>
            <a:r>
              <a:rPr lang="en-US" altLang="zh-TW" dirty="0"/>
              <a:t>destroy-method</a:t>
            </a:r>
          </a:p>
          <a:p>
            <a:r>
              <a:rPr lang="en-US" altLang="zh-TW" dirty="0" err="1"/>
              <a:t>FactoryBean</a:t>
            </a:r>
            <a:endParaRPr lang="en-US" altLang="zh-TW" dirty="0"/>
          </a:p>
          <a:p>
            <a:r>
              <a:rPr lang="zh-TW" altLang="en-US" dirty="0"/>
              <a:t>利用</a:t>
            </a:r>
            <a:r>
              <a:rPr lang="en-US" altLang="zh-TW" dirty="0"/>
              <a:t> Annotation</a:t>
            </a:r>
            <a:r>
              <a:rPr lang="zh-TW" altLang="en-US" dirty="0"/>
              <a:t> 進行</a:t>
            </a:r>
            <a:r>
              <a:rPr lang="en-US" altLang="zh-TW" dirty="0"/>
              <a:t> DI</a:t>
            </a:r>
          </a:p>
          <a:p>
            <a:r>
              <a:rPr lang="en-US" altLang="zh-TW" dirty="0"/>
              <a:t>XML + Annotation </a:t>
            </a:r>
            <a:r>
              <a:rPr lang="zh-CN" altLang="en-US" dirty="0"/>
              <a:t>配置合作</a:t>
            </a:r>
            <a:endParaRPr lang="en-US" altLang="zh-TW" dirty="0"/>
          </a:p>
          <a:p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377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FAF4D-AD8A-3146-B9C8-E66940CE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引用外部資源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CEE435-2CCB-F849-AC20-1914AB8C798E}"/>
              </a:ext>
            </a:extLst>
          </p:cNvPr>
          <p:cNvSpPr/>
          <p:nvPr/>
        </p:nvSpPr>
        <p:spPr>
          <a:xfrm>
            <a:off x="443750" y="2272491"/>
            <a:ext cx="621648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dirty="0" err="1"/>
              <a:t>clazz.name</a:t>
            </a:r>
            <a:r>
              <a:rPr lang="en" altLang="zh-TW" dirty="0"/>
              <a:t>=Java</a:t>
            </a:r>
          </a:p>
          <a:p>
            <a:r>
              <a:rPr lang="en" altLang="zh-TW" dirty="0" err="1"/>
              <a:t>clazz.credit</a:t>
            </a:r>
            <a:r>
              <a:rPr lang="en" altLang="zh-TW" dirty="0"/>
              <a:t>=3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021317-1AA7-2242-BE24-9AA9C09F3208}"/>
              </a:ext>
            </a:extLst>
          </p:cNvPr>
          <p:cNvSpPr/>
          <p:nvPr/>
        </p:nvSpPr>
        <p:spPr>
          <a:xfrm>
            <a:off x="3851920" y="1870381"/>
            <a:ext cx="280831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dirty="0"/>
              <a:t>conf/data</a:t>
            </a:r>
            <a:r>
              <a:rPr lang="zh-TW" altLang="en-US" dirty="0"/>
              <a:t>.properties</a:t>
            </a:r>
          </a:p>
        </p:txBody>
      </p:sp>
      <p:sp>
        <p:nvSpPr>
          <p:cNvPr id="3" name="圓角矩形圖說文字 2">
            <a:extLst>
              <a:ext uri="{FF2B5EF4-FFF2-40B4-BE49-F238E27FC236}">
                <a16:creationId xmlns:a16="http://schemas.microsoft.com/office/drawing/2014/main" id="{EE275747-3266-7D4F-8F2A-A49568438F92}"/>
              </a:ext>
            </a:extLst>
          </p:cNvPr>
          <p:cNvSpPr/>
          <p:nvPr/>
        </p:nvSpPr>
        <p:spPr>
          <a:xfrm>
            <a:off x="1403648" y="1776887"/>
            <a:ext cx="1440160" cy="4320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000FF"/>
                </a:solidFill>
              </a:rPr>
              <a:t>Key/Value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3545F4-4273-B04E-A622-1E37939CD80D}"/>
              </a:ext>
            </a:extLst>
          </p:cNvPr>
          <p:cNvSpPr/>
          <p:nvPr/>
        </p:nvSpPr>
        <p:spPr>
          <a:xfrm>
            <a:off x="416066" y="3573016"/>
            <a:ext cx="6244166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dirty="0" err="1">
                <a:solidFill>
                  <a:srgbClr val="000000"/>
                </a:solidFill>
                <a:latin typeface="Helvetica" pitchFamily="2" charset="0"/>
              </a:rPr>
              <a:t>Clazz</a:t>
            </a:r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 {</a:t>
            </a:r>
            <a:endParaRPr lang="en" altLang="zh-TW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Integer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id</a:t>
            </a:r>
            <a:r>
              <a:rPr lang="en" altLang="zh-TW" dirty="0">
                <a:latin typeface="Helvetica" pitchFamily="2" charset="0"/>
              </a:rPr>
              <a:t>;        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課程代號</a:t>
            </a:r>
            <a:endParaRPr lang="zh-TW" altLang="en-US" dirty="0"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String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dirty="0">
                <a:latin typeface="Helvetica" pitchFamily="2" charset="0"/>
              </a:rPr>
              <a:t>;    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課程名稱</a:t>
            </a:r>
            <a:endParaRPr lang="zh-TW" altLang="en-US" dirty="0">
              <a:latin typeface="Helvetica" pitchFamily="2" charset="0"/>
            </a:endParaRPr>
          </a:p>
          <a:p>
            <a:r>
              <a:rPr lang="en" altLang="zh-TW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dirty="0">
                <a:latin typeface="Helvetica" pitchFamily="2" charset="0"/>
              </a:rPr>
              <a:t> Integer </a:t>
            </a:r>
            <a:r>
              <a:rPr lang="en" altLang="zh-TW" dirty="0">
                <a:solidFill>
                  <a:srgbClr val="0000C0"/>
                </a:solidFill>
                <a:latin typeface="Helvetica" pitchFamily="2" charset="0"/>
              </a:rPr>
              <a:t>credit</a:t>
            </a:r>
            <a:r>
              <a:rPr lang="en" altLang="zh-TW" dirty="0">
                <a:latin typeface="Helvetica" pitchFamily="2" charset="0"/>
              </a:rPr>
              <a:t>;   </a:t>
            </a:r>
            <a:r>
              <a:rPr lang="en" altLang="zh-TW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dirty="0">
                <a:solidFill>
                  <a:srgbClr val="3F7F5F"/>
                </a:solidFill>
                <a:latin typeface="Helvetica" pitchFamily="2" charset="0"/>
              </a:rPr>
              <a:t>課程學分</a:t>
            </a:r>
            <a:endParaRPr lang="en-US" altLang="zh-TW" dirty="0">
              <a:solidFill>
                <a:srgbClr val="3F7F5F"/>
              </a:solidFill>
              <a:latin typeface="Helvetica" pitchFamily="2" charset="0"/>
            </a:endParaRPr>
          </a:p>
          <a:p>
            <a:endParaRPr lang="en-US" altLang="zh-TW" dirty="0">
              <a:solidFill>
                <a:srgbClr val="3F7F5F"/>
              </a:solidFill>
              <a:effectLst/>
              <a:latin typeface="Helvetica" pitchFamily="2" charset="0"/>
            </a:endParaRPr>
          </a:p>
          <a:p>
            <a:r>
              <a:rPr lang="en-US" altLang="zh-TW" dirty="0">
                <a:solidFill>
                  <a:srgbClr val="3F7F5F"/>
                </a:solidFill>
                <a:latin typeface="Helvetica" pitchFamily="2" charset="0"/>
              </a:rPr>
              <a:t>    // getter / setter / </a:t>
            </a:r>
            <a:r>
              <a:rPr lang="en-US" altLang="zh-TW" dirty="0" err="1">
                <a:solidFill>
                  <a:srgbClr val="3F7F5F"/>
                </a:solidFill>
                <a:latin typeface="Helvetica" pitchFamily="2" charset="0"/>
              </a:rPr>
              <a:t>toString</a:t>
            </a:r>
            <a:r>
              <a:rPr lang="en-US" altLang="zh-TW" dirty="0">
                <a:solidFill>
                  <a:srgbClr val="3F7F5F"/>
                </a:solidFill>
                <a:latin typeface="Helvetica" pitchFamily="2" charset="0"/>
              </a:rPr>
              <a:t>()</a:t>
            </a:r>
          </a:p>
          <a:p>
            <a:endParaRPr lang="en" altLang="zh-TW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Helvetica" pitchFamily="2" charset="0"/>
              </a:rPr>
              <a:t>}</a:t>
            </a:r>
            <a:endParaRPr lang="zh-TW" altLang="en-US" dirty="0">
              <a:effectLst/>
              <a:latin typeface="Helvetica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AE402D-98AF-4E46-9467-3D3E65835287}"/>
              </a:ext>
            </a:extLst>
          </p:cNvPr>
          <p:cNvSpPr/>
          <p:nvPr/>
        </p:nvSpPr>
        <p:spPr>
          <a:xfrm>
            <a:off x="2843808" y="3144084"/>
            <a:ext cx="3816424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" altLang="zh-TW" dirty="0"/>
              <a:t>com.spring.core.session03</a:t>
            </a:r>
            <a:r>
              <a:rPr lang="en-US" altLang="zh-TW" dirty="0"/>
              <a:t>.</a:t>
            </a:r>
            <a:r>
              <a:rPr lang="en-US" altLang="zh-TW" dirty="0" err="1"/>
              <a:t>Clazz</a:t>
            </a:r>
            <a:endParaRPr lang="en" altLang="zh-TW" dirty="0"/>
          </a:p>
        </p:txBody>
      </p:sp>
      <p:sp>
        <p:nvSpPr>
          <p:cNvPr id="11" name="圓角矩形圖說文字 10">
            <a:extLst>
              <a:ext uri="{FF2B5EF4-FFF2-40B4-BE49-F238E27FC236}">
                <a16:creationId xmlns:a16="http://schemas.microsoft.com/office/drawing/2014/main" id="{5ABA6EDB-BA6F-B948-B59A-E00A9B8CCCD4}"/>
              </a:ext>
            </a:extLst>
          </p:cNvPr>
          <p:cNvSpPr/>
          <p:nvPr/>
        </p:nvSpPr>
        <p:spPr>
          <a:xfrm>
            <a:off x="5399291" y="2366886"/>
            <a:ext cx="3250232" cy="432048"/>
          </a:xfrm>
          <a:prstGeom prst="wedgeRoundRectCallout">
            <a:avLst>
              <a:gd name="adj1" fmla="val -55273"/>
              <a:gd name="adj2" fmla="val 235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0000FF"/>
                </a:solidFill>
              </a:rPr>
              <a:t>建立一個</a:t>
            </a:r>
            <a:r>
              <a:rPr kumimoji="1" lang="en-US" altLang="zh-TW" dirty="0">
                <a:solidFill>
                  <a:srgbClr val="0000FF"/>
                </a:solidFill>
              </a:rPr>
              <a:t> .properties </a:t>
            </a:r>
            <a:r>
              <a:rPr kumimoji="1" lang="zh-TW" altLang="en-US" dirty="0">
                <a:solidFill>
                  <a:srgbClr val="0000FF"/>
                </a:solidFill>
              </a:rPr>
              <a:t>檔案</a:t>
            </a:r>
          </a:p>
        </p:txBody>
      </p:sp>
      <p:sp>
        <p:nvSpPr>
          <p:cNvPr id="12" name="圓角矩形圖說文字 11">
            <a:extLst>
              <a:ext uri="{FF2B5EF4-FFF2-40B4-BE49-F238E27FC236}">
                <a16:creationId xmlns:a16="http://schemas.microsoft.com/office/drawing/2014/main" id="{41D2A3A5-CA57-AD47-9B0F-32D518400B8C}"/>
              </a:ext>
            </a:extLst>
          </p:cNvPr>
          <p:cNvSpPr/>
          <p:nvPr/>
        </p:nvSpPr>
        <p:spPr>
          <a:xfrm>
            <a:off x="5399291" y="3721128"/>
            <a:ext cx="3250232" cy="432048"/>
          </a:xfrm>
          <a:prstGeom prst="wedgeRoundRectCallout">
            <a:avLst>
              <a:gd name="adj1" fmla="val -56243"/>
              <a:gd name="adj2" fmla="val 235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rgbClr val="0000FF"/>
                </a:solidFill>
              </a:rPr>
              <a:t>建立一個</a:t>
            </a:r>
            <a:r>
              <a:rPr kumimoji="1" lang="en-US" altLang="zh-TW" dirty="0">
                <a:solidFill>
                  <a:srgbClr val="0000FF"/>
                </a:solidFill>
              </a:rPr>
              <a:t> </a:t>
            </a:r>
            <a:r>
              <a:rPr kumimoji="1" lang="en-US" altLang="zh-TW" dirty="0" err="1">
                <a:solidFill>
                  <a:srgbClr val="0000FF"/>
                </a:solidFill>
              </a:rPr>
              <a:t>Clazz</a:t>
            </a:r>
            <a:r>
              <a:rPr kumimoji="1" lang="en-US" altLang="zh-TW" dirty="0">
                <a:solidFill>
                  <a:srgbClr val="0000FF"/>
                </a:solidFill>
              </a:rPr>
              <a:t> </a:t>
            </a:r>
            <a:r>
              <a:rPr kumimoji="1" lang="zh-TW" altLang="en-US" dirty="0">
                <a:solidFill>
                  <a:srgbClr val="0000FF"/>
                </a:solidFill>
              </a:rPr>
              <a:t>類別</a:t>
            </a:r>
          </a:p>
        </p:txBody>
      </p:sp>
    </p:spTree>
    <p:extLst>
      <p:ext uri="{BB962C8B-B14F-4D97-AF65-F5344CB8AC3E}">
        <p14:creationId xmlns:p14="http://schemas.microsoft.com/office/powerpoint/2010/main" val="100877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8FAF4D-AD8A-3146-B9C8-E66940CE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引用外部資源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8FF2C2-C734-FD40-923B-0996BA8D5EEB}"/>
              </a:ext>
            </a:extLst>
          </p:cNvPr>
          <p:cNvSpPr/>
          <p:nvPr/>
        </p:nvSpPr>
        <p:spPr>
          <a:xfrm>
            <a:off x="282352" y="2132856"/>
            <a:ext cx="857929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引用外部資源</a:t>
            </a: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</a:t>
            </a:r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--&gt;</a:t>
            </a:r>
          </a:p>
          <a:p>
            <a:r>
              <a:rPr lang="zh-TW" altLang="en-US" sz="1400" dirty="0"/>
              <a:t>&lt;bean</a:t>
            </a:r>
            <a:endParaRPr lang="en-US" altLang="zh-TW" sz="1400" dirty="0"/>
          </a:p>
          <a:p>
            <a:r>
              <a:rPr lang="en-US" altLang="zh-TW" sz="1400" dirty="0"/>
              <a:t> </a:t>
            </a:r>
            <a:r>
              <a:rPr lang="zh-TW" altLang="en-US" sz="1400" dirty="0"/>
              <a:t> class="org.springframework.beans.factory.config.PreferencesPlaceholderConfigurer"&gt;</a:t>
            </a:r>
          </a:p>
          <a:p>
            <a:r>
              <a:rPr lang="zh-TW" altLang="en-US" sz="1400" dirty="0"/>
              <a:t>        &lt;property name="location" value="</a:t>
            </a:r>
            <a:r>
              <a:rPr lang="en-US" altLang="zh-TW" sz="1400" dirty="0"/>
              <a:t>data</a:t>
            </a:r>
            <a:r>
              <a:rPr lang="zh-TW" altLang="en-US" sz="1400" dirty="0"/>
              <a:t>.properties" /&gt;</a:t>
            </a:r>
          </a:p>
          <a:p>
            <a:r>
              <a:rPr lang="zh-TW" altLang="en-US" sz="1400" dirty="0"/>
              <a:t>&lt;/bean&gt;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C4F6C0-2699-EC42-95FD-8B6C8096D7EC}"/>
              </a:ext>
            </a:extLst>
          </p:cNvPr>
          <p:cNvSpPr/>
          <p:nvPr/>
        </p:nvSpPr>
        <p:spPr>
          <a:xfrm>
            <a:off x="282352" y="3553143"/>
            <a:ext cx="85792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引用外部資源</a:t>
            </a:r>
            <a:r>
              <a:rPr lang="en-US" altLang="zh-TW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II</a:t>
            </a:r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--&gt;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/>
              <a:t>&lt;context:property-placeholder location="d</a:t>
            </a:r>
            <a:r>
              <a:rPr lang="en-US" altLang="zh-TW" sz="1400" dirty="0" err="1"/>
              <a:t>ata</a:t>
            </a:r>
            <a:r>
              <a:rPr lang="zh-TW" altLang="en-US" sz="1400" dirty="0"/>
              <a:t>.properties" /&gt;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77881E-C8AB-D444-96FF-53F10343A9AE}"/>
              </a:ext>
            </a:extLst>
          </p:cNvPr>
          <p:cNvSpPr/>
          <p:nvPr/>
        </p:nvSpPr>
        <p:spPr>
          <a:xfrm>
            <a:off x="222618" y="4275694"/>
            <a:ext cx="863902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&lt;!-- </a:t>
            </a: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建立 </a:t>
            </a:r>
            <a:r>
              <a:rPr lang="en" altLang="zh-TW" sz="1400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Clazz</a:t>
            </a:r>
            <a:r>
              <a:rPr lang="en" altLang="zh-TW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實例並使用外部資源來注入屬性資料，使用語法：</a:t>
            </a:r>
            <a:r>
              <a:rPr lang="en-US" altLang="zh-TW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${ </a:t>
            </a:r>
            <a:r>
              <a:rPr lang="en" altLang="zh-TW" sz="1400" u="sng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xxx</a:t>
            </a:r>
            <a:r>
              <a:rPr lang="en" altLang="zh-TW" sz="140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Consolas" panose="020B0609020204030204" pitchFamily="49" charset="0"/>
              </a:rPr>
              <a:t> } --&gt;</a:t>
            </a:r>
          </a:p>
          <a:p>
            <a:r>
              <a:rPr lang="en" altLang="zh-TW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zh-TW" sz="14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"clazz1"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" altLang="zh-TW" sz="14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p:id</a:t>
            </a:r>
            <a:r>
              <a:rPr lang="en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endParaRPr lang="en" altLang="zh-TW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p:name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" altLang="zh-TW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clazz.name</a:t>
            </a:r>
            <a:r>
              <a:rPr lang="en" altLang="zh-TW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en" altLang="zh-TW" sz="14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p:credit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"${</a:t>
            </a:r>
            <a:r>
              <a:rPr lang="en" altLang="zh-TW" sz="14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clazz.credit</a:t>
            </a:r>
            <a:r>
              <a:rPr lang="en" altLang="zh-TW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  <a:endParaRPr lang="en" altLang="zh-TW" sz="1400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" altLang="zh-TW" sz="14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sz="14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"com.spring.core.session03.beans.Clazz"</a:t>
            </a:r>
            <a:r>
              <a:rPr lang="en" altLang="zh-TW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4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" altLang="zh-TW" sz="1400" dirty="0">
              <a:solidFill>
                <a:srgbClr val="2A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70E7B1-93D7-DB4C-8C9A-DFDC11C537F6}"/>
              </a:ext>
            </a:extLst>
          </p:cNvPr>
          <p:cNvSpPr/>
          <p:nvPr/>
        </p:nvSpPr>
        <p:spPr>
          <a:xfrm>
            <a:off x="5076056" y="1730911"/>
            <a:ext cx="378559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dirty="0"/>
              <a:t>conf/</a:t>
            </a:r>
            <a:r>
              <a:rPr lang="en-US" altLang="zh-TW" dirty="0" err="1"/>
              <a:t>applicationContext.xml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36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Set, List, Map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E69A8F-B890-C347-872B-D9EE141D9230}"/>
              </a:ext>
            </a:extLst>
          </p:cNvPr>
          <p:cNvSpPr/>
          <p:nvPr/>
        </p:nvSpPr>
        <p:spPr>
          <a:xfrm>
            <a:off x="395288" y="1772816"/>
            <a:ext cx="35286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400" dirty="0" err="1">
                <a:solidFill>
                  <a:srgbClr val="000000"/>
                </a:solidFill>
                <a:latin typeface="Helvetica" pitchFamily="2" charset="0"/>
              </a:rPr>
              <a:t>Clazz</a:t>
            </a:r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 {</a:t>
            </a:r>
            <a:endParaRPr lang="en" altLang="zh-TW" sz="1400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Integer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id</a:t>
            </a:r>
            <a:r>
              <a:rPr lang="en" altLang="zh-TW" sz="1400" dirty="0">
                <a:latin typeface="Helvetica" pitchFamily="2" charset="0"/>
              </a:rPr>
              <a:t>;        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課程代號</a:t>
            </a:r>
            <a:endParaRPr lang="zh-TW" altLang="en-US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String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sz="1400" dirty="0">
                <a:latin typeface="Helvetica" pitchFamily="2" charset="0"/>
              </a:rPr>
              <a:t>;    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課程名稱</a:t>
            </a:r>
            <a:endParaRPr lang="zh-TW" altLang="en-US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Integer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credit</a:t>
            </a:r>
            <a:r>
              <a:rPr lang="en" altLang="zh-TW" sz="1400" dirty="0">
                <a:latin typeface="Helvetica" pitchFamily="2" charset="0"/>
              </a:rPr>
              <a:t>;  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課程學分</a:t>
            </a:r>
            <a:endParaRPr lang="en-US" altLang="zh-TW" sz="1400" dirty="0">
              <a:solidFill>
                <a:srgbClr val="3F7F5F"/>
              </a:solidFill>
              <a:latin typeface="Helvetica" pitchFamily="2" charset="0"/>
            </a:endParaRPr>
          </a:p>
          <a:p>
            <a:endParaRPr lang="en-US" altLang="zh-TW" sz="1400" dirty="0">
              <a:solidFill>
                <a:srgbClr val="3F7F5F"/>
              </a:solidFill>
              <a:effectLst/>
              <a:latin typeface="Helvetica" pitchFamily="2" charset="0"/>
            </a:endParaRPr>
          </a:p>
          <a:p>
            <a:r>
              <a:rPr lang="en-US" altLang="zh-TW" sz="1400" dirty="0">
                <a:solidFill>
                  <a:srgbClr val="3F7F5F"/>
                </a:solidFill>
                <a:latin typeface="Helvetica" pitchFamily="2" charset="0"/>
              </a:rPr>
              <a:t>    // getter / setter / </a:t>
            </a:r>
            <a:r>
              <a:rPr lang="en-US" altLang="zh-TW" sz="1400" dirty="0" err="1">
                <a:solidFill>
                  <a:srgbClr val="3F7F5F"/>
                </a:solidFill>
                <a:latin typeface="Helvetica" pitchFamily="2" charset="0"/>
              </a:rPr>
              <a:t>toString</a:t>
            </a:r>
            <a:r>
              <a:rPr lang="en-US" altLang="zh-TW" sz="1400" dirty="0">
                <a:solidFill>
                  <a:srgbClr val="3F7F5F"/>
                </a:solidFill>
                <a:latin typeface="Helvetica" pitchFamily="2" charset="0"/>
              </a:rPr>
              <a:t>()</a:t>
            </a:r>
            <a:endParaRPr lang="en" altLang="zh-TW" sz="14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" altLang="zh-TW" sz="1400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}</a:t>
            </a:r>
            <a:endParaRPr lang="zh-TW" altLang="en-US" sz="1400" dirty="0">
              <a:effectLst/>
              <a:latin typeface="Helvetica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E4A53D-309B-EE48-9CA6-6F4441835ACE}"/>
              </a:ext>
            </a:extLst>
          </p:cNvPr>
          <p:cNvSpPr/>
          <p:nvPr/>
        </p:nvSpPr>
        <p:spPr>
          <a:xfrm>
            <a:off x="394802" y="3732739"/>
            <a:ext cx="352864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sz="1400" dirty="0">
                <a:latin typeface="Helvetica" pitchFamily="2" charset="0"/>
              </a:rPr>
              <a:t> 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sz="1400" dirty="0">
                <a:latin typeface="Helvetica" pitchFamily="2" charset="0"/>
              </a:rPr>
              <a:t> Student {</a:t>
            </a: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Integer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id</a:t>
            </a:r>
            <a:r>
              <a:rPr lang="en" altLang="zh-TW" sz="1400" dirty="0">
                <a:latin typeface="Helvetica" pitchFamily="2" charset="0"/>
              </a:rPr>
              <a:t>;               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學生學號</a:t>
            </a:r>
            <a:endParaRPr lang="zh-TW" altLang="en-US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String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sz="1400" dirty="0">
                <a:latin typeface="Helvetica" pitchFamily="2" charset="0"/>
              </a:rPr>
              <a:t>;          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學生姓名</a:t>
            </a:r>
            <a:endParaRPr lang="zh-TW" altLang="en-US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Set&lt;</a:t>
            </a:r>
            <a:r>
              <a:rPr lang="en" altLang="zh-TW" sz="1400" dirty="0" err="1">
                <a:latin typeface="Helvetica" pitchFamily="2" charset="0"/>
              </a:rPr>
              <a:t>Clazz</a:t>
            </a:r>
            <a:r>
              <a:rPr lang="en" altLang="zh-TW" sz="1400" dirty="0">
                <a:latin typeface="Helvetica" pitchFamily="2" charset="0"/>
              </a:rPr>
              <a:t>&gt; </a:t>
            </a:r>
            <a:r>
              <a:rPr lang="en" altLang="zh-TW" sz="1400" dirty="0" err="1">
                <a:solidFill>
                  <a:srgbClr val="0000C0"/>
                </a:solidFill>
                <a:latin typeface="Helvetica" pitchFamily="2" charset="0"/>
              </a:rPr>
              <a:t>clazzs</a:t>
            </a:r>
            <a:r>
              <a:rPr lang="en" altLang="zh-TW" sz="1400" dirty="0">
                <a:latin typeface="Helvetica" pitchFamily="2" charset="0"/>
              </a:rPr>
              <a:t>;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學生選課</a:t>
            </a:r>
            <a:endParaRPr lang="en-US" altLang="zh-TW" sz="1400" dirty="0">
              <a:solidFill>
                <a:srgbClr val="3F7F5F"/>
              </a:solidFill>
              <a:latin typeface="Helvetica" pitchFamily="2" charset="0"/>
            </a:endParaRPr>
          </a:p>
          <a:p>
            <a:r>
              <a:rPr lang="en-US" altLang="zh-TW" sz="1400" dirty="0">
                <a:solidFill>
                  <a:srgbClr val="3F7F5F"/>
                </a:solidFill>
                <a:latin typeface="Helvetica" pitchFamily="2" charset="0"/>
              </a:rPr>
              <a:t>    </a:t>
            </a:r>
          </a:p>
          <a:p>
            <a:r>
              <a:rPr lang="en-US" altLang="zh-TW" sz="1400" dirty="0">
                <a:solidFill>
                  <a:srgbClr val="3F7F5F"/>
                </a:solidFill>
                <a:latin typeface="Helvetica" pitchFamily="2" charset="0"/>
              </a:rPr>
              <a:t>    // getter / setter / </a:t>
            </a:r>
            <a:r>
              <a:rPr lang="en-US" altLang="zh-TW" sz="1400" dirty="0" err="1">
                <a:solidFill>
                  <a:srgbClr val="3F7F5F"/>
                </a:solidFill>
                <a:latin typeface="Helvetica" pitchFamily="2" charset="0"/>
              </a:rPr>
              <a:t>toString</a:t>
            </a:r>
            <a:r>
              <a:rPr lang="en-US" altLang="zh-TW" sz="1400" dirty="0">
                <a:solidFill>
                  <a:srgbClr val="3F7F5F"/>
                </a:solidFill>
                <a:latin typeface="Helvetica" pitchFamily="2" charset="0"/>
              </a:rPr>
              <a:t>()</a:t>
            </a:r>
            <a:endParaRPr lang="en" altLang="zh-TW" sz="14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" altLang="zh-TW" sz="1400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}</a:t>
            </a:r>
            <a:endParaRPr lang="zh-TW" altLang="en-US" sz="1400" dirty="0">
              <a:latin typeface="Helvetica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314A77-1D54-7542-8212-602C6569A432}"/>
              </a:ext>
            </a:extLst>
          </p:cNvPr>
          <p:cNvSpPr/>
          <p:nvPr/>
        </p:nvSpPr>
        <p:spPr>
          <a:xfrm>
            <a:off x="4176712" y="1772816"/>
            <a:ext cx="45720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zh-TW" sz="1400" dirty="0">
                <a:latin typeface="Helvetica" pitchFamily="2" charset="0"/>
              </a:rPr>
              <a:t> </a:t>
            </a:r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zh-TW" sz="1400" dirty="0">
                <a:latin typeface="Helvetica" pitchFamily="2" charset="0"/>
              </a:rPr>
              <a:t> Teacher {</a:t>
            </a: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Integer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id</a:t>
            </a:r>
            <a:r>
              <a:rPr lang="en" altLang="zh-TW" sz="1400" dirty="0">
                <a:latin typeface="Helvetica" pitchFamily="2" charset="0"/>
              </a:rPr>
              <a:t>; 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講師編號</a:t>
            </a:r>
            <a:endParaRPr lang="zh-TW" altLang="en-US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String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name</a:t>
            </a:r>
            <a:r>
              <a:rPr lang="en" altLang="zh-TW" sz="1400" dirty="0">
                <a:latin typeface="Helvetica" pitchFamily="2" charset="0"/>
              </a:rPr>
              <a:t>;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講師姓名</a:t>
            </a:r>
            <a:endParaRPr lang="zh-TW" altLang="en-US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Set&lt;Student&gt;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students</a:t>
            </a:r>
            <a:r>
              <a:rPr lang="en" altLang="zh-TW" sz="1400" dirty="0">
                <a:latin typeface="Helvetica" pitchFamily="2" charset="0"/>
              </a:rPr>
              <a:t>;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學生列表</a:t>
            </a:r>
            <a:endParaRPr lang="zh-TW" altLang="en-US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List&lt;String&gt;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subjects</a:t>
            </a:r>
            <a:r>
              <a:rPr lang="en" altLang="zh-TW" sz="1400" dirty="0">
                <a:latin typeface="Helvetica" pitchFamily="2" charset="0"/>
              </a:rPr>
              <a:t>;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授課科目列表</a:t>
            </a:r>
            <a:endParaRPr lang="zh-TW" altLang="en-US" sz="1400" dirty="0">
              <a:latin typeface="Helvetica" pitchFamily="2" charset="0"/>
            </a:endParaRPr>
          </a:p>
          <a:p>
            <a:r>
              <a:rPr lang="en" altLang="zh-TW" sz="1400" b="1" dirty="0">
                <a:solidFill>
                  <a:srgbClr val="7F0055"/>
                </a:solidFill>
                <a:latin typeface="Helvetica" pitchFamily="2" charset="0"/>
              </a:rPr>
              <a:t>    private</a:t>
            </a:r>
            <a:r>
              <a:rPr lang="en" altLang="zh-TW" sz="1400" dirty="0">
                <a:latin typeface="Helvetica" pitchFamily="2" charset="0"/>
              </a:rPr>
              <a:t> Map&lt;String, Integer&gt; </a:t>
            </a:r>
            <a:r>
              <a:rPr lang="en" altLang="zh-TW" sz="1400" dirty="0">
                <a:solidFill>
                  <a:srgbClr val="0000C0"/>
                </a:solidFill>
                <a:latin typeface="Helvetica" pitchFamily="2" charset="0"/>
              </a:rPr>
              <a:t>salary</a:t>
            </a:r>
            <a:r>
              <a:rPr lang="en" altLang="zh-TW" sz="1400" dirty="0">
                <a:latin typeface="Helvetica" pitchFamily="2" charset="0"/>
              </a:rPr>
              <a:t>; </a:t>
            </a:r>
            <a:r>
              <a:rPr lang="en" altLang="zh-TW" sz="1400" dirty="0">
                <a:solidFill>
                  <a:srgbClr val="3F7F5F"/>
                </a:solidFill>
                <a:latin typeface="Helvetica" pitchFamily="2" charset="0"/>
              </a:rPr>
              <a:t>// </a:t>
            </a:r>
            <a:r>
              <a:rPr lang="zh-TW" altLang="en-US" sz="1400" dirty="0">
                <a:solidFill>
                  <a:srgbClr val="3F7F5F"/>
                </a:solidFill>
                <a:latin typeface="Helvetica" pitchFamily="2" charset="0"/>
              </a:rPr>
              <a:t>薪資組合</a:t>
            </a:r>
            <a:endParaRPr lang="en-US" altLang="zh-TW" sz="1400" dirty="0">
              <a:solidFill>
                <a:srgbClr val="3F7F5F"/>
              </a:solidFill>
              <a:latin typeface="Helvetica" pitchFamily="2" charset="0"/>
            </a:endParaRPr>
          </a:p>
          <a:p>
            <a:endParaRPr lang="en-US" altLang="zh-TW" sz="1400" dirty="0">
              <a:solidFill>
                <a:srgbClr val="3F7F5F"/>
              </a:solidFill>
              <a:latin typeface="Helvetica" pitchFamily="2" charset="0"/>
            </a:endParaRPr>
          </a:p>
          <a:p>
            <a:r>
              <a:rPr lang="en-US" altLang="zh-TW" sz="1400" dirty="0">
                <a:solidFill>
                  <a:srgbClr val="3F7F5F"/>
                </a:solidFill>
                <a:latin typeface="Helvetica" pitchFamily="2" charset="0"/>
              </a:rPr>
              <a:t>    // getter / setter / </a:t>
            </a:r>
            <a:r>
              <a:rPr lang="en-US" altLang="zh-TW" sz="1400" dirty="0" err="1">
                <a:solidFill>
                  <a:srgbClr val="3F7F5F"/>
                </a:solidFill>
                <a:latin typeface="Helvetica" pitchFamily="2" charset="0"/>
              </a:rPr>
              <a:t>toString</a:t>
            </a:r>
            <a:r>
              <a:rPr lang="en-US" altLang="zh-TW" sz="1400" dirty="0">
                <a:solidFill>
                  <a:srgbClr val="3F7F5F"/>
                </a:solidFill>
                <a:latin typeface="Helvetica" pitchFamily="2" charset="0"/>
              </a:rPr>
              <a:t>()</a:t>
            </a:r>
            <a:endParaRPr lang="en" altLang="zh-TW" sz="1400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" altLang="zh-TW" sz="1400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" altLang="zh-TW" sz="1400" dirty="0">
                <a:solidFill>
                  <a:srgbClr val="000000"/>
                </a:solidFill>
                <a:latin typeface="Helvetica" pitchFamily="2" charset="0"/>
              </a:rPr>
              <a:t>}</a:t>
            </a:r>
            <a:endParaRPr lang="zh-TW" alt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8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0D761-3893-9B4F-9A80-29670306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 </a:t>
            </a:r>
            <a:r>
              <a:rPr lang="zh-TW" altLang="en-US" dirty="0"/>
              <a:t>集合配置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E1D580-0F38-4547-91E7-62BA60680ECD}"/>
              </a:ext>
            </a:extLst>
          </p:cNvPr>
          <p:cNvSpPr/>
          <p:nvPr/>
        </p:nvSpPr>
        <p:spPr>
          <a:xfrm>
            <a:off x="395288" y="1844824"/>
            <a:ext cx="6769000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&lt;!– 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學生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配置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</a:p>
          <a:p>
            <a:r>
              <a:rPr lang="en-US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"student1"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" altLang="zh-TW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" altLang="zh-TW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p:id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"1"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p:name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endParaRPr lang="en" altLang="zh-TW" dirty="0">
              <a:solidFill>
                <a:srgbClr val="7F00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"com.spring.core.session03.beans.Student"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Set </a:t>
            </a:r>
            <a:r>
              <a:rPr lang="zh-TW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集合配置 </a:t>
            </a:r>
            <a:r>
              <a:rPr lang="en-US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--&gt;</a:t>
            </a:r>
            <a:endParaRPr lang="en" altLang="zh-TW" dirty="0">
              <a:solidFill>
                <a:srgbClr val="2A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clazzs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" altLang="zh-TW" dirty="0">
              <a:solidFill>
                <a:srgbClr val="3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     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         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"clazz1"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         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"clazz2"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         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altLang="zh-TW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"clazz3"</a:t>
            </a:r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       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" altLang="zh-TW" dirty="0">
              <a:solidFill>
                <a:srgbClr val="3F7F7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" altLang="zh-TW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</a:t>
            </a:r>
            <a:r>
              <a:rPr lang="en" altLang="zh-TW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" altLang="zh-TW" dirty="0">
              <a:solidFill>
                <a:srgbClr val="3F7F7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2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2BE482-85A7-9B40-8DB8-54DF6A4F25A0}"/>
              </a:ext>
            </a:extLst>
          </p:cNvPr>
          <p:cNvSpPr/>
          <p:nvPr/>
        </p:nvSpPr>
        <p:spPr>
          <a:xfrm>
            <a:off x="323528" y="764704"/>
            <a:ext cx="603041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3F5FBF"/>
                </a:solidFill>
                <a:latin typeface="Helvetica" pitchFamily="2" charset="0"/>
              </a:rPr>
              <a:t>&lt;!-- </a:t>
            </a:r>
            <a:r>
              <a:rPr lang="zh-TW" altLang="en-US" sz="1200" dirty="0">
                <a:solidFill>
                  <a:srgbClr val="3F5FBF"/>
                </a:solidFill>
                <a:latin typeface="Helvetica" pitchFamily="2" charset="0"/>
              </a:rPr>
              <a:t>講師 </a:t>
            </a:r>
            <a:r>
              <a:rPr lang="en-US" altLang="zh-TW" sz="1200" dirty="0">
                <a:solidFill>
                  <a:srgbClr val="3F5FBF"/>
                </a:solidFill>
                <a:latin typeface="Helvetica" pitchFamily="2" charset="0"/>
              </a:rPr>
              <a:t>1 </a:t>
            </a:r>
            <a:r>
              <a:rPr lang="zh-TW" altLang="en-US" sz="1200" dirty="0">
                <a:solidFill>
                  <a:srgbClr val="3F5FBF"/>
                </a:solidFill>
                <a:latin typeface="Helvetica" pitchFamily="2" charset="0"/>
              </a:rPr>
              <a:t>配置 </a:t>
            </a:r>
            <a:r>
              <a:rPr lang="en-US" altLang="zh-TW" sz="1200" dirty="0">
                <a:solidFill>
                  <a:srgbClr val="3F5FBF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sz="12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"teacher1"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sz="12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    </a:t>
            </a:r>
            <a:r>
              <a:rPr lang="en" altLang="zh-TW" sz="1200" dirty="0" err="1">
                <a:solidFill>
                  <a:srgbClr val="7F007F"/>
                </a:solidFill>
                <a:latin typeface="Helvetica" pitchFamily="2" charset="0"/>
              </a:rPr>
              <a:t>p:id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"1"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"Bob"</a:t>
            </a:r>
            <a:endParaRPr lang="en" altLang="zh-TW" sz="1200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   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"com.spring.core.session03.beans.Teacher"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3F5FBF"/>
                </a:solidFill>
                <a:latin typeface="Helvetica" pitchFamily="2" charset="0"/>
              </a:rPr>
              <a:t>    &lt;!-- Set </a:t>
            </a:r>
            <a:r>
              <a:rPr lang="zh-TW" altLang="en-US" sz="1200" dirty="0">
                <a:solidFill>
                  <a:srgbClr val="3F5FBF"/>
                </a:solidFill>
                <a:latin typeface="Helvetica" pitchFamily="2" charset="0"/>
              </a:rPr>
              <a:t>集合配置 </a:t>
            </a:r>
            <a:r>
              <a:rPr lang="en-US" altLang="zh-TW" sz="1200" dirty="0">
                <a:solidFill>
                  <a:srgbClr val="3F5FBF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sz="12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sz="1200" i="1" u="sng" dirty="0">
                <a:solidFill>
                  <a:srgbClr val="2A00FF"/>
                </a:solidFill>
                <a:latin typeface="Helvetica" pitchFamily="2" charset="0"/>
              </a:rPr>
              <a:t>students"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set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ref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bean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"student1"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sz="12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ref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bean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"student2"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sz="12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set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3F5FBF"/>
                </a:solidFill>
                <a:latin typeface="Helvetica" pitchFamily="2" charset="0"/>
              </a:rPr>
              <a:t>    &lt;!-- List </a:t>
            </a:r>
            <a:r>
              <a:rPr lang="zh-TW" altLang="en-US" sz="1200" dirty="0">
                <a:solidFill>
                  <a:srgbClr val="3F5FBF"/>
                </a:solidFill>
                <a:latin typeface="Helvetica" pitchFamily="2" charset="0"/>
              </a:rPr>
              <a:t>集合配置 </a:t>
            </a:r>
            <a:r>
              <a:rPr lang="en-US" altLang="zh-TW" sz="1200" dirty="0">
                <a:solidFill>
                  <a:srgbClr val="3F5FBF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sz="12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sz="1200" i="1" u="sng" dirty="0">
                <a:solidFill>
                  <a:srgbClr val="2A00FF"/>
                </a:solidFill>
                <a:latin typeface="Helvetica" pitchFamily="2" charset="0"/>
              </a:rPr>
              <a:t>subjects"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list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200" dirty="0">
                <a:latin typeface="Helvetica" pitchFamily="2" charset="0"/>
              </a:rPr>
              <a:t>Program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200" dirty="0">
                <a:latin typeface="Helvetica" pitchFamily="2" charset="0"/>
              </a:rPr>
              <a:t>English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list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3F5FBF"/>
                </a:solidFill>
                <a:latin typeface="Helvetica" pitchFamily="2" charset="0"/>
              </a:rPr>
              <a:t>    &lt;!-- Map </a:t>
            </a:r>
            <a:r>
              <a:rPr lang="zh-TW" altLang="en-US" sz="1200" dirty="0">
                <a:solidFill>
                  <a:srgbClr val="3F5FBF"/>
                </a:solidFill>
                <a:latin typeface="Helvetica" pitchFamily="2" charset="0"/>
              </a:rPr>
              <a:t>集合配置（每一個元素是一個 </a:t>
            </a:r>
            <a:r>
              <a:rPr lang="en" altLang="zh-TW" sz="1200" dirty="0">
                <a:solidFill>
                  <a:srgbClr val="3F5FBF"/>
                </a:solidFill>
                <a:latin typeface="Helvetica" pitchFamily="2" charset="0"/>
              </a:rPr>
              <a:t>entry -&gt; key / value</a:t>
            </a:r>
            <a:r>
              <a:rPr lang="zh-TW" altLang="en" sz="1200" dirty="0">
                <a:solidFill>
                  <a:srgbClr val="3F5FBF"/>
                </a:solidFill>
                <a:latin typeface="Helvetica" pitchFamily="2" charset="0"/>
              </a:rPr>
              <a:t>） </a:t>
            </a:r>
            <a:r>
              <a:rPr lang="en" altLang="zh-TW" sz="1200" dirty="0">
                <a:solidFill>
                  <a:srgbClr val="3F5FBF"/>
                </a:solidFill>
                <a:latin typeface="Helvetica" pitchFamily="2" charset="0"/>
              </a:rPr>
              <a:t>--&gt;</a:t>
            </a: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property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name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</a:t>
            </a:r>
            <a:r>
              <a:rPr lang="en" altLang="zh-TW" sz="1200" i="1" u="sng" dirty="0">
                <a:solidFill>
                  <a:srgbClr val="2A00FF"/>
                </a:solidFill>
                <a:latin typeface="Helvetica" pitchFamily="2" charset="0"/>
              </a:rPr>
              <a:t>salary"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map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entry</a:t>
            </a:r>
            <a:r>
              <a:rPr lang="en" altLang="zh-TW" sz="1200" dirty="0"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key</a:t>
            </a:r>
            <a:r>
              <a:rPr lang="en" altLang="zh-TW" sz="1200" dirty="0"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"base"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200" dirty="0">
                <a:latin typeface="Helvetica" pitchFamily="2" charset="0"/>
              </a:rPr>
              <a:t>50000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entry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entry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1200" dirty="0">
                <a:solidFill>
                  <a:srgbClr val="7F007F"/>
                </a:solidFill>
                <a:latin typeface="Helvetica" pitchFamily="2" charset="0"/>
              </a:rPr>
              <a:t>key</a:t>
            </a:r>
            <a:r>
              <a:rPr lang="en" altLang="zh-TW" sz="12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1200" i="1" dirty="0">
                <a:solidFill>
                  <a:srgbClr val="2A00FF"/>
                </a:solidFill>
                <a:latin typeface="Helvetica" pitchFamily="2" charset="0"/>
              </a:rPr>
              <a:t>"addition"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    &lt;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200" dirty="0">
                <a:latin typeface="Helvetica" pitchFamily="2" charset="0"/>
              </a:rPr>
              <a:t>20000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     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entry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   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map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latin typeface="Helvetica" pitchFamily="2" charset="0"/>
            </a:endParaRP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1200" u="sng" dirty="0">
                <a:latin typeface="Helvetica" pitchFamily="2" charset="0"/>
              </a:rPr>
              <a:t>property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1200" dirty="0">
                <a:latin typeface="Helvetica" pitchFamily="2" charset="0"/>
              </a:rPr>
              <a:t>  </a:t>
            </a:r>
          </a:p>
          <a:p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1200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sz="12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1200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90056" y="368623"/>
            <a:ext cx="6030416" cy="7921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Set, List, Map  </a:t>
            </a:r>
            <a:r>
              <a:rPr lang="zh-TW" altLang="en-US" dirty="0">
                <a:solidFill>
                  <a:srgbClr val="C00000"/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6626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31663-A7B7-3849-A26B-59E0E623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sz="2800" dirty="0" err="1">
                <a:effectLst/>
              </a:rPr>
              <a:t>util:set</a:t>
            </a:r>
            <a:r>
              <a:rPr lang="zh-TW" altLang="en" sz="2800" dirty="0">
                <a:effectLst/>
              </a:rPr>
              <a:t>、</a:t>
            </a:r>
            <a:r>
              <a:rPr lang="en" altLang="zh-TW" sz="2800" dirty="0" err="1">
                <a:effectLst/>
              </a:rPr>
              <a:t>util:list</a:t>
            </a:r>
            <a:r>
              <a:rPr lang="zh-TW" altLang="en" sz="2800" dirty="0">
                <a:effectLst/>
              </a:rPr>
              <a:t>、</a:t>
            </a:r>
            <a:r>
              <a:rPr lang="en" altLang="zh-TW" sz="2800" dirty="0" err="1">
                <a:effectLst/>
              </a:rPr>
              <a:t>util:map</a:t>
            </a:r>
            <a:r>
              <a:rPr lang="en" altLang="zh-TW" sz="2800" dirty="0">
                <a:effectLst/>
              </a:rPr>
              <a:t> </a:t>
            </a:r>
            <a:r>
              <a:rPr lang="zh-TW" altLang="en-US" sz="2800" dirty="0">
                <a:effectLst/>
              </a:rPr>
              <a:t>簡化配置</a:t>
            </a:r>
            <a:endParaRPr kumimoji="1"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5FEBDA-7414-B547-9D0C-E7DE85BA1CEB}"/>
              </a:ext>
            </a:extLst>
          </p:cNvPr>
          <p:cNvSpPr/>
          <p:nvPr/>
        </p:nvSpPr>
        <p:spPr>
          <a:xfrm>
            <a:off x="416962" y="1916832"/>
            <a:ext cx="3722989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2000" dirty="0" err="1">
                <a:solidFill>
                  <a:srgbClr val="3F7F7F"/>
                </a:solidFill>
                <a:latin typeface="Helvetica" pitchFamily="2" charset="0"/>
              </a:rPr>
              <a:t>util:set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000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000" i="1" dirty="0">
                <a:solidFill>
                  <a:srgbClr val="2A00FF"/>
                </a:solidFill>
                <a:latin typeface="Helvetica" pitchFamily="2" charset="0"/>
              </a:rPr>
              <a:t>"students"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ref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000" dirty="0">
                <a:solidFill>
                  <a:srgbClr val="7F007F"/>
                </a:solidFill>
                <a:latin typeface="Helvetica" pitchFamily="2" charset="0"/>
              </a:rPr>
              <a:t>bean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000" i="1" dirty="0">
                <a:solidFill>
                  <a:srgbClr val="2A00FF"/>
                </a:solidFill>
                <a:latin typeface="Helvetica" pitchFamily="2" charset="0"/>
              </a:rPr>
              <a:t>"student1"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sz="20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ref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000" dirty="0">
                <a:solidFill>
                  <a:srgbClr val="7F007F"/>
                </a:solidFill>
                <a:latin typeface="Helvetica" pitchFamily="2" charset="0"/>
              </a:rPr>
              <a:t>bean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000" i="1" dirty="0">
                <a:solidFill>
                  <a:srgbClr val="2A00FF"/>
                </a:solidFill>
                <a:latin typeface="Helvetica" pitchFamily="2" charset="0"/>
              </a:rPr>
              <a:t>"student2"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sz="20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 err="1">
                <a:solidFill>
                  <a:srgbClr val="3F7F7F"/>
                </a:solidFill>
                <a:latin typeface="Helvetica" pitchFamily="2" charset="0"/>
              </a:rPr>
              <a:t>util:set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647399-BC7D-114E-B40F-53BC983C23FA}"/>
              </a:ext>
            </a:extLst>
          </p:cNvPr>
          <p:cNvSpPr/>
          <p:nvPr/>
        </p:nvSpPr>
        <p:spPr>
          <a:xfrm>
            <a:off x="4541887" y="1931186"/>
            <a:ext cx="4091595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2000" dirty="0" err="1">
                <a:solidFill>
                  <a:srgbClr val="3F7F7F"/>
                </a:solidFill>
                <a:latin typeface="Helvetica" pitchFamily="2" charset="0"/>
              </a:rPr>
              <a:t>util:map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000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000" i="1" dirty="0">
                <a:solidFill>
                  <a:srgbClr val="2A00FF"/>
                </a:solidFill>
                <a:latin typeface="Helvetica" pitchFamily="2" charset="0"/>
              </a:rPr>
              <a:t>"salary"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entry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key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    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base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    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key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65000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entry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entry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key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    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2000" dirty="0">
                <a:latin typeface="Helvetica" pitchFamily="2" charset="0"/>
              </a:rPr>
              <a:t>addition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    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key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32000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entry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 err="1">
                <a:solidFill>
                  <a:srgbClr val="3F7F7F"/>
                </a:solidFill>
                <a:latin typeface="Helvetica" pitchFamily="2" charset="0"/>
              </a:rPr>
              <a:t>util:map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effectLst/>
              <a:latin typeface="Helvetica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8D3996-BAAE-E74D-8E3D-85278B2A49EB}"/>
              </a:ext>
            </a:extLst>
          </p:cNvPr>
          <p:cNvSpPr/>
          <p:nvPr/>
        </p:nvSpPr>
        <p:spPr>
          <a:xfrm>
            <a:off x="395288" y="3429000"/>
            <a:ext cx="3722989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2000" dirty="0" err="1">
                <a:solidFill>
                  <a:srgbClr val="3F7F7F"/>
                </a:solidFill>
                <a:latin typeface="Helvetica" pitchFamily="2" charset="0"/>
              </a:rPr>
              <a:t>util:list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000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000" i="1" dirty="0">
                <a:solidFill>
                  <a:srgbClr val="2A00FF"/>
                </a:solidFill>
                <a:latin typeface="Helvetica" pitchFamily="2" charset="0"/>
              </a:rPr>
              <a:t>"subjects"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Java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English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    &lt;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r>
              <a:rPr lang="en" altLang="zh-TW" sz="2000" dirty="0">
                <a:solidFill>
                  <a:srgbClr val="000000"/>
                </a:solidFill>
                <a:latin typeface="Helvetica" pitchFamily="2" charset="0"/>
              </a:rPr>
              <a:t>Math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>
                <a:solidFill>
                  <a:srgbClr val="3F7F7F"/>
                </a:solidFill>
                <a:latin typeface="Helvetica" pitchFamily="2" charset="0"/>
              </a:rPr>
              <a:t>value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  <a:p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&lt;/</a:t>
            </a:r>
            <a:r>
              <a:rPr lang="en" altLang="zh-TW" sz="2000" dirty="0" err="1">
                <a:solidFill>
                  <a:srgbClr val="3F7F7F"/>
                </a:solidFill>
                <a:latin typeface="Helvetica" pitchFamily="2" charset="0"/>
              </a:rPr>
              <a:t>util:list</a:t>
            </a:r>
            <a:r>
              <a:rPr lang="en" altLang="zh-TW" sz="2000" dirty="0">
                <a:solidFill>
                  <a:srgbClr val="008080"/>
                </a:solidFill>
                <a:latin typeface="Helvetica" pitchFamily="2" charset="0"/>
              </a:rPr>
              <a:t>&gt;</a:t>
            </a:r>
            <a:endParaRPr lang="en" altLang="zh-TW" sz="2000" dirty="0">
              <a:solidFill>
                <a:srgbClr val="3F7F7F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5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DE9EDB-B4E9-F445-96BC-604B4915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sz="2800" dirty="0" err="1">
                <a:effectLst/>
              </a:rPr>
              <a:t>util:set</a:t>
            </a:r>
            <a:r>
              <a:rPr lang="zh-TW" altLang="en" sz="2800" dirty="0">
                <a:effectLst/>
              </a:rPr>
              <a:t>、</a:t>
            </a:r>
            <a:r>
              <a:rPr lang="en" altLang="zh-TW" sz="2800" dirty="0" err="1">
                <a:effectLst/>
              </a:rPr>
              <a:t>util:list</a:t>
            </a:r>
            <a:r>
              <a:rPr lang="zh-TW" altLang="en" sz="2800" dirty="0">
                <a:effectLst/>
              </a:rPr>
              <a:t>、</a:t>
            </a:r>
            <a:r>
              <a:rPr lang="en" altLang="zh-TW" sz="2800" dirty="0" err="1">
                <a:effectLst/>
              </a:rPr>
              <a:t>util:map</a:t>
            </a:r>
            <a:r>
              <a:rPr lang="en" altLang="zh-TW" sz="2800" dirty="0">
                <a:effectLst/>
              </a:rPr>
              <a:t> </a:t>
            </a:r>
            <a:r>
              <a:rPr lang="zh-TW" altLang="en-US" sz="2800" dirty="0">
                <a:effectLst/>
              </a:rPr>
              <a:t>簡化配置</a:t>
            </a:r>
            <a:endParaRPr kumimoji="1" lang="zh-TW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E9C37A-C5D3-4140-959A-6835BB4F32E9}"/>
              </a:ext>
            </a:extLst>
          </p:cNvPr>
          <p:cNvSpPr/>
          <p:nvPr/>
        </p:nvSpPr>
        <p:spPr>
          <a:xfrm>
            <a:off x="395288" y="1630020"/>
            <a:ext cx="8229600" cy="2735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00"/>
                </a:solidFill>
                <a:latin typeface="Helvetica" pitchFamily="2" charset="0"/>
              </a:rPr>
              <a:t>&lt;!-- </a:t>
            </a:r>
            <a:r>
              <a:rPr lang="zh-TW" altLang="en-US" sz="2400" dirty="0">
                <a:solidFill>
                  <a:srgbClr val="000000"/>
                </a:solidFill>
                <a:latin typeface="Helvetica" pitchFamily="2" charset="0"/>
              </a:rPr>
              <a:t>講師 </a:t>
            </a:r>
            <a:r>
              <a:rPr lang="en-US" altLang="zh-TW" sz="2400" dirty="0">
                <a:solidFill>
                  <a:srgbClr val="000000"/>
                </a:solidFill>
                <a:latin typeface="Helvetica" pitchFamily="2" charset="0"/>
              </a:rPr>
              <a:t>2 </a:t>
            </a:r>
            <a:r>
              <a:rPr lang="zh-TW" altLang="en-US" sz="2400" dirty="0">
                <a:solidFill>
                  <a:srgbClr val="000000"/>
                </a:solidFill>
                <a:latin typeface="Helvetica" pitchFamily="2" charset="0"/>
              </a:rPr>
              <a:t>配置 </a:t>
            </a:r>
            <a:r>
              <a:rPr lang="en-US" altLang="zh-TW" sz="2400" dirty="0">
                <a:solidFill>
                  <a:srgbClr val="000000"/>
                </a:solidFill>
                <a:latin typeface="Helvetica" pitchFamily="2" charset="0"/>
              </a:rPr>
              <a:t>--&gt;</a:t>
            </a:r>
          </a:p>
          <a:p>
            <a:r>
              <a:rPr lang="en-US" altLang="zh-TW" sz="2400" dirty="0">
                <a:solidFill>
                  <a:srgbClr val="008080"/>
                </a:solidFill>
                <a:latin typeface="Helvetica" pitchFamily="2" charset="0"/>
              </a:rPr>
              <a:t>&lt;</a:t>
            </a:r>
            <a:r>
              <a:rPr lang="en" altLang="zh-TW" sz="2400" dirty="0">
                <a:solidFill>
                  <a:srgbClr val="3F7F7F"/>
                </a:solidFill>
                <a:latin typeface="Helvetica" pitchFamily="2" charset="0"/>
              </a:rPr>
              <a:t>bean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400" dirty="0">
                <a:solidFill>
                  <a:srgbClr val="7F007F"/>
                </a:solidFill>
                <a:latin typeface="Helvetica" pitchFamily="2" charset="0"/>
              </a:rPr>
              <a:t>id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400" i="1" dirty="0">
                <a:solidFill>
                  <a:srgbClr val="2A00FF"/>
                </a:solidFill>
                <a:latin typeface="Helvetica" pitchFamily="2" charset="0"/>
              </a:rPr>
              <a:t>"teacher2"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 </a:t>
            </a:r>
            <a:endParaRPr lang="en" altLang="zh-TW" sz="2400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    </a:t>
            </a:r>
            <a:r>
              <a:rPr lang="en" altLang="zh-TW" sz="2400" dirty="0" err="1">
                <a:solidFill>
                  <a:srgbClr val="7F007F"/>
                </a:solidFill>
                <a:latin typeface="Helvetica" pitchFamily="2" charset="0"/>
              </a:rPr>
              <a:t>p:id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400" i="1" dirty="0">
                <a:solidFill>
                  <a:srgbClr val="2A00FF"/>
                </a:solidFill>
                <a:latin typeface="Helvetica" pitchFamily="2" charset="0"/>
              </a:rPr>
              <a:t>"2"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400" dirty="0" err="1">
                <a:solidFill>
                  <a:srgbClr val="7F007F"/>
                </a:solidFill>
                <a:latin typeface="Helvetica" pitchFamily="2" charset="0"/>
              </a:rPr>
              <a:t>p:name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400" i="1" dirty="0">
                <a:solidFill>
                  <a:srgbClr val="2A00FF"/>
                </a:solidFill>
                <a:latin typeface="Helvetica" pitchFamily="2" charset="0"/>
              </a:rPr>
              <a:t>"Jean"</a:t>
            </a:r>
            <a:endParaRPr lang="en" altLang="zh-TW" sz="2400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    </a:t>
            </a:r>
            <a:r>
              <a:rPr lang="en" altLang="zh-TW" sz="2400" dirty="0" err="1">
                <a:solidFill>
                  <a:srgbClr val="7F007F"/>
                </a:solidFill>
                <a:latin typeface="Helvetica" pitchFamily="2" charset="0"/>
              </a:rPr>
              <a:t>p:students-ref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400" i="1" dirty="0">
                <a:solidFill>
                  <a:srgbClr val="2A00FF"/>
                </a:solidFill>
                <a:latin typeface="Helvetica" pitchFamily="2" charset="0"/>
              </a:rPr>
              <a:t>"students"</a:t>
            </a:r>
            <a:endParaRPr lang="en" altLang="zh-TW" sz="2400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    </a:t>
            </a:r>
            <a:r>
              <a:rPr lang="en" altLang="zh-TW" sz="2400" dirty="0" err="1">
                <a:solidFill>
                  <a:srgbClr val="7F007F"/>
                </a:solidFill>
                <a:latin typeface="Helvetica" pitchFamily="2" charset="0"/>
              </a:rPr>
              <a:t>p:subjects-ref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400" i="1" dirty="0">
                <a:solidFill>
                  <a:srgbClr val="2A00FF"/>
                </a:solidFill>
                <a:latin typeface="Helvetica" pitchFamily="2" charset="0"/>
              </a:rPr>
              <a:t>"subjects"</a:t>
            </a:r>
            <a:endParaRPr lang="en" altLang="zh-TW" sz="2400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    </a:t>
            </a:r>
            <a:r>
              <a:rPr lang="en" altLang="zh-TW" sz="2400" dirty="0" err="1">
                <a:solidFill>
                  <a:srgbClr val="7F007F"/>
                </a:solidFill>
                <a:latin typeface="Helvetica" pitchFamily="2" charset="0"/>
              </a:rPr>
              <a:t>p:salary-ref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400" i="1" dirty="0">
                <a:solidFill>
                  <a:srgbClr val="2A00FF"/>
                </a:solidFill>
                <a:latin typeface="Helvetica" pitchFamily="2" charset="0"/>
              </a:rPr>
              <a:t>"salary"</a:t>
            </a:r>
            <a:endParaRPr lang="en" altLang="zh-TW" sz="2400" dirty="0">
              <a:solidFill>
                <a:srgbClr val="7F007F"/>
              </a:solidFill>
              <a:latin typeface="Helvetica" pitchFamily="2" charset="0"/>
            </a:endParaRPr>
          </a:p>
          <a:p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    </a:t>
            </a:r>
            <a:r>
              <a:rPr lang="en" altLang="zh-TW" sz="2400" dirty="0">
                <a:solidFill>
                  <a:srgbClr val="7F007F"/>
                </a:solidFill>
                <a:latin typeface="Helvetica" pitchFamily="2" charset="0"/>
              </a:rPr>
              <a:t>class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en" altLang="zh-TW" sz="2400" i="1" dirty="0">
                <a:solidFill>
                  <a:srgbClr val="2A00FF"/>
                </a:solidFill>
                <a:latin typeface="Helvetica" pitchFamily="2" charset="0"/>
              </a:rPr>
              <a:t>"com.spring.core.session03.beans.Teacher"</a:t>
            </a:r>
            <a:r>
              <a:rPr lang="en" altLang="zh-TW" sz="24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zh-TW" sz="2400" dirty="0">
                <a:solidFill>
                  <a:srgbClr val="008080"/>
                </a:solidFill>
                <a:latin typeface="Helvetica" pitchFamily="2" charset="0"/>
              </a:rPr>
              <a:t>/&gt;</a:t>
            </a:r>
            <a:endParaRPr lang="en" altLang="zh-TW" sz="2400" dirty="0">
              <a:solidFill>
                <a:srgbClr val="2A00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14483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Consolas"/>
        <a:ea typeface="華康儷中黑"/>
        <a:cs typeface=""/>
      </a:majorFont>
      <a:minorFont>
        <a:latin typeface="Consolas"/>
        <a:ea typeface="華康中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訂設計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17877</TotalTime>
  <Words>1992</Words>
  <Application>Microsoft Macintosh PowerPoint</Application>
  <PresentationFormat>如螢幕大小 (4:3)</PresentationFormat>
  <Paragraphs>270</Paragraphs>
  <Slides>17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華康儷中黑</vt:lpstr>
      <vt:lpstr>Microsoft JhengHei</vt:lpstr>
      <vt:lpstr>Arial</vt:lpstr>
      <vt:lpstr>Consolas</vt:lpstr>
      <vt:lpstr>Helvetica</vt:lpstr>
      <vt:lpstr>自訂設計</vt:lpstr>
      <vt:lpstr>1_自訂設計</vt:lpstr>
      <vt:lpstr>Image</vt:lpstr>
      <vt:lpstr>PowerPoint 簡報</vt:lpstr>
      <vt:lpstr>Session </vt:lpstr>
      <vt:lpstr>引用外部資源</vt:lpstr>
      <vt:lpstr>引用外部資源</vt:lpstr>
      <vt:lpstr>Set, List, Map</vt:lpstr>
      <vt:lpstr>Set 集合配置</vt:lpstr>
      <vt:lpstr>Set, List, Map  配置</vt:lpstr>
      <vt:lpstr>util:set、util:list、util:map 簡化配置</vt:lpstr>
      <vt:lpstr>util:set、util:list、util:map 簡化配置</vt:lpstr>
      <vt:lpstr>init-method、destroy-method</vt:lpstr>
      <vt:lpstr>FactoryBean</vt:lpstr>
      <vt:lpstr>FactoryBean</vt:lpstr>
      <vt:lpstr>利用 Java Annotation 進行 DI</vt:lpstr>
      <vt:lpstr>Spring 常用註解</vt:lpstr>
      <vt:lpstr>Spring 常用註解</vt:lpstr>
      <vt:lpstr>Spring 常用註解</vt:lpstr>
      <vt:lpstr>XML + Annotation配置合作</vt:lpstr>
    </vt:vector>
  </TitlesOfParts>
  <Company>巨匠電腦股份有限公司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la</dc:creator>
  <cp:lastModifiedBy>weihan tuan</cp:lastModifiedBy>
  <cp:revision>2011</cp:revision>
  <dcterms:created xsi:type="dcterms:W3CDTF">2004-04-15T01:51:44Z</dcterms:created>
  <dcterms:modified xsi:type="dcterms:W3CDTF">2022-01-26T06:12:09Z</dcterms:modified>
</cp:coreProperties>
</file>