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jfzOWEtHLUr/BsyAi+z6zEm4f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95625" spcFirstLastPara="1" rIns="95625" wrap="square" tIns="47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95625" spcFirstLastPara="1" rIns="95625" wrap="square" tIns="47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95625" spcFirstLastPara="1" rIns="95625" wrap="square" tIns="47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00" lIns="95625" spcFirstLastPara="1" rIns="95625" wrap="square" tIns="47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00" lIns="95625" spcFirstLastPara="1" rIns="95625" wrap="square" tIns="47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00" lIns="95625" spcFirstLastPara="1" rIns="95625" wrap="square" tIns="47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7800" lIns="95625" spcFirstLastPara="1" rIns="95625" wrap="square" tIns="47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type="title"/>
          </p:nvPr>
        </p:nvSpPr>
        <p:spPr>
          <a:xfrm rot="5400000">
            <a:off x="5006182" y="2445545"/>
            <a:ext cx="5289550" cy="207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 rot="5400000">
            <a:off x="784225" y="447675"/>
            <a:ext cx="528955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80808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nsolas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4" name="Google Shape;114;p33"/>
          <p:cNvSpPr txBox="1"/>
          <p:nvPr>
            <p:ph idx="2" type="body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nsolas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1" name="Google Shape;121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2" name="Google Shape;122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3" name="Google Shape;123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4" name="Google Shape;124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nsolas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9" name="Google Shape;139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0" name="Google Shape;14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5F5F5F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7" name="Google Shape;14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" type="body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 rot="5400000">
            <a:off x="5006182" y="2445545"/>
            <a:ext cx="5289550" cy="2071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" type="body"/>
          </p:nvPr>
        </p:nvSpPr>
        <p:spPr>
          <a:xfrm rot="5400000">
            <a:off x="784225" y="447675"/>
            <a:ext cx="528955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1" name="Google Shape;3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3"/>
          <p:cNvSpPr txBox="1"/>
          <p:nvPr>
            <p:ph idx="2" type="body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4" name="Google Shape;44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5" name="Google Shape;45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2" name="Google Shape;62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2.jpg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vmlDrawing" Target="../drawings/vmlDrawing1.v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vmlDrawing" Target="../drawings/vmlDrawing2.v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13.jpg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5" Type="http://schemas.openxmlformats.org/officeDocument/2006/relationships/oleObject" Target="../embeddings/oleObject3.bin"/><Relationship Id="rId19" Type="http://schemas.openxmlformats.org/officeDocument/2006/relationships/theme" Target="../theme/theme3.xml"/><Relationship Id="rId6" Type="http://schemas.openxmlformats.org/officeDocument/2006/relationships/oleObject" Target="../embeddings/oleObject3.bin"/><Relationship Id="rId18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27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>
              <mc:Choice Requires="v">
                <p:oleObj r:id="rId2" imgH="6858000" imgW="9144000" progId="Photoshop.Image.10" spid="_x0000_s1">
                  <p:embed/>
                </p:oleObj>
              </mc:Choice>
              <mc:Fallback>
                <p:oleObj r:id="rId3" imgH="6858000" imgW="9144000" progId="Photoshop.Image.10">
                  <p:embed/>
                  <p:pic>
                    <p:nvPicPr>
                      <p:cNvPr id="10" name="Google Shape;10;p2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11;p27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F5F5F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29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>
              <mc:Choice Requires="v">
                <p:oleObj r:id="rId2" imgH="6858000" imgW="9144000" progId="Photoshop.Image.10" spid="_x0000_s1">
                  <p:embed/>
                </p:oleObj>
              </mc:Choice>
              <mc:Fallback>
                <p:oleObj r:id="rId3" imgH="6858000" imgW="9144000" progId="Photoshop.Image.10">
                  <p:embed/>
                  <p:pic>
                    <p:nvPicPr>
                      <p:cNvPr id="86" name="Google Shape;86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Google Shape;87;p29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  <a:defRPr b="1" i="0" sz="32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  <a:defRPr b="1" i="0" sz="30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  <a:defRPr b="1" i="0" sz="2400" u="none" cap="none" strike="noStrike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b="1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29"/>
          <p:cNvGraphicFramePr/>
          <p:nvPr/>
        </p:nvGraphicFramePr>
        <p:xfrm>
          <a:off x="8358188" y="4724400"/>
          <a:ext cx="785812" cy="1603375"/>
        </p:xfrm>
        <a:graphic>
          <a:graphicData uri="http://schemas.openxmlformats.org/presentationml/2006/ole">
            <mc:AlternateContent>
              <mc:Choice Requires="v">
                <p:oleObj r:id="rId5" imgH="1603375" imgW="785812" progId="Photoshop.Image.10" spid="_x0000_s2">
                  <p:embed/>
                </p:oleObj>
              </mc:Choice>
              <mc:Fallback>
                <p:oleObj r:id="rId6" imgH="1603375" imgW="785812" progId="Photoshop.Image.10">
                  <p:embed/>
                  <p:pic>
                    <p:nvPicPr>
                      <p:cNvPr id="92" name="Google Shape;92;p2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58188" y="4724400"/>
                        <a:ext cx="78581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vincenttuan/SpringCoreExpert2022/tree/main/src/main/java/com/spring/core/session05/aop_lab" TargetMode="External"/><Relationship Id="rId4" Type="http://schemas.openxmlformats.org/officeDocument/2006/relationships/hyperlink" Target="https://github.com/vincenttuan/SpringCoreExpert2022/tree/main/src/main/java/com/spring/core/session05/aop_lab" TargetMode="External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900113" y="5589588"/>
            <a:ext cx="4248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段維瀚 老師</a:t>
            </a:r>
            <a:endParaRPr/>
          </a:p>
        </p:txBody>
      </p:sp>
      <p:grpSp>
        <p:nvGrpSpPr>
          <p:cNvPr id="169" name="Google Shape;169;p1"/>
          <p:cNvGrpSpPr/>
          <p:nvPr/>
        </p:nvGrpSpPr>
        <p:grpSpPr>
          <a:xfrm>
            <a:off x="250825" y="4292600"/>
            <a:ext cx="5041900" cy="1092200"/>
            <a:chOff x="249" y="2704"/>
            <a:chExt cx="3176" cy="688"/>
          </a:xfrm>
        </p:grpSpPr>
        <p:pic>
          <p:nvPicPr>
            <p:cNvPr id="170" name="Google Shape;17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74" y="2704"/>
              <a:ext cx="1951" cy="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" y="2840"/>
              <a:ext cx="1225" cy="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"/>
          <p:cNvSpPr/>
          <p:nvPr/>
        </p:nvSpPr>
        <p:spPr>
          <a:xfrm>
            <a:off x="250825" y="2708275"/>
            <a:ext cx="7416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Spring AOP</a:t>
            </a:r>
            <a:endParaRPr b="0" i="0" sz="2400" u="none" cap="none" strike="noStrike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中 AOP 的支援形式有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457200" y="1844675"/>
            <a:ext cx="843528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</a:pPr>
            <a:r>
              <a:rPr lang="en" sz="2400"/>
              <a:t>Classic Spring proxy-based AOP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nsolas"/>
              <a:buChar char="•"/>
            </a:pPr>
            <a:r>
              <a:rPr lang="en" sz="2400"/>
              <a:t>早期 Spring 以代理人機制設計模式為基礎的開發。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</a:pPr>
            <a:r>
              <a:rPr lang="en" sz="2400"/>
              <a:t>Pure-POJO aspects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nsolas"/>
              <a:buChar char="•"/>
            </a:pPr>
            <a:r>
              <a:rPr lang="en" sz="2400"/>
              <a:t>透過 XML 設定檔，將單存的 POJO 物件轉換為 aspect 物件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</a:pPr>
            <a:r>
              <a:rPr lang="en" sz="2400"/>
              <a:t>@AspectJ annotation-driven aspects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nsolas"/>
              <a:buChar char="•"/>
            </a:pPr>
            <a:r>
              <a:rPr lang="en" sz="2400"/>
              <a:t>藉由 AspectJ 來啟用以 annotation 為基礎的 AOP 程式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solas"/>
              <a:buChar char="•"/>
            </a:pPr>
            <a:r>
              <a:rPr lang="en" sz="2400"/>
              <a:t>Injected AspectJ aspects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rgbClr val="006600"/>
              </a:buClr>
              <a:buSzPts val="2200"/>
              <a:buFont typeface="Consolas"/>
              <a:buChar char="•"/>
            </a:pPr>
            <a:r>
              <a:rPr lang="en" sz="2200"/>
              <a:t>將切入點的規則注入/套用到目標物件。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457200" y="1844675"/>
            <a:ext cx="8507288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Aspect（方面）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將散落於各個商務物件之中的Cross-cutting concerns收集起來，設計成各個獨立可重用的物件，這些物件稱之為Aspect。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Advice（通知）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Aspect的具體實作稱之為Advice。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其中包括了Cross-cutting concerns的行為或所要提供的服務。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前置通知、後置通知、例外通知、環繞通知等…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457200" y="1844675"/>
            <a:ext cx="8507288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Joinpoint（連接點）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Aspect在應用程式執行時加入商務流程的點或時機稱之為Joinpoint，具體來說，就是Advice在應用程式中被呼叫執行的時機，這個時機可能是某個方法被呼叫之前或之後（或兩者都有），或是某個例外發生的時候。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457200" y="1844675"/>
            <a:ext cx="8507288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Pointcut （切入點）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Pointcut是一個定義，藉由這個定義您可以指定某個Aspect在哪些Joinpoint時被應用至應用程式之上。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具體的說，您可以在某個定義檔中撰寫Pointcut，當中說明了哪些Aspect要應用至應用程式中的哪些Joinpoint。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sp>
        <p:nvSpPr>
          <p:cNvPr id="251" name="Google Shape;251;p14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Target（目標對象）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一個Advice被應用的對象或目標物件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Proxy（代理）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Spring的AOP主要是透過動態代理來完成。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Weave（縫合）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Advice被應用至物件之上的過程稱之為縫合（Weave）。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27584" y="1657873"/>
            <a:ext cx="6840760" cy="4870171"/>
            <a:chOff x="827584" y="1657873"/>
            <a:chExt cx="6840760" cy="4870171"/>
          </a:xfrm>
        </p:grpSpPr>
        <p:pic>
          <p:nvPicPr>
            <p:cNvPr id="258" name="Google Shape;25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4" y="1657873"/>
              <a:ext cx="6840760" cy="4870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5"/>
            <p:cNvSpPr txBox="1"/>
            <p:nvPr/>
          </p:nvSpPr>
          <p:spPr>
            <a:xfrm>
              <a:off x="6732240" y="4797152"/>
              <a:ext cx="9252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PointCut EL</a:t>
            </a:r>
            <a:endParaRPr/>
          </a:p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457200" y="1844675"/>
            <a:ext cx="8229600" cy="72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EL 語法設定樣式</a:t>
            </a:r>
            <a:endParaRPr/>
          </a:p>
        </p:txBody>
      </p:sp>
      <p:grpSp>
        <p:nvGrpSpPr>
          <p:cNvPr id="266" name="Google Shape;266;p16"/>
          <p:cNvGrpSpPr/>
          <p:nvPr/>
        </p:nvGrpSpPr>
        <p:grpSpPr>
          <a:xfrm>
            <a:off x="251520" y="2619221"/>
            <a:ext cx="8640960" cy="3768697"/>
            <a:chOff x="251520" y="2619221"/>
            <a:chExt cx="8640960" cy="3768697"/>
          </a:xfrm>
        </p:grpSpPr>
        <p:sp>
          <p:nvSpPr>
            <p:cNvPr id="267" name="Google Shape;267;p16"/>
            <p:cNvSpPr txBox="1"/>
            <p:nvPr/>
          </p:nvSpPr>
          <p:spPr>
            <a:xfrm>
              <a:off x="251520" y="2619221"/>
              <a:ext cx="8640960" cy="323165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2525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designator (modifiers return-type declaring-type method-name (params) exception)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一張含有 螢幕擷取畫面 的圖片&#10;&#10;自動產生的描述" id="268" name="Google Shape;26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520" y="3212976"/>
              <a:ext cx="8640960" cy="31749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PointCut EL</a:t>
            </a:r>
            <a:endParaRPr/>
          </a:p>
        </p:txBody>
      </p:sp>
      <p:sp>
        <p:nvSpPr>
          <p:cNvPr id="274" name="Google Shape;274;p17"/>
          <p:cNvSpPr txBox="1"/>
          <p:nvPr>
            <p:ph idx="1" type="body"/>
          </p:nvPr>
        </p:nvSpPr>
        <p:spPr>
          <a:xfrm>
            <a:off x="457200" y="1844675"/>
            <a:ext cx="8229600" cy="72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EL 語法設定樣式</a:t>
            </a: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>
            <a:off x="251520" y="2619221"/>
            <a:ext cx="8640960" cy="3878739"/>
            <a:chOff x="251520" y="2619221"/>
            <a:chExt cx="8640960" cy="3878739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251520" y="2619221"/>
              <a:ext cx="8640960" cy="323165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2525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designator (modifiers return-type declaring-type method-name (params) exception)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一張含有 螢幕擷取畫面, 鳥, 樹 的圖片&#10;&#10;自動產生的描述" id="277" name="Google Shape;27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520" y="3068960"/>
              <a:ext cx="8640960" cy="342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251520" y="1052736"/>
            <a:ext cx="8640960" cy="554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designator(必要)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</a:pPr>
            <a:r>
              <a:rPr lang="en" sz="2000"/>
              <a:t>execution()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modifiers(非必要)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</a:pPr>
            <a:r>
              <a:rPr lang="en" sz="2000"/>
              <a:t>存取修飾字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return-type(必要)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</a:pPr>
            <a:r>
              <a:rPr lang="en" sz="2000"/>
              <a:t>回傳型態，可以使用「*」來表示任意。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declaring-type(非必要)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</a:pPr>
            <a:r>
              <a:rPr lang="en" sz="2000"/>
              <a:t>套件與類別名稱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method-name(必要)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nsolas"/>
              <a:buChar char="•"/>
            </a:pPr>
            <a:r>
              <a:rPr lang="en" sz="2000"/>
              <a:t>方法名稱，可以使用「*」來表示任意。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params(必要)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nsolas"/>
              <a:buChar char="•"/>
            </a:pPr>
            <a:r>
              <a:rPr lang="en" sz="1800"/>
              <a:t>方法參數。() 無參數、(..)任意參數、(*, String)任意+String參數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Char char="•"/>
            </a:pPr>
            <a:r>
              <a:rPr lang="en" sz="2000"/>
              <a:t>exception(非必要)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nsolas"/>
              <a:buChar char="•"/>
            </a:pPr>
            <a:r>
              <a:rPr lang="en" sz="1800"/>
              <a:t>拋出例外的型態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251520" y="476672"/>
            <a:ext cx="8640960" cy="32316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designator (modifiers return-type declaring-type method-name (params) exception)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Spring-AOP 四大攔截器</a:t>
            </a:r>
            <a:endParaRPr/>
          </a:p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457200" y="1844674"/>
            <a:ext cx="8686800" cy="460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 四大攔截器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Before Advice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在方法執行前被呼叫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After Advice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在方法執行後被呼叫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Around Advice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要在方法呼叫前後加入Advices的服務邏輯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Throws Advice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想要在例外發生時通知某些服務物件作某些事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Spring AOP（方面導向）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Cross-cutting concern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 觀念與術語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PointCut 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 四大攔截器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Spring-AOP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457200" y="1844675"/>
            <a:ext cx="8219256" cy="424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Before Advice 前置通知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it is executed before the actual method call.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Spring-AOP</a:t>
            </a:r>
            <a:endParaRPr/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457200" y="1844675"/>
            <a:ext cx="86868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After Advice 後置通知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it is executed after the actual method call. If method returns a value, it is executed after returning value.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Spring-AOP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457200" y="1844675"/>
            <a:ext cx="86868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 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Around Advice 環繞通知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it is executed before and after the actual method call.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</a:pPr>
            <a:r>
              <a:rPr lang="en"/>
              <a:t>import org.aopalliance.intercept.MethodInterceptor;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Lab</a:t>
            </a:r>
            <a:endParaRPr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範例程式：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descr="一張含有 桌 的圖片&#10;&#10;自動產生的描述" id="314" name="Google Shape;3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568" y="2693987"/>
            <a:ext cx="3416300" cy="332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23"/>
          <p:cNvSpPr/>
          <p:nvPr/>
        </p:nvSpPr>
        <p:spPr>
          <a:xfrm>
            <a:off x="4510088" y="2693987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3098" y="49007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配置檔</a:t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4510088" y="3270052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3098" y="49007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 (觀眾)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510088" y="3846117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3098" y="49007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幕後歌者</a:t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4510088" y="4422182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9872" y="-15595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前台舞者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4510088" y="4998247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0516" y="-49188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經理人</a:t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4510088" y="5562205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0516" y="-49188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表演介面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4510088" y="6118572"/>
            <a:ext cx="1790104" cy="4469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7291" y="-6986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歌者介面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Lab Test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323404" y="1874728"/>
            <a:ext cx="8497192" cy="3970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Java 配置使用 AnnotationConfigApplicationContext</a:t>
            </a:r>
            <a:endParaRPr sz="14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ApplicationContext </a:t>
            </a:r>
            <a:r>
              <a:rPr lang="en" sz="1400" u="sng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AnnotationConfigApplicationContext(AOPConfig.</a:t>
            </a:r>
            <a:r>
              <a:rPr b="1" lang="en" sz="1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Performance 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dancer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.getBean(</a:t>
            </a:r>
            <a:r>
              <a:rPr lang="en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"dancer"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Performance.</a:t>
            </a:r>
            <a:r>
              <a:rPr b="1" lang="en" sz="1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dancer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.perform(); </a:t>
            </a: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執行表演</a:t>
            </a:r>
            <a:endParaRPr sz="14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1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(Exception 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b="1" i="1" lang="en" sz="1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例外發生與處理</a:t>
            </a:r>
            <a:b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// 轉換跑道</a:t>
            </a:r>
            <a:r>
              <a:rPr b="1" lang="en" sz="1400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（AOP Introduction 機制）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// dancer 透過 </a:t>
            </a:r>
            <a:r>
              <a:rPr lang="en" sz="14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introducter</a:t>
            </a: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(經紀人) 轉換跑道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// 例如：改行去唱歌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b="1" i="1" lang="en" sz="1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"舞者轉歌者"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Singer 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singer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(Singer)</a:t>
            </a: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dancer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舞者轉歌者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singer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.sing();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觀念與術語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Introduction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對於一個現存的類別，Introduction可以為其增加行為，而不用修改該類別的程式，具體的說，您可以為某個已撰寫、編譯完成的類別，在執行時期動態加入一些方法或行為，而不用修改或新增任何一行程式碼。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395288" y="1905506"/>
            <a:ext cx="8569200" cy="329320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org.aspectj.lang.annotation.Aspect;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org.aspectj.lang.annotation.DeclareParents;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@Aspect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Introducter { </a:t>
            </a:r>
            <a:r>
              <a:rPr lang="en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介紹人/經紀人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// 將 Performance 及其子類別轉換為 Singer（預設實作：BackSinger）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 @DeclareParents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lang="en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"com.spring.core.session05.aop_lab.Performance+"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defaultImpl = BackSinger.</a:t>
            </a: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Singer </a:t>
            </a:r>
            <a:r>
              <a:rPr lang="en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singer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467544" y="285293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AOP(方面導向)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物件導向系統流程</a:t>
            </a:r>
            <a:endParaRPr sz="3200"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物件導向-垂直架構</a:t>
            </a:r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996952"/>
            <a:ext cx="3619500" cy="3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Cross-cutting concern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橫切關注點 (AOP-水平架構)</a:t>
            </a:r>
            <a:endParaRPr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740636"/>
            <a:ext cx="6984776" cy="340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Cross-cutting concern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橫切關注點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若直接將公用邏輯（例如：日誌）撰寫在商務流程中，會使得維護程式的成本增高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若今天要將物件中的日誌功能</a:t>
            </a:r>
            <a:r>
              <a:rPr lang="en" u="sng"/>
              <a:t>修改</a:t>
            </a:r>
            <a:r>
              <a:rPr lang="en"/>
              <a:t>或是</a:t>
            </a:r>
            <a:r>
              <a:rPr lang="en" u="sng"/>
              <a:t>移除</a:t>
            </a:r>
            <a:r>
              <a:rPr lang="en"/>
              <a:t>，則必須修改所有有日誌服務的商務程式碼，然後重新編譯，另一方面，這種日誌功能的撰寫設計，</a:t>
            </a:r>
            <a:br>
              <a:rPr lang="en"/>
            </a:br>
            <a:r>
              <a:rPr lang="en" sz="3200">
                <a:solidFill>
                  <a:srgbClr val="CC66FF"/>
                </a:solidFill>
              </a:rPr>
              <a:t>「混雜」</a:t>
            </a:r>
            <a:r>
              <a:rPr lang="en">
                <a:solidFill>
                  <a:srgbClr val="CC66FF"/>
                </a:solidFill>
              </a:rPr>
              <a:t>於商務邏輯之中</a:t>
            </a:r>
            <a:r>
              <a:rPr lang="en"/>
              <a:t>，使得商務物件本身的邏輯或程式的撰寫更為複雜。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切面（方面）導向設計 - AOP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solas"/>
              <a:buChar char="•"/>
            </a:pPr>
            <a:r>
              <a:rPr lang="en" sz="2800"/>
              <a:t>《Clean Code》書中說：「將所有</a:t>
            </a:r>
            <a:r>
              <a:rPr lang="en" sz="2800">
                <a:solidFill>
                  <a:srgbClr val="CC66FF"/>
                </a:solidFill>
              </a:rPr>
              <a:t>關注</a:t>
            </a:r>
            <a:r>
              <a:rPr lang="en" sz="2800"/>
              <a:t>的事（Concerns）分離開來，是軟體技巧中，最古老、最重要的設計技巧之一。」</a:t>
            </a:r>
            <a:endParaRPr sz="2800"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6600"/>
              </a:buClr>
              <a:buSzPts val="2600"/>
              <a:buFont typeface="Consolas"/>
              <a:buChar char="•"/>
            </a:pPr>
            <a:r>
              <a:rPr lang="en" sz="2600"/>
              <a:t>有些</a:t>
            </a:r>
            <a:r>
              <a:rPr lang="en" sz="2600">
                <a:solidFill>
                  <a:srgbClr val="CC66FF"/>
                </a:solidFill>
              </a:rPr>
              <a:t>關注</a:t>
            </a:r>
            <a:r>
              <a:rPr lang="en" sz="2600"/>
              <a:t>與程式主流一致，易識別與分離為獨立的程式庫或框架，</a:t>
            </a:r>
            <a:endParaRPr sz="2600"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6600"/>
              </a:buClr>
              <a:buSzPts val="2600"/>
              <a:buFont typeface="Consolas"/>
              <a:buChar char="•"/>
            </a:pPr>
            <a:r>
              <a:rPr lang="en" sz="2600"/>
              <a:t>有些</a:t>
            </a:r>
            <a:r>
              <a:rPr lang="en" sz="2600">
                <a:solidFill>
                  <a:srgbClr val="CC66FF"/>
                </a:solidFill>
              </a:rPr>
              <a:t>關注</a:t>
            </a:r>
            <a:r>
              <a:rPr lang="en" sz="2600"/>
              <a:t>則是對主要流程橫切的關注（Cross-cutting concerns），</a:t>
            </a:r>
            <a:r>
              <a:rPr lang="en" sz="2600">
                <a:solidFill>
                  <a:srgbClr val="CC66FF"/>
                </a:solidFill>
              </a:rPr>
              <a:t>易破碎地</a:t>
            </a:r>
            <a:r>
              <a:rPr lang="en" sz="2600"/>
              <a:t>出現在各主要流程中</a:t>
            </a:r>
            <a:endParaRPr sz="2600"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6600"/>
              </a:buClr>
              <a:buSzPts val="2600"/>
              <a:buFont typeface="Consolas"/>
              <a:buChar char="•"/>
            </a:pPr>
            <a:r>
              <a:rPr lang="en" sz="2600"/>
              <a:t>面對這些，</a:t>
            </a:r>
            <a:r>
              <a:rPr lang="en" sz="2600">
                <a:solidFill>
                  <a:srgbClr val="CC66FF"/>
                </a:solidFill>
              </a:rPr>
              <a:t>設計成可獨立、重用的切面（Aspect）模組</a:t>
            </a:r>
            <a:r>
              <a:rPr lang="en" sz="2600"/>
              <a:t>為目標，就是切面導向程式設計（Aspect-oriented programming，AOP）。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攔截機制 Filter &amp; AOP</a:t>
            </a:r>
            <a:endParaRPr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Filter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針對路徑過濾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針對業務方法進行</a:t>
            </a:r>
            <a:r>
              <a:rPr lang="en">
                <a:solidFill>
                  <a:srgbClr val="CC66FF"/>
                </a:solidFill>
              </a:rPr>
              <a:t>橫切攔截</a:t>
            </a:r>
            <a:endParaRPr>
              <a:solidFill>
                <a:srgbClr val="CC66FF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Spring AOP 僅支援方法代理（不支援建構子）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AOP / AspectJ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457200" y="1844675"/>
            <a:ext cx="8686800" cy="428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AOP(Aspect-Oriented Programming)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AOP 是一種程式開發方式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nsolas"/>
              <a:buChar char="•"/>
            </a:pPr>
            <a:r>
              <a:rPr lang="en"/>
              <a:t>AspectJ 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Char char="•"/>
            </a:pPr>
            <a:r>
              <a:rPr lang="en"/>
              <a:t>是一種將 AOP 的開發方式</a:t>
            </a:r>
            <a:r>
              <a:rPr lang="en">
                <a:solidFill>
                  <a:srgbClr val="CC66FF"/>
                </a:solidFill>
              </a:rPr>
              <a:t>引入 Java 程式語言的專案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onsolas"/>
              <a:buChar char="•"/>
            </a:pPr>
            <a:r>
              <a:rPr lang="en"/>
              <a:t>目前由 PARC 組織建立與維護，並得到廣大的使用。</a:t>
            </a:r>
            <a:endParaRPr/>
          </a:p>
          <a:p>
            <a:pPr indent="-95250" lvl="1" marL="742950" rtl="0" algn="l"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3000"/>
              <a:buFont typeface="Consola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2004-04-15T01:51:44Z</dcterms:created>
  <dc:creator>la</dc:creator>
</cp:coreProperties>
</file>