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9"/>
  </p:notesMasterIdLst>
  <p:handoutMasterIdLst>
    <p:handoutMasterId r:id="rId20"/>
  </p:handoutMasterIdLst>
  <p:sldIdLst>
    <p:sldId id="540" r:id="rId3"/>
    <p:sldId id="775" r:id="rId4"/>
    <p:sldId id="777" r:id="rId5"/>
    <p:sldId id="776" r:id="rId6"/>
    <p:sldId id="766" r:id="rId7"/>
    <p:sldId id="767" r:id="rId8"/>
    <p:sldId id="768" r:id="rId9"/>
    <p:sldId id="769" r:id="rId10"/>
    <p:sldId id="771" r:id="rId11"/>
    <p:sldId id="770" r:id="rId12"/>
    <p:sldId id="772" r:id="rId13"/>
    <p:sldId id="773" r:id="rId14"/>
    <p:sldId id="774" r:id="rId15"/>
    <p:sldId id="779" r:id="rId16"/>
    <p:sldId id="780" r:id="rId17"/>
    <p:sldId id="778" r:id="rId18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5pPr>
    <a:lvl6pPr marL="22860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6pPr>
    <a:lvl7pPr marL="27432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7pPr>
    <a:lvl8pPr marL="32004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8pPr>
    <a:lvl9pPr marL="36576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0000"/>
    <a:srgbClr val="CC66FF"/>
    <a:srgbClr val="FFFF00"/>
    <a:srgbClr val="FFCC66"/>
    <a:srgbClr val="FFFF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2"/>
    <p:restoredTop sz="94694"/>
  </p:normalViewPr>
  <p:slideViewPr>
    <p:cSldViewPr>
      <p:cViewPr varScale="1">
        <p:scale>
          <a:sx n="118" d="100"/>
          <a:sy n="118" d="100"/>
        </p:scale>
        <p:origin x="20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"/>
    </p:cViewPr>
  </p:sorterViewPr>
  <p:notesViewPr>
    <p:cSldViewPr>
      <p:cViewPr varScale="1">
        <p:scale>
          <a:sx n="53" d="100"/>
          <a:sy n="53" d="100"/>
        </p:scale>
        <p:origin x="-124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fld id="{F80743A9-0E68-A84E-8B5B-982B98AFD1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467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fld id="{D715DAB4-2617-344A-8A4E-35068C8BFF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8415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defTabSz="955675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defTabSz="955675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defTabSz="955675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defTabSz="955675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defTabSz="955675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defTabSz="955675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defTabSz="955675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defTabSz="955675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fld id="{FDD596E0-5A3B-FC47-BD54-D3CC432C2C25}" type="slidenum">
              <a:rPr lang="en-US" altLang="zh-TW" sz="1300"/>
              <a:pPr/>
              <a:t>1</a:t>
            </a:fld>
            <a:endParaRPr lang="en-US" altLang="zh-TW" sz="13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TW" altLang="en-US">
              <a:ea typeface="新細明體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6949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6048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15113" y="836613"/>
            <a:ext cx="2071687" cy="52895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836613"/>
            <a:ext cx="6067425" cy="52895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71871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54C71-B1A6-0A40-A62E-485F36DE7B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6091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54E7A-2BE3-524A-82C0-49F718FBFE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4070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FC592-F83E-C842-A16E-B51803FEC6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2612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40386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386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2FED9-F25E-BF48-BBF2-BCB8ACD611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4248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948FF-C24A-6144-9320-9FE2D33094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150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15A0A-E268-E548-87FB-0C2CC3CDAD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3597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EFE14-6D7C-9544-B4C9-CFB851B25C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5943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3241D-F48C-4D40-93E8-8CA2620D2E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765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99209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31416-242F-A047-B3FE-35585FE54C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6403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3ECAA-3FBD-7A4A-B5F5-FF17722713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3642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15113" y="836613"/>
            <a:ext cx="2071687" cy="52895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836613"/>
            <a:ext cx="6067425" cy="52895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ABB75-A7FD-AE4F-B439-434BC85A3C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203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46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40386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386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2873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064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6369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2431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3146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1065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Relationship Id="rId22" Type="http://schemas.openxmlformats.org/officeDocument/2006/relationships/image" Target="../media/image7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.png"/><Relationship Id="rId20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9"/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1" name="Image" r:id="rId15" imgW="13003175" imgH="9752381" progId="Photoshop.Image.10">
                  <p:embed/>
                </p:oleObj>
              </mc:Choice>
              <mc:Fallback>
                <p:oleObj name="Image" r:id="rId15" imgW="13003175" imgH="9752381" progId="Photoshop.Image.1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8366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zh-TW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 userDrawn="1"/>
        </p:nvGraphicFramePr>
        <p:xfrm>
          <a:off x="8358188" y="4724400"/>
          <a:ext cx="785812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2" name="Image" r:id="rId17" imgW="1244006" imgH="2539683" progId="Photoshop.Image.10">
                  <p:embed/>
                </p:oleObj>
              </mc:Choice>
              <mc:Fallback>
                <p:oleObj name="Image" r:id="rId17" imgW="1244006" imgH="2539683" progId="Photoshop.Image.1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188" y="4724400"/>
                        <a:ext cx="785812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1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1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1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華康儷中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  <a:cs typeface="華康儷中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  <a:cs typeface="華康儷中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  <a:cs typeface="華康儷中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  <a:cs typeface="華康儷中黑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3200" b="1">
          <a:solidFill>
            <a:schemeClr val="accent2"/>
          </a:solidFill>
          <a:latin typeface="+mn-lt"/>
          <a:ea typeface="+mn-ea"/>
          <a:cs typeface="華康中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kumimoji="1" sz="3000" b="1">
          <a:solidFill>
            <a:srgbClr val="006600"/>
          </a:solidFill>
          <a:latin typeface="+mn-lt"/>
          <a:ea typeface="+mn-ea"/>
          <a:cs typeface="華康中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21"/>
        </a:buBlip>
        <a:defRPr kumimoji="1" sz="2400" b="1">
          <a:solidFill>
            <a:srgbClr val="FF3300"/>
          </a:solidFill>
          <a:latin typeface="+mn-lt"/>
          <a:ea typeface="+mn-ea"/>
          <a:cs typeface="華康中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22"/>
        </a:buBlip>
        <a:defRPr kumimoji="1" sz="2000" b="1">
          <a:solidFill>
            <a:schemeClr val="tx1"/>
          </a:solidFill>
          <a:latin typeface="+mn-lt"/>
          <a:ea typeface="+mn-ea"/>
          <a:cs typeface="華康中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新細明體" pitchFamily="18" charset="-120"/>
          <a:cs typeface="新細明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Arial" charset="0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Arial" charset="0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Arial" charset="0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Arial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7"/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3" name="Image" r:id="rId15" imgW="13003175" imgH="9752381" progId="Photoshop.Image.10">
                  <p:embed/>
                </p:oleObj>
              </mc:Choice>
              <mc:Fallback>
                <p:oleObj name="Image" r:id="rId15" imgW="13003175" imgH="9752381" progId="Photoshop.Image.1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951CB87-F520-AA4D-A8B4-6C10051A8F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+mj-lt"/>
          <a:ea typeface="+mj-ea"/>
          <a:cs typeface="新細明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>
          <a:solidFill>
            <a:srgbClr val="808080"/>
          </a:solidFill>
          <a:latin typeface="+mn-lt"/>
          <a:ea typeface="+mn-ea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3000">
          <a:solidFill>
            <a:srgbClr val="5F5F5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2400">
          <a:solidFill>
            <a:srgbClr val="333333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xcdn.bootstrapcdn.com/bootstrap/3.3.7/css/bootstrap.min.css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ymeleaf.or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fld id="{3A70011F-16B9-8F4B-9397-0B66EC96B38D}" type="slidenum">
              <a:rPr lang="en-US" altLang="zh-TW" sz="1400"/>
              <a:pPr/>
              <a:t>1</a:t>
            </a:fld>
            <a:endParaRPr lang="en-US" altLang="zh-TW" sz="1400"/>
          </a:p>
        </p:txBody>
      </p:sp>
      <p:sp>
        <p:nvSpPr>
          <p:cNvPr id="27650" name="Text Box 7"/>
          <p:cNvSpPr txBox="1">
            <a:spLocks noChangeArrowheads="1"/>
          </p:cNvSpPr>
          <p:nvPr/>
        </p:nvSpPr>
        <p:spPr bwMode="auto">
          <a:xfrm>
            <a:off x="900113" y="5589588"/>
            <a:ext cx="424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algn="ctr"/>
            <a:r>
              <a:rPr lang="zh-TW" altLang="en-US" sz="2800">
                <a:latin typeface="華康儷中黑" charset="0"/>
                <a:ea typeface="華康儷中黑" charset="0"/>
                <a:cs typeface="華康儷中黑" charset="0"/>
              </a:rPr>
              <a:t>段維瀚 老師</a:t>
            </a:r>
          </a:p>
        </p:txBody>
      </p:sp>
      <p:grpSp>
        <p:nvGrpSpPr>
          <p:cNvPr id="27651" name="Group 8"/>
          <p:cNvGrpSpPr>
            <a:grpSpLocks/>
          </p:cNvGrpSpPr>
          <p:nvPr/>
        </p:nvGrpSpPr>
        <p:grpSpPr bwMode="auto">
          <a:xfrm>
            <a:off x="250825" y="4292600"/>
            <a:ext cx="5041900" cy="1092200"/>
            <a:chOff x="249" y="2704"/>
            <a:chExt cx="3176" cy="688"/>
          </a:xfrm>
        </p:grpSpPr>
        <p:pic>
          <p:nvPicPr>
            <p:cNvPr id="2765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2704"/>
              <a:ext cx="1951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4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2840"/>
              <a:ext cx="1225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06923" name="Rectangle 11"/>
          <p:cNvSpPr>
            <a:spLocks noChangeArrowheads="1"/>
          </p:cNvSpPr>
          <p:nvPr/>
        </p:nvSpPr>
        <p:spPr bwMode="auto">
          <a:xfrm>
            <a:off x="250825" y="2708275"/>
            <a:ext cx="741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儷中黑" pitchFamily="49" charset="-120"/>
                <a:ea typeface="華康儷中黑" pitchFamily="49" charset="-120"/>
                <a:cs typeface="+mn-cs"/>
              </a:rPr>
              <a:t>Spring Boot</a:t>
            </a:r>
            <a:endParaRPr lang="zh-TW" altLang="en-US" sz="24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ea typeface="華康粗圓體" pitchFamily="49" charset="-12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63399-D406-7841-A551-91218B74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模板引擎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B513F6-B2C8-6343-A893-F76BF603C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720229"/>
          </a:xfrm>
        </p:spPr>
        <p:txBody>
          <a:bodyPr/>
          <a:lstStyle/>
          <a:p>
            <a:r>
              <a:rPr kumimoji="1" lang="en-US" altLang="zh-TW" dirty="0"/>
              <a:t>JSP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Thymeleaf</a:t>
            </a:r>
            <a:r>
              <a:rPr kumimoji="1" lang="zh-TW" altLang="en-US" dirty="0"/>
              <a:t>、</a:t>
            </a:r>
            <a:r>
              <a:rPr kumimoji="1" lang="en-US" altLang="zh-TW" dirty="0" err="1"/>
              <a:t>Freemarker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2EECC4-8CE2-BF41-8E52-05B49EA10770}"/>
              </a:ext>
            </a:extLst>
          </p:cNvPr>
          <p:cNvSpPr/>
          <p:nvPr/>
        </p:nvSpPr>
        <p:spPr>
          <a:xfrm>
            <a:off x="874014" y="2786551"/>
            <a:ext cx="194421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Template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5B6C50-003E-5648-B3A4-E359AF78982A}"/>
              </a:ext>
            </a:extLst>
          </p:cNvPr>
          <p:cNvSpPr/>
          <p:nvPr/>
        </p:nvSpPr>
        <p:spPr>
          <a:xfrm>
            <a:off x="874014" y="3218600"/>
            <a:ext cx="1944216" cy="9362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dirty="0"/>
              <a:t>&lt;html&gt;</a:t>
            </a:r>
          </a:p>
          <a:p>
            <a:r>
              <a:rPr lang="en-US" altLang="zh-TW" dirty="0"/>
              <a:t>  Hello ${name}</a:t>
            </a:r>
          </a:p>
          <a:p>
            <a:r>
              <a:rPr kumimoji="1" lang="en-US" altLang="zh-TW" dirty="0"/>
              <a:t>&lt;/html&gt;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2FEAFD-E7C0-F646-BD87-40F10AE18244}"/>
              </a:ext>
            </a:extLst>
          </p:cNvPr>
          <p:cNvSpPr/>
          <p:nvPr/>
        </p:nvSpPr>
        <p:spPr>
          <a:xfrm>
            <a:off x="874014" y="4514743"/>
            <a:ext cx="194421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Data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1D5058-8A22-E148-9C07-F3449B1516F3}"/>
              </a:ext>
            </a:extLst>
          </p:cNvPr>
          <p:cNvSpPr/>
          <p:nvPr/>
        </p:nvSpPr>
        <p:spPr>
          <a:xfrm>
            <a:off x="874014" y="4946792"/>
            <a:ext cx="1944216" cy="9362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1400" dirty="0" err="1"/>
              <a:t>model.addribute</a:t>
            </a:r>
            <a:br>
              <a:rPr kumimoji="1" lang="en-US" altLang="zh-TW" sz="1400" dirty="0"/>
            </a:br>
            <a:r>
              <a:rPr lang="en-US" altLang="zh-TW" sz="1400" dirty="0"/>
              <a:t>("name", "John");</a:t>
            </a:r>
            <a:endParaRPr kumimoji="1" lang="en-US" altLang="zh-TW" sz="1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BE05E0E-0257-B94C-99F9-8713BB6A9B7E}"/>
              </a:ext>
            </a:extLst>
          </p:cNvPr>
          <p:cNvSpPr/>
          <p:nvPr/>
        </p:nvSpPr>
        <p:spPr>
          <a:xfrm>
            <a:off x="3826342" y="3866671"/>
            <a:ext cx="1656184" cy="10801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Template</a:t>
            </a:r>
          </a:p>
          <a:p>
            <a:pPr algn="ctr"/>
            <a:r>
              <a:rPr lang="en-US" altLang="zh-TW" dirty="0"/>
              <a:t>Engine</a:t>
            </a:r>
            <a:endParaRPr kumimoji="1"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32A495-DFCD-4E42-ACB7-1C5655DD7E72}"/>
              </a:ext>
            </a:extLst>
          </p:cNvPr>
          <p:cNvSpPr/>
          <p:nvPr/>
        </p:nvSpPr>
        <p:spPr>
          <a:xfrm>
            <a:off x="6372200" y="3650647"/>
            <a:ext cx="194421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Output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1B7BEE-7895-754F-9CE9-68423BC48483}"/>
              </a:ext>
            </a:extLst>
          </p:cNvPr>
          <p:cNvSpPr/>
          <p:nvPr/>
        </p:nvSpPr>
        <p:spPr>
          <a:xfrm>
            <a:off x="6372200" y="4082696"/>
            <a:ext cx="1944216" cy="9362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dirty="0"/>
              <a:t>&lt;html&gt;</a:t>
            </a:r>
          </a:p>
          <a:p>
            <a:r>
              <a:rPr lang="en-US" altLang="zh-TW" dirty="0"/>
              <a:t>  Hello John</a:t>
            </a:r>
          </a:p>
          <a:p>
            <a:r>
              <a:rPr kumimoji="1" lang="en-US" altLang="zh-TW" dirty="0"/>
              <a:t>&lt;/html&gt;</a:t>
            </a: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E6434364-C304-AA44-B181-35D12AE2EB11}"/>
              </a:ext>
            </a:extLst>
          </p:cNvPr>
          <p:cNvCxnSpPr>
            <a:stCxn id="5" idx="3"/>
          </p:cNvCxnSpPr>
          <p:nvPr/>
        </p:nvCxnSpPr>
        <p:spPr>
          <a:xfrm>
            <a:off x="2818230" y="3686726"/>
            <a:ext cx="1080120" cy="468126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0EAC739A-2901-BD40-9483-31865839B84F}"/>
              </a:ext>
            </a:extLst>
          </p:cNvPr>
          <p:cNvCxnSpPr>
            <a:cxnSpLocks/>
          </p:cNvCxnSpPr>
          <p:nvPr/>
        </p:nvCxnSpPr>
        <p:spPr>
          <a:xfrm flipV="1">
            <a:off x="2818230" y="4730767"/>
            <a:ext cx="1080120" cy="486166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32C33DAD-6983-0A41-92DC-CCF87C711616}"/>
              </a:ext>
            </a:extLst>
          </p:cNvPr>
          <p:cNvCxnSpPr>
            <a:cxnSpLocks/>
          </p:cNvCxnSpPr>
          <p:nvPr/>
        </p:nvCxnSpPr>
        <p:spPr>
          <a:xfrm>
            <a:off x="5482526" y="4419389"/>
            <a:ext cx="889674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2943596-F900-F342-873D-0EF2083D7906}"/>
              </a:ext>
            </a:extLst>
          </p:cNvPr>
          <p:cNvSpPr/>
          <p:nvPr/>
        </p:nvSpPr>
        <p:spPr>
          <a:xfrm>
            <a:off x="3358290" y="255984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模板引擎在web領域的主要作用：讓網站實現介面和資料分離，這樣大大提高了開發效率，讓程式碼重用更加容易。</a:t>
            </a:r>
          </a:p>
        </p:txBody>
      </p:sp>
    </p:spTree>
    <p:extLst>
      <p:ext uri="{BB962C8B-B14F-4D97-AF65-F5344CB8AC3E}">
        <p14:creationId xmlns:p14="http://schemas.microsoft.com/office/powerpoint/2010/main" val="55172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B9DD5-6558-9B48-98F6-2E444605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Thymeleaf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CEB37B-2D14-7E42-9B02-59FDC485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b="0" dirty="0" err="1"/>
              <a:t>Thymeleaf</a:t>
            </a:r>
            <a:r>
              <a:rPr lang="zh-TW" altLang="en-US" b="0" dirty="0"/>
              <a:t>作為被</a:t>
            </a:r>
            <a:r>
              <a:rPr lang="en" altLang="zh-TW" b="0" dirty="0" err="1"/>
              <a:t>Springboot</a:t>
            </a:r>
            <a:r>
              <a:rPr lang="zh-TW" altLang="en-US" b="0" dirty="0"/>
              <a:t>官方大力推薦的模板引擎</a:t>
            </a:r>
            <a:endParaRPr lang="en-US" altLang="zh-TW" b="0" dirty="0"/>
          </a:p>
          <a:p>
            <a:pPr lvl="1"/>
            <a:r>
              <a:rPr lang="zh-TW" altLang="en-US" dirty="0"/>
              <a:t>動靜分離</a:t>
            </a:r>
            <a:endParaRPr lang="en-US" altLang="zh-TW" dirty="0"/>
          </a:p>
          <a:p>
            <a:pPr lvl="2"/>
            <a:r>
              <a:rPr lang="en" altLang="zh-TW" b="0" dirty="0" err="1"/>
              <a:t>Thymeleaf</a:t>
            </a:r>
            <a:r>
              <a:rPr lang="zh-TW" altLang="en-US" b="0" dirty="0"/>
              <a:t>選用</a:t>
            </a:r>
            <a:r>
              <a:rPr lang="en" altLang="zh-TW" b="0" dirty="0"/>
              <a:t>html</a:t>
            </a:r>
            <a:r>
              <a:rPr lang="zh-TW" altLang="en-US" b="0" dirty="0"/>
              <a:t>作為模板頁，這是任何一款其他模板引擎做不到的！</a:t>
            </a:r>
          </a:p>
          <a:p>
            <a:pPr lvl="1"/>
            <a:r>
              <a:rPr lang="zh-TW" altLang="en-US" dirty="0"/>
              <a:t>開箱即用：</a:t>
            </a:r>
            <a:endParaRPr lang="en-US" altLang="zh-TW" b="0" dirty="0"/>
          </a:p>
          <a:p>
            <a:pPr lvl="2"/>
            <a:r>
              <a:rPr lang="en" altLang="zh-TW" b="0" dirty="0" err="1"/>
              <a:t>Thymeleaf</a:t>
            </a:r>
            <a:r>
              <a:rPr lang="zh-TW" altLang="en-US" b="0" dirty="0"/>
              <a:t>提供標準和</a:t>
            </a:r>
            <a:r>
              <a:rPr lang="en" altLang="zh-TW" b="0" dirty="0"/>
              <a:t>Spring</a:t>
            </a:r>
            <a:r>
              <a:rPr lang="zh-TW" altLang="en-US" b="0" dirty="0"/>
              <a:t>標準兩種方言，可以直接套用模板來實現。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147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A2790-DF2B-E043-8504-4C06C43F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Thymeleaf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05EF9-BF83-5F41-B2F3-8545E73A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674"/>
            <a:ext cx="8229600" cy="4680669"/>
          </a:xfrm>
        </p:spPr>
        <p:txBody>
          <a:bodyPr/>
          <a:lstStyle/>
          <a:p>
            <a:r>
              <a:rPr kumimoji="1" lang="zh-TW" altLang="en-US" dirty="0"/>
              <a:t>編寫框架</a:t>
            </a:r>
            <a:endParaRPr kumimoji="1" lang="en-US" altLang="zh-TW" dirty="0"/>
          </a:p>
          <a:p>
            <a:pPr lvl="1"/>
            <a:r>
              <a:rPr lang="en-US" altLang="zh-TW" dirty="0" err="1"/>
              <a:t>pom.xml</a:t>
            </a:r>
            <a:r>
              <a:rPr lang="en-US" altLang="zh-TW" dirty="0"/>
              <a:t> </a:t>
            </a:r>
            <a:r>
              <a:rPr lang="zh-TW" altLang="en-US" dirty="0"/>
              <a:t>加入</a:t>
            </a:r>
            <a:r>
              <a:rPr lang="en-US" altLang="zh-TW" dirty="0"/>
              <a:t> </a:t>
            </a:r>
            <a:r>
              <a:rPr lang="en-US" altLang="zh-TW" dirty="0" err="1"/>
              <a:t>Thymeleaf</a:t>
            </a:r>
            <a:r>
              <a:rPr lang="en-US" altLang="zh-TW" dirty="0"/>
              <a:t> </a:t>
            </a:r>
            <a:r>
              <a:rPr lang="zh-TW" altLang="en-US" dirty="0"/>
              <a:t>的依賴</a:t>
            </a:r>
            <a:endParaRPr lang="en-US" altLang="zh-TW" dirty="0"/>
          </a:p>
          <a:p>
            <a:pPr lvl="1"/>
            <a:r>
              <a:rPr lang="en-US" altLang="zh-TW" dirty="0" err="1"/>
              <a:t>application.yml</a:t>
            </a:r>
            <a:r>
              <a:rPr lang="en-US" altLang="zh-TW" dirty="0"/>
              <a:t> </a:t>
            </a:r>
            <a:r>
              <a:rPr lang="zh-TW" altLang="en-US" dirty="0"/>
              <a:t>整合配置內容</a:t>
            </a:r>
            <a:endParaRPr lang="en-US" altLang="zh-TW" dirty="0"/>
          </a:p>
          <a:p>
            <a:pPr lvl="1"/>
            <a:r>
              <a:rPr kumimoji="1" lang="en-US" altLang="zh-TW" dirty="0"/>
              <a:t>controller </a:t>
            </a:r>
            <a:r>
              <a:rPr kumimoji="1" lang="zh-TW" altLang="en-US" dirty="0"/>
              <a:t>用來繫結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Thymeleaf</a:t>
            </a:r>
            <a:r>
              <a:rPr kumimoji="1" lang="en-US" altLang="zh-TW" dirty="0"/>
              <a:t> html</a:t>
            </a:r>
            <a:r>
              <a:rPr kumimoji="1" lang="zh-TW" altLang="en-US" dirty="0"/>
              <a:t>頁面</a:t>
            </a:r>
            <a:endParaRPr kumimoji="1" lang="en-US" altLang="zh-TW" dirty="0"/>
          </a:p>
          <a:p>
            <a:pPr lvl="1"/>
            <a:r>
              <a:rPr lang="en-US" altLang="zh-TW" dirty="0"/>
              <a:t>static </a:t>
            </a:r>
            <a:r>
              <a:rPr lang="zh-TW" altLang="en-US" dirty="0"/>
              <a:t>存放靜態資源</a:t>
            </a:r>
            <a:endParaRPr lang="en-US" altLang="zh-TW" dirty="0"/>
          </a:p>
          <a:p>
            <a:pPr lvl="2"/>
            <a:r>
              <a:rPr lang="en-US" altLang="zh-TW" dirty="0" err="1"/>
              <a:t>css</a:t>
            </a:r>
            <a:r>
              <a:rPr lang="zh-TW" altLang="en-US" dirty="0"/>
              <a:t>、</a:t>
            </a:r>
            <a:r>
              <a:rPr lang="en-US" altLang="zh-TW" dirty="0" err="1"/>
              <a:t>javascript</a:t>
            </a:r>
            <a:r>
              <a:rPr lang="zh-TW" altLang="en-US" dirty="0"/>
              <a:t>、靜態</a:t>
            </a:r>
            <a:r>
              <a:rPr lang="en-US" altLang="zh-TW" dirty="0"/>
              <a:t>/</a:t>
            </a:r>
            <a:r>
              <a:rPr lang="zh-TW" altLang="en-US" dirty="0"/>
              <a:t>傳統</a:t>
            </a:r>
            <a:r>
              <a:rPr lang="en-US" altLang="zh-TW" dirty="0"/>
              <a:t> html</a:t>
            </a:r>
          </a:p>
          <a:p>
            <a:pPr lvl="1"/>
            <a:r>
              <a:rPr kumimoji="1" lang="en-US" altLang="zh-TW" dirty="0"/>
              <a:t>templates </a:t>
            </a:r>
            <a:r>
              <a:rPr kumimoji="1" lang="zh-TW" altLang="en-US" dirty="0"/>
              <a:t>存放模板引擎</a:t>
            </a:r>
            <a:r>
              <a:rPr kumimoji="1" lang="en-US" altLang="zh-TW" dirty="0"/>
              <a:t> </a:t>
            </a:r>
          </a:p>
          <a:p>
            <a:pPr lvl="2"/>
            <a:r>
              <a:rPr kumimoji="1" lang="en-US" altLang="zh-TW" dirty="0" err="1"/>
              <a:t>Thymeleaf</a:t>
            </a:r>
            <a:r>
              <a:rPr kumimoji="1" lang="en-US" altLang="zh-TW" dirty="0"/>
              <a:t> </a:t>
            </a:r>
            <a:r>
              <a:rPr kumimoji="1" lang="zh-TW" altLang="en-US" dirty="0"/>
              <a:t>的</a:t>
            </a:r>
            <a:r>
              <a:rPr kumimoji="1" lang="en-US" altLang="zh-TW" dirty="0"/>
              <a:t> html </a:t>
            </a:r>
            <a:r>
              <a:rPr kumimoji="1" lang="zh-TW" altLang="en-US" dirty="0"/>
              <a:t>檔案</a:t>
            </a:r>
          </a:p>
        </p:txBody>
      </p:sp>
    </p:spTree>
    <p:extLst>
      <p:ext uri="{BB962C8B-B14F-4D97-AF65-F5344CB8AC3E}">
        <p14:creationId xmlns:p14="http://schemas.microsoft.com/office/powerpoint/2010/main" val="355844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46B5F-7BEE-194F-9725-87CB00C9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Thymeleaf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CF3AEC-0CA8-D644-9E7E-C9BB419CD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675"/>
            <a:ext cx="9443392" cy="4281488"/>
          </a:xfrm>
        </p:spPr>
        <p:txBody>
          <a:bodyPr/>
          <a:lstStyle/>
          <a:p>
            <a:r>
              <a:rPr kumimoji="1" lang="zh-TW" altLang="en-US" dirty="0"/>
              <a:t>宣告</a:t>
            </a:r>
            <a:endParaRPr kumimoji="1" lang="en-US" altLang="zh-TW" dirty="0"/>
          </a:p>
          <a:p>
            <a:pPr lvl="1"/>
            <a:r>
              <a:rPr lang="en" altLang="zh-TW" sz="2400" dirty="0"/>
              <a:t>&lt;html </a:t>
            </a:r>
            <a:r>
              <a:rPr lang="en" altLang="zh-TW" sz="2400" dirty="0" err="1"/>
              <a:t>xmlns:th</a:t>
            </a:r>
            <a:r>
              <a:rPr lang="en" altLang="zh-TW" sz="2400" dirty="0"/>
              <a:t>=</a:t>
            </a:r>
            <a:r>
              <a:rPr lang="en" altLang="zh-TW" sz="2400" i="1" dirty="0"/>
              <a:t>"http://</a:t>
            </a:r>
            <a:r>
              <a:rPr lang="en" altLang="zh-TW" sz="2400" i="1" dirty="0" err="1"/>
              <a:t>www.thymeleaf.org</a:t>
            </a:r>
            <a:r>
              <a:rPr lang="en" altLang="zh-TW" sz="2400" i="1" dirty="0"/>
              <a:t>"</a:t>
            </a:r>
            <a:r>
              <a:rPr lang="en" altLang="zh-TW" sz="2400" dirty="0"/>
              <a:t>&gt;</a:t>
            </a:r>
          </a:p>
          <a:p>
            <a:pPr lvl="1"/>
            <a:endParaRPr kumimoji="1"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EE1B0BD-67F9-7946-B3D3-9D92188AC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96952"/>
            <a:ext cx="6992838" cy="34812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17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5C8FB-B2B1-3241-8E06-5019BDBC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836613"/>
            <a:ext cx="8229600" cy="792162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zh-TW" alt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華康儷中黑" charset="0"/>
              </a:rPr>
              <a:t>Bootstrap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E481C0-2371-B74C-A1DF-A2D81183F19C}"/>
              </a:ext>
            </a:extLst>
          </p:cNvPr>
          <p:cNvSpPr/>
          <p:nvPr/>
        </p:nvSpPr>
        <p:spPr bwMode="auto">
          <a:xfrm>
            <a:off x="457200" y="1844675"/>
            <a:ext cx="40386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TW" altLang="en-US" sz="2800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使用全球最流行的前端開發工具 </a:t>
            </a:r>
            <a:r>
              <a:rPr lang="en-US" altLang="zh-TW" sz="2800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Bootstrap</a:t>
            </a:r>
            <a:r>
              <a:rPr lang="zh-TW" altLang="en-US" sz="2800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，快速設計及自定義響應式網站</a:t>
            </a:r>
            <a:endParaRPr lang="en-US" altLang="zh-TW" sz="2800" dirty="0">
              <a:solidFill>
                <a:schemeClr val="accent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9458" name="Picture 2" descr="Bootstrap - 維基百科，自由的百科全書">
            <a:extLst>
              <a:ext uri="{FF2B5EF4-FFF2-40B4-BE49-F238E27FC236}">
                <a16:creationId xmlns:a16="http://schemas.microsoft.com/office/drawing/2014/main" id="{92D35CEC-D693-4343-BC78-6DBB246E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382800"/>
            <a:ext cx="4038600" cy="32052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69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5C8FB-B2B1-3241-8E06-5019BDBC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836613"/>
            <a:ext cx="8229600" cy="792162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zh-TW" alt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華康儷中黑" charset="0"/>
              </a:rPr>
              <a:t>Bootstrap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E481C0-2371-B74C-A1DF-A2D81183F19C}"/>
              </a:ext>
            </a:extLst>
          </p:cNvPr>
          <p:cNvSpPr/>
          <p:nvPr/>
        </p:nvSpPr>
        <p:spPr bwMode="auto">
          <a:xfrm>
            <a:off x="457200" y="1844675"/>
            <a:ext cx="8167688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TW" altLang="en-US" sz="2800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於網頁</a:t>
            </a:r>
            <a:r>
              <a:rPr lang="en-US" altLang="zh-TW" sz="2800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&lt;header&gt;</a:t>
            </a:r>
            <a:r>
              <a:rPr lang="zh-TW" altLang="en-US" sz="2800" dirty="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中配置：</a:t>
            </a:r>
            <a:endParaRPr lang="en-US" altLang="zh-TW" sz="2800" dirty="0">
              <a:solidFill>
                <a:schemeClr val="accent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eaLnBrk="0" hangingPunct="0">
              <a:spcBef>
                <a:spcPct val="20000"/>
              </a:spcBef>
            </a:pPr>
            <a:endParaRPr lang="en-US" altLang="zh-TW" sz="2800" dirty="0">
              <a:solidFill>
                <a:schemeClr val="accent2"/>
              </a:solidFill>
            </a:endParaRPr>
          </a:p>
          <a:p>
            <a:pPr eaLnBrk="0" hangingPunct="0">
              <a:spcBef>
                <a:spcPct val="20000"/>
              </a:spcBef>
            </a:pPr>
            <a:r>
              <a:rPr lang="zh-TW" altLang="en-US" sz="2800" dirty="0">
                <a:solidFill>
                  <a:schemeClr val="accent2"/>
                </a:solidFill>
              </a:rPr>
              <a:t>&lt;link rel="stylesheet" href="</a:t>
            </a:r>
            <a:r>
              <a:rPr lang="zh-TW" altLang="en-US" sz="2800" dirty="0">
                <a:solidFill>
                  <a:schemeClr val="accent2"/>
                </a:solidFill>
                <a:hlinkClick r:id="rId2"/>
              </a:rPr>
              <a:t>https://maxcdn.bootstrapcdn.com/bootstrap/3.3.7/css/bootstrap.min.css</a:t>
            </a:r>
            <a:r>
              <a:rPr lang="zh-TW" altLang="en-US" sz="2800" dirty="0">
                <a:solidFill>
                  <a:schemeClr val="accent2"/>
                </a:solidFill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2627757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5C8FB-B2B1-3241-8E06-5019BDBC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Bootstrap </a:t>
            </a:r>
            <a:r>
              <a:rPr lang="zh-TW" altLang="en-US" dirty="0"/>
              <a:t>網格</a:t>
            </a:r>
            <a:endParaRPr kumimoji="1" lang="zh-TW" altLang="en-US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526D1566-BF2E-094F-A896-9BEC4F4BC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8" y="1916831"/>
            <a:ext cx="7515015" cy="410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47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7B27C-39FC-934B-AFB4-D47922DD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課程安排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A68EEB-0FB9-994D-8606-779C857D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1~2 </a:t>
            </a:r>
            <a:r>
              <a:rPr kumimoji="1" lang="zh-TW" altLang="en-US" dirty="0"/>
              <a:t>堂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Springboot</a:t>
            </a:r>
            <a:endParaRPr kumimoji="1" lang="en-US" altLang="zh-TW" dirty="0"/>
          </a:p>
          <a:p>
            <a:r>
              <a:rPr lang="en-US" altLang="zh-TW" dirty="0"/>
              <a:t>3~5 </a:t>
            </a:r>
            <a:r>
              <a:rPr lang="zh-TW" altLang="en-US" dirty="0"/>
              <a:t>實作一</a:t>
            </a:r>
            <a:endParaRPr lang="en-US" altLang="zh-TW" dirty="0"/>
          </a:p>
          <a:p>
            <a:r>
              <a:rPr lang="en-US" altLang="zh-TW" dirty="0"/>
              <a:t>6~8 </a:t>
            </a:r>
            <a:r>
              <a:rPr lang="zh-TW" altLang="en-US" dirty="0"/>
              <a:t>實作二</a:t>
            </a:r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20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DDD55-A4AA-DA42-B03F-F998058B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Boot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41FB27-350E-4146-A153-9205446C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sz="2800" dirty="0"/>
              <a:t>Spring Boot</a:t>
            </a:r>
            <a:r>
              <a:rPr lang="zh-TW" altLang="en-US" sz="2800" dirty="0"/>
              <a:t>是由</a:t>
            </a:r>
            <a:r>
              <a:rPr lang="en" altLang="zh-TW" sz="2800" dirty="0"/>
              <a:t>Pivotal</a:t>
            </a:r>
            <a:r>
              <a:rPr lang="zh-TW" altLang="en-US" sz="2800" dirty="0"/>
              <a:t>團隊提供的全新框架，其設計目的是用來簡化</a:t>
            </a:r>
            <a:r>
              <a:rPr lang="en" altLang="zh-TW" sz="2800" dirty="0"/>
              <a:t>Spring</a:t>
            </a:r>
            <a:r>
              <a:rPr lang="zh-TW" altLang="en-US" sz="2800" dirty="0"/>
              <a:t>應用的建立、執行、除錯、部署等。使用</a:t>
            </a:r>
            <a:r>
              <a:rPr lang="en" altLang="zh-TW" sz="2800" dirty="0"/>
              <a:t>Spring Boot</a:t>
            </a:r>
            <a:r>
              <a:rPr lang="zh-TW" altLang="en-US" sz="2800" dirty="0"/>
              <a:t>可以做到專注於</a:t>
            </a:r>
            <a:r>
              <a:rPr lang="en" altLang="zh-TW" sz="2800" dirty="0"/>
              <a:t>Spring</a:t>
            </a:r>
            <a:r>
              <a:rPr lang="zh-TW" altLang="en-US" sz="2800" dirty="0"/>
              <a:t>應用的開發，而無需過多關注</a:t>
            </a:r>
            <a:r>
              <a:rPr lang="en" altLang="zh-TW" sz="2800" dirty="0"/>
              <a:t>XML</a:t>
            </a:r>
            <a:r>
              <a:rPr lang="zh-TW" altLang="en-US" sz="2800" dirty="0"/>
              <a:t>的配置。</a:t>
            </a:r>
            <a:r>
              <a:rPr lang="en" altLang="zh-TW" sz="2800" dirty="0"/>
              <a:t>Spring Boot</a:t>
            </a:r>
            <a:r>
              <a:rPr lang="zh-TW" altLang="en-US" sz="2800" dirty="0"/>
              <a:t>使用“習慣優於配置”的理念，簡單來說，它提供了一堆依賴打包，並已經按照使用習慣解決了依賴問題。使用</a:t>
            </a:r>
            <a:r>
              <a:rPr lang="en" altLang="zh-TW" sz="2800" dirty="0"/>
              <a:t>Spring Boot</a:t>
            </a:r>
            <a:r>
              <a:rPr lang="zh-TW" altLang="en-US" sz="2800" dirty="0"/>
              <a:t>可以不用或者只需要很少的</a:t>
            </a:r>
            <a:r>
              <a:rPr lang="en" altLang="zh-TW" sz="2800" dirty="0"/>
              <a:t>Spring</a:t>
            </a:r>
            <a:r>
              <a:rPr lang="zh-TW" altLang="en-US" sz="2800" dirty="0"/>
              <a:t>配置就可以讓企業專案快速執行起來。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40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A173C-DFA7-7C46-B3E7-7165F8B7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Spring Boot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252C8E-555E-5C46-AA77-969C919F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習慣</a:t>
            </a:r>
            <a:r>
              <a:rPr kumimoji="1" lang="en-US" altLang="zh-TW" dirty="0"/>
              <a:t> </a:t>
            </a:r>
            <a:r>
              <a:rPr kumimoji="1" lang="zh-TW" altLang="en-US" dirty="0"/>
              <a:t>優於</a:t>
            </a:r>
            <a:r>
              <a:rPr kumimoji="1" lang="en-US" altLang="zh-TW" dirty="0"/>
              <a:t> </a:t>
            </a:r>
            <a:r>
              <a:rPr kumimoji="1" lang="zh-TW" altLang="en-US" dirty="0"/>
              <a:t>配置</a:t>
            </a:r>
            <a:endParaRPr kumimoji="1" lang="en-US" altLang="zh-TW" dirty="0"/>
          </a:p>
          <a:p>
            <a:pPr lvl="1"/>
            <a:r>
              <a:rPr lang="en" altLang="zh-TW" dirty="0"/>
              <a:t>Spring Boot </a:t>
            </a:r>
            <a:r>
              <a:rPr lang="zh-TW" altLang="en-US" dirty="0"/>
              <a:t>擴展了</a:t>
            </a:r>
            <a:r>
              <a:rPr lang="en-US" altLang="zh-TW" dirty="0"/>
              <a:t> </a:t>
            </a:r>
            <a:r>
              <a:rPr lang="en" altLang="zh-TW" dirty="0"/>
              <a:t>Spring framework</a:t>
            </a:r>
            <a:r>
              <a:rPr lang="zh-TW" altLang="en" dirty="0"/>
              <a:t>，</a:t>
            </a:r>
            <a:r>
              <a:rPr lang="zh-TW" altLang="en-US" dirty="0"/>
              <a:t>透過建立</a:t>
            </a:r>
            <a:r>
              <a:rPr lang="en-US" altLang="zh-TW" dirty="0"/>
              <a:t> </a:t>
            </a:r>
            <a:r>
              <a:rPr lang="en" altLang="zh-TW" dirty="0"/>
              <a:t>Spring application </a:t>
            </a:r>
            <a:r>
              <a:rPr lang="zh-TW" altLang="en-US" dirty="0"/>
              <a:t>省去了冗長的設定檔</a:t>
            </a:r>
            <a:r>
              <a:rPr lang="en-US" altLang="zh-TW" dirty="0"/>
              <a:t>(</a:t>
            </a:r>
            <a:r>
              <a:rPr lang="en" altLang="zh-TW" dirty="0"/>
              <a:t>configurations) </a:t>
            </a:r>
            <a:r>
              <a:rPr lang="zh-TW" altLang="en-US" dirty="0"/>
              <a:t>能更快更有效率地開發應用系統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09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3C410CB4-ECEC-4E41-A724-B8E32370FC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形 8">
            <a:hlinkClick r:id="rId2"/>
            <a:extLst>
              <a:ext uri="{FF2B5EF4-FFF2-40B4-BE49-F238E27FC236}">
                <a16:creationId xmlns:a16="http://schemas.microsoft.com/office/drawing/2014/main" id="{A6C79152-C9AE-864B-A484-B6C3D5E40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710" y="1268760"/>
            <a:ext cx="6941780" cy="1088504"/>
          </a:xfrm>
          <a:prstGeom prst="rect">
            <a:avLst/>
          </a:prstGeom>
        </p:spPr>
      </p:pic>
      <p:pic>
        <p:nvPicPr>
          <p:cNvPr id="11" name="圖片 10">
            <a:hlinkClick r:id="rId2"/>
            <a:extLst>
              <a:ext uri="{FF2B5EF4-FFF2-40B4-BE49-F238E27FC236}">
                <a16:creationId xmlns:a16="http://schemas.microsoft.com/office/drawing/2014/main" id="{57C94199-1D5E-B344-B022-FA26B28A2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6912"/>
            <a:ext cx="742488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3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BB2B9-3E7F-AF4D-ABC7-93B2E9B7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pom.xml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4FD3F1-9189-3546-9B0F-8834B98F0F55}"/>
              </a:ext>
            </a:extLst>
          </p:cNvPr>
          <p:cNvSpPr/>
          <p:nvPr/>
        </p:nvSpPr>
        <p:spPr>
          <a:xfrm>
            <a:off x="3203848" y="1052736"/>
            <a:ext cx="468052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dependencies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dependency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groupId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000" dirty="0" err="1">
                <a:latin typeface="Helvetica" pitchFamily="2" charset="0"/>
              </a:rPr>
              <a:t>org.springframework.boot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groupId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artifactId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000" dirty="0">
                <a:latin typeface="Helvetica" pitchFamily="2" charset="0"/>
              </a:rPr>
              <a:t>spring-boot-starter-</a:t>
            </a:r>
            <a:r>
              <a:rPr lang="en" altLang="zh-TW" sz="1000" dirty="0" err="1">
                <a:latin typeface="Helvetica" pitchFamily="2" charset="0"/>
              </a:rPr>
              <a:t>thymeleaf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artifactId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&lt;/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dependency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dependency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groupId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000" dirty="0" err="1">
                <a:latin typeface="Helvetica" pitchFamily="2" charset="0"/>
              </a:rPr>
              <a:t>org.springframework.boot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groupId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artifactId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000" dirty="0">
                <a:latin typeface="Helvetica" pitchFamily="2" charset="0"/>
              </a:rPr>
              <a:t>spring-boot-starter-web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artifactId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&lt;/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dependency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dependency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groupId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000" dirty="0" err="1">
                <a:latin typeface="Helvetica" pitchFamily="2" charset="0"/>
              </a:rPr>
              <a:t>org.springframework.boot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groupId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artifactId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000" dirty="0">
                <a:latin typeface="Helvetica" pitchFamily="2" charset="0"/>
              </a:rPr>
              <a:t>spring-boot-starter-tomcat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artifactId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scope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000" dirty="0">
                <a:latin typeface="Helvetica" pitchFamily="2" charset="0"/>
              </a:rPr>
              <a:t>provided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scope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&lt;/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dependency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dependency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000" dirty="0">
                <a:latin typeface="Helvetica" pitchFamily="2" charset="0"/>
              </a:rPr>
              <a:t>        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groupId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000" dirty="0" err="1">
                <a:latin typeface="Helvetica" pitchFamily="2" charset="0"/>
              </a:rPr>
              <a:t>org.springframework.boot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groupId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latin typeface="Helvetica" pitchFamily="2" charset="0"/>
            </a:endParaRPr>
          </a:p>
          <a:p>
            <a:r>
              <a:rPr lang="en" altLang="zh-TW" sz="1000" dirty="0">
                <a:latin typeface="Helvetica" pitchFamily="2" charset="0"/>
              </a:rPr>
              <a:t>        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artifactId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000" dirty="0">
                <a:latin typeface="Helvetica" pitchFamily="2" charset="0"/>
              </a:rPr>
              <a:t>spring-boot-configuration-processor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artifactId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&lt;/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dependency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dependency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000" dirty="0">
                <a:latin typeface="Helvetica" pitchFamily="2" charset="0"/>
              </a:rPr>
              <a:t>        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groupId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000" dirty="0" err="1">
                <a:latin typeface="Helvetica" pitchFamily="2" charset="0"/>
              </a:rPr>
              <a:t>org.springframework.boot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groupId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latin typeface="Helvetica" pitchFamily="2" charset="0"/>
            </a:endParaRPr>
          </a:p>
          <a:p>
            <a:r>
              <a:rPr lang="en" altLang="zh-TW" sz="1000" dirty="0">
                <a:latin typeface="Helvetica" pitchFamily="2" charset="0"/>
              </a:rPr>
              <a:t>        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artifactId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000" dirty="0">
                <a:latin typeface="Helvetica" pitchFamily="2" charset="0"/>
              </a:rPr>
              <a:t>spring-boot-starter-data-</a:t>
            </a:r>
            <a:r>
              <a:rPr lang="en" altLang="zh-TW" sz="1000" dirty="0" err="1">
                <a:latin typeface="Helvetica" pitchFamily="2" charset="0"/>
              </a:rPr>
              <a:t>jpa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artifactId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&lt;/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dependency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dependency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groupId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000" dirty="0" err="1">
                <a:solidFill>
                  <a:srgbClr val="000000"/>
                </a:solidFill>
                <a:latin typeface="Helvetica" pitchFamily="2" charset="0"/>
              </a:rPr>
              <a:t>mysql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groupId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artifactId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000" dirty="0" err="1">
                <a:latin typeface="Helvetica" pitchFamily="2" charset="0"/>
              </a:rPr>
              <a:t>mysql</a:t>
            </a:r>
            <a:r>
              <a:rPr lang="en" altLang="zh-TW" sz="1000" dirty="0">
                <a:latin typeface="Helvetica" pitchFamily="2" charset="0"/>
              </a:rPr>
              <a:t>-connector-java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artifactId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scope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000" dirty="0">
                <a:latin typeface="Helvetica" pitchFamily="2" charset="0"/>
              </a:rPr>
              <a:t>runtime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scope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&lt;/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dependency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dependency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groupId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000" dirty="0" err="1">
                <a:latin typeface="Helvetica" pitchFamily="2" charset="0"/>
              </a:rPr>
              <a:t>org.springframework.boot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groupId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artifactId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000" dirty="0">
                <a:latin typeface="Helvetica" pitchFamily="2" charset="0"/>
              </a:rPr>
              <a:t>spring-boot-starter-test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000" dirty="0" err="1">
                <a:solidFill>
                  <a:srgbClr val="3F7F7F"/>
                </a:solidFill>
                <a:latin typeface="Helvetica" pitchFamily="2" charset="0"/>
              </a:rPr>
              <a:t>artifactId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scope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000" dirty="0">
                <a:solidFill>
                  <a:srgbClr val="000000"/>
                </a:solidFill>
                <a:latin typeface="Helvetica" pitchFamily="2" charset="0"/>
              </a:rPr>
              <a:t>test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scope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    &lt;/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dependency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000" dirty="0">
                <a:solidFill>
                  <a:srgbClr val="3F7F7F"/>
                </a:solidFill>
                <a:latin typeface="Helvetica" pitchFamily="2" charset="0"/>
              </a:rPr>
              <a:t>dependencies</a:t>
            </a:r>
            <a:r>
              <a:rPr lang="en" altLang="zh-TW" sz="1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000" dirty="0">
              <a:solidFill>
                <a:srgbClr val="3F7F7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6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77D13-9339-CB45-A573-1EEACA11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YAML </a:t>
            </a:r>
            <a:r>
              <a:rPr kumimoji="1" lang="zh-TW" altLang="en-US" dirty="0"/>
              <a:t>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C8B83-7C49-EA41-96D3-FE26BB53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YAML</a:t>
            </a:r>
            <a:r>
              <a:rPr lang="zh-TW" altLang="en-US" dirty="0"/>
              <a:t>基本語法</a:t>
            </a:r>
            <a:endParaRPr lang="en-US" altLang="zh-TW" dirty="0"/>
          </a:p>
          <a:p>
            <a:pPr lvl="1"/>
            <a:r>
              <a:rPr kumimoji="1" lang="zh-TW" altLang="en-US" dirty="0"/>
              <a:t>使用</a:t>
            </a:r>
            <a:r>
              <a:rPr lang="zh-TW" altLang="en-US" dirty="0"/>
              <a:t>縮排表示層級關係</a:t>
            </a:r>
            <a:endParaRPr lang="en-US" altLang="zh-TW" dirty="0"/>
          </a:p>
          <a:p>
            <a:pPr lvl="1"/>
            <a:r>
              <a:rPr kumimoji="1" lang="zh-TW" altLang="en-US" dirty="0"/>
              <a:t>大小寫區分</a:t>
            </a:r>
            <a:endParaRPr kumimoji="1" lang="en-US" altLang="zh-TW" dirty="0"/>
          </a:p>
          <a:p>
            <a:pPr lvl="1"/>
            <a:r>
              <a:rPr lang="en-US" altLang="zh-TW" dirty="0"/>
              <a:t>key: value (</a:t>
            </a:r>
            <a:r>
              <a:rPr lang="zh-TW" altLang="en-US" dirty="0"/>
              <a:t>注意「</a:t>
            </a:r>
            <a:r>
              <a:rPr lang="en-US" altLang="zh-TW" dirty="0"/>
              <a:t>:</a:t>
            </a:r>
            <a:r>
              <a:rPr lang="zh-TW" altLang="en-US" dirty="0"/>
              <a:t>」後有空格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YAML </a:t>
            </a:r>
            <a:r>
              <a:rPr lang="zh-TW" altLang="en-US" dirty="0"/>
              <a:t>數據結構</a:t>
            </a:r>
            <a:endParaRPr lang="en-US" altLang="zh-TW" dirty="0"/>
          </a:p>
          <a:p>
            <a:pPr lvl="1"/>
            <a:r>
              <a:rPr kumimoji="1" lang="zh-TW" altLang="en-US" dirty="0"/>
              <a:t>字面值：</a:t>
            </a:r>
            <a:r>
              <a:rPr lang="zh-TW" altLang="en-US" dirty="0"/>
              <a:t>鍵值與數值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物件：鍵值</a:t>
            </a:r>
            <a:r>
              <a:rPr lang="zh-TW" altLang="en-US" dirty="0"/>
              <a:t>與</a:t>
            </a:r>
            <a:r>
              <a:rPr kumimoji="1" lang="zh-TW" altLang="en-US" dirty="0"/>
              <a:t>數值的集合</a:t>
            </a:r>
            <a:endParaRPr kumimoji="1" lang="en-US" altLang="zh-TW" dirty="0"/>
          </a:p>
          <a:p>
            <a:pPr lvl="1"/>
            <a:r>
              <a:rPr lang="zh-TW" altLang="en-US" dirty="0"/>
              <a:t>數組陣列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77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059A1-7172-3349-BA9B-342AA653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application.yml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5EE120-ACD5-7141-A998-F041106FD246}"/>
              </a:ext>
            </a:extLst>
          </p:cNvPr>
          <p:cNvSpPr/>
          <p:nvPr/>
        </p:nvSpPr>
        <p:spPr>
          <a:xfrm>
            <a:off x="323528" y="1628775"/>
            <a:ext cx="8733408" cy="4401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268BD2"/>
                </a:solidFill>
                <a:latin typeface="Helvetica" pitchFamily="2" charset="0"/>
              </a:rPr>
              <a:t>server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:</a:t>
            </a:r>
            <a:endParaRPr lang="en" altLang="zh-TW" sz="1400" dirty="0">
              <a:solidFill>
                <a:srgbClr val="268BD2"/>
              </a:solidFill>
              <a:latin typeface="Helvetica" pitchFamily="2" charset="0"/>
            </a:endParaRPr>
          </a:p>
          <a:p>
            <a:r>
              <a:rPr lang="en" altLang="zh-TW" sz="1400" dirty="0">
                <a:latin typeface="Helvetica" pitchFamily="2" charset="0"/>
              </a:rPr>
              <a:t>  </a:t>
            </a:r>
            <a:r>
              <a:rPr lang="en" altLang="zh-TW" sz="1400" dirty="0">
                <a:solidFill>
                  <a:srgbClr val="268BD2"/>
                </a:solidFill>
                <a:latin typeface="Helvetica" pitchFamily="2" charset="0"/>
              </a:rPr>
              <a:t>port</a:t>
            </a:r>
            <a:r>
              <a:rPr lang="en" altLang="zh-TW" sz="1400" dirty="0">
                <a:latin typeface="Helvetica" pitchFamily="2" charset="0"/>
              </a:rPr>
              <a:t>: </a:t>
            </a:r>
            <a:r>
              <a:rPr lang="en" altLang="zh-TW" sz="1400" dirty="0">
                <a:solidFill>
                  <a:srgbClr val="D33682"/>
                </a:solidFill>
                <a:latin typeface="Helvetica" pitchFamily="2" charset="0"/>
              </a:rPr>
              <a:t>8080</a:t>
            </a:r>
            <a:endParaRPr lang="en" altLang="zh-TW" sz="1400" dirty="0"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  </a:t>
            </a:r>
            <a:r>
              <a:rPr lang="en" altLang="zh-TW" sz="1400" dirty="0">
                <a:solidFill>
                  <a:srgbClr val="268BD2"/>
                </a:solidFill>
                <a:latin typeface="Helvetica" pitchFamily="2" charset="0"/>
              </a:rPr>
              <a:t>servlet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:</a:t>
            </a:r>
            <a:endParaRPr lang="en" altLang="zh-TW" sz="1400" dirty="0">
              <a:solidFill>
                <a:srgbClr val="268BD2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en" altLang="zh-TW" sz="1400" dirty="0">
                <a:solidFill>
                  <a:srgbClr val="268BD2"/>
                </a:solidFill>
                <a:latin typeface="Helvetica" pitchFamily="2" charset="0"/>
              </a:rPr>
              <a:t>context-path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: </a:t>
            </a:r>
            <a:r>
              <a:rPr lang="en" altLang="zh-TW" sz="1400" dirty="0">
                <a:solidFill>
                  <a:srgbClr val="2AA198"/>
                </a:solidFill>
                <a:latin typeface="Helvetica" pitchFamily="2" charset="0"/>
              </a:rPr>
              <a:t>/</a:t>
            </a:r>
            <a:r>
              <a:rPr lang="en" altLang="zh-TW" sz="1400" dirty="0" err="1">
                <a:solidFill>
                  <a:srgbClr val="2AA198"/>
                </a:solidFill>
                <a:latin typeface="Helvetica" pitchFamily="2" charset="0"/>
              </a:rPr>
              <a:t>sts</a:t>
            </a:r>
            <a:endParaRPr lang="en" altLang="zh-TW" sz="1400" dirty="0">
              <a:solidFill>
                <a:srgbClr val="268BD2"/>
              </a:solidFill>
              <a:latin typeface="Helvetica" pitchFamily="2" charset="0"/>
            </a:endParaRPr>
          </a:p>
          <a:p>
            <a:endParaRPr lang="en" altLang="zh-TW" sz="1400" dirty="0"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268BD2"/>
                </a:solidFill>
                <a:latin typeface="Helvetica" pitchFamily="2" charset="0"/>
              </a:rPr>
              <a:t>spring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:</a:t>
            </a:r>
            <a:endParaRPr lang="en" altLang="zh-TW" sz="1400" dirty="0">
              <a:solidFill>
                <a:srgbClr val="268BD2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  </a:t>
            </a:r>
            <a:r>
              <a:rPr lang="en" altLang="zh-TW" sz="1400" dirty="0" err="1">
                <a:solidFill>
                  <a:srgbClr val="268BD2"/>
                </a:solidFill>
                <a:latin typeface="Helvetica" pitchFamily="2" charset="0"/>
              </a:rPr>
              <a:t>datasource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:</a:t>
            </a:r>
            <a:endParaRPr lang="en" altLang="zh-TW" sz="1400" dirty="0">
              <a:solidFill>
                <a:srgbClr val="268BD2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en" altLang="zh-TW" sz="1400" dirty="0">
                <a:solidFill>
                  <a:srgbClr val="268BD2"/>
                </a:solidFill>
                <a:latin typeface="Helvetica" pitchFamily="2" charset="0"/>
              </a:rPr>
              <a:t>driver-class-name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: </a:t>
            </a:r>
            <a:r>
              <a:rPr lang="en" altLang="zh-TW" sz="1400" dirty="0" err="1">
                <a:solidFill>
                  <a:srgbClr val="2AA198"/>
                </a:solidFill>
                <a:latin typeface="Helvetica" pitchFamily="2" charset="0"/>
              </a:rPr>
              <a:t>com.mysql.cj.jdbc.Driver</a:t>
            </a:r>
            <a:endParaRPr lang="en" altLang="zh-TW" sz="1400" dirty="0">
              <a:solidFill>
                <a:srgbClr val="2AA198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en" altLang="zh-TW" sz="1400" dirty="0" err="1">
                <a:solidFill>
                  <a:srgbClr val="268BD2"/>
                </a:solidFill>
                <a:latin typeface="Helvetica" pitchFamily="2" charset="0"/>
              </a:rPr>
              <a:t>url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: </a:t>
            </a:r>
            <a:r>
              <a:rPr lang="en" altLang="zh-TW" sz="1400" dirty="0" err="1">
                <a:solidFill>
                  <a:srgbClr val="2AA198"/>
                </a:solidFill>
                <a:latin typeface="Helvetica" pitchFamily="2" charset="0"/>
              </a:rPr>
              <a:t>jdbc:mysql</a:t>
            </a:r>
            <a:r>
              <a:rPr lang="en" altLang="zh-TW" sz="1400" dirty="0">
                <a:solidFill>
                  <a:srgbClr val="2AA198"/>
                </a:solidFill>
                <a:latin typeface="Helvetica" pitchFamily="2" charset="0"/>
              </a:rPr>
              <a:t>://localhost:3306/</a:t>
            </a:r>
            <a:r>
              <a:rPr lang="en" altLang="zh-TW" sz="1400" dirty="0" err="1">
                <a:solidFill>
                  <a:srgbClr val="2AA198"/>
                </a:solidFill>
                <a:latin typeface="Helvetica" pitchFamily="2" charset="0"/>
              </a:rPr>
              <a:t>web?serverTimezone</a:t>
            </a:r>
            <a:r>
              <a:rPr lang="en" altLang="zh-TW" sz="1400" dirty="0">
                <a:solidFill>
                  <a:srgbClr val="2AA198"/>
                </a:solidFill>
                <a:latin typeface="Helvetica" pitchFamily="2" charset="0"/>
              </a:rPr>
              <a:t>=</a:t>
            </a:r>
            <a:r>
              <a:rPr lang="en" altLang="zh-TW" sz="1400" dirty="0" err="1">
                <a:solidFill>
                  <a:srgbClr val="2AA198"/>
                </a:solidFill>
                <a:latin typeface="Helvetica" pitchFamily="2" charset="0"/>
              </a:rPr>
              <a:t>UTC&amp;characterEncoding</a:t>
            </a:r>
            <a:r>
              <a:rPr lang="en" altLang="zh-TW" sz="1400" dirty="0">
                <a:solidFill>
                  <a:srgbClr val="2AA198"/>
                </a:solidFill>
                <a:latin typeface="Helvetica" pitchFamily="2" charset="0"/>
              </a:rPr>
              <a:t>=utf-8&amp;useUnicode=true</a:t>
            </a:r>
          </a:p>
          <a:p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en" altLang="zh-TW" sz="1400" dirty="0">
                <a:solidFill>
                  <a:srgbClr val="268BD2"/>
                </a:solidFill>
                <a:latin typeface="Helvetica" pitchFamily="2" charset="0"/>
              </a:rPr>
              <a:t>username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: </a:t>
            </a:r>
            <a:r>
              <a:rPr lang="en" altLang="zh-TW" sz="1400" dirty="0">
                <a:solidFill>
                  <a:srgbClr val="2AA198"/>
                </a:solidFill>
                <a:latin typeface="Helvetica" pitchFamily="2" charset="0"/>
              </a:rPr>
              <a:t>root</a:t>
            </a:r>
            <a:endParaRPr lang="en" altLang="zh-TW" sz="1400" dirty="0">
              <a:solidFill>
                <a:srgbClr val="268BD2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en" altLang="zh-TW" sz="1400" dirty="0">
                <a:solidFill>
                  <a:srgbClr val="268BD2"/>
                </a:solidFill>
                <a:latin typeface="Helvetica" pitchFamily="2" charset="0"/>
              </a:rPr>
              <a:t>password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: </a:t>
            </a:r>
            <a:r>
              <a:rPr lang="en" altLang="zh-TW" sz="1400" dirty="0">
                <a:solidFill>
                  <a:srgbClr val="D33682"/>
                </a:solidFill>
                <a:latin typeface="Helvetica" pitchFamily="2" charset="0"/>
              </a:rPr>
              <a:t>12345678</a:t>
            </a:r>
            <a:endParaRPr lang="en" altLang="zh-TW" sz="1400" dirty="0">
              <a:solidFill>
                <a:srgbClr val="268BD2"/>
              </a:solidFill>
              <a:latin typeface="Helvetica" pitchFamily="2" charset="0"/>
            </a:endParaRPr>
          </a:p>
          <a:p>
            <a:r>
              <a:rPr lang="en" altLang="zh-TW" sz="1400" dirty="0">
                <a:latin typeface="Helvetica" pitchFamily="2" charset="0"/>
              </a:rPr>
              <a:t>  </a:t>
            </a:r>
            <a:r>
              <a:rPr lang="en" altLang="zh-TW" sz="1400" dirty="0" err="1">
                <a:solidFill>
                  <a:srgbClr val="268BD2"/>
                </a:solidFill>
                <a:latin typeface="Helvetica" pitchFamily="2" charset="0"/>
              </a:rPr>
              <a:t>jpa</a:t>
            </a:r>
            <a:r>
              <a:rPr lang="en" altLang="zh-TW" sz="1400" dirty="0">
                <a:latin typeface="Helvetica" pitchFamily="2" charset="0"/>
              </a:rPr>
              <a:t>:  </a:t>
            </a:r>
          </a:p>
          <a:p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en" altLang="zh-TW" sz="1400" dirty="0">
                <a:solidFill>
                  <a:srgbClr val="268BD2"/>
                </a:solidFill>
                <a:latin typeface="Helvetica" pitchFamily="2" charset="0"/>
              </a:rPr>
              <a:t>database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: </a:t>
            </a:r>
            <a:r>
              <a:rPr lang="en" altLang="zh-TW" sz="1400" dirty="0">
                <a:solidFill>
                  <a:srgbClr val="2AA198"/>
                </a:solidFill>
                <a:latin typeface="Helvetica" pitchFamily="2" charset="0"/>
              </a:rPr>
              <a:t>MYSQL</a:t>
            </a:r>
            <a:endParaRPr lang="en" altLang="zh-TW" sz="1400" dirty="0">
              <a:solidFill>
                <a:srgbClr val="268BD2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en" altLang="zh-TW" sz="1400" dirty="0">
                <a:solidFill>
                  <a:srgbClr val="268BD2"/>
                </a:solidFill>
                <a:latin typeface="Helvetica" pitchFamily="2" charset="0"/>
              </a:rPr>
              <a:t>show-</a:t>
            </a:r>
            <a:r>
              <a:rPr lang="en" altLang="zh-TW" sz="1400" dirty="0" err="1">
                <a:solidFill>
                  <a:srgbClr val="268BD2"/>
                </a:solidFill>
                <a:latin typeface="Helvetica" pitchFamily="2" charset="0"/>
              </a:rPr>
              <a:t>sql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: </a:t>
            </a:r>
            <a:r>
              <a:rPr lang="en" altLang="zh-TW" sz="1400" dirty="0">
                <a:solidFill>
                  <a:srgbClr val="B58900"/>
                </a:solidFill>
                <a:latin typeface="Helvetica" pitchFamily="2" charset="0"/>
              </a:rPr>
              <a:t>true</a:t>
            </a:r>
            <a:endParaRPr lang="en" altLang="zh-TW" sz="1400" dirty="0">
              <a:solidFill>
                <a:srgbClr val="268BD2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en" altLang="zh-TW" sz="1400" dirty="0">
                <a:solidFill>
                  <a:srgbClr val="268BD2"/>
                </a:solidFill>
                <a:latin typeface="Helvetica" pitchFamily="2" charset="0"/>
              </a:rPr>
              <a:t>hibernate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:  </a:t>
            </a:r>
            <a:endParaRPr lang="en" altLang="zh-TW" sz="1400" dirty="0">
              <a:solidFill>
                <a:srgbClr val="268BD2"/>
              </a:solidFill>
              <a:latin typeface="Helvetica" pitchFamily="2" charset="0"/>
            </a:endParaRPr>
          </a:p>
          <a:p>
            <a:r>
              <a:rPr lang="en" altLang="zh-TW" sz="1400" dirty="0">
                <a:latin typeface="Helvetica" pitchFamily="2" charset="0"/>
              </a:rPr>
              <a:t>      </a:t>
            </a:r>
            <a:r>
              <a:rPr lang="en" altLang="zh-TW" sz="1400" dirty="0" err="1">
                <a:solidFill>
                  <a:srgbClr val="268BD2"/>
                </a:solidFill>
                <a:latin typeface="Helvetica" pitchFamily="2" charset="0"/>
              </a:rPr>
              <a:t>ddl</a:t>
            </a:r>
            <a:r>
              <a:rPr lang="en" altLang="zh-TW" sz="1400" dirty="0">
                <a:solidFill>
                  <a:srgbClr val="268BD2"/>
                </a:solidFill>
                <a:latin typeface="Helvetica" pitchFamily="2" charset="0"/>
              </a:rPr>
              <a:t>-auto</a:t>
            </a:r>
            <a:r>
              <a:rPr lang="en" altLang="zh-TW" sz="1400" dirty="0">
                <a:latin typeface="Helvetica" pitchFamily="2" charset="0"/>
              </a:rPr>
              <a:t>: </a:t>
            </a:r>
            <a:r>
              <a:rPr lang="en" altLang="zh-TW" sz="1400" dirty="0">
                <a:solidFill>
                  <a:srgbClr val="2AA198"/>
                </a:solidFill>
                <a:latin typeface="Helvetica" pitchFamily="2" charset="0"/>
              </a:rPr>
              <a:t>update</a:t>
            </a:r>
            <a:r>
              <a:rPr lang="en" altLang="zh-TW" sz="1400" dirty="0">
                <a:latin typeface="Helvetica" pitchFamily="2" charset="0"/>
              </a:rPr>
              <a:t>  </a:t>
            </a:r>
          </a:p>
          <a:p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    </a:t>
            </a:r>
            <a:r>
              <a:rPr lang="en" altLang="zh-TW" sz="1400" dirty="0">
                <a:solidFill>
                  <a:srgbClr val="268BD2"/>
                </a:solidFill>
                <a:latin typeface="Helvetica" pitchFamily="2" charset="0"/>
              </a:rPr>
              <a:t>properties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:  </a:t>
            </a:r>
            <a:endParaRPr lang="en" altLang="zh-TW" sz="1400" dirty="0">
              <a:solidFill>
                <a:srgbClr val="268BD2"/>
              </a:solidFill>
              <a:latin typeface="Helvetica" pitchFamily="2" charset="0"/>
            </a:endParaRPr>
          </a:p>
          <a:p>
            <a:r>
              <a:rPr lang="en" altLang="zh-TW" sz="1400" dirty="0">
                <a:latin typeface="Helvetica" pitchFamily="2" charset="0"/>
              </a:rPr>
              <a:t>      </a:t>
            </a:r>
            <a:r>
              <a:rPr lang="en" altLang="zh-TW" sz="1400" dirty="0">
                <a:solidFill>
                  <a:srgbClr val="268BD2"/>
                </a:solidFill>
                <a:latin typeface="Helvetica" pitchFamily="2" charset="0"/>
              </a:rPr>
              <a:t>hibernate</a:t>
            </a:r>
            <a:r>
              <a:rPr lang="en" altLang="zh-TW" sz="1400" dirty="0">
                <a:latin typeface="Helvetica" pitchFamily="2" charset="0"/>
              </a:rPr>
              <a:t>:  </a:t>
            </a:r>
          </a:p>
          <a:p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en" altLang="zh-TW" sz="1400" dirty="0">
                <a:solidFill>
                  <a:srgbClr val="268BD2"/>
                </a:solidFill>
                <a:latin typeface="Helvetica" pitchFamily="2" charset="0"/>
              </a:rPr>
              <a:t>dialect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: </a:t>
            </a:r>
            <a:r>
              <a:rPr lang="en" altLang="zh-TW" sz="1400" dirty="0">
                <a:solidFill>
                  <a:srgbClr val="2AA198"/>
                </a:solidFill>
                <a:latin typeface="Helvetica" pitchFamily="2" charset="0"/>
              </a:rPr>
              <a:t>org.hibernate.dialect.MySQL5Dialect</a:t>
            </a:r>
          </a:p>
          <a:p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        </a:t>
            </a:r>
            <a:r>
              <a:rPr lang="en" altLang="zh-TW" sz="1400" u="sng" dirty="0" err="1">
                <a:solidFill>
                  <a:srgbClr val="268BD2"/>
                </a:solidFill>
                <a:latin typeface="Helvetica" pitchFamily="2" charset="0"/>
              </a:rPr>
              <a:t>format_sql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: </a:t>
            </a:r>
            <a:r>
              <a:rPr lang="en" altLang="zh-TW" sz="1400" dirty="0">
                <a:solidFill>
                  <a:srgbClr val="B58900"/>
                </a:solidFill>
                <a:latin typeface="Helvetica" pitchFamily="2" charset="0"/>
              </a:rPr>
              <a:t>true</a:t>
            </a:r>
            <a:endParaRPr lang="en" altLang="zh-TW" sz="1400" dirty="0">
              <a:solidFill>
                <a:srgbClr val="268BD2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7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B9AC7-2F95-D743-ABCF-89B58D7D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Thymeleaf</a:t>
            </a:r>
            <a:endParaRPr kumimoji="1" lang="zh-TW" altLang="en-US" dirty="0"/>
          </a:p>
        </p:txBody>
      </p:sp>
      <p:pic>
        <p:nvPicPr>
          <p:cNvPr id="18434" name="Picture 2" descr="Thymeleaf logo">
            <a:extLst>
              <a:ext uri="{FF2B5EF4-FFF2-40B4-BE49-F238E27FC236}">
                <a16:creationId xmlns:a16="http://schemas.microsoft.com/office/drawing/2014/main" id="{C782C79B-49A5-E141-9CD8-6B77CCC5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36613"/>
            <a:ext cx="790512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hlinkClick r:id="rId3"/>
            <a:extLst>
              <a:ext uri="{FF2B5EF4-FFF2-40B4-BE49-F238E27FC236}">
                <a16:creationId xmlns:a16="http://schemas.microsoft.com/office/drawing/2014/main" id="{30A2211D-810E-8841-BDEE-C062DC0929A3}"/>
              </a:ext>
            </a:extLst>
          </p:cNvPr>
          <p:cNvSpPr/>
          <p:nvPr/>
        </p:nvSpPr>
        <p:spPr>
          <a:xfrm>
            <a:off x="4211960" y="1032639"/>
            <a:ext cx="3187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i="1" u="sng" dirty="0">
                <a:solidFill>
                  <a:srgbClr val="0000FF"/>
                </a:solidFill>
              </a:rPr>
              <a:t>https://www.thymeleaf.org/</a:t>
            </a:r>
          </a:p>
        </p:txBody>
      </p:sp>
      <p:pic>
        <p:nvPicPr>
          <p:cNvPr id="8" name="圖片 7" descr="一張含有 文字 的圖片&#10;&#10;自動產生的描述">
            <a:hlinkClick r:id="rId3"/>
            <a:extLst>
              <a:ext uri="{FF2B5EF4-FFF2-40B4-BE49-F238E27FC236}">
                <a16:creationId xmlns:a16="http://schemas.microsoft.com/office/drawing/2014/main" id="{A37C4A46-873D-AD4B-93D9-09A58B25B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2" y="2492896"/>
            <a:ext cx="7740352" cy="38549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3F2C27E-2B57-884C-92C2-3F92979186DD}"/>
              </a:ext>
            </a:extLst>
          </p:cNvPr>
          <p:cNvSpPr/>
          <p:nvPr/>
        </p:nvSpPr>
        <p:spPr>
          <a:xfrm>
            <a:off x="639912" y="1963566"/>
            <a:ext cx="7389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Thymeleaf是適用於Web和獨立環境的現代伺服器端Java模板引擎</a:t>
            </a:r>
          </a:p>
        </p:txBody>
      </p:sp>
    </p:spTree>
    <p:extLst>
      <p:ext uri="{BB962C8B-B14F-4D97-AF65-F5344CB8AC3E}">
        <p14:creationId xmlns:p14="http://schemas.microsoft.com/office/powerpoint/2010/main" val="3888880802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Consolas"/>
        <a:ea typeface="華康儷中黑"/>
        <a:cs typeface=""/>
      </a:majorFont>
      <a:minorFont>
        <a:latin typeface="Consolas"/>
        <a:ea typeface="華康中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19678</TotalTime>
  <Words>804</Words>
  <Application>Microsoft Macintosh PowerPoint</Application>
  <PresentationFormat>如螢幕大小 (4:3)</PresentationFormat>
  <Paragraphs>120</Paragraphs>
  <Slides>16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華康儷中黑</vt:lpstr>
      <vt:lpstr>Microsoft JhengHei</vt:lpstr>
      <vt:lpstr>Arial</vt:lpstr>
      <vt:lpstr>Consolas</vt:lpstr>
      <vt:lpstr>Helvetica</vt:lpstr>
      <vt:lpstr>自訂設計</vt:lpstr>
      <vt:lpstr>1_自訂設計</vt:lpstr>
      <vt:lpstr>Image</vt:lpstr>
      <vt:lpstr>PowerPoint 簡報</vt:lpstr>
      <vt:lpstr>課程安排</vt:lpstr>
      <vt:lpstr>Spring Boot</vt:lpstr>
      <vt:lpstr>Spring Boot</vt:lpstr>
      <vt:lpstr>PowerPoint 簡報</vt:lpstr>
      <vt:lpstr>pom.xml</vt:lpstr>
      <vt:lpstr>YAML 語法</vt:lpstr>
      <vt:lpstr>application.yml</vt:lpstr>
      <vt:lpstr>Thymeleaf</vt:lpstr>
      <vt:lpstr>模板引擎</vt:lpstr>
      <vt:lpstr>Thymeleaf</vt:lpstr>
      <vt:lpstr>Thymeleaf</vt:lpstr>
      <vt:lpstr>Thymeleaf</vt:lpstr>
      <vt:lpstr>Bootstrap</vt:lpstr>
      <vt:lpstr>Bootstrap</vt:lpstr>
      <vt:lpstr>Bootstrap 網格</vt:lpstr>
    </vt:vector>
  </TitlesOfParts>
  <Company>巨匠電腦股份有限公司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</dc:creator>
  <cp:lastModifiedBy>weihan tuan</cp:lastModifiedBy>
  <cp:revision>1858</cp:revision>
  <dcterms:created xsi:type="dcterms:W3CDTF">2004-04-15T01:51:44Z</dcterms:created>
  <dcterms:modified xsi:type="dcterms:W3CDTF">2021-10-18T08:31:02Z</dcterms:modified>
</cp:coreProperties>
</file>