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5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06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21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5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03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3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6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40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0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3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9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9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A51E05-DD7B-4ADC-9270-ED2D07E4D57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4D5138-0E95-4E20-9A05-95596D7E8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92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1/psi/product/" TargetMode="External"/><Relationship Id="rId3" Type="http://schemas.openxmlformats.org/officeDocument/2006/relationships/hyperlink" Target="http://localhost:8081/psi/department/" TargetMode="External"/><Relationship Id="rId7" Type="http://schemas.openxmlformats.org/officeDocument/2006/relationships/hyperlink" Target="http://localhost:8081/psi/customer/" TargetMode="External"/><Relationship Id="rId2" Type="http://schemas.openxmlformats.org/officeDocument/2006/relationships/hyperlink" Target="http://localhost:8081/psi/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1/psi/order/" TargetMode="External"/><Relationship Id="rId5" Type="http://schemas.openxmlformats.org/officeDocument/2006/relationships/hyperlink" Target="http://localhost:8081/psi/inventory/" TargetMode="External"/><Relationship Id="rId4" Type="http://schemas.openxmlformats.org/officeDocument/2006/relationships/hyperlink" Target="http://localhost:8081/psi/suppli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B869-FD5C-09E2-3155-F25402B98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PSI</a:t>
            </a:r>
            <a:r>
              <a:rPr lang="zh-TW" altLang="en-US" dirty="0"/>
              <a:t> 進銷存系統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4988CA-2C0E-5EBB-EB51-C0CC2DD9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504306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開發理由 </a:t>
            </a:r>
            <a:r>
              <a:rPr lang="en-US" altLang="zh-TW" sz="1800" dirty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1800" dirty="0">
                <a:solidFill>
                  <a:schemeClr val="bg1"/>
                </a:solidFill>
              </a:rPr>
              <a:t>現今是電商流行的時代，但在不同的產業下，公司內部的規定和公司流程等都不盡相同，而且系統所需要的功能、內容也會也所差異，都會根據業務的需求而改善系統開發系統。故從最了解的產業開發簡易版的進銷存系統。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練習</a:t>
            </a:r>
            <a:r>
              <a:rPr lang="en-US" altLang="zh-TW" sz="1800" dirty="0">
                <a:solidFill>
                  <a:schemeClr val="bg1"/>
                </a:solidFill>
              </a:rPr>
              <a:t>: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 err="1">
                <a:solidFill>
                  <a:schemeClr val="bg1"/>
                </a:solidFill>
              </a:rPr>
              <a:t>SpringBoot</a:t>
            </a:r>
            <a:r>
              <a:rPr lang="zh-TW" altLang="en-US" sz="1800" dirty="0">
                <a:solidFill>
                  <a:schemeClr val="bg1"/>
                </a:solidFill>
              </a:rPr>
              <a:t> 操作 </a:t>
            </a:r>
            <a:r>
              <a:rPr lang="en-US" altLang="zh-TW" sz="1800" dirty="0">
                <a:solidFill>
                  <a:schemeClr val="bg1"/>
                </a:solidFill>
              </a:rPr>
              <a:t>, CRUD</a:t>
            </a:r>
            <a:r>
              <a:rPr lang="zh-TW" altLang="en-US" sz="1800" dirty="0">
                <a:solidFill>
                  <a:schemeClr val="bg1"/>
                </a:solidFill>
              </a:rPr>
              <a:t>應用 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Thmeleaf</a:t>
            </a:r>
            <a:r>
              <a:rPr lang="zh-TW" altLang="en-US" sz="1800" dirty="0">
                <a:solidFill>
                  <a:schemeClr val="bg1"/>
                </a:solidFill>
              </a:rPr>
              <a:t>應用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開發環境 </a:t>
            </a:r>
            <a:r>
              <a:rPr lang="en-US" altLang="zh-TW" sz="1800" dirty="0">
                <a:solidFill>
                  <a:schemeClr val="bg1"/>
                </a:solidFill>
              </a:rPr>
              <a:t>: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STS4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86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62C7-CD0E-9BA2-AE6F-D53FED55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3651022" cy="519694"/>
          </a:xfrm>
        </p:spPr>
        <p:txBody>
          <a:bodyPr/>
          <a:lstStyle/>
          <a:p>
            <a:r>
              <a:rPr lang="zh-TW" altLang="en-US" dirty="0"/>
              <a:t>採購單主檔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E47BF3-46E5-4E41-4867-189799AB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365"/>
            <a:ext cx="12192000" cy="4588604"/>
          </a:xfrm>
          <a:prstGeom prst="rect">
            <a:avLst/>
          </a:prstGeom>
        </p:spPr>
      </p:pic>
      <p:pic>
        <p:nvPicPr>
          <p:cNvPr id="6" name="圖形 5" descr="箭號 (略彎曲線)">
            <a:extLst>
              <a:ext uri="{FF2B5EF4-FFF2-40B4-BE49-F238E27FC236}">
                <a16:creationId xmlns:a16="http://schemas.microsoft.com/office/drawing/2014/main" id="{49D4687B-DB0F-DCFD-BAFE-2F0EE25B6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4331" y="2953512"/>
            <a:ext cx="929934" cy="425563"/>
          </a:xfrm>
          <a:prstGeom prst="rect">
            <a:avLst/>
          </a:prstGeom>
        </p:spPr>
      </p:pic>
      <p:pic>
        <p:nvPicPr>
          <p:cNvPr id="7" name="圖形 6" descr="箭號 (略彎曲線)">
            <a:extLst>
              <a:ext uri="{FF2B5EF4-FFF2-40B4-BE49-F238E27FC236}">
                <a16:creationId xmlns:a16="http://schemas.microsoft.com/office/drawing/2014/main" id="{C628A47B-3F23-F2FD-55AA-CCD496D5E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4331" y="3429000"/>
            <a:ext cx="929934" cy="4255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DA41280-2115-32CD-AF5F-A13C646678CD}"/>
              </a:ext>
            </a:extLst>
          </p:cNvPr>
          <p:cNvSpPr txBox="1"/>
          <p:nvPr/>
        </p:nvSpPr>
        <p:spPr>
          <a:xfrm>
            <a:off x="1162225" y="3312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員工選單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792FE6-6E14-1565-BE27-0ADDC4B3BF90}"/>
              </a:ext>
            </a:extLst>
          </p:cNvPr>
          <p:cNvSpPr txBox="1"/>
          <p:nvPr/>
        </p:nvSpPr>
        <p:spPr>
          <a:xfrm>
            <a:off x="1162225" y="289681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供應商選單</a:t>
            </a:r>
          </a:p>
        </p:txBody>
      </p:sp>
      <p:pic>
        <p:nvPicPr>
          <p:cNvPr id="12" name="圖形 11" descr="箭號 (右旋)">
            <a:extLst>
              <a:ext uri="{FF2B5EF4-FFF2-40B4-BE49-F238E27FC236}">
                <a16:creationId xmlns:a16="http://schemas.microsoft.com/office/drawing/2014/main" id="{940D9B64-4AD2-A938-C734-4B37674FB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029366"/>
            <a:ext cx="286512" cy="410623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961D0E-4139-6F53-B901-3C97AE58EAD0}"/>
              </a:ext>
            </a:extLst>
          </p:cNvPr>
          <p:cNvSpPr txBox="1"/>
          <p:nvPr/>
        </p:nvSpPr>
        <p:spPr>
          <a:xfrm>
            <a:off x="6316390" y="3627964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4BA53C-2466-332B-486C-4C7A1F62E209}"/>
              </a:ext>
            </a:extLst>
          </p:cNvPr>
          <p:cNvCxnSpPr>
            <a:cxnSpLocks/>
          </p:cNvCxnSpPr>
          <p:nvPr/>
        </p:nvCxnSpPr>
        <p:spPr>
          <a:xfrm flipH="1" flipV="1">
            <a:off x="7027286" y="3143502"/>
            <a:ext cx="383805" cy="142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469BB83-DA70-E72C-0A25-C2BA817C41B7}"/>
              </a:ext>
            </a:extLst>
          </p:cNvPr>
          <p:cNvSpPr txBox="1"/>
          <p:nvPr/>
        </p:nvSpPr>
        <p:spPr>
          <a:xfrm>
            <a:off x="7182734" y="3386983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6582FB-D246-4232-1444-95B0F1269631}"/>
              </a:ext>
            </a:extLst>
          </p:cNvPr>
          <p:cNvSpPr txBox="1"/>
          <p:nvPr/>
        </p:nvSpPr>
        <p:spPr>
          <a:xfrm>
            <a:off x="9436285" y="4942005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當主訂單還有明細時隱藏刪除按鍵</a:t>
            </a:r>
          </a:p>
        </p:txBody>
      </p:sp>
      <p:pic>
        <p:nvPicPr>
          <p:cNvPr id="21" name="圖形 20" descr="箭號 (左旋)">
            <a:extLst>
              <a:ext uri="{FF2B5EF4-FFF2-40B4-BE49-F238E27FC236}">
                <a16:creationId xmlns:a16="http://schemas.microsoft.com/office/drawing/2014/main" id="{A32A3662-0AC1-13F3-F853-50B160980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644103" y="4626308"/>
            <a:ext cx="766365" cy="178494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B4DBBF9-2EB6-6751-9688-4C8D081668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42" y="5293233"/>
            <a:ext cx="2744265" cy="14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6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36C992-E13C-6A98-528D-2228EB5C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822222" cy="618370"/>
          </a:xfrm>
        </p:spPr>
        <p:txBody>
          <a:bodyPr/>
          <a:lstStyle/>
          <a:p>
            <a:r>
              <a:rPr lang="zh-TW" altLang="en-US" dirty="0"/>
              <a:t>採購單明細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590574-5AFA-2D0B-2B09-08DE265FB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5" y="1073461"/>
            <a:ext cx="12192000" cy="4847115"/>
          </a:xfrm>
          <a:prstGeom prst="rect">
            <a:avLst/>
          </a:prstGeom>
        </p:spPr>
      </p:pic>
      <p:pic>
        <p:nvPicPr>
          <p:cNvPr id="6" name="圖形 5" descr="箭號 (左旋)">
            <a:extLst>
              <a:ext uri="{FF2B5EF4-FFF2-40B4-BE49-F238E27FC236}">
                <a16:creationId xmlns:a16="http://schemas.microsoft.com/office/drawing/2014/main" id="{AF7730F6-3848-3606-4613-26C4A93B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961465" y="2307379"/>
            <a:ext cx="914400" cy="914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2E9055D-2D19-EC58-65A4-33C49E182DE4}"/>
              </a:ext>
            </a:extLst>
          </p:cNvPr>
          <p:cNvSpPr txBox="1"/>
          <p:nvPr/>
        </p:nvSpPr>
        <p:spPr>
          <a:xfrm>
            <a:off x="1481241" y="19380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主採購單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F6008F-4BB1-0D00-CF7C-AC1B2506C6AA}"/>
              </a:ext>
            </a:extLst>
          </p:cNvPr>
          <p:cNvSpPr txBox="1"/>
          <p:nvPr/>
        </p:nvSpPr>
        <p:spPr>
          <a:xfrm>
            <a:off x="1473409" y="320415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主採購單明細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79D225-D3A4-48F2-871E-F40A412A4B58}"/>
              </a:ext>
            </a:extLst>
          </p:cNvPr>
          <p:cNvSpPr txBox="1"/>
          <p:nvPr/>
        </p:nvSpPr>
        <p:spPr>
          <a:xfrm>
            <a:off x="1961465" y="43471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商品選單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7CD38A-7F7F-6F97-D70D-36DD0BBB9106}"/>
              </a:ext>
            </a:extLst>
          </p:cNvPr>
          <p:cNvSpPr txBox="1"/>
          <p:nvPr/>
        </p:nvSpPr>
        <p:spPr>
          <a:xfrm>
            <a:off x="1961465" y="488764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000" dirty="0">
              <a:solidFill>
                <a:schemeClr val="accent6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1E3E32-4277-8A1C-0C2D-C250AB03057D}"/>
              </a:ext>
            </a:extLst>
          </p:cNvPr>
          <p:cNvSpPr txBox="1"/>
          <p:nvPr/>
        </p:nvSpPr>
        <p:spPr>
          <a:xfrm>
            <a:off x="1950462" y="4925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採購數量</a:t>
            </a:r>
          </a:p>
        </p:txBody>
      </p:sp>
      <p:pic>
        <p:nvPicPr>
          <p:cNvPr id="13" name="圖形 12" descr="箭號 (直線)">
            <a:extLst>
              <a:ext uri="{FF2B5EF4-FFF2-40B4-BE49-F238E27FC236}">
                <a16:creationId xmlns:a16="http://schemas.microsoft.com/office/drawing/2014/main" id="{B041791A-D110-6307-D281-5044AD2C7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382162" y="3794102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C87EA8-D867-8533-13CB-D659537E82AC}"/>
              </a:ext>
            </a:extLst>
          </p:cNvPr>
          <p:cNvSpPr txBox="1"/>
          <p:nvPr/>
        </p:nvSpPr>
        <p:spPr>
          <a:xfrm>
            <a:off x="7059738" y="390784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C4E760-9E6C-44E7-7D0B-FFA30BB9D711}"/>
              </a:ext>
            </a:extLst>
          </p:cNvPr>
          <p:cNvCxnSpPr>
            <a:cxnSpLocks/>
          </p:cNvCxnSpPr>
          <p:nvPr/>
        </p:nvCxnSpPr>
        <p:spPr>
          <a:xfrm>
            <a:off x="8090115" y="3642563"/>
            <a:ext cx="258250" cy="830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7832E1-FE62-8F30-680E-2891E7DE41B3}"/>
              </a:ext>
            </a:extLst>
          </p:cNvPr>
          <p:cNvSpPr txBox="1"/>
          <p:nvPr/>
        </p:nvSpPr>
        <p:spPr>
          <a:xfrm>
            <a:off x="8090115" y="3628537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99AC3A-E2F1-1594-C79F-541F37B38BF9}"/>
              </a:ext>
            </a:extLst>
          </p:cNvPr>
          <p:cNvCxnSpPr/>
          <p:nvPr/>
        </p:nvCxnSpPr>
        <p:spPr>
          <a:xfrm flipV="1">
            <a:off x="6740686" y="1592213"/>
            <a:ext cx="1419349" cy="1623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10FE165-0115-E8F9-3ABA-D541942B5475}"/>
              </a:ext>
            </a:extLst>
          </p:cNvPr>
          <p:cNvSpPr txBox="1"/>
          <p:nvPr/>
        </p:nvSpPr>
        <p:spPr>
          <a:xfrm>
            <a:off x="7309875" y="2573570"/>
            <a:ext cx="180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採購數量會影響庫存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5AB83D5-20B5-F267-1E71-66DA97402F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2699" b="23495"/>
          <a:stretch/>
        </p:blipFill>
        <p:spPr>
          <a:xfrm>
            <a:off x="7830424" y="-94445"/>
            <a:ext cx="3795747" cy="12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4" grpId="0"/>
      <p:bldP spid="14" grpId="1"/>
      <p:bldP spid="18" grpId="0"/>
      <p:bldP spid="18" grpId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12610-FA6A-7357-0A8E-B41208E1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045807" cy="651263"/>
          </a:xfrm>
        </p:spPr>
        <p:txBody>
          <a:bodyPr/>
          <a:lstStyle/>
          <a:p>
            <a:r>
              <a:rPr lang="zh-TW" altLang="en-US" dirty="0"/>
              <a:t>庫存總覽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17F487-07F0-C7A0-A111-8F3EE747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722"/>
            <a:ext cx="12192000" cy="170629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ECD6CA6-776D-1258-4DB1-1FCFAC040D63}"/>
              </a:ext>
            </a:extLst>
          </p:cNvPr>
          <p:cNvCxnSpPr/>
          <p:nvPr/>
        </p:nvCxnSpPr>
        <p:spPr>
          <a:xfrm>
            <a:off x="6775770" y="3881266"/>
            <a:ext cx="0" cy="8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4A9B987-8F66-FD30-2207-C429342CDF29}"/>
              </a:ext>
            </a:extLst>
          </p:cNvPr>
          <p:cNvCxnSpPr/>
          <p:nvPr/>
        </p:nvCxnSpPr>
        <p:spPr>
          <a:xfrm>
            <a:off x="7724158" y="3881266"/>
            <a:ext cx="0" cy="8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516E6C-267B-A0F1-E754-0D4189D9823E}"/>
              </a:ext>
            </a:extLst>
          </p:cNvPr>
          <p:cNvCxnSpPr/>
          <p:nvPr/>
        </p:nvCxnSpPr>
        <p:spPr>
          <a:xfrm>
            <a:off x="8862226" y="3881266"/>
            <a:ext cx="0" cy="8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656E86-CC2D-99AB-D251-3B2875E603CA}"/>
              </a:ext>
            </a:extLst>
          </p:cNvPr>
          <p:cNvSpPr txBox="1"/>
          <p:nvPr/>
        </p:nvSpPr>
        <p:spPr>
          <a:xfrm>
            <a:off x="6236340" y="47035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採購數量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5C0B20-6DA8-47C2-93F8-7D1BD7C92BDE}"/>
              </a:ext>
            </a:extLst>
          </p:cNvPr>
          <p:cNvSpPr txBox="1"/>
          <p:nvPr/>
        </p:nvSpPr>
        <p:spPr>
          <a:xfrm>
            <a:off x="7288144" y="47035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訂單數量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654285-D8AD-8DAB-497F-5D22CBB156CB}"/>
              </a:ext>
            </a:extLst>
          </p:cNvPr>
          <p:cNvSpPr txBox="1"/>
          <p:nvPr/>
        </p:nvSpPr>
        <p:spPr>
          <a:xfrm>
            <a:off x="8421785" y="4703567"/>
            <a:ext cx="1327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採購數量</a:t>
            </a:r>
            <a:r>
              <a:rPr lang="en-US" altLang="zh-TW" sz="1000" dirty="0"/>
              <a:t>-</a:t>
            </a:r>
            <a:r>
              <a:rPr lang="zh-TW" altLang="en-US" sz="1000" dirty="0"/>
              <a:t>訂單數量</a:t>
            </a:r>
          </a:p>
        </p:txBody>
      </p:sp>
    </p:spTree>
    <p:extLst>
      <p:ext uri="{BB962C8B-B14F-4D97-AF65-F5344CB8AC3E}">
        <p14:creationId xmlns:p14="http://schemas.microsoft.com/office/powerpoint/2010/main" val="425009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36054-F613-2F59-48D8-AE3C4E2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435556"/>
          </a:xfrm>
        </p:spPr>
        <p:txBody>
          <a:bodyPr/>
          <a:lstStyle/>
          <a:p>
            <a:r>
              <a:rPr lang="en-US" altLang="zh-TW" dirty="0"/>
              <a:t>Application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E7D61-4B08-295E-7BBE-C967D562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556"/>
            <a:ext cx="8534400" cy="3615267"/>
          </a:xfrm>
        </p:spPr>
        <p:txBody>
          <a:bodyPr/>
          <a:lstStyle/>
          <a:p>
            <a:r>
              <a:rPr lang="en-US" altLang="zh-TW" dirty="0" err="1"/>
              <a:t>SpringBoot</a:t>
            </a:r>
            <a:r>
              <a:rPr lang="en-US" altLang="zh-TW" dirty="0"/>
              <a:t> - </a:t>
            </a:r>
            <a:r>
              <a:rPr lang="en-US" altLang="ja-JP" b="1" dirty="0">
                <a:latin typeface="-apple-system"/>
              </a:rPr>
              <a:t>Spring Tools 4 (</a:t>
            </a:r>
            <a:r>
              <a:rPr lang="en-US" altLang="ja-JP" b="1" dirty="0" err="1">
                <a:latin typeface="-apple-system"/>
              </a:rPr>
              <a:t>EclipseIDE</a:t>
            </a:r>
            <a:r>
              <a:rPr lang="en-US" altLang="ja-JP" b="1" dirty="0">
                <a:latin typeface="-apple-system"/>
              </a:rPr>
              <a:t>)</a:t>
            </a:r>
            <a:endParaRPr lang="zh-tw" altLang="zh-TW" dirty="0"/>
          </a:p>
          <a:p>
            <a:pPr rtl="0"/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MySQL(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)-YMAL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Dbeaver</a:t>
            </a:r>
            <a:endParaRPr lang="en-US" altLang="zh-TW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altLang="zh-TW" dirty="0"/>
              <a:t>Html</a:t>
            </a:r>
            <a:r>
              <a:rPr lang="zh-tw" altLang="zh-TW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bootstrap/4.1.3</a:t>
            </a:r>
            <a:r>
              <a:rPr lang="en-US" altLang="zh-TW" dirty="0"/>
              <a:t>)</a:t>
            </a:r>
          </a:p>
          <a:p>
            <a:pPr rtl="0"/>
            <a:r>
              <a:rPr lang="en-US" altLang="zh-TW" dirty="0" err="1"/>
              <a:t>Thymeleaf</a:t>
            </a:r>
            <a:endParaRPr lang="en-US" altLang="zh-TW" dirty="0"/>
          </a:p>
          <a:p>
            <a:pPr rtl="0"/>
            <a:r>
              <a:rPr lang="en-US" altLang="zh-TW" dirty="0"/>
              <a:t>Java 8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613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34E72-2C6F-C066-560D-099FC8A5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2178681" cy="573024"/>
          </a:xfrm>
        </p:spPr>
        <p:txBody>
          <a:bodyPr/>
          <a:lstStyle/>
          <a:p>
            <a:r>
              <a:rPr lang="zh-TW" altLang="en-US" dirty="0"/>
              <a:t>網站功能架構</a:t>
            </a:r>
          </a:p>
        </p:txBody>
      </p:sp>
      <p:sp>
        <p:nvSpPr>
          <p:cNvPr id="4" name="文字方塊 6">
            <a:extLst>
              <a:ext uri="{FF2B5EF4-FFF2-40B4-BE49-F238E27FC236}">
                <a16:creationId xmlns:a16="http://schemas.microsoft.com/office/drawing/2014/main" id="{5D772EEE-5006-C185-0EDD-8C2666E9CE51}"/>
              </a:ext>
            </a:extLst>
          </p:cNvPr>
          <p:cNvSpPr txBox="1"/>
          <p:nvPr/>
        </p:nvSpPr>
        <p:spPr>
          <a:xfrm>
            <a:off x="684212" y="775775"/>
            <a:ext cx="10999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PSI </a:t>
            </a:r>
            <a:r>
              <a:rPr lang="zh-TW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資料表關聯圖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11">
            <a:extLst>
              <a:ext uri="{FF2B5EF4-FFF2-40B4-BE49-F238E27FC236}">
                <a16:creationId xmlns:a16="http://schemas.microsoft.com/office/drawing/2014/main" id="{2E3DCB5B-D44C-B14F-D4A6-BA8A7E247514}"/>
              </a:ext>
            </a:extLst>
          </p:cNvPr>
          <p:cNvSpPr txBox="1"/>
          <p:nvPr/>
        </p:nvSpPr>
        <p:spPr>
          <a:xfrm>
            <a:off x="2006522" y="806065"/>
            <a:ext cx="17246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部門</a:t>
            </a:r>
            <a:r>
              <a:rPr lang="en-US" altLang="zh-TW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TW" alt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員工資料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12">
            <a:extLst>
              <a:ext uri="{FF2B5EF4-FFF2-40B4-BE49-F238E27FC236}">
                <a16:creationId xmlns:a16="http://schemas.microsoft.com/office/drawing/2014/main" id="{2D8B7721-C45B-78FF-EA17-45720DD636D6}"/>
              </a:ext>
            </a:extLst>
          </p:cNvPr>
          <p:cNvSpPr txBox="1"/>
          <p:nvPr/>
        </p:nvSpPr>
        <p:spPr>
          <a:xfrm>
            <a:off x="8067596" y="782644"/>
            <a:ext cx="136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供應商資料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13">
            <a:extLst>
              <a:ext uri="{FF2B5EF4-FFF2-40B4-BE49-F238E27FC236}">
                <a16:creationId xmlns:a16="http://schemas.microsoft.com/office/drawing/2014/main" id="{EC5C9255-5BDC-9E3F-9C68-5102994C0C49}"/>
              </a:ext>
            </a:extLst>
          </p:cNvPr>
          <p:cNvSpPr txBox="1"/>
          <p:nvPr/>
        </p:nvSpPr>
        <p:spPr>
          <a:xfrm>
            <a:off x="9694204" y="775685"/>
            <a:ext cx="11354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庫存資料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14">
            <a:extLst>
              <a:ext uri="{FF2B5EF4-FFF2-40B4-BE49-F238E27FC236}">
                <a16:creationId xmlns:a16="http://schemas.microsoft.com/office/drawing/2014/main" id="{859A5BE1-CD4F-8398-9F2D-247786CD16E3}"/>
              </a:ext>
            </a:extLst>
          </p:cNvPr>
          <p:cNvSpPr txBox="1"/>
          <p:nvPr/>
        </p:nvSpPr>
        <p:spPr>
          <a:xfrm>
            <a:off x="5319678" y="820155"/>
            <a:ext cx="10999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訂單資料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15">
            <a:extLst>
              <a:ext uri="{FF2B5EF4-FFF2-40B4-BE49-F238E27FC236}">
                <a16:creationId xmlns:a16="http://schemas.microsoft.com/office/drawing/2014/main" id="{001469FE-01B1-28E0-0647-FD24BDC16FAC}"/>
              </a:ext>
            </a:extLst>
          </p:cNvPr>
          <p:cNvSpPr txBox="1"/>
          <p:nvPr/>
        </p:nvSpPr>
        <p:spPr>
          <a:xfrm>
            <a:off x="3953469" y="806065"/>
            <a:ext cx="10999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客戶資料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16">
            <a:extLst>
              <a:ext uri="{FF2B5EF4-FFF2-40B4-BE49-F238E27FC236}">
                <a16:creationId xmlns:a16="http://schemas.microsoft.com/office/drawing/2014/main" id="{2AE29653-99DB-D9F6-CBEF-77D844230F8B}"/>
              </a:ext>
            </a:extLst>
          </p:cNvPr>
          <p:cNvSpPr txBox="1"/>
          <p:nvPr/>
        </p:nvSpPr>
        <p:spPr>
          <a:xfrm>
            <a:off x="6622911" y="811240"/>
            <a:ext cx="10999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429B47D-C61B-95C2-6BE8-1E0DC8EBBDF8}"/>
              </a:ext>
            </a:extLst>
          </p:cNvPr>
          <p:cNvCxnSpPr>
            <a:cxnSpLocks/>
          </p:cNvCxnSpPr>
          <p:nvPr/>
        </p:nvCxnSpPr>
        <p:spPr>
          <a:xfrm>
            <a:off x="1242600" y="1422106"/>
            <a:ext cx="1217" cy="2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22">
            <a:extLst>
              <a:ext uri="{FF2B5EF4-FFF2-40B4-BE49-F238E27FC236}">
                <a16:creationId xmlns:a16="http://schemas.microsoft.com/office/drawing/2014/main" id="{6F92E40B-F71E-687D-D60C-BC6DBF5E2687}"/>
              </a:ext>
            </a:extLst>
          </p:cNvPr>
          <p:cNvSpPr txBox="1"/>
          <p:nvPr/>
        </p:nvSpPr>
        <p:spPr>
          <a:xfrm>
            <a:off x="2431868" y="1524848"/>
            <a:ext cx="87394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 部門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增改查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字方塊 23">
            <a:extLst>
              <a:ext uri="{FF2B5EF4-FFF2-40B4-BE49-F238E27FC236}">
                <a16:creationId xmlns:a16="http://schemas.microsoft.com/office/drawing/2014/main" id="{8701CD75-128C-ADDC-81CA-049C66B66198}"/>
              </a:ext>
            </a:extLst>
          </p:cNvPr>
          <p:cNvSpPr txBox="1"/>
          <p:nvPr/>
        </p:nvSpPr>
        <p:spPr>
          <a:xfrm>
            <a:off x="837744" y="1664754"/>
            <a:ext cx="7929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ER</a:t>
            </a:r>
            <a:r>
              <a:rPr lang="zh-TW" altLang="en-US" dirty="0">
                <a:solidFill>
                  <a:schemeClr val="bg1"/>
                </a:solidFill>
              </a:rPr>
              <a:t>圖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CAB5C50-A2A1-1E71-F5D3-2BBA9715716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893" y="1175397"/>
            <a:ext cx="5947" cy="36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B466CFA-5AB9-C5A7-DB2A-4C8D7757A23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862893" y="2109623"/>
            <a:ext cx="5947" cy="31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46D75CF-4EE8-83F5-86AC-8B87B173CD17}"/>
              </a:ext>
            </a:extLst>
          </p:cNvPr>
          <p:cNvSpPr txBox="1"/>
          <p:nvPr/>
        </p:nvSpPr>
        <p:spPr>
          <a:xfrm>
            <a:off x="2353713" y="2428703"/>
            <a:ext cx="1018360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  員工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(</a:t>
            </a:r>
            <a:r>
              <a:rPr lang="zh-TW" altLang="en-US" sz="1600" dirty="0">
                <a:solidFill>
                  <a:schemeClr val="bg1"/>
                </a:solidFill>
              </a:rPr>
              <a:t>增改查</a:t>
            </a:r>
            <a:r>
              <a:rPr lang="en-US" altLang="zh-TW" sz="1600" dirty="0">
                <a:solidFill>
                  <a:schemeClr val="bg1"/>
                </a:solidFill>
              </a:rPr>
              <a:t>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文字方塊 39">
            <a:extLst>
              <a:ext uri="{FF2B5EF4-FFF2-40B4-BE49-F238E27FC236}">
                <a16:creationId xmlns:a16="http://schemas.microsoft.com/office/drawing/2014/main" id="{6C0E0C47-E6C3-9648-4233-F686B07F8746}"/>
              </a:ext>
            </a:extLst>
          </p:cNvPr>
          <p:cNvSpPr txBox="1"/>
          <p:nvPr/>
        </p:nvSpPr>
        <p:spPr>
          <a:xfrm>
            <a:off x="3988134" y="1463451"/>
            <a:ext cx="1028002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  客戶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(</a:t>
            </a:r>
            <a:r>
              <a:rPr lang="zh-TW" altLang="en-US" sz="1600" dirty="0">
                <a:solidFill>
                  <a:schemeClr val="bg1"/>
                </a:solidFill>
              </a:rPr>
              <a:t>增改查</a:t>
            </a:r>
            <a:r>
              <a:rPr lang="en-US" altLang="zh-TW" sz="1600" dirty="0">
                <a:solidFill>
                  <a:schemeClr val="bg1"/>
                </a:solidFill>
              </a:rPr>
              <a:t>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字方塊 40">
            <a:extLst>
              <a:ext uri="{FF2B5EF4-FFF2-40B4-BE49-F238E27FC236}">
                <a16:creationId xmlns:a16="http://schemas.microsoft.com/office/drawing/2014/main" id="{2FCF7421-002D-952F-2BF2-03C530970EB7}"/>
              </a:ext>
            </a:extLst>
          </p:cNvPr>
          <p:cNvSpPr txBox="1"/>
          <p:nvPr/>
        </p:nvSpPr>
        <p:spPr>
          <a:xfrm>
            <a:off x="3988132" y="2367058"/>
            <a:ext cx="1028004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  下單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(</a:t>
            </a:r>
            <a:r>
              <a:rPr lang="zh-TW" altLang="en-US" sz="1600" dirty="0">
                <a:solidFill>
                  <a:schemeClr val="bg1"/>
                </a:solidFill>
              </a:rPr>
              <a:t>增改查</a:t>
            </a:r>
            <a:r>
              <a:rPr lang="en-US" altLang="zh-TW" sz="1600" dirty="0">
                <a:solidFill>
                  <a:schemeClr val="bg1"/>
                </a:solidFill>
              </a:rPr>
              <a:t>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字方塊 41">
            <a:extLst>
              <a:ext uri="{FF2B5EF4-FFF2-40B4-BE49-F238E27FC236}">
                <a16:creationId xmlns:a16="http://schemas.microsoft.com/office/drawing/2014/main" id="{C57C8CF9-C639-1A16-8FCF-A46CA4478039}"/>
              </a:ext>
            </a:extLst>
          </p:cNvPr>
          <p:cNvSpPr txBox="1"/>
          <p:nvPr/>
        </p:nvSpPr>
        <p:spPr>
          <a:xfrm>
            <a:off x="3953469" y="3250942"/>
            <a:ext cx="1099998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訂單明細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sz="1600" dirty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(</a:t>
            </a:r>
            <a:r>
              <a:rPr lang="zh-TW" altLang="en-US" sz="1600" dirty="0">
                <a:solidFill>
                  <a:schemeClr val="bg1"/>
                </a:solidFill>
              </a:rPr>
              <a:t>增改查</a:t>
            </a:r>
            <a:r>
              <a:rPr lang="en-US" altLang="zh-TW" sz="1600" dirty="0">
                <a:solidFill>
                  <a:schemeClr val="bg1"/>
                </a:solidFill>
              </a:rPr>
              <a:t>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7528148-953E-B0E7-CBA3-B72C07F12F9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4502135" y="1175397"/>
            <a:ext cx="1333" cy="2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6D81158-6B5D-6C81-3149-1AFC34081FA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502134" y="2079004"/>
            <a:ext cx="1" cy="2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A837AC4-3F2B-C46C-83FF-1F78ACE45C1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502134" y="2982611"/>
            <a:ext cx="1334" cy="26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66">
            <a:extLst>
              <a:ext uri="{FF2B5EF4-FFF2-40B4-BE49-F238E27FC236}">
                <a16:creationId xmlns:a16="http://schemas.microsoft.com/office/drawing/2014/main" id="{0A8706B0-5435-4D9B-168D-0439466404F9}"/>
              </a:ext>
            </a:extLst>
          </p:cNvPr>
          <p:cNvSpPr txBox="1"/>
          <p:nvPr/>
        </p:nvSpPr>
        <p:spPr>
          <a:xfrm>
            <a:off x="5319678" y="1449307"/>
            <a:ext cx="109999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訂單列表</a:t>
            </a:r>
            <a:r>
              <a:rPr lang="zh-TW" altLang="en-US" sz="1600" dirty="0">
                <a:solidFill>
                  <a:schemeClr val="bg1"/>
                </a:solidFill>
              </a:rPr>
              <a:t>   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增改查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文字方塊 67">
            <a:extLst>
              <a:ext uri="{FF2B5EF4-FFF2-40B4-BE49-F238E27FC236}">
                <a16:creationId xmlns:a16="http://schemas.microsoft.com/office/drawing/2014/main" id="{FFC36CDE-3612-FF45-89C4-8CEC5024C482}"/>
              </a:ext>
            </a:extLst>
          </p:cNvPr>
          <p:cNvSpPr txBox="1"/>
          <p:nvPr/>
        </p:nvSpPr>
        <p:spPr>
          <a:xfrm>
            <a:off x="5319678" y="2367058"/>
            <a:ext cx="1099998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訂單明細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sz="16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增改查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3B3FDB-8680-68A1-5D79-D61A25EC6808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5869677" y="1189487"/>
            <a:ext cx="0" cy="25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1DCD4C5-8CB8-09D2-34D5-CEDD7BFA9FC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869677" y="2034082"/>
            <a:ext cx="0" cy="33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75">
            <a:extLst>
              <a:ext uri="{FF2B5EF4-FFF2-40B4-BE49-F238E27FC236}">
                <a16:creationId xmlns:a16="http://schemas.microsoft.com/office/drawing/2014/main" id="{E8C250B1-ACAA-E877-5534-A0B8E55D3DE2}"/>
              </a:ext>
            </a:extLst>
          </p:cNvPr>
          <p:cNvSpPr txBox="1"/>
          <p:nvPr/>
        </p:nvSpPr>
        <p:spPr>
          <a:xfrm>
            <a:off x="6622911" y="1460118"/>
            <a:ext cx="109999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商品列表</a:t>
            </a:r>
            <a:r>
              <a:rPr lang="zh-TW" altLang="en-US" sz="1600" dirty="0">
                <a:solidFill>
                  <a:schemeClr val="bg1"/>
                </a:solidFill>
              </a:rPr>
              <a:t>     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增改查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985C579-D56F-0236-496F-B38FBE2EE25E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>
            <a:off x="7172910" y="1180572"/>
            <a:ext cx="0" cy="27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79">
            <a:extLst>
              <a:ext uri="{FF2B5EF4-FFF2-40B4-BE49-F238E27FC236}">
                <a16:creationId xmlns:a16="http://schemas.microsoft.com/office/drawing/2014/main" id="{EDD48BB8-7BD6-C02D-F0A6-1A5028BB3BB4}"/>
              </a:ext>
            </a:extLst>
          </p:cNvPr>
          <p:cNvSpPr txBox="1"/>
          <p:nvPr/>
        </p:nvSpPr>
        <p:spPr>
          <a:xfrm>
            <a:off x="8072238" y="1453307"/>
            <a:ext cx="1364601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供應商列表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sz="1600" dirty="0">
                <a:solidFill>
                  <a:schemeClr val="bg1"/>
                </a:solidFill>
              </a:rPr>
              <a:t>    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增改查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1B3540-DFAC-3B19-1B4E-87A06E6BF34E}"/>
              </a:ext>
            </a:extLst>
          </p:cNvPr>
          <p:cNvCxnSpPr/>
          <p:nvPr/>
        </p:nvCxnSpPr>
        <p:spPr>
          <a:xfrm>
            <a:off x="8692715" y="1180572"/>
            <a:ext cx="0" cy="27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81">
            <a:extLst>
              <a:ext uri="{FF2B5EF4-FFF2-40B4-BE49-F238E27FC236}">
                <a16:creationId xmlns:a16="http://schemas.microsoft.com/office/drawing/2014/main" id="{401E0FD2-9882-CA3F-F60C-7DD64943A361}"/>
              </a:ext>
            </a:extLst>
          </p:cNvPr>
          <p:cNvSpPr txBox="1"/>
          <p:nvPr/>
        </p:nvSpPr>
        <p:spPr>
          <a:xfrm>
            <a:off x="9694204" y="1466665"/>
            <a:ext cx="11354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庫存列表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3428D90-6D6E-C124-C12E-C42529E00A47}"/>
              </a:ext>
            </a:extLst>
          </p:cNvPr>
          <p:cNvCxnSpPr/>
          <p:nvPr/>
        </p:nvCxnSpPr>
        <p:spPr>
          <a:xfrm>
            <a:off x="10211909" y="1192701"/>
            <a:ext cx="0" cy="27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7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129EA-7124-30C1-C620-F48296C6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3462528" cy="743712"/>
          </a:xfrm>
        </p:spPr>
        <p:txBody>
          <a:bodyPr/>
          <a:lstStyle/>
          <a:p>
            <a:r>
              <a:rPr lang="en-US" altLang="zh-TW" dirty="0"/>
              <a:t>ER </a:t>
            </a:r>
            <a:r>
              <a:rPr lang="zh-TW" altLang="en-US" dirty="0"/>
              <a:t>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8F9DF-0201-B9F9-7010-B97C81CE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587"/>
            <a:ext cx="12192000" cy="38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FCAB5-6532-878F-C0C0-78491E7B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2846832" cy="566927"/>
          </a:xfrm>
        </p:spPr>
        <p:txBody>
          <a:bodyPr>
            <a:normAutofit/>
          </a:bodyPr>
          <a:lstStyle/>
          <a:p>
            <a:r>
              <a:rPr lang="zh-TW" altLang="en-US" dirty="0"/>
              <a:t>部門介面與員工介面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862630-6A35-4761-E219-F2B9B9FC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569"/>
            <a:ext cx="12192000" cy="1920526"/>
          </a:xfrm>
          <a:prstGeom prst="rect">
            <a:avLst/>
          </a:prstGeom>
        </p:spPr>
      </p:pic>
      <p:pic>
        <p:nvPicPr>
          <p:cNvPr id="7" name="圖形 6" descr="箭號 (略彎曲線)">
            <a:extLst>
              <a:ext uri="{FF2B5EF4-FFF2-40B4-BE49-F238E27FC236}">
                <a16:creationId xmlns:a16="http://schemas.microsoft.com/office/drawing/2014/main" id="{603A3E30-F520-8A84-09A7-0ACB796A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4352" y="1200912"/>
            <a:ext cx="719328" cy="3291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00C024-3896-9AA7-DD74-B7A497F0DBC0}"/>
              </a:ext>
            </a:extLst>
          </p:cNvPr>
          <p:cNvSpPr txBox="1"/>
          <p:nvPr/>
        </p:nvSpPr>
        <p:spPr>
          <a:xfrm>
            <a:off x="1463040" y="1077801"/>
            <a:ext cx="9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輸入部門名稱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D73080-E37C-BCA8-3A99-D8F382C7B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821"/>
            <a:ext cx="12192000" cy="3297507"/>
          </a:xfrm>
          <a:prstGeom prst="rect">
            <a:avLst/>
          </a:prstGeom>
        </p:spPr>
      </p:pic>
      <p:pic>
        <p:nvPicPr>
          <p:cNvPr id="12" name="圖形 11" descr="箭號 (右旋)">
            <a:extLst>
              <a:ext uri="{FF2B5EF4-FFF2-40B4-BE49-F238E27FC236}">
                <a16:creationId xmlns:a16="http://schemas.microsoft.com/office/drawing/2014/main" id="{A3B0FD47-F4A7-5338-21BF-99C9AEC5F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566928"/>
            <a:ext cx="286512" cy="170730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591EEA-0BED-2C83-C7DC-5B4F4D2C168D}"/>
              </a:ext>
            </a:extLst>
          </p:cNvPr>
          <p:cNvSpPr txBox="1"/>
          <p:nvPr/>
        </p:nvSpPr>
        <p:spPr>
          <a:xfrm>
            <a:off x="4401312" y="1530096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14A843C-0F1F-37C0-E1FB-4B94426358B3}"/>
              </a:ext>
            </a:extLst>
          </p:cNvPr>
          <p:cNvCxnSpPr>
            <a:cxnSpLocks/>
          </p:cNvCxnSpPr>
          <p:nvPr/>
        </p:nvCxnSpPr>
        <p:spPr>
          <a:xfrm>
            <a:off x="3834384" y="2414016"/>
            <a:ext cx="0" cy="1670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A47000-9517-5B5E-E7A0-2FF68D4EE730}"/>
              </a:ext>
            </a:extLst>
          </p:cNvPr>
          <p:cNvSpPr txBox="1"/>
          <p:nvPr/>
        </p:nvSpPr>
        <p:spPr>
          <a:xfrm>
            <a:off x="3785616" y="3323653"/>
            <a:ext cx="1365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提供下拉選單使用</a:t>
            </a:r>
          </a:p>
        </p:txBody>
      </p:sp>
      <p:pic>
        <p:nvPicPr>
          <p:cNvPr id="18" name="圖形 17" descr="箭號 (略彎曲線)">
            <a:extLst>
              <a:ext uri="{FF2B5EF4-FFF2-40B4-BE49-F238E27FC236}">
                <a16:creationId xmlns:a16="http://schemas.microsoft.com/office/drawing/2014/main" id="{5A8A5403-A8B7-E1DD-9C43-73CFF5C81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4352" y="3523488"/>
            <a:ext cx="719328" cy="32918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B66AE5-AF94-38E7-C842-09C7E81EBB7E}"/>
              </a:ext>
            </a:extLst>
          </p:cNvPr>
          <p:cNvSpPr txBox="1"/>
          <p:nvPr/>
        </p:nvSpPr>
        <p:spPr>
          <a:xfrm>
            <a:off x="1463040" y="3400377"/>
            <a:ext cx="9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輸入員工名稱</a:t>
            </a:r>
          </a:p>
        </p:txBody>
      </p:sp>
      <p:pic>
        <p:nvPicPr>
          <p:cNvPr id="20" name="圖形 19" descr="箭號 (右旋)">
            <a:extLst>
              <a:ext uri="{FF2B5EF4-FFF2-40B4-BE49-F238E27FC236}">
                <a16:creationId xmlns:a16="http://schemas.microsoft.com/office/drawing/2014/main" id="{DF56C888-59F2-489C-9F09-26F99E3CD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9716" y="2664095"/>
            <a:ext cx="286512" cy="270648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C6097F-4691-6971-E279-7376EFDCD410}"/>
              </a:ext>
            </a:extLst>
          </p:cNvPr>
          <p:cNvSpPr txBox="1"/>
          <p:nvPr/>
        </p:nvSpPr>
        <p:spPr>
          <a:xfrm>
            <a:off x="5669280" y="3962185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E47E4A-7EE1-84DE-9135-DB29334B148C}"/>
              </a:ext>
            </a:extLst>
          </p:cNvPr>
          <p:cNvCxnSpPr/>
          <p:nvPr/>
        </p:nvCxnSpPr>
        <p:spPr>
          <a:xfrm flipH="1" flipV="1">
            <a:off x="5785104" y="1350170"/>
            <a:ext cx="310896" cy="9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82D83A-DBE0-50F0-FFCD-4591B88D8C93}"/>
              </a:ext>
            </a:extLst>
          </p:cNvPr>
          <p:cNvSpPr txBox="1"/>
          <p:nvPr/>
        </p:nvSpPr>
        <p:spPr>
          <a:xfrm>
            <a:off x="5940552" y="1593651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FF64B9-FEEB-4436-75B6-45CBD95BD948}"/>
              </a:ext>
            </a:extLst>
          </p:cNvPr>
          <p:cNvCxnSpPr>
            <a:cxnSpLocks/>
          </p:cNvCxnSpPr>
          <p:nvPr/>
        </p:nvCxnSpPr>
        <p:spPr>
          <a:xfrm flipH="1" flipV="1">
            <a:off x="6790944" y="3718560"/>
            <a:ext cx="576063" cy="1652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7D4DC93-E1D1-C293-D9D2-975FBDEA215E}"/>
              </a:ext>
            </a:extLst>
          </p:cNvPr>
          <p:cNvSpPr txBox="1"/>
          <p:nvPr/>
        </p:nvSpPr>
        <p:spPr>
          <a:xfrm>
            <a:off x="7211559" y="4681906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</p:spTree>
    <p:extLst>
      <p:ext uri="{BB962C8B-B14F-4D97-AF65-F5344CB8AC3E}">
        <p14:creationId xmlns:p14="http://schemas.microsoft.com/office/powerpoint/2010/main" val="8171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  <p:bldP spid="17" grpId="0"/>
      <p:bldP spid="19" grpId="0"/>
      <p:bldP spid="21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C4A96-15CD-ABDF-160B-E3BF6A1B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8941"/>
            <a:ext cx="3058964" cy="603570"/>
          </a:xfrm>
        </p:spPr>
        <p:txBody>
          <a:bodyPr/>
          <a:lstStyle/>
          <a:p>
            <a:r>
              <a:rPr lang="zh-TW" altLang="en-US" dirty="0"/>
              <a:t>供應商介面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DE24E0-281D-D29F-6995-7A2EC48B6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099"/>
            <a:ext cx="12192000" cy="4809837"/>
          </a:xfrm>
          <a:prstGeom prst="rect">
            <a:avLst/>
          </a:prstGeom>
        </p:spPr>
      </p:pic>
      <p:pic>
        <p:nvPicPr>
          <p:cNvPr id="8" name="圖形 7" descr="箭號 (略彎曲線)">
            <a:extLst>
              <a:ext uri="{FF2B5EF4-FFF2-40B4-BE49-F238E27FC236}">
                <a16:creationId xmlns:a16="http://schemas.microsoft.com/office/drawing/2014/main" id="{1AAEDB9E-81DA-791A-4E44-FE902ACCA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7162" y="2304161"/>
            <a:ext cx="719328" cy="32918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EABD88E-29C1-427D-2DF9-67D3CC2C7B16}"/>
              </a:ext>
            </a:extLst>
          </p:cNvPr>
          <p:cNvSpPr txBox="1"/>
          <p:nvPr/>
        </p:nvSpPr>
        <p:spPr>
          <a:xfrm>
            <a:off x="1475850" y="2181050"/>
            <a:ext cx="107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輸入供應商</a:t>
            </a:r>
          </a:p>
        </p:txBody>
      </p:sp>
      <p:pic>
        <p:nvPicPr>
          <p:cNvPr id="10" name="圖形 9" descr="箭號 (右旋)">
            <a:extLst>
              <a:ext uri="{FF2B5EF4-FFF2-40B4-BE49-F238E27FC236}">
                <a16:creationId xmlns:a16="http://schemas.microsoft.com/office/drawing/2014/main" id="{BF7868B2-CF06-8888-AA35-2C2EB48D1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5897" y="584181"/>
            <a:ext cx="286512" cy="410623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FF52E4-BC5D-B968-B94F-828B2BAE5A46}"/>
              </a:ext>
            </a:extLst>
          </p:cNvPr>
          <p:cNvSpPr txBox="1"/>
          <p:nvPr/>
        </p:nvSpPr>
        <p:spPr>
          <a:xfrm>
            <a:off x="5136287" y="3182779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AD80372-C64C-7EA3-7FF0-8FEE2E4332D5}"/>
              </a:ext>
            </a:extLst>
          </p:cNvPr>
          <p:cNvCxnSpPr>
            <a:cxnSpLocks/>
          </p:cNvCxnSpPr>
          <p:nvPr/>
        </p:nvCxnSpPr>
        <p:spPr>
          <a:xfrm flipH="1" flipV="1">
            <a:off x="6421730" y="2641902"/>
            <a:ext cx="383805" cy="142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DE5B68-DFA8-AEC3-FFF4-31100FB37B46}"/>
              </a:ext>
            </a:extLst>
          </p:cNvPr>
          <p:cNvSpPr txBox="1"/>
          <p:nvPr/>
        </p:nvSpPr>
        <p:spPr>
          <a:xfrm>
            <a:off x="6577178" y="2885383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</p:spTree>
    <p:extLst>
      <p:ext uri="{BB962C8B-B14F-4D97-AF65-F5344CB8AC3E}">
        <p14:creationId xmlns:p14="http://schemas.microsoft.com/office/powerpoint/2010/main" val="21143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4BD7C-1F16-9849-52B7-4329D905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196950" cy="578409"/>
          </a:xfrm>
        </p:spPr>
        <p:txBody>
          <a:bodyPr/>
          <a:lstStyle/>
          <a:p>
            <a:r>
              <a:rPr lang="zh-TW" altLang="en-US" dirty="0"/>
              <a:t>商品介面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1F3232-252C-9702-934A-14B24BD5B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868"/>
            <a:ext cx="12192000" cy="4539164"/>
          </a:xfrm>
          <a:prstGeom prst="rect">
            <a:avLst/>
          </a:prstGeom>
        </p:spPr>
      </p:pic>
      <p:pic>
        <p:nvPicPr>
          <p:cNvPr id="6" name="圖形 5" descr="箭號 (略彎曲線)">
            <a:extLst>
              <a:ext uri="{FF2B5EF4-FFF2-40B4-BE49-F238E27FC236}">
                <a16:creationId xmlns:a16="http://schemas.microsoft.com/office/drawing/2014/main" id="{ABA7D95E-3D13-D297-4399-1E4BADE4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867" y="1924943"/>
            <a:ext cx="744358" cy="3406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076764-AD64-2782-67AF-5D25D1DB1498}"/>
              </a:ext>
            </a:extLst>
          </p:cNvPr>
          <p:cNvSpPr txBox="1"/>
          <p:nvPr/>
        </p:nvSpPr>
        <p:spPr>
          <a:xfrm>
            <a:off x="1471024" y="1843315"/>
            <a:ext cx="1113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輸入商品名</a:t>
            </a:r>
          </a:p>
        </p:txBody>
      </p:sp>
      <p:pic>
        <p:nvPicPr>
          <p:cNvPr id="8" name="圖形 7" descr="箭號 (略彎曲線)">
            <a:extLst>
              <a:ext uri="{FF2B5EF4-FFF2-40B4-BE49-F238E27FC236}">
                <a16:creationId xmlns:a16="http://schemas.microsoft.com/office/drawing/2014/main" id="{DBA9DEB8-DE1C-3C4F-2F76-8D6F63B78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8962" y="2425041"/>
            <a:ext cx="744358" cy="3406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B9A227A-C339-BE32-9E0F-61E467CC84DB}"/>
              </a:ext>
            </a:extLst>
          </p:cNvPr>
          <p:cNvSpPr txBox="1"/>
          <p:nvPr/>
        </p:nvSpPr>
        <p:spPr>
          <a:xfrm>
            <a:off x="1471024" y="2307245"/>
            <a:ext cx="1113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輸入成本</a:t>
            </a:r>
          </a:p>
        </p:txBody>
      </p:sp>
      <p:pic>
        <p:nvPicPr>
          <p:cNvPr id="10" name="圖形 9" descr="箭號 (略彎曲線)">
            <a:extLst>
              <a:ext uri="{FF2B5EF4-FFF2-40B4-BE49-F238E27FC236}">
                <a16:creationId xmlns:a16="http://schemas.microsoft.com/office/drawing/2014/main" id="{94D09F90-D5C2-4E1A-DA8A-C3693248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2745" y="2913902"/>
            <a:ext cx="744358" cy="3406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D7801C-4D36-AFCF-6454-0AE422543615}"/>
              </a:ext>
            </a:extLst>
          </p:cNvPr>
          <p:cNvSpPr txBox="1"/>
          <p:nvPr/>
        </p:nvSpPr>
        <p:spPr>
          <a:xfrm>
            <a:off x="1466027" y="2778322"/>
            <a:ext cx="1113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輸入售價</a:t>
            </a:r>
          </a:p>
        </p:txBody>
      </p:sp>
      <p:pic>
        <p:nvPicPr>
          <p:cNvPr id="14" name="圖形 13" descr="箭號 (右旋)">
            <a:extLst>
              <a:ext uri="{FF2B5EF4-FFF2-40B4-BE49-F238E27FC236}">
                <a16:creationId xmlns:a16="http://schemas.microsoft.com/office/drawing/2014/main" id="{596AB2B6-179F-9D7F-A43E-883661E8F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617" y="254129"/>
            <a:ext cx="286512" cy="41062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5DF0B6-4F68-AA4E-3B19-C9652DB203F4}"/>
              </a:ext>
            </a:extLst>
          </p:cNvPr>
          <p:cNvSpPr txBox="1"/>
          <p:nvPr/>
        </p:nvSpPr>
        <p:spPr>
          <a:xfrm>
            <a:off x="5295007" y="2852727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AC677F-C7EF-2686-9B04-3C248F39184A}"/>
              </a:ext>
            </a:extLst>
          </p:cNvPr>
          <p:cNvCxnSpPr>
            <a:cxnSpLocks/>
          </p:cNvCxnSpPr>
          <p:nvPr/>
        </p:nvCxnSpPr>
        <p:spPr>
          <a:xfrm flipH="1" flipV="1">
            <a:off x="7427915" y="2656463"/>
            <a:ext cx="383805" cy="142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441EC8-A1B2-72C8-AD6B-DBFA73F7FB2E}"/>
              </a:ext>
            </a:extLst>
          </p:cNvPr>
          <p:cNvSpPr txBox="1"/>
          <p:nvPr/>
        </p:nvSpPr>
        <p:spPr>
          <a:xfrm>
            <a:off x="7583363" y="2899944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</p:spTree>
    <p:extLst>
      <p:ext uri="{BB962C8B-B14F-4D97-AF65-F5344CB8AC3E}">
        <p14:creationId xmlns:p14="http://schemas.microsoft.com/office/powerpoint/2010/main" val="4025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5" grpId="0"/>
      <p:bldP spid="15" grpId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4FBBFB-D6D4-8CF4-8D62-04C87F06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855113" cy="684155"/>
          </a:xfrm>
        </p:spPr>
        <p:txBody>
          <a:bodyPr/>
          <a:lstStyle/>
          <a:p>
            <a:r>
              <a:rPr lang="zh-TW" altLang="en-US" dirty="0"/>
              <a:t>客戶介面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C7E26-F248-5DD9-6FEA-7F192FC2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84155"/>
            <a:ext cx="12192001" cy="4900921"/>
          </a:xfrm>
          <a:prstGeom prst="rect">
            <a:avLst/>
          </a:prstGeom>
        </p:spPr>
      </p:pic>
      <p:pic>
        <p:nvPicPr>
          <p:cNvPr id="6" name="圖形 5" descr="箭號 (略彎曲線)">
            <a:extLst>
              <a:ext uri="{FF2B5EF4-FFF2-40B4-BE49-F238E27FC236}">
                <a16:creationId xmlns:a16="http://schemas.microsoft.com/office/drawing/2014/main" id="{650130D8-EAC0-A81F-BB1D-4273DBE73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1907" y="1979807"/>
            <a:ext cx="719328" cy="3291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7B59F2E-50C8-ECC1-1777-00E013FE1D98}"/>
              </a:ext>
            </a:extLst>
          </p:cNvPr>
          <p:cNvSpPr txBox="1"/>
          <p:nvPr/>
        </p:nvSpPr>
        <p:spPr>
          <a:xfrm>
            <a:off x="1410065" y="1898178"/>
            <a:ext cx="107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輸入客戶名</a:t>
            </a:r>
          </a:p>
        </p:txBody>
      </p:sp>
      <p:pic>
        <p:nvPicPr>
          <p:cNvPr id="8" name="圖形 7" descr="箭號 (右旋)">
            <a:extLst>
              <a:ext uri="{FF2B5EF4-FFF2-40B4-BE49-F238E27FC236}">
                <a16:creationId xmlns:a16="http://schemas.microsoft.com/office/drawing/2014/main" id="{D527AAE2-423D-54A5-2E67-BE0700CC8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9140" y="255875"/>
            <a:ext cx="286512" cy="410623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E4F9B19-C04B-B577-8272-FF8BE3CB3593}"/>
              </a:ext>
            </a:extLst>
          </p:cNvPr>
          <p:cNvSpPr txBox="1"/>
          <p:nvPr/>
        </p:nvSpPr>
        <p:spPr>
          <a:xfrm>
            <a:off x="5229530" y="2854473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639756-6484-E4F0-8D87-82E7BF722C53}"/>
              </a:ext>
            </a:extLst>
          </p:cNvPr>
          <p:cNvCxnSpPr>
            <a:cxnSpLocks/>
          </p:cNvCxnSpPr>
          <p:nvPr/>
        </p:nvCxnSpPr>
        <p:spPr>
          <a:xfrm flipH="1" flipV="1">
            <a:off x="6764149" y="2308991"/>
            <a:ext cx="383805" cy="142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C73C07-DD29-7C4B-171D-B05578B74B94}"/>
              </a:ext>
            </a:extLst>
          </p:cNvPr>
          <p:cNvSpPr txBox="1"/>
          <p:nvPr/>
        </p:nvSpPr>
        <p:spPr>
          <a:xfrm>
            <a:off x="6919597" y="2552472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C94AA54-002E-669D-0E44-5308A53F4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54" y="4750444"/>
            <a:ext cx="4795668" cy="2354200"/>
          </a:xfrm>
          <a:prstGeom prst="rect">
            <a:avLst/>
          </a:prstGeom>
        </p:spPr>
      </p:pic>
      <p:pic>
        <p:nvPicPr>
          <p:cNvPr id="15" name="圖形 14" descr="箭號 (左旋)">
            <a:extLst>
              <a:ext uri="{FF2B5EF4-FFF2-40B4-BE49-F238E27FC236}">
                <a16:creationId xmlns:a16="http://schemas.microsoft.com/office/drawing/2014/main" id="{EAAE30A1-D2A1-4586-66BB-3833B3E45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993495" y="3995355"/>
            <a:ext cx="766365" cy="178494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514219-4605-3370-AAEC-F44436D2EB40}"/>
              </a:ext>
            </a:extLst>
          </p:cNvPr>
          <p:cNvSpPr txBox="1"/>
          <p:nvPr/>
        </p:nvSpPr>
        <p:spPr>
          <a:xfrm>
            <a:off x="5982952" y="450422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連結此客戶訂單主檔</a:t>
            </a:r>
          </a:p>
        </p:txBody>
      </p:sp>
    </p:spTree>
    <p:extLst>
      <p:ext uri="{BB962C8B-B14F-4D97-AF65-F5344CB8AC3E}">
        <p14:creationId xmlns:p14="http://schemas.microsoft.com/office/powerpoint/2010/main" val="129478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EF6E6-A4AF-1A38-75EE-FCC52DC4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4986440" cy="560217"/>
          </a:xfrm>
        </p:spPr>
        <p:txBody>
          <a:bodyPr/>
          <a:lstStyle/>
          <a:p>
            <a:r>
              <a:rPr lang="en-US" altLang="zh-TW" dirty="0"/>
              <a:t>Order</a:t>
            </a:r>
            <a:r>
              <a:rPr lang="zh-TW" altLang="en-US" dirty="0"/>
              <a:t> 主檔與明細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B6617B-F18E-78A0-EDD0-CD7A2E14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15"/>
            <a:ext cx="12192000" cy="4357021"/>
          </a:xfrm>
          <a:prstGeom prst="rect">
            <a:avLst/>
          </a:prstGeom>
        </p:spPr>
      </p:pic>
      <p:pic>
        <p:nvPicPr>
          <p:cNvPr id="8" name="圖形 7" descr="箭號 (略彎曲線)">
            <a:extLst>
              <a:ext uri="{FF2B5EF4-FFF2-40B4-BE49-F238E27FC236}">
                <a16:creationId xmlns:a16="http://schemas.microsoft.com/office/drawing/2014/main" id="{C674646F-D9B8-D39A-4879-5BA7B9E08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802" y="2669920"/>
            <a:ext cx="929934" cy="425563"/>
          </a:xfrm>
          <a:prstGeom prst="rect">
            <a:avLst/>
          </a:prstGeom>
        </p:spPr>
      </p:pic>
      <p:pic>
        <p:nvPicPr>
          <p:cNvPr id="10" name="圖形 9" descr="箭號 (略彎曲線)">
            <a:extLst>
              <a:ext uri="{FF2B5EF4-FFF2-40B4-BE49-F238E27FC236}">
                <a16:creationId xmlns:a16="http://schemas.microsoft.com/office/drawing/2014/main" id="{0A355CE2-C6DE-9C05-CAAD-212E7567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802" y="3145408"/>
            <a:ext cx="929934" cy="425563"/>
          </a:xfrm>
          <a:prstGeom prst="rect">
            <a:avLst/>
          </a:prstGeom>
        </p:spPr>
      </p:pic>
      <p:pic>
        <p:nvPicPr>
          <p:cNvPr id="12" name="圖形 11" descr="箭號 (右旋)">
            <a:extLst>
              <a:ext uri="{FF2B5EF4-FFF2-40B4-BE49-F238E27FC236}">
                <a16:creationId xmlns:a16="http://schemas.microsoft.com/office/drawing/2014/main" id="{4214182C-701D-F628-EE7E-2B651E69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9280" y="739915"/>
            <a:ext cx="286512" cy="410623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9520AB-DD80-78D4-D1B6-88CF57766B89}"/>
              </a:ext>
            </a:extLst>
          </p:cNvPr>
          <p:cNvSpPr txBox="1"/>
          <p:nvPr/>
        </p:nvSpPr>
        <p:spPr>
          <a:xfrm>
            <a:off x="5889670" y="3338513"/>
            <a:ext cx="126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76C81E-4B25-7EB9-7440-92B733140619}"/>
              </a:ext>
            </a:extLst>
          </p:cNvPr>
          <p:cNvSpPr txBox="1"/>
          <p:nvPr/>
        </p:nvSpPr>
        <p:spPr>
          <a:xfrm>
            <a:off x="9473184" y="472303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當主訂單還有明細時隱藏刪除按鍵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EECBFF-954E-8451-5C6F-3E4937E6D813}"/>
              </a:ext>
            </a:extLst>
          </p:cNvPr>
          <p:cNvSpPr txBox="1"/>
          <p:nvPr/>
        </p:nvSpPr>
        <p:spPr>
          <a:xfrm>
            <a:off x="1352587" y="25731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客戶選單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EAF2BA-A49D-4A43-2F10-02C7F98B2474}"/>
              </a:ext>
            </a:extLst>
          </p:cNvPr>
          <p:cNvSpPr txBox="1"/>
          <p:nvPr/>
        </p:nvSpPr>
        <p:spPr>
          <a:xfrm>
            <a:off x="1352588" y="3022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員工選單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B4D672F-5914-0DDD-225E-95F5A647B8A9}"/>
              </a:ext>
            </a:extLst>
          </p:cNvPr>
          <p:cNvCxnSpPr>
            <a:cxnSpLocks/>
          </p:cNvCxnSpPr>
          <p:nvPr/>
        </p:nvCxnSpPr>
        <p:spPr>
          <a:xfrm flipH="1" flipV="1">
            <a:off x="7695142" y="3095483"/>
            <a:ext cx="383805" cy="142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F15856-C668-0139-328E-B7B2FBEEE0B5}"/>
              </a:ext>
            </a:extLst>
          </p:cNvPr>
          <p:cNvSpPr txBox="1"/>
          <p:nvPr/>
        </p:nvSpPr>
        <p:spPr>
          <a:xfrm>
            <a:off x="7850590" y="3338964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pic>
        <p:nvPicPr>
          <p:cNvPr id="24" name="圖形 23" descr="箭號 (左旋)">
            <a:extLst>
              <a:ext uri="{FF2B5EF4-FFF2-40B4-BE49-F238E27FC236}">
                <a16:creationId xmlns:a16="http://schemas.microsoft.com/office/drawing/2014/main" id="{11ADF4EF-3689-37BE-AEB6-0BD6B8B83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605290" y="4420677"/>
            <a:ext cx="766365" cy="1784945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13EAC8-58F2-C65B-AF5C-AB0B5D6B04FE}"/>
              </a:ext>
            </a:extLst>
          </p:cNvPr>
          <p:cNvSpPr txBox="1"/>
          <p:nvPr/>
        </p:nvSpPr>
        <p:spPr>
          <a:xfrm>
            <a:off x="5311105" y="5583936"/>
            <a:ext cx="229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accent6"/>
                </a:solidFill>
              </a:rPr>
              <a:t>連結此客戶訂單</a:t>
            </a:r>
            <a:r>
              <a:rPr lang="zh-TW" altLang="en-US" dirty="0">
                <a:solidFill>
                  <a:schemeClr val="accent6"/>
                </a:solidFill>
              </a:rPr>
              <a:t>明細</a:t>
            </a:r>
            <a:endParaRPr lang="zh-TW" altLang="en-US" sz="1800" dirty="0">
              <a:solidFill>
                <a:schemeClr val="accent6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83F893C-3930-D2A2-31D6-6DAE077F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49" y="5171401"/>
            <a:ext cx="3326488" cy="16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8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" grpId="0"/>
      <p:bldP spid="14" grpId="0"/>
      <p:bldP spid="14" grpId="1"/>
      <p:bldP spid="15" grpId="0"/>
      <p:bldP spid="15" grpId="1"/>
      <p:bldP spid="17" grpId="0"/>
      <p:bldP spid="17" grpId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FB099-A7F8-4888-4986-3FDBD348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4802245" cy="557460"/>
          </a:xfrm>
        </p:spPr>
        <p:txBody>
          <a:bodyPr/>
          <a:lstStyle/>
          <a:p>
            <a:r>
              <a:rPr lang="zh-TW" altLang="en-US" dirty="0"/>
              <a:t>訂單明細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9A501E-C20B-5844-E8FC-5A6122A4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768"/>
            <a:ext cx="12192000" cy="4256463"/>
          </a:xfrm>
          <a:prstGeom prst="rect">
            <a:avLst/>
          </a:prstGeom>
        </p:spPr>
      </p:pic>
      <p:pic>
        <p:nvPicPr>
          <p:cNvPr id="10" name="圖形 9" descr="箭號 (左旋)">
            <a:extLst>
              <a:ext uri="{FF2B5EF4-FFF2-40B4-BE49-F238E27FC236}">
                <a16:creationId xmlns:a16="http://schemas.microsoft.com/office/drawing/2014/main" id="{872EA887-F8A6-AC78-9E8B-D8EFB938B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928573" y="2307379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CC0051-D8B1-31BF-FFF5-D2257CD0D271}"/>
              </a:ext>
            </a:extLst>
          </p:cNvPr>
          <p:cNvSpPr txBox="1"/>
          <p:nvPr/>
        </p:nvSpPr>
        <p:spPr>
          <a:xfrm>
            <a:off x="1769594" y="20611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主檔案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7E878B-1420-D864-A2A3-DA02A915659F}"/>
              </a:ext>
            </a:extLst>
          </p:cNvPr>
          <p:cNvSpPr txBox="1"/>
          <p:nvPr/>
        </p:nvSpPr>
        <p:spPr>
          <a:xfrm>
            <a:off x="1677496" y="3228882"/>
            <a:ext cx="9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主檔案的明細</a:t>
            </a:r>
          </a:p>
        </p:txBody>
      </p:sp>
      <p:pic>
        <p:nvPicPr>
          <p:cNvPr id="14" name="圖形 13" descr="箭號 (直線)">
            <a:extLst>
              <a:ext uri="{FF2B5EF4-FFF2-40B4-BE49-F238E27FC236}">
                <a16:creationId xmlns:a16="http://schemas.microsoft.com/office/drawing/2014/main" id="{B26A50F9-4CCF-C9B8-550E-32F6F0050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257172" y="3761210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9EA946-E838-83BB-1A6A-0EC45F6D8516}"/>
              </a:ext>
            </a:extLst>
          </p:cNvPr>
          <p:cNvSpPr txBox="1"/>
          <p:nvPr/>
        </p:nvSpPr>
        <p:spPr>
          <a:xfrm>
            <a:off x="6934748" y="38749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新增成功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2AFD70-D64E-B10A-B024-A476E98F17FA}"/>
              </a:ext>
            </a:extLst>
          </p:cNvPr>
          <p:cNvSpPr txBox="1"/>
          <p:nvPr/>
        </p:nvSpPr>
        <p:spPr>
          <a:xfrm>
            <a:off x="2036959" y="42184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商品選單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3D1B51F-510B-2DFC-242B-AE5EC561727D}"/>
              </a:ext>
            </a:extLst>
          </p:cNvPr>
          <p:cNvCxnSpPr>
            <a:cxnSpLocks/>
          </p:cNvCxnSpPr>
          <p:nvPr/>
        </p:nvCxnSpPr>
        <p:spPr>
          <a:xfrm>
            <a:off x="8004596" y="3510995"/>
            <a:ext cx="258250" cy="830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581643-5E19-F9E2-164F-15FF7755E94B}"/>
              </a:ext>
            </a:extLst>
          </p:cNvPr>
          <p:cNvSpPr txBox="1"/>
          <p:nvPr/>
        </p:nvSpPr>
        <p:spPr>
          <a:xfrm>
            <a:off x="8004596" y="3496969"/>
            <a:ext cx="116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抓取此欄位資料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4DBBFC0-0FE0-E662-9E73-7EC316E6F9E0}"/>
              </a:ext>
            </a:extLst>
          </p:cNvPr>
          <p:cNvCxnSpPr/>
          <p:nvPr/>
        </p:nvCxnSpPr>
        <p:spPr>
          <a:xfrm flipV="1">
            <a:off x="6714372" y="1598555"/>
            <a:ext cx="1419349" cy="1623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203A58-50D5-DF56-7B6D-F4699EA95D94}"/>
              </a:ext>
            </a:extLst>
          </p:cNvPr>
          <p:cNvSpPr txBox="1"/>
          <p:nvPr/>
        </p:nvSpPr>
        <p:spPr>
          <a:xfrm>
            <a:off x="7283561" y="2579912"/>
            <a:ext cx="180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購買數量會影響庫存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5AFC0D3-95CF-DB22-42FB-88E813E49C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2699" b="23495"/>
          <a:stretch/>
        </p:blipFill>
        <p:spPr>
          <a:xfrm>
            <a:off x="7988306" y="56374"/>
            <a:ext cx="3795747" cy="124439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E8EEFC-4978-3942-943E-9100C1A9ECB7}"/>
              </a:ext>
            </a:extLst>
          </p:cNvPr>
          <p:cNvSpPr txBox="1"/>
          <p:nvPr/>
        </p:nvSpPr>
        <p:spPr>
          <a:xfrm>
            <a:off x="2036959" y="47035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/>
                </a:solidFill>
              </a:rPr>
              <a:t>購買數量</a:t>
            </a:r>
          </a:p>
        </p:txBody>
      </p:sp>
    </p:spTree>
    <p:extLst>
      <p:ext uri="{BB962C8B-B14F-4D97-AF65-F5344CB8AC3E}">
        <p14:creationId xmlns:p14="http://schemas.microsoft.com/office/powerpoint/2010/main" val="1862595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17" grpId="0"/>
      <p:bldP spid="17" grpId="1"/>
      <p:bldP spid="19" grpId="0"/>
      <p:bldP spid="19" grpId="1"/>
      <p:bldP spid="23" grpId="0"/>
      <p:bldP spid="26" grpId="0"/>
      <p:bldP spid="26" grpId="1"/>
    </p:bld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</TotalTime>
  <Words>401</Words>
  <Application>Microsoft Office PowerPoint</Application>
  <PresentationFormat>寬螢幕</PresentationFormat>
  <Paragraphs>94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切割線</vt:lpstr>
      <vt:lpstr>PSI 進銷存系統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 進銷存系統</dc:title>
  <dc:creator>丞可 徐</dc:creator>
  <cp:lastModifiedBy>丞可 徐</cp:lastModifiedBy>
  <cp:revision>31</cp:revision>
  <dcterms:created xsi:type="dcterms:W3CDTF">2022-06-17T23:05:28Z</dcterms:created>
  <dcterms:modified xsi:type="dcterms:W3CDTF">2022-06-18T02:16:29Z</dcterms:modified>
</cp:coreProperties>
</file>