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6.xml" ContentType="application/vnd.openxmlformats-officedocument.drawingml.chart+xml"/>
  <Override PartName="/ppt/charts/colors6.xml" ContentType="application/vnd.ms-office.chartcolorstyle+xml"/>
  <Override PartName="/ppt/charts/colors5.xml" ContentType="application/vnd.ms-office.chartcolorstyle+xml"/>
  <Override PartName="/ppt/charts/style5.xml" ContentType="application/vnd.ms-office.chartstyle+xml"/>
  <Override PartName="/ppt/charts/chart5.xml" ContentType="application/vnd.openxmlformats-officedocument.drawingml.chart+xml"/>
  <Override PartName="/ppt/charts/colors4.xml" ContentType="application/vnd.ms-office.chartcolorstyle+xml"/>
  <Override PartName="/ppt/charts/style4.xml" ContentType="application/vnd.ms-office.chartstyle+xml"/>
  <Override PartName="/ppt/charts/chart4.xml" ContentType="application/vnd.openxmlformats-officedocument.drawingml.chart+xml"/>
  <Override PartName="/ppt/charts/colors3.xml" ContentType="application/vnd.ms-office.chartcolorstyle+xml"/>
  <Override PartName="/ppt/charts/style3.xml" ContentType="application/vnd.ms-office.chartstyle+xml"/>
  <Override PartName="/ppt/charts/chart7.xml" ContentType="application/vnd.openxmlformats-officedocument.drawingml.chart+xml"/>
  <Override PartName="/ppt/charts/style6.xml" ContentType="application/vnd.ms-office.chartstyle+xml"/>
  <Override PartName="/ppt/charts/style7.xml" ContentType="application/vnd.ms-office.chartstyle+xml"/>
  <Override PartName="/ppt/charts/colors7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9" r:id="rId2"/>
    <p:sldId id="286" r:id="rId3"/>
    <p:sldId id="292" r:id="rId4"/>
    <p:sldId id="291" r:id="rId5"/>
    <p:sldId id="270" r:id="rId6"/>
    <p:sldId id="273" r:id="rId7"/>
    <p:sldId id="290" r:id="rId8"/>
    <p:sldId id="268" r:id="rId9"/>
    <p:sldId id="271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302" y="-4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Sales &amp; Gross Profit</a:t>
            </a:r>
          </a:p>
        </c:rich>
      </c:tx>
      <c:layout>
        <c:manualLayout>
          <c:xMode val="edge"/>
          <c:yMode val="edge"/>
          <c:x val="9.9205277819246675E-3"/>
          <c:y val="9.283625730994152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0-4838-AC67-F96C488013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36</c:v>
                </c:pt>
                <c:pt idx="1">
                  <c:v>48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0-4838-AC67-F96C488013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-12"/>
        <c:axId val="490625744"/>
        <c:axId val="490625104"/>
      </c:bar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5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E-4A67-ABB7-DD78A2E787C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E-4A67-ABB7-DD78A2E787C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42E-4A67-ABB7-DD78A2E787CE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42E-4A67-ABB7-DD78A2E787C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15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2E-4A67-ABB7-DD78A2E78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5639-4903-4551-B8BE-D7A0047E7CFC}" type="datetime1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07820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33588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48308" y="4942523"/>
            <a:ext cx="2700338" cy="73818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589716"/>
            <a:ext cx="2700338" cy="59821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066" y="4942523"/>
            <a:ext cx="2700338" cy="73818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E5D121AB-DF68-4D1F-AB07-22ABB4A5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44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5/9/2019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</a:rPr>
              <a:t>GENERAL SERVICES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221162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bg1"/>
                </a:solidFill>
                <a:cs typeface="Arial"/>
              </a:rPr>
              <a:t>Investor Opportunity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196251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REQUIRED FUNDING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18308D5A-12F5-4BB2-A4E0-37BA17CB1AB5}"/>
              </a:ext>
            </a:extLst>
          </p:cNvPr>
          <p:cNvSpPr/>
          <p:nvPr/>
        </p:nvSpPr>
        <p:spPr>
          <a:xfrm>
            <a:off x="384874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 bwMode="white">
          <a:xfrm>
            <a:off x="944410" y="1345847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0" name="Content Placeholder 24" descr="Chart">
            <a:extLst>
              <a:ext uri="{FF2B5EF4-FFF2-40B4-BE49-F238E27FC236}">
                <a16:creationId xmlns:a16="http://schemas.microsoft.com/office/drawing/2014/main" id="{4AF4332F-83BC-4DC5-9516-227508BC5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110577"/>
              </p:ext>
            </p:extLst>
          </p:nvPr>
        </p:nvGraphicFramePr>
        <p:xfrm>
          <a:off x="252015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9187353" y="2469616"/>
            <a:ext cx="1501140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1"/>
                </a:solidFill>
                <a:cs typeface="Arial"/>
              </a:rPr>
              <a:t>DEBT INVESTOR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443DAA2-8BB3-4983-BE18-DE25682FF713}"/>
              </a:ext>
            </a:extLst>
          </p:cNvPr>
          <p:cNvSpPr txBox="1"/>
          <p:nvPr/>
        </p:nvSpPr>
        <p:spPr>
          <a:xfrm>
            <a:off x="1503507" y="4946920"/>
            <a:ext cx="1610330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1"/>
                </a:solidFill>
                <a:cs typeface="Arial"/>
              </a:rPr>
              <a:t>BANK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45E34A9E-134A-42FD-820E-74C9C4A6E06E}"/>
              </a:ext>
            </a:extLst>
          </p:cNvPr>
          <p:cNvSpPr txBox="1"/>
          <p:nvPr/>
        </p:nvSpPr>
        <p:spPr>
          <a:xfrm>
            <a:off x="8977095" y="4946920"/>
            <a:ext cx="1711398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1"/>
                </a:solidFill>
                <a:cs typeface="Arial"/>
              </a:rPr>
              <a:t>OWNER EQUITY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FC4D6E5-F39D-4148-8E29-64D0DE6071D2}"/>
              </a:ext>
            </a:extLst>
          </p:cNvPr>
          <p:cNvSpPr txBox="1"/>
          <p:nvPr/>
        </p:nvSpPr>
        <p:spPr>
          <a:xfrm>
            <a:off x="1503507" y="2469616"/>
            <a:ext cx="1793571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1"/>
                </a:solidFill>
                <a:cs typeface="Arial"/>
              </a:rPr>
              <a:t>DEBT</a:t>
            </a:r>
            <a:r>
              <a:rPr lang="en-US" sz="1400" i="1" spc="-15" dirty="0">
                <a:solidFill>
                  <a:schemeClr val="bg1"/>
                </a:solidFill>
                <a:cs typeface="Arial"/>
              </a:rPr>
              <a:t> </a:t>
            </a:r>
            <a:r>
              <a:rPr lang="en-US" sz="1400" i="1" spc="20" dirty="0">
                <a:solidFill>
                  <a:schemeClr val="bg1"/>
                </a:solidFill>
                <a:cs typeface="Arial"/>
              </a:rPr>
              <a:t>INVESTMENT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$XXXXX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8F10C47F-8DB6-4F10-999F-9F0945EF1066}"/>
              </a:ext>
            </a:extLst>
          </p:cNvPr>
          <p:cNvCxnSpPr/>
          <p:nvPr/>
        </p:nvCxnSpPr>
        <p:spPr>
          <a:xfrm>
            <a:off x="3255441" y="2944678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ABF823CE-8F30-44E8-A4F3-B87E440DA298}"/>
              </a:ext>
            </a:extLst>
          </p:cNvPr>
          <p:cNvCxnSpPr>
            <a:cxnSpLocks/>
          </p:cNvCxnSpPr>
          <p:nvPr/>
        </p:nvCxnSpPr>
        <p:spPr>
          <a:xfrm>
            <a:off x="3255441" y="5406326"/>
            <a:ext cx="14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1EC67F4A-791B-465C-A6D0-425D45D4BDC4}"/>
              </a:ext>
            </a:extLst>
          </p:cNvPr>
          <p:cNvCxnSpPr>
            <a:cxnSpLocks/>
          </p:cNvCxnSpPr>
          <p:nvPr/>
        </p:nvCxnSpPr>
        <p:spPr>
          <a:xfrm>
            <a:off x="7961864" y="2944678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White line">
            <a:extLst>
              <a:ext uri="{FF2B5EF4-FFF2-40B4-BE49-F238E27FC236}">
                <a16:creationId xmlns:a16="http://schemas.microsoft.com/office/drawing/2014/main" id="{21CEE569-9C3A-4C5E-A777-4A90772E84F2}"/>
              </a:ext>
            </a:extLst>
          </p:cNvPr>
          <p:cNvCxnSpPr>
            <a:cxnSpLocks/>
          </p:cNvCxnSpPr>
          <p:nvPr/>
        </p:nvCxnSpPr>
        <p:spPr>
          <a:xfrm>
            <a:off x="7680960" y="5406326"/>
            <a:ext cx="1252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rgbClr val="FFFFFF"/>
                </a:solidFill>
                <a:cs typeface="Arial"/>
              </a:rPr>
              <a:t>Mirjam</a:t>
            </a:r>
            <a:r>
              <a:rPr lang="en-US" sz="2500" b="1" i="1" spc="140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2500" b="1" i="1" spc="70" dirty="0">
                <a:solidFill>
                  <a:srgbClr val="FFFFFF"/>
                </a:solidFill>
                <a:cs typeface="Arial"/>
              </a:rPr>
              <a:t>Nilsson</a:t>
            </a:r>
            <a:endParaRPr lang="en-US" sz="2500" b="1" i="1" dirty="0">
              <a:solidFill>
                <a:srgbClr val="FFFFFF"/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rgbClr val="FFFFFF"/>
                </a:solidFill>
                <a:cs typeface="Arial"/>
              </a:rPr>
              <a:t>nilsson@example.com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rgbClr val="FFFFFF"/>
                </a:solidFill>
                <a:cs typeface="Arial"/>
              </a:rPr>
              <a:t>678-555-0100</a:t>
            </a:r>
            <a:endParaRPr lang="en-US" sz="2500" b="1" i="1" dirty="0">
              <a:solidFill>
                <a:srgbClr val="FFFFFF"/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aphic 12" descr="Phone icon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0"/>
            <a:ext cx="699135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198107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6313932" y="3076042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Suspendisse sit amet ipsum finibus justo viverra blandit.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39973523"/>
              </p:ext>
            </p:extLst>
          </p:nvPr>
        </p:nvGraphicFramePr>
        <p:xfrm>
          <a:off x="859454" y="2544763"/>
          <a:ext cx="10473092" cy="15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20,807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$183B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12%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$50,000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>
            <a:extLst>
              <a:ext uri="{FF2B5EF4-FFF2-40B4-BE49-F238E27FC236}">
                <a16:creationId xmlns:a16="http://schemas.microsoft.com/office/drawing/2014/main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1554E6-FFC7-4D10-8E15-D72915B89452}"/>
              </a:ext>
            </a:extLst>
          </p:cNvPr>
          <p:cNvSpPr/>
          <p:nvPr/>
        </p:nvSpPr>
        <p:spPr>
          <a:xfrm>
            <a:off x="4583907" y="4487445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MARKET: Lorem ipsum dolor sit amet</a:t>
            </a:r>
          </a:p>
        </p:txBody>
      </p:sp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739631934"/>
              </p:ext>
            </p:extLst>
          </p:nvPr>
        </p:nvGraphicFramePr>
        <p:xfrm>
          <a:off x="1009142" y="1724978"/>
          <a:ext cx="1971675" cy="17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5" descr="Table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7607177"/>
              </p:ext>
            </p:extLst>
          </p:nvPr>
        </p:nvGraphicFramePr>
        <p:xfrm>
          <a:off x="947738" y="4189906"/>
          <a:ext cx="7746553" cy="230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687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436517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418783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418783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1418783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302029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CUSTOMERS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GROWTH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Customer 1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$141,000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$150,870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$161,431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Customer 2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5%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$63,000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$66,150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$69,457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Customer 3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10%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$51,000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$56,100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$61,710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62434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Customer 4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7%*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$21,000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$22,470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$24,043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Customer 5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6.4%**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$24,000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$25,536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$27,170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69985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25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TOTAL</a:t>
                      </a:r>
                      <a:endParaRPr sz="120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2.8%</a:t>
                      </a:r>
                      <a:endParaRPr sz="120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$300,000</a:t>
                      </a:r>
                      <a:endParaRPr sz="120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$321,126</a:t>
                      </a:r>
                      <a:endParaRPr sz="120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15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$343,811</a:t>
                      </a:r>
                      <a:endParaRPr sz="120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789688"/>
              </p:ext>
            </p:extLst>
          </p:nvPr>
        </p:nvGraphicFramePr>
        <p:xfrm>
          <a:off x="2957453" y="1724978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161457"/>
              </p:ext>
            </p:extLst>
          </p:nvPr>
        </p:nvGraphicFramePr>
        <p:xfrm>
          <a:off x="5000505" y="1731491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880664"/>
              </p:ext>
            </p:extLst>
          </p:nvPr>
        </p:nvGraphicFramePr>
        <p:xfrm>
          <a:off x="7043557" y="1706873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ontent Placeholder 11" descr="Chart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952710"/>
              </p:ext>
            </p:extLst>
          </p:nvPr>
        </p:nvGraphicFramePr>
        <p:xfrm>
          <a:off x="9086607" y="1690688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 bwMode="white">
          <a:xfrm>
            <a:off x="3314623" y="3450135"/>
            <a:ext cx="1508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2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 bwMode="white">
          <a:xfrm>
            <a:off x="5587782" y="3450135"/>
            <a:ext cx="10534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3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 bwMode="white">
          <a:xfrm>
            <a:off x="7485241" y="3450135"/>
            <a:ext cx="1349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4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 bwMode="white">
          <a:xfrm>
            <a:off x="9653275" y="3443110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5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 bwMode="white">
          <a:xfrm>
            <a:off x="1352467" y="2360515"/>
            <a:ext cx="13595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solidFill>
                  <a:schemeClr val="bg1"/>
                </a:solidFill>
                <a:latin typeface="+mj-lt"/>
                <a:cs typeface="Arial"/>
              </a:rPr>
              <a:t>47%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 bwMode="white">
          <a:xfrm>
            <a:off x="3314623" y="2361419"/>
            <a:ext cx="15081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chemeClr val="bg1"/>
                </a:solidFill>
                <a:latin typeface="+mj-lt"/>
                <a:cs typeface="Arial"/>
              </a:rPr>
              <a:t>21%</a:t>
            </a:r>
            <a:endParaRPr lang="en-US" sz="30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 bwMode="white">
          <a:xfrm>
            <a:off x="5587782" y="2361419"/>
            <a:ext cx="105346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solidFill>
                  <a:schemeClr val="bg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 bwMode="white">
          <a:xfrm>
            <a:off x="7485241" y="2361419"/>
            <a:ext cx="13493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chemeClr val="bg1"/>
                </a:solidFill>
                <a:latin typeface="+mj-lt"/>
                <a:cs typeface="Arial"/>
              </a:rPr>
              <a:t>37%</a:t>
            </a:r>
            <a:endParaRPr lang="en-US" sz="30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 bwMode="white">
          <a:xfrm>
            <a:off x="9653275" y="2354394"/>
            <a:ext cx="10928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chemeClr val="bg1"/>
                </a:solidFill>
                <a:latin typeface="+mj-lt"/>
                <a:cs typeface="Arial"/>
              </a:rPr>
              <a:t>45%</a:t>
            </a:r>
            <a:endParaRPr lang="en-US" sz="30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 bwMode="white">
          <a:xfrm>
            <a:off x="1352467" y="3449231"/>
            <a:ext cx="1359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1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47015" y="1341198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9D096-C87A-4096-8E8C-6439C9C6C3A2}"/>
              </a:ext>
            </a:extLst>
          </p:cNvPr>
          <p:cNvSpPr/>
          <p:nvPr/>
        </p:nvSpPr>
        <p:spPr>
          <a:xfrm>
            <a:off x="8975725" y="4189906"/>
            <a:ext cx="2268537" cy="1255219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marL="237490">
              <a:lnSpc>
                <a:spcPct val="100000"/>
              </a:lnSpc>
              <a:spcBef>
                <a:spcPts val="1055"/>
              </a:spcBef>
            </a:pPr>
            <a:r>
              <a:rPr lang="en-US" sz="1200" b="1" i="1" spc="-15" dirty="0">
                <a:solidFill>
                  <a:srgbClr val="000000"/>
                </a:solidFill>
                <a:cs typeface="Arial"/>
              </a:rPr>
              <a:t>Suspendisse sit amet ipsum finibus justo viverra blandit. Ut congue quis tortor eget sodales.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B82A35-4350-476B-8C5A-D6A684747697}"/>
              </a:ext>
            </a:extLst>
          </p:cNvPr>
          <p:cNvSpPr/>
          <p:nvPr/>
        </p:nvSpPr>
        <p:spPr>
          <a:xfrm>
            <a:off x="8975724" y="6122074"/>
            <a:ext cx="2268537" cy="3708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139700" marR="301625" indent="-127635">
              <a:lnSpc>
                <a:spcPct val="100000"/>
              </a:lnSpc>
              <a:spcBef>
                <a:spcPts val="490"/>
              </a:spcBef>
            </a:pPr>
            <a:r>
              <a:rPr lang="en-US" sz="1200" i="1" spc="-5" dirty="0">
                <a:solidFill>
                  <a:schemeClr val="tx2">
                    <a:alpha val="70000"/>
                  </a:schemeClr>
                </a:solidFill>
                <a:cs typeface="Arial"/>
              </a:rPr>
              <a:t>** Lorem ipsum dolor sit amet</a:t>
            </a:r>
            <a:endParaRPr lang="en-US" sz="1200" dirty="0">
              <a:solidFill>
                <a:schemeClr val="tx2">
                  <a:alpha val="70000"/>
                </a:schemeClr>
              </a:solidFill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7A1645-EFC8-4537-A5ED-3F261355CC99}"/>
              </a:ext>
            </a:extLst>
          </p:cNvPr>
          <p:cNvSpPr/>
          <p:nvPr/>
        </p:nvSpPr>
        <p:spPr>
          <a:xfrm>
            <a:off x="8975723" y="5769216"/>
            <a:ext cx="2268537" cy="3708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en-US" sz="1200" i="1" spc="-5" dirty="0">
                <a:solidFill>
                  <a:schemeClr val="tx2">
                    <a:alpha val="70000"/>
                  </a:schemeClr>
                </a:solidFill>
                <a:cs typeface="Arial"/>
              </a:rPr>
              <a:t>* Lorem ipsum dolor sit amet</a:t>
            </a:r>
            <a:endParaRPr lang="en-US" sz="1200" dirty="0">
              <a:solidFill>
                <a:schemeClr val="tx2">
                  <a:alpha val="7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09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3082734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Custom solutions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704820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Availability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SERVICES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Personalized service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 </a:t>
            </a: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849456"/>
            <a:ext cx="3172399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Economies of scale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704820" y="3849456"/>
            <a:ext cx="3690011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Preferred loyalty programs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Connections</a:t>
            </a: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39614" y="1679575"/>
            <a:ext cx="576000" cy="576000"/>
          </a:xfrm>
        </p:spPr>
      </p:pic>
      <p:pic>
        <p:nvPicPr>
          <p:cNvPr id="40" name="Picture Placeholder 39" descr="Check icon">
            <a:extLst>
              <a:ext uri="{FF2B5EF4-FFF2-40B4-BE49-F238E27FC236}">
                <a16:creationId xmlns:a16="http://schemas.microsoft.com/office/drawing/2014/main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>
            <a:extLst>
              <a:ext uri="{FF2B5EF4-FFF2-40B4-BE49-F238E27FC236}">
                <a16:creationId xmlns:a16="http://schemas.microsoft.com/office/drawing/2014/main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pic>
        <p:nvPicPr>
          <p:cNvPr id="42" name="Picture Placeholder 41" descr="Check icon">
            <a:extLst>
              <a:ext uri="{FF2B5EF4-FFF2-40B4-BE49-F238E27FC236}">
                <a16:creationId xmlns:a16="http://schemas.microsoft.com/office/drawing/2014/main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792078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39614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2153349" y="1985963"/>
            <a:ext cx="3789362" cy="823912"/>
          </a:xfrm>
        </p:spPr>
        <p:txBody>
          <a:bodyPr/>
          <a:lstStyle/>
          <a:p>
            <a:r>
              <a:rPr lang="en-US" dirty="0"/>
              <a:t>Ut fermentum a magna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2116773" y="3434047"/>
            <a:ext cx="3789362" cy="275561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Lorem ipsum</a:t>
            </a:r>
            <a:r>
              <a:rPr lang="en-US" sz="1800" i="1" spc="-5" dirty="0">
                <a:solidFill>
                  <a:srgbClr val="FFFFFF"/>
                </a:solidFill>
                <a:cs typeface="Arial"/>
              </a:rPr>
              <a:t>:</a:t>
            </a:r>
            <a:r>
              <a:rPr lang="en-US" sz="1800" i="1" spc="-45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1800" b="1" i="1" spc="-5" dirty="0">
                <a:solidFill>
                  <a:srgbClr val="FFFFFF"/>
                </a:solidFill>
                <a:cs typeface="Arial"/>
              </a:rPr>
              <a:t>10%-17%</a:t>
            </a:r>
            <a:endParaRPr lang="en-US" sz="1800" i="1" dirty="0">
              <a:solidFill>
                <a:srgbClr val="FFFFFF"/>
              </a:solidFill>
              <a:cs typeface="Arial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spc="-5" dirty="0">
                <a:solidFill>
                  <a:srgbClr val="FFFFFF"/>
                </a:solidFill>
                <a:cs typeface="Arial"/>
              </a:rPr>
              <a:t>Dolor sit amet: </a:t>
            </a:r>
            <a:r>
              <a:rPr lang="en-US" sz="1800" b="1" i="1" spc="-5" dirty="0">
                <a:solidFill>
                  <a:srgbClr val="FFFFFF"/>
                </a:solidFill>
                <a:cs typeface="Arial"/>
              </a:rPr>
              <a:t>13%- 17%</a:t>
            </a: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spc="-5" dirty="0">
                <a:solidFill>
                  <a:srgbClr val="FFFFFF"/>
                </a:solidFill>
                <a:cs typeface="Arial"/>
              </a:rPr>
              <a:t>Consectetur</a:t>
            </a:r>
            <a:r>
              <a:rPr lang="en-US" sz="1800" i="1" spc="-35" dirty="0">
                <a:solidFill>
                  <a:srgbClr val="FFFFFF"/>
                </a:solidFill>
                <a:cs typeface="Arial"/>
              </a:rPr>
              <a:t>:</a:t>
            </a:r>
            <a:r>
              <a:rPr lang="en-US" sz="1800" i="1" spc="-15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1800" b="1" i="1" spc="-5" dirty="0">
                <a:solidFill>
                  <a:srgbClr val="FFFFFF"/>
                </a:solidFill>
                <a:cs typeface="Arial"/>
              </a:rPr>
              <a:t>5%-10%</a:t>
            </a:r>
          </a:p>
          <a:p>
            <a:pPr marR="775335">
              <a:lnSpc>
                <a:spcPct val="125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Adipiscing: </a:t>
            </a:r>
            <a:r>
              <a:rPr lang="en-US" sz="1800" b="1" i="1" spc="-5" dirty="0">
                <a:solidFill>
                  <a:srgbClr val="FFFFFF"/>
                </a:solidFill>
                <a:cs typeface="Arial"/>
              </a:rPr>
              <a:t>$25 service fee</a:t>
            </a: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spc="-25" dirty="0">
                <a:solidFill>
                  <a:srgbClr val="FFFFFF"/>
                </a:solidFill>
                <a:cs typeface="Arial"/>
              </a:rPr>
              <a:t>Etiam aliquet</a:t>
            </a:r>
            <a:r>
              <a:rPr lang="en-US" sz="1800" i="1" dirty="0">
                <a:solidFill>
                  <a:srgbClr val="FFFFFF"/>
                </a:solidFill>
                <a:cs typeface="Arial"/>
              </a:rPr>
              <a:t>:</a:t>
            </a:r>
            <a:r>
              <a:rPr lang="en-US" sz="1800" i="1" spc="-60" dirty="0">
                <a:solidFill>
                  <a:srgbClr val="FFFFFF"/>
                </a:solidFill>
                <a:cs typeface="Arial"/>
              </a:rPr>
              <a:t> </a:t>
            </a:r>
            <a:r>
              <a:rPr lang="en-US" sz="1800" b="1" i="1" spc="-5" dirty="0">
                <a:solidFill>
                  <a:srgbClr val="FFFFFF"/>
                </a:solidFill>
                <a:cs typeface="Arial"/>
              </a:rPr>
              <a:t>30%-33%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/>
        <p:txBody>
          <a:bodyPr/>
          <a:lstStyle/>
          <a:p>
            <a:r>
              <a:rPr lang="en-US" dirty="0"/>
              <a:t>Ut congue quis tortor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 bwMode="white"/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spc="-5" dirty="0">
                <a:solidFill>
                  <a:srgbClr val="FFFFFF"/>
                </a:solidFill>
                <a:cs typeface="Arial"/>
              </a:rPr>
              <a:t>Dolor sit amet</a:t>
            </a:r>
            <a:r>
              <a:rPr lang="en-US" sz="1800" i="1" dirty="0">
                <a:solidFill>
                  <a:srgbClr val="FFFFFF"/>
                </a:solidFill>
                <a:cs typeface="Arial"/>
              </a:rPr>
              <a:t>: </a:t>
            </a:r>
            <a:r>
              <a:rPr lang="en-US" sz="1800" b="1" i="1" spc="-5" dirty="0">
                <a:solidFill>
                  <a:srgbClr val="FFFFFF"/>
                </a:solidFill>
                <a:cs typeface="Arial"/>
              </a:rPr>
              <a:t>6 – 9 months</a:t>
            </a: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Consectetur: </a:t>
            </a:r>
            <a:r>
              <a:rPr lang="en-US" sz="1800" b="1" i="1" spc="-5" dirty="0">
                <a:solidFill>
                  <a:srgbClr val="FFFFFF"/>
                </a:solidFill>
                <a:cs typeface="Arial"/>
              </a:rPr>
              <a:t>9 – 12 months</a:t>
            </a: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Adipiscing: </a:t>
            </a:r>
            <a:r>
              <a:rPr lang="en-US" sz="1800" b="1" i="1" spc="-5" dirty="0">
                <a:solidFill>
                  <a:srgbClr val="FFFFFF"/>
                </a:solidFill>
                <a:cs typeface="Arial"/>
              </a:rPr>
              <a:t>immediate</a:t>
            </a: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Etiam aliquet: </a:t>
            </a:r>
            <a:r>
              <a:rPr lang="en-US" sz="1800" b="1" i="1" spc="-5" dirty="0">
                <a:solidFill>
                  <a:srgbClr val="FFFFFF"/>
                </a:solidFill>
                <a:cs typeface="Arial"/>
              </a:rPr>
              <a:t>depends</a:t>
            </a:r>
            <a:endParaRPr lang="en-US" sz="1800" i="1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46384"/>
            <a:ext cx="3672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4" name="Content Placeholder 7" descr="Table">
            <a:extLst>
              <a:ext uri="{FF2B5EF4-FFF2-40B4-BE49-F238E27FC236}">
                <a16:creationId xmlns:a16="http://schemas.microsoft.com/office/drawing/2014/main" id="{E90E34E9-7D18-4CB9-B198-BB2D0AC695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978039"/>
              </p:ext>
            </p:extLst>
          </p:nvPr>
        </p:nvGraphicFramePr>
        <p:xfrm>
          <a:off x="1770186" y="1702055"/>
          <a:ext cx="79977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895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572936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572936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572936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3 YEAR SALES</a:t>
                      </a:r>
                      <a:r>
                        <a:rPr sz="1400" b="1" spc="-5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SUMMARY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3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Sales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$300,000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$400,000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$500,000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Average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%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Commission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12%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12%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12%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NET</a:t>
                      </a:r>
                      <a:r>
                        <a:rPr sz="1200" b="1" spc="-1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PROFIT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$36,000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$48,000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$60,000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0" descr="Chart">
            <a:extLst>
              <a:ext uri="{FF2B5EF4-FFF2-40B4-BE49-F238E27FC236}">
                <a16:creationId xmlns:a16="http://schemas.microsoft.com/office/drawing/2014/main" id="{33BB317E-E302-4E8A-84B6-84B049BCD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771629"/>
              </p:ext>
            </p:extLst>
          </p:nvPr>
        </p:nvGraphicFramePr>
        <p:xfrm>
          <a:off x="1685778" y="3500438"/>
          <a:ext cx="8189742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10"/>
            <a:ext cx="3744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icture of people in a conference room talking.">
            <a:extLst>
              <a:ext uri="{FF2B5EF4-FFF2-40B4-BE49-F238E27FC236}">
                <a16:creationId xmlns:a16="http://schemas.microsoft.com/office/drawing/2014/main" id="{0CD44AB5-5893-44E1-B6D2-7B3526F928D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9376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0404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382038" y="2004364"/>
            <a:ext cx="2843784" cy="2843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938465" y="1981199"/>
            <a:ext cx="2843784" cy="2843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Placeholder 52" descr="A man">
            <a:extLst>
              <a:ext uri="{FF2B5EF4-FFF2-40B4-BE49-F238E27FC236}">
                <a16:creationId xmlns:a16="http://schemas.microsoft.com/office/drawing/2014/main" id="{4F21771F-9679-4088-A72C-1BE0AC04B6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2836" y="2219248"/>
            <a:ext cx="2414016" cy="2414016"/>
          </a:xfrm>
        </p:spPr>
      </p:pic>
      <p:pic>
        <p:nvPicPr>
          <p:cNvPr id="61" name="Picture Placeholder 60" descr="A man">
            <a:extLst>
              <a:ext uri="{FF2B5EF4-FFF2-40B4-BE49-F238E27FC236}">
                <a16:creationId xmlns:a16="http://schemas.microsoft.com/office/drawing/2014/main" id="{FF5F0811-386E-4C21-BC9F-29D6AEEA7A2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57" name="Picture Placeholder 56" descr="A woman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August Bergquist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Victoria Lindqvist</a:t>
            </a:r>
          </a:p>
          <a:p>
            <a:pPr>
              <a:spcBef>
                <a:spcPts val="0"/>
              </a:spcBef>
            </a:pPr>
            <a:r>
              <a:rPr lang="en-US" dirty="0"/>
              <a:t>Owner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Allan Matson</a:t>
            </a:r>
          </a:p>
          <a:p>
            <a:r>
              <a:rPr lang="en-US" dirty="0"/>
              <a:t>Key employee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36234" y="1332834"/>
            <a:ext cx="219456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10894"/>
            <a:ext cx="409212" cy="481930"/>
          </a:xfrm>
        </p:spPr>
        <p:txBody>
          <a:bodyPr/>
          <a:lstStyle/>
          <a:p>
            <a:fld id="{82EE24B5-652C-4DB5-B7C3-B5BBEC1280B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/>
          <a:lstStyle/>
          <a:p>
            <a:r>
              <a:rPr lang="en-US" dirty="0"/>
              <a:t>MAJOR</a:t>
            </a:r>
            <a:br>
              <a:rPr lang="en-US" dirty="0"/>
            </a:br>
            <a:r>
              <a:rPr lang="en-US" dirty="0"/>
              <a:t>COMPETITORS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7B54-E3ED-4BBF-91BB-9F611C440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 bwMode="ltGray">
          <a:xfrm>
            <a:off x="7055714" y="1769168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Home Based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Placeholder 6" descr="Two men look at laptop">
            <a:extLst>
              <a:ext uri="{FF2B5EF4-FFF2-40B4-BE49-F238E27FC236}">
                <a16:creationId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0" y="2790459"/>
            <a:ext cx="6024983" cy="2736901"/>
          </a:xfrm>
        </p:spPr>
      </p:pic>
      <p:pic>
        <p:nvPicPr>
          <p:cNvPr id="15" name="Picture Placeholder 14" descr="Check icon">
            <a:extLst>
              <a:ext uri="{FF2B5EF4-FFF2-40B4-BE49-F238E27FC236}">
                <a16:creationId xmlns:a16="http://schemas.microsoft.com/office/drawing/2014/main" id="{2BB6FD49-92B0-4DC9-AC1D-17947DECCCB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1713834"/>
            <a:ext cx="576000" cy="576000"/>
          </a:xfrm>
        </p:spPr>
      </p:pic>
      <p:pic>
        <p:nvPicPr>
          <p:cNvPr id="17" name="Picture Placeholder 16" descr="Check icon">
            <a:extLst>
              <a:ext uri="{FF2B5EF4-FFF2-40B4-BE49-F238E27FC236}">
                <a16:creationId xmlns:a16="http://schemas.microsoft.com/office/drawing/2014/main" id="{B35AF671-FB05-4C5C-AD79-E7C03FDFC8C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3044476"/>
            <a:ext cx="576000" cy="57600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D93562-F631-4ADB-AB50-4D5ECF40F8A1}"/>
              </a:ext>
            </a:extLst>
          </p:cNvPr>
          <p:cNvSpPr>
            <a:spLocks noGrp="1"/>
          </p:cNvSpPr>
          <p:nvPr>
            <p:ph type="body" sz="half" idx="23"/>
          </p:nvPr>
        </p:nvSpPr>
        <p:spPr bwMode="ltGray">
          <a:xfrm>
            <a:off x="7055713" y="3099022"/>
            <a:ext cx="4531709" cy="143123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Online Based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Ut fermentum a magna ut eleifend. Integer convallis suscipit ante eu varius. Morbi a purus dolor. Suspendisse sit amet ipsum finibus justo viverra blandit. </a:t>
            </a:r>
          </a:p>
        </p:txBody>
      </p:sp>
      <p:pic>
        <p:nvPicPr>
          <p:cNvPr id="19" name="Picture Placeholder 18" descr="Check icon">
            <a:extLst>
              <a:ext uri="{FF2B5EF4-FFF2-40B4-BE49-F238E27FC236}">
                <a16:creationId xmlns:a16="http://schemas.microsoft.com/office/drawing/2014/main" id="{D0EA9FF8-E112-4BA0-B552-7EC47F1032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4558201"/>
            <a:ext cx="576000" cy="576001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54C44F-43DD-4310-BB15-9C29C646DB24}"/>
              </a:ext>
            </a:extLst>
          </p:cNvPr>
          <p:cNvSpPr>
            <a:spLocks noGrp="1"/>
          </p:cNvSpPr>
          <p:nvPr>
            <p:ph type="body" sz="half" idx="25"/>
          </p:nvPr>
        </p:nvSpPr>
        <p:spPr bwMode="ltGray">
          <a:xfrm>
            <a:off x="7055713" y="4627654"/>
            <a:ext cx="4672463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Discount Provider</a:t>
            </a:r>
          </a:p>
          <a:p>
            <a:pPr marR="417195">
              <a:lnSpc>
                <a:spcPct val="1071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Ut congue quis tortor eget sodales. Nulla a erat eget nunc hendrerit ultrices eu.</a:t>
            </a:r>
          </a:p>
        </p:txBody>
      </p:sp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Services Pitch Deck_MO - v10" id="{BE6CC1D4-D64C-46CB-8BC0-5874DDBB885B}" vid="{2AA31E7E-A964-4F03-8D0B-B47A9DF1F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5BC938-F2A4-44DE-80D4-6D4CC70099B4}"/>
</file>

<file path=customXml/itemProps2.xml><?xml version="1.0" encoding="utf-8"?>
<ds:datastoreItem xmlns:ds="http://schemas.openxmlformats.org/officeDocument/2006/customXml" ds:itemID="{64E52B30-5E94-4169-9AB0-EBE61AAF18EA}"/>
</file>

<file path=customXml/itemProps3.xml><?xml version="1.0" encoding="utf-8"?>
<ds:datastoreItem xmlns:ds="http://schemas.openxmlformats.org/officeDocument/2006/customXml" ds:itemID="{A0CE6EF5-9334-4061-A875-2BE1CB948482}"/>
</file>

<file path=docProps/app.xml><?xml version="1.0" encoding="utf-8"?>
<Properties xmlns="http://schemas.openxmlformats.org/officeDocument/2006/extended-properties" xmlns:vt="http://schemas.openxmlformats.org/officeDocument/2006/docPropsVTypes">
  <Template>SMB Services Pitch Deck_MO - v10</Template>
  <TotalTime>0</TotalTime>
  <Words>709</Words>
  <Application>Microsoft Office PowerPoint</Application>
  <PresentationFormat>Widescreen</PresentationFormat>
  <Paragraphs>155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</vt:lpstr>
      <vt:lpstr>Calibri</vt:lpstr>
      <vt:lpstr>Gill Sans MT</vt:lpstr>
      <vt:lpstr>Office Theme</vt:lpstr>
      <vt:lpstr>GENERAL SERVICES PITCH DECK</vt:lpstr>
      <vt:lpstr>OUR BIG IDEA</vt:lpstr>
      <vt:lpstr>INDUSTRY OUTLOOK</vt:lpstr>
      <vt:lpstr>THE MARKET: Lorem ipsum dolor sit amet</vt:lpstr>
      <vt:lpstr>OUR SERVICES</vt:lpstr>
      <vt:lpstr>REVENUE MODEL</vt:lpstr>
      <vt:lpstr>SALES FORECAST</vt:lpstr>
      <vt:lpstr>THE TEAM</vt:lpstr>
      <vt:lpstr>MAJOR COMPETITORS</vt:lpstr>
      <vt:lpstr>REQUIRED FUNDING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2019-05-09T20:05:41Z</dcterms:created>
  <dcterms:modified xsi:type="dcterms:W3CDTF">2019-05-09T20:05:44Z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