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9"/>
  </p:notesMasterIdLst>
  <p:sldIdLst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2DE63D5-997A-4646-A377-4702673A728D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4" autoAdjust="0"/>
  </p:normalViewPr>
  <p:slideViewPr>
    <p:cSldViewPr snapToGrid="0">
      <p:cViewPr>
        <p:scale>
          <a:sx n="100" d="100"/>
          <a:sy n="100" d="100"/>
        </p:scale>
        <p:origin x="-720" y="-4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tx2"/>
            </a:solidFill>
            <a:effectLst/>
          </c:spPr>
          <c:explosion val="5"/>
          <c:dPt>
            <c:idx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2C9-4B02-8C25-6B39A2675E77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2C9-4B02-8C25-6B39A2675E7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79</c:v>
                </c:pt>
                <c:pt idx="1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2C9-4B02-8C25-6B39A2675E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tx2"/>
            </a:solidFill>
            <a:effectLst/>
          </c:spPr>
          <c:explosion val="5"/>
          <c:dPt>
            <c:idx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5C2-4C27-AED2-08C11C110A8B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5C2-4C27-AED2-08C11C110A8B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64</c:v>
                </c:pt>
                <c:pt idx="1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5C2-4C27-AED2-08C11C110A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tx2"/>
            </a:solidFill>
            <a:effectLst/>
          </c:spPr>
          <c:explosion val="5"/>
          <c:dPt>
            <c:idx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907-45B8-ABF2-E8CD4FAD8E80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907-45B8-ABF2-E8CD4FAD8E80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71</c:v>
                </c:pt>
                <c:pt idx="1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907-45B8-ABF2-E8CD4FAD8E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tx2"/>
            </a:solidFill>
            <a:effectLst/>
          </c:spPr>
          <c:explosion val="5"/>
          <c:dPt>
            <c:idx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3C0-48ED-B9A0-A2BAA488BC49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3C0-48ED-B9A0-A2BAA488BC49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93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3C0-48ED-B9A0-A2BAA488BC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tx2"/>
            </a:solidFill>
            <a:effectLst/>
          </c:spPr>
          <c:explosion val="5"/>
          <c:dPt>
            <c:idx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658-4422-989A-7FF1D6218BF3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658-4422-989A-7FF1D6218BF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93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658-4422-989A-7FF1D6218B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SALES</c:v>
                </c:pt>
              </c:strCache>
            </c:strRef>
          </c:tx>
          <c:spPr>
            <a:gradFill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4400000" scaled="0"/>
            </a:gra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/>
                      <a:t>$888,000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706-469E-92AC-D0F9B9F47E9E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YR1</c:v>
                </c:pt>
                <c:pt idx="1">
                  <c:v>YR2</c:v>
                </c:pt>
                <c:pt idx="2">
                  <c:v>YR3</c:v>
                </c:pt>
              </c:strCache>
            </c:strRef>
          </c:cat>
          <c:val>
            <c:numRef>
              <c:f>Sheet1!$B$2:$B$4</c:f>
              <c:numCache>
                <c:formatCode>"$"#,##0</c:formatCode>
                <c:ptCount val="3"/>
                <c:pt idx="0">
                  <c:v>888000</c:v>
                </c:pt>
                <c:pt idx="1">
                  <c:v>1065600</c:v>
                </c:pt>
                <c:pt idx="2">
                  <c:v>1278720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706-469E-92AC-D0F9B9F47E9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TOTAL COGS</c:v>
                </c:pt>
              </c:strCache>
            </c:strRef>
          </c:tx>
          <c:spPr>
            <a:pattFill prst="dkUpDiag">
              <a:fgClr>
                <a:schemeClr val="bg1">
                  <a:lumMod val="9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YR1</c:v>
                </c:pt>
                <c:pt idx="1">
                  <c:v>YR2</c:v>
                </c:pt>
                <c:pt idx="2">
                  <c:v>YR3</c:v>
                </c:pt>
              </c:strCache>
            </c:strRef>
          </c:cat>
          <c:val>
            <c:numRef>
              <c:f>Sheet1!$C$2:$C$4</c:f>
              <c:numCache>
                <c:formatCode>"$"#,##0</c:formatCode>
                <c:ptCount val="3"/>
                <c:pt idx="0">
                  <c:v>634824</c:v>
                </c:pt>
                <c:pt idx="1">
                  <c:v>666565.20000000007</c:v>
                </c:pt>
                <c:pt idx="2">
                  <c:v>699893.46000000008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706-469E-92AC-D0F9B9F47E9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NET PROFIT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YR1</c:v>
                </c:pt>
                <c:pt idx="1">
                  <c:v>YR2</c:v>
                </c:pt>
                <c:pt idx="2">
                  <c:v>YR3</c:v>
                </c:pt>
              </c:strCache>
            </c:strRef>
          </c:cat>
          <c:val>
            <c:numRef>
              <c:f>Sheet1!$D$2:$D$4</c:f>
              <c:numCache>
                <c:formatCode>"$"#,##0</c:formatCode>
                <c:ptCount val="3"/>
                <c:pt idx="0">
                  <c:v>253176</c:v>
                </c:pt>
                <c:pt idx="1">
                  <c:v>399034.79999999993</c:v>
                </c:pt>
                <c:pt idx="2">
                  <c:v>578826.53999999992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706-469E-92AC-D0F9B9F47E9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-10"/>
        <c:axId val="2108307928"/>
        <c:axId val="2108311448"/>
      </c:barChart>
      <c:catAx>
        <c:axId val="21083079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  <a:alpha val="27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108311448"/>
        <c:crosses val="autoZero"/>
        <c:auto val="1"/>
        <c:lblAlgn val="ctr"/>
        <c:lblOffset val="100"/>
        <c:noMultiLvlLbl val="1"/>
      </c:catAx>
      <c:valAx>
        <c:axId val="2108311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  <a:alpha val="30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108307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sz="800">
          <a:solidFill>
            <a:schemeClr val="tx2"/>
          </a:solidFill>
          <a:latin typeface="+mn-lt"/>
          <a:ea typeface="Lato" panose="020F0502020204030203" pitchFamily="34" charset="0"/>
          <a:cs typeface="Lato" panose="020F0502020204030203" pitchFamily="34" charset="0"/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PROFIT MARGIN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YR1</c:v>
                </c:pt>
                <c:pt idx="1">
                  <c:v>YR2</c:v>
                </c:pt>
                <c:pt idx="2">
                  <c:v>YR3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 formatCode="0%">
                  <c:v>0.12</c:v>
                </c:pt>
                <c:pt idx="1">
                  <c:v>0.14949999999999999</c:v>
                </c:pt>
                <c:pt idx="2">
                  <c:v>0.17660000000000001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4FE-4C88-80E3-52EECB028B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08420000"/>
        <c:axId val="1208423744"/>
      </c:line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ACID TEST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YR1</c:v>
                </c:pt>
                <c:pt idx="1">
                  <c:v>YR2</c:v>
                </c:pt>
                <c:pt idx="2">
                  <c:v>YR3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2.34</c:v>
                </c:pt>
                <c:pt idx="1">
                  <c:v>3.66</c:v>
                </c:pt>
                <c:pt idx="2">
                  <c:v>6.77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FE-4C88-80E3-52EECB028B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08442464"/>
        <c:axId val="1208445792"/>
      </c:lineChart>
      <c:catAx>
        <c:axId val="1208420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pPr>
            <a:endParaRPr lang="en-US"/>
          </a:p>
        </c:txPr>
        <c:crossAx val="1208423744"/>
        <c:crosses val="autoZero"/>
        <c:auto val="1"/>
        <c:lblAlgn val="ctr"/>
        <c:lblOffset val="100"/>
        <c:noMultiLvlLbl val="0"/>
      </c:catAx>
      <c:valAx>
        <c:axId val="1208423744"/>
        <c:scaling>
          <c:orientation val="minMax"/>
        </c:scaling>
        <c:delete val="0"/>
        <c:axPos val="l"/>
        <c:majorGridlines>
          <c:spPr>
            <a:ln>
              <a:solidFill>
                <a:schemeClr val="accent4">
                  <a:alpha val="10000"/>
                </a:schemeClr>
              </a:solidFill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pPr>
            <a:endParaRPr lang="en-US"/>
          </a:p>
        </c:txPr>
        <c:crossAx val="1208420000"/>
        <c:crosses val="autoZero"/>
        <c:crossBetween val="between"/>
        <c:majorUnit val="4.0000000000000008E-2"/>
      </c:valAx>
      <c:valAx>
        <c:axId val="1208445792"/>
        <c:scaling>
          <c:orientation val="minMax"/>
          <c:max val="7"/>
        </c:scaling>
        <c:delete val="0"/>
        <c:axPos val="r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pPr>
            <a:endParaRPr lang="en-US"/>
          </a:p>
        </c:txPr>
        <c:crossAx val="1208442464"/>
        <c:crosses val="max"/>
        <c:crossBetween val="between"/>
      </c:valAx>
      <c:catAx>
        <c:axId val="12084424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0844579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>
          <a:glow rad="127000">
            <a:schemeClr val="accent1">
              <a:alpha val="13000"/>
            </a:schemeClr>
          </a:glow>
        </a:effectLst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2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1E2-4A9F-8B92-F62E0E8E911E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1E2-4A9F-8B92-F62E0E8E911E}"/>
              </c:ext>
            </c:extLst>
          </c:dPt>
          <c:dPt>
            <c:idx val="2"/>
            <c:bubble3D val="0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1E2-4A9F-8B92-F62E0E8E911E}"/>
              </c:ext>
            </c:extLst>
          </c:dPt>
          <c:dPt>
            <c:idx val="3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1E2-4A9F-8B92-F62E0E8E911E}"/>
              </c:ext>
            </c:extLst>
          </c:dPt>
          <c:cat>
            <c:strRef>
              <c:f>Sheet1!$A$2:$A$5</c:f>
              <c:strCache>
                <c:ptCount val="4"/>
                <c:pt idx="0">
                  <c:v>DEBT INVESTOR</c:v>
                </c:pt>
                <c:pt idx="1">
                  <c:v>OWNER EQUITY INVESTMENT</c:v>
                </c:pt>
                <c:pt idx="2">
                  <c:v>BANK </c:v>
                </c:pt>
                <c:pt idx="3">
                  <c:v>OTHER INVESTMENT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0.39</c:v>
                </c:pt>
                <c:pt idx="1">
                  <c:v>0.2</c:v>
                </c:pt>
                <c:pt idx="2">
                  <c:v>0.2</c:v>
                </c:pt>
                <c:pt idx="3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1E2-4A9F-8B92-F62E0E8E91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49"/>
        <c:holeSize val="83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>
                  <a:shade val="42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54A-4D74-B902-C862E053D495}"/>
              </c:ext>
            </c:extLst>
          </c:dPt>
          <c:dPt>
            <c:idx val="1"/>
            <c:bubble3D val="0"/>
            <c:spPr>
              <a:solidFill>
                <a:schemeClr val="accent2">
                  <a:shade val="5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54A-4D74-B902-C862E053D495}"/>
              </c:ext>
            </c:extLst>
          </c:dPt>
          <c:dPt>
            <c:idx val="2"/>
            <c:bubble3D val="0"/>
            <c:spPr>
              <a:solidFill>
                <a:schemeClr val="accent2">
                  <a:shade val="68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54A-4D74-B902-C862E053D495}"/>
              </c:ext>
            </c:extLst>
          </c:dPt>
          <c:dPt>
            <c:idx val="3"/>
            <c:bubble3D val="0"/>
            <c:spPr>
              <a:solidFill>
                <a:schemeClr val="accent2">
                  <a:shade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54A-4D74-B902-C862E053D495}"/>
              </c:ext>
            </c:extLst>
          </c:dPt>
          <c:dPt>
            <c:idx val="4"/>
            <c:bubble3D val="0"/>
            <c:spPr>
              <a:solidFill>
                <a:schemeClr val="accent2">
                  <a:shade val="93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54A-4D74-B902-C862E053D495}"/>
              </c:ext>
            </c:extLst>
          </c:dPt>
          <c:dPt>
            <c:idx val="5"/>
            <c:bubble3D val="0"/>
            <c:spPr>
              <a:solidFill>
                <a:schemeClr val="accent2">
                  <a:tint val="94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554A-4D74-B902-C862E053D495}"/>
              </c:ext>
            </c:extLst>
          </c:dPt>
          <c:dPt>
            <c:idx val="6"/>
            <c:bubble3D val="0"/>
            <c:spPr>
              <a:solidFill>
                <a:schemeClr val="accent2">
                  <a:tint val="81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554A-4D74-B902-C862E053D495}"/>
              </c:ext>
            </c:extLst>
          </c:dPt>
          <c:dPt>
            <c:idx val="7"/>
            <c:bubble3D val="0"/>
            <c:spPr>
              <a:solidFill>
                <a:schemeClr val="accent2">
                  <a:tint val="69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554A-4D74-B902-C862E053D495}"/>
              </c:ext>
            </c:extLst>
          </c:dPt>
          <c:dPt>
            <c:idx val="8"/>
            <c:bubble3D val="0"/>
            <c:spPr>
              <a:solidFill>
                <a:schemeClr val="accent2">
                  <a:tint val="56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554A-4D74-B902-C862E053D495}"/>
              </c:ext>
            </c:extLst>
          </c:dPt>
          <c:dPt>
            <c:idx val="9"/>
            <c:bubble3D val="0"/>
            <c:spPr>
              <a:solidFill>
                <a:schemeClr val="accent2">
                  <a:tint val="43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554A-4D74-B902-C862E053D495}"/>
              </c:ext>
            </c:extLst>
          </c:dPt>
          <c:dLbls>
            <c:dLbl>
              <c:idx val="0"/>
              <c:layout>
                <c:manualLayout>
                  <c:x val="4.5248868778280465E-2"/>
                  <c:y val="-5.88983165946835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54A-4D74-B902-C862E053D495}"/>
                </c:ext>
              </c:extLst>
            </c:dLbl>
            <c:dLbl>
              <c:idx val="1"/>
              <c:layout>
                <c:manualLayout>
                  <c:x val="4.7305635540929508E-2"/>
                  <c:y val="7.011704356509931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54A-4D74-B902-C862E053D495}"/>
                </c:ext>
              </c:extLst>
            </c:dLbl>
            <c:dLbl>
              <c:idx val="2"/>
              <c:layout>
                <c:manualLayout>
                  <c:x val="4.1135335252982158E-2"/>
                  <c:y val="5.60936348520795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54A-4D74-B902-C862E053D495}"/>
                </c:ext>
              </c:extLst>
            </c:dLbl>
            <c:dLbl>
              <c:idx val="3"/>
              <c:layout>
                <c:manualLayout>
                  <c:x val="2.2624434389140195E-2"/>
                  <c:y val="0.1037732244763471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54A-4D74-B902-C862E053D495}"/>
                </c:ext>
              </c:extLst>
            </c:dLbl>
            <c:dLbl>
              <c:idx val="4"/>
              <c:layout>
                <c:manualLayout>
                  <c:x val="-2.8794734677087694E-2"/>
                  <c:y val="0.1206013149319710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54A-4D74-B902-C862E053D495}"/>
                </c:ext>
              </c:extLst>
            </c:dLbl>
            <c:dLbl>
              <c:idx val="5"/>
              <c:layout>
                <c:manualLayout>
                  <c:x val="-1.0283833813245616E-2"/>
                  <c:y val="0.2019370854674864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554A-4D74-B902-C862E053D495}"/>
                </c:ext>
              </c:extLst>
            </c:dLbl>
            <c:dLbl>
              <c:idx val="6"/>
              <c:layout>
                <c:manualLayout>
                  <c:x val="-4.9362402303578773E-2"/>
                  <c:y val="-4.767958962426763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554A-4D74-B902-C862E053D495}"/>
                </c:ext>
              </c:extLst>
            </c:dLbl>
            <c:dLbl>
              <c:idx val="7"/>
              <c:layout>
                <c:manualLayout>
                  <c:x val="-5.5532702591526123E-2"/>
                  <c:y val="-4.20702261390596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554A-4D74-B902-C862E053D495}"/>
                </c:ext>
              </c:extLst>
            </c:dLbl>
            <c:dLbl>
              <c:idx val="8"/>
              <c:layout>
                <c:manualLayout>
                  <c:x val="-4.9362402303578815E-2"/>
                  <c:y val="-5.328895310947557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554A-4D74-B902-C862E053D495}"/>
                </c:ext>
              </c:extLst>
            </c:dLbl>
            <c:dLbl>
              <c:idx val="9"/>
              <c:layout>
                <c:manualLayout>
                  <c:x val="6.1703002879473466E-3"/>
                  <c:y val="-0.1037732244763471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554A-4D74-B902-C862E053D49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Sheet1!$A$2:$A$11</c:f>
              <c:strCache>
                <c:ptCount val="10"/>
                <c:pt idx="0">
                  <c:v>FF&amp;E</c:v>
                </c:pt>
                <c:pt idx="1">
                  <c:v>IMPROVEMENT</c:v>
                </c:pt>
                <c:pt idx="2">
                  <c:v>RETAIL BUSINESS INSURANCE</c:v>
                </c:pt>
                <c:pt idx="3">
                  <c:v>COFFEE SUPPLIES INVENTORY</c:v>
                </c:pt>
                <c:pt idx="4">
                  <c:v>MARKETING</c:v>
                </c:pt>
                <c:pt idx="5">
                  <c:v>WORKING CAPITAL</c:v>
                </c:pt>
                <c:pt idx="6">
                  <c:v>WEBSITE DEVELOPMENT</c:v>
                </c:pt>
                <c:pt idx="7">
                  <c:v>MISCELLANEOUS COSTS</c:v>
                </c:pt>
                <c:pt idx="8">
                  <c:v>INITIAL LEASE PAYMENTS</c:v>
                </c:pt>
                <c:pt idx="9">
                  <c:v>LEASE DEPOSIT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0.24</c:v>
                </c:pt>
                <c:pt idx="1">
                  <c:v>0.2</c:v>
                </c:pt>
                <c:pt idx="2">
                  <c:v>0.02</c:v>
                </c:pt>
                <c:pt idx="3">
                  <c:v>0.08</c:v>
                </c:pt>
                <c:pt idx="4">
                  <c:v>0.04</c:v>
                </c:pt>
                <c:pt idx="5">
                  <c:v>0.28000000000000003</c:v>
                </c:pt>
                <c:pt idx="6">
                  <c:v>0.02</c:v>
                </c:pt>
                <c:pt idx="7">
                  <c:v>0.08</c:v>
                </c:pt>
                <c:pt idx="8">
                  <c:v>0.03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554A-4D74-B902-C862E053D49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360"/>
        <c:holeSize val="83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15875" cap="flat" cmpd="sng" algn="ctr">
        <a:solidFill>
          <a:schemeClr val="tx1">
            <a:lumMod val="65000"/>
            <a:lumOff val="3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5716D-39C9-48C4-A3EB-B88E4515427D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C6D3C-9EB0-4F2C-9026-3887D1CDB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6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612000" tIns="0" anchor="ctr"/>
          <a:lstStyle>
            <a:lvl1pPr marL="0" indent="0" algn="l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anchor="ctr"/>
          <a:lstStyle>
            <a:lvl1pPr algn="l">
              <a:defRPr sz="5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97F3D-57FA-4E82-9EEC-E9308805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8907576-77BD-4FD0-A9FE-48D249CB435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794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794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6363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6363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28931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28931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867711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30280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392848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FE407FE5-15DF-40F7-B14C-0A04CC30CD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3794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7DD73F77-2E6A-450D-B4AF-8643D8AE1E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3794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7F1CAED2-2A78-4780-A303-060C24C565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66363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4E77CA0B-49F8-4EE9-84A7-AB28FD1CC1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6363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5D4F2294-CE3A-4705-BCB3-C5DAFA373C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28931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7B49F9AF-7698-444D-8D12-FA0B6A713E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28931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3" name="Picture Placeholder 25">
            <a:extLst>
              <a:ext uri="{FF2B5EF4-FFF2-40B4-BE49-F238E27FC236}">
                <a16:creationId xmlns:a16="http://schemas.microsoft.com/office/drawing/2014/main" id="{6057C2E9-1501-4819-B77D-23A0268DB0F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7711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4" name="Picture Placeholder 25">
            <a:extLst>
              <a:ext uri="{FF2B5EF4-FFF2-40B4-BE49-F238E27FC236}">
                <a16:creationId xmlns:a16="http://schemas.microsoft.com/office/drawing/2014/main" id="{C77B8544-1CEE-4ED4-89E8-ED042673804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30280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Picture Placeholder 25">
            <a:extLst>
              <a:ext uri="{FF2B5EF4-FFF2-40B4-BE49-F238E27FC236}">
                <a16:creationId xmlns:a16="http://schemas.microsoft.com/office/drawing/2014/main" id="{E1131D92-0382-469E-A358-A2EC5FDCCF3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92848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0EBF36-B9CA-4962-B198-27B56B5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1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95500" y="1992933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98EA298-DD21-4B69-8125-094245ED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213" y="19929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4C93EFCC-1E62-4200-9E96-2476EE2581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3" y="34311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8741D874-BD81-4469-AA1C-32517FD7C3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213" y="48693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FB0B599-DDEF-43E9-A07F-FC328C595BC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095500" y="3422739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3FF0857-6431-48DC-BE82-9A93C55CEFB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095500" y="4867850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211947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40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anchor="ctr"/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bIns="756000" anchor="ctr"/>
          <a:lstStyle>
            <a:lvl1pPr algn="l">
              <a:lnSpc>
                <a:spcPct val="65000"/>
              </a:lnSpc>
              <a:defRPr sz="88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9FD1A9-E34B-4888-90DE-493861AD7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17700" y="4508500"/>
            <a:ext cx="3314700" cy="33020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452AC72-D893-4C1A-83BD-9930164D89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7700" y="5180023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2EEC149-F1BE-4C36-A789-5BF73B40A2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7700" y="5683561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ECC256E6-6AE8-4950-838C-BE638FB479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17700" y="4821910"/>
            <a:ext cx="3314700" cy="205029"/>
          </a:xfrm>
        </p:spPr>
        <p:txBody>
          <a:bodyPr anchor="t"/>
          <a:lstStyle>
            <a:lvl1pPr marL="0" indent="0">
              <a:buNone/>
              <a:defRPr sz="1000" i="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318579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5689F-8B6B-4484-8064-90B4D8FB7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7343" y="2731933"/>
            <a:ext cx="6903253" cy="335067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576000" tIns="1872000" rIns="576000"/>
          <a:lstStyle>
            <a:lvl1pPr marL="0" indent="0">
              <a:lnSpc>
                <a:spcPts val="2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Describe Your Big Idea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C57B9832-0120-4094-8C27-082E3533C5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012000" cy="6858000"/>
          </a:xfrm>
          <a:custGeom>
            <a:avLst/>
            <a:gdLst>
              <a:gd name="connsiteX0" fmla="*/ 0 w 12012000"/>
              <a:gd name="connsiteY0" fmla="*/ 0 h 6858000"/>
              <a:gd name="connsiteX1" fmla="*/ 8592000 w 12012000"/>
              <a:gd name="connsiteY1" fmla="*/ 0 h 6858000"/>
              <a:gd name="connsiteX2" fmla="*/ 8592000 w 12012000"/>
              <a:gd name="connsiteY2" fmla="*/ 180000 h 6858000"/>
              <a:gd name="connsiteX3" fmla="*/ 12012000 w 12012000"/>
              <a:gd name="connsiteY3" fmla="*/ 180000 h 6858000"/>
              <a:gd name="connsiteX4" fmla="*/ 12012000 w 12012000"/>
              <a:gd name="connsiteY4" fmla="*/ 6678000 h 6858000"/>
              <a:gd name="connsiteX5" fmla="*/ 8592000 w 12012000"/>
              <a:gd name="connsiteY5" fmla="*/ 6678000 h 6858000"/>
              <a:gd name="connsiteX6" fmla="*/ 8592000 w 12012000"/>
              <a:gd name="connsiteY6" fmla="*/ 6858000 h 6858000"/>
              <a:gd name="connsiteX7" fmla="*/ 0 w 1201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2000" h="6858000">
                <a:moveTo>
                  <a:pt x="0" y="0"/>
                </a:moveTo>
                <a:lnTo>
                  <a:pt x="8592000" y="0"/>
                </a:lnTo>
                <a:lnTo>
                  <a:pt x="8592000" y="180000"/>
                </a:lnTo>
                <a:lnTo>
                  <a:pt x="12012000" y="180000"/>
                </a:lnTo>
                <a:lnTo>
                  <a:pt x="12012000" y="6678000"/>
                </a:lnTo>
                <a:lnTo>
                  <a:pt x="8592000" y="667800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0" tIns="0" rIns="61200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3999" y="6262080"/>
            <a:ext cx="6190934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AF90A48-1BFB-4A19-9A1C-2851879F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778" y="3096087"/>
            <a:ext cx="5455750" cy="1008000"/>
          </a:xfrm>
        </p:spPr>
        <p:txBody>
          <a:bodyPr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9E79024-4B2E-43B0-8607-196181AB731F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9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Number &amp;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266E5-40A6-4643-B9AC-B38F272563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CB790CB-E4F5-4B61-A03E-1CA0C32E3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4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570684C-B743-402E-8778-A651995771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710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CEC7149-9A00-4CA4-B800-1BFD6EBEB8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972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374F0E2-36BA-43B5-8799-77AA3367D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9707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BA12174-6A24-4E61-8D58-B3B42C31BE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96056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3A67B21-0E8B-4922-94F9-20492309C4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446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801C20C-82D2-465E-8D45-DF1A57E045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08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62BAD45E-2039-4F8D-9CFC-42BFA3756A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31412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64A78879-6338-4F3B-864E-8FF4E08C00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57654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80118439-B306-4F20-9200-1C429EADC7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01000" y="5271502"/>
            <a:ext cx="1990001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0" anchor="ctr"/>
          <a:lstStyle>
            <a:lvl1pPr marL="0" indent="0" algn="ctr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Outcome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9B7E7F2-DF6B-4441-B0B1-7E87E29BA3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985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ED41522A-FBAF-4E5D-B592-F13855964E8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853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:a16="http://schemas.microsoft.com/office/drawing/2014/main" id="{AA51069C-E1DC-44A0-A6A0-2A4AB0DD4D7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84044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42F6437E-5478-451F-9BE3-E8160EA4351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589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25127DFD-53A7-41A8-B591-AEEC1203802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245749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89258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 40 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76D43D-0DDD-4BAD-8213-BDBF75C3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6118" y="4338116"/>
            <a:ext cx="1083976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6D3ACF3-E1F5-4332-9836-C8E6C46591B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43438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F8FE7-66F4-4586-B49B-61E115ED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5B890-F885-418C-9812-59970CAC6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21507-88DE-417D-8076-D9152E1E1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C7DDD-6F93-45F8-AFD6-95AA051FE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CD6042-5DF4-4624-BC32-25F68745304A}"/>
              </a:ext>
            </a:extLst>
          </p:cNvPr>
          <p:cNvSpPr/>
          <p:nvPr userDrawn="1"/>
        </p:nvSpPr>
        <p:spPr>
          <a:xfrm rot="5400000">
            <a:off x="8220300" y="371700"/>
            <a:ext cx="4343400" cy="3600000"/>
          </a:xfrm>
          <a:custGeom>
            <a:avLst/>
            <a:gdLst>
              <a:gd name="connsiteX0" fmla="*/ 0 w 4343400"/>
              <a:gd name="connsiteY0" fmla="*/ 3600000 h 3600000"/>
              <a:gd name="connsiteX1" fmla="*/ 0 w 4343400"/>
              <a:gd name="connsiteY1" fmla="*/ 0 h 3600000"/>
              <a:gd name="connsiteX2" fmla="*/ 180000 w 4343400"/>
              <a:gd name="connsiteY2" fmla="*/ 0 h 3600000"/>
              <a:gd name="connsiteX3" fmla="*/ 4343400 w 4343400"/>
              <a:gd name="connsiteY3" fmla="*/ 0 h 3600000"/>
              <a:gd name="connsiteX4" fmla="*/ 4343400 w 4343400"/>
              <a:gd name="connsiteY4" fmla="*/ 180000 h 3600000"/>
              <a:gd name="connsiteX5" fmla="*/ 180000 w 4343400"/>
              <a:gd name="connsiteY5" fmla="*/ 180000 h 3600000"/>
              <a:gd name="connsiteX6" fmla="*/ 180000 w 43434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94759C-286C-4281-B194-581C766EEF28}"/>
              </a:ext>
            </a:extLst>
          </p:cNvPr>
          <p:cNvSpPr/>
          <p:nvPr userDrawn="1"/>
        </p:nvSpPr>
        <p:spPr>
          <a:xfrm rot="5400000">
            <a:off x="9134700" y="3800700"/>
            <a:ext cx="2514600" cy="3600000"/>
          </a:xfrm>
          <a:custGeom>
            <a:avLst/>
            <a:gdLst>
              <a:gd name="connsiteX0" fmla="*/ 0 w 2514600"/>
              <a:gd name="connsiteY0" fmla="*/ 180000 h 3600000"/>
              <a:gd name="connsiteX1" fmla="*/ 0 w 2514600"/>
              <a:gd name="connsiteY1" fmla="*/ 0 h 3600000"/>
              <a:gd name="connsiteX2" fmla="*/ 2334600 w 2514600"/>
              <a:gd name="connsiteY2" fmla="*/ 0 h 3600000"/>
              <a:gd name="connsiteX3" fmla="*/ 2514600 w 2514600"/>
              <a:gd name="connsiteY3" fmla="*/ 0 h 3600000"/>
              <a:gd name="connsiteX4" fmla="*/ 2514600 w 2514600"/>
              <a:gd name="connsiteY4" fmla="*/ 180000 h 3600000"/>
              <a:gd name="connsiteX5" fmla="*/ 2514600 w 2514600"/>
              <a:gd name="connsiteY5" fmla="*/ 3600000 h 3600000"/>
              <a:gd name="connsiteX6" fmla="*/ 2334600 w 2514600"/>
              <a:gd name="connsiteY6" fmla="*/ 3600000 h 3600000"/>
              <a:gd name="connsiteX7" fmla="*/ 2334600 w 25146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4600" h="360000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94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E6622698-E93D-4214-8C21-38DBE58C2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22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706BC54-FE11-4237-96CC-8DA267DB5D7C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58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58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129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129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2000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2000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D854C-C76F-49BA-9E74-F438CA8EA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058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D447D7D-C1F4-4AD4-AE22-EB8E7F1C41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7058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849DF703-38D0-4214-9432-83570E10EF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129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9EB6572-1A9F-4672-8E42-A4E15451CA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3129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740EB70-455C-47FF-9A9A-0D78D202ED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2000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CD9A5773-4F50-4631-9B7A-0A2D83E5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92000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87598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5350A6A-6F84-47F4-AE00-8295D96D08C8}"/>
              </a:ext>
            </a:extLst>
          </p:cNvPr>
          <p:cNvSpPr/>
          <p:nvPr userDrawn="1"/>
        </p:nvSpPr>
        <p:spPr>
          <a:xfrm rot="5400000">
            <a:off x="8677500" y="3343500"/>
            <a:ext cx="3429000" cy="3600000"/>
          </a:xfrm>
          <a:custGeom>
            <a:avLst/>
            <a:gdLst>
              <a:gd name="connsiteX0" fmla="*/ 0 w 3429000"/>
              <a:gd name="connsiteY0" fmla="*/ 180000 h 3600000"/>
              <a:gd name="connsiteX1" fmla="*/ 0 w 3429000"/>
              <a:gd name="connsiteY1" fmla="*/ 0 h 3600000"/>
              <a:gd name="connsiteX2" fmla="*/ 3249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3429000 w 3429000"/>
              <a:gd name="connsiteY5" fmla="*/ 3600000 h 3600000"/>
              <a:gd name="connsiteX6" fmla="*/ 3249000 w 3429000"/>
              <a:gd name="connsiteY6" fmla="*/ 3600000 h 3600000"/>
              <a:gd name="connsiteX7" fmla="*/ 3249000 w 34290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3600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2863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63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432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5432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000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8000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908907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71476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434044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EA98CFA-B2A7-4BCC-B1DC-01CFAD2DD65E}"/>
              </a:ext>
            </a:extLst>
          </p:cNvPr>
          <p:cNvSpPr/>
          <p:nvPr userDrawn="1"/>
        </p:nvSpPr>
        <p:spPr>
          <a:xfrm rot="5400000">
            <a:off x="8677500" y="-85500"/>
            <a:ext cx="3429000" cy="3600000"/>
          </a:xfrm>
          <a:custGeom>
            <a:avLst/>
            <a:gdLst>
              <a:gd name="connsiteX0" fmla="*/ 0 w 3429000"/>
              <a:gd name="connsiteY0" fmla="*/ 3600000 h 3600000"/>
              <a:gd name="connsiteX1" fmla="*/ 0 w 3429000"/>
              <a:gd name="connsiteY1" fmla="*/ 0 h 3600000"/>
              <a:gd name="connsiteX2" fmla="*/ 180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180000 w 3429000"/>
              <a:gd name="connsiteY5" fmla="*/ 180000 h 3600000"/>
              <a:gd name="connsiteX6" fmla="*/ 180000 w 34290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59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752CBEE-7696-40FC-AB0E-8790B179D18C}"/>
              </a:ext>
            </a:extLst>
          </p:cNvPr>
          <p:cNvSpPr/>
          <p:nvPr userDrawn="1"/>
        </p:nvSpPr>
        <p:spPr>
          <a:xfrm rot="5400000">
            <a:off x="8188485" y="2854485"/>
            <a:ext cx="4407031" cy="3600000"/>
          </a:xfrm>
          <a:custGeom>
            <a:avLst/>
            <a:gdLst>
              <a:gd name="connsiteX0" fmla="*/ 0 w 4407031"/>
              <a:gd name="connsiteY0" fmla="*/ 180000 h 3600000"/>
              <a:gd name="connsiteX1" fmla="*/ 0 w 4407031"/>
              <a:gd name="connsiteY1" fmla="*/ 0 h 3600000"/>
              <a:gd name="connsiteX2" fmla="*/ 4227031 w 4407031"/>
              <a:gd name="connsiteY2" fmla="*/ 0 h 3600000"/>
              <a:gd name="connsiteX3" fmla="*/ 4407031 w 4407031"/>
              <a:gd name="connsiteY3" fmla="*/ 0 h 3600000"/>
              <a:gd name="connsiteX4" fmla="*/ 4407031 w 4407031"/>
              <a:gd name="connsiteY4" fmla="*/ 180000 h 3600000"/>
              <a:gd name="connsiteX5" fmla="*/ 4407031 w 4407031"/>
              <a:gd name="connsiteY5" fmla="*/ 3600000 h 3600000"/>
              <a:gd name="connsiteX6" fmla="*/ 4227031 w 4407031"/>
              <a:gd name="connsiteY6" fmla="*/ 3600000 h 3600000"/>
              <a:gd name="connsiteX7" fmla="*/ 4227031 w 4407031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7031" h="3600000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245140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9445125-53D2-43B3-8ABC-C88E463BE7DD}"/>
              </a:ext>
            </a:extLst>
          </p:cNvPr>
          <p:cNvSpPr/>
          <p:nvPr userDrawn="1"/>
        </p:nvSpPr>
        <p:spPr>
          <a:xfrm rot="5400000">
            <a:off x="9166516" y="-574515"/>
            <a:ext cx="2450969" cy="3600000"/>
          </a:xfrm>
          <a:custGeom>
            <a:avLst/>
            <a:gdLst>
              <a:gd name="connsiteX0" fmla="*/ 0 w 2450969"/>
              <a:gd name="connsiteY0" fmla="*/ 3600000 h 3600000"/>
              <a:gd name="connsiteX1" fmla="*/ 0 w 2450969"/>
              <a:gd name="connsiteY1" fmla="*/ 0 h 3600000"/>
              <a:gd name="connsiteX2" fmla="*/ 180000 w 2450969"/>
              <a:gd name="connsiteY2" fmla="*/ 0 h 3600000"/>
              <a:gd name="connsiteX3" fmla="*/ 2450969 w 2450969"/>
              <a:gd name="connsiteY3" fmla="*/ 0 h 3600000"/>
              <a:gd name="connsiteX4" fmla="*/ 2450969 w 2450969"/>
              <a:gd name="connsiteY4" fmla="*/ 180000 h 3600000"/>
              <a:gd name="connsiteX5" fmla="*/ 180000 w 2450969"/>
              <a:gd name="connsiteY5" fmla="*/ 180000 h 3600000"/>
              <a:gd name="connsiteX6" fmla="*/ 180000 w 2450969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969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5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Full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0A18EF7D-14D0-4362-B8BD-722D3D54D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3936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7FF01B-795B-4F5D-87AF-6CAA8DD5D48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F32FC1-1FF6-4874-9835-EB1A90F7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039E70-36A3-46C1-B30E-CA4CC0B36C5D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A5246D-ECE9-473C-953D-D56C3F7B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946F0-677D-45B4-83B9-FD3BD3FF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000" y="1825625"/>
            <a:ext cx="10800000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5BE21-FA72-48F5-9A53-134902BF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79B29-5421-49A7-A511-D916B66A8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92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0" r:id="rId12"/>
    <p:sldLayoutId id="214748366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 typeface="Arial" panose="020B060402020202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Tx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75000"/>
            <a:lumOff val="25000"/>
          </a:schemeClr>
        </a:buClr>
        <a:buSzPct val="80000"/>
        <a:buFont typeface="Courier New" panose="02070309020205020404" pitchFamily="49" charset="0"/>
        <a:buChar char="o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8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Doctor pointing on a large display">
            <a:extLst>
              <a:ext uri="{FF2B5EF4-FFF2-40B4-BE49-F238E27FC236}">
                <a16:creationId xmlns:a16="http://schemas.microsoft.com/office/drawing/2014/main" id="{8F02F647-7DBC-4618-AFF3-8CED69C5CDE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8D8E648-93B0-47FF-A306-492EFF7FC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YOUR healthcare</a:t>
            </a:r>
            <a:br>
              <a:rPr lang="en-US" dirty="0"/>
            </a:br>
            <a:r>
              <a:rPr lang="en-US" dirty="0"/>
              <a:t>OFFICE solution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4857D70-F12B-4E1B-99F8-92DAD4349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9" y="4276447"/>
            <a:ext cx="3492000" cy="620016"/>
          </a:xfrm>
          <a:gradFill>
            <a:gsLst>
              <a:gs pos="800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Investor Opportunity</a:t>
            </a: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C85C272F-FCB2-478D-9E03-EC734D1AB6C0}"/>
              </a:ext>
            </a:extLst>
          </p:cNvPr>
          <p:cNvSpPr/>
          <p:nvPr/>
        </p:nvSpPr>
        <p:spPr bwMode="white">
          <a:xfrm>
            <a:off x="3687084" y="3429630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136CB0-4ED9-43FA-81D5-6D322579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024" y="4896463"/>
            <a:ext cx="288595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93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E6333D-C549-4A57-B609-2FA2E790D9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BUSINESS RATIOS DURING THE PAST 3 YEARS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6B3C27-6F19-41D2-88CA-8A7CFB28C1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A0D72C-D227-4776-9E3B-8D09F58D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RATIOS</a:t>
            </a: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16593983-AEC5-4450-A5CD-B66EE3F91D94}"/>
              </a:ext>
            </a:extLst>
          </p:cNvPr>
          <p:cNvSpPr/>
          <p:nvPr/>
        </p:nvSpPr>
        <p:spPr bwMode="white">
          <a:xfrm flipV="1">
            <a:off x="722099" y="1254656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0535F35-2827-4072-AE4C-D615FED69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301476"/>
              </p:ext>
            </p:extLst>
          </p:nvPr>
        </p:nvGraphicFramePr>
        <p:xfrm>
          <a:off x="630000" y="1825625"/>
          <a:ext cx="531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4999">
                  <a:extLst>
                    <a:ext uri="{9D8B030D-6E8A-4147-A177-3AD203B41FA5}">
                      <a16:colId xmlns:a16="http://schemas.microsoft.com/office/drawing/2014/main" val="883291324"/>
                    </a:ext>
                  </a:extLst>
                </a:gridCol>
                <a:gridCol w="1081667">
                  <a:extLst>
                    <a:ext uri="{9D8B030D-6E8A-4147-A177-3AD203B41FA5}">
                      <a16:colId xmlns:a16="http://schemas.microsoft.com/office/drawing/2014/main" val="355586360"/>
                    </a:ext>
                  </a:extLst>
                </a:gridCol>
                <a:gridCol w="1081667">
                  <a:extLst>
                    <a:ext uri="{9D8B030D-6E8A-4147-A177-3AD203B41FA5}">
                      <a16:colId xmlns:a16="http://schemas.microsoft.com/office/drawing/2014/main" val="3626199509"/>
                    </a:ext>
                  </a:extLst>
                </a:gridCol>
                <a:gridCol w="1081667">
                  <a:extLst>
                    <a:ext uri="{9D8B030D-6E8A-4147-A177-3AD203B41FA5}">
                      <a16:colId xmlns:a16="http://schemas.microsoft.com/office/drawing/2014/main" val="216139382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>
                          <a:solidFill>
                            <a:schemeClr val="bg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FINANCIAL</a:t>
                      </a:r>
                      <a:r>
                        <a:rPr lang="en-US" sz="900" b="1" baseline="0" dirty="0">
                          <a:solidFill>
                            <a:schemeClr val="bg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RATIOS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YR1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YR2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YR3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1800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PROFIT MARGIN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12.07%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14.95%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17.66%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0041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ASSETS</a:t>
                      </a:r>
                      <a:r>
                        <a:rPr lang="en-US" sz="900" b="0" baseline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TO LIABILITIES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2.83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4.24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7.44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7556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EQUITY TO LIABILITIES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1.83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3.24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6.44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586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ASSETS TO EQUITY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1.55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1.31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1.16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62520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CF75518-60C3-4E8C-9EDA-7E3653720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44816"/>
              </p:ext>
            </p:extLst>
          </p:nvPr>
        </p:nvGraphicFramePr>
        <p:xfrm>
          <a:off x="6227924" y="1825625"/>
          <a:ext cx="5310000" cy="1080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63319">
                  <a:extLst>
                    <a:ext uri="{9D8B030D-6E8A-4147-A177-3AD203B41FA5}">
                      <a16:colId xmlns:a16="http://schemas.microsoft.com/office/drawing/2014/main" val="883291324"/>
                    </a:ext>
                  </a:extLst>
                </a:gridCol>
                <a:gridCol w="1182227">
                  <a:extLst>
                    <a:ext uri="{9D8B030D-6E8A-4147-A177-3AD203B41FA5}">
                      <a16:colId xmlns:a16="http://schemas.microsoft.com/office/drawing/2014/main" val="355586360"/>
                    </a:ext>
                  </a:extLst>
                </a:gridCol>
                <a:gridCol w="1182227">
                  <a:extLst>
                    <a:ext uri="{9D8B030D-6E8A-4147-A177-3AD203B41FA5}">
                      <a16:colId xmlns:a16="http://schemas.microsoft.com/office/drawing/2014/main" val="3626199509"/>
                    </a:ext>
                  </a:extLst>
                </a:gridCol>
                <a:gridCol w="1182227">
                  <a:extLst>
                    <a:ext uri="{9D8B030D-6E8A-4147-A177-3AD203B41FA5}">
                      <a16:colId xmlns:a16="http://schemas.microsoft.com/office/drawing/2014/main" val="216139382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>
                          <a:solidFill>
                            <a:schemeClr val="bg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LIQUIDITY RATIOS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YR1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YR2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YR3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1800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ACID TEST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2.34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3.66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6.67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0041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CASH</a:t>
                      </a:r>
                      <a:r>
                        <a:rPr lang="en-US" sz="900" b="0" baseline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TO ASSETS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0.83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0.86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0.90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755630"/>
                  </a:ext>
                </a:extLst>
              </a:tr>
            </a:tbl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62221BF-5D6F-46B4-B14D-31C322BD7F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1523275"/>
              </p:ext>
            </p:extLst>
          </p:nvPr>
        </p:nvGraphicFramePr>
        <p:xfrm>
          <a:off x="630000" y="4073627"/>
          <a:ext cx="10907924" cy="2372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A9B0272-590F-46CF-B03F-3D641F9F446E}"/>
              </a:ext>
            </a:extLst>
          </p:cNvPr>
          <p:cNvSpPr txBox="1"/>
          <p:nvPr/>
        </p:nvSpPr>
        <p:spPr>
          <a:xfrm>
            <a:off x="630000" y="3741904"/>
            <a:ext cx="105637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Success Ratios</a:t>
            </a:r>
          </a:p>
        </p:txBody>
      </p:sp>
    </p:spTree>
    <p:extLst>
      <p:ext uri="{BB962C8B-B14F-4D97-AF65-F5344CB8AC3E}">
        <p14:creationId xmlns:p14="http://schemas.microsoft.com/office/powerpoint/2010/main" val="2903599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COMPETITORS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9A93DB-B3B6-47AF-84B6-0AE60CEEF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0" y="1992933"/>
            <a:ext cx="5038725" cy="1095375"/>
          </a:xfrm>
        </p:spPr>
        <p:txBody>
          <a:bodyPr/>
          <a:lstStyle/>
          <a:p>
            <a:r>
              <a:rPr lang="en-US" b="1" noProof="1">
                <a:solidFill>
                  <a:schemeClr val="accent2"/>
                </a:solidFill>
                <a:latin typeface="+mj-lt"/>
              </a:rPr>
              <a:t>Contoso Suites – 10 MILE</a:t>
            </a:r>
            <a:br>
              <a:rPr lang="en-US" sz="1200" dirty="0"/>
            </a:br>
            <a:r>
              <a:rPr lang="en-US" sz="1200" dirty="0"/>
              <a:t>Started practicing in 2002. Main market is primarily business executives in the downtown financial district. Not very competitive on pricing. Standard business hours from 9:00AM to 5:00PM Mon-Fri.</a:t>
            </a:r>
          </a:p>
          <a:p>
            <a:endParaRPr lang="en-US" sz="1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1D6D94-B2BB-401E-AACC-F5CA79C890E0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2095500" y="3422739"/>
            <a:ext cx="5038725" cy="1095375"/>
          </a:xfrm>
        </p:spPr>
        <p:txBody>
          <a:bodyPr/>
          <a:lstStyle/>
          <a:p>
            <a:r>
              <a:rPr lang="en-US" b="1" noProof="1">
                <a:solidFill>
                  <a:schemeClr val="accent2"/>
                </a:solidFill>
                <a:latin typeface="+mj-lt"/>
              </a:rPr>
              <a:t>Fabrikam, Inc.</a:t>
            </a:r>
            <a:br>
              <a:rPr lang="en-US" sz="1200" dirty="0"/>
            </a:br>
            <a:r>
              <a:rPr lang="en-US" sz="1200" dirty="0"/>
              <a:t>Started practicing in 2005. Very innovative in technology and service offerings. Pricing standard to market. Practices pediatrics as well as general dentistry. Offers a </a:t>
            </a:r>
            <a:r>
              <a:rPr lang="en-US" sz="1200"/>
              <a:t>“kids’ </a:t>
            </a:r>
            <a:r>
              <a:rPr lang="en-US" sz="1200" dirty="0"/>
              <a:t>corner” for parents.</a:t>
            </a:r>
          </a:p>
          <a:p>
            <a:endParaRPr lang="en-US" sz="12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46FF8FD-032B-4D36-A8A8-4808293CC3D6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2095500" y="4867850"/>
            <a:ext cx="5038725" cy="1095375"/>
          </a:xfrm>
        </p:spPr>
        <p:txBody>
          <a:bodyPr/>
          <a:lstStyle/>
          <a:p>
            <a:r>
              <a:rPr lang="en-US" b="1" noProof="1">
                <a:solidFill>
                  <a:schemeClr val="accent2"/>
                </a:solidFill>
                <a:latin typeface="+mj-lt"/>
              </a:rPr>
              <a:t>Lamna Healthcare Company</a:t>
            </a:r>
            <a:br>
              <a:rPr lang="en-US" sz="1200" dirty="0"/>
            </a:br>
            <a:r>
              <a:rPr lang="en-US" sz="1200" dirty="0"/>
              <a:t>Chain company. Standard hours. Reviews reveal customer service is lacking. Main target market is geared towards seniors and office specializes in dental implants and surgeries. </a:t>
            </a:r>
          </a:p>
          <a:p>
            <a:endParaRPr lang="en-US" sz="1200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703627" y="1310686"/>
            <a:ext cx="4389120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26" name="Picture Placeholder 11" descr="Placeholder Logo">
            <a:extLst>
              <a:ext uri="{FF2B5EF4-FFF2-40B4-BE49-F238E27FC236}">
                <a16:creationId xmlns:a16="http://schemas.microsoft.com/office/drawing/2014/main" id="{AC795B1E-52EB-4FE3-A1E0-F3353825550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631" t="10693" r="10631" b="15411"/>
          <a:stretch/>
        </p:blipFill>
        <p:spPr>
          <a:xfrm>
            <a:off x="684213" y="1992934"/>
            <a:ext cx="1095375" cy="1095375"/>
          </a:xfrm>
        </p:spPr>
      </p:pic>
      <p:pic>
        <p:nvPicPr>
          <p:cNvPr id="27" name="Picture Placeholder 13" descr="Placeholder Logo">
            <a:extLst>
              <a:ext uri="{FF2B5EF4-FFF2-40B4-BE49-F238E27FC236}">
                <a16:creationId xmlns:a16="http://schemas.microsoft.com/office/drawing/2014/main" id="{6E924CF4-613B-4D10-84B4-60CDEB9D1E3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942" t="13454" r="8042" b="21893"/>
          <a:stretch/>
        </p:blipFill>
        <p:spPr>
          <a:xfrm>
            <a:off x="684213" y="3431134"/>
            <a:ext cx="1095375" cy="1095375"/>
          </a:xfrm>
        </p:spPr>
      </p:pic>
      <p:pic>
        <p:nvPicPr>
          <p:cNvPr id="28" name="Picture Placeholder 15" descr="Placeholder Logo">
            <a:extLst>
              <a:ext uri="{FF2B5EF4-FFF2-40B4-BE49-F238E27FC236}">
                <a16:creationId xmlns:a16="http://schemas.microsoft.com/office/drawing/2014/main" id="{4A3F8A3D-A21F-48E8-9665-AC8C102CB76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552" t="1639" r="5674" b="2515"/>
          <a:stretch/>
        </p:blipFill>
        <p:spPr>
          <a:xfrm>
            <a:off x="684213" y="4869334"/>
            <a:ext cx="1095375" cy="1095375"/>
          </a:xfrm>
        </p:spPr>
      </p:pic>
    </p:spTree>
    <p:extLst>
      <p:ext uri="{BB962C8B-B14F-4D97-AF65-F5344CB8AC3E}">
        <p14:creationId xmlns:p14="http://schemas.microsoft.com/office/powerpoint/2010/main" val="1110891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22E43-C110-41B5-9E8C-BBA2A6D72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4CEA7-D60A-47AE-A867-C557D000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FUNDING</a:t>
            </a: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F173E3BB-F601-4F0E-90AC-4E1473812240}"/>
              </a:ext>
            </a:extLst>
          </p:cNvPr>
          <p:cNvSpPr/>
          <p:nvPr/>
        </p:nvSpPr>
        <p:spPr bwMode="white">
          <a:xfrm flipV="1">
            <a:off x="688481" y="1277068"/>
            <a:ext cx="1920240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D318045-6EB6-4D3C-B777-B8731960E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3892923"/>
              </p:ext>
            </p:extLst>
          </p:nvPr>
        </p:nvGraphicFramePr>
        <p:xfrm>
          <a:off x="2983230" y="1833396"/>
          <a:ext cx="6174740" cy="4116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CE99B7-ED9E-421F-A64A-C5E3E0ACF1F2}"/>
              </a:ext>
            </a:extLst>
          </p:cNvPr>
          <p:cNvSpPr txBox="1">
            <a:spLocks/>
          </p:cNvSpPr>
          <p:nvPr/>
        </p:nvSpPr>
        <p:spPr>
          <a:xfrm>
            <a:off x="1707112" y="2988666"/>
            <a:ext cx="2034138" cy="702406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44767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62865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>
                <a:solidFill>
                  <a:schemeClr val="bg1"/>
                </a:solidFill>
              </a:defRPr>
            </a:lvl4pPr>
            <a:lvl5pPr marL="80962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r">
              <a:spcAft>
                <a:spcPts val="0"/>
              </a:spcAft>
            </a:pPr>
            <a:r>
              <a:rPr lang="en-US" sz="1400" noProof="1">
                <a:solidFill>
                  <a:schemeClr val="accent3"/>
                </a:solidFill>
              </a:rPr>
              <a:t>Other Investment</a:t>
            </a:r>
          </a:p>
          <a:p>
            <a:pPr algn="r"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+mn-lt"/>
              </a:rPr>
              <a:t>$110,000 – 21%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764FAD9-4227-436B-853B-CCE4CEA2EC0E}"/>
              </a:ext>
            </a:extLst>
          </p:cNvPr>
          <p:cNvSpPr txBox="1">
            <a:spLocks/>
          </p:cNvSpPr>
          <p:nvPr/>
        </p:nvSpPr>
        <p:spPr>
          <a:xfrm>
            <a:off x="1707112" y="4107131"/>
            <a:ext cx="2034138" cy="702406"/>
          </a:xfrm>
          <a:prstGeom prst="rect">
            <a:avLst/>
          </a:prstGeom>
          <a:noFill/>
        </p:spPr>
        <p:txBody>
          <a:bodyPr vert="horz" lIns="0" tIns="0" rIns="0" bIns="0" rtlCol="0" anchor="t">
            <a:noAutofit/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44767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62865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>
                <a:solidFill>
                  <a:schemeClr val="bg1"/>
                </a:solidFill>
              </a:defRPr>
            </a:lvl4pPr>
            <a:lvl5pPr marL="80962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r">
              <a:spcAft>
                <a:spcPts val="0"/>
              </a:spcAft>
            </a:pPr>
            <a:r>
              <a:rPr lang="en-US" sz="1400" noProof="1">
                <a:solidFill>
                  <a:schemeClr val="accent3"/>
                </a:solidFill>
              </a:rPr>
              <a:t>Bank</a:t>
            </a:r>
          </a:p>
          <a:p>
            <a:pPr algn="r"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+mn-lt"/>
              </a:rPr>
              <a:t>$100,000 – 20%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5FA5A051-7EE3-46D7-986E-2EE55B0ED23D}"/>
              </a:ext>
            </a:extLst>
          </p:cNvPr>
          <p:cNvSpPr txBox="1">
            <a:spLocks/>
          </p:cNvSpPr>
          <p:nvPr/>
        </p:nvSpPr>
        <p:spPr>
          <a:xfrm>
            <a:off x="8450752" y="2988666"/>
            <a:ext cx="2034138" cy="702406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44767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62865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>
                <a:solidFill>
                  <a:schemeClr val="bg1"/>
                </a:solidFill>
              </a:defRPr>
            </a:lvl4pPr>
            <a:lvl5pPr marL="80962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>
              <a:spcAft>
                <a:spcPts val="0"/>
              </a:spcAft>
            </a:pPr>
            <a:r>
              <a:rPr lang="en-US" sz="1400" noProof="1">
                <a:solidFill>
                  <a:schemeClr val="accent3"/>
                </a:solidFill>
              </a:rPr>
              <a:t>Debt Investor</a:t>
            </a:r>
          </a:p>
          <a:p>
            <a:pPr algn="l"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+mn-lt"/>
              </a:rPr>
              <a:t>$200,000 – 39%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0F437E6-32CC-40FE-A1A3-D4D19F0B3D43}"/>
              </a:ext>
            </a:extLst>
          </p:cNvPr>
          <p:cNvSpPr txBox="1">
            <a:spLocks/>
          </p:cNvSpPr>
          <p:nvPr/>
        </p:nvSpPr>
        <p:spPr>
          <a:xfrm>
            <a:off x="8450752" y="4107131"/>
            <a:ext cx="2034138" cy="702406"/>
          </a:xfrm>
          <a:prstGeom prst="rect">
            <a:avLst/>
          </a:prstGeom>
          <a:noFill/>
        </p:spPr>
        <p:txBody>
          <a:bodyPr vert="horz" lIns="0" tIns="0" rIns="0" bIns="0" rtlCol="0" anchor="t">
            <a:noAutofit/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44767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62865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>
                <a:solidFill>
                  <a:schemeClr val="bg1"/>
                </a:solidFill>
              </a:defRPr>
            </a:lvl4pPr>
            <a:lvl5pPr marL="80962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>
              <a:spcAft>
                <a:spcPts val="0"/>
              </a:spcAft>
            </a:pPr>
            <a:r>
              <a:rPr lang="en-US" sz="1400" noProof="1">
                <a:solidFill>
                  <a:schemeClr val="accent3"/>
                </a:solidFill>
              </a:rPr>
              <a:t>Owner Equity</a:t>
            </a:r>
          </a:p>
          <a:p>
            <a:pPr algn="l"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+mn-lt"/>
              </a:rPr>
              <a:t>$100,000 – 20%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34CCA6-1DF4-4B27-B51A-D74D923044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6675" y="4218484"/>
            <a:ext cx="1195174" cy="1195174"/>
          </a:xfrm>
          <a:custGeom>
            <a:avLst/>
            <a:gdLst>
              <a:gd name="connsiteX0" fmla="*/ 0 w 2647950"/>
              <a:gd name="connsiteY0" fmla="*/ 0 h 2647950"/>
              <a:gd name="connsiteX1" fmla="*/ 2647950 w 2647950"/>
              <a:gd name="connsiteY1" fmla="*/ 0 h 2647950"/>
              <a:gd name="connsiteX2" fmla="*/ 2647950 w 2647950"/>
              <a:gd name="connsiteY2" fmla="*/ 2647950 h 2647950"/>
              <a:gd name="connsiteX3" fmla="*/ 0 w 2647950"/>
              <a:gd name="connsiteY3" fmla="*/ 2647950 h 2647950"/>
              <a:gd name="connsiteX4" fmla="*/ 0 w 2647950"/>
              <a:gd name="connsiteY4" fmla="*/ 0 h 2647950"/>
              <a:gd name="connsiteX0" fmla="*/ 2647950 w 2739390"/>
              <a:gd name="connsiteY0" fmla="*/ 0 h 2647950"/>
              <a:gd name="connsiteX1" fmla="*/ 2647950 w 2739390"/>
              <a:gd name="connsiteY1" fmla="*/ 2647950 h 2647950"/>
              <a:gd name="connsiteX2" fmla="*/ 0 w 2739390"/>
              <a:gd name="connsiteY2" fmla="*/ 2647950 h 2647950"/>
              <a:gd name="connsiteX3" fmla="*/ 0 w 2739390"/>
              <a:gd name="connsiteY3" fmla="*/ 0 h 2647950"/>
              <a:gd name="connsiteX4" fmla="*/ 2739390 w 2739390"/>
              <a:gd name="connsiteY4" fmla="*/ 91440 h 2647950"/>
              <a:gd name="connsiteX0" fmla="*/ 2647950 w 2647950"/>
              <a:gd name="connsiteY0" fmla="*/ 0 h 2647950"/>
              <a:gd name="connsiteX1" fmla="*/ 2647950 w 2647950"/>
              <a:gd name="connsiteY1" fmla="*/ 2647950 h 2647950"/>
              <a:gd name="connsiteX2" fmla="*/ 0 w 2647950"/>
              <a:gd name="connsiteY2" fmla="*/ 2647950 h 2647950"/>
              <a:gd name="connsiteX3" fmla="*/ 0 w 2647950"/>
              <a:gd name="connsiteY3" fmla="*/ 0 h 2647950"/>
              <a:gd name="connsiteX0" fmla="*/ 2647950 w 2647950"/>
              <a:gd name="connsiteY0" fmla="*/ 2647950 h 2647950"/>
              <a:gd name="connsiteX1" fmla="*/ 0 w 2647950"/>
              <a:gd name="connsiteY1" fmla="*/ 2647950 h 2647950"/>
              <a:gd name="connsiteX2" fmla="*/ 0 w 2647950"/>
              <a:gd name="connsiteY2" fmla="*/ 0 h 264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7950" h="2647950">
                <a:moveTo>
                  <a:pt x="2647950" y="2647950"/>
                </a:moveTo>
                <a:lnTo>
                  <a:pt x="0" y="2647950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D9F099CE-6DF9-4F9A-AD45-65E3EB7D6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3876675" y="2369629"/>
            <a:ext cx="1195174" cy="1195174"/>
          </a:xfrm>
          <a:custGeom>
            <a:avLst/>
            <a:gdLst>
              <a:gd name="connsiteX0" fmla="*/ 0 w 2647950"/>
              <a:gd name="connsiteY0" fmla="*/ 0 h 2647950"/>
              <a:gd name="connsiteX1" fmla="*/ 2647950 w 2647950"/>
              <a:gd name="connsiteY1" fmla="*/ 0 h 2647950"/>
              <a:gd name="connsiteX2" fmla="*/ 2647950 w 2647950"/>
              <a:gd name="connsiteY2" fmla="*/ 2647950 h 2647950"/>
              <a:gd name="connsiteX3" fmla="*/ 0 w 2647950"/>
              <a:gd name="connsiteY3" fmla="*/ 2647950 h 2647950"/>
              <a:gd name="connsiteX4" fmla="*/ 0 w 2647950"/>
              <a:gd name="connsiteY4" fmla="*/ 0 h 2647950"/>
              <a:gd name="connsiteX0" fmla="*/ 2647950 w 2739390"/>
              <a:gd name="connsiteY0" fmla="*/ 0 h 2647950"/>
              <a:gd name="connsiteX1" fmla="*/ 2647950 w 2739390"/>
              <a:gd name="connsiteY1" fmla="*/ 2647950 h 2647950"/>
              <a:gd name="connsiteX2" fmla="*/ 0 w 2739390"/>
              <a:gd name="connsiteY2" fmla="*/ 2647950 h 2647950"/>
              <a:gd name="connsiteX3" fmla="*/ 0 w 2739390"/>
              <a:gd name="connsiteY3" fmla="*/ 0 h 2647950"/>
              <a:gd name="connsiteX4" fmla="*/ 2739390 w 2739390"/>
              <a:gd name="connsiteY4" fmla="*/ 91440 h 2647950"/>
              <a:gd name="connsiteX0" fmla="*/ 2647950 w 2647950"/>
              <a:gd name="connsiteY0" fmla="*/ 0 h 2647950"/>
              <a:gd name="connsiteX1" fmla="*/ 2647950 w 2647950"/>
              <a:gd name="connsiteY1" fmla="*/ 2647950 h 2647950"/>
              <a:gd name="connsiteX2" fmla="*/ 0 w 2647950"/>
              <a:gd name="connsiteY2" fmla="*/ 2647950 h 2647950"/>
              <a:gd name="connsiteX3" fmla="*/ 0 w 2647950"/>
              <a:gd name="connsiteY3" fmla="*/ 0 h 2647950"/>
              <a:gd name="connsiteX0" fmla="*/ 2647950 w 2647950"/>
              <a:gd name="connsiteY0" fmla="*/ 2647950 h 2647950"/>
              <a:gd name="connsiteX1" fmla="*/ 0 w 2647950"/>
              <a:gd name="connsiteY1" fmla="*/ 2647950 h 2647950"/>
              <a:gd name="connsiteX2" fmla="*/ 0 w 2647950"/>
              <a:gd name="connsiteY2" fmla="*/ 0 h 264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7950" h="2647950">
                <a:moveTo>
                  <a:pt x="2647950" y="2647950"/>
                </a:moveTo>
                <a:lnTo>
                  <a:pt x="0" y="2647950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CF274751-A400-4281-BACD-95C77DED6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7048826" y="4218484"/>
            <a:ext cx="1195174" cy="1195174"/>
          </a:xfrm>
          <a:custGeom>
            <a:avLst/>
            <a:gdLst>
              <a:gd name="connsiteX0" fmla="*/ 0 w 2647950"/>
              <a:gd name="connsiteY0" fmla="*/ 0 h 2647950"/>
              <a:gd name="connsiteX1" fmla="*/ 2647950 w 2647950"/>
              <a:gd name="connsiteY1" fmla="*/ 0 h 2647950"/>
              <a:gd name="connsiteX2" fmla="*/ 2647950 w 2647950"/>
              <a:gd name="connsiteY2" fmla="*/ 2647950 h 2647950"/>
              <a:gd name="connsiteX3" fmla="*/ 0 w 2647950"/>
              <a:gd name="connsiteY3" fmla="*/ 2647950 h 2647950"/>
              <a:gd name="connsiteX4" fmla="*/ 0 w 2647950"/>
              <a:gd name="connsiteY4" fmla="*/ 0 h 2647950"/>
              <a:gd name="connsiteX0" fmla="*/ 2647950 w 2739390"/>
              <a:gd name="connsiteY0" fmla="*/ 0 h 2647950"/>
              <a:gd name="connsiteX1" fmla="*/ 2647950 w 2739390"/>
              <a:gd name="connsiteY1" fmla="*/ 2647950 h 2647950"/>
              <a:gd name="connsiteX2" fmla="*/ 0 w 2739390"/>
              <a:gd name="connsiteY2" fmla="*/ 2647950 h 2647950"/>
              <a:gd name="connsiteX3" fmla="*/ 0 w 2739390"/>
              <a:gd name="connsiteY3" fmla="*/ 0 h 2647950"/>
              <a:gd name="connsiteX4" fmla="*/ 2739390 w 2739390"/>
              <a:gd name="connsiteY4" fmla="*/ 91440 h 2647950"/>
              <a:gd name="connsiteX0" fmla="*/ 2647950 w 2647950"/>
              <a:gd name="connsiteY0" fmla="*/ 0 h 2647950"/>
              <a:gd name="connsiteX1" fmla="*/ 2647950 w 2647950"/>
              <a:gd name="connsiteY1" fmla="*/ 2647950 h 2647950"/>
              <a:gd name="connsiteX2" fmla="*/ 0 w 2647950"/>
              <a:gd name="connsiteY2" fmla="*/ 2647950 h 2647950"/>
              <a:gd name="connsiteX3" fmla="*/ 0 w 2647950"/>
              <a:gd name="connsiteY3" fmla="*/ 0 h 2647950"/>
              <a:gd name="connsiteX0" fmla="*/ 2647950 w 2647950"/>
              <a:gd name="connsiteY0" fmla="*/ 2647950 h 2647950"/>
              <a:gd name="connsiteX1" fmla="*/ 0 w 2647950"/>
              <a:gd name="connsiteY1" fmla="*/ 2647950 h 2647950"/>
              <a:gd name="connsiteX2" fmla="*/ 0 w 2647950"/>
              <a:gd name="connsiteY2" fmla="*/ 0 h 264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7950" h="2647950">
                <a:moveTo>
                  <a:pt x="2647950" y="2647950"/>
                </a:moveTo>
                <a:lnTo>
                  <a:pt x="0" y="2647950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2F172AEA-F239-4FBE-BB3D-89D466D3E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flipV="1">
            <a:off x="7048826" y="2369629"/>
            <a:ext cx="1195174" cy="1195174"/>
          </a:xfrm>
          <a:custGeom>
            <a:avLst/>
            <a:gdLst>
              <a:gd name="connsiteX0" fmla="*/ 0 w 2647950"/>
              <a:gd name="connsiteY0" fmla="*/ 0 h 2647950"/>
              <a:gd name="connsiteX1" fmla="*/ 2647950 w 2647950"/>
              <a:gd name="connsiteY1" fmla="*/ 0 h 2647950"/>
              <a:gd name="connsiteX2" fmla="*/ 2647950 w 2647950"/>
              <a:gd name="connsiteY2" fmla="*/ 2647950 h 2647950"/>
              <a:gd name="connsiteX3" fmla="*/ 0 w 2647950"/>
              <a:gd name="connsiteY3" fmla="*/ 2647950 h 2647950"/>
              <a:gd name="connsiteX4" fmla="*/ 0 w 2647950"/>
              <a:gd name="connsiteY4" fmla="*/ 0 h 2647950"/>
              <a:gd name="connsiteX0" fmla="*/ 2647950 w 2739390"/>
              <a:gd name="connsiteY0" fmla="*/ 0 h 2647950"/>
              <a:gd name="connsiteX1" fmla="*/ 2647950 w 2739390"/>
              <a:gd name="connsiteY1" fmla="*/ 2647950 h 2647950"/>
              <a:gd name="connsiteX2" fmla="*/ 0 w 2739390"/>
              <a:gd name="connsiteY2" fmla="*/ 2647950 h 2647950"/>
              <a:gd name="connsiteX3" fmla="*/ 0 w 2739390"/>
              <a:gd name="connsiteY3" fmla="*/ 0 h 2647950"/>
              <a:gd name="connsiteX4" fmla="*/ 2739390 w 2739390"/>
              <a:gd name="connsiteY4" fmla="*/ 91440 h 2647950"/>
              <a:gd name="connsiteX0" fmla="*/ 2647950 w 2647950"/>
              <a:gd name="connsiteY0" fmla="*/ 0 h 2647950"/>
              <a:gd name="connsiteX1" fmla="*/ 2647950 w 2647950"/>
              <a:gd name="connsiteY1" fmla="*/ 2647950 h 2647950"/>
              <a:gd name="connsiteX2" fmla="*/ 0 w 2647950"/>
              <a:gd name="connsiteY2" fmla="*/ 2647950 h 2647950"/>
              <a:gd name="connsiteX3" fmla="*/ 0 w 2647950"/>
              <a:gd name="connsiteY3" fmla="*/ 0 h 2647950"/>
              <a:gd name="connsiteX0" fmla="*/ 2647950 w 2647950"/>
              <a:gd name="connsiteY0" fmla="*/ 2647950 h 2647950"/>
              <a:gd name="connsiteX1" fmla="*/ 0 w 2647950"/>
              <a:gd name="connsiteY1" fmla="*/ 2647950 h 2647950"/>
              <a:gd name="connsiteX2" fmla="*/ 0 w 2647950"/>
              <a:gd name="connsiteY2" fmla="*/ 0 h 264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7950" h="2647950">
                <a:moveTo>
                  <a:pt x="2647950" y="2647950"/>
                </a:moveTo>
                <a:lnTo>
                  <a:pt x="0" y="2647950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1990935B-8323-4FF3-BBA1-C4EC3E277F71}"/>
              </a:ext>
            </a:extLst>
          </p:cNvPr>
          <p:cNvSpPr txBox="1">
            <a:spLocks/>
          </p:cNvSpPr>
          <p:nvPr/>
        </p:nvSpPr>
        <p:spPr>
          <a:xfrm>
            <a:off x="3876675" y="1787873"/>
            <a:ext cx="969388" cy="574309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44767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62865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>
                <a:solidFill>
                  <a:schemeClr val="bg1"/>
                </a:solidFill>
              </a:defRPr>
            </a:lvl4pPr>
            <a:lvl5pPr marL="80962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>
              <a:spcAft>
                <a:spcPts val="0"/>
              </a:spcAft>
            </a:pPr>
            <a:r>
              <a:rPr lang="en-US" sz="3600" b="1" spc="-300" dirty="0">
                <a:solidFill>
                  <a:schemeClr val="tx1"/>
                </a:solidFill>
              </a:rPr>
              <a:t>21%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F05C078-1571-4EDA-92E5-E26DD39790AD}"/>
              </a:ext>
            </a:extLst>
          </p:cNvPr>
          <p:cNvSpPr txBox="1">
            <a:spLocks/>
          </p:cNvSpPr>
          <p:nvPr/>
        </p:nvSpPr>
        <p:spPr>
          <a:xfrm>
            <a:off x="7274612" y="1795320"/>
            <a:ext cx="969388" cy="574309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44767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62865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>
                <a:solidFill>
                  <a:schemeClr val="bg1"/>
                </a:solidFill>
              </a:defRPr>
            </a:lvl4pPr>
            <a:lvl5pPr marL="80962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r">
              <a:spcAft>
                <a:spcPts val="0"/>
              </a:spcAft>
            </a:pPr>
            <a:r>
              <a:rPr lang="en-US" sz="3600" b="1" spc="-300" dirty="0">
                <a:solidFill>
                  <a:schemeClr val="tx1"/>
                </a:solidFill>
              </a:rPr>
              <a:t>39%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A5225332-5540-45D2-BDF8-0E3B30047159}"/>
              </a:ext>
            </a:extLst>
          </p:cNvPr>
          <p:cNvSpPr txBox="1">
            <a:spLocks/>
          </p:cNvSpPr>
          <p:nvPr/>
        </p:nvSpPr>
        <p:spPr>
          <a:xfrm>
            <a:off x="3876675" y="5415267"/>
            <a:ext cx="969388" cy="574309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44767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62865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>
                <a:solidFill>
                  <a:schemeClr val="bg1"/>
                </a:solidFill>
              </a:defRPr>
            </a:lvl4pPr>
            <a:lvl5pPr marL="80962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>
              <a:spcAft>
                <a:spcPts val="0"/>
              </a:spcAft>
            </a:pPr>
            <a:r>
              <a:rPr lang="en-US" sz="3600" b="1" spc="-300" dirty="0">
                <a:solidFill>
                  <a:schemeClr val="tx1"/>
                </a:solidFill>
              </a:rPr>
              <a:t>20%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23344F-65B5-40A9-85BC-40B56B78EBB0}"/>
              </a:ext>
            </a:extLst>
          </p:cNvPr>
          <p:cNvSpPr txBox="1">
            <a:spLocks/>
          </p:cNvSpPr>
          <p:nvPr/>
        </p:nvSpPr>
        <p:spPr>
          <a:xfrm>
            <a:off x="7274612" y="5408291"/>
            <a:ext cx="969388" cy="574309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44767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62865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>
                <a:solidFill>
                  <a:schemeClr val="bg1"/>
                </a:solidFill>
              </a:defRPr>
            </a:lvl4pPr>
            <a:lvl5pPr marL="80962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r">
              <a:spcAft>
                <a:spcPts val="0"/>
              </a:spcAft>
            </a:pPr>
            <a:r>
              <a:rPr lang="en-US" sz="3600" b="1" spc="-300" dirty="0">
                <a:solidFill>
                  <a:schemeClr val="tx1"/>
                </a:solidFill>
              </a:rPr>
              <a:t>20%</a:t>
            </a:r>
          </a:p>
        </p:txBody>
      </p:sp>
      <p:sp>
        <p:nvSpPr>
          <p:cNvPr id="31" name="Graphic 29" descr="Coins">
            <a:extLst>
              <a:ext uri="{FF2B5EF4-FFF2-40B4-BE49-F238E27FC236}">
                <a16:creationId xmlns:a16="http://schemas.microsoft.com/office/drawing/2014/main" id="{DCBC284C-D543-411D-8B74-818179724E8C}"/>
              </a:ext>
            </a:extLst>
          </p:cNvPr>
          <p:cNvSpPr/>
          <p:nvPr/>
        </p:nvSpPr>
        <p:spPr>
          <a:xfrm>
            <a:off x="5870182" y="3698085"/>
            <a:ext cx="451636" cy="387116"/>
          </a:xfrm>
          <a:custGeom>
            <a:avLst/>
            <a:gdLst>
              <a:gd name="connsiteX0" fmla="*/ 419914 w 451635"/>
              <a:gd name="connsiteY0" fmla="*/ 322597 h 387116"/>
              <a:gd name="connsiteX1" fmla="*/ 398407 w 451635"/>
              <a:gd name="connsiteY1" fmla="*/ 340877 h 387116"/>
              <a:gd name="connsiteX2" fmla="*/ 398407 w 451635"/>
              <a:gd name="connsiteY2" fmla="*/ 321522 h 387116"/>
              <a:gd name="connsiteX3" fmla="*/ 419914 w 451635"/>
              <a:gd name="connsiteY3" fmla="*/ 312919 h 387116"/>
              <a:gd name="connsiteX4" fmla="*/ 419914 w 451635"/>
              <a:gd name="connsiteY4" fmla="*/ 322597 h 387116"/>
              <a:gd name="connsiteX5" fmla="*/ 376901 w 451635"/>
              <a:gd name="connsiteY5" fmla="*/ 287111 h 387116"/>
              <a:gd name="connsiteX6" fmla="*/ 376901 w 451635"/>
              <a:gd name="connsiteY6" fmla="*/ 267755 h 387116"/>
              <a:gd name="connsiteX7" fmla="*/ 398407 w 451635"/>
              <a:gd name="connsiteY7" fmla="*/ 259153 h 387116"/>
              <a:gd name="connsiteX8" fmla="*/ 398407 w 451635"/>
              <a:gd name="connsiteY8" fmla="*/ 268831 h 387116"/>
              <a:gd name="connsiteX9" fmla="*/ 376901 w 451635"/>
              <a:gd name="connsiteY9" fmla="*/ 287111 h 387116"/>
              <a:gd name="connsiteX10" fmla="*/ 376901 w 451635"/>
              <a:gd name="connsiteY10" fmla="*/ 347329 h 387116"/>
              <a:gd name="connsiteX11" fmla="*/ 355394 w 451635"/>
              <a:gd name="connsiteY11" fmla="*/ 351093 h 387116"/>
              <a:gd name="connsiteX12" fmla="*/ 355394 w 451635"/>
              <a:gd name="connsiteY12" fmla="*/ 330124 h 387116"/>
              <a:gd name="connsiteX13" fmla="*/ 376901 w 451635"/>
              <a:gd name="connsiteY13" fmla="*/ 326898 h 387116"/>
              <a:gd name="connsiteX14" fmla="*/ 376901 w 451635"/>
              <a:gd name="connsiteY14" fmla="*/ 347329 h 387116"/>
              <a:gd name="connsiteX15" fmla="*/ 333888 w 451635"/>
              <a:gd name="connsiteY15" fmla="*/ 276358 h 387116"/>
              <a:gd name="connsiteX16" fmla="*/ 355394 w 451635"/>
              <a:gd name="connsiteY16" fmla="*/ 273132 h 387116"/>
              <a:gd name="connsiteX17" fmla="*/ 355394 w 451635"/>
              <a:gd name="connsiteY17" fmla="*/ 293563 h 387116"/>
              <a:gd name="connsiteX18" fmla="*/ 333888 w 451635"/>
              <a:gd name="connsiteY18" fmla="*/ 297327 h 387116"/>
              <a:gd name="connsiteX19" fmla="*/ 333888 w 451635"/>
              <a:gd name="connsiteY19" fmla="*/ 276358 h 387116"/>
              <a:gd name="connsiteX20" fmla="*/ 333888 w 451635"/>
              <a:gd name="connsiteY20" fmla="*/ 353781 h 387116"/>
              <a:gd name="connsiteX21" fmla="*/ 312381 w 451635"/>
              <a:gd name="connsiteY21" fmla="*/ 354857 h 387116"/>
              <a:gd name="connsiteX22" fmla="*/ 312381 w 451635"/>
              <a:gd name="connsiteY22" fmla="*/ 333350 h 387116"/>
              <a:gd name="connsiteX23" fmla="*/ 333888 w 451635"/>
              <a:gd name="connsiteY23" fmla="*/ 332275 h 387116"/>
              <a:gd name="connsiteX24" fmla="*/ 333888 w 451635"/>
              <a:gd name="connsiteY24" fmla="*/ 353781 h 387116"/>
              <a:gd name="connsiteX25" fmla="*/ 290875 w 451635"/>
              <a:gd name="connsiteY25" fmla="*/ 301090 h 387116"/>
              <a:gd name="connsiteX26" fmla="*/ 290875 w 451635"/>
              <a:gd name="connsiteY26" fmla="*/ 279584 h 387116"/>
              <a:gd name="connsiteX27" fmla="*/ 312381 w 451635"/>
              <a:gd name="connsiteY27" fmla="*/ 278509 h 387116"/>
              <a:gd name="connsiteX28" fmla="*/ 312381 w 451635"/>
              <a:gd name="connsiteY28" fmla="*/ 300015 h 387116"/>
              <a:gd name="connsiteX29" fmla="*/ 290875 w 451635"/>
              <a:gd name="connsiteY29" fmla="*/ 301090 h 387116"/>
              <a:gd name="connsiteX30" fmla="*/ 290875 w 451635"/>
              <a:gd name="connsiteY30" fmla="*/ 354857 h 387116"/>
              <a:gd name="connsiteX31" fmla="*/ 269368 w 451635"/>
              <a:gd name="connsiteY31" fmla="*/ 353781 h 387116"/>
              <a:gd name="connsiteX32" fmla="*/ 269368 w 451635"/>
              <a:gd name="connsiteY32" fmla="*/ 333350 h 387116"/>
              <a:gd name="connsiteX33" fmla="*/ 280122 w 451635"/>
              <a:gd name="connsiteY33" fmla="*/ 333350 h 387116"/>
              <a:gd name="connsiteX34" fmla="*/ 290875 w 451635"/>
              <a:gd name="connsiteY34" fmla="*/ 333350 h 387116"/>
              <a:gd name="connsiteX35" fmla="*/ 290875 w 451635"/>
              <a:gd name="connsiteY35" fmla="*/ 354857 h 387116"/>
              <a:gd name="connsiteX36" fmla="*/ 247862 w 451635"/>
              <a:gd name="connsiteY36" fmla="*/ 278509 h 387116"/>
              <a:gd name="connsiteX37" fmla="*/ 269368 w 451635"/>
              <a:gd name="connsiteY37" fmla="*/ 279584 h 387116"/>
              <a:gd name="connsiteX38" fmla="*/ 269368 w 451635"/>
              <a:gd name="connsiteY38" fmla="*/ 301090 h 387116"/>
              <a:gd name="connsiteX39" fmla="*/ 247862 w 451635"/>
              <a:gd name="connsiteY39" fmla="*/ 300015 h 387116"/>
              <a:gd name="connsiteX40" fmla="*/ 247862 w 451635"/>
              <a:gd name="connsiteY40" fmla="*/ 278509 h 387116"/>
              <a:gd name="connsiteX41" fmla="*/ 247862 w 451635"/>
              <a:gd name="connsiteY41" fmla="*/ 351093 h 387116"/>
              <a:gd name="connsiteX42" fmla="*/ 226355 w 451635"/>
              <a:gd name="connsiteY42" fmla="*/ 347329 h 387116"/>
              <a:gd name="connsiteX43" fmla="*/ 226355 w 451635"/>
              <a:gd name="connsiteY43" fmla="*/ 330124 h 387116"/>
              <a:gd name="connsiteX44" fmla="*/ 247862 w 451635"/>
              <a:gd name="connsiteY44" fmla="*/ 332275 h 387116"/>
              <a:gd name="connsiteX45" fmla="*/ 247862 w 451635"/>
              <a:gd name="connsiteY45" fmla="*/ 351093 h 387116"/>
              <a:gd name="connsiteX46" fmla="*/ 204849 w 451635"/>
              <a:gd name="connsiteY46" fmla="*/ 293563 h 387116"/>
              <a:gd name="connsiteX47" fmla="*/ 204849 w 451635"/>
              <a:gd name="connsiteY47" fmla="*/ 272594 h 387116"/>
              <a:gd name="connsiteX48" fmla="*/ 226355 w 451635"/>
              <a:gd name="connsiteY48" fmla="*/ 275820 h 387116"/>
              <a:gd name="connsiteX49" fmla="*/ 226355 w 451635"/>
              <a:gd name="connsiteY49" fmla="*/ 297327 h 387116"/>
              <a:gd name="connsiteX50" fmla="*/ 204849 w 451635"/>
              <a:gd name="connsiteY50" fmla="*/ 293563 h 387116"/>
              <a:gd name="connsiteX51" fmla="*/ 204849 w 451635"/>
              <a:gd name="connsiteY51" fmla="*/ 340877 h 387116"/>
              <a:gd name="connsiteX52" fmla="*/ 183343 w 451635"/>
              <a:gd name="connsiteY52" fmla="*/ 322597 h 387116"/>
              <a:gd name="connsiteX53" fmla="*/ 183343 w 451635"/>
              <a:gd name="connsiteY53" fmla="*/ 321522 h 387116"/>
              <a:gd name="connsiteX54" fmla="*/ 183880 w 451635"/>
              <a:gd name="connsiteY54" fmla="*/ 321522 h 387116"/>
              <a:gd name="connsiteX55" fmla="*/ 188182 w 451635"/>
              <a:gd name="connsiteY55" fmla="*/ 322597 h 387116"/>
              <a:gd name="connsiteX56" fmla="*/ 204849 w 451635"/>
              <a:gd name="connsiteY56" fmla="*/ 326361 h 387116"/>
              <a:gd name="connsiteX57" fmla="*/ 204849 w 451635"/>
              <a:gd name="connsiteY57" fmla="*/ 340877 h 387116"/>
              <a:gd name="connsiteX58" fmla="*/ 118823 w 451635"/>
              <a:gd name="connsiteY58" fmla="*/ 267755 h 387116"/>
              <a:gd name="connsiteX59" fmla="*/ 129576 w 451635"/>
              <a:gd name="connsiteY59" fmla="*/ 268293 h 387116"/>
              <a:gd name="connsiteX60" fmla="*/ 129576 w 451635"/>
              <a:gd name="connsiteY60" fmla="*/ 268831 h 387116"/>
              <a:gd name="connsiteX61" fmla="*/ 134953 w 451635"/>
              <a:gd name="connsiteY61" fmla="*/ 289800 h 387116"/>
              <a:gd name="connsiteX62" fmla="*/ 118823 w 451635"/>
              <a:gd name="connsiteY62" fmla="*/ 288724 h 387116"/>
              <a:gd name="connsiteX63" fmla="*/ 118823 w 451635"/>
              <a:gd name="connsiteY63" fmla="*/ 267755 h 387116"/>
              <a:gd name="connsiteX64" fmla="*/ 97317 w 451635"/>
              <a:gd name="connsiteY64" fmla="*/ 203236 h 387116"/>
              <a:gd name="connsiteX65" fmla="*/ 118823 w 451635"/>
              <a:gd name="connsiteY65" fmla="*/ 206462 h 387116"/>
              <a:gd name="connsiteX66" fmla="*/ 118823 w 451635"/>
              <a:gd name="connsiteY66" fmla="*/ 227968 h 387116"/>
              <a:gd name="connsiteX67" fmla="*/ 97317 w 451635"/>
              <a:gd name="connsiteY67" fmla="*/ 224205 h 387116"/>
              <a:gd name="connsiteX68" fmla="*/ 97317 w 451635"/>
              <a:gd name="connsiteY68" fmla="*/ 203236 h 387116"/>
              <a:gd name="connsiteX69" fmla="*/ 97317 w 451635"/>
              <a:gd name="connsiteY69" fmla="*/ 286574 h 387116"/>
              <a:gd name="connsiteX70" fmla="*/ 75810 w 451635"/>
              <a:gd name="connsiteY70" fmla="*/ 282810 h 387116"/>
              <a:gd name="connsiteX71" fmla="*/ 75810 w 451635"/>
              <a:gd name="connsiteY71" fmla="*/ 261841 h 387116"/>
              <a:gd name="connsiteX72" fmla="*/ 97317 w 451635"/>
              <a:gd name="connsiteY72" fmla="*/ 265067 h 387116"/>
              <a:gd name="connsiteX73" fmla="*/ 97317 w 451635"/>
              <a:gd name="connsiteY73" fmla="*/ 286574 h 387116"/>
              <a:gd name="connsiteX74" fmla="*/ 54304 w 451635"/>
              <a:gd name="connsiteY74" fmla="*/ 198935 h 387116"/>
              <a:gd name="connsiteX75" fmla="*/ 54304 w 451635"/>
              <a:gd name="connsiteY75" fmla="*/ 189257 h 387116"/>
              <a:gd name="connsiteX76" fmla="*/ 75810 w 451635"/>
              <a:gd name="connsiteY76" fmla="*/ 197322 h 387116"/>
              <a:gd name="connsiteX77" fmla="*/ 75810 w 451635"/>
              <a:gd name="connsiteY77" fmla="*/ 217215 h 387116"/>
              <a:gd name="connsiteX78" fmla="*/ 54304 w 451635"/>
              <a:gd name="connsiteY78" fmla="*/ 198935 h 387116"/>
              <a:gd name="connsiteX79" fmla="*/ 54304 w 451635"/>
              <a:gd name="connsiteY79" fmla="*/ 276358 h 387116"/>
              <a:gd name="connsiteX80" fmla="*/ 32797 w 451635"/>
              <a:gd name="connsiteY80" fmla="*/ 258078 h 387116"/>
              <a:gd name="connsiteX81" fmla="*/ 32797 w 451635"/>
              <a:gd name="connsiteY81" fmla="*/ 248400 h 387116"/>
              <a:gd name="connsiteX82" fmla="*/ 54304 w 451635"/>
              <a:gd name="connsiteY82" fmla="*/ 256465 h 387116"/>
              <a:gd name="connsiteX83" fmla="*/ 54304 w 451635"/>
              <a:gd name="connsiteY83" fmla="*/ 276358 h 387116"/>
              <a:gd name="connsiteX84" fmla="*/ 32797 w 451635"/>
              <a:gd name="connsiteY84" fmla="*/ 108608 h 387116"/>
              <a:gd name="connsiteX85" fmla="*/ 54304 w 451635"/>
              <a:gd name="connsiteY85" fmla="*/ 116673 h 387116"/>
              <a:gd name="connsiteX86" fmla="*/ 54304 w 451635"/>
              <a:gd name="connsiteY86" fmla="*/ 136566 h 387116"/>
              <a:gd name="connsiteX87" fmla="*/ 32797 w 451635"/>
              <a:gd name="connsiteY87" fmla="*/ 118286 h 387116"/>
              <a:gd name="connsiteX88" fmla="*/ 32797 w 451635"/>
              <a:gd name="connsiteY88" fmla="*/ 108608 h 387116"/>
              <a:gd name="connsiteX89" fmla="*/ 97317 w 451635"/>
              <a:gd name="connsiteY89" fmla="*/ 125813 h 387116"/>
              <a:gd name="connsiteX90" fmla="*/ 97317 w 451635"/>
              <a:gd name="connsiteY90" fmla="*/ 147319 h 387116"/>
              <a:gd name="connsiteX91" fmla="*/ 75810 w 451635"/>
              <a:gd name="connsiteY91" fmla="*/ 143556 h 387116"/>
              <a:gd name="connsiteX92" fmla="*/ 75810 w 451635"/>
              <a:gd name="connsiteY92" fmla="*/ 122587 h 387116"/>
              <a:gd name="connsiteX93" fmla="*/ 97317 w 451635"/>
              <a:gd name="connsiteY93" fmla="*/ 125813 h 387116"/>
              <a:gd name="connsiteX94" fmla="*/ 151083 w 451635"/>
              <a:gd name="connsiteY94" fmla="*/ 32260 h 387116"/>
              <a:gd name="connsiteX95" fmla="*/ 269368 w 451635"/>
              <a:gd name="connsiteY95" fmla="*/ 64519 h 387116"/>
              <a:gd name="connsiteX96" fmla="*/ 151083 w 451635"/>
              <a:gd name="connsiteY96" fmla="*/ 96779 h 387116"/>
              <a:gd name="connsiteX97" fmla="*/ 32797 w 451635"/>
              <a:gd name="connsiteY97" fmla="*/ 64519 h 387116"/>
              <a:gd name="connsiteX98" fmla="*/ 151083 w 451635"/>
              <a:gd name="connsiteY98" fmla="*/ 32260 h 387116"/>
              <a:gd name="connsiteX99" fmla="*/ 183343 w 451635"/>
              <a:gd name="connsiteY99" fmla="*/ 287111 h 387116"/>
              <a:gd name="connsiteX100" fmla="*/ 161836 w 451635"/>
              <a:gd name="connsiteY100" fmla="*/ 268831 h 387116"/>
              <a:gd name="connsiteX101" fmla="*/ 161836 w 451635"/>
              <a:gd name="connsiteY101" fmla="*/ 259153 h 387116"/>
              <a:gd name="connsiteX102" fmla="*/ 183343 w 451635"/>
              <a:gd name="connsiteY102" fmla="*/ 267218 h 387116"/>
              <a:gd name="connsiteX103" fmla="*/ 183343 w 451635"/>
              <a:gd name="connsiteY103" fmla="*/ 287111 h 387116"/>
              <a:gd name="connsiteX104" fmla="*/ 247862 w 451635"/>
              <a:gd name="connsiteY104" fmla="*/ 136566 h 387116"/>
              <a:gd name="connsiteX105" fmla="*/ 247862 w 451635"/>
              <a:gd name="connsiteY105" fmla="*/ 117210 h 387116"/>
              <a:gd name="connsiteX106" fmla="*/ 269368 w 451635"/>
              <a:gd name="connsiteY106" fmla="*/ 108608 h 387116"/>
              <a:gd name="connsiteX107" fmla="*/ 269368 w 451635"/>
              <a:gd name="connsiteY107" fmla="*/ 118286 h 387116"/>
              <a:gd name="connsiteX108" fmla="*/ 247862 w 451635"/>
              <a:gd name="connsiteY108" fmla="*/ 136566 h 387116"/>
              <a:gd name="connsiteX109" fmla="*/ 204849 w 451635"/>
              <a:gd name="connsiteY109" fmla="*/ 146782 h 387116"/>
              <a:gd name="connsiteX110" fmla="*/ 204849 w 451635"/>
              <a:gd name="connsiteY110" fmla="*/ 125813 h 387116"/>
              <a:gd name="connsiteX111" fmla="*/ 226355 w 451635"/>
              <a:gd name="connsiteY111" fmla="*/ 122587 h 387116"/>
              <a:gd name="connsiteX112" fmla="*/ 226355 w 451635"/>
              <a:gd name="connsiteY112" fmla="*/ 143018 h 387116"/>
              <a:gd name="connsiteX113" fmla="*/ 204849 w 451635"/>
              <a:gd name="connsiteY113" fmla="*/ 146782 h 387116"/>
              <a:gd name="connsiteX114" fmla="*/ 161836 w 451635"/>
              <a:gd name="connsiteY114" fmla="*/ 150545 h 387116"/>
              <a:gd name="connsiteX115" fmla="*/ 161836 w 451635"/>
              <a:gd name="connsiteY115" fmla="*/ 129039 h 387116"/>
              <a:gd name="connsiteX116" fmla="*/ 183343 w 451635"/>
              <a:gd name="connsiteY116" fmla="*/ 127963 h 387116"/>
              <a:gd name="connsiteX117" fmla="*/ 183343 w 451635"/>
              <a:gd name="connsiteY117" fmla="*/ 149470 h 387116"/>
              <a:gd name="connsiteX118" fmla="*/ 161836 w 451635"/>
              <a:gd name="connsiteY118" fmla="*/ 150545 h 387116"/>
              <a:gd name="connsiteX119" fmla="*/ 118823 w 451635"/>
              <a:gd name="connsiteY119" fmla="*/ 149470 h 387116"/>
              <a:gd name="connsiteX120" fmla="*/ 118823 w 451635"/>
              <a:gd name="connsiteY120" fmla="*/ 127963 h 387116"/>
              <a:gd name="connsiteX121" fmla="*/ 140330 w 451635"/>
              <a:gd name="connsiteY121" fmla="*/ 129039 h 387116"/>
              <a:gd name="connsiteX122" fmla="*/ 140330 w 451635"/>
              <a:gd name="connsiteY122" fmla="*/ 150545 h 387116"/>
              <a:gd name="connsiteX123" fmla="*/ 118823 w 451635"/>
              <a:gd name="connsiteY123" fmla="*/ 149470 h 387116"/>
              <a:gd name="connsiteX124" fmla="*/ 398407 w 451635"/>
              <a:gd name="connsiteY124" fmla="*/ 215065 h 387116"/>
              <a:gd name="connsiteX125" fmla="*/ 280122 w 451635"/>
              <a:gd name="connsiteY125" fmla="*/ 247324 h 387116"/>
              <a:gd name="connsiteX126" fmla="*/ 161836 w 451635"/>
              <a:gd name="connsiteY126" fmla="*/ 215065 h 387116"/>
              <a:gd name="connsiteX127" fmla="*/ 280122 w 451635"/>
              <a:gd name="connsiteY127" fmla="*/ 182805 h 387116"/>
              <a:gd name="connsiteX128" fmla="*/ 398407 w 451635"/>
              <a:gd name="connsiteY128" fmla="*/ 215065 h 387116"/>
              <a:gd name="connsiteX129" fmla="*/ 430667 w 451635"/>
              <a:gd name="connsiteY129" fmla="*/ 231194 h 387116"/>
              <a:gd name="connsiteX130" fmla="*/ 430667 w 451635"/>
              <a:gd name="connsiteY130" fmla="*/ 215065 h 387116"/>
              <a:gd name="connsiteX131" fmla="*/ 372062 w 451635"/>
              <a:gd name="connsiteY131" fmla="*/ 161298 h 387116"/>
              <a:gd name="connsiteX132" fmla="*/ 322059 w 451635"/>
              <a:gd name="connsiteY132" fmla="*/ 152696 h 387116"/>
              <a:gd name="connsiteX133" fmla="*/ 322597 w 451635"/>
              <a:gd name="connsiteY133" fmla="*/ 145169 h 387116"/>
              <a:gd name="connsiteX134" fmla="*/ 301090 w 451635"/>
              <a:gd name="connsiteY134" fmla="*/ 107532 h 387116"/>
              <a:gd name="connsiteX135" fmla="*/ 301090 w 451635"/>
              <a:gd name="connsiteY135" fmla="*/ 64519 h 387116"/>
              <a:gd name="connsiteX136" fmla="*/ 242485 w 451635"/>
              <a:gd name="connsiteY136" fmla="*/ 10753 h 387116"/>
              <a:gd name="connsiteX137" fmla="*/ 150545 w 451635"/>
              <a:gd name="connsiteY137" fmla="*/ 0 h 387116"/>
              <a:gd name="connsiteX138" fmla="*/ 0 w 451635"/>
              <a:gd name="connsiteY138" fmla="*/ 64519 h 387116"/>
              <a:gd name="connsiteX139" fmla="*/ 0 w 451635"/>
              <a:gd name="connsiteY139" fmla="*/ 118286 h 387116"/>
              <a:gd name="connsiteX140" fmla="*/ 21506 w 451635"/>
              <a:gd name="connsiteY140" fmla="*/ 155922 h 387116"/>
              <a:gd name="connsiteX141" fmla="*/ 21506 w 451635"/>
              <a:gd name="connsiteY141" fmla="*/ 166137 h 387116"/>
              <a:gd name="connsiteX142" fmla="*/ 0 w 451635"/>
              <a:gd name="connsiteY142" fmla="*/ 204311 h 387116"/>
              <a:gd name="connsiteX143" fmla="*/ 0 w 451635"/>
              <a:gd name="connsiteY143" fmla="*/ 258078 h 387116"/>
              <a:gd name="connsiteX144" fmla="*/ 58605 w 451635"/>
              <a:gd name="connsiteY144" fmla="*/ 311844 h 387116"/>
              <a:gd name="connsiteX145" fmla="*/ 150545 w 451635"/>
              <a:gd name="connsiteY145" fmla="*/ 322597 h 387116"/>
              <a:gd name="connsiteX146" fmla="*/ 209150 w 451635"/>
              <a:gd name="connsiteY146" fmla="*/ 376363 h 387116"/>
              <a:gd name="connsiteX147" fmla="*/ 301090 w 451635"/>
              <a:gd name="connsiteY147" fmla="*/ 387116 h 387116"/>
              <a:gd name="connsiteX148" fmla="*/ 451636 w 451635"/>
              <a:gd name="connsiteY148" fmla="*/ 322597 h 387116"/>
              <a:gd name="connsiteX149" fmla="*/ 451636 w 451635"/>
              <a:gd name="connsiteY149" fmla="*/ 268831 h 387116"/>
              <a:gd name="connsiteX150" fmla="*/ 430667 w 451635"/>
              <a:gd name="connsiteY150" fmla="*/ 231194 h 387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451635" h="387116">
                <a:moveTo>
                  <a:pt x="419914" y="322597"/>
                </a:moveTo>
                <a:cubicBezTo>
                  <a:pt x="419914" y="329587"/>
                  <a:pt x="411849" y="336038"/>
                  <a:pt x="398407" y="340877"/>
                </a:cubicBezTo>
                <a:lnTo>
                  <a:pt x="398407" y="321522"/>
                </a:lnTo>
                <a:cubicBezTo>
                  <a:pt x="405934" y="319371"/>
                  <a:pt x="413462" y="316145"/>
                  <a:pt x="419914" y="312919"/>
                </a:cubicBezTo>
                <a:lnTo>
                  <a:pt x="419914" y="322597"/>
                </a:lnTo>
                <a:close/>
                <a:moveTo>
                  <a:pt x="376901" y="287111"/>
                </a:moveTo>
                <a:lnTo>
                  <a:pt x="376901" y="267755"/>
                </a:lnTo>
                <a:cubicBezTo>
                  <a:pt x="384428" y="265605"/>
                  <a:pt x="391955" y="262379"/>
                  <a:pt x="398407" y="259153"/>
                </a:cubicBezTo>
                <a:lnTo>
                  <a:pt x="398407" y="268831"/>
                </a:lnTo>
                <a:cubicBezTo>
                  <a:pt x="398407" y="275820"/>
                  <a:pt x="390342" y="282272"/>
                  <a:pt x="376901" y="287111"/>
                </a:cubicBezTo>
                <a:close/>
                <a:moveTo>
                  <a:pt x="376901" y="347329"/>
                </a:moveTo>
                <a:cubicBezTo>
                  <a:pt x="370449" y="348942"/>
                  <a:pt x="362922" y="350018"/>
                  <a:pt x="355394" y="351093"/>
                </a:cubicBezTo>
                <a:lnTo>
                  <a:pt x="355394" y="330124"/>
                </a:lnTo>
                <a:cubicBezTo>
                  <a:pt x="362384" y="329049"/>
                  <a:pt x="369911" y="327974"/>
                  <a:pt x="376901" y="326898"/>
                </a:cubicBezTo>
                <a:lnTo>
                  <a:pt x="376901" y="347329"/>
                </a:lnTo>
                <a:close/>
                <a:moveTo>
                  <a:pt x="333888" y="276358"/>
                </a:moveTo>
                <a:cubicBezTo>
                  <a:pt x="340877" y="275283"/>
                  <a:pt x="348405" y="274207"/>
                  <a:pt x="355394" y="273132"/>
                </a:cubicBezTo>
                <a:lnTo>
                  <a:pt x="355394" y="293563"/>
                </a:lnTo>
                <a:cubicBezTo>
                  <a:pt x="348942" y="295176"/>
                  <a:pt x="341415" y="296251"/>
                  <a:pt x="333888" y="297327"/>
                </a:cubicBezTo>
                <a:lnTo>
                  <a:pt x="333888" y="276358"/>
                </a:lnTo>
                <a:close/>
                <a:moveTo>
                  <a:pt x="333888" y="353781"/>
                </a:moveTo>
                <a:cubicBezTo>
                  <a:pt x="326898" y="354319"/>
                  <a:pt x="319909" y="354857"/>
                  <a:pt x="312381" y="354857"/>
                </a:cubicBezTo>
                <a:lnTo>
                  <a:pt x="312381" y="333350"/>
                </a:lnTo>
                <a:cubicBezTo>
                  <a:pt x="318833" y="333350"/>
                  <a:pt x="326361" y="332812"/>
                  <a:pt x="333888" y="332275"/>
                </a:cubicBezTo>
                <a:lnTo>
                  <a:pt x="333888" y="353781"/>
                </a:lnTo>
                <a:close/>
                <a:moveTo>
                  <a:pt x="290875" y="301090"/>
                </a:moveTo>
                <a:lnTo>
                  <a:pt x="290875" y="279584"/>
                </a:lnTo>
                <a:cubicBezTo>
                  <a:pt x="297327" y="279584"/>
                  <a:pt x="304854" y="279046"/>
                  <a:pt x="312381" y="278509"/>
                </a:cubicBezTo>
                <a:lnTo>
                  <a:pt x="312381" y="300015"/>
                </a:lnTo>
                <a:cubicBezTo>
                  <a:pt x="305392" y="300553"/>
                  <a:pt x="298402" y="300553"/>
                  <a:pt x="290875" y="301090"/>
                </a:cubicBezTo>
                <a:close/>
                <a:moveTo>
                  <a:pt x="290875" y="354857"/>
                </a:moveTo>
                <a:cubicBezTo>
                  <a:pt x="283348" y="354857"/>
                  <a:pt x="276358" y="354319"/>
                  <a:pt x="269368" y="353781"/>
                </a:cubicBezTo>
                <a:lnTo>
                  <a:pt x="269368" y="333350"/>
                </a:lnTo>
                <a:cubicBezTo>
                  <a:pt x="273132" y="333350"/>
                  <a:pt x="276358" y="333350"/>
                  <a:pt x="280122" y="333350"/>
                </a:cubicBezTo>
                <a:cubicBezTo>
                  <a:pt x="283348" y="333350"/>
                  <a:pt x="287111" y="333350"/>
                  <a:pt x="290875" y="333350"/>
                </a:cubicBezTo>
                <a:lnTo>
                  <a:pt x="290875" y="354857"/>
                </a:lnTo>
                <a:close/>
                <a:moveTo>
                  <a:pt x="247862" y="278509"/>
                </a:moveTo>
                <a:cubicBezTo>
                  <a:pt x="254852" y="279046"/>
                  <a:pt x="261841" y="279584"/>
                  <a:pt x="269368" y="279584"/>
                </a:cubicBezTo>
                <a:lnTo>
                  <a:pt x="269368" y="301090"/>
                </a:lnTo>
                <a:cubicBezTo>
                  <a:pt x="261841" y="301090"/>
                  <a:pt x="254852" y="300553"/>
                  <a:pt x="247862" y="300015"/>
                </a:cubicBezTo>
                <a:lnTo>
                  <a:pt x="247862" y="278509"/>
                </a:lnTo>
                <a:close/>
                <a:moveTo>
                  <a:pt x="247862" y="351093"/>
                </a:moveTo>
                <a:cubicBezTo>
                  <a:pt x="240335" y="350018"/>
                  <a:pt x="232807" y="348942"/>
                  <a:pt x="226355" y="347329"/>
                </a:cubicBezTo>
                <a:lnTo>
                  <a:pt x="226355" y="330124"/>
                </a:lnTo>
                <a:cubicBezTo>
                  <a:pt x="233345" y="331199"/>
                  <a:pt x="240335" y="331737"/>
                  <a:pt x="247862" y="332275"/>
                </a:cubicBezTo>
                <a:lnTo>
                  <a:pt x="247862" y="351093"/>
                </a:lnTo>
                <a:close/>
                <a:moveTo>
                  <a:pt x="204849" y="293563"/>
                </a:moveTo>
                <a:lnTo>
                  <a:pt x="204849" y="272594"/>
                </a:lnTo>
                <a:cubicBezTo>
                  <a:pt x="211839" y="273670"/>
                  <a:pt x="218828" y="275283"/>
                  <a:pt x="226355" y="275820"/>
                </a:cubicBezTo>
                <a:lnTo>
                  <a:pt x="226355" y="297327"/>
                </a:lnTo>
                <a:cubicBezTo>
                  <a:pt x="218828" y="296251"/>
                  <a:pt x="211301" y="295176"/>
                  <a:pt x="204849" y="293563"/>
                </a:cubicBezTo>
                <a:close/>
                <a:moveTo>
                  <a:pt x="204849" y="340877"/>
                </a:moveTo>
                <a:cubicBezTo>
                  <a:pt x="191407" y="335501"/>
                  <a:pt x="183343" y="329049"/>
                  <a:pt x="183343" y="322597"/>
                </a:cubicBezTo>
                <a:lnTo>
                  <a:pt x="183343" y="321522"/>
                </a:lnTo>
                <a:cubicBezTo>
                  <a:pt x="183343" y="321522"/>
                  <a:pt x="183343" y="321522"/>
                  <a:pt x="183880" y="321522"/>
                </a:cubicBezTo>
                <a:cubicBezTo>
                  <a:pt x="185493" y="322059"/>
                  <a:pt x="186569" y="322597"/>
                  <a:pt x="188182" y="322597"/>
                </a:cubicBezTo>
                <a:cubicBezTo>
                  <a:pt x="193558" y="324210"/>
                  <a:pt x="198935" y="325285"/>
                  <a:pt x="204849" y="326361"/>
                </a:cubicBezTo>
                <a:lnTo>
                  <a:pt x="204849" y="340877"/>
                </a:lnTo>
                <a:close/>
                <a:moveTo>
                  <a:pt x="118823" y="267755"/>
                </a:moveTo>
                <a:cubicBezTo>
                  <a:pt x="122587" y="267755"/>
                  <a:pt x="125813" y="268293"/>
                  <a:pt x="129576" y="268293"/>
                </a:cubicBezTo>
                <a:lnTo>
                  <a:pt x="129576" y="268831"/>
                </a:lnTo>
                <a:cubicBezTo>
                  <a:pt x="129576" y="276358"/>
                  <a:pt x="131189" y="283885"/>
                  <a:pt x="134953" y="289800"/>
                </a:cubicBezTo>
                <a:cubicBezTo>
                  <a:pt x="129576" y="289800"/>
                  <a:pt x="124200" y="289262"/>
                  <a:pt x="118823" y="288724"/>
                </a:cubicBezTo>
                <a:lnTo>
                  <a:pt x="118823" y="267755"/>
                </a:lnTo>
                <a:close/>
                <a:moveTo>
                  <a:pt x="97317" y="203236"/>
                </a:moveTo>
                <a:cubicBezTo>
                  <a:pt x="104306" y="204311"/>
                  <a:pt x="111296" y="205924"/>
                  <a:pt x="118823" y="206462"/>
                </a:cubicBezTo>
                <a:lnTo>
                  <a:pt x="118823" y="227968"/>
                </a:lnTo>
                <a:cubicBezTo>
                  <a:pt x="111296" y="226893"/>
                  <a:pt x="103769" y="225818"/>
                  <a:pt x="97317" y="224205"/>
                </a:cubicBezTo>
                <a:lnTo>
                  <a:pt x="97317" y="203236"/>
                </a:lnTo>
                <a:close/>
                <a:moveTo>
                  <a:pt x="97317" y="286574"/>
                </a:moveTo>
                <a:cubicBezTo>
                  <a:pt x="89789" y="285498"/>
                  <a:pt x="82262" y="284423"/>
                  <a:pt x="75810" y="282810"/>
                </a:cubicBezTo>
                <a:lnTo>
                  <a:pt x="75810" y="261841"/>
                </a:lnTo>
                <a:cubicBezTo>
                  <a:pt x="82800" y="262916"/>
                  <a:pt x="89789" y="264529"/>
                  <a:pt x="97317" y="265067"/>
                </a:cubicBezTo>
                <a:lnTo>
                  <a:pt x="97317" y="286574"/>
                </a:lnTo>
                <a:close/>
                <a:moveTo>
                  <a:pt x="54304" y="198935"/>
                </a:moveTo>
                <a:lnTo>
                  <a:pt x="54304" y="189257"/>
                </a:lnTo>
                <a:cubicBezTo>
                  <a:pt x="60756" y="192483"/>
                  <a:pt x="67745" y="195171"/>
                  <a:pt x="75810" y="197322"/>
                </a:cubicBezTo>
                <a:lnTo>
                  <a:pt x="75810" y="217215"/>
                </a:lnTo>
                <a:cubicBezTo>
                  <a:pt x="62369" y="212376"/>
                  <a:pt x="54304" y="205924"/>
                  <a:pt x="54304" y="198935"/>
                </a:cubicBezTo>
                <a:close/>
                <a:moveTo>
                  <a:pt x="54304" y="276358"/>
                </a:moveTo>
                <a:cubicBezTo>
                  <a:pt x="40862" y="270981"/>
                  <a:pt x="32797" y="264529"/>
                  <a:pt x="32797" y="258078"/>
                </a:cubicBezTo>
                <a:lnTo>
                  <a:pt x="32797" y="248400"/>
                </a:lnTo>
                <a:cubicBezTo>
                  <a:pt x="39249" y="251626"/>
                  <a:pt x="46239" y="254314"/>
                  <a:pt x="54304" y="256465"/>
                </a:cubicBezTo>
                <a:lnTo>
                  <a:pt x="54304" y="276358"/>
                </a:lnTo>
                <a:close/>
                <a:moveTo>
                  <a:pt x="32797" y="108608"/>
                </a:moveTo>
                <a:cubicBezTo>
                  <a:pt x="39249" y="111834"/>
                  <a:pt x="46239" y="114522"/>
                  <a:pt x="54304" y="116673"/>
                </a:cubicBezTo>
                <a:lnTo>
                  <a:pt x="54304" y="136566"/>
                </a:lnTo>
                <a:cubicBezTo>
                  <a:pt x="40862" y="131189"/>
                  <a:pt x="32797" y="124737"/>
                  <a:pt x="32797" y="118286"/>
                </a:cubicBezTo>
                <a:lnTo>
                  <a:pt x="32797" y="108608"/>
                </a:lnTo>
                <a:close/>
                <a:moveTo>
                  <a:pt x="97317" y="125813"/>
                </a:moveTo>
                <a:lnTo>
                  <a:pt x="97317" y="147319"/>
                </a:lnTo>
                <a:cubicBezTo>
                  <a:pt x="89789" y="146244"/>
                  <a:pt x="82262" y="145169"/>
                  <a:pt x="75810" y="143556"/>
                </a:cubicBezTo>
                <a:lnTo>
                  <a:pt x="75810" y="122587"/>
                </a:lnTo>
                <a:cubicBezTo>
                  <a:pt x="82800" y="123662"/>
                  <a:pt x="89789" y="124737"/>
                  <a:pt x="97317" y="125813"/>
                </a:cubicBezTo>
                <a:close/>
                <a:moveTo>
                  <a:pt x="151083" y="32260"/>
                </a:moveTo>
                <a:cubicBezTo>
                  <a:pt x="216678" y="32260"/>
                  <a:pt x="269368" y="46777"/>
                  <a:pt x="269368" y="64519"/>
                </a:cubicBezTo>
                <a:cubicBezTo>
                  <a:pt x="269368" y="82262"/>
                  <a:pt x="216678" y="96779"/>
                  <a:pt x="151083" y="96779"/>
                </a:cubicBezTo>
                <a:cubicBezTo>
                  <a:pt x="85488" y="96779"/>
                  <a:pt x="32797" y="82262"/>
                  <a:pt x="32797" y="64519"/>
                </a:cubicBezTo>
                <a:cubicBezTo>
                  <a:pt x="32797" y="46777"/>
                  <a:pt x="85488" y="32260"/>
                  <a:pt x="151083" y="32260"/>
                </a:cubicBezTo>
                <a:close/>
                <a:moveTo>
                  <a:pt x="183343" y="287111"/>
                </a:moveTo>
                <a:cubicBezTo>
                  <a:pt x="169901" y="281735"/>
                  <a:pt x="161836" y="275283"/>
                  <a:pt x="161836" y="268831"/>
                </a:cubicBezTo>
                <a:lnTo>
                  <a:pt x="161836" y="259153"/>
                </a:lnTo>
                <a:cubicBezTo>
                  <a:pt x="168288" y="262379"/>
                  <a:pt x="175278" y="265067"/>
                  <a:pt x="183343" y="267218"/>
                </a:cubicBezTo>
                <a:lnTo>
                  <a:pt x="183343" y="287111"/>
                </a:lnTo>
                <a:close/>
                <a:moveTo>
                  <a:pt x="247862" y="136566"/>
                </a:moveTo>
                <a:lnTo>
                  <a:pt x="247862" y="117210"/>
                </a:lnTo>
                <a:cubicBezTo>
                  <a:pt x="255389" y="115060"/>
                  <a:pt x="262916" y="111834"/>
                  <a:pt x="269368" y="108608"/>
                </a:cubicBezTo>
                <a:lnTo>
                  <a:pt x="269368" y="118286"/>
                </a:lnTo>
                <a:cubicBezTo>
                  <a:pt x="269368" y="125275"/>
                  <a:pt x="261303" y="131727"/>
                  <a:pt x="247862" y="136566"/>
                </a:cubicBezTo>
                <a:close/>
                <a:moveTo>
                  <a:pt x="204849" y="146782"/>
                </a:moveTo>
                <a:lnTo>
                  <a:pt x="204849" y="125813"/>
                </a:lnTo>
                <a:cubicBezTo>
                  <a:pt x="211839" y="124737"/>
                  <a:pt x="219366" y="123662"/>
                  <a:pt x="226355" y="122587"/>
                </a:cubicBezTo>
                <a:lnTo>
                  <a:pt x="226355" y="143018"/>
                </a:lnTo>
                <a:cubicBezTo>
                  <a:pt x="219904" y="144631"/>
                  <a:pt x="212376" y="145706"/>
                  <a:pt x="204849" y="146782"/>
                </a:cubicBezTo>
                <a:close/>
                <a:moveTo>
                  <a:pt x="161836" y="150545"/>
                </a:moveTo>
                <a:lnTo>
                  <a:pt x="161836" y="129039"/>
                </a:lnTo>
                <a:cubicBezTo>
                  <a:pt x="168288" y="129039"/>
                  <a:pt x="175815" y="128501"/>
                  <a:pt x="183343" y="127963"/>
                </a:cubicBezTo>
                <a:lnTo>
                  <a:pt x="183343" y="149470"/>
                </a:lnTo>
                <a:cubicBezTo>
                  <a:pt x="176353" y="150008"/>
                  <a:pt x="169363" y="150008"/>
                  <a:pt x="161836" y="150545"/>
                </a:cubicBezTo>
                <a:close/>
                <a:moveTo>
                  <a:pt x="118823" y="149470"/>
                </a:moveTo>
                <a:lnTo>
                  <a:pt x="118823" y="127963"/>
                </a:lnTo>
                <a:cubicBezTo>
                  <a:pt x="125813" y="128501"/>
                  <a:pt x="132802" y="129039"/>
                  <a:pt x="140330" y="129039"/>
                </a:cubicBezTo>
                <a:lnTo>
                  <a:pt x="140330" y="150545"/>
                </a:lnTo>
                <a:cubicBezTo>
                  <a:pt x="132802" y="150008"/>
                  <a:pt x="125813" y="150008"/>
                  <a:pt x="118823" y="149470"/>
                </a:cubicBezTo>
                <a:close/>
                <a:moveTo>
                  <a:pt x="398407" y="215065"/>
                </a:moveTo>
                <a:cubicBezTo>
                  <a:pt x="398407" y="232807"/>
                  <a:pt x="345716" y="247324"/>
                  <a:pt x="280122" y="247324"/>
                </a:cubicBezTo>
                <a:cubicBezTo>
                  <a:pt x="214527" y="247324"/>
                  <a:pt x="161836" y="232807"/>
                  <a:pt x="161836" y="215065"/>
                </a:cubicBezTo>
                <a:cubicBezTo>
                  <a:pt x="161836" y="197322"/>
                  <a:pt x="214527" y="182805"/>
                  <a:pt x="280122" y="182805"/>
                </a:cubicBezTo>
                <a:cubicBezTo>
                  <a:pt x="345716" y="182805"/>
                  <a:pt x="398407" y="197322"/>
                  <a:pt x="398407" y="215065"/>
                </a:cubicBezTo>
                <a:close/>
                <a:moveTo>
                  <a:pt x="430667" y="231194"/>
                </a:moveTo>
                <a:lnTo>
                  <a:pt x="430667" y="215065"/>
                </a:lnTo>
                <a:cubicBezTo>
                  <a:pt x="430667" y="189794"/>
                  <a:pt x="410773" y="171514"/>
                  <a:pt x="372062" y="161298"/>
                </a:cubicBezTo>
                <a:cubicBezTo>
                  <a:pt x="357545" y="157535"/>
                  <a:pt x="340877" y="154309"/>
                  <a:pt x="322059" y="152696"/>
                </a:cubicBezTo>
                <a:cubicBezTo>
                  <a:pt x="322597" y="150545"/>
                  <a:pt x="322597" y="147857"/>
                  <a:pt x="322597" y="145169"/>
                </a:cubicBezTo>
                <a:cubicBezTo>
                  <a:pt x="322597" y="130114"/>
                  <a:pt x="315607" y="117210"/>
                  <a:pt x="301090" y="107532"/>
                </a:cubicBezTo>
                <a:lnTo>
                  <a:pt x="301090" y="64519"/>
                </a:lnTo>
                <a:cubicBezTo>
                  <a:pt x="301090" y="39249"/>
                  <a:pt x="281197" y="20969"/>
                  <a:pt x="242485" y="10753"/>
                </a:cubicBezTo>
                <a:cubicBezTo>
                  <a:pt x="217215" y="3764"/>
                  <a:pt x="184956" y="0"/>
                  <a:pt x="150545" y="0"/>
                </a:cubicBezTo>
                <a:cubicBezTo>
                  <a:pt x="105382" y="0"/>
                  <a:pt x="0" y="6452"/>
                  <a:pt x="0" y="64519"/>
                </a:cubicBezTo>
                <a:lnTo>
                  <a:pt x="0" y="118286"/>
                </a:lnTo>
                <a:cubicBezTo>
                  <a:pt x="0" y="133340"/>
                  <a:pt x="6990" y="146244"/>
                  <a:pt x="21506" y="155922"/>
                </a:cubicBezTo>
                <a:lnTo>
                  <a:pt x="21506" y="166137"/>
                </a:lnTo>
                <a:cubicBezTo>
                  <a:pt x="8603" y="175278"/>
                  <a:pt x="0" y="187644"/>
                  <a:pt x="0" y="204311"/>
                </a:cubicBezTo>
                <a:lnTo>
                  <a:pt x="0" y="258078"/>
                </a:lnTo>
                <a:cubicBezTo>
                  <a:pt x="0" y="283348"/>
                  <a:pt x="19893" y="301628"/>
                  <a:pt x="58605" y="311844"/>
                </a:cubicBezTo>
                <a:cubicBezTo>
                  <a:pt x="83875" y="318833"/>
                  <a:pt x="116135" y="322597"/>
                  <a:pt x="150545" y="322597"/>
                </a:cubicBezTo>
                <a:cubicBezTo>
                  <a:pt x="150545" y="347867"/>
                  <a:pt x="170439" y="366147"/>
                  <a:pt x="209150" y="376363"/>
                </a:cubicBezTo>
                <a:cubicBezTo>
                  <a:pt x="234420" y="383353"/>
                  <a:pt x="266680" y="387116"/>
                  <a:pt x="301090" y="387116"/>
                </a:cubicBezTo>
                <a:cubicBezTo>
                  <a:pt x="346254" y="387116"/>
                  <a:pt x="451636" y="380664"/>
                  <a:pt x="451636" y="322597"/>
                </a:cubicBezTo>
                <a:lnTo>
                  <a:pt x="451636" y="268831"/>
                </a:lnTo>
                <a:cubicBezTo>
                  <a:pt x="452173" y="253776"/>
                  <a:pt x="445184" y="240872"/>
                  <a:pt x="430667" y="23119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  <a:ln w="535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F55647B-6250-409F-984B-A2399BBF5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99775" y="3395418"/>
            <a:ext cx="992451" cy="992451"/>
          </a:xfrm>
          <a:prstGeom prst="rect">
            <a:avLst/>
          </a:prstGeom>
          <a:noFill/>
          <a:ln w="635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70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Worm view of buildings">
            <a:extLst>
              <a:ext uri="{FF2B5EF4-FFF2-40B4-BE49-F238E27FC236}">
                <a16:creationId xmlns:a16="http://schemas.microsoft.com/office/drawing/2014/main" id="{094A5D1B-B8BE-4CE8-8D90-3F36D4EADDE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C9191F1-E8DF-4B64-8A28-BC458F6A0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4CEA7-D60A-47AE-A867-C557D000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FUNDING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22E43-C110-41B5-9E8C-BBA2A6D72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F173E3BB-F601-4F0E-90AC-4E1473812240}"/>
              </a:ext>
            </a:extLst>
          </p:cNvPr>
          <p:cNvSpPr/>
          <p:nvPr/>
        </p:nvSpPr>
        <p:spPr bwMode="white">
          <a:xfrm flipV="1">
            <a:off x="703627" y="1277068"/>
            <a:ext cx="4023360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F55647B-6250-409F-984B-A2399BBF5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99775" y="3457740"/>
            <a:ext cx="992451" cy="992451"/>
          </a:xfrm>
          <a:prstGeom prst="rect">
            <a:avLst/>
          </a:prstGeom>
          <a:noFill/>
          <a:ln w="635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 descr="Icon Stethoscope ">
            <a:extLst>
              <a:ext uri="{FF2B5EF4-FFF2-40B4-BE49-F238E27FC236}">
                <a16:creationId xmlns:a16="http://schemas.microsoft.com/office/drawing/2014/main" id="{49C2930A-BA57-460C-81A6-F126250C3554}"/>
              </a:ext>
            </a:extLst>
          </p:cNvPr>
          <p:cNvGrpSpPr>
            <a:grpSpLocks noChangeAspect="1"/>
          </p:cNvGrpSpPr>
          <p:nvPr/>
        </p:nvGrpSpPr>
        <p:grpSpPr>
          <a:xfrm>
            <a:off x="5929814" y="3738901"/>
            <a:ext cx="332372" cy="430129"/>
            <a:chOff x="5772150" y="3009900"/>
            <a:chExt cx="647700" cy="8382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E6F12-4FB5-4776-8A61-3CC1958EF92F}"/>
                </a:ext>
              </a:extLst>
            </p:cNvPr>
            <p:cNvSpPr/>
            <p:nvPr/>
          </p:nvSpPr>
          <p:spPr>
            <a:xfrm>
              <a:off x="5772150" y="3009900"/>
              <a:ext cx="647700" cy="838200"/>
            </a:xfrm>
            <a:custGeom>
              <a:avLst/>
              <a:gdLst>
                <a:gd name="connsiteX0" fmla="*/ 542925 w 647700"/>
                <a:gd name="connsiteY0" fmla="*/ 381000 h 838200"/>
                <a:gd name="connsiteX1" fmla="*/ 476250 w 647700"/>
                <a:gd name="connsiteY1" fmla="*/ 314325 h 838200"/>
                <a:gd name="connsiteX2" fmla="*/ 542925 w 647700"/>
                <a:gd name="connsiteY2" fmla="*/ 247650 h 838200"/>
                <a:gd name="connsiteX3" fmla="*/ 609600 w 647700"/>
                <a:gd name="connsiteY3" fmla="*/ 314325 h 838200"/>
                <a:gd name="connsiteX4" fmla="*/ 542925 w 647700"/>
                <a:gd name="connsiteY4" fmla="*/ 381000 h 838200"/>
                <a:gd name="connsiteX5" fmla="*/ 647700 w 647700"/>
                <a:gd name="connsiteY5" fmla="*/ 314325 h 838200"/>
                <a:gd name="connsiteX6" fmla="*/ 542925 w 647700"/>
                <a:gd name="connsiteY6" fmla="*/ 209550 h 838200"/>
                <a:gd name="connsiteX7" fmla="*/ 438150 w 647700"/>
                <a:gd name="connsiteY7" fmla="*/ 314325 h 838200"/>
                <a:gd name="connsiteX8" fmla="*/ 514350 w 647700"/>
                <a:gd name="connsiteY8" fmla="*/ 415290 h 838200"/>
                <a:gd name="connsiteX9" fmla="*/ 514350 w 647700"/>
                <a:gd name="connsiteY9" fmla="*/ 638175 h 838200"/>
                <a:gd name="connsiteX10" fmla="*/ 371475 w 647700"/>
                <a:gd name="connsiteY10" fmla="*/ 781050 h 838200"/>
                <a:gd name="connsiteX11" fmla="*/ 228600 w 647700"/>
                <a:gd name="connsiteY11" fmla="*/ 638175 h 838200"/>
                <a:gd name="connsiteX12" fmla="*/ 228600 w 647700"/>
                <a:gd name="connsiteY12" fmla="*/ 541020 h 838200"/>
                <a:gd name="connsiteX13" fmla="*/ 400050 w 647700"/>
                <a:gd name="connsiteY13" fmla="*/ 342900 h 838200"/>
                <a:gd name="connsiteX14" fmla="*/ 381000 w 647700"/>
                <a:gd name="connsiteY14" fmla="*/ 310515 h 838200"/>
                <a:gd name="connsiteX15" fmla="*/ 381000 w 647700"/>
                <a:gd name="connsiteY15" fmla="*/ 76200 h 838200"/>
                <a:gd name="connsiteX16" fmla="*/ 331470 w 647700"/>
                <a:gd name="connsiteY16" fmla="*/ 20003 h 838200"/>
                <a:gd name="connsiteX17" fmla="*/ 304800 w 647700"/>
                <a:gd name="connsiteY17" fmla="*/ 0 h 838200"/>
                <a:gd name="connsiteX18" fmla="*/ 295275 w 647700"/>
                <a:gd name="connsiteY18" fmla="*/ 0 h 838200"/>
                <a:gd name="connsiteX19" fmla="*/ 257175 w 647700"/>
                <a:gd name="connsiteY19" fmla="*/ 38100 h 838200"/>
                <a:gd name="connsiteX20" fmla="*/ 295275 w 647700"/>
                <a:gd name="connsiteY20" fmla="*/ 76200 h 838200"/>
                <a:gd name="connsiteX21" fmla="*/ 304800 w 647700"/>
                <a:gd name="connsiteY21" fmla="*/ 76200 h 838200"/>
                <a:gd name="connsiteX22" fmla="*/ 331470 w 647700"/>
                <a:gd name="connsiteY22" fmla="*/ 59055 h 838200"/>
                <a:gd name="connsiteX23" fmla="*/ 342900 w 647700"/>
                <a:gd name="connsiteY23" fmla="*/ 76200 h 838200"/>
                <a:gd name="connsiteX24" fmla="*/ 342900 w 647700"/>
                <a:gd name="connsiteY24" fmla="*/ 310515 h 838200"/>
                <a:gd name="connsiteX25" fmla="*/ 323850 w 647700"/>
                <a:gd name="connsiteY25" fmla="*/ 342900 h 838200"/>
                <a:gd name="connsiteX26" fmla="*/ 200025 w 647700"/>
                <a:gd name="connsiteY26" fmla="*/ 466725 h 838200"/>
                <a:gd name="connsiteX27" fmla="*/ 76200 w 647700"/>
                <a:gd name="connsiteY27" fmla="*/ 342900 h 838200"/>
                <a:gd name="connsiteX28" fmla="*/ 57150 w 647700"/>
                <a:gd name="connsiteY28" fmla="*/ 310515 h 838200"/>
                <a:gd name="connsiteX29" fmla="*/ 57150 w 647700"/>
                <a:gd name="connsiteY29" fmla="*/ 76200 h 838200"/>
                <a:gd name="connsiteX30" fmla="*/ 68580 w 647700"/>
                <a:gd name="connsiteY30" fmla="*/ 59055 h 838200"/>
                <a:gd name="connsiteX31" fmla="*/ 95250 w 647700"/>
                <a:gd name="connsiteY31" fmla="*/ 76200 h 838200"/>
                <a:gd name="connsiteX32" fmla="*/ 104775 w 647700"/>
                <a:gd name="connsiteY32" fmla="*/ 76200 h 838200"/>
                <a:gd name="connsiteX33" fmla="*/ 142875 w 647700"/>
                <a:gd name="connsiteY33" fmla="*/ 38100 h 838200"/>
                <a:gd name="connsiteX34" fmla="*/ 104775 w 647700"/>
                <a:gd name="connsiteY34" fmla="*/ 0 h 838200"/>
                <a:gd name="connsiteX35" fmla="*/ 95250 w 647700"/>
                <a:gd name="connsiteY35" fmla="*/ 0 h 838200"/>
                <a:gd name="connsiteX36" fmla="*/ 68580 w 647700"/>
                <a:gd name="connsiteY36" fmla="*/ 20003 h 838200"/>
                <a:gd name="connsiteX37" fmla="*/ 19050 w 647700"/>
                <a:gd name="connsiteY37" fmla="*/ 76200 h 838200"/>
                <a:gd name="connsiteX38" fmla="*/ 19050 w 647700"/>
                <a:gd name="connsiteY38" fmla="*/ 310515 h 838200"/>
                <a:gd name="connsiteX39" fmla="*/ 0 w 647700"/>
                <a:gd name="connsiteY39" fmla="*/ 342900 h 838200"/>
                <a:gd name="connsiteX40" fmla="*/ 171450 w 647700"/>
                <a:gd name="connsiteY40" fmla="*/ 541020 h 838200"/>
                <a:gd name="connsiteX41" fmla="*/ 171450 w 647700"/>
                <a:gd name="connsiteY41" fmla="*/ 638175 h 838200"/>
                <a:gd name="connsiteX42" fmla="*/ 371475 w 647700"/>
                <a:gd name="connsiteY42" fmla="*/ 838200 h 838200"/>
                <a:gd name="connsiteX43" fmla="*/ 571500 w 647700"/>
                <a:gd name="connsiteY43" fmla="*/ 638175 h 838200"/>
                <a:gd name="connsiteX44" fmla="*/ 571500 w 647700"/>
                <a:gd name="connsiteY44" fmla="*/ 415290 h 838200"/>
                <a:gd name="connsiteX45" fmla="*/ 647700 w 647700"/>
                <a:gd name="connsiteY45" fmla="*/ 314325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647700" h="838200">
                  <a:moveTo>
                    <a:pt x="542925" y="381000"/>
                  </a:moveTo>
                  <a:cubicBezTo>
                    <a:pt x="505778" y="381000"/>
                    <a:pt x="476250" y="351473"/>
                    <a:pt x="476250" y="314325"/>
                  </a:cubicBezTo>
                  <a:cubicBezTo>
                    <a:pt x="476250" y="277178"/>
                    <a:pt x="505778" y="247650"/>
                    <a:pt x="542925" y="247650"/>
                  </a:cubicBezTo>
                  <a:cubicBezTo>
                    <a:pt x="580073" y="247650"/>
                    <a:pt x="609600" y="277178"/>
                    <a:pt x="609600" y="314325"/>
                  </a:cubicBezTo>
                  <a:cubicBezTo>
                    <a:pt x="609600" y="351473"/>
                    <a:pt x="580073" y="381000"/>
                    <a:pt x="542925" y="381000"/>
                  </a:cubicBezTo>
                  <a:close/>
                  <a:moveTo>
                    <a:pt x="647700" y="314325"/>
                  </a:moveTo>
                  <a:cubicBezTo>
                    <a:pt x="647700" y="256223"/>
                    <a:pt x="601028" y="209550"/>
                    <a:pt x="542925" y="209550"/>
                  </a:cubicBezTo>
                  <a:cubicBezTo>
                    <a:pt x="484823" y="209550"/>
                    <a:pt x="438150" y="256223"/>
                    <a:pt x="438150" y="314325"/>
                  </a:cubicBezTo>
                  <a:cubicBezTo>
                    <a:pt x="438150" y="361950"/>
                    <a:pt x="470535" y="402908"/>
                    <a:pt x="514350" y="415290"/>
                  </a:cubicBezTo>
                  <a:lnTo>
                    <a:pt x="514350" y="638175"/>
                  </a:lnTo>
                  <a:cubicBezTo>
                    <a:pt x="514350" y="717233"/>
                    <a:pt x="450533" y="781050"/>
                    <a:pt x="371475" y="781050"/>
                  </a:cubicBezTo>
                  <a:cubicBezTo>
                    <a:pt x="292418" y="781050"/>
                    <a:pt x="228600" y="717233"/>
                    <a:pt x="228600" y="638175"/>
                  </a:cubicBezTo>
                  <a:lnTo>
                    <a:pt x="228600" y="541020"/>
                  </a:lnTo>
                  <a:cubicBezTo>
                    <a:pt x="325755" y="526733"/>
                    <a:pt x="400050" y="443865"/>
                    <a:pt x="400050" y="342900"/>
                  </a:cubicBezTo>
                  <a:cubicBezTo>
                    <a:pt x="400050" y="328613"/>
                    <a:pt x="392430" y="316230"/>
                    <a:pt x="381000" y="310515"/>
                  </a:cubicBezTo>
                  <a:lnTo>
                    <a:pt x="381000" y="76200"/>
                  </a:lnTo>
                  <a:cubicBezTo>
                    <a:pt x="381000" y="47625"/>
                    <a:pt x="359093" y="23813"/>
                    <a:pt x="331470" y="20003"/>
                  </a:cubicBezTo>
                  <a:cubicBezTo>
                    <a:pt x="327660" y="8573"/>
                    <a:pt x="317183" y="0"/>
                    <a:pt x="304800" y="0"/>
                  </a:cubicBezTo>
                  <a:lnTo>
                    <a:pt x="295275" y="0"/>
                  </a:lnTo>
                  <a:cubicBezTo>
                    <a:pt x="274320" y="0"/>
                    <a:pt x="257175" y="17145"/>
                    <a:pt x="257175" y="38100"/>
                  </a:cubicBezTo>
                  <a:cubicBezTo>
                    <a:pt x="257175" y="59055"/>
                    <a:pt x="274320" y="76200"/>
                    <a:pt x="295275" y="76200"/>
                  </a:cubicBezTo>
                  <a:lnTo>
                    <a:pt x="304800" y="76200"/>
                  </a:lnTo>
                  <a:cubicBezTo>
                    <a:pt x="316230" y="76200"/>
                    <a:pt x="326708" y="68580"/>
                    <a:pt x="331470" y="59055"/>
                  </a:cubicBezTo>
                  <a:cubicBezTo>
                    <a:pt x="338138" y="61913"/>
                    <a:pt x="342900" y="68580"/>
                    <a:pt x="342900" y="76200"/>
                  </a:cubicBezTo>
                  <a:lnTo>
                    <a:pt x="342900" y="310515"/>
                  </a:lnTo>
                  <a:cubicBezTo>
                    <a:pt x="331470" y="317183"/>
                    <a:pt x="323850" y="329565"/>
                    <a:pt x="323850" y="342900"/>
                  </a:cubicBezTo>
                  <a:cubicBezTo>
                    <a:pt x="323850" y="411480"/>
                    <a:pt x="268605" y="466725"/>
                    <a:pt x="200025" y="466725"/>
                  </a:cubicBezTo>
                  <a:cubicBezTo>
                    <a:pt x="131445" y="466725"/>
                    <a:pt x="76200" y="411480"/>
                    <a:pt x="76200" y="342900"/>
                  </a:cubicBezTo>
                  <a:cubicBezTo>
                    <a:pt x="76200" y="328613"/>
                    <a:pt x="68580" y="316230"/>
                    <a:pt x="57150" y="310515"/>
                  </a:cubicBezTo>
                  <a:lnTo>
                    <a:pt x="57150" y="76200"/>
                  </a:lnTo>
                  <a:cubicBezTo>
                    <a:pt x="57150" y="68580"/>
                    <a:pt x="61913" y="61913"/>
                    <a:pt x="68580" y="59055"/>
                  </a:cubicBezTo>
                  <a:cubicBezTo>
                    <a:pt x="73343" y="69533"/>
                    <a:pt x="82868" y="76200"/>
                    <a:pt x="95250" y="76200"/>
                  </a:cubicBezTo>
                  <a:lnTo>
                    <a:pt x="104775" y="76200"/>
                  </a:lnTo>
                  <a:cubicBezTo>
                    <a:pt x="125730" y="76200"/>
                    <a:pt x="142875" y="59055"/>
                    <a:pt x="142875" y="38100"/>
                  </a:cubicBezTo>
                  <a:cubicBezTo>
                    <a:pt x="142875" y="17145"/>
                    <a:pt x="125730" y="0"/>
                    <a:pt x="104775" y="0"/>
                  </a:cubicBezTo>
                  <a:lnTo>
                    <a:pt x="95250" y="0"/>
                  </a:lnTo>
                  <a:cubicBezTo>
                    <a:pt x="82868" y="0"/>
                    <a:pt x="72390" y="8573"/>
                    <a:pt x="68580" y="20003"/>
                  </a:cubicBezTo>
                  <a:cubicBezTo>
                    <a:pt x="40957" y="23813"/>
                    <a:pt x="19050" y="47625"/>
                    <a:pt x="19050" y="76200"/>
                  </a:cubicBezTo>
                  <a:lnTo>
                    <a:pt x="19050" y="310515"/>
                  </a:lnTo>
                  <a:cubicBezTo>
                    <a:pt x="7620" y="317183"/>
                    <a:pt x="0" y="329565"/>
                    <a:pt x="0" y="342900"/>
                  </a:cubicBezTo>
                  <a:cubicBezTo>
                    <a:pt x="0" y="443865"/>
                    <a:pt x="74295" y="526733"/>
                    <a:pt x="171450" y="541020"/>
                  </a:cubicBezTo>
                  <a:lnTo>
                    <a:pt x="171450" y="638175"/>
                  </a:lnTo>
                  <a:cubicBezTo>
                    <a:pt x="171450" y="748665"/>
                    <a:pt x="260985" y="838200"/>
                    <a:pt x="371475" y="838200"/>
                  </a:cubicBezTo>
                  <a:cubicBezTo>
                    <a:pt x="481965" y="838200"/>
                    <a:pt x="571500" y="748665"/>
                    <a:pt x="571500" y="638175"/>
                  </a:cubicBezTo>
                  <a:lnTo>
                    <a:pt x="571500" y="415290"/>
                  </a:lnTo>
                  <a:cubicBezTo>
                    <a:pt x="615315" y="402908"/>
                    <a:pt x="647700" y="361950"/>
                    <a:pt x="647700" y="31432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D8EA7DE-86F4-478B-9D9B-28A0D3E0D041}"/>
                </a:ext>
              </a:extLst>
            </p:cNvPr>
            <p:cNvSpPr/>
            <p:nvPr/>
          </p:nvSpPr>
          <p:spPr>
            <a:xfrm>
              <a:off x="6267450" y="3276600"/>
              <a:ext cx="95250" cy="95250"/>
            </a:xfrm>
            <a:custGeom>
              <a:avLst/>
              <a:gdLst>
                <a:gd name="connsiteX0" fmla="*/ 95250 w 95250"/>
                <a:gd name="connsiteY0" fmla="*/ 47625 h 95250"/>
                <a:gd name="connsiteX1" fmla="*/ 47625 w 95250"/>
                <a:gd name="connsiteY1" fmla="*/ 95250 h 95250"/>
                <a:gd name="connsiteX2" fmla="*/ 0 w 95250"/>
                <a:gd name="connsiteY2" fmla="*/ 47625 h 95250"/>
                <a:gd name="connsiteX3" fmla="*/ 47625 w 95250"/>
                <a:gd name="connsiteY3" fmla="*/ 0 h 95250"/>
                <a:gd name="connsiteX4" fmla="*/ 95250 w 95250"/>
                <a:gd name="connsiteY4" fmla="*/ 4762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5250" y="47625"/>
                  </a:moveTo>
                  <a:cubicBezTo>
                    <a:pt x="95250" y="73928"/>
                    <a:pt x="73928" y="95250"/>
                    <a:pt x="47625" y="95250"/>
                  </a:cubicBezTo>
                  <a:cubicBezTo>
                    <a:pt x="21322" y="95250"/>
                    <a:pt x="0" y="73928"/>
                    <a:pt x="0" y="47625"/>
                  </a:cubicBezTo>
                  <a:cubicBezTo>
                    <a:pt x="0" y="21322"/>
                    <a:pt x="21322" y="0"/>
                    <a:pt x="47625" y="0"/>
                  </a:cubicBezTo>
                  <a:cubicBezTo>
                    <a:pt x="73928" y="0"/>
                    <a:pt x="95250" y="21322"/>
                    <a:pt x="95250" y="4762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F08F0F99-C79A-4CE0-89AB-B33FE3FDF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9625769"/>
              </p:ext>
            </p:extLst>
          </p:nvPr>
        </p:nvGraphicFramePr>
        <p:xfrm>
          <a:off x="3008630" y="1660567"/>
          <a:ext cx="6174740" cy="4528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9" name="Rectangle 48">
            <a:extLst>
              <a:ext uri="{FF2B5EF4-FFF2-40B4-BE49-F238E27FC236}">
                <a16:creationId xmlns:a16="http://schemas.microsoft.com/office/drawing/2014/main" id="{E64F0C47-5577-4CF1-892C-74FD8E7B89C3}"/>
              </a:ext>
            </a:extLst>
          </p:cNvPr>
          <p:cNvSpPr/>
          <p:nvPr/>
        </p:nvSpPr>
        <p:spPr>
          <a:xfrm>
            <a:off x="1400801" y="5797325"/>
            <a:ext cx="2448000" cy="216000"/>
          </a:xfrm>
          <a:prstGeom prst="rect">
            <a:avLst/>
          </a:prstGeom>
        </p:spPr>
        <p:txBody>
          <a:bodyPr wrap="square" lIns="0" tIns="0" rIns="108000" bIns="0">
            <a:no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Marketing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461AA33-C31E-4FC9-AC74-48CD41F6A5D8}"/>
              </a:ext>
            </a:extLst>
          </p:cNvPr>
          <p:cNvSpPr/>
          <p:nvPr/>
        </p:nvSpPr>
        <p:spPr>
          <a:xfrm>
            <a:off x="1400801" y="5581325"/>
            <a:ext cx="2448000" cy="216000"/>
          </a:xfrm>
          <a:prstGeom prst="rect">
            <a:avLst/>
          </a:prstGeom>
        </p:spPr>
        <p:txBody>
          <a:bodyPr wrap="square" lIns="0" tIns="0" rIns="108000" bIns="0">
            <a:no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Administrative Startup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E4075F-6CDB-42CC-9B2E-17626DED01F3}"/>
              </a:ext>
            </a:extLst>
          </p:cNvPr>
          <p:cNvSpPr/>
          <p:nvPr/>
        </p:nvSpPr>
        <p:spPr>
          <a:xfrm>
            <a:off x="1400801" y="2242499"/>
            <a:ext cx="2448000" cy="215444"/>
          </a:xfrm>
          <a:prstGeom prst="rect">
            <a:avLst/>
          </a:prstGeom>
        </p:spPr>
        <p:txBody>
          <a:bodyPr wrap="square" lIns="0" tIns="0" rIns="108000" bIns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Website Development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7205FBE-B5DC-426E-8EAF-A431201C872E}"/>
              </a:ext>
            </a:extLst>
          </p:cNvPr>
          <p:cNvSpPr/>
          <p:nvPr/>
        </p:nvSpPr>
        <p:spPr>
          <a:xfrm>
            <a:off x="1400801" y="2025061"/>
            <a:ext cx="2448000" cy="215444"/>
          </a:xfrm>
          <a:prstGeom prst="rect">
            <a:avLst/>
          </a:prstGeom>
        </p:spPr>
        <p:txBody>
          <a:bodyPr wrap="square" lIns="0" tIns="0" rIns="108000" bIns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Miscellaneous Costs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E37E1AA-94B7-40C7-9B7A-FD7E9E8CDF93}"/>
              </a:ext>
            </a:extLst>
          </p:cNvPr>
          <p:cNvSpPr/>
          <p:nvPr/>
        </p:nvSpPr>
        <p:spPr>
          <a:xfrm>
            <a:off x="1400801" y="1807623"/>
            <a:ext cx="2448000" cy="215444"/>
          </a:xfrm>
          <a:prstGeom prst="rect">
            <a:avLst/>
          </a:prstGeom>
        </p:spPr>
        <p:txBody>
          <a:bodyPr wrap="square" lIns="0" tIns="0" rIns="108000" bIns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Initial Lease Payments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858D075-D152-4824-942D-18F09EB96E38}"/>
              </a:ext>
            </a:extLst>
          </p:cNvPr>
          <p:cNvSpPr/>
          <p:nvPr/>
        </p:nvSpPr>
        <p:spPr>
          <a:xfrm>
            <a:off x="8335005" y="2025061"/>
            <a:ext cx="2448000" cy="216000"/>
          </a:xfrm>
          <a:prstGeom prst="rect">
            <a:avLst/>
          </a:prstGeom>
        </p:spPr>
        <p:txBody>
          <a:bodyPr wrap="square" lIns="108000" tIns="0" rIns="0" bIns="0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Medical Equipment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0FAEC7D-86CD-4334-ACAE-C1C20F137C93}"/>
              </a:ext>
            </a:extLst>
          </p:cNvPr>
          <p:cNvSpPr/>
          <p:nvPr/>
        </p:nvSpPr>
        <p:spPr>
          <a:xfrm>
            <a:off x="8335005" y="5366295"/>
            <a:ext cx="2448000" cy="216000"/>
          </a:xfrm>
          <a:prstGeom prst="rect">
            <a:avLst/>
          </a:prstGeom>
        </p:spPr>
        <p:txBody>
          <a:bodyPr wrap="square" lIns="108000" tIns="0" rIns="0" bIns="0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Start Up Fees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69439AC-F25B-4EE0-A1B7-5E440F45AAA9}"/>
              </a:ext>
            </a:extLst>
          </p:cNvPr>
          <p:cNvSpPr/>
          <p:nvPr/>
        </p:nvSpPr>
        <p:spPr>
          <a:xfrm>
            <a:off x="8335005" y="5581325"/>
            <a:ext cx="2448000" cy="216000"/>
          </a:xfrm>
          <a:prstGeom prst="rect">
            <a:avLst/>
          </a:prstGeom>
        </p:spPr>
        <p:txBody>
          <a:bodyPr wrap="square" lIns="108000" tIns="0" rIns="0" bIns="0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Retail Business Insurance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1C531DE-C361-4C6A-BA19-EEE1702D410F}"/>
              </a:ext>
            </a:extLst>
          </p:cNvPr>
          <p:cNvSpPr/>
          <p:nvPr/>
        </p:nvSpPr>
        <p:spPr>
          <a:xfrm>
            <a:off x="8335005" y="5797325"/>
            <a:ext cx="2448000" cy="216000"/>
          </a:xfrm>
          <a:prstGeom prst="rect">
            <a:avLst/>
          </a:prstGeom>
        </p:spPr>
        <p:txBody>
          <a:bodyPr wrap="square" lIns="108000" tIns="0" rIns="0" bIns="0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Software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2133C82-78B8-4F5A-A194-5108506FC629}"/>
              </a:ext>
            </a:extLst>
          </p:cNvPr>
          <p:cNvSpPr/>
          <p:nvPr/>
        </p:nvSpPr>
        <p:spPr>
          <a:xfrm>
            <a:off x="8335005" y="1807623"/>
            <a:ext cx="2448000" cy="216000"/>
          </a:xfrm>
          <a:prstGeom prst="rect">
            <a:avLst/>
          </a:prstGeom>
        </p:spPr>
        <p:txBody>
          <a:bodyPr wrap="square" lIns="108000" tIns="0" rIns="0" bIns="0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Lease Deposit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F530341-3267-48B2-9656-418026034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81318" y="2301320"/>
            <a:ext cx="94268" cy="942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24FD5FD-08E6-4159-9344-CF712D78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48068" y="2055013"/>
            <a:ext cx="94268" cy="942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02F1619-684F-4E5B-8B47-248B2866D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93827" y="2035213"/>
            <a:ext cx="94268" cy="942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0F522B1-F9C8-450A-B7B9-1F835972E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19368" y="2602509"/>
            <a:ext cx="94268" cy="942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869F86F5-065C-44E2-82A3-AF694BBC5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3848801" y="1915345"/>
            <a:ext cx="1946401" cy="139668"/>
          </a:xfrm>
          <a:prstGeom prst="bentConnector2">
            <a:avLst/>
          </a:prstGeom>
          <a:ln>
            <a:solidFill>
              <a:schemeClr val="bg1">
                <a:alpha val="20000"/>
              </a:schemeClr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F87C087B-CD00-4FF7-A024-A30FD0B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2" idx="3"/>
            <a:endCxn id="29" idx="0"/>
          </p:cNvCxnSpPr>
          <p:nvPr/>
        </p:nvCxnSpPr>
        <p:spPr>
          <a:xfrm>
            <a:off x="3848801" y="2132783"/>
            <a:ext cx="1279651" cy="168537"/>
          </a:xfrm>
          <a:prstGeom prst="bentConnector2">
            <a:avLst/>
          </a:prstGeom>
          <a:ln>
            <a:solidFill>
              <a:schemeClr val="bg1">
                <a:alpha val="20000"/>
              </a:schemeClr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59D5A8F9-03EE-4AD6-900C-6CB3155F6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1" idx="3"/>
            <a:endCxn id="76" idx="0"/>
          </p:cNvCxnSpPr>
          <p:nvPr/>
        </p:nvCxnSpPr>
        <p:spPr>
          <a:xfrm>
            <a:off x="3848801" y="2350221"/>
            <a:ext cx="917701" cy="252288"/>
          </a:xfrm>
          <a:prstGeom prst="bentConnector2">
            <a:avLst/>
          </a:prstGeom>
          <a:ln>
            <a:solidFill>
              <a:schemeClr val="bg1">
                <a:alpha val="20000"/>
              </a:schemeClr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7E495AD6-0D3C-45BA-BAF4-3228E1545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02435" y="2301320"/>
            <a:ext cx="94268" cy="942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1C42E16-C832-416F-A954-48DEE4488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72234" y="5108020"/>
            <a:ext cx="94268" cy="942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79453A6-5480-4F56-AF3E-93A3A00FF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38984" y="5581325"/>
            <a:ext cx="94268" cy="942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067BECA-05E5-446B-83C8-B727685790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84618" y="5703057"/>
            <a:ext cx="94268" cy="942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1E5B5DC7-F6C3-425D-ACC9-2D81600FD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17626" y="5642191"/>
            <a:ext cx="94268" cy="942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60A3D05C-DE27-48B9-A6FC-362B5658E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3447" y="5011540"/>
            <a:ext cx="94268" cy="942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D0BED382-34EA-4006-BEAB-FDA474FFF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3" idx="1"/>
            <a:endCxn id="75" idx="0"/>
          </p:cNvCxnSpPr>
          <p:nvPr/>
        </p:nvCxnSpPr>
        <p:spPr>
          <a:xfrm rot="10800000" flipV="1">
            <a:off x="6040961" y="1915623"/>
            <a:ext cx="2294044" cy="119590"/>
          </a:xfrm>
          <a:prstGeom prst="bentConnector2">
            <a:avLst/>
          </a:prstGeom>
          <a:ln>
            <a:solidFill>
              <a:schemeClr val="bg1">
                <a:alpha val="20000"/>
              </a:schemeClr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6D3DFA9F-6E1C-4E7E-834B-AD49DBBEA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69" idx="1"/>
            <a:endCxn id="94" idx="0"/>
          </p:cNvCxnSpPr>
          <p:nvPr/>
        </p:nvCxnSpPr>
        <p:spPr>
          <a:xfrm rot="10800000" flipV="1">
            <a:off x="7049569" y="2133060"/>
            <a:ext cx="1285436" cy="168259"/>
          </a:xfrm>
          <a:prstGeom prst="bentConnector2">
            <a:avLst/>
          </a:prstGeom>
          <a:ln>
            <a:solidFill>
              <a:schemeClr val="bg1">
                <a:alpha val="20000"/>
              </a:schemeClr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8B2CA833-558A-4C6C-9757-5A1138094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2" idx="1"/>
            <a:endCxn id="97" idx="4"/>
          </p:cNvCxnSpPr>
          <p:nvPr/>
        </p:nvCxnSpPr>
        <p:spPr>
          <a:xfrm rot="10800000">
            <a:off x="6131753" y="5797325"/>
            <a:ext cx="2203253" cy="108000"/>
          </a:xfrm>
          <a:prstGeom prst="bentConnector2">
            <a:avLst/>
          </a:prstGeom>
          <a:ln>
            <a:solidFill>
              <a:schemeClr val="bg1">
                <a:alpha val="20000"/>
              </a:schemeClr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CB655F58-7325-4F39-8678-9A4E4654C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0" idx="1"/>
            <a:endCxn id="99" idx="4"/>
          </p:cNvCxnSpPr>
          <p:nvPr/>
        </p:nvCxnSpPr>
        <p:spPr>
          <a:xfrm rot="10800000">
            <a:off x="7540581" y="5105809"/>
            <a:ext cx="794424" cy="368487"/>
          </a:xfrm>
          <a:prstGeom prst="bentConnector2">
            <a:avLst/>
          </a:prstGeom>
          <a:ln>
            <a:solidFill>
              <a:schemeClr val="bg1">
                <a:alpha val="20000"/>
              </a:schemeClr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CB096407-8ABA-4AC2-9B70-3CA7320B4C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1" idx="1"/>
            <a:endCxn id="98" idx="6"/>
          </p:cNvCxnSpPr>
          <p:nvPr/>
        </p:nvCxnSpPr>
        <p:spPr>
          <a:xfrm flipH="1">
            <a:off x="6711894" y="5689325"/>
            <a:ext cx="1623111" cy="0"/>
          </a:xfrm>
          <a:prstGeom prst="line">
            <a:avLst/>
          </a:prstGeom>
          <a:ln>
            <a:solidFill>
              <a:schemeClr val="bg1">
                <a:alpha val="20000"/>
              </a:schemeClr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C3736416-33EA-41FA-AAD8-72A77ADEA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0" idx="3"/>
            <a:endCxn id="95" idx="4"/>
          </p:cNvCxnSpPr>
          <p:nvPr/>
        </p:nvCxnSpPr>
        <p:spPr>
          <a:xfrm flipV="1">
            <a:off x="3848801" y="5202288"/>
            <a:ext cx="870567" cy="487037"/>
          </a:xfrm>
          <a:prstGeom prst="bentConnector2">
            <a:avLst/>
          </a:prstGeom>
          <a:ln>
            <a:solidFill>
              <a:schemeClr val="bg1">
                <a:alpha val="20000"/>
              </a:schemeClr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5F5FB185-A6BD-4195-A0B1-8EB92ACF2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9" idx="3"/>
            <a:endCxn id="96" idx="4"/>
          </p:cNvCxnSpPr>
          <p:nvPr/>
        </p:nvCxnSpPr>
        <p:spPr>
          <a:xfrm flipV="1">
            <a:off x="3848801" y="5675593"/>
            <a:ext cx="1537317" cy="229732"/>
          </a:xfrm>
          <a:prstGeom prst="bentConnector2">
            <a:avLst/>
          </a:prstGeom>
          <a:ln>
            <a:solidFill>
              <a:schemeClr val="bg1">
                <a:alpha val="20000"/>
              </a:schemeClr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7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2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Scientist looking at test tube">
            <a:extLst>
              <a:ext uri="{FF2B5EF4-FFF2-40B4-BE49-F238E27FC236}">
                <a16:creationId xmlns:a16="http://schemas.microsoft.com/office/drawing/2014/main" id="{F923CFB6-5709-405C-8762-B310D3F2195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17F5BF1-88DB-42F2-98A6-4C7FBFC311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E363B-55F5-4528-8A9D-A5D90055CD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Mirjam Nilsson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5FEE4F-333C-40EF-B46D-8D25C79C05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nilsson@example.com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F44DEB-FABF-4ADE-B7EB-29DFAFA3DF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678-555-0100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795760-75DB-4415-BB10-2C6299BBF1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SERVICE REPRESENTATIVE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F39051-1049-4508-8373-6A289966A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1399" y="2238573"/>
            <a:ext cx="10629202" cy="119042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bject 7" descr="Beige rectangle">
            <a:extLst>
              <a:ext uri="{FF2B5EF4-FFF2-40B4-BE49-F238E27FC236}">
                <a16:creationId xmlns:a16="http://schemas.microsoft.com/office/drawing/2014/main" id="{2D7851E8-1907-4C8A-A16F-E461B5BFA940}"/>
              </a:ext>
            </a:extLst>
          </p:cNvPr>
          <p:cNvSpPr/>
          <p:nvPr/>
        </p:nvSpPr>
        <p:spPr bwMode="white">
          <a:xfrm flipV="1">
            <a:off x="1204699" y="3957173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46" name="Group 45" descr="Icon Phone">
            <a:extLst>
              <a:ext uri="{FF2B5EF4-FFF2-40B4-BE49-F238E27FC236}">
                <a16:creationId xmlns:a16="http://schemas.microsoft.com/office/drawing/2014/main" id="{4BB2D73A-DB1F-47D9-9BDA-D6F01A0EDC06}"/>
              </a:ext>
            </a:extLst>
          </p:cNvPr>
          <p:cNvGrpSpPr/>
          <p:nvPr/>
        </p:nvGrpSpPr>
        <p:grpSpPr>
          <a:xfrm>
            <a:off x="1365937" y="5637315"/>
            <a:ext cx="297521" cy="297521"/>
            <a:chOff x="1334697" y="5606075"/>
            <a:chExt cx="360000" cy="360000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C40AF29-F294-4B60-B5B4-56011134948E}"/>
                </a:ext>
              </a:extLst>
            </p:cNvPr>
            <p:cNvSpPr/>
            <p:nvPr/>
          </p:nvSpPr>
          <p:spPr>
            <a:xfrm>
              <a:off x="1423220" y="5624464"/>
              <a:ext cx="257175" cy="257175"/>
            </a:xfrm>
            <a:custGeom>
              <a:avLst/>
              <a:gdLst>
                <a:gd name="connsiteX0" fmla="*/ 0 w 257175"/>
                <a:gd name="connsiteY0" fmla="*/ 163664 h 257175"/>
                <a:gd name="connsiteX1" fmla="*/ 163664 w 257175"/>
                <a:gd name="connsiteY1" fmla="*/ 0 h 257175"/>
                <a:gd name="connsiteX2" fmla="*/ 261323 w 257175"/>
                <a:gd name="connsiteY2" fmla="*/ 97659 h 257175"/>
                <a:gd name="connsiteX3" fmla="*/ 97659 w 257175"/>
                <a:gd name="connsiteY3" fmla="*/ 261323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0" y="163664"/>
                  </a:moveTo>
                  <a:lnTo>
                    <a:pt x="163664" y="0"/>
                  </a:lnTo>
                  <a:lnTo>
                    <a:pt x="261323" y="97659"/>
                  </a:lnTo>
                  <a:lnTo>
                    <a:pt x="97659" y="261323"/>
                  </a:lnTo>
                  <a:close/>
                </a:path>
              </a:pathLst>
            </a:custGeom>
            <a:noFill/>
            <a:ln w="23813" cap="flat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2F5782C-5E0E-47EA-861C-88990A8D95DF}"/>
                </a:ext>
              </a:extLst>
            </p:cNvPr>
            <p:cNvSpPr/>
            <p:nvPr/>
          </p:nvSpPr>
          <p:spPr>
            <a:xfrm>
              <a:off x="1491815" y="5800385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17145 w 9525"/>
                <a:gd name="connsiteY1" fmla="*/ 1809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lnTo>
                    <a:pt x="17145" y="18098"/>
                  </a:lnTo>
                </a:path>
              </a:pathLst>
            </a:custGeom>
            <a:ln w="23813" cap="flat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ACDDF69-03CD-491C-A9E4-08E5726C5BD3}"/>
                </a:ext>
              </a:extLst>
            </p:cNvPr>
            <p:cNvSpPr/>
            <p:nvPr/>
          </p:nvSpPr>
          <p:spPr>
            <a:xfrm>
              <a:off x="1334697" y="5606075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185104 w 360000"/>
                <a:gd name="connsiteY1" fmla="*/ 0 h 360000"/>
                <a:gd name="connsiteX2" fmla="*/ 185104 w 360000"/>
                <a:gd name="connsiteY2" fmla="*/ 172694 h 360000"/>
                <a:gd name="connsiteX3" fmla="*/ 360000 w 360000"/>
                <a:gd name="connsiteY3" fmla="*/ 172694 h 360000"/>
                <a:gd name="connsiteX4" fmla="*/ 360000 w 360000"/>
                <a:gd name="connsiteY4" fmla="*/ 360000 h 360000"/>
                <a:gd name="connsiteX5" fmla="*/ 0 w 360000"/>
                <a:gd name="connsiteY5" fmla="*/ 360000 h 360000"/>
                <a:gd name="connsiteX0" fmla="*/ 185104 w 360000"/>
                <a:gd name="connsiteY0" fmla="*/ 172694 h 360000"/>
                <a:gd name="connsiteX1" fmla="*/ 360000 w 360000"/>
                <a:gd name="connsiteY1" fmla="*/ 172694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185104 w 360000"/>
                <a:gd name="connsiteY5" fmla="*/ 0 h 360000"/>
                <a:gd name="connsiteX6" fmla="*/ 276544 w 360000"/>
                <a:gd name="connsiteY6" fmla="*/ 264134 h 360000"/>
                <a:gd name="connsiteX0" fmla="*/ 185104 w 360000"/>
                <a:gd name="connsiteY0" fmla="*/ 172694 h 360000"/>
                <a:gd name="connsiteX1" fmla="*/ 360000 w 360000"/>
                <a:gd name="connsiteY1" fmla="*/ 172694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185104 w 360000"/>
                <a:gd name="connsiteY5" fmla="*/ 0 h 360000"/>
                <a:gd name="connsiteX0" fmla="*/ 360000 w 360000"/>
                <a:gd name="connsiteY0" fmla="*/ 172694 h 360000"/>
                <a:gd name="connsiteX1" fmla="*/ 360000 w 360000"/>
                <a:gd name="connsiteY1" fmla="*/ 360000 h 360000"/>
                <a:gd name="connsiteX2" fmla="*/ 0 w 360000"/>
                <a:gd name="connsiteY2" fmla="*/ 360000 h 360000"/>
                <a:gd name="connsiteX3" fmla="*/ 0 w 360000"/>
                <a:gd name="connsiteY3" fmla="*/ 0 h 360000"/>
                <a:gd name="connsiteX4" fmla="*/ 185104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>
                  <a:moveTo>
                    <a:pt x="360000" y="172694"/>
                  </a:moveTo>
                  <a:lnTo>
                    <a:pt x="360000" y="360000"/>
                  </a:lnTo>
                  <a:lnTo>
                    <a:pt x="0" y="360000"/>
                  </a:lnTo>
                  <a:lnTo>
                    <a:pt x="0" y="0"/>
                  </a:lnTo>
                  <a:lnTo>
                    <a:pt x="185104" y="0"/>
                  </a:lnTo>
                </a:path>
              </a:pathLst>
            </a:custGeom>
            <a:noFill/>
            <a:ln w="9525" cap="flat">
              <a:solidFill>
                <a:schemeClr val="accent1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0" name="Group 49" descr="Icon Email">
            <a:extLst>
              <a:ext uri="{FF2B5EF4-FFF2-40B4-BE49-F238E27FC236}">
                <a16:creationId xmlns:a16="http://schemas.microsoft.com/office/drawing/2014/main" id="{F7F47E31-EB9A-4529-BE0F-A1213B79FE07}"/>
              </a:ext>
            </a:extLst>
          </p:cNvPr>
          <p:cNvGrpSpPr/>
          <p:nvPr/>
        </p:nvGrpSpPr>
        <p:grpSpPr>
          <a:xfrm>
            <a:off x="1365937" y="5133777"/>
            <a:ext cx="297521" cy="297521"/>
            <a:chOff x="1334697" y="5102537"/>
            <a:chExt cx="360000" cy="360000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99C0ACA-AA85-4505-A8DF-0275634D7832}"/>
                </a:ext>
              </a:extLst>
            </p:cNvPr>
            <p:cNvGrpSpPr/>
            <p:nvPr/>
          </p:nvGrpSpPr>
          <p:grpSpPr>
            <a:xfrm>
              <a:off x="1413695" y="5129259"/>
              <a:ext cx="257175" cy="257175"/>
              <a:chOff x="1423220" y="5138784"/>
              <a:chExt cx="257175" cy="257175"/>
            </a:xfrm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85AA236B-9A92-4808-B7BB-0AEF3FD2754B}"/>
                  </a:ext>
                </a:extLst>
              </p:cNvPr>
              <p:cNvSpPr/>
              <p:nvPr/>
            </p:nvSpPr>
            <p:spPr>
              <a:xfrm>
                <a:off x="1423220" y="5138784"/>
                <a:ext cx="257175" cy="257175"/>
              </a:xfrm>
              <a:custGeom>
                <a:avLst/>
                <a:gdLst>
                  <a:gd name="connsiteX0" fmla="*/ 0 w 257175"/>
                  <a:gd name="connsiteY0" fmla="*/ 163664 h 257175"/>
                  <a:gd name="connsiteX1" fmla="*/ 163664 w 257175"/>
                  <a:gd name="connsiteY1" fmla="*/ 0 h 257175"/>
                  <a:gd name="connsiteX2" fmla="*/ 261323 w 257175"/>
                  <a:gd name="connsiteY2" fmla="*/ 97659 h 257175"/>
                  <a:gd name="connsiteX3" fmla="*/ 97659 w 257175"/>
                  <a:gd name="connsiteY3" fmla="*/ 261323 h 25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257175">
                    <a:moveTo>
                      <a:pt x="0" y="163664"/>
                    </a:moveTo>
                    <a:lnTo>
                      <a:pt x="163664" y="0"/>
                    </a:lnTo>
                    <a:lnTo>
                      <a:pt x="261323" y="97659"/>
                    </a:lnTo>
                    <a:lnTo>
                      <a:pt x="97659" y="261323"/>
                    </a:lnTo>
                    <a:close/>
                  </a:path>
                </a:pathLst>
              </a:custGeom>
              <a:noFill/>
              <a:ln w="23813" cap="flat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94E72230-A0A3-4A80-AD64-FE14B4AA1A95}"/>
                  </a:ext>
                </a:extLst>
              </p:cNvPr>
              <p:cNvSpPr/>
              <p:nvPr/>
            </p:nvSpPr>
            <p:spPr>
              <a:xfrm>
                <a:off x="1427045" y="5144212"/>
                <a:ext cx="161925" cy="161925"/>
              </a:xfrm>
              <a:custGeom>
                <a:avLst/>
                <a:gdLst>
                  <a:gd name="connsiteX0" fmla="*/ 0 w 161925"/>
                  <a:gd name="connsiteY0" fmla="*/ 162878 h 161925"/>
                  <a:gd name="connsiteX1" fmla="*/ 141923 w 161925"/>
                  <a:gd name="connsiteY1" fmla="*/ 135255 h 161925"/>
                  <a:gd name="connsiteX2" fmla="*/ 162878 w 161925"/>
                  <a:gd name="connsiteY2" fmla="*/ 0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1925" h="161925">
                    <a:moveTo>
                      <a:pt x="0" y="162878"/>
                    </a:moveTo>
                    <a:lnTo>
                      <a:pt x="141923" y="135255"/>
                    </a:lnTo>
                    <a:lnTo>
                      <a:pt x="162878" y="0"/>
                    </a:lnTo>
                  </a:path>
                </a:pathLst>
              </a:custGeom>
              <a:noFill/>
              <a:ln w="23813" cap="flat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01D119F-74E1-4482-B664-AAD0BB5B651F}"/>
                </a:ext>
              </a:extLst>
            </p:cNvPr>
            <p:cNvSpPr/>
            <p:nvPr/>
          </p:nvSpPr>
          <p:spPr>
            <a:xfrm>
              <a:off x="1334697" y="510253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185104 w 360000"/>
                <a:gd name="connsiteY1" fmla="*/ 0 h 360000"/>
                <a:gd name="connsiteX2" fmla="*/ 185104 w 360000"/>
                <a:gd name="connsiteY2" fmla="*/ 172694 h 360000"/>
                <a:gd name="connsiteX3" fmla="*/ 360000 w 360000"/>
                <a:gd name="connsiteY3" fmla="*/ 172694 h 360000"/>
                <a:gd name="connsiteX4" fmla="*/ 360000 w 360000"/>
                <a:gd name="connsiteY4" fmla="*/ 360000 h 360000"/>
                <a:gd name="connsiteX5" fmla="*/ 0 w 360000"/>
                <a:gd name="connsiteY5" fmla="*/ 360000 h 360000"/>
                <a:gd name="connsiteX0" fmla="*/ 185104 w 360000"/>
                <a:gd name="connsiteY0" fmla="*/ 172694 h 360000"/>
                <a:gd name="connsiteX1" fmla="*/ 360000 w 360000"/>
                <a:gd name="connsiteY1" fmla="*/ 172694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185104 w 360000"/>
                <a:gd name="connsiteY5" fmla="*/ 0 h 360000"/>
                <a:gd name="connsiteX6" fmla="*/ 276544 w 360000"/>
                <a:gd name="connsiteY6" fmla="*/ 264134 h 360000"/>
                <a:gd name="connsiteX0" fmla="*/ 185104 w 360000"/>
                <a:gd name="connsiteY0" fmla="*/ 172694 h 360000"/>
                <a:gd name="connsiteX1" fmla="*/ 360000 w 360000"/>
                <a:gd name="connsiteY1" fmla="*/ 172694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185104 w 360000"/>
                <a:gd name="connsiteY5" fmla="*/ 0 h 360000"/>
                <a:gd name="connsiteX0" fmla="*/ 360000 w 360000"/>
                <a:gd name="connsiteY0" fmla="*/ 172694 h 360000"/>
                <a:gd name="connsiteX1" fmla="*/ 360000 w 360000"/>
                <a:gd name="connsiteY1" fmla="*/ 360000 h 360000"/>
                <a:gd name="connsiteX2" fmla="*/ 0 w 360000"/>
                <a:gd name="connsiteY2" fmla="*/ 360000 h 360000"/>
                <a:gd name="connsiteX3" fmla="*/ 0 w 360000"/>
                <a:gd name="connsiteY3" fmla="*/ 0 h 360000"/>
                <a:gd name="connsiteX4" fmla="*/ 185104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>
                  <a:moveTo>
                    <a:pt x="360000" y="172694"/>
                  </a:moveTo>
                  <a:lnTo>
                    <a:pt x="360000" y="360000"/>
                  </a:lnTo>
                  <a:lnTo>
                    <a:pt x="0" y="360000"/>
                  </a:lnTo>
                  <a:lnTo>
                    <a:pt x="0" y="0"/>
                  </a:lnTo>
                  <a:lnTo>
                    <a:pt x="185104" y="0"/>
                  </a:lnTo>
                </a:path>
              </a:pathLst>
            </a:custGeom>
            <a:noFill/>
            <a:ln w="9525" cap="flat">
              <a:solidFill>
                <a:schemeClr val="accent1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5" name="Group 54" descr="Icon Person">
            <a:extLst>
              <a:ext uri="{FF2B5EF4-FFF2-40B4-BE49-F238E27FC236}">
                <a16:creationId xmlns:a16="http://schemas.microsoft.com/office/drawing/2014/main" id="{9E1A2D9D-4A3F-4720-9A14-FFD74FC5C7A2}"/>
              </a:ext>
            </a:extLst>
          </p:cNvPr>
          <p:cNvGrpSpPr/>
          <p:nvPr/>
        </p:nvGrpSpPr>
        <p:grpSpPr>
          <a:xfrm>
            <a:off x="1365937" y="4611901"/>
            <a:ext cx="297521" cy="297521"/>
            <a:chOff x="1334697" y="4580661"/>
            <a:chExt cx="360000" cy="360000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BC59C07-FDEC-40D0-BE4E-E1FAC0DEBC4A}"/>
                </a:ext>
              </a:extLst>
            </p:cNvPr>
            <p:cNvGrpSpPr/>
            <p:nvPr/>
          </p:nvGrpSpPr>
          <p:grpSpPr>
            <a:xfrm>
              <a:off x="1421012" y="4633770"/>
              <a:ext cx="180975" cy="231458"/>
              <a:chOff x="1443237" y="4633770"/>
              <a:chExt cx="180975" cy="231458"/>
            </a:xfrm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15EC7012-98A7-4A94-8CC9-0EC3408A6BC4}"/>
                  </a:ext>
                </a:extLst>
              </p:cNvPr>
              <p:cNvSpPr/>
              <p:nvPr/>
            </p:nvSpPr>
            <p:spPr>
              <a:xfrm>
                <a:off x="1478479" y="4633770"/>
                <a:ext cx="114300" cy="114300"/>
              </a:xfrm>
              <a:custGeom>
                <a:avLst/>
                <a:gdLst>
                  <a:gd name="connsiteX0" fmla="*/ 118110 w 114300"/>
                  <a:gd name="connsiteY0" fmla="*/ 59055 h 114300"/>
                  <a:gd name="connsiteX1" fmla="*/ 59055 w 114300"/>
                  <a:gd name="connsiteY1" fmla="*/ 118110 h 114300"/>
                  <a:gd name="connsiteX2" fmla="*/ 0 w 114300"/>
                  <a:gd name="connsiteY2" fmla="*/ 59055 h 114300"/>
                  <a:gd name="connsiteX3" fmla="*/ 59055 w 114300"/>
                  <a:gd name="connsiteY3" fmla="*/ 0 h 114300"/>
                  <a:gd name="connsiteX4" fmla="*/ 118110 w 114300"/>
                  <a:gd name="connsiteY4" fmla="*/ 59055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8110" y="59055"/>
                    </a:moveTo>
                    <a:cubicBezTo>
                      <a:pt x="118110" y="91440"/>
                      <a:pt x="91440" y="118110"/>
                      <a:pt x="59055" y="118110"/>
                    </a:cubicBezTo>
                    <a:cubicBezTo>
                      <a:pt x="26670" y="118110"/>
                      <a:pt x="0" y="91440"/>
                      <a:pt x="0" y="59055"/>
                    </a:cubicBezTo>
                    <a:cubicBezTo>
                      <a:pt x="0" y="26670"/>
                      <a:pt x="26670" y="0"/>
                      <a:pt x="59055" y="0"/>
                    </a:cubicBezTo>
                    <a:cubicBezTo>
                      <a:pt x="91440" y="0"/>
                      <a:pt x="118110" y="25718"/>
                      <a:pt x="118110" y="59055"/>
                    </a:cubicBezTo>
                    <a:close/>
                  </a:path>
                </a:pathLst>
              </a:custGeom>
              <a:noFill/>
              <a:ln w="23813" cap="flat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E519FE88-ED74-4D46-86D2-F2530BE46026}"/>
                  </a:ext>
                </a:extLst>
              </p:cNvPr>
              <p:cNvSpPr/>
              <p:nvPr/>
            </p:nvSpPr>
            <p:spPr>
              <a:xfrm>
                <a:off x="1443237" y="4798553"/>
                <a:ext cx="180975" cy="66675"/>
              </a:xfrm>
              <a:custGeom>
                <a:avLst/>
                <a:gdLst>
                  <a:gd name="connsiteX0" fmla="*/ 0 w 180975"/>
                  <a:gd name="connsiteY0" fmla="*/ 72390 h 66675"/>
                  <a:gd name="connsiteX1" fmla="*/ 94298 w 180975"/>
                  <a:gd name="connsiteY1" fmla="*/ 0 h 66675"/>
                  <a:gd name="connsiteX2" fmla="*/ 188595 w 180975"/>
                  <a:gd name="connsiteY2" fmla="*/ 72390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975" h="66675">
                    <a:moveTo>
                      <a:pt x="0" y="72390"/>
                    </a:moveTo>
                    <a:cubicBezTo>
                      <a:pt x="0" y="20955"/>
                      <a:pt x="41910" y="0"/>
                      <a:pt x="94298" y="0"/>
                    </a:cubicBezTo>
                    <a:cubicBezTo>
                      <a:pt x="146685" y="0"/>
                      <a:pt x="188595" y="20955"/>
                      <a:pt x="188595" y="72390"/>
                    </a:cubicBezTo>
                  </a:path>
                </a:pathLst>
              </a:custGeom>
              <a:noFill/>
              <a:ln w="23813" cap="flat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3AF6D1D-DE4A-460B-A540-E7DACF1F333F}"/>
                </a:ext>
              </a:extLst>
            </p:cNvPr>
            <p:cNvSpPr/>
            <p:nvPr/>
          </p:nvSpPr>
          <p:spPr>
            <a:xfrm>
              <a:off x="1334697" y="4580661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83322 w 360000"/>
                <a:gd name="connsiteY1" fmla="*/ 0 h 360000"/>
                <a:gd name="connsiteX2" fmla="*/ 83322 w 360000"/>
                <a:gd name="connsiteY2" fmla="*/ 68850 h 360000"/>
                <a:gd name="connsiteX3" fmla="*/ 276679 w 360000"/>
                <a:gd name="connsiteY3" fmla="*/ 68850 h 360000"/>
                <a:gd name="connsiteX4" fmla="*/ 276679 w 360000"/>
                <a:gd name="connsiteY4" fmla="*/ 0 h 360000"/>
                <a:gd name="connsiteX5" fmla="*/ 360000 w 360000"/>
                <a:gd name="connsiteY5" fmla="*/ 0 h 360000"/>
                <a:gd name="connsiteX6" fmla="*/ 360000 w 360000"/>
                <a:gd name="connsiteY6" fmla="*/ 360000 h 360000"/>
                <a:gd name="connsiteX7" fmla="*/ 0 w 360000"/>
                <a:gd name="connsiteY7" fmla="*/ 360000 h 360000"/>
                <a:gd name="connsiteX0" fmla="*/ 276679 w 368119"/>
                <a:gd name="connsiteY0" fmla="*/ 68850 h 360000"/>
                <a:gd name="connsiteX1" fmla="*/ 276679 w 368119"/>
                <a:gd name="connsiteY1" fmla="*/ 0 h 360000"/>
                <a:gd name="connsiteX2" fmla="*/ 360000 w 368119"/>
                <a:gd name="connsiteY2" fmla="*/ 0 h 360000"/>
                <a:gd name="connsiteX3" fmla="*/ 360000 w 368119"/>
                <a:gd name="connsiteY3" fmla="*/ 360000 h 360000"/>
                <a:gd name="connsiteX4" fmla="*/ 0 w 368119"/>
                <a:gd name="connsiteY4" fmla="*/ 360000 h 360000"/>
                <a:gd name="connsiteX5" fmla="*/ 0 w 368119"/>
                <a:gd name="connsiteY5" fmla="*/ 0 h 360000"/>
                <a:gd name="connsiteX6" fmla="*/ 83322 w 368119"/>
                <a:gd name="connsiteY6" fmla="*/ 0 h 360000"/>
                <a:gd name="connsiteX7" fmla="*/ 83322 w 368119"/>
                <a:gd name="connsiteY7" fmla="*/ 68850 h 360000"/>
                <a:gd name="connsiteX8" fmla="*/ 368119 w 368119"/>
                <a:gd name="connsiteY8" fmla="*/ 160290 h 360000"/>
                <a:gd name="connsiteX0" fmla="*/ 276679 w 360000"/>
                <a:gd name="connsiteY0" fmla="*/ 68850 h 360000"/>
                <a:gd name="connsiteX1" fmla="*/ 276679 w 360000"/>
                <a:gd name="connsiteY1" fmla="*/ 0 h 360000"/>
                <a:gd name="connsiteX2" fmla="*/ 360000 w 360000"/>
                <a:gd name="connsiteY2" fmla="*/ 0 h 360000"/>
                <a:gd name="connsiteX3" fmla="*/ 360000 w 360000"/>
                <a:gd name="connsiteY3" fmla="*/ 360000 h 360000"/>
                <a:gd name="connsiteX4" fmla="*/ 0 w 360000"/>
                <a:gd name="connsiteY4" fmla="*/ 360000 h 360000"/>
                <a:gd name="connsiteX5" fmla="*/ 0 w 360000"/>
                <a:gd name="connsiteY5" fmla="*/ 0 h 360000"/>
                <a:gd name="connsiteX6" fmla="*/ 83322 w 360000"/>
                <a:gd name="connsiteY6" fmla="*/ 0 h 360000"/>
                <a:gd name="connsiteX7" fmla="*/ 83322 w 360000"/>
                <a:gd name="connsiteY7" fmla="*/ 68850 h 360000"/>
                <a:gd name="connsiteX0" fmla="*/ 276679 w 360000"/>
                <a:gd name="connsiteY0" fmla="*/ 68850 h 360000"/>
                <a:gd name="connsiteX1" fmla="*/ 276679 w 360000"/>
                <a:gd name="connsiteY1" fmla="*/ 0 h 360000"/>
                <a:gd name="connsiteX2" fmla="*/ 360000 w 360000"/>
                <a:gd name="connsiteY2" fmla="*/ 0 h 360000"/>
                <a:gd name="connsiteX3" fmla="*/ 360000 w 360000"/>
                <a:gd name="connsiteY3" fmla="*/ 360000 h 360000"/>
                <a:gd name="connsiteX4" fmla="*/ 0 w 360000"/>
                <a:gd name="connsiteY4" fmla="*/ 360000 h 360000"/>
                <a:gd name="connsiteX5" fmla="*/ 0 w 360000"/>
                <a:gd name="connsiteY5" fmla="*/ 0 h 360000"/>
                <a:gd name="connsiteX6" fmla="*/ 83322 w 360000"/>
                <a:gd name="connsiteY6" fmla="*/ 0 h 360000"/>
                <a:gd name="connsiteX0" fmla="*/ 276679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83322 w 360000"/>
                <a:gd name="connsiteY5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0000" h="360000">
                  <a:moveTo>
                    <a:pt x="276679" y="0"/>
                  </a:moveTo>
                  <a:lnTo>
                    <a:pt x="360000" y="0"/>
                  </a:lnTo>
                  <a:lnTo>
                    <a:pt x="360000" y="360000"/>
                  </a:lnTo>
                  <a:lnTo>
                    <a:pt x="0" y="360000"/>
                  </a:lnTo>
                  <a:lnTo>
                    <a:pt x="0" y="0"/>
                  </a:lnTo>
                  <a:lnTo>
                    <a:pt x="83322" y="0"/>
                  </a:lnTo>
                </a:path>
              </a:pathLst>
            </a:custGeom>
            <a:noFill/>
            <a:ln w="9525" cap="flat">
              <a:solidFill>
                <a:schemeClr val="accent1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76954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Woman walking through a door">
            <a:extLst>
              <a:ext uri="{FF2B5EF4-FFF2-40B4-BE49-F238E27FC236}">
                <a16:creationId xmlns:a16="http://schemas.microsoft.com/office/drawing/2014/main" id="{86D7D4AC-BE7B-45B9-AF4A-E2AF1B6C796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012000" cy="6858000"/>
          </a:xfr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D509E5E-F68C-4F2B-8EC7-432595860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0"/>
            <a:ext cx="6058185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7E39F-041F-4A45-A1CF-F8C269887D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7343" y="2731934"/>
            <a:ext cx="6903253" cy="317215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dirty="0"/>
              <a:t>Our mission is to become the recognized leader in its target market for providing healthcare and service tailored to each patient’s individual needs and expectations in Rochester, NY.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BE4A06-2673-41EF-AF84-96B0EDEC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7" y="3129954"/>
            <a:ext cx="4585966" cy="1008000"/>
          </a:xfrm>
        </p:spPr>
        <p:txBody>
          <a:bodyPr/>
          <a:lstStyle/>
          <a:p>
            <a:r>
              <a:rPr lang="en-US" dirty="0"/>
              <a:t>OUR BIG </a:t>
            </a:r>
            <a:br>
              <a:rPr lang="en-US" dirty="0"/>
            </a:br>
            <a:r>
              <a:rPr lang="en-US" dirty="0"/>
              <a:t>IDEA</a:t>
            </a:r>
          </a:p>
        </p:txBody>
      </p:sp>
      <p:sp>
        <p:nvSpPr>
          <p:cNvPr id="9" name="object 7" descr="Beige rectangle">
            <a:extLst>
              <a:ext uri="{FF2B5EF4-FFF2-40B4-BE49-F238E27FC236}">
                <a16:creationId xmlns:a16="http://schemas.microsoft.com/office/drawing/2014/main" id="{400AB11A-4D5E-4CDE-BB60-C8578F59C3E0}"/>
              </a:ext>
            </a:extLst>
          </p:cNvPr>
          <p:cNvSpPr/>
          <p:nvPr/>
        </p:nvSpPr>
        <p:spPr bwMode="white">
          <a:xfrm>
            <a:off x="1747180" y="4332687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pSp>
        <p:nvGrpSpPr>
          <p:cNvPr id="36" name="Group 35" descr="Icon Lightbulb">
            <a:extLst>
              <a:ext uri="{FF2B5EF4-FFF2-40B4-BE49-F238E27FC236}">
                <a16:creationId xmlns:a16="http://schemas.microsoft.com/office/drawing/2014/main" id="{840CA54E-FBB9-4848-A45D-E086AA4A5012}"/>
              </a:ext>
            </a:extLst>
          </p:cNvPr>
          <p:cNvGrpSpPr>
            <a:grpSpLocks noChangeAspect="1"/>
          </p:cNvGrpSpPr>
          <p:nvPr/>
        </p:nvGrpSpPr>
        <p:grpSpPr>
          <a:xfrm>
            <a:off x="1985345" y="3363146"/>
            <a:ext cx="362015" cy="584795"/>
            <a:chOff x="1684741" y="3186732"/>
            <a:chExt cx="530027" cy="856197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8ABB65B-B8A5-4C0E-BE4C-E88A7BB3E8A2}"/>
                </a:ext>
              </a:extLst>
            </p:cNvPr>
            <p:cNvSpPr/>
            <p:nvPr/>
          </p:nvSpPr>
          <p:spPr>
            <a:xfrm>
              <a:off x="1817248" y="3777916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71DD07A-CE80-41D5-AEEB-65192AD34639}"/>
                </a:ext>
              </a:extLst>
            </p:cNvPr>
            <p:cNvSpPr/>
            <p:nvPr/>
          </p:nvSpPr>
          <p:spPr>
            <a:xfrm>
              <a:off x="1817248" y="3879844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522D638-DE3D-438D-8C73-954C32D8CB63}"/>
                </a:ext>
              </a:extLst>
            </p:cNvPr>
            <p:cNvSpPr/>
            <p:nvPr/>
          </p:nvSpPr>
          <p:spPr>
            <a:xfrm>
              <a:off x="1883501" y="3981772"/>
              <a:ext cx="132507" cy="61157"/>
            </a:xfrm>
            <a:custGeom>
              <a:avLst/>
              <a:gdLst>
                <a:gd name="connsiteX0" fmla="*/ 0 w 132506"/>
                <a:gd name="connsiteY0" fmla="*/ 0 h 61156"/>
                <a:gd name="connsiteX1" fmla="*/ 66253 w 132506"/>
                <a:gd name="connsiteY1" fmla="*/ 61157 h 61156"/>
                <a:gd name="connsiteX2" fmla="*/ 132507 w 132506"/>
                <a:gd name="connsiteY2" fmla="*/ 0 h 61156"/>
                <a:gd name="connsiteX3" fmla="*/ 0 w 132506"/>
                <a:gd name="connsiteY3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506" h="61156">
                  <a:moveTo>
                    <a:pt x="0" y="0"/>
                  </a:moveTo>
                  <a:cubicBezTo>
                    <a:pt x="3058" y="34656"/>
                    <a:pt x="31598" y="61157"/>
                    <a:pt x="66253" y="61157"/>
                  </a:cubicBezTo>
                  <a:cubicBezTo>
                    <a:pt x="100909" y="61157"/>
                    <a:pt x="129449" y="34656"/>
                    <a:pt x="13250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1AB190E-B14D-440E-9910-B22D8C998B54}"/>
                </a:ext>
              </a:extLst>
            </p:cNvPr>
            <p:cNvSpPr/>
            <p:nvPr/>
          </p:nvSpPr>
          <p:spPr>
            <a:xfrm>
              <a:off x="1684741" y="3186732"/>
              <a:ext cx="530027" cy="550412"/>
            </a:xfrm>
            <a:custGeom>
              <a:avLst/>
              <a:gdLst>
                <a:gd name="connsiteX0" fmla="*/ 265013 w 530026"/>
                <a:gd name="connsiteY0" fmla="*/ 0 h 550412"/>
                <a:gd name="connsiteX1" fmla="*/ 265013 w 530026"/>
                <a:gd name="connsiteY1" fmla="*/ 0 h 550412"/>
                <a:gd name="connsiteX2" fmla="*/ 265013 w 530026"/>
                <a:gd name="connsiteY2" fmla="*/ 0 h 550412"/>
                <a:gd name="connsiteX3" fmla="*/ 0 w 530026"/>
                <a:gd name="connsiteY3" fmla="*/ 261956 h 550412"/>
                <a:gd name="connsiteX4" fmla="*/ 0 w 530026"/>
                <a:gd name="connsiteY4" fmla="*/ 271129 h 550412"/>
                <a:gd name="connsiteX5" fmla="*/ 18347 w 530026"/>
                <a:gd name="connsiteY5" fmla="*/ 362864 h 550412"/>
                <a:gd name="connsiteX6" fmla="*/ 64215 w 530026"/>
                <a:gd name="connsiteY6" fmla="*/ 438291 h 550412"/>
                <a:gd name="connsiteX7" fmla="*/ 126391 w 530026"/>
                <a:gd name="connsiteY7" fmla="*/ 539200 h 550412"/>
                <a:gd name="connsiteX8" fmla="*/ 144738 w 530026"/>
                <a:gd name="connsiteY8" fmla="*/ 550412 h 550412"/>
                <a:gd name="connsiteX9" fmla="*/ 385289 w 530026"/>
                <a:gd name="connsiteY9" fmla="*/ 550412 h 550412"/>
                <a:gd name="connsiteX10" fmla="*/ 403636 w 530026"/>
                <a:gd name="connsiteY10" fmla="*/ 539200 h 550412"/>
                <a:gd name="connsiteX11" fmla="*/ 465812 w 530026"/>
                <a:gd name="connsiteY11" fmla="*/ 438291 h 550412"/>
                <a:gd name="connsiteX12" fmla="*/ 511680 w 530026"/>
                <a:gd name="connsiteY12" fmla="*/ 362864 h 550412"/>
                <a:gd name="connsiteX13" fmla="*/ 530027 w 530026"/>
                <a:gd name="connsiteY13" fmla="*/ 271129 h 550412"/>
                <a:gd name="connsiteX14" fmla="*/ 530027 w 530026"/>
                <a:gd name="connsiteY14" fmla="*/ 261956 h 550412"/>
                <a:gd name="connsiteX15" fmla="*/ 265013 w 530026"/>
                <a:gd name="connsiteY15" fmla="*/ 0 h 550412"/>
                <a:gd name="connsiteX16" fmla="*/ 468870 w 530026"/>
                <a:gd name="connsiteY16" fmla="*/ 270110 h 550412"/>
                <a:gd name="connsiteX17" fmla="*/ 454600 w 530026"/>
                <a:gd name="connsiteY17" fmla="*/ 341460 h 550412"/>
                <a:gd name="connsiteX18" fmla="*/ 419944 w 530026"/>
                <a:gd name="connsiteY18" fmla="*/ 397520 h 550412"/>
                <a:gd name="connsiteX19" fmla="*/ 360826 w 530026"/>
                <a:gd name="connsiteY19" fmla="*/ 489256 h 550412"/>
                <a:gd name="connsiteX20" fmla="*/ 265013 w 530026"/>
                <a:gd name="connsiteY20" fmla="*/ 489256 h 550412"/>
                <a:gd name="connsiteX21" fmla="*/ 170220 w 530026"/>
                <a:gd name="connsiteY21" fmla="*/ 489256 h 550412"/>
                <a:gd name="connsiteX22" fmla="*/ 111102 w 530026"/>
                <a:gd name="connsiteY22" fmla="*/ 397520 h 550412"/>
                <a:gd name="connsiteX23" fmla="*/ 76446 w 530026"/>
                <a:gd name="connsiteY23" fmla="*/ 341460 h 550412"/>
                <a:gd name="connsiteX24" fmla="*/ 62176 w 530026"/>
                <a:gd name="connsiteY24" fmla="*/ 270110 h 550412"/>
                <a:gd name="connsiteX25" fmla="*/ 62176 w 530026"/>
                <a:gd name="connsiteY25" fmla="*/ 261956 h 550412"/>
                <a:gd name="connsiteX26" fmla="*/ 266033 w 530026"/>
                <a:gd name="connsiteY26" fmla="*/ 60138 h 550412"/>
                <a:gd name="connsiteX27" fmla="*/ 266033 w 530026"/>
                <a:gd name="connsiteY27" fmla="*/ 60138 h 550412"/>
                <a:gd name="connsiteX28" fmla="*/ 266033 w 530026"/>
                <a:gd name="connsiteY28" fmla="*/ 60138 h 550412"/>
                <a:gd name="connsiteX29" fmla="*/ 266033 w 530026"/>
                <a:gd name="connsiteY29" fmla="*/ 60138 h 550412"/>
                <a:gd name="connsiteX30" fmla="*/ 266033 w 530026"/>
                <a:gd name="connsiteY30" fmla="*/ 60138 h 550412"/>
                <a:gd name="connsiteX31" fmla="*/ 266033 w 530026"/>
                <a:gd name="connsiteY31" fmla="*/ 60138 h 550412"/>
                <a:gd name="connsiteX32" fmla="*/ 266033 w 530026"/>
                <a:gd name="connsiteY32" fmla="*/ 60138 h 550412"/>
                <a:gd name="connsiteX33" fmla="*/ 469889 w 530026"/>
                <a:gd name="connsiteY33" fmla="*/ 261956 h 550412"/>
                <a:gd name="connsiteX34" fmla="*/ 469889 w 530026"/>
                <a:gd name="connsiteY34" fmla="*/ 270110 h 550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30026" h="550412">
                  <a:moveTo>
                    <a:pt x="265013" y="0"/>
                  </a:moveTo>
                  <a:cubicBezTo>
                    <a:pt x="265013" y="0"/>
                    <a:pt x="265013" y="0"/>
                    <a:pt x="265013" y="0"/>
                  </a:cubicBezTo>
                  <a:cubicBezTo>
                    <a:pt x="265013" y="0"/>
                    <a:pt x="265013" y="0"/>
                    <a:pt x="265013" y="0"/>
                  </a:cubicBezTo>
                  <a:cubicBezTo>
                    <a:pt x="120275" y="1019"/>
                    <a:pt x="3058" y="117217"/>
                    <a:pt x="0" y="261956"/>
                  </a:cubicBezTo>
                  <a:lnTo>
                    <a:pt x="0" y="271129"/>
                  </a:lnTo>
                  <a:cubicBezTo>
                    <a:pt x="1019" y="302727"/>
                    <a:pt x="7135" y="333305"/>
                    <a:pt x="18347" y="362864"/>
                  </a:cubicBezTo>
                  <a:cubicBezTo>
                    <a:pt x="29559" y="390385"/>
                    <a:pt x="44848" y="415867"/>
                    <a:pt x="64215" y="438291"/>
                  </a:cubicBezTo>
                  <a:cubicBezTo>
                    <a:pt x="88678" y="464793"/>
                    <a:pt x="115179" y="516776"/>
                    <a:pt x="126391" y="539200"/>
                  </a:cubicBezTo>
                  <a:cubicBezTo>
                    <a:pt x="129449" y="546335"/>
                    <a:pt x="136584" y="550412"/>
                    <a:pt x="144738" y="550412"/>
                  </a:cubicBezTo>
                  <a:lnTo>
                    <a:pt x="385289" y="550412"/>
                  </a:lnTo>
                  <a:cubicBezTo>
                    <a:pt x="393443" y="550412"/>
                    <a:pt x="400578" y="546335"/>
                    <a:pt x="403636" y="539200"/>
                  </a:cubicBezTo>
                  <a:cubicBezTo>
                    <a:pt x="414848" y="516776"/>
                    <a:pt x="441349" y="464793"/>
                    <a:pt x="465812" y="438291"/>
                  </a:cubicBezTo>
                  <a:cubicBezTo>
                    <a:pt x="485178" y="415867"/>
                    <a:pt x="501487" y="390385"/>
                    <a:pt x="511680" y="362864"/>
                  </a:cubicBezTo>
                  <a:cubicBezTo>
                    <a:pt x="522892" y="333305"/>
                    <a:pt x="529008" y="302727"/>
                    <a:pt x="530027" y="271129"/>
                  </a:cubicBezTo>
                  <a:lnTo>
                    <a:pt x="530027" y="261956"/>
                  </a:lnTo>
                  <a:cubicBezTo>
                    <a:pt x="526969" y="117217"/>
                    <a:pt x="409752" y="1019"/>
                    <a:pt x="265013" y="0"/>
                  </a:cubicBezTo>
                  <a:close/>
                  <a:moveTo>
                    <a:pt x="468870" y="270110"/>
                  </a:moveTo>
                  <a:cubicBezTo>
                    <a:pt x="467851" y="294573"/>
                    <a:pt x="462754" y="319035"/>
                    <a:pt x="454600" y="341460"/>
                  </a:cubicBezTo>
                  <a:cubicBezTo>
                    <a:pt x="446446" y="361845"/>
                    <a:pt x="435234" y="381212"/>
                    <a:pt x="419944" y="397520"/>
                  </a:cubicBezTo>
                  <a:cubicBezTo>
                    <a:pt x="396501" y="426060"/>
                    <a:pt x="376115" y="456638"/>
                    <a:pt x="360826" y="489256"/>
                  </a:cubicBezTo>
                  <a:lnTo>
                    <a:pt x="265013" y="489256"/>
                  </a:lnTo>
                  <a:lnTo>
                    <a:pt x="170220" y="489256"/>
                  </a:lnTo>
                  <a:cubicBezTo>
                    <a:pt x="153912" y="456638"/>
                    <a:pt x="133526" y="426060"/>
                    <a:pt x="111102" y="397520"/>
                  </a:cubicBezTo>
                  <a:cubicBezTo>
                    <a:pt x="96832" y="381212"/>
                    <a:pt x="84600" y="361845"/>
                    <a:pt x="76446" y="341460"/>
                  </a:cubicBezTo>
                  <a:cubicBezTo>
                    <a:pt x="67273" y="319035"/>
                    <a:pt x="63196" y="294573"/>
                    <a:pt x="62176" y="270110"/>
                  </a:cubicBezTo>
                  <a:lnTo>
                    <a:pt x="62176" y="261956"/>
                  </a:lnTo>
                  <a:cubicBezTo>
                    <a:pt x="64215" y="150854"/>
                    <a:pt x="154931" y="61157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266033" y="60138"/>
                    <a:pt x="266033" y="60138"/>
                    <a:pt x="266033" y="60138"/>
                  </a:cubicBezTo>
                  <a:cubicBezTo>
                    <a:pt x="266033" y="60138"/>
                    <a:pt x="266033" y="60138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377134" y="61157"/>
                    <a:pt x="467851" y="149835"/>
                    <a:pt x="469889" y="261956"/>
                  </a:cubicBezTo>
                  <a:lnTo>
                    <a:pt x="469889" y="27011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C3FC51DE-D10A-4DE8-A7E3-22FA2E4FC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5904087"/>
            <a:ext cx="6058183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947A81F6-261F-44F4-B660-7BD323AE29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CDC0198-E919-4071-9C4B-5B3D19A46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1713143" y="3198674"/>
            <a:ext cx="906419" cy="906419"/>
            <a:chOff x="5482999" y="1607028"/>
            <a:chExt cx="1200866" cy="120086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67DDF34-4085-4945-A320-585AC8EBAAF2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521D40-9109-4214-B458-FAB53B1DA80D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43203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Placeholder 47" descr="Doctor pointing at CAT scans">
            <a:extLst>
              <a:ext uri="{FF2B5EF4-FFF2-40B4-BE49-F238E27FC236}">
                <a16:creationId xmlns:a16="http://schemas.microsoft.com/office/drawing/2014/main" id="{51DAB4F3-6A41-481C-8A3E-932EDFC9FED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3CBC84C2-2B48-4B15-A420-8B5F2BDE2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4E91A8-F608-453C-810A-BE991818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 outlook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B898379A-942F-47A5-80B4-B1C6F09FCB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* According to a Survey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DB908-45C5-4999-982F-0A82DA013F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B821A5-5262-4D44-AFEB-D049F229C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213" y="3097188"/>
            <a:ext cx="1652587" cy="435600"/>
          </a:xfrm>
        </p:spPr>
        <p:txBody>
          <a:bodyPr/>
          <a:lstStyle/>
          <a:p>
            <a:r>
              <a:rPr lang="en-US" dirty="0"/>
              <a:t>64.4%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27E535-262E-40B8-A9E1-0C08FFD809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0455" y="3695377"/>
            <a:ext cx="1999889" cy="846137"/>
          </a:xfrm>
        </p:spPr>
        <p:txBody>
          <a:bodyPr/>
          <a:lstStyle/>
          <a:p>
            <a:r>
              <a:rPr lang="en-US" dirty="0"/>
              <a:t>Average US Population Who Visit their GP Regularly*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30E095F-965E-476E-B681-EE615BECB0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971013" y="3097188"/>
            <a:ext cx="1652587" cy="435600"/>
          </a:xfrm>
        </p:spPr>
        <p:txBody>
          <a:bodyPr/>
          <a:lstStyle/>
          <a:p>
            <a:r>
              <a:rPr lang="en-US" dirty="0"/>
              <a:t>$124B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5735F7-BDC6-4ACD-B0DE-4AB63D30BA5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970799" y="3695377"/>
            <a:ext cx="1652801" cy="846137"/>
          </a:xfrm>
        </p:spPr>
        <p:txBody>
          <a:bodyPr/>
          <a:lstStyle/>
          <a:p>
            <a:r>
              <a:rPr lang="en-US" dirty="0"/>
              <a:t>Healthcare Spending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405F6BC-5682-4AA1-9F61-DDF021E685B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69707" y="3097188"/>
            <a:ext cx="1652587" cy="435600"/>
          </a:xfrm>
        </p:spPr>
        <p:txBody>
          <a:bodyPr/>
          <a:lstStyle/>
          <a:p>
            <a:r>
              <a:rPr lang="en-US" dirty="0"/>
              <a:t>40-60%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7BC20BC-85E6-48CD-B755-5D4149953C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69600" y="3695377"/>
            <a:ext cx="1652801" cy="846137"/>
          </a:xfrm>
        </p:spPr>
        <p:txBody>
          <a:bodyPr/>
          <a:lstStyle/>
          <a:p>
            <a:r>
              <a:rPr lang="en-US" dirty="0"/>
              <a:t>Average Profit Margin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DFBC7A3-AAE6-4502-9D44-F253ED1E8F9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544613" y="3097188"/>
            <a:ext cx="1652587" cy="435600"/>
          </a:xfrm>
        </p:spPr>
        <p:txBody>
          <a:bodyPr/>
          <a:lstStyle/>
          <a:p>
            <a:r>
              <a:rPr lang="en-US" dirty="0"/>
              <a:t>$175,000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C6EAD81-841A-483E-9B44-512A1470E47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370855" y="3695377"/>
            <a:ext cx="1999889" cy="846137"/>
          </a:xfrm>
        </p:spPr>
        <p:txBody>
          <a:bodyPr/>
          <a:lstStyle/>
          <a:p>
            <a:r>
              <a:rPr lang="en-US" dirty="0"/>
              <a:t>Average Annual Revenue per Doctor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10C0A43-6ED0-45F1-9DF9-5F2F32278B1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31412" y="3097188"/>
            <a:ext cx="1652587" cy="435600"/>
          </a:xfrm>
        </p:spPr>
        <p:txBody>
          <a:bodyPr/>
          <a:lstStyle/>
          <a:p>
            <a:r>
              <a:rPr lang="en-US" dirty="0"/>
              <a:t>3%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78028AA-13B5-4B26-947A-231084A75CD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57654" y="3695377"/>
            <a:ext cx="1999889" cy="846137"/>
          </a:xfrm>
        </p:spPr>
        <p:txBody>
          <a:bodyPr/>
          <a:lstStyle/>
          <a:p>
            <a:r>
              <a:rPr lang="en-US" dirty="0"/>
              <a:t>Market Growth Per Year</a:t>
            </a: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65657426-6073-47AB-BB7D-5ED2CAFD6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1000" y="5137535"/>
            <a:ext cx="1990001" cy="62001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Success</a:t>
            </a:r>
          </a:p>
        </p:txBody>
      </p:sp>
      <p:pic>
        <p:nvPicPr>
          <p:cNvPr id="46" name="Picture Placeholder 45" descr="Team">
            <a:extLst>
              <a:ext uri="{FF2B5EF4-FFF2-40B4-BE49-F238E27FC236}">
                <a16:creationId xmlns:a16="http://schemas.microsoft.com/office/drawing/2014/main" id="{09833D49-61B1-40F0-A9D1-6D1D4B8701A1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318326" y="2437246"/>
            <a:ext cx="384361" cy="384361"/>
          </a:xfrm>
        </p:spPr>
      </p:pic>
      <p:pic>
        <p:nvPicPr>
          <p:cNvPr id="49" name="Picture Placeholder 48" descr="Medicine">
            <a:extLst>
              <a:ext uri="{FF2B5EF4-FFF2-40B4-BE49-F238E27FC236}">
                <a16:creationId xmlns:a16="http://schemas.microsoft.com/office/drawing/2014/main" id="{A17A8866-025F-45F8-9C1A-8DF0ACE8F3F7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3605126" y="2437246"/>
            <a:ext cx="384361" cy="384361"/>
          </a:xfrm>
        </p:spPr>
      </p:pic>
      <p:pic>
        <p:nvPicPr>
          <p:cNvPr id="53" name="Picture Placeholder 52" descr="Wallet">
            <a:extLst>
              <a:ext uri="{FF2B5EF4-FFF2-40B4-BE49-F238E27FC236}">
                <a16:creationId xmlns:a16="http://schemas.microsoft.com/office/drawing/2014/main" id="{560A3C83-28A8-4054-B787-033808650715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5903820" y="2437246"/>
            <a:ext cx="384361" cy="384361"/>
          </a:xfrm>
        </p:spPr>
      </p:pic>
      <p:pic>
        <p:nvPicPr>
          <p:cNvPr id="56" name="Picture Placeholder 55" descr="Stethoscope">
            <a:extLst>
              <a:ext uri="{FF2B5EF4-FFF2-40B4-BE49-F238E27FC236}">
                <a16:creationId xmlns:a16="http://schemas.microsoft.com/office/drawing/2014/main" id="{5CABC6B7-0A04-4890-B978-4D4F54B3CDC3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8178726" y="2437246"/>
            <a:ext cx="384361" cy="384361"/>
          </a:xfrm>
        </p:spPr>
      </p:pic>
      <p:pic>
        <p:nvPicPr>
          <p:cNvPr id="60" name="Picture Placeholder 59" descr="Upward trend">
            <a:extLst>
              <a:ext uri="{FF2B5EF4-FFF2-40B4-BE49-F238E27FC236}">
                <a16:creationId xmlns:a16="http://schemas.microsoft.com/office/drawing/2014/main" id="{8C1A4036-A328-4600-8C42-B65922A2C149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>
            <a:off x="10465525" y="2437246"/>
            <a:ext cx="384361" cy="384361"/>
          </a:xfrm>
        </p:spPr>
      </p:pic>
      <p:sp>
        <p:nvSpPr>
          <p:cNvPr id="19" name="object 7" descr="Beige rectangle">
            <a:extLst>
              <a:ext uri="{FF2B5EF4-FFF2-40B4-BE49-F238E27FC236}">
                <a16:creationId xmlns:a16="http://schemas.microsoft.com/office/drawing/2014/main" id="{9B6BE182-7444-49DA-B6FA-215DD68D50CA}"/>
              </a:ext>
            </a:extLst>
          </p:cNvPr>
          <p:cNvSpPr/>
          <p:nvPr/>
        </p:nvSpPr>
        <p:spPr bwMode="white">
          <a:xfrm>
            <a:off x="694391" y="1322787"/>
            <a:ext cx="429768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C6D3F76-4C60-4559-AE48-60D6FBDC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3759100" y="4527746"/>
            <a:ext cx="0" cy="311308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CA93ACF-485A-4938-9815-8D5DFE312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096000" y="4527746"/>
            <a:ext cx="1" cy="311308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8070A33-7382-44AE-AC77-685B09986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8332700" y="4527746"/>
            <a:ext cx="0" cy="311308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79784603-2F8F-493A-894B-9ECFC3587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81478" y="5747713"/>
            <a:ext cx="162904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9A6C85E8-3D95-45FE-A577-C08E6E920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rot="16200000" flipH="1">
            <a:off x="3505190" y="2546723"/>
            <a:ext cx="596021" cy="4585601"/>
          </a:xfrm>
          <a:prstGeom prst="bentConnector3">
            <a:avLst>
              <a:gd name="adj1" fmla="val 50000"/>
            </a:avLst>
          </a:prstGeom>
          <a:ln w="3175">
            <a:solidFill>
              <a:schemeClr val="bg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F1BB5F7E-073B-4BF0-8FA1-F724BA8DB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078790" y="2558725"/>
            <a:ext cx="596021" cy="4561598"/>
          </a:xfrm>
          <a:prstGeom prst="bentConnector3">
            <a:avLst>
              <a:gd name="adj1" fmla="val 50000"/>
            </a:avLst>
          </a:prstGeom>
          <a:ln w="3175">
            <a:solidFill>
              <a:schemeClr val="bg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2935599-B9F0-4312-864E-F6E3EF1AA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3380336" y="2224959"/>
            <a:ext cx="896287" cy="745643"/>
            <a:chOff x="1824638" y="1733550"/>
            <a:chExt cx="1192959" cy="99245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6718F85-02C5-4814-847B-818C8CCE6A2E}"/>
                </a:ext>
              </a:extLst>
            </p:cNvPr>
            <p:cNvSpPr/>
            <p:nvPr/>
          </p:nvSpPr>
          <p:spPr>
            <a:xfrm>
              <a:off x="1824638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B5C2063-3BBD-48BC-BDD6-D5E9563B1934}"/>
                </a:ext>
              </a:extLst>
            </p:cNvPr>
            <p:cNvSpPr/>
            <p:nvPr/>
          </p:nvSpPr>
          <p:spPr>
            <a:xfrm>
              <a:off x="1925901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E2C35B1-F420-4244-8B67-EA845C8CA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7914029" y="2224959"/>
            <a:ext cx="896287" cy="745643"/>
            <a:chOff x="1824638" y="1733550"/>
            <a:chExt cx="1192959" cy="99245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5DB04D1-9BD5-4C35-8B33-0432F97A6012}"/>
                </a:ext>
              </a:extLst>
            </p:cNvPr>
            <p:cNvSpPr/>
            <p:nvPr/>
          </p:nvSpPr>
          <p:spPr>
            <a:xfrm>
              <a:off x="1824638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C23B33E-1386-44B0-B24A-50A8F9B55FFD}"/>
                </a:ext>
              </a:extLst>
            </p:cNvPr>
            <p:cNvSpPr/>
            <p:nvPr/>
          </p:nvSpPr>
          <p:spPr>
            <a:xfrm>
              <a:off x="1925901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45F4DD1-5663-4019-891C-8821ED8AC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5723178" y="2223240"/>
            <a:ext cx="745643" cy="745643"/>
            <a:chOff x="5482999" y="1607028"/>
            <a:chExt cx="1200866" cy="120086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AAD7458-0E1F-4289-885E-7991DEFE6E7D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C5F22B3-BA39-4DDB-9CD2-F9F1183608D0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ACC6B18-DB03-4AC5-B015-6374FF16D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10310145" y="2224959"/>
            <a:ext cx="926876" cy="745643"/>
            <a:chOff x="7901577" y="2268089"/>
            <a:chExt cx="926876" cy="74564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BAA099B-7326-44B7-B125-672BA72A6C05}"/>
                </a:ext>
              </a:extLst>
            </p:cNvPr>
            <p:cNvSpPr/>
            <p:nvPr/>
          </p:nvSpPr>
          <p:spPr>
            <a:xfrm flipH="1">
              <a:off x="8516862" y="2268089"/>
              <a:ext cx="311591" cy="745643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6107D1A-01D9-4CE4-9A22-FC55274F17C6}"/>
                </a:ext>
              </a:extLst>
            </p:cNvPr>
            <p:cNvSpPr/>
            <p:nvPr/>
          </p:nvSpPr>
          <p:spPr>
            <a:xfrm flipH="1">
              <a:off x="7901577" y="2332794"/>
              <a:ext cx="781787" cy="616234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5074261-BBC0-4AF3-AF09-C64386DBB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949886" y="2224959"/>
            <a:ext cx="926876" cy="745643"/>
            <a:chOff x="7901577" y="2268089"/>
            <a:chExt cx="926876" cy="745643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4BF8F4D-C494-48D1-8EDB-FE34A665FBEE}"/>
                </a:ext>
              </a:extLst>
            </p:cNvPr>
            <p:cNvSpPr/>
            <p:nvPr/>
          </p:nvSpPr>
          <p:spPr>
            <a:xfrm flipH="1">
              <a:off x="8516862" y="2268089"/>
              <a:ext cx="311591" cy="745643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F7A8167-402E-4636-8949-042E663C233E}"/>
                </a:ext>
              </a:extLst>
            </p:cNvPr>
            <p:cNvSpPr/>
            <p:nvPr/>
          </p:nvSpPr>
          <p:spPr>
            <a:xfrm flipH="1">
              <a:off x="7901577" y="2332794"/>
              <a:ext cx="781787" cy="616234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97691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A2F6A-636F-4857-B3DF-84C40FD3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MARKET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B296F-AA3C-49C5-A7FD-020BBA8074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*Based on 1st year projections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6DEDAB-4595-4AAB-8FB4-F3036F68D7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36087DB-FF15-448E-ACA3-0466788AFD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CUSTOMER SEGMENTATION</a:t>
            </a:r>
          </a:p>
        </p:txBody>
      </p:sp>
      <p:sp>
        <p:nvSpPr>
          <p:cNvPr id="9" name="object 7" descr="Beige rectangle">
            <a:extLst>
              <a:ext uri="{FF2B5EF4-FFF2-40B4-BE49-F238E27FC236}">
                <a16:creationId xmlns:a16="http://schemas.microsoft.com/office/drawing/2014/main" id="{C88E3957-6CDD-4061-AA83-A074A57C9C12}"/>
              </a:ext>
            </a:extLst>
          </p:cNvPr>
          <p:cNvSpPr/>
          <p:nvPr/>
        </p:nvSpPr>
        <p:spPr bwMode="white">
          <a:xfrm>
            <a:off x="694391" y="1318847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2E280A34-4B36-4F7F-A9B3-3D139F10E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0844428"/>
              </p:ext>
            </p:extLst>
          </p:nvPr>
        </p:nvGraphicFramePr>
        <p:xfrm>
          <a:off x="1000251" y="1677250"/>
          <a:ext cx="1769456" cy="2163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Oval 14">
            <a:extLst>
              <a:ext uri="{FF2B5EF4-FFF2-40B4-BE49-F238E27FC236}">
                <a16:creationId xmlns:a16="http://schemas.microsoft.com/office/drawing/2014/main" id="{7AFE01DB-3E02-4464-8E1B-E6586C22A611}"/>
              </a:ext>
            </a:extLst>
          </p:cNvPr>
          <p:cNvSpPr/>
          <p:nvPr/>
        </p:nvSpPr>
        <p:spPr>
          <a:xfrm>
            <a:off x="1520495" y="2408513"/>
            <a:ext cx="756000" cy="756000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  <a:ea typeface="Lato Black" panose="020F0502020204030203" pitchFamily="34" charset="0"/>
                <a:cs typeface="Lato Black" panose="020F0502020204030203" pitchFamily="34" charset="0"/>
              </a:rPr>
              <a:t>22%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25D16D4D-7FFE-4B6D-9DF1-9256D3CB6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8797796"/>
              </p:ext>
            </p:extLst>
          </p:nvPr>
        </p:nvGraphicFramePr>
        <p:xfrm>
          <a:off x="3130405" y="1677250"/>
          <a:ext cx="1769456" cy="2163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D9564758-0CAF-4BB1-82E0-715E2BDC6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0718077"/>
              </p:ext>
            </p:extLst>
          </p:nvPr>
        </p:nvGraphicFramePr>
        <p:xfrm>
          <a:off x="5238992" y="1677250"/>
          <a:ext cx="1769456" cy="2163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A155F3D4-D6D7-4353-9D1B-6B845675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8362292"/>
              </p:ext>
            </p:extLst>
          </p:nvPr>
        </p:nvGraphicFramePr>
        <p:xfrm>
          <a:off x="7390713" y="1677250"/>
          <a:ext cx="1769456" cy="2163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7C2B1B69-3491-4723-B7A7-BB86FEFB7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3667448"/>
              </p:ext>
            </p:extLst>
          </p:nvPr>
        </p:nvGraphicFramePr>
        <p:xfrm>
          <a:off x="9520866" y="1677250"/>
          <a:ext cx="1769456" cy="2163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4" name="Oval 23">
            <a:extLst>
              <a:ext uri="{FF2B5EF4-FFF2-40B4-BE49-F238E27FC236}">
                <a16:creationId xmlns:a16="http://schemas.microsoft.com/office/drawing/2014/main" id="{BCEEAC69-6650-4332-B226-03DCBCC2ABD3}"/>
              </a:ext>
            </a:extLst>
          </p:cNvPr>
          <p:cNvSpPr/>
          <p:nvPr/>
        </p:nvSpPr>
        <p:spPr>
          <a:xfrm>
            <a:off x="3651983" y="2408513"/>
            <a:ext cx="756000" cy="756000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  <a:ea typeface="Lato Black" panose="020F0502020204030203" pitchFamily="34" charset="0"/>
                <a:cs typeface="Lato Black" panose="020F0502020204030203" pitchFamily="34" charset="0"/>
              </a:rPr>
              <a:t>45%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481C18F-F6FB-440A-BE2F-F7F941E48C5C}"/>
              </a:ext>
            </a:extLst>
          </p:cNvPr>
          <p:cNvSpPr/>
          <p:nvPr/>
        </p:nvSpPr>
        <p:spPr>
          <a:xfrm>
            <a:off x="5783471" y="2408513"/>
            <a:ext cx="756000" cy="756000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  <a:ea typeface="Lato Black" panose="020F0502020204030203" pitchFamily="34" charset="0"/>
                <a:cs typeface="Lato Black" panose="020F0502020204030203" pitchFamily="34" charset="0"/>
              </a:rPr>
              <a:t>38%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1C82F28-48F5-42C6-BF72-935B3AC4E193}"/>
              </a:ext>
            </a:extLst>
          </p:cNvPr>
          <p:cNvSpPr/>
          <p:nvPr/>
        </p:nvSpPr>
        <p:spPr>
          <a:xfrm>
            <a:off x="7914959" y="2408513"/>
            <a:ext cx="756000" cy="756000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  <a:ea typeface="Lato Black" panose="020F0502020204030203" pitchFamily="34" charset="0"/>
                <a:cs typeface="Lato Black" panose="020F0502020204030203" pitchFamily="34" charset="0"/>
              </a:rPr>
              <a:t>10%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0CD8133-923E-4CC8-A17C-17D0B8AAFC0B}"/>
              </a:ext>
            </a:extLst>
          </p:cNvPr>
          <p:cNvSpPr/>
          <p:nvPr/>
        </p:nvSpPr>
        <p:spPr>
          <a:xfrm>
            <a:off x="10046448" y="2408513"/>
            <a:ext cx="756000" cy="756000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  <a:ea typeface="Lato Black" panose="020F0502020204030203" pitchFamily="34" charset="0"/>
                <a:cs typeface="Lato Black" panose="020F0502020204030203" pitchFamily="34" charset="0"/>
              </a:rPr>
              <a:t>8%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C60EEB-84ED-4B94-BD10-4E752EC3E31D}"/>
              </a:ext>
            </a:extLst>
          </p:cNvPr>
          <p:cNvSpPr txBox="1"/>
          <p:nvPr/>
        </p:nvSpPr>
        <p:spPr>
          <a:xfrm>
            <a:off x="1443032" y="3533970"/>
            <a:ext cx="883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Pediatrics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5A3338-2705-47BE-865E-BDD18C0DB8EB}"/>
              </a:ext>
            </a:extLst>
          </p:cNvPr>
          <p:cNvSpPr txBox="1"/>
          <p:nvPr/>
        </p:nvSpPr>
        <p:spPr>
          <a:xfrm>
            <a:off x="3631054" y="3533970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General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7E2D74-0B55-43E5-AB7B-B5B10CCB5D14}"/>
              </a:ext>
            </a:extLst>
          </p:cNvPr>
          <p:cNvSpPr txBox="1"/>
          <p:nvPr/>
        </p:nvSpPr>
        <p:spPr>
          <a:xfrm>
            <a:off x="5245146" y="3533970"/>
            <a:ext cx="1757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Cosmetic Procedures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7C196F-4D61-4444-B100-DD89B471CDE0}"/>
              </a:ext>
            </a:extLst>
          </p:cNvPr>
          <p:cNvSpPr txBox="1"/>
          <p:nvPr/>
        </p:nvSpPr>
        <p:spPr>
          <a:xfrm>
            <a:off x="7684382" y="3533970"/>
            <a:ext cx="1182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Orthodontics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0DA19F-D46D-4462-B974-D18FB01C85FE}"/>
              </a:ext>
            </a:extLst>
          </p:cNvPr>
          <p:cNvSpPr txBox="1"/>
          <p:nvPr/>
        </p:nvSpPr>
        <p:spPr>
          <a:xfrm>
            <a:off x="9915717" y="3533970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Emergency</a:t>
            </a: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00242C87-A806-44E9-B233-9CE7A7B37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096886"/>
              </p:ext>
            </p:extLst>
          </p:nvPr>
        </p:nvGraphicFramePr>
        <p:xfrm>
          <a:off x="630000" y="4037026"/>
          <a:ext cx="10907925" cy="2163987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2181585">
                  <a:extLst>
                    <a:ext uri="{9D8B030D-6E8A-4147-A177-3AD203B41FA5}">
                      <a16:colId xmlns:a16="http://schemas.microsoft.com/office/drawing/2014/main" val="883291324"/>
                    </a:ext>
                  </a:extLst>
                </a:gridCol>
                <a:gridCol w="2181585">
                  <a:extLst>
                    <a:ext uri="{9D8B030D-6E8A-4147-A177-3AD203B41FA5}">
                      <a16:colId xmlns:a16="http://schemas.microsoft.com/office/drawing/2014/main" val="1983756049"/>
                    </a:ext>
                  </a:extLst>
                </a:gridCol>
                <a:gridCol w="2181585">
                  <a:extLst>
                    <a:ext uri="{9D8B030D-6E8A-4147-A177-3AD203B41FA5}">
                      <a16:colId xmlns:a16="http://schemas.microsoft.com/office/drawing/2014/main" val="355586360"/>
                    </a:ext>
                  </a:extLst>
                </a:gridCol>
                <a:gridCol w="2181585">
                  <a:extLst>
                    <a:ext uri="{9D8B030D-6E8A-4147-A177-3AD203B41FA5}">
                      <a16:colId xmlns:a16="http://schemas.microsoft.com/office/drawing/2014/main" val="3626199509"/>
                    </a:ext>
                  </a:extLst>
                </a:gridCol>
                <a:gridCol w="2181585">
                  <a:extLst>
                    <a:ext uri="{9D8B030D-6E8A-4147-A177-3AD203B41FA5}">
                      <a16:colId xmlns:a16="http://schemas.microsoft.com/office/drawing/2014/main" val="2161393824"/>
                    </a:ext>
                  </a:extLst>
                </a:gridCol>
              </a:tblGrid>
              <a:tr h="309141">
                <a:tc>
                  <a:txBody>
                    <a:bodyPr/>
                    <a:lstStyle/>
                    <a:p>
                      <a:pPr algn="l"/>
                      <a:r>
                        <a:rPr lang="en-US" sz="900" dirty="0"/>
                        <a:t>Services </a:t>
                      </a:r>
                      <a:endParaRPr lang="en-US" sz="9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YR 1</a:t>
                      </a:r>
                      <a:endParaRPr lang="en-US" sz="9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GROWTH</a:t>
                      </a:r>
                      <a:endParaRPr lang="en-US" sz="9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YR 2</a:t>
                      </a:r>
                      <a:endParaRPr lang="en-US" sz="9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YR 3</a:t>
                      </a:r>
                      <a:endParaRPr lang="en-US" sz="9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8180050"/>
                  </a:ext>
                </a:extLst>
              </a:tr>
              <a:tr h="309141">
                <a:tc>
                  <a:txBody>
                    <a:bodyPr/>
                    <a:lstStyle/>
                    <a:p>
                      <a:r>
                        <a:rPr lang="en-US" sz="900" dirty="0"/>
                        <a:t>Pediatrics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$230,880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10%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$253,968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$279,364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004110"/>
                  </a:ext>
                </a:extLst>
              </a:tr>
              <a:tr h="3091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General 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$506,160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8%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$546,652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$601,317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755630"/>
                  </a:ext>
                </a:extLst>
              </a:tr>
              <a:tr h="3091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Cosmetic Procedures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$44,400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10%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$48,840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$53,724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123879"/>
                  </a:ext>
                </a:extLst>
              </a:tr>
              <a:tr h="3091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Orthodontics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$115,440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7%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$123,520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$132,166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126002"/>
                  </a:ext>
                </a:extLst>
              </a:tr>
              <a:tr h="309141">
                <a:tc>
                  <a:txBody>
                    <a:bodyPr/>
                    <a:lstStyle/>
                    <a:p>
                      <a:r>
                        <a:rPr lang="en-US" sz="900" dirty="0"/>
                        <a:t>Emergency 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$35,520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5%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$37,296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$39,160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466982"/>
                  </a:ext>
                </a:extLst>
              </a:tr>
              <a:tr h="309141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900" b="1">
                        <a:solidFill>
                          <a:schemeClr val="tx1"/>
                        </a:solidFill>
                        <a:latin typeface="Lato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$888,000*</a:t>
                      </a:r>
                      <a:endParaRPr lang="en-US" sz="900" b="1">
                        <a:solidFill>
                          <a:schemeClr val="tx1"/>
                        </a:solidFill>
                        <a:latin typeface="Lato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$70000</a:t>
                      </a:r>
                      <a:endParaRPr lang="en-US" sz="900" b="1">
                        <a:solidFill>
                          <a:schemeClr val="tx1"/>
                        </a:solidFill>
                        <a:latin typeface="Lato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$1,010,276</a:t>
                      </a:r>
                      <a:endParaRPr lang="en-US" sz="900" b="1">
                        <a:solidFill>
                          <a:schemeClr val="tx1"/>
                        </a:solidFill>
                        <a:latin typeface="Lato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$1,105,731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Lato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589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0796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Doctor standing in front of a computer&#10;">
            <a:extLst>
              <a:ext uri="{FF2B5EF4-FFF2-40B4-BE49-F238E27FC236}">
                <a16:creationId xmlns:a16="http://schemas.microsoft.com/office/drawing/2014/main" id="{D4AB4507-F77A-44A5-B290-3F3D4817B7B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4592135-A11E-4178-A320-510C4B749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499D5A-91D2-45BF-B204-6FDFFE97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SERVICES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61CED-575A-4A61-B181-A442461326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6F3A07-B555-4DCB-847F-A2749A0C08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0581" y="2433564"/>
            <a:ext cx="2812282" cy="1242556"/>
          </a:xfrm>
        </p:spPr>
        <p:txBody>
          <a:bodyPr/>
          <a:lstStyle/>
          <a:p>
            <a:r>
              <a:rPr lang="en-US" dirty="0"/>
              <a:t>Mon - Fri: 6:00AM to 9:00PM </a:t>
            </a:r>
            <a:br>
              <a:rPr lang="en-US" dirty="0"/>
            </a:br>
            <a:r>
              <a:rPr lang="en-US" dirty="0"/>
              <a:t>Sat: 8:00AM-7:00PM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BEBF22-A40E-4194-AD9A-12E9E5AB00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70581" y="1775805"/>
            <a:ext cx="2812282" cy="55464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Extended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Office Hours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98C0573-728C-4817-B25F-9C4BA8292F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1291" y="2433564"/>
            <a:ext cx="2812282" cy="1242556"/>
          </a:xfrm>
        </p:spPr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Etiam aliquet eu mi quis lacinia. Ut fermentum a magna ut eleifend.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23D57FF-A4A8-4B9F-8E36-4755E494CBB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31291" y="1775805"/>
            <a:ext cx="2812282" cy="55464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Pediatric and Family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Medical Services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A2C873E-AF75-4B6A-8EBE-2F12C5A7E6A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592000" y="2433564"/>
            <a:ext cx="2812282" cy="1242556"/>
          </a:xfrm>
        </p:spPr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Etiam aliquet eu mi quis lacinia. Ut fermentum a magna ut eleifend.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A62A9F2-7193-4B39-BE74-49635D2350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92000" y="1775805"/>
            <a:ext cx="2812282" cy="55464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In-house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Specialist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39B9111-D7E0-4C6E-8B6D-2598C446AF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70581" y="4582977"/>
            <a:ext cx="2812282" cy="1242556"/>
          </a:xfrm>
        </p:spPr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Etiam aliquet eu mi quis lacinia. Ut fermentum a magna ut eleifend.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C6192BD-E170-4A74-8019-C8202728C49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470581" y="3925218"/>
            <a:ext cx="2812282" cy="55464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Call-in GP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Consultation Available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590D2A3-9EEB-4BD9-A6F1-7A6252D21D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31291" y="4582977"/>
            <a:ext cx="2812282" cy="1242556"/>
          </a:xfrm>
        </p:spPr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Etiam aliquet eu mi quis lacinia. Ut fermentum a magna ut eleifend.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A88E256-0941-4678-8F52-4A15674EC32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031291" y="3925218"/>
            <a:ext cx="2812282" cy="55464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Surplus Medical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Supplies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917E9BF-7C5E-4DE7-8C66-9B69A207D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511184" y="3716527"/>
            <a:ext cx="9169633" cy="0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14DCD19-05BE-4D3F-A9E1-A9353D509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58121" y="2630172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9527B99-C015-4364-A9D0-E9EF5F8CC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19527" y="2630172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bject 7" descr="Beige rectangle">
            <a:extLst>
              <a:ext uri="{FF2B5EF4-FFF2-40B4-BE49-F238E27FC236}">
                <a16:creationId xmlns:a16="http://schemas.microsoft.com/office/drawing/2014/main" id="{6167A703-9B37-469C-853D-0CB6C1F4D8F0}"/>
              </a:ext>
            </a:extLst>
          </p:cNvPr>
          <p:cNvSpPr/>
          <p:nvPr/>
        </p:nvSpPr>
        <p:spPr bwMode="white">
          <a:xfrm flipV="1">
            <a:off x="703627" y="1277068"/>
            <a:ext cx="2834640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1E4A73F-DB3E-4AF4-A250-CB257055A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898187" y="1803828"/>
            <a:ext cx="462986" cy="671118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651BC50-F263-44D5-B1E1-32D5EA7EA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4458121" y="1803828"/>
            <a:ext cx="462986" cy="671118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00AA00A-91AC-4400-AF7A-EAB077000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8019527" y="1803828"/>
            <a:ext cx="462986" cy="671118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8CCE096-0925-41C0-AF48-23E7DBC19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898187" y="3960036"/>
            <a:ext cx="462986" cy="671118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75C6854-B085-4AC0-984F-E73F9C388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4458121" y="3960036"/>
            <a:ext cx="462986" cy="671118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2EAB4BE-ED20-4BB8-A23B-B02A1115A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58121" y="4752270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raphic 27" descr="Icon Stethoscope">
            <a:extLst>
              <a:ext uri="{FF2B5EF4-FFF2-40B4-BE49-F238E27FC236}">
                <a16:creationId xmlns:a16="http://schemas.microsoft.com/office/drawing/2014/main" id="{E8253ED6-A426-4BA6-A61A-E4174B8BAE45}"/>
              </a:ext>
            </a:extLst>
          </p:cNvPr>
          <p:cNvSpPr>
            <a:spLocks noChangeAspect="1"/>
          </p:cNvSpPr>
          <p:nvPr/>
        </p:nvSpPr>
        <p:spPr>
          <a:xfrm>
            <a:off x="4524307" y="1980266"/>
            <a:ext cx="330615" cy="330615"/>
          </a:xfrm>
          <a:custGeom>
            <a:avLst/>
            <a:gdLst>
              <a:gd name="connsiteX0" fmla="*/ 757238 w 800100"/>
              <a:gd name="connsiteY0" fmla="*/ 28575 h 800100"/>
              <a:gd name="connsiteX1" fmla="*/ 683181 w 800100"/>
              <a:gd name="connsiteY1" fmla="*/ 28575 h 800100"/>
              <a:gd name="connsiteX2" fmla="*/ 642938 w 800100"/>
              <a:gd name="connsiteY2" fmla="*/ 0 h 800100"/>
              <a:gd name="connsiteX3" fmla="*/ 600075 w 800100"/>
              <a:gd name="connsiteY3" fmla="*/ 42863 h 800100"/>
              <a:gd name="connsiteX4" fmla="*/ 600075 w 800100"/>
              <a:gd name="connsiteY4" fmla="*/ 100013 h 800100"/>
              <a:gd name="connsiteX5" fmla="*/ 642938 w 800100"/>
              <a:gd name="connsiteY5" fmla="*/ 142875 h 800100"/>
              <a:gd name="connsiteX6" fmla="*/ 683181 w 800100"/>
              <a:gd name="connsiteY6" fmla="*/ 114300 h 800100"/>
              <a:gd name="connsiteX7" fmla="*/ 714375 w 800100"/>
              <a:gd name="connsiteY7" fmla="*/ 114300 h 800100"/>
              <a:gd name="connsiteX8" fmla="*/ 714375 w 800100"/>
              <a:gd name="connsiteY8" fmla="*/ 214313 h 800100"/>
              <a:gd name="connsiteX9" fmla="*/ 557213 w 800100"/>
              <a:gd name="connsiteY9" fmla="*/ 371475 h 800100"/>
              <a:gd name="connsiteX10" fmla="*/ 400050 w 800100"/>
              <a:gd name="connsiteY10" fmla="*/ 214313 h 800100"/>
              <a:gd name="connsiteX11" fmla="*/ 400050 w 800100"/>
              <a:gd name="connsiteY11" fmla="*/ 114300 h 800100"/>
              <a:gd name="connsiteX12" fmla="*/ 431244 w 800100"/>
              <a:gd name="connsiteY12" fmla="*/ 114300 h 800100"/>
              <a:gd name="connsiteX13" fmla="*/ 471488 w 800100"/>
              <a:gd name="connsiteY13" fmla="*/ 142875 h 800100"/>
              <a:gd name="connsiteX14" fmla="*/ 514350 w 800100"/>
              <a:gd name="connsiteY14" fmla="*/ 100013 h 800100"/>
              <a:gd name="connsiteX15" fmla="*/ 514350 w 800100"/>
              <a:gd name="connsiteY15" fmla="*/ 42863 h 800100"/>
              <a:gd name="connsiteX16" fmla="*/ 471488 w 800100"/>
              <a:gd name="connsiteY16" fmla="*/ 0 h 800100"/>
              <a:gd name="connsiteX17" fmla="*/ 431244 w 800100"/>
              <a:gd name="connsiteY17" fmla="*/ 28575 h 800100"/>
              <a:gd name="connsiteX18" fmla="*/ 357188 w 800100"/>
              <a:gd name="connsiteY18" fmla="*/ 28575 h 800100"/>
              <a:gd name="connsiteX19" fmla="*/ 314325 w 800100"/>
              <a:gd name="connsiteY19" fmla="*/ 71438 h 800100"/>
              <a:gd name="connsiteX20" fmla="*/ 314325 w 800100"/>
              <a:gd name="connsiteY20" fmla="*/ 214313 h 800100"/>
              <a:gd name="connsiteX21" fmla="*/ 514350 w 800100"/>
              <a:gd name="connsiteY21" fmla="*/ 453180 h 800100"/>
              <a:gd name="connsiteX22" fmla="*/ 514350 w 800100"/>
              <a:gd name="connsiteY22" fmla="*/ 642938 h 800100"/>
              <a:gd name="connsiteX23" fmla="*/ 442913 w 800100"/>
              <a:gd name="connsiteY23" fmla="*/ 714375 h 800100"/>
              <a:gd name="connsiteX24" fmla="*/ 242888 w 800100"/>
              <a:gd name="connsiteY24" fmla="*/ 714375 h 800100"/>
              <a:gd name="connsiteX25" fmla="*/ 171450 w 800100"/>
              <a:gd name="connsiteY25" fmla="*/ 642938 h 800100"/>
              <a:gd name="connsiteX26" fmla="*/ 171450 w 800100"/>
              <a:gd name="connsiteY26" fmla="*/ 520741 h 800100"/>
              <a:gd name="connsiteX27" fmla="*/ 257175 w 800100"/>
              <a:gd name="connsiteY27" fmla="*/ 400050 h 800100"/>
              <a:gd name="connsiteX28" fmla="*/ 128588 w 800100"/>
              <a:gd name="connsiteY28" fmla="*/ 271463 h 800100"/>
              <a:gd name="connsiteX29" fmla="*/ 0 w 800100"/>
              <a:gd name="connsiteY29" fmla="*/ 400050 h 800100"/>
              <a:gd name="connsiteX30" fmla="*/ 85725 w 800100"/>
              <a:gd name="connsiteY30" fmla="*/ 520741 h 800100"/>
              <a:gd name="connsiteX31" fmla="*/ 85725 w 800100"/>
              <a:gd name="connsiteY31" fmla="*/ 642938 h 800100"/>
              <a:gd name="connsiteX32" fmla="*/ 242888 w 800100"/>
              <a:gd name="connsiteY32" fmla="*/ 800100 h 800100"/>
              <a:gd name="connsiteX33" fmla="*/ 442913 w 800100"/>
              <a:gd name="connsiteY33" fmla="*/ 800100 h 800100"/>
              <a:gd name="connsiteX34" fmla="*/ 600075 w 800100"/>
              <a:gd name="connsiteY34" fmla="*/ 642938 h 800100"/>
              <a:gd name="connsiteX35" fmla="*/ 600075 w 800100"/>
              <a:gd name="connsiteY35" fmla="*/ 453180 h 800100"/>
              <a:gd name="connsiteX36" fmla="*/ 800100 w 800100"/>
              <a:gd name="connsiteY36" fmla="*/ 214313 h 800100"/>
              <a:gd name="connsiteX37" fmla="*/ 800100 w 800100"/>
              <a:gd name="connsiteY37" fmla="*/ 71438 h 800100"/>
              <a:gd name="connsiteX38" fmla="*/ 757238 w 800100"/>
              <a:gd name="connsiteY38" fmla="*/ 28575 h 800100"/>
              <a:gd name="connsiteX39" fmla="*/ 57150 w 800100"/>
              <a:gd name="connsiteY39" fmla="*/ 400050 h 800100"/>
              <a:gd name="connsiteX40" fmla="*/ 128588 w 800100"/>
              <a:gd name="connsiteY40" fmla="*/ 328613 h 800100"/>
              <a:gd name="connsiteX41" fmla="*/ 200025 w 800100"/>
              <a:gd name="connsiteY41" fmla="*/ 400050 h 800100"/>
              <a:gd name="connsiteX42" fmla="*/ 128588 w 800100"/>
              <a:gd name="connsiteY42" fmla="*/ 471488 h 800100"/>
              <a:gd name="connsiteX43" fmla="*/ 57150 w 800100"/>
              <a:gd name="connsiteY43" fmla="*/ 40005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00100" h="800100">
                <a:moveTo>
                  <a:pt x="757238" y="28575"/>
                </a:moveTo>
                <a:lnTo>
                  <a:pt x="683181" y="28575"/>
                </a:lnTo>
                <a:cubicBezTo>
                  <a:pt x="677275" y="11963"/>
                  <a:pt x="661578" y="0"/>
                  <a:pt x="642938" y="0"/>
                </a:cubicBezTo>
                <a:cubicBezTo>
                  <a:pt x="619268" y="0"/>
                  <a:pt x="600075" y="19193"/>
                  <a:pt x="600075" y="42863"/>
                </a:cubicBezTo>
                <a:lnTo>
                  <a:pt x="600075" y="100013"/>
                </a:lnTo>
                <a:cubicBezTo>
                  <a:pt x="600075" y="123682"/>
                  <a:pt x="619268" y="142875"/>
                  <a:pt x="642938" y="142875"/>
                </a:cubicBezTo>
                <a:cubicBezTo>
                  <a:pt x="661568" y="142875"/>
                  <a:pt x="677275" y="130912"/>
                  <a:pt x="683181" y="114300"/>
                </a:cubicBezTo>
                <a:lnTo>
                  <a:pt x="714375" y="114300"/>
                </a:lnTo>
                <a:lnTo>
                  <a:pt x="714375" y="214313"/>
                </a:lnTo>
                <a:cubicBezTo>
                  <a:pt x="714375" y="300971"/>
                  <a:pt x="643871" y="371475"/>
                  <a:pt x="557213" y="371475"/>
                </a:cubicBezTo>
                <a:cubicBezTo>
                  <a:pt x="470554" y="371475"/>
                  <a:pt x="400050" y="300971"/>
                  <a:pt x="400050" y="214313"/>
                </a:cubicBezTo>
                <a:lnTo>
                  <a:pt x="400050" y="114300"/>
                </a:lnTo>
                <a:lnTo>
                  <a:pt x="431244" y="114300"/>
                </a:lnTo>
                <a:cubicBezTo>
                  <a:pt x="437150" y="130912"/>
                  <a:pt x="452847" y="142875"/>
                  <a:pt x="471488" y="142875"/>
                </a:cubicBezTo>
                <a:cubicBezTo>
                  <a:pt x="495157" y="142875"/>
                  <a:pt x="514350" y="123682"/>
                  <a:pt x="514350" y="100013"/>
                </a:cubicBezTo>
                <a:lnTo>
                  <a:pt x="514350" y="42863"/>
                </a:lnTo>
                <a:cubicBezTo>
                  <a:pt x="514350" y="19193"/>
                  <a:pt x="495157" y="0"/>
                  <a:pt x="471488" y="0"/>
                </a:cubicBezTo>
                <a:cubicBezTo>
                  <a:pt x="452857" y="0"/>
                  <a:pt x="437150" y="11963"/>
                  <a:pt x="431244" y="28575"/>
                </a:cubicBezTo>
                <a:lnTo>
                  <a:pt x="357188" y="28575"/>
                </a:lnTo>
                <a:cubicBezTo>
                  <a:pt x="333508" y="28575"/>
                  <a:pt x="314325" y="47758"/>
                  <a:pt x="314325" y="71438"/>
                </a:cubicBezTo>
                <a:lnTo>
                  <a:pt x="314325" y="214313"/>
                </a:lnTo>
                <a:cubicBezTo>
                  <a:pt x="314325" y="333594"/>
                  <a:pt x="400822" y="432845"/>
                  <a:pt x="514350" y="453180"/>
                </a:cubicBezTo>
                <a:lnTo>
                  <a:pt x="514350" y="642938"/>
                </a:lnTo>
                <a:cubicBezTo>
                  <a:pt x="514350" y="682323"/>
                  <a:pt x="482298" y="714375"/>
                  <a:pt x="442913" y="714375"/>
                </a:cubicBezTo>
                <a:lnTo>
                  <a:pt x="242888" y="714375"/>
                </a:lnTo>
                <a:cubicBezTo>
                  <a:pt x="203502" y="714375"/>
                  <a:pt x="171450" y="682323"/>
                  <a:pt x="171450" y="642938"/>
                </a:cubicBezTo>
                <a:lnTo>
                  <a:pt x="171450" y="520741"/>
                </a:lnTo>
                <a:cubicBezTo>
                  <a:pt x="221237" y="502987"/>
                  <a:pt x="257175" y="455857"/>
                  <a:pt x="257175" y="400050"/>
                </a:cubicBezTo>
                <a:cubicBezTo>
                  <a:pt x="257175" y="329146"/>
                  <a:pt x="199492" y="271463"/>
                  <a:pt x="128588" y="271463"/>
                </a:cubicBezTo>
                <a:cubicBezTo>
                  <a:pt x="57683" y="271463"/>
                  <a:pt x="0" y="329146"/>
                  <a:pt x="0" y="400050"/>
                </a:cubicBezTo>
                <a:cubicBezTo>
                  <a:pt x="0" y="455857"/>
                  <a:pt x="35938" y="502987"/>
                  <a:pt x="85725" y="520741"/>
                </a:cubicBezTo>
                <a:lnTo>
                  <a:pt x="85725" y="642938"/>
                </a:lnTo>
                <a:cubicBezTo>
                  <a:pt x="85725" y="729596"/>
                  <a:pt x="156229" y="800100"/>
                  <a:pt x="242888" y="800100"/>
                </a:cubicBezTo>
                <a:lnTo>
                  <a:pt x="442913" y="800100"/>
                </a:lnTo>
                <a:cubicBezTo>
                  <a:pt x="529571" y="800100"/>
                  <a:pt x="600075" y="729596"/>
                  <a:pt x="600075" y="642938"/>
                </a:cubicBezTo>
                <a:lnTo>
                  <a:pt x="600075" y="453180"/>
                </a:lnTo>
                <a:cubicBezTo>
                  <a:pt x="713603" y="432845"/>
                  <a:pt x="800100" y="333594"/>
                  <a:pt x="800100" y="214313"/>
                </a:cubicBezTo>
                <a:lnTo>
                  <a:pt x="800100" y="71438"/>
                </a:lnTo>
                <a:cubicBezTo>
                  <a:pt x="800100" y="47758"/>
                  <a:pt x="780917" y="28575"/>
                  <a:pt x="757238" y="28575"/>
                </a:cubicBezTo>
                <a:close/>
                <a:moveTo>
                  <a:pt x="57150" y="400050"/>
                </a:moveTo>
                <a:cubicBezTo>
                  <a:pt x="57150" y="360664"/>
                  <a:pt x="89202" y="328613"/>
                  <a:pt x="128588" y="328613"/>
                </a:cubicBezTo>
                <a:cubicBezTo>
                  <a:pt x="167973" y="328613"/>
                  <a:pt x="200025" y="360664"/>
                  <a:pt x="200025" y="400050"/>
                </a:cubicBezTo>
                <a:cubicBezTo>
                  <a:pt x="200025" y="439436"/>
                  <a:pt x="167973" y="471488"/>
                  <a:pt x="128588" y="471488"/>
                </a:cubicBezTo>
                <a:cubicBezTo>
                  <a:pt x="89202" y="471488"/>
                  <a:pt x="57150" y="439436"/>
                  <a:pt x="57150" y="40005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69" name="Group 68" descr="Icon Plaster">
            <a:extLst>
              <a:ext uri="{FF2B5EF4-FFF2-40B4-BE49-F238E27FC236}">
                <a16:creationId xmlns:a16="http://schemas.microsoft.com/office/drawing/2014/main" id="{DB470874-CC94-462D-9F62-0D114CE75994}"/>
              </a:ext>
            </a:extLst>
          </p:cNvPr>
          <p:cNvGrpSpPr>
            <a:grpSpLocks noChangeAspect="1"/>
          </p:cNvGrpSpPr>
          <p:nvPr/>
        </p:nvGrpSpPr>
        <p:grpSpPr>
          <a:xfrm>
            <a:off x="4560974" y="4132513"/>
            <a:ext cx="266395" cy="267026"/>
            <a:chOff x="4543214" y="4114712"/>
            <a:chExt cx="301914" cy="302629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5D7B243-4C7E-41A0-8DC9-7064981F3372}"/>
                </a:ext>
              </a:extLst>
            </p:cNvPr>
            <p:cNvSpPr/>
            <p:nvPr/>
          </p:nvSpPr>
          <p:spPr>
            <a:xfrm>
              <a:off x="4543292" y="4282753"/>
              <a:ext cx="134588" cy="134588"/>
            </a:xfrm>
            <a:custGeom>
              <a:avLst/>
              <a:gdLst>
                <a:gd name="connsiteX0" fmla="*/ 359379 w 352425"/>
                <a:gd name="connsiteY0" fmla="*/ 240430 h 352425"/>
                <a:gd name="connsiteX1" fmla="*/ 281731 w 352425"/>
                <a:gd name="connsiteY1" fmla="*/ 318078 h 352425"/>
                <a:gd name="connsiteX2" fmla="*/ 84278 w 352425"/>
                <a:gd name="connsiteY2" fmla="*/ 322707 h 352425"/>
                <a:gd name="connsiteX3" fmla="*/ 32176 w 352425"/>
                <a:gd name="connsiteY3" fmla="*/ 268519 h 352425"/>
                <a:gd name="connsiteX4" fmla="*/ 41892 w 352425"/>
                <a:gd name="connsiteY4" fmla="*/ 77076 h 352425"/>
                <a:gd name="connsiteX5" fmla="*/ 118968 w 352425"/>
                <a:gd name="connsiteY5" fmla="*/ 0 h 352425"/>
                <a:gd name="connsiteX6" fmla="*/ 359379 w 352425"/>
                <a:gd name="connsiteY6" fmla="*/ 240430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2425" h="352425">
                  <a:moveTo>
                    <a:pt x="359379" y="240430"/>
                  </a:moveTo>
                  <a:lnTo>
                    <a:pt x="281731" y="318078"/>
                  </a:lnTo>
                  <a:cubicBezTo>
                    <a:pt x="228020" y="371818"/>
                    <a:pt x="141266" y="373932"/>
                    <a:pt x="84278" y="322707"/>
                  </a:cubicBezTo>
                  <a:cubicBezTo>
                    <a:pt x="66247" y="306495"/>
                    <a:pt x="48731" y="288255"/>
                    <a:pt x="32176" y="268519"/>
                  </a:cubicBezTo>
                  <a:cubicBezTo>
                    <a:pt x="-14230" y="212989"/>
                    <a:pt x="-9962" y="128911"/>
                    <a:pt x="41892" y="77076"/>
                  </a:cubicBezTo>
                  <a:lnTo>
                    <a:pt x="118968" y="0"/>
                  </a:lnTo>
                  <a:lnTo>
                    <a:pt x="359379" y="24043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AD058DD-18E5-442F-856B-1D7CF5154784}"/>
                </a:ext>
              </a:extLst>
            </p:cNvPr>
            <p:cNvSpPr/>
            <p:nvPr/>
          </p:nvSpPr>
          <p:spPr>
            <a:xfrm>
              <a:off x="4543214" y="4114712"/>
              <a:ext cx="301914" cy="301913"/>
            </a:xfrm>
            <a:custGeom>
              <a:avLst/>
              <a:gdLst>
                <a:gd name="connsiteX0" fmla="*/ 640426 w 790575"/>
                <a:gd name="connsiteY0" fmla="*/ 399610 h 790575"/>
                <a:gd name="connsiteX1" fmla="*/ 758269 w 790575"/>
                <a:gd name="connsiteY1" fmla="*/ 281766 h 790575"/>
                <a:gd name="connsiteX2" fmla="*/ 762927 w 790575"/>
                <a:gd name="connsiteY2" fmla="*/ 84313 h 790575"/>
                <a:gd name="connsiteX3" fmla="*/ 708682 w 790575"/>
                <a:gd name="connsiteY3" fmla="*/ 32202 h 790575"/>
                <a:gd name="connsiteX4" fmla="*/ 517249 w 790575"/>
                <a:gd name="connsiteY4" fmla="*/ 41917 h 790575"/>
                <a:gd name="connsiteX5" fmla="*/ 399996 w 790575"/>
                <a:gd name="connsiteY5" fmla="*/ 159170 h 790575"/>
                <a:gd name="connsiteX6" fmla="*/ 282734 w 790575"/>
                <a:gd name="connsiteY6" fmla="*/ 41908 h 790575"/>
                <a:gd name="connsiteX7" fmla="*/ 91300 w 790575"/>
                <a:gd name="connsiteY7" fmla="*/ 32183 h 790575"/>
                <a:gd name="connsiteX8" fmla="*/ 37055 w 790575"/>
                <a:gd name="connsiteY8" fmla="*/ 84313 h 790575"/>
                <a:gd name="connsiteX9" fmla="*/ 41713 w 790575"/>
                <a:gd name="connsiteY9" fmla="*/ 281766 h 790575"/>
                <a:gd name="connsiteX10" fmla="*/ 518058 w 790575"/>
                <a:gd name="connsiteY10" fmla="*/ 758093 h 790575"/>
                <a:gd name="connsiteX11" fmla="*/ 715512 w 790575"/>
                <a:gd name="connsiteY11" fmla="*/ 762722 h 790575"/>
                <a:gd name="connsiteX12" fmla="*/ 767642 w 790575"/>
                <a:gd name="connsiteY12" fmla="*/ 708515 h 790575"/>
                <a:gd name="connsiteX13" fmla="*/ 757907 w 790575"/>
                <a:gd name="connsiteY13" fmla="*/ 517081 h 790575"/>
                <a:gd name="connsiteX14" fmla="*/ 640426 w 790575"/>
                <a:gd name="connsiteY14" fmla="*/ 399610 h 790575"/>
                <a:gd name="connsiteX15" fmla="*/ 485721 w 790575"/>
                <a:gd name="connsiteY15" fmla="*/ 356957 h 790575"/>
                <a:gd name="connsiteX16" fmla="*/ 442859 w 790575"/>
                <a:gd name="connsiteY16" fmla="*/ 399819 h 790575"/>
                <a:gd name="connsiteX17" fmla="*/ 399996 w 790575"/>
                <a:gd name="connsiteY17" fmla="*/ 356957 h 790575"/>
                <a:gd name="connsiteX18" fmla="*/ 442859 w 790575"/>
                <a:gd name="connsiteY18" fmla="*/ 314094 h 790575"/>
                <a:gd name="connsiteX19" fmla="*/ 485721 w 790575"/>
                <a:gd name="connsiteY19" fmla="*/ 356957 h 790575"/>
                <a:gd name="connsiteX20" fmla="*/ 357134 w 790575"/>
                <a:gd name="connsiteY20" fmla="*/ 228369 h 790575"/>
                <a:gd name="connsiteX21" fmla="*/ 399996 w 790575"/>
                <a:gd name="connsiteY21" fmla="*/ 271232 h 790575"/>
                <a:gd name="connsiteX22" fmla="*/ 357134 w 790575"/>
                <a:gd name="connsiteY22" fmla="*/ 314094 h 790575"/>
                <a:gd name="connsiteX23" fmla="*/ 314271 w 790575"/>
                <a:gd name="connsiteY23" fmla="*/ 271232 h 790575"/>
                <a:gd name="connsiteX24" fmla="*/ 357134 w 790575"/>
                <a:gd name="connsiteY24" fmla="*/ 228369 h 790575"/>
                <a:gd name="connsiteX25" fmla="*/ 271409 w 790575"/>
                <a:gd name="connsiteY25" fmla="*/ 399819 h 790575"/>
                <a:gd name="connsiteX26" fmla="*/ 228546 w 790575"/>
                <a:gd name="connsiteY26" fmla="*/ 356957 h 790575"/>
                <a:gd name="connsiteX27" fmla="*/ 271409 w 790575"/>
                <a:gd name="connsiteY27" fmla="*/ 314094 h 790575"/>
                <a:gd name="connsiteX28" fmla="*/ 314271 w 790575"/>
                <a:gd name="connsiteY28" fmla="*/ 356957 h 790575"/>
                <a:gd name="connsiteX29" fmla="*/ 271409 w 790575"/>
                <a:gd name="connsiteY29" fmla="*/ 399819 h 790575"/>
                <a:gd name="connsiteX30" fmla="*/ 357134 w 790575"/>
                <a:gd name="connsiteY30" fmla="*/ 485544 h 790575"/>
                <a:gd name="connsiteX31" fmla="*/ 314271 w 790575"/>
                <a:gd name="connsiteY31" fmla="*/ 442682 h 790575"/>
                <a:gd name="connsiteX32" fmla="*/ 357134 w 790575"/>
                <a:gd name="connsiteY32" fmla="*/ 399819 h 790575"/>
                <a:gd name="connsiteX33" fmla="*/ 399996 w 790575"/>
                <a:gd name="connsiteY33" fmla="*/ 442682 h 790575"/>
                <a:gd name="connsiteX34" fmla="*/ 357134 w 790575"/>
                <a:gd name="connsiteY34" fmla="*/ 485544 h 790575"/>
                <a:gd name="connsiteX35" fmla="*/ 442859 w 790575"/>
                <a:gd name="connsiteY35" fmla="*/ 571269 h 790575"/>
                <a:gd name="connsiteX36" fmla="*/ 399996 w 790575"/>
                <a:gd name="connsiteY36" fmla="*/ 528407 h 790575"/>
                <a:gd name="connsiteX37" fmla="*/ 442859 w 790575"/>
                <a:gd name="connsiteY37" fmla="*/ 485544 h 790575"/>
                <a:gd name="connsiteX38" fmla="*/ 485721 w 790575"/>
                <a:gd name="connsiteY38" fmla="*/ 528407 h 790575"/>
                <a:gd name="connsiteX39" fmla="*/ 442859 w 790575"/>
                <a:gd name="connsiteY39" fmla="*/ 571269 h 790575"/>
                <a:gd name="connsiteX40" fmla="*/ 528584 w 790575"/>
                <a:gd name="connsiteY40" fmla="*/ 485544 h 790575"/>
                <a:gd name="connsiteX41" fmla="*/ 485721 w 790575"/>
                <a:gd name="connsiteY41" fmla="*/ 442682 h 790575"/>
                <a:gd name="connsiteX42" fmla="*/ 528584 w 790575"/>
                <a:gd name="connsiteY42" fmla="*/ 399819 h 790575"/>
                <a:gd name="connsiteX43" fmla="*/ 571446 w 790575"/>
                <a:gd name="connsiteY43" fmla="*/ 442682 h 790575"/>
                <a:gd name="connsiteX44" fmla="*/ 528584 w 790575"/>
                <a:gd name="connsiteY44" fmla="*/ 485544 h 79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90575" h="790575">
                  <a:moveTo>
                    <a:pt x="640426" y="399610"/>
                  </a:moveTo>
                  <a:lnTo>
                    <a:pt x="758269" y="281766"/>
                  </a:lnTo>
                  <a:cubicBezTo>
                    <a:pt x="812048" y="227979"/>
                    <a:pt x="814076" y="141254"/>
                    <a:pt x="762927" y="84313"/>
                  </a:cubicBezTo>
                  <a:cubicBezTo>
                    <a:pt x="746630" y="66206"/>
                    <a:pt x="728380" y="48661"/>
                    <a:pt x="708682" y="32202"/>
                  </a:cubicBezTo>
                  <a:cubicBezTo>
                    <a:pt x="653152" y="-14223"/>
                    <a:pt x="569103" y="-9918"/>
                    <a:pt x="517249" y="41917"/>
                  </a:cubicBezTo>
                  <a:lnTo>
                    <a:pt x="399996" y="159170"/>
                  </a:lnTo>
                  <a:lnTo>
                    <a:pt x="282734" y="41908"/>
                  </a:lnTo>
                  <a:cubicBezTo>
                    <a:pt x="230861" y="-9956"/>
                    <a:pt x="146802" y="-14242"/>
                    <a:pt x="91300" y="32183"/>
                  </a:cubicBezTo>
                  <a:cubicBezTo>
                    <a:pt x="71603" y="48661"/>
                    <a:pt x="53353" y="66197"/>
                    <a:pt x="37055" y="84313"/>
                  </a:cubicBezTo>
                  <a:cubicBezTo>
                    <a:pt x="-14094" y="141254"/>
                    <a:pt x="-12056" y="227979"/>
                    <a:pt x="41713" y="281766"/>
                  </a:cubicBezTo>
                  <a:lnTo>
                    <a:pt x="518058" y="758093"/>
                  </a:lnTo>
                  <a:cubicBezTo>
                    <a:pt x="571884" y="811947"/>
                    <a:pt x="658638" y="813842"/>
                    <a:pt x="715512" y="762722"/>
                  </a:cubicBezTo>
                  <a:cubicBezTo>
                    <a:pt x="733590" y="746463"/>
                    <a:pt x="751116" y="728232"/>
                    <a:pt x="767642" y="708515"/>
                  </a:cubicBezTo>
                  <a:cubicBezTo>
                    <a:pt x="814019" y="652994"/>
                    <a:pt x="809752" y="568917"/>
                    <a:pt x="757907" y="517081"/>
                  </a:cubicBezTo>
                  <a:lnTo>
                    <a:pt x="640426" y="399610"/>
                  </a:lnTo>
                  <a:close/>
                  <a:moveTo>
                    <a:pt x="485721" y="356957"/>
                  </a:moveTo>
                  <a:cubicBezTo>
                    <a:pt x="485721" y="380626"/>
                    <a:pt x="466528" y="399819"/>
                    <a:pt x="442859" y="399819"/>
                  </a:cubicBezTo>
                  <a:cubicBezTo>
                    <a:pt x="419189" y="399819"/>
                    <a:pt x="399996" y="380626"/>
                    <a:pt x="399996" y="356957"/>
                  </a:cubicBezTo>
                  <a:cubicBezTo>
                    <a:pt x="399996" y="333287"/>
                    <a:pt x="419189" y="314094"/>
                    <a:pt x="442859" y="314094"/>
                  </a:cubicBezTo>
                  <a:cubicBezTo>
                    <a:pt x="466528" y="314094"/>
                    <a:pt x="485721" y="333287"/>
                    <a:pt x="485721" y="356957"/>
                  </a:cubicBezTo>
                  <a:close/>
                  <a:moveTo>
                    <a:pt x="357134" y="228369"/>
                  </a:moveTo>
                  <a:cubicBezTo>
                    <a:pt x="380803" y="228369"/>
                    <a:pt x="399996" y="247562"/>
                    <a:pt x="399996" y="271232"/>
                  </a:cubicBezTo>
                  <a:cubicBezTo>
                    <a:pt x="399996" y="294901"/>
                    <a:pt x="380803" y="314094"/>
                    <a:pt x="357134" y="314094"/>
                  </a:cubicBezTo>
                  <a:cubicBezTo>
                    <a:pt x="333464" y="314094"/>
                    <a:pt x="314271" y="294901"/>
                    <a:pt x="314271" y="271232"/>
                  </a:cubicBezTo>
                  <a:cubicBezTo>
                    <a:pt x="314271" y="247562"/>
                    <a:pt x="333464" y="228369"/>
                    <a:pt x="357134" y="228369"/>
                  </a:cubicBezTo>
                  <a:close/>
                  <a:moveTo>
                    <a:pt x="271409" y="399819"/>
                  </a:moveTo>
                  <a:cubicBezTo>
                    <a:pt x="247739" y="399819"/>
                    <a:pt x="228546" y="380626"/>
                    <a:pt x="228546" y="356957"/>
                  </a:cubicBezTo>
                  <a:cubicBezTo>
                    <a:pt x="228546" y="333287"/>
                    <a:pt x="247739" y="314094"/>
                    <a:pt x="271409" y="314094"/>
                  </a:cubicBezTo>
                  <a:cubicBezTo>
                    <a:pt x="295078" y="314094"/>
                    <a:pt x="314271" y="333287"/>
                    <a:pt x="314271" y="356957"/>
                  </a:cubicBezTo>
                  <a:cubicBezTo>
                    <a:pt x="314271" y="380626"/>
                    <a:pt x="295078" y="399819"/>
                    <a:pt x="271409" y="399819"/>
                  </a:cubicBezTo>
                  <a:close/>
                  <a:moveTo>
                    <a:pt x="357134" y="485544"/>
                  </a:moveTo>
                  <a:cubicBezTo>
                    <a:pt x="333464" y="485544"/>
                    <a:pt x="314271" y="466351"/>
                    <a:pt x="314271" y="442682"/>
                  </a:cubicBezTo>
                  <a:cubicBezTo>
                    <a:pt x="314271" y="419012"/>
                    <a:pt x="333464" y="399819"/>
                    <a:pt x="357134" y="399819"/>
                  </a:cubicBezTo>
                  <a:cubicBezTo>
                    <a:pt x="380803" y="399819"/>
                    <a:pt x="399996" y="419012"/>
                    <a:pt x="399996" y="442682"/>
                  </a:cubicBezTo>
                  <a:cubicBezTo>
                    <a:pt x="399996" y="466351"/>
                    <a:pt x="380803" y="485544"/>
                    <a:pt x="357134" y="485544"/>
                  </a:cubicBezTo>
                  <a:close/>
                  <a:moveTo>
                    <a:pt x="442859" y="571269"/>
                  </a:moveTo>
                  <a:cubicBezTo>
                    <a:pt x="419189" y="571269"/>
                    <a:pt x="399996" y="552076"/>
                    <a:pt x="399996" y="528407"/>
                  </a:cubicBezTo>
                  <a:cubicBezTo>
                    <a:pt x="399996" y="504737"/>
                    <a:pt x="419189" y="485544"/>
                    <a:pt x="442859" y="485544"/>
                  </a:cubicBezTo>
                  <a:cubicBezTo>
                    <a:pt x="466528" y="485544"/>
                    <a:pt x="485721" y="504737"/>
                    <a:pt x="485721" y="528407"/>
                  </a:cubicBezTo>
                  <a:cubicBezTo>
                    <a:pt x="485721" y="552076"/>
                    <a:pt x="466528" y="571269"/>
                    <a:pt x="442859" y="571269"/>
                  </a:cubicBezTo>
                  <a:close/>
                  <a:moveTo>
                    <a:pt x="528584" y="485544"/>
                  </a:moveTo>
                  <a:cubicBezTo>
                    <a:pt x="504914" y="485544"/>
                    <a:pt x="485721" y="466351"/>
                    <a:pt x="485721" y="442682"/>
                  </a:cubicBezTo>
                  <a:cubicBezTo>
                    <a:pt x="485721" y="419012"/>
                    <a:pt x="504914" y="399819"/>
                    <a:pt x="528584" y="399819"/>
                  </a:cubicBezTo>
                  <a:cubicBezTo>
                    <a:pt x="552253" y="399819"/>
                    <a:pt x="571446" y="419012"/>
                    <a:pt x="571446" y="442682"/>
                  </a:cubicBezTo>
                  <a:cubicBezTo>
                    <a:pt x="571446" y="466351"/>
                    <a:pt x="552253" y="485544"/>
                    <a:pt x="528584" y="48554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9" name="Graphic 23" descr="Icon Clock">
            <a:extLst>
              <a:ext uri="{FF2B5EF4-FFF2-40B4-BE49-F238E27FC236}">
                <a16:creationId xmlns:a16="http://schemas.microsoft.com/office/drawing/2014/main" id="{5495C1F9-7920-41BF-8ACA-22F12780B550}"/>
              </a:ext>
            </a:extLst>
          </p:cNvPr>
          <p:cNvSpPr>
            <a:spLocks noChangeAspect="1"/>
          </p:cNvSpPr>
          <p:nvPr/>
        </p:nvSpPr>
        <p:spPr>
          <a:xfrm>
            <a:off x="990538" y="2000245"/>
            <a:ext cx="278285" cy="278285"/>
          </a:xfrm>
          <a:custGeom>
            <a:avLst/>
            <a:gdLst>
              <a:gd name="connsiteX0" fmla="*/ 657911 w 1314450"/>
              <a:gd name="connsiteY0" fmla="*/ 1315822 h 1314450"/>
              <a:gd name="connsiteX1" fmla="*/ 0 w 1314450"/>
              <a:gd name="connsiteY1" fmla="*/ 657911 h 1314450"/>
              <a:gd name="connsiteX2" fmla="*/ 657911 w 1314450"/>
              <a:gd name="connsiteY2" fmla="*/ 0 h 1314450"/>
              <a:gd name="connsiteX3" fmla="*/ 1315822 w 1314450"/>
              <a:gd name="connsiteY3" fmla="*/ 657911 h 1314450"/>
              <a:gd name="connsiteX4" fmla="*/ 657911 w 1314450"/>
              <a:gd name="connsiteY4" fmla="*/ 1315822 h 1314450"/>
              <a:gd name="connsiteX5" fmla="*/ 657911 w 1314450"/>
              <a:gd name="connsiteY5" fmla="*/ 1315822 h 1314450"/>
              <a:gd name="connsiteX6" fmla="*/ 719947 w 1314450"/>
              <a:gd name="connsiteY6" fmla="*/ 358073 h 1314450"/>
              <a:gd name="connsiteX7" fmla="*/ 614001 w 1314450"/>
              <a:gd name="connsiteY7" fmla="*/ 358073 h 1314450"/>
              <a:gd name="connsiteX8" fmla="*/ 614001 w 1314450"/>
              <a:gd name="connsiteY8" fmla="*/ 620516 h 1314450"/>
              <a:gd name="connsiteX9" fmla="*/ 351558 w 1314450"/>
              <a:gd name="connsiteY9" fmla="*/ 620516 h 1314450"/>
              <a:gd name="connsiteX10" fmla="*/ 351558 w 1314450"/>
              <a:gd name="connsiteY10" fmla="*/ 726453 h 1314450"/>
              <a:gd name="connsiteX11" fmla="*/ 666969 w 1314450"/>
              <a:gd name="connsiteY11" fmla="*/ 726453 h 1314450"/>
              <a:gd name="connsiteX12" fmla="*/ 667388 w 1314450"/>
              <a:gd name="connsiteY12" fmla="*/ 726453 h 1314450"/>
              <a:gd name="connsiteX13" fmla="*/ 705202 w 1314450"/>
              <a:gd name="connsiteY13" fmla="*/ 711613 h 1314450"/>
              <a:gd name="connsiteX14" fmla="*/ 719947 w 1314450"/>
              <a:gd name="connsiteY14" fmla="*/ 673894 h 1314450"/>
              <a:gd name="connsiteX15" fmla="*/ 719947 w 1314450"/>
              <a:gd name="connsiteY15" fmla="*/ 673475 h 1314450"/>
              <a:gd name="connsiteX16" fmla="*/ 719947 w 1314450"/>
              <a:gd name="connsiteY16" fmla="*/ 358073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14450" h="1314450">
                <a:moveTo>
                  <a:pt x="657911" y="1315822"/>
                </a:moveTo>
                <a:cubicBezTo>
                  <a:pt x="294570" y="1315822"/>
                  <a:pt x="0" y="1021242"/>
                  <a:pt x="0" y="657911"/>
                </a:cubicBezTo>
                <a:cubicBezTo>
                  <a:pt x="0" y="294580"/>
                  <a:pt x="294570" y="0"/>
                  <a:pt x="657911" y="0"/>
                </a:cubicBezTo>
                <a:cubicBezTo>
                  <a:pt x="1021242" y="0"/>
                  <a:pt x="1315822" y="294580"/>
                  <a:pt x="1315822" y="657911"/>
                </a:cubicBezTo>
                <a:cubicBezTo>
                  <a:pt x="1315822" y="1021251"/>
                  <a:pt x="1021242" y="1315822"/>
                  <a:pt x="657911" y="1315822"/>
                </a:cubicBezTo>
                <a:lnTo>
                  <a:pt x="657911" y="1315822"/>
                </a:lnTo>
                <a:close/>
                <a:moveTo>
                  <a:pt x="719947" y="358073"/>
                </a:moveTo>
                <a:cubicBezTo>
                  <a:pt x="719947" y="288026"/>
                  <a:pt x="614001" y="288007"/>
                  <a:pt x="614001" y="358073"/>
                </a:cubicBezTo>
                <a:lnTo>
                  <a:pt x="614001" y="620516"/>
                </a:lnTo>
                <a:lnTo>
                  <a:pt x="351558" y="620516"/>
                </a:lnTo>
                <a:cubicBezTo>
                  <a:pt x="281511" y="620516"/>
                  <a:pt x="281492" y="726453"/>
                  <a:pt x="351558" y="726453"/>
                </a:cubicBezTo>
                <a:lnTo>
                  <a:pt x="666969" y="726453"/>
                </a:lnTo>
                <a:lnTo>
                  <a:pt x="667388" y="726453"/>
                </a:lnTo>
                <a:cubicBezTo>
                  <a:pt x="683866" y="726453"/>
                  <a:pt x="696478" y="720585"/>
                  <a:pt x="705202" y="711613"/>
                </a:cubicBezTo>
                <a:cubicBezTo>
                  <a:pt x="714118" y="702888"/>
                  <a:pt x="719947" y="690324"/>
                  <a:pt x="719947" y="673894"/>
                </a:cubicBezTo>
                <a:lnTo>
                  <a:pt x="719947" y="673475"/>
                </a:lnTo>
                <a:lnTo>
                  <a:pt x="719947" y="35807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1" name="Graphic 21" descr="Icon Phone ">
            <a:extLst>
              <a:ext uri="{FF2B5EF4-FFF2-40B4-BE49-F238E27FC236}">
                <a16:creationId xmlns:a16="http://schemas.microsoft.com/office/drawing/2014/main" id="{9DB23001-17A7-4A97-8F18-88D642E8799B}"/>
              </a:ext>
            </a:extLst>
          </p:cNvPr>
          <p:cNvSpPr>
            <a:spLocks noChangeAspect="1"/>
          </p:cNvSpPr>
          <p:nvPr/>
        </p:nvSpPr>
        <p:spPr>
          <a:xfrm>
            <a:off x="982788" y="4158719"/>
            <a:ext cx="293784" cy="273753"/>
          </a:xfrm>
          <a:custGeom>
            <a:avLst/>
            <a:gdLst>
              <a:gd name="connsiteX0" fmla="*/ 755475 w 838200"/>
              <a:gd name="connsiteY0" fmla="*/ 394211 h 781050"/>
              <a:gd name="connsiteX1" fmla="*/ 639994 w 838200"/>
              <a:gd name="connsiteY1" fmla="*/ 317154 h 781050"/>
              <a:gd name="connsiteX2" fmla="*/ 567661 w 838200"/>
              <a:gd name="connsiteY2" fmla="*/ 317154 h 781050"/>
              <a:gd name="connsiteX3" fmla="*/ 567661 w 838200"/>
              <a:gd name="connsiteY3" fmla="*/ 283816 h 781050"/>
              <a:gd name="connsiteX4" fmla="*/ 529561 w 838200"/>
              <a:gd name="connsiteY4" fmla="*/ 245716 h 781050"/>
              <a:gd name="connsiteX5" fmla="*/ 498604 w 838200"/>
              <a:gd name="connsiteY5" fmla="*/ 245716 h 781050"/>
              <a:gd name="connsiteX6" fmla="*/ 460504 w 838200"/>
              <a:gd name="connsiteY6" fmla="*/ 283816 h 781050"/>
              <a:gd name="connsiteX7" fmla="*/ 460504 w 838200"/>
              <a:gd name="connsiteY7" fmla="*/ 317154 h 781050"/>
              <a:gd name="connsiteX8" fmla="*/ 377161 w 838200"/>
              <a:gd name="connsiteY8" fmla="*/ 317154 h 781050"/>
              <a:gd name="connsiteX9" fmla="*/ 377161 w 838200"/>
              <a:gd name="connsiteY9" fmla="*/ 283816 h 781050"/>
              <a:gd name="connsiteX10" fmla="*/ 339061 w 838200"/>
              <a:gd name="connsiteY10" fmla="*/ 245716 h 781050"/>
              <a:gd name="connsiteX11" fmla="*/ 308104 w 838200"/>
              <a:gd name="connsiteY11" fmla="*/ 245716 h 781050"/>
              <a:gd name="connsiteX12" fmla="*/ 270004 w 838200"/>
              <a:gd name="connsiteY12" fmla="*/ 283816 h 781050"/>
              <a:gd name="connsiteX13" fmla="*/ 270004 w 838200"/>
              <a:gd name="connsiteY13" fmla="*/ 317154 h 781050"/>
              <a:gd name="connsiteX14" fmla="*/ 198062 w 838200"/>
              <a:gd name="connsiteY14" fmla="*/ 317154 h 781050"/>
              <a:gd name="connsiteX15" fmla="*/ 82581 w 838200"/>
              <a:gd name="connsiteY15" fmla="*/ 394211 h 781050"/>
              <a:gd name="connsiteX16" fmla="*/ 64722 w 838200"/>
              <a:gd name="connsiteY16" fmla="*/ 439445 h 781050"/>
              <a:gd name="connsiteX17" fmla="*/ 45710 w 838200"/>
              <a:gd name="connsiteY17" fmla="*/ 760781 h 781050"/>
              <a:gd name="connsiteX18" fmla="*/ 50796 w 838200"/>
              <a:gd name="connsiteY18" fmla="*/ 775068 h 781050"/>
              <a:gd name="connsiteX19" fmla="*/ 64712 w 838200"/>
              <a:gd name="connsiteY19" fmla="*/ 781107 h 781050"/>
              <a:gd name="connsiteX20" fmla="*/ 773334 w 838200"/>
              <a:gd name="connsiteY20" fmla="*/ 781107 h 781050"/>
              <a:gd name="connsiteX21" fmla="*/ 787250 w 838200"/>
              <a:gd name="connsiteY21" fmla="*/ 775068 h 781050"/>
              <a:gd name="connsiteX22" fmla="*/ 792336 w 838200"/>
              <a:gd name="connsiteY22" fmla="*/ 760781 h 781050"/>
              <a:gd name="connsiteX23" fmla="*/ 773325 w 838200"/>
              <a:gd name="connsiteY23" fmla="*/ 439445 h 781050"/>
              <a:gd name="connsiteX24" fmla="*/ 755475 w 838200"/>
              <a:gd name="connsiteY24" fmla="*/ 394211 h 781050"/>
              <a:gd name="connsiteX25" fmla="*/ 565880 w 838200"/>
              <a:gd name="connsiteY25" fmla="*/ 588731 h 781050"/>
              <a:gd name="connsiteX26" fmla="*/ 551592 w 838200"/>
              <a:gd name="connsiteY26" fmla="*/ 603018 h 781050"/>
              <a:gd name="connsiteX27" fmla="*/ 477507 w 838200"/>
              <a:gd name="connsiteY27" fmla="*/ 603018 h 781050"/>
              <a:gd name="connsiteX28" fmla="*/ 477507 w 838200"/>
              <a:gd name="connsiteY28" fmla="*/ 677094 h 781050"/>
              <a:gd name="connsiteX29" fmla="*/ 463219 w 838200"/>
              <a:gd name="connsiteY29" fmla="*/ 691382 h 781050"/>
              <a:gd name="connsiteX30" fmla="*/ 374856 w 838200"/>
              <a:gd name="connsiteY30" fmla="*/ 691382 h 781050"/>
              <a:gd name="connsiteX31" fmla="*/ 360568 w 838200"/>
              <a:gd name="connsiteY31" fmla="*/ 677094 h 781050"/>
              <a:gd name="connsiteX32" fmla="*/ 360568 w 838200"/>
              <a:gd name="connsiteY32" fmla="*/ 603018 h 781050"/>
              <a:gd name="connsiteX33" fmla="*/ 286483 w 838200"/>
              <a:gd name="connsiteY33" fmla="*/ 603018 h 781050"/>
              <a:gd name="connsiteX34" fmla="*/ 272195 w 838200"/>
              <a:gd name="connsiteY34" fmla="*/ 588731 h 781050"/>
              <a:gd name="connsiteX35" fmla="*/ 272195 w 838200"/>
              <a:gd name="connsiteY35" fmla="*/ 500358 h 781050"/>
              <a:gd name="connsiteX36" fmla="*/ 286483 w 838200"/>
              <a:gd name="connsiteY36" fmla="*/ 486070 h 781050"/>
              <a:gd name="connsiteX37" fmla="*/ 360568 w 838200"/>
              <a:gd name="connsiteY37" fmla="*/ 486070 h 781050"/>
              <a:gd name="connsiteX38" fmla="*/ 360568 w 838200"/>
              <a:gd name="connsiteY38" fmla="*/ 411985 h 781050"/>
              <a:gd name="connsiteX39" fmla="*/ 374856 w 838200"/>
              <a:gd name="connsiteY39" fmla="*/ 397697 h 781050"/>
              <a:gd name="connsiteX40" fmla="*/ 463219 w 838200"/>
              <a:gd name="connsiteY40" fmla="*/ 397697 h 781050"/>
              <a:gd name="connsiteX41" fmla="*/ 477507 w 838200"/>
              <a:gd name="connsiteY41" fmla="*/ 411985 h 781050"/>
              <a:gd name="connsiteX42" fmla="*/ 477507 w 838200"/>
              <a:gd name="connsiteY42" fmla="*/ 486061 h 781050"/>
              <a:gd name="connsiteX43" fmla="*/ 551592 w 838200"/>
              <a:gd name="connsiteY43" fmla="*/ 486061 h 781050"/>
              <a:gd name="connsiteX44" fmla="*/ 565880 w 838200"/>
              <a:gd name="connsiteY44" fmla="*/ 500348 h 781050"/>
              <a:gd name="connsiteX45" fmla="*/ 565880 w 838200"/>
              <a:gd name="connsiteY45" fmla="*/ 588731 h 781050"/>
              <a:gd name="connsiteX46" fmla="*/ 827017 w 838200"/>
              <a:gd name="connsiteY46" fmla="*/ 270300 h 781050"/>
              <a:gd name="connsiteX47" fmla="*/ 786164 w 838200"/>
              <a:gd name="connsiteY47" fmla="*/ 293446 h 781050"/>
              <a:gd name="connsiteX48" fmla="*/ 574709 w 838200"/>
              <a:gd name="connsiteY48" fmla="*/ 251803 h 781050"/>
              <a:gd name="connsiteX49" fmla="*/ 554964 w 838200"/>
              <a:gd name="connsiteY49" fmla="*/ 165497 h 781050"/>
              <a:gd name="connsiteX50" fmla="*/ 283597 w 838200"/>
              <a:gd name="connsiteY50" fmla="*/ 164687 h 781050"/>
              <a:gd name="connsiteX51" fmla="*/ 263204 w 838200"/>
              <a:gd name="connsiteY51" fmla="*/ 251089 h 781050"/>
              <a:gd name="connsiteX52" fmla="*/ 53435 w 838200"/>
              <a:gd name="connsiteY52" fmla="*/ 293694 h 781050"/>
              <a:gd name="connsiteX53" fmla="*/ 11448 w 838200"/>
              <a:gd name="connsiteY53" fmla="*/ 270300 h 781050"/>
              <a:gd name="connsiteX54" fmla="*/ 10267 w 838200"/>
              <a:gd name="connsiteY54" fmla="*/ 147466 h 781050"/>
              <a:gd name="connsiteX55" fmla="*/ 418842 w 838200"/>
              <a:gd name="connsiteY55" fmla="*/ 0 h 781050"/>
              <a:gd name="connsiteX56" fmla="*/ 827474 w 838200"/>
              <a:gd name="connsiteY56" fmla="*/ 147676 h 781050"/>
              <a:gd name="connsiteX57" fmla="*/ 827017 w 838200"/>
              <a:gd name="connsiteY57" fmla="*/ 270300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838200" h="781050">
                <a:moveTo>
                  <a:pt x="755475" y="394211"/>
                </a:moveTo>
                <a:cubicBezTo>
                  <a:pt x="754865" y="393535"/>
                  <a:pt x="655367" y="317154"/>
                  <a:pt x="639994" y="317154"/>
                </a:cubicBezTo>
                <a:lnTo>
                  <a:pt x="567661" y="317154"/>
                </a:lnTo>
                <a:lnTo>
                  <a:pt x="567661" y="283816"/>
                </a:lnTo>
                <a:cubicBezTo>
                  <a:pt x="567661" y="262804"/>
                  <a:pt x="550573" y="245716"/>
                  <a:pt x="529561" y="245716"/>
                </a:cubicBezTo>
                <a:lnTo>
                  <a:pt x="498604" y="245716"/>
                </a:lnTo>
                <a:cubicBezTo>
                  <a:pt x="477592" y="245716"/>
                  <a:pt x="460504" y="262804"/>
                  <a:pt x="460504" y="283816"/>
                </a:cubicBezTo>
                <a:lnTo>
                  <a:pt x="460504" y="317154"/>
                </a:lnTo>
                <a:lnTo>
                  <a:pt x="377161" y="317154"/>
                </a:lnTo>
                <a:lnTo>
                  <a:pt x="377161" y="283816"/>
                </a:lnTo>
                <a:cubicBezTo>
                  <a:pt x="377161" y="262804"/>
                  <a:pt x="360073" y="245716"/>
                  <a:pt x="339061" y="245716"/>
                </a:cubicBezTo>
                <a:lnTo>
                  <a:pt x="308104" y="245716"/>
                </a:lnTo>
                <a:cubicBezTo>
                  <a:pt x="287092" y="245716"/>
                  <a:pt x="270004" y="262804"/>
                  <a:pt x="270004" y="283816"/>
                </a:cubicBezTo>
                <a:lnTo>
                  <a:pt x="270004" y="317154"/>
                </a:lnTo>
                <a:lnTo>
                  <a:pt x="198062" y="317154"/>
                </a:lnTo>
                <a:cubicBezTo>
                  <a:pt x="182689" y="317154"/>
                  <a:pt x="83191" y="393535"/>
                  <a:pt x="82581" y="394211"/>
                </a:cubicBezTo>
                <a:cubicBezTo>
                  <a:pt x="72389" y="405336"/>
                  <a:pt x="64941" y="424234"/>
                  <a:pt x="64722" y="439445"/>
                </a:cubicBezTo>
                <a:lnTo>
                  <a:pt x="45710" y="760781"/>
                </a:lnTo>
                <a:cubicBezTo>
                  <a:pt x="45357" y="766048"/>
                  <a:pt x="47196" y="771220"/>
                  <a:pt x="50796" y="775068"/>
                </a:cubicBezTo>
                <a:cubicBezTo>
                  <a:pt x="54397" y="778916"/>
                  <a:pt x="59435" y="781107"/>
                  <a:pt x="64712" y="781107"/>
                </a:cubicBezTo>
                <a:lnTo>
                  <a:pt x="773334" y="781107"/>
                </a:lnTo>
                <a:cubicBezTo>
                  <a:pt x="778611" y="781107"/>
                  <a:pt x="783650" y="778926"/>
                  <a:pt x="787250" y="775068"/>
                </a:cubicBezTo>
                <a:cubicBezTo>
                  <a:pt x="790851" y="771211"/>
                  <a:pt x="792689" y="766048"/>
                  <a:pt x="792336" y="760781"/>
                </a:cubicBezTo>
                <a:lnTo>
                  <a:pt x="773325" y="439445"/>
                </a:lnTo>
                <a:cubicBezTo>
                  <a:pt x="773115" y="424234"/>
                  <a:pt x="765666" y="405336"/>
                  <a:pt x="755475" y="394211"/>
                </a:cubicBezTo>
                <a:close/>
                <a:moveTo>
                  <a:pt x="565880" y="588731"/>
                </a:moveTo>
                <a:cubicBezTo>
                  <a:pt x="565880" y="596617"/>
                  <a:pt x="559479" y="603018"/>
                  <a:pt x="551592" y="603018"/>
                </a:cubicBezTo>
                <a:lnTo>
                  <a:pt x="477507" y="603018"/>
                </a:lnTo>
                <a:lnTo>
                  <a:pt x="477507" y="677094"/>
                </a:lnTo>
                <a:cubicBezTo>
                  <a:pt x="477507" y="684981"/>
                  <a:pt x="471106" y="691382"/>
                  <a:pt x="463219" y="691382"/>
                </a:cubicBezTo>
                <a:lnTo>
                  <a:pt x="374856" y="691382"/>
                </a:lnTo>
                <a:cubicBezTo>
                  <a:pt x="366969" y="691382"/>
                  <a:pt x="360568" y="684981"/>
                  <a:pt x="360568" y="677094"/>
                </a:cubicBezTo>
                <a:lnTo>
                  <a:pt x="360568" y="603018"/>
                </a:lnTo>
                <a:lnTo>
                  <a:pt x="286483" y="603018"/>
                </a:lnTo>
                <a:cubicBezTo>
                  <a:pt x="278596" y="603018"/>
                  <a:pt x="272195" y="596617"/>
                  <a:pt x="272195" y="588731"/>
                </a:cubicBezTo>
                <a:lnTo>
                  <a:pt x="272195" y="500358"/>
                </a:lnTo>
                <a:cubicBezTo>
                  <a:pt x="272195" y="492471"/>
                  <a:pt x="278596" y="486070"/>
                  <a:pt x="286483" y="486070"/>
                </a:cubicBezTo>
                <a:lnTo>
                  <a:pt x="360568" y="486070"/>
                </a:lnTo>
                <a:lnTo>
                  <a:pt x="360568" y="411985"/>
                </a:lnTo>
                <a:cubicBezTo>
                  <a:pt x="360568" y="404098"/>
                  <a:pt x="366969" y="397697"/>
                  <a:pt x="374856" y="397697"/>
                </a:cubicBezTo>
                <a:lnTo>
                  <a:pt x="463219" y="397697"/>
                </a:lnTo>
                <a:cubicBezTo>
                  <a:pt x="471106" y="397697"/>
                  <a:pt x="477507" y="404098"/>
                  <a:pt x="477507" y="411985"/>
                </a:cubicBezTo>
                <a:lnTo>
                  <a:pt x="477507" y="486061"/>
                </a:lnTo>
                <a:lnTo>
                  <a:pt x="551592" y="486061"/>
                </a:lnTo>
                <a:cubicBezTo>
                  <a:pt x="559479" y="486061"/>
                  <a:pt x="565880" y="492462"/>
                  <a:pt x="565880" y="500348"/>
                </a:cubicBezTo>
                <a:lnTo>
                  <a:pt x="565880" y="588731"/>
                </a:lnTo>
                <a:close/>
                <a:moveTo>
                  <a:pt x="827017" y="270300"/>
                </a:moveTo>
                <a:cubicBezTo>
                  <a:pt x="818111" y="283493"/>
                  <a:pt x="802709" y="291141"/>
                  <a:pt x="786164" y="293446"/>
                </a:cubicBezTo>
                <a:cubicBezTo>
                  <a:pt x="696439" y="305953"/>
                  <a:pt x="589692" y="292132"/>
                  <a:pt x="574709" y="251803"/>
                </a:cubicBezTo>
                <a:cubicBezTo>
                  <a:pt x="570633" y="240830"/>
                  <a:pt x="555354" y="166097"/>
                  <a:pt x="554964" y="165497"/>
                </a:cubicBezTo>
                <a:cubicBezTo>
                  <a:pt x="527351" y="159658"/>
                  <a:pt x="302170" y="158915"/>
                  <a:pt x="283597" y="164687"/>
                </a:cubicBezTo>
                <a:cubicBezTo>
                  <a:pt x="282958" y="165354"/>
                  <a:pt x="265528" y="243040"/>
                  <a:pt x="263204" y="251089"/>
                </a:cubicBezTo>
                <a:cubicBezTo>
                  <a:pt x="250964" y="293665"/>
                  <a:pt x="126520" y="303552"/>
                  <a:pt x="53435" y="293694"/>
                </a:cubicBezTo>
                <a:cubicBezTo>
                  <a:pt x="34470" y="291132"/>
                  <a:pt x="18497" y="283864"/>
                  <a:pt x="11448" y="270300"/>
                </a:cubicBezTo>
                <a:cubicBezTo>
                  <a:pt x="-13602" y="222085"/>
                  <a:pt x="10267" y="147466"/>
                  <a:pt x="10267" y="147466"/>
                </a:cubicBezTo>
                <a:cubicBezTo>
                  <a:pt x="29298" y="67494"/>
                  <a:pt x="194671" y="0"/>
                  <a:pt x="418842" y="0"/>
                </a:cubicBezTo>
                <a:cubicBezTo>
                  <a:pt x="645080" y="0"/>
                  <a:pt x="809158" y="60350"/>
                  <a:pt x="827474" y="147676"/>
                </a:cubicBezTo>
                <a:cubicBezTo>
                  <a:pt x="827608" y="148295"/>
                  <a:pt x="854773" y="229181"/>
                  <a:pt x="827017" y="2703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58" name="Group 57" descr="Icon Doctor">
            <a:extLst>
              <a:ext uri="{FF2B5EF4-FFF2-40B4-BE49-F238E27FC236}">
                <a16:creationId xmlns:a16="http://schemas.microsoft.com/office/drawing/2014/main" id="{E9DBD697-D950-4E35-9DE5-A0C834127864}"/>
              </a:ext>
            </a:extLst>
          </p:cNvPr>
          <p:cNvGrpSpPr>
            <a:grpSpLocks noChangeAspect="1"/>
          </p:cNvGrpSpPr>
          <p:nvPr/>
        </p:nvGrpSpPr>
        <p:grpSpPr>
          <a:xfrm>
            <a:off x="8097908" y="1963456"/>
            <a:ext cx="306222" cy="372176"/>
            <a:chOff x="6939367" y="37502"/>
            <a:chExt cx="742950" cy="902969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8ADB8A8-8157-4E9C-BA76-1F538C33554B}"/>
                </a:ext>
              </a:extLst>
            </p:cNvPr>
            <p:cNvSpPr/>
            <p:nvPr/>
          </p:nvSpPr>
          <p:spPr>
            <a:xfrm>
              <a:off x="7477530" y="594714"/>
              <a:ext cx="57150" cy="57150"/>
            </a:xfrm>
            <a:custGeom>
              <a:avLst/>
              <a:gdLst>
                <a:gd name="connsiteX0" fmla="*/ 57150 w 57150"/>
                <a:gd name="connsiteY0" fmla="*/ 28575 h 57150"/>
                <a:gd name="connsiteX1" fmla="*/ 28575 w 57150"/>
                <a:gd name="connsiteY1" fmla="*/ 57150 h 57150"/>
                <a:gd name="connsiteX2" fmla="*/ 0 w 57150"/>
                <a:gd name="connsiteY2" fmla="*/ 28575 h 57150"/>
                <a:gd name="connsiteX3" fmla="*/ 28575 w 57150"/>
                <a:gd name="connsiteY3" fmla="*/ 0 h 57150"/>
                <a:gd name="connsiteX4" fmla="*/ 5715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7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A00A7B0-F072-47CC-9356-6E33947D7A4A}"/>
                </a:ext>
              </a:extLst>
            </p:cNvPr>
            <p:cNvSpPr/>
            <p:nvPr/>
          </p:nvSpPr>
          <p:spPr>
            <a:xfrm>
              <a:off x="6939367" y="454696"/>
              <a:ext cx="742950" cy="485775"/>
            </a:xfrm>
            <a:custGeom>
              <a:avLst/>
              <a:gdLst>
                <a:gd name="connsiteX0" fmla="*/ 556260 w 742950"/>
                <a:gd name="connsiteY0" fmla="*/ 0 h 485775"/>
                <a:gd name="connsiteX1" fmla="*/ 531495 w 742950"/>
                <a:gd name="connsiteY1" fmla="*/ 19050 h 485775"/>
                <a:gd name="connsiteX2" fmla="*/ 581025 w 742950"/>
                <a:gd name="connsiteY2" fmla="*/ 112395 h 485775"/>
                <a:gd name="connsiteX3" fmla="*/ 625793 w 742950"/>
                <a:gd name="connsiteY3" fmla="*/ 168593 h 485775"/>
                <a:gd name="connsiteX4" fmla="*/ 567690 w 742950"/>
                <a:gd name="connsiteY4" fmla="*/ 226695 h 485775"/>
                <a:gd name="connsiteX5" fmla="*/ 509587 w 742950"/>
                <a:gd name="connsiteY5" fmla="*/ 168593 h 485775"/>
                <a:gd name="connsiteX6" fmla="*/ 551498 w 742950"/>
                <a:gd name="connsiteY6" fmla="*/ 113348 h 485775"/>
                <a:gd name="connsiteX7" fmla="*/ 505778 w 742950"/>
                <a:gd name="connsiteY7" fmla="*/ 35243 h 485775"/>
                <a:gd name="connsiteX8" fmla="*/ 376237 w 742950"/>
                <a:gd name="connsiteY8" fmla="*/ 67628 h 485775"/>
                <a:gd name="connsiteX9" fmla="*/ 250508 w 742950"/>
                <a:gd name="connsiteY9" fmla="*/ 37148 h 485775"/>
                <a:gd name="connsiteX10" fmla="*/ 204787 w 742950"/>
                <a:gd name="connsiteY10" fmla="*/ 168593 h 485775"/>
                <a:gd name="connsiteX11" fmla="*/ 290512 w 742950"/>
                <a:gd name="connsiteY11" fmla="*/ 269558 h 485775"/>
                <a:gd name="connsiteX12" fmla="*/ 290512 w 742950"/>
                <a:gd name="connsiteY12" fmla="*/ 337185 h 485775"/>
                <a:gd name="connsiteX13" fmla="*/ 275273 w 742950"/>
                <a:gd name="connsiteY13" fmla="*/ 352425 h 485775"/>
                <a:gd name="connsiteX14" fmla="*/ 228600 w 742950"/>
                <a:gd name="connsiteY14" fmla="*/ 352425 h 485775"/>
                <a:gd name="connsiteX15" fmla="*/ 213360 w 742950"/>
                <a:gd name="connsiteY15" fmla="*/ 337185 h 485775"/>
                <a:gd name="connsiteX16" fmla="*/ 228600 w 742950"/>
                <a:gd name="connsiteY16" fmla="*/ 321945 h 485775"/>
                <a:gd name="connsiteX17" fmla="*/ 260985 w 742950"/>
                <a:gd name="connsiteY17" fmla="*/ 321945 h 485775"/>
                <a:gd name="connsiteX18" fmla="*/ 260985 w 742950"/>
                <a:gd name="connsiteY18" fmla="*/ 268605 h 485775"/>
                <a:gd name="connsiteX19" fmla="*/ 188595 w 742950"/>
                <a:gd name="connsiteY19" fmla="*/ 196215 h 485775"/>
                <a:gd name="connsiteX20" fmla="*/ 116205 w 742950"/>
                <a:gd name="connsiteY20" fmla="*/ 268605 h 485775"/>
                <a:gd name="connsiteX21" fmla="*/ 116205 w 742950"/>
                <a:gd name="connsiteY21" fmla="*/ 321945 h 485775"/>
                <a:gd name="connsiteX22" fmla="*/ 148590 w 742950"/>
                <a:gd name="connsiteY22" fmla="*/ 321945 h 485775"/>
                <a:gd name="connsiteX23" fmla="*/ 163830 w 742950"/>
                <a:gd name="connsiteY23" fmla="*/ 337185 h 485775"/>
                <a:gd name="connsiteX24" fmla="*/ 148590 w 742950"/>
                <a:gd name="connsiteY24" fmla="*/ 352425 h 485775"/>
                <a:gd name="connsiteX25" fmla="*/ 100965 w 742950"/>
                <a:gd name="connsiteY25" fmla="*/ 352425 h 485775"/>
                <a:gd name="connsiteX26" fmla="*/ 85725 w 742950"/>
                <a:gd name="connsiteY26" fmla="*/ 337185 h 485775"/>
                <a:gd name="connsiteX27" fmla="*/ 85725 w 742950"/>
                <a:gd name="connsiteY27" fmla="*/ 269558 h 485775"/>
                <a:gd name="connsiteX28" fmla="*/ 174308 w 742950"/>
                <a:gd name="connsiteY28" fmla="*/ 168593 h 485775"/>
                <a:gd name="connsiteX29" fmla="*/ 223837 w 742950"/>
                <a:gd name="connsiteY29" fmla="*/ 21907 h 485775"/>
                <a:gd name="connsiteX30" fmla="*/ 194310 w 742950"/>
                <a:gd name="connsiteY30" fmla="*/ 0 h 485775"/>
                <a:gd name="connsiteX31" fmla="*/ 0 w 742950"/>
                <a:gd name="connsiteY31" fmla="*/ 259080 h 485775"/>
                <a:gd name="connsiteX32" fmla="*/ 0 w 742950"/>
                <a:gd name="connsiteY32" fmla="*/ 429578 h 485775"/>
                <a:gd name="connsiteX33" fmla="*/ 58103 w 742950"/>
                <a:gd name="connsiteY33" fmla="*/ 487680 h 485775"/>
                <a:gd name="connsiteX34" fmla="*/ 693420 w 742950"/>
                <a:gd name="connsiteY34" fmla="*/ 487680 h 485775"/>
                <a:gd name="connsiteX35" fmla="*/ 751523 w 742950"/>
                <a:gd name="connsiteY35" fmla="*/ 429578 h 485775"/>
                <a:gd name="connsiteX36" fmla="*/ 751523 w 742950"/>
                <a:gd name="connsiteY36" fmla="*/ 259080 h 485775"/>
                <a:gd name="connsiteX37" fmla="*/ 556260 w 742950"/>
                <a:gd name="connsiteY37" fmla="*/ 0 h 485775"/>
                <a:gd name="connsiteX38" fmla="*/ 549593 w 742950"/>
                <a:gd name="connsiteY38" fmla="*/ 366713 h 485775"/>
                <a:gd name="connsiteX39" fmla="*/ 541020 w 742950"/>
                <a:gd name="connsiteY39" fmla="*/ 375285 h 485775"/>
                <a:gd name="connsiteX40" fmla="*/ 502920 w 742950"/>
                <a:gd name="connsiteY40" fmla="*/ 375285 h 485775"/>
                <a:gd name="connsiteX41" fmla="*/ 502920 w 742950"/>
                <a:gd name="connsiteY41" fmla="*/ 414338 h 485775"/>
                <a:gd name="connsiteX42" fmla="*/ 494348 w 742950"/>
                <a:gd name="connsiteY42" fmla="*/ 422910 h 485775"/>
                <a:gd name="connsiteX43" fmla="*/ 461010 w 742950"/>
                <a:gd name="connsiteY43" fmla="*/ 422910 h 485775"/>
                <a:gd name="connsiteX44" fmla="*/ 452437 w 742950"/>
                <a:gd name="connsiteY44" fmla="*/ 414338 h 485775"/>
                <a:gd name="connsiteX45" fmla="*/ 452437 w 742950"/>
                <a:gd name="connsiteY45" fmla="*/ 375285 h 485775"/>
                <a:gd name="connsiteX46" fmla="*/ 414337 w 742950"/>
                <a:gd name="connsiteY46" fmla="*/ 375285 h 485775"/>
                <a:gd name="connsiteX47" fmla="*/ 405765 w 742950"/>
                <a:gd name="connsiteY47" fmla="*/ 366713 h 485775"/>
                <a:gd name="connsiteX48" fmla="*/ 405765 w 742950"/>
                <a:gd name="connsiteY48" fmla="*/ 332422 h 485775"/>
                <a:gd name="connsiteX49" fmla="*/ 414337 w 742950"/>
                <a:gd name="connsiteY49" fmla="*/ 323850 h 485775"/>
                <a:gd name="connsiteX50" fmla="*/ 452437 w 742950"/>
                <a:gd name="connsiteY50" fmla="*/ 323850 h 485775"/>
                <a:gd name="connsiteX51" fmla="*/ 452437 w 742950"/>
                <a:gd name="connsiteY51" fmla="*/ 284797 h 485775"/>
                <a:gd name="connsiteX52" fmla="*/ 461010 w 742950"/>
                <a:gd name="connsiteY52" fmla="*/ 276225 h 485775"/>
                <a:gd name="connsiteX53" fmla="*/ 494348 w 742950"/>
                <a:gd name="connsiteY53" fmla="*/ 276225 h 485775"/>
                <a:gd name="connsiteX54" fmla="*/ 502920 w 742950"/>
                <a:gd name="connsiteY54" fmla="*/ 284797 h 485775"/>
                <a:gd name="connsiteX55" fmla="*/ 502920 w 742950"/>
                <a:gd name="connsiteY55" fmla="*/ 323850 h 485775"/>
                <a:gd name="connsiteX56" fmla="*/ 541020 w 742950"/>
                <a:gd name="connsiteY56" fmla="*/ 323850 h 485775"/>
                <a:gd name="connsiteX57" fmla="*/ 549593 w 742950"/>
                <a:gd name="connsiteY57" fmla="*/ 332422 h 485775"/>
                <a:gd name="connsiteX58" fmla="*/ 549593 w 742950"/>
                <a:gd name="connsiteY58" fmla="*/ 366713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742950" h="485775">
                  <a:moveTo>
                    <a:pt x="556260" y="0"/>
                  </a:moveTo>
                  <a:cubicBezTo>
                    <a:pt x="548640" y="7620"/>
                    <a:pt x="540068" y="13335"/>
                    <a:pt x="531495" y="19050"/>
                  </a:cubicBezTo>
                  <a:cubicBezTo>
                    <a:pt x="550545" y="39053"/>
                    <a:pt x="575310" y="73343"/>
                    <a:pt x="581025" y="112395"/>
                  </a:cubicBezTo>
                  <a:cubicBezTo>
                    <a:pt x="606743" y="118110"/>
                    <a:pt x="625793" y="141923"/>
                    <a:pt x="625793" y="168593"/>
                  </a:cubicBezTo>
                  <a:cubicBezTo>
                    <a:pt x="625793" y="200978"/>
                    <a:pt x="600075" y="226695"/>
                    <a:pt x="567690" y="226695"/>
                  </a:cubicBezTo>
                  <a:cubicBezTo>
                    <a:pt x="535305" y="226695"/>
                    <a:pt x="509587" y="200978"/>
                    <a:pt x="509587" y="168593"/>
                  </a:cubicBezTo>
                  <a:cubicBezTo>
                    <a:pt x="509587" y="142875"/>
                    <a:pt x="527685" y="120015"/>
                    <a:pt x="551498" y="113348"/>
                  </a:cubicBezTo>
                  <a:cubicBezTo>
                    <a:pt x="545783" y="80963"/>
                    <a:pt x="521970" y="51435"/>
                    <a:pt x="505778" y="35243"/>
                  </a:cubicBezTo>
                  <a:cubicBezTo>
                    <a:pt x="466725" y="56198"/>
                    <a:pt x="422910" y="67628"/>
                    <a:pt x="376237" y="67628"/>
                  </a:cubicBezTo>
                  <a:cubicBezTo>
                    <a:pt x="331470" y="67628"/>
                    <a:pt x="288608" y="56198"/>
                    <a:pt x="250508" y="37148"/>
                  </a:cubicBezTo>
                  <a:cubicBezTo>
                    <a:pt x="234315" y="61913"/>
                    <a:pt x="208598" y="110490"/>
                    <a:pt x="204787" y="168593"/>
                  </a:cubicBezTo>
                  <a:cubicBezTo>
                    <a:pt x="253365" y="176213"/>
                    <a:pt x="290512" y="218122"/>
                    <a:pt x="290512" y="269558"/>
                  </a:cubicBezTo>
                  <a:lnTo>
                    <a:pt x="290512" y="337185"/>
                  </a:lnTo>
                  <a:cubicBezTo>
                    <a:pt x="290512" y="345758"/>
                    <a:pt x="283845" y="352425"/>
                    <a:pt x="275273" y="352425"/>
                  </a:cubicBezTo>
                  <a:lnTo>
                    <a:pt x="228600" y="352425"/>
                  </a:lnTo>
                  <a:cubicBezTo>
                    <a:pt x="220028" y="352425"/>
                    <a:pt x="213360" y="345758"/>
                    <a:pt x="213360" y="337185"/>
                  </a:cubicBezTo>
                  <a:cubicBezTo>
                    <a:pt x="213360" y="328613"/>
                    <a:pt x="220028" y="321945"/>
                    <a:pt x="228600" y="321945"/>
                  </a:cubicBezTo>
                  <a:lnTo>
                    <a:pt x="260985" y="321945"/>
                  </a:lnTo>
                  <a:lnTo>
                    <a:pt x="260985" y="268605"/>
                  </a:lnTo>
                  <a:cubicBezTo>
                    <a:pt x="260985" y="228600"/>
                    <a:pt x="228600" y="196215"/>
                    <a:pt x="188595" y="196215"/>
                  </a:cubicBezTo>
                  <a:cubicBezTo>
                    <a:pt x="148590" y="196215"/>
                    <a:pt x="116205" y="228600"/>
                    <a:pt x="116205" y="268605"/>
                  </a:cubicBezTo>
                  <a:lnTo>
                    <a:pt x="116205" y="321945"/>
                  </a:lnTo>
                  <a:lnTo>
                    <a:pt x="148590" y="321945"/>
                  </a:lnTo>
                  <a:cubicBezTo>
                    <a:pt x="157163" y="321945"/>
                    <a:pt x="163830" y="328613"/>
                    <a:pt x="163830" y="337185"/>
                  </a:cubicBezTo>
                  <a:cubicBezTo>
                    <a:pt x="163830" y="345758"/>
                    <a:pt x="157163" y="352425"/>
                    <a:pt x="148590" y="352425"/>
                  </a:cubicBezTo>
                  <a:lnTo>
                    <a:pt x="100965" y="352425"/>
                  </a:lnTo>
                  <a:cubicBezTo>
                    <a:pt x="92392" y="352425"/>
                    <a:pt x="85725" y="345758"/>
                    <a:pt x="85725" y="337185"/>
                  </a:cubicBezTo>
                  <a:lnTo>
                    <a:pt x="85725" y="269558"/>
                  </a:lnTo>
                  <a:cubicBezTo>
                    <a:pt x="85725" y="218122"/>
                    <a:pt x="123825" y="175260"/>
                    <a:pt x="174308" y="168593"/>
                  </a:cubicBezTo>
                  <a:cubicBezTo>
                    <a:pt x="178117" y="102870"/>
                    <a:pt x="205740" y="50482"/>
                    <a:pt x="223837" y="21907"/>
                  </a:cubicBezTo>
                  <a:cubicBezTo>
                    <a:pt x="213360" y="15240"/>
                    <a:pt x="203835" y="8573"/>
                    <a:pt x="194310" y="0"/>
                  </a:cubicBezTo>
                  <a:cubicBezTo>
                    <a:pt x="81915" y="33338"/>
                    <a:pt x="0" y="137160"/>
                    <a:pt x="0" y="259080"/>
                  </a:cubicBezTo>
                  <a:lnTo>
                    <a:pt x="0" y="429578"/>
                  </a:lnTo>
                  <a:cubicBezTo>
                    <a:pt x="0" y="461963"/>
                    <a:pt x="25717" y="487680"/>
                    <a:pt x="58103" y="487680"/>
                  </a:cubicBezTo>
                  <a:lnTo>
                    <a:pt x="693420" y="487680"/>
                  </a:lnTo>
                  <a:cubicBezTo>
                    <a:pt x="725805" y="487680"/>
                    <a:pt x="751523" y="461963"/>
                    <a:pt x="751523" y="429578"/>
                  </a:cubicBezTo>
                  <a:lnTo>
                    <a:pt x="751523" y="259080"/>
                  </a:lnTo>
                  <a:cubicBezTo>
                    <a:pt x="750570" y="136208"/>
                    <a:pt x="668655" y="32385"/>
                    <a:pt x="556260" y="0"/>
                  </a:cubicBezTo>
                  <a:close/>
                  <a:moveTo>
                    <a:pt x="549593" y="366713"/>
                  </a:moveTo>
                  <a:cubicBezTo>
                    <a:pt x="549593" y="371475"/>
                    <a:pt x="545783" y="375285"/>
                    <a:pt x="541020" y="375285"/>
                  </a:cubicBezTo>
                  <a:lnTo>
                    <a:pt x="502920" y="375285"/>
                  </a:lnTo>
                  <a:lnTo>
                    <a:pt x="502920" y="414338"/>
                  </a:lnTo>
                  <a:cubicBezTo>
                    <a:pt x="502920" y="419100"/>
                    <a:pt x="499110" y="422910"/>
                    <a:pt x="494348" y="422910"/>
                  </a:cubicBezTo>
                  <a:lnTo>
                    <a:pt x="461010" y="422910"/>
                  </a:lnTo>
                  <a:cubicBezTo>
                    <a:pt x="456248" y="422910"/>
                    <a:pt x="452437" y="419100"/>
                    <a:pt x="452437" y="414338"/>
                  </a:cubicBezTo>
                  <a:lnTo>
                    <a:pt x="452437" y="375285"/>
                  </a:lnTo>
                  <a:lnTo>
                    <a:pt x="414337" y="375285"/>
                  </a:lnTo>
                  <a:cubicBezTo>
                    <a:pt x="409575" y="375285"/>
                    <a:pt x="405765" y="371475"/>
                    <a:pt x="405765" y="366713"/>
                  </a:cubicBezTo>
                  <a:lnTo>
                    <a:pt x="405765" y="332422"/>
                  </a:lnTo>
                  <a:cubicBezTo>
                    <a:pt x="405765" y="327660"/>
                    <a:pt x="409575" y="323850"/>
                    <a:pt x="414337" y="323850"/>
                  </a:cubicBezTo>
                  <a:lnTo>
                    <a:pt x="452437" y="323850"/>
                  </a:lnTo>
                  <a:lnTo>
                    <a:pt x="452437" y="284797"/>
                  </a:lnTo>
                  <a:cubicBezTo>
                    <a:pt x="452437" y="280035"/>
                    <a:pt x="456248" y="276225"/>
                    <a:pt x="461010" y="276225"/>
                  </a:cubicBezTo>
                  <a:lnTo>
                    <a:pt x="494348" y="276225"/>
                  </a:lnTo>
                  <a:cubicBezTo>
                    <a:pt x="499110" y="276225"/>
                    <a:pt x="502920" y="280035"/>
                    <a:pt x="502920" y="284797"/>
                  </a:cubicBezTo>
                  <a:lnTo>
                    <a:pt x="502920" y="323850"/>
                  </a:lnTo>
                  <a:lnTo>
                    <a:pt x="541020" y="323850"/>
                  </a:lnTo>
                  <a:cubicBezTo>
                    <a:pt x="545783" y="323850"/>
                    <a:pt x="549593" y="327660"/>
                    <a:pt x="549593" y="332422"/>
                  </a:cubicBezTo>
                  <a:lnTo>
                    <a:pt x="549593" y="366713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9EAB1B9-6D19-49E6-B4AE-5D32BC38E444}"/>
                </a:ext>
              </a:extLst>
            </p:cNvPr>
            <p:cNvSpPr/>
            <p:nvPr/>
          </p:nvSpPr>
          <p:spPr>
            <a:xfrm>
              <a:off x="7104150" y="37502"/>
              <a:ext cx="419100" cy="419100"/>
            </a:xfrm>
            <a:custGeom>
              <a:avLst/>
              <a:gdLst>
                <a:gd name="connsiteX0" fmla="*/ 421005 w 419100"/>
                <a:gd name="connsiteY0" fmla="*/ 210503 h 419100"/>
                <a:gd name="connsiteX1" fmla="*/ 210503 w 419100"/>
                <a:gd name="connsiteY1" fmla="*/ 421005 h 419100"/>
                <a:gd name="connsiteX2" fmla="*/ 0 w 419100"/>
                <a:gd name="connsiteY2" fmla="*/ 210503 h 419100"/>
                <a:gd name="connsiteX3" fmla="*/ 210503 w 419100"/>
                <a:gd name="connsiteY3" fmla="*/ 0 h 419100"/>
                <a:gd name="connsiteX4" fmla="*/ 421005 w 419100"/>
                <a:gd name="connsiteY4" fmla="*/ 210503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100" h="419100">
                  <a:moveTo>
                    <a:pt x="421005" y="210503"/>
                  </a:moveTo>
                  <a:cubicBezTo>
                    <a:pt x="421005" y="326760"/>
                    <a:pt x="326760" y="421005"/>
                    <a:pt x="210503" y="421005"/>
                  </a:cubicBezTo>
                  <a:cubicBezTo>
                    <a:pt x="94245" y="421005"/>
                    <a:pt x="0" y="326760"/>
                    <a:pt x="0" y="210503"/>
                  </a:cubicBezTo>
                  <a:cubicBezTo>
                    <a:pt x="0" y="94245"/>
                    <a:pt x="94245" y="0"/>
                    <a:pt x="210503" y="0"/>
                  </a:cubicBezTo>
                  <a:cubicBezTo>
                    <a:pt x="326760" y="0"/>
                    <a:pt x="421005" y="94245"/>
                    <a:pt x="421005" y="21050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55836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11123242-1802-4890-85C8-48524FEB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REVENUE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32E52-1B70-4F84-B381-E9D9871504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ED86B65-490B-4A46-9A35-518F306514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2863" y="3857676"/>
            <a:ext cx="3276000" cy="2238815"/>
          </a:xfrm>
        </p:spPr>
        <p:txBody>
          <a:bodyPr/>
          <a:lstStyle/>
          <a:p>
            <a:r>
              <a:rPr lang="en-US" dirty="0"/>
              <a:t>Lorem</a:t>
            </a:r>
            <a:r>
              <a:rPr lang="en-US" noProof="1"/>
              <a:t> ipsum dolor sit amet, consectetur adipiscing elit. </a:t>
            </a:r>
          </a:p>
          <a:p>
            <a:r>
              <a:rPr lang="en-US" noProof="1"/>
              <a:t>Etiam aliquet eu mi quis lacinia. Ut fermentum a magna ut eleifend. </a:t>
            </a:r>
          </a:p>
          <a:p>
            <a:r>
              <a:rPr lang="en-US" noProof="1"/>
              <a:t>Integer convallis suscipit ante eu varius.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0CBFD8E-64DF-4423-A5AD-A669424819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2863" y="3068555"/>
            <a:ext cx="3276000" cy="36044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General Check Ups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546E0D8-3EE8-4FA5-9941-005B12026C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5432" y="3857676"/>
            <a:ext cx="3276000" cy="2238815"/>
          </a:xfrm>
        </p:spPr>
        <p:txBody>
          <a:bodyPr/>
          <a:lstStyle/>
          <a:p>
            <a:r>
              <a:rPr lang="en-US" dirty="0"/>
              <a:t>Lorem</a:t>
            </a:r>
            <a:r>
              <a:rPr lang="en-US" noProof="1"/>
              <a:t> ipsum dolor sit amet, consectetur adipiscing elit. </a:t>
            </a:r>
          </a:p>
          <a:p>
            <a:r>
              <a:rPr lang="en-US" noProof="1"/>
              <a:t>Etiam aliquet eu mi quis lacinia. Ut fermentum a magna ut eleifend. </a:t>
            </a:r>
          </a:p>
          <a:p>
            <a:r>
              <a:rPr lang="en-US" noProof="1"/>
              <a:t>Integer convallis suscipit ante eu varius.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D2E6CBE-74EE-4EC6-97D7-36D6F95ED2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45432" y="3068555"/>
            <a:ext cx="3276000" cy="36044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Biological Analysis 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839944D4-2F2D-438D-93AE-CFC498C791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08000" y="3857676"/>
            <a:ext cx="3276000" cy="2238815"/>
          </a:xfrm>
        </p:spPr>
        <p:txBody>
          <a:bodyPr/>
          <a:lstStyle/>
          <a:p>
            <a:r>
              <a:rPr lang="en-US" dirty="0"/>
              <a:t>Lorem</a:t>
            </a:r>
            <a:r>
              <a:rPr lang="en-US" noProof="1"/>
              <a:t> ipsum dolor sit amet, consectetur adipiscing elit. </a:t>
            </a:r>
          </a:p>
          <a:p>
            <a:r>
              <a:rPr lang="en-US" noProof="1"/>
              <a:t>Etiam aliquet eu mi quis lacinia. Ut fermentum a magna ut eleifend. </a:t>
            </a:r>
          </a:p>
          <a:p>
            <a:r>
              <a:rPr lang="en-US" noProof="1"/>
              <a:t>Integer convallis suscipit ante eu varius.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0937D34-C77C-4A01-8453-A119A44FEA1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08000" y="3068555"/>
            <a:ext cx="3276000" cy="36044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Cosmetic Procedures</a:t>
            </a:r>
          </a:p>
        </p:txBody>
      </p:sp>
      <p:pic>
        <p:nvPicPr>
          <p:cNvPr id="43" name="Picture Placeholder 42" descr="Stethoscope">
            <a:extLst>
              <a:ext uri="{FF2B5EF4-FFF2-40B4-BE49-F238E27FC236}">
                <a16:creationId xmlns:a16="http://schemas.microsoft.com/office/drawing/2014/main" id="{0FBA55E0-FE96-4C72-9699-C2E4A4D64309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2065071" y="2008906"/>
            <a:ext cx="511585" cy="511585"/>
          </a:xfrm>
        </p:spPr>
      </p:pic>
      <p:pic>
        <p:nvPicPr>
          <p:cNvPr id="45" name="Picture Placeholder 44" descr="DNA">
            <a:extLst>
              <a:ext uri="{FF2B5EF4-FFF2-40B4-BE49-F238E27FC236}">
                <a16:creationId xmlns:a16="http://schemas.microsoft.com/office/drawing/2014/main" id="{59BC955A-4F46-42BB-AE8B-64B294B4094A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5827640" y="1951669"/>
            <a:ext cx="511585" cy="511585"/>
          </a:xfrm>
        </p:spPr>
      </p:pic>
      <p:pic>
        <p:nvPicPr>
          <p:cNvPr id="47" name="Picture Placeholder 46" descr="Heartbeat">
            <a:extLst>
              <a:ext uri="{FF2B5EF4-FFF2-40B4-BE49-F238E27FC236}">
                <a16:creationId xmlns:a16="http://schemas.microsoft.com/office/drawing/2014/main" id="{CF3CF4DD-4D31-4118-BEC8-48E0CFB07422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9590208" y="2008906"/>
            <a:ext cx="511585" cy="511585"/>
          </a:xfrm>
        </p:spPr>
      </p:pic>
      <p:sp>
        <p:nvSpPr>
          <p:cNvPr id="30" name="object 7" descr="Beige rectangle">
            <a:extLst>
              <a:ext uri="{FF2B5EF4-FFF2-40B4-BE49-F238E27FC236}">
                <a16:creationId xmlns:a16="http://schemas.microsoft.com/office/drawing/2014/main" id="{1E04C292-AE6A-4666-9EA6-9D87F84CB793}"/>
              </a:ext>
            </a:extLst>
          </p:cNvPr>
          <p:cNvSpPr/>
          <p:nvPr/>
        </p:nvSpPr>
        <p:spPr bwMode="white">
          <a:xfrm flipV="1">
            <a:off x="694391" y="1277068"/>
            <a:ext cx="3474720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5EE06CE-237F-44E6-BF7E-72B27BB6A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164878" y="1733550"/>
            <a:ext cx="1177348" cy="992451"/>
            <a:chOff x="9164878" y="1733550"/>
            <a:chExt cx="1177348" cy="992451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183E070-F2AC-4FAC-84B2-3622CF37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349775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35680A2-0542-4B12-830D-8B2A95324F4C}"/>
                </a:ext>
              </a:extLst>
            </p:cNvPr>
            <p:cNvSpPr/>
            <p:nvPr/>
          </p:nvSpPr>
          <p:spPr>
            <a:xfrm>
              <a:off x="9164878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C6003A3-849D-4BA1-BF85-B6F50F8728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24638" y="1733550"/>
            <a:ext cx="1192959" cy="992451"/>
            <a:chOff x="1824638" y="1733550"/>
            <a:chExt cx="1192959" cy="992451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65C63E4-7456-4EA3-AB9B-0BC0EEF50323}"/>
                </a:ext>
              </a:extLst>
            </p:cNvPr>
            <p:cNvSpPr/>
            <p:nvPr/>
          </p:nvSpPr>
          <p:spPr>
            <a:xfrm>
              <a:off x="1824638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E3F9864-B075-4CC7-B167-7CE1FB0314D7}"/>
                </a:ext>
              </a:extLst>
            </p:cNvPr>
            <p:cNvSpPr/>
            <p:nvPr/>
          </p:nvSpPr>
          <p:spPr>
            <a:xfrm>
              <a:off x="1925901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C26C130-0A78-4033-83C0-068066B19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482999" y="1607028"/>
            <a:ext cx="1200866" cy="1200866"/>
            <a:chOff x="5482999" y="1607028"/>
            <a:chExt cx="1200866" cy="1200866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7FF1BC4-6B01-43E0-9719-53942A96A464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9E8DB26-A207-4225-BABF-5E16AD0A8A72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99719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F520E-B553-4B58-821F-756E17DF0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FORECAST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FE623-9109-4333-B868-214788FBE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736F04-FC63-450C-A537-84B44E31C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3 YEAR SALES FORECAST</a:t>
            </a: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DD34491F-F24C-4DC2-A26D-FA05D593C843}"/>
              </a:ext>
            </a:extLst>
          </p:cNvPr>
          <p:cNvSpPr/>
          <p:nvPr/>
        </p:nvSpPr>
        <p:spPr bwMode="white">
          <a:xfrm flipV="1">
            <a:off x="722099" y="127312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502AC23-FD2F-476E-88EB-39C3E2FB7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973151"/>
              </p:ext>
            </p:extLst>
          </p:nvPr>
        </p:nvGraphicFramePr>
        <p:xfrm>
          <a:off x="630000" y="2142233"/>
          <a:ext cx="10907925" cy="1232560"/>
        </p:xfrm>
        <a:graphic>
          <a:graphicData uri="http://schemas.openxmlformats.org/drawingml/2006/table">
            <a:tbl>
              <a:tblPr firstRow="1" lastRow="1">
                <a:tableStyleId>{F2DE63D5-997A-4646-A377-4702673A728D}</a:tableStyleId>
              </a:tblPr>
              <a:tblGrid>
                <a:gridCol w="4241970">
                  <a:extLst>
                    <a:ext uri="{9D8B030D-6E8A-4147-A177-3AD203B41FA5}">
                      <a16:colId xmlns:a16="http://schemas.microsoft.com/office/drawing/2014/main" val="883291324"/>
                    </a:ext>
                  </a:extLst>
                </a:gridCol>
                <a:gridCol w="2221985">
                  <a:extLst>
                    <a:ext uri="{9D8B030D-6E8A-4147-A177-3AD203B41FA5}">
                      <a16:colId xmlns:a16="http://schemas.microsoft.com/office/drawing/2014/main" val="355586360"/>
                    </a:ext>
                  </a:extLst>
                </a:gridCol>
                <a:gridCol w="2221985">
                  <a:extLst>
                    <a:ext uri="{9D8B030D-6E8A-4147-A177-3AD203B41FA5}">
                      <a16:colId xmlns:a16="http://schemas.microsoft.com/office/drawing/2014/main" val="3626199509"/>
                    </a:ext>
                  </a:extLst>
                </a:gridCol>
                <a:gridCol w="2221985">
                  <a:extLst>
                    <a:ext uri="{9D8B030D-6E8A-4147-A177-3AD203B41FA5}">
                      <a16:colId xmlns:a16="http://schemas.microsoft.com/office/drawing/2014/main" val="2161393824"/>
                    </a:ext>
                  </a:extLst>
                </a:gridCol>
              </a:tblGrid>
              <a:tr h="308140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latin typeface="+mn-lt"/>
                        </a:rPr>
                        <a:t>3 YEAR SALES</a:t>
                      </a:r>
                      <a:r>
                        <a:rPr lang="en-US" sz="900" baseline="0" dirty="0">
                          <a:latin typeface="+mn-lt"/>
                        </a:rPr>
                        <a:t> SUMMARY</a:t>
                      </a:r>
                      <a:endParaRPr lang="en-US" sz="900" b="1" dirty="0"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+mn-lt"/>
                        </a:rPr>
                        <a:t>YR1</a:t>
                      </a:r>
                      <a:endParaRPr lang="en-US" sz="900" b="1" dirty="0"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</a:rPr>
                        <a:t>YR2</a:t>
                      </a:r>
                      <a:endParaRPr lang="en-US" sz="900" b="1" dirty="0"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</a:rPr>
                        <a:t>YR3</a:t>
                      </a:r>
                      <a:endParaRPr lang="en-US" sz="900" b="1" dirty="0"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8180050"/>
                  </a:ext>
                </a:extLst>
              </a:tr>
              <a:tr h="308140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+mn-lt"/>
                        </a:rPr>
                        <a:t>TOTAL SALES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</a:rPr>
                        <a:t>$888,000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</a:rPr>
                        <a:t>$1,065,600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</a:rPr>
                        <a:t>$1,278,720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004110"/>
                  </a:ext>
                </a:extLst>
              </a:tr>
              <a:tr h="3081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+mn-lt"/>
                        </a:rPr>
                        <a:t>TOTAL</a:t>
                      </a:r>
                      <a:r>
                        <a:rPr lang="en-US" sz="900" baseline="0" dirty="0">
                          <a:latin typeface="+mn-lt"/>
                        </a:rPr>
                        <a:t> COGS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 w="50800" cmpd="dbl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+mn-lt"/>
                        </a:rPr>
                        <a:t>$634,824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0800" cmpd="dbl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</a:rPr>
                        <a:t>$666,565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0800" cmpd="dbl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</a:rPr>
                        <a:t>$699,893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 w="50800" cmpd="dbl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3755630"/>
                  </a:ext>
                </a:extLst>
              </a:tr>
              <a:tr h="30814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  <a:latin typeface="+mn-lt"/>
                        </a:rPr>
                        <a:t>NET PROFIT</a:t>
                      </a:r>
                      <a:endParaRPr lang="en-US" sz="900" b="1">
                        <a:solidFill>
                          <a:schemeClr val="tx1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50800" cmpd="dbl"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+mn-lt"/>
                        </a:rPr>
                        <a:t>$253,176</a:t>
                      </a:r>
                      <a:endParaRPr lang="en-US" sz="900" b="1">
                        <a:solidFill>
                          <a:schemeClr val="tx1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50800" cmpd="dbl"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+mn-lt"/>
                        </a:rPr>
                        <a:t>$549,600</a:t>
                      </a:r>
                      <a:endParaRPr lang="en-US" sz="900" b="1">
                        <a:solidFill>
                          <a:schemeClr val="tx1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50800" cmpd="dbl"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+mn-lt"/>
                        </a:rPr>
                        <a:t>$578.827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50800" cmpd="dbl"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589567"/>
                  </a:ext>
                </a:extLst>
              </a:tr>
            </a:tbl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4182E4A0-9B67-4B11-8530-068600B96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0054096"/>
              </p:ext>
            </p:extLst>
          </p:nvPr>
        </p:nvGraphicFramePr>
        <p:xfrm>
          <a:off x="630000" y="4186214"/>
          <a:ext cx="10907924" cy="2326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51A39FF-A6FF-4455-913B-AE779B9EA54C}"/>
              </a:ext>
            </a:extLst>
          </p:cNvPr>
          <p:cNvSpPr txBox="1"/>
          <p:nvPr/>
        </p:nvSpPr>
        <p:spPr>
          <a:xfrm>
            <a:off x="630000" y="3858184"/>
            <a:ext cx="200747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Annual Sales &amp; Gross Profit</a:t>
            </a:r>
          </a:p>
        </p:txBody>
      </p:sp>
    </p:spTree>
    <p:extLst>
      <p:ext uri="{BB962C8B-B14F-4D97-AF65-F5344CB8AC3E}">
        <p14:creationId xmlns:p14="http://schemas.microsoft.com/office/powerpoint/2010/main" val="2086701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Group of people in a science lab working">
            <a:extLst>
              <a:ext uri="{FF2B5EF4-FFF2-40B4-BE49-F238E27FC236}">
                <a16:creationId xmlns:a16="http://schemas.microsoft.com/office/drawing/2014/main" id="{634673D1-FDF8-445C-9EC3-CEE2865DFD8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D25444F-B85F-42E8-9E0A-A625CA1FD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D0FB06-2085-443B-B5B7-9CF837FC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TIMELINE GOALS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09C69-D3CD-4837-8831-CFA5A72454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2C3F0E-4EA4-4D41-8E53-5D29742851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SECOND QUARTER MILESTONES</a:t>
            </a:r>
          </a:p>
        </p:txBody>
      </p:sp>
      <p:sp>
        <p:nvSpPr>
          <p:cNvPr id="9" name="object 7" descr="Beige rectangle">
            <a:extLst>
              <a:ext uri="{FF2B5EF4-FFF2-40B4-BE49-F238E27FC236}">
                <a16:creationId xmlns:a16="http://schemas.microsoft.com/office/drawing/2014/main" id="{C18D4C80-3351-4CE2-81E2-859CB0ED6E33}"/>
              </a:ext>
            </a:extLst>
          </p:cNvPr>
          <p:cNvSpPr/>
          <p:nvPr/>
        </p:nvSpPr>
        <p:spPr bwMode="white">
          <a:xfrm flipV="1">
            <a:off x="694391" y="1275098"/>
            <a:ext cx="4114800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cxnSp>
        <p:nvCxnSpPr>
          <p:cNvPr id="139" name="Straight Connector 138" title="callout lines">
            <a:extLst>
              <a:ext uri="{FF2B5EF4-FFF2-40B4-BE49-F238E27FC236}">
                <a16:creationId xmlns:a16="http://schemas.microsoft.com/office/drawing/2014/main" id="{114AC9AF-CFF1-4C63-B916-ABE1741B46CB}"/>
              </a:ext>
            </a:extLst>
          </p:cNvPr>
          <p:cNvCxnSpPr>
            <a:cxnSpLocks/>
          </p:cNvCxnSpPr>
          <p:nvPr/>
        </p:nvCxnSpPr>
        <p:spPr>
          <a:xfrm>
            <a:off x="2083785" y="4282394"/>
            <a:ext cx="0" cy="831171"/>
          </a:xfrm>
          <a:prstGeom prst="line">
            <a:avLst/>
          </a:prstGeom>
          <a:ln cmpd="sng">
            <a:solidFill>
              <a:schemeClr val="bg1">
                <a:lumMod val="75000"/>
                <a:alpha val="20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oup 139" title="Milestone">
            <a:extLst>
              <a:ext uri="{FF2B5EF4-FFF2-40B4-BE49-F238E27FC236}">
                <a16:creationId xmlns:a16="http://schemas.microsoft.com/office/drawing/2014/main" id="{A654CEAB-2F50-4C96-9B24-E337B542DF79}"/>
              </a:ext>
            </a:extLst>
          </p:cNvPr>
          <p:cNvGrpSpPr/>
          <p:nvPr/>
        </p:nvGrpSpPr>
        <p:grpSpPr>
          <a:xfrm>
            <a:off x="1477068" y="3476083"/>
            <a:ext cx="3396535" cy="735588"/>
            <a:chOff x="446364" y="3962124"/>
            <a:chExt cx="4109808" cy="890061"/>
          </a:xfrm>
        </p:grpSpPr>
        <p:grpSp>
          <p:nvGrpSpPr>
            <p:cNvPr id="141" name="Group 140" title="Milestone Text">
              <a:extLst>
                <a:ext uri="{FF2B5EF4-FFF2-40B4-BE49-F238E27FC236}">
                  <a16:creationId xmlns:a16="http://schemas.microsoft.com/office/drawing/2014/main" id="{41DFD52D-6E99-45D6-B672-AB6CBC895B76}"/>
                </a:ext>
              </a:extLst>
            </p:cNvPr>
            <p:cNvGrpSpPr/>
            <p:nvPr/>
          </p:nvGrpSpPr>
          <p:grpSpPr>
            <a:xfrm>
              <a:off x="1078798" y="4027988"/>
              <a:ext cx="1969024" cy="727511"/>
              <a:chOff x="1510891" y="3741332"/>
              <a:chExt cx="1969024" cy="727511"/>
            </a:xfrm>
          </p:grpSpPr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7FDF1E90-F507-4603-8288-114F49C041A7}"/>
                  </a:ext>
                </a:extLst>
              </p:cNvPr>
              <p:cNvSpPr txBox="1"/>
              <p:nvPr/>
            </p:nvSpPr>
            <p:spPr>
              <a:xfrm>
                <a:off x="1510891" y="3741332"/>
                <a:ext cx="1969024" cy="3351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MILESTONE</a:t>
                </a: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1BCC0185-655B-4758-84FC-632F7D04D2AA}"/>
                  </a:ext>
                </a:extLst>
              </p:cNvPr>
              <p:cNvSpPr txBox="1"/>
              <p:nvPr/>
            </p:nvSpPr>
            <p:spPr>
              <a:xfrm>
                <a:off x="1510892" y="4049787"/>
                <a:ext cx="1294782" cy="1862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00" dirty="0">
                    <a:solidFill>
                      <a:schemeClr val="bg1">
                        <a:lumMod val="85000"/>
                      </a:schemeClr>
                    </a:solidFill>
                  </a:rPr>
                  <a:t>Short Description</a:t>
                </a: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E4FCE0FE-F05F-4461-A24B-26E43CE8E41C}"/>
                  </a:ext>
                </a:extLst>
              </p:cNvPr>
              <p:cNvSpPr txBox="1"/>
              <p:nvPr/>
            </p:nvSpPr>
            <p:spPr>
              <a:xfrm>
                <a:off x="1510893" y="4233106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US" sz="1000" dirty="0">
                    <a:solidFill>
                      <a:schemeClr val="bg1">
                        <a:lumMod val="85000"/>
                      </a:schemeClr>
                    </a:solidFill>
                  </a:rPr>
                  <a:t>Q1 20YY</a:t>
                </a:r>
              </a:p>
            </p:txBody>
          </p:sp>
        </p:grpSp>
        <p:sp>
          <p:nvSpPr>
            <p:cNvPr id="142" name="Rectangle: Rounded Corners 141" title="Milestone Graphic">
              <a:extLst>
                <a:ext uri="{FF2B5EF4-FFF2-40B4-BE49-F238E27FC236}">
                  <a16:creationId xmlns:a16="http://schemas.microsoft.com/office/drawing/2014/main" id="{F19EEE08-7CF6-4638-8FC0-F3FB9A7E1B80}"/>
                </a:ext>
              </a:extLst>
            </p:cNvPr>
            <p:cNvSpPr/>
            <p:nvPr/>
          </p:nvSpPr>
          <p:spPr>
            <a:xfrm>
              <a:off x="1063123" y="4701065"/>
              <a:ext cx="3493049" cy="15112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alpha val="5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143" name="Graphic 142" title="Milestone Flag">
              <a:extLst>
                <a:ext uri="{FF2B5EF4-FFF2-40B4-BE49-F238E27FC236}">
                  <a16:creationId xmlns:a16="http://schemas.microsoft.com/office/drawing/2014/main" id="{EA9D851F-9E4A-4254-B467-A131867954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3525" t="18748" r="17129" b="44918"/>
            <a:stretch/>
          </p:blipFill>
          <p:spPr>
            <a:xfrm flipH="1">
              <a:off x="446364" y="3962124"/>
              <a:ext cx="573660" cy="422383"/>
            </a:xfrm>
            <a:prstGeom prst="rect">
              <a:avLst/>
            </a:prstGeom>
          </p:spPr>
        </p:pic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A33EBE68-FD43-4F4A-84E0-F3C3D6700CE0}"/>
                </a:ext>
              </a:extLst>
            </p:cNvPr>
            <p:cNvSpPr/>
            <p:nvPr/>
          </p:nvSpPr>
          <p:spPr>
            <a:xfrm>
              <a:off x="685214" y="4054460"/>
              <a:ext cx="343703" cy="2420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700" dirty="0">
                  <a:solidFill>
                    <a:schemeClr val="bg1">
                      <a:lumMod val="85000"/>
                    </a:schemeClr>
                  </a:solidFill>
                </a:rPr>
                <a:t>01</a:t>
              </a:r>
            </a:p>
          </p:txBody>
        </p:sp>
      </p:grpSp>
      <p:cxnSp>
        <p:nvCxnSpPr>
          <p:cNvPr id="163" name="Straight Connector 162" title="callout lines">
            <a:extLst>
              <a:ext uri="{FF2B5EF4-FFF2-40B4-BE49-F238E27FC236}">
                <a16:creationId xmlns:a16="http://schemas.microsoft.com/office/drawing/2014/main" id="{77C3D6FC-42F8-4C85-AE3B-9DE302578524}"/>
              </a:ext>
            </a:extLst>
          </p:cNvPr>
          <p:cNvCxnSpPr>
            <a:cxnSpLocks/>
          </p:cNvCxnSpPr>
          <p:nvPr/>
        </p:nvCxnSpPr>
        <p:spPr>
          <a:xfrm>
            <a:off x="4227681" y="3970273"/>
            <a:ext cx="0" cy="1143293"/>
          </a:xfrm>
          <a:prstGeom prst="line">
            <a:avLst/>
          </a:prstGeom>
          <a:ln cmpd="sng">
            <a:solidFill>
              <a:schemeClr val="bg1">
                <a:lumMod val="75000"/>
                <a:alpha val="20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 title="Milestone">
            <a:extLst>
              <a:ext uri="{FF2B5EF4-FFF2-40B4-BE49-F238E27FC236}">
                <a16:creationId xmlns:a16="http://schemas.microsoft.com/office/drawing/2014/main" id="{1DEBB154-E080-457D-83F7-B90F75B455A7}"/>
              </a:ext>
            </a:extLst>
          </p:cNvPr>
          <p:cNvGrpSpPr/>
          <p:nvPr/>
        </p:nvGrpSpPr>
        <p:grpSpPr>
          <a:xfrm>
            <a:off x="3627034" y="3156617"/>
            <a:ext cx="2178177" cy="756002"/>
            <a:chOff x="3047824" y="3575569"/>
            <a:chExt cx="2635595" cy="914763"/>
          </a:xfrm>
        </p:grpSpPr>
        <p:grpSp>
          <p:nvGrpSpPr>
            <p:cNvPr id="165" name="Group 164" title="Milestone Text">
              <a:extLst>
                <a:ext uri="{FF2B5EF4-FFF2-40B4-BE49-F238E27FC236}">
                  <a16:creationId xmlns:a16="http://schemas.microsoft.com/office/drawing/2014/main" id="{733EEC80-747E-4FB3-A9A8-28F4E0AFDE72}"/>
                </a:ext>
              </a:extLst>
            </p:cNvPr>
            <p:cNvGrpSpPr/>
            <p:nvPr/>
          </p:nvGrpSpPr>
          <p:grpSpPr>
            <a:xfrm>
              <a:off x="3674982" y="3648568"/>
              <a:ext cx="2008437" cy="727511"/>
              <a:chOff x="2110555" y="2162177"/>
              <a:chExt cx="2008437" cy="727511"/>
            </a:xfrm>
          </p:grpSpPr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BF2106BC-0DA8-4FFB-B5A1-E6F770444DFC}"/>
                  </a:ext>
                </a:extLst>
              </p:cNvPr>
              <p:cNvSpPr txBox="1"/>
              <p:nvPr/>
            </p:nvSpPr>
            <p:spPr>
              <a:xfrm>
                <a:off x="2110555" y="2162177"/>
                <a:ext cx="2008437" cy="3351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MILESTONE</a:t>
                </a:r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48E8F2DD-CF78-4A4B-A0BF-620712E01368}"/>
                  </a:ext>
                </a:extLst>
              </p:cNvPr>
              <p:cNvSpPr txBox="1"/>
              <p:nvPr/>
            </p:nvSpPr>
            <p:spPr>
              <a:xfrm>
                <a:off x="2110555" y="2470633"/>
                <a:ext cx="1294783" cy="1862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00" dirty="0">
                    <a:solidFill>
                      <a:schemeClr val="bg1">
                        <a:lumMod val="85000"/>
                      </a:schemeClr>
                    </a:solidFill>
                  </a:rPr>
                  <a:t>Short Description</a:t>
                </a:r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289CE5B4-7202-46C7-9C4C-6504221AD37A}"/>
                  </a:ext>
                </a:extLst>
              </p:cNvPr>
              <p:cNvSpPr txBox="1"/>
              <p:nvPr/>
            </p:nvSpPr>
            <p:spPr>
              <a:xfrm>
                <a:off x="2110556" y="2653951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US" sz="1000" dirty="0">
                    <a:solidFill>
                      <a:schemeClr val="bg1">
                        <a:lumMod val="85000"/>
                      </a:schemeClr>
                    </a:solidFill>
                  </a:rPr>
                  <a:t>Q1 20YY</a:t>
                </a:r>
              </a:p>
            </p:txBody>
          </p:sp>
        </p:grpSp>
        <p:sp>
          <p:nvSpPr>
            <p:cNvPr id="166" name="Rectangle: Rounded Corners 165" title="Milestone Graphic">
              <a:extLst>
                <a:ext uri="{FF2B5EF4-FFF2-40B4-BE49-F238E27FC236}">
                  <a16:creationId xmlns:a16="http://schemas.microsoft.com/office/drawing/2014/main" id="{F9D7AA4F-26AB-4EBC-B3B7-7C528AC22C0C}"/>
                </a:ext>
              </a:extLst>
            </p:cNvPr>
            <p:cNvSpPr/>
            <p:nvPr/>
          </p:nvSpPr>
          <p:spPr>
            <a:xfrm>
              <a:off x="3672865" y="4339211"/>
              <a:ext cx="2008436" cy="15112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alpha val="5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167" name="Graphic 166" title="Milestone Flag">
              <a:extLst>
                <a:ext uri="{FF2B5EF4-FFF2-40B4-BE49-F238E27FC236}">
                  <a16:creationId xmlns:a16="http://schemas.microsoft.com/office/drawing/2014/main" id="{4AB8850E-25FC-48D4-A37F-10FC5BC15E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3525" t="18748" r="17129" b="44918"/>
            <a:stretch/>
          </p:blipFill>
          <p:spPr>
            <a:xfrm flipH="1">
              <a:off x="3047824" y="3575569"/>
              <a:ext cx="573660" cy="422383"/>
            </a:xfrm>
            <a:prstGeom prst="rect">
              <a:avLst/>
            </a:prstGeom>
          </p:spPr>
        </p:pic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7A5FDAAC-5AC1-49EB-9E4E-7ECFED166940}"/>
                </a:ext>
              </a:extLst>
            </p:cNvPr>
            <p:cNvSpPr/>
            <p:nvPr/>
          </p:nvSpPr>
          <p:spPr>
            <a:xfrm>
              <a:off x="3286674" y="3667905"/>
              <a:ext cx="343703" cy="2420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700" dirty="0">
                  <a:solidFill>
                    <a:schemeClr val="bg1">
                      <a:lumMod val="85000"/>
                    </a:schemeClr>
                  </a:solidFill>
                </a:rPr>
                <a:t>02</a:t>
              </a:r>
            </a:p>
          </p:txBody>
        </p:sp>
      </p:grpSp>
      <p:cxnSp>
        <p:nvCxnSpPr>
          <p:cNvPr id="187" name="Straight Connector 186" title="callout lines">
            <a:extLst>
              <a:ext uri="{FF2B5EF4-FFF2-40B4-BE49-F238E27FC236}">
                <a16:creationId xmlns:a16="http://schemas.microsoft.com/office/drawing/2014/main" id="{096D941C-A53D-4F6F-A7C7-C349BDF27650}"/>
              </a:ext>
            </a:extLst>
          </p:cNvPr>
          <p:cNvCxnSpPr>
            <a:cxnSpLocks/>
          </p:cNvCxnSpPr>
          <p:nvPr/>
        </p:nvCxnSpPr>
        <p:spPr>
          <a:xfrm>
            <a:off x="6363336" y="3530517"/>
            <a:ext cx="0" cy="1586793"/>
          </a:xfrm>
          <a:prstGeom prst="line">
            <a:avLst/>
          </a:prstGeom>
          <a:ln cmpd="sng">
            <a:solidFill>
              <a:schemeClr val="bg1">
                <a:lumMod val="75000"/>
                <a:alpha val="20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oup 187" title="Milestone">
            <a:extLst>
              <a:ext uri="{FF2B5EF4-FFF2-40B4-BE49-F238E27FC236}">
                <a16:creationId xmlns:a16="http://schemas.microsoft.com/office/drawing/2014/main" id="{43875A22-0DBD-435C-9577-5B89528113D8}"/>
              </a:ext>
            </a:extLst>
          </p:cNvPr>
          <p:cNvGrpSpPr/>
          <p:nvPr/>
        </p:nvGrpSpPr>
        <p:grpSpPr>
          <a:xfrm>
            <a:off x="5780523" y="2721405"/>
            <a:ext cx="3792468" cy="739259"/>
            <a:chOff x="5653543" y="3048963"/>
            <a:chExt cx="4588886" cy="894504"/>
          </a:xfrm>
        </p:grpSpPr>
        <p:grpSp>
          <p:nvGrpSpPr>
            <p:cNvPr id="189" name="Group 188" title="Milestone Text">
              <a:extLst>
                <a:ext uri="{FF2B5EF4-FFF2-40B4-BE49-F238E27FC236}">
                  <a16:creationId xmlns:a16="http://schemas.microsoft.com/office/drawing/2014/main" id="{D6A065BA-8A26-4F81-BB04-653F3E555EE2}"/>
                </a:ext>
              </a:extLst>
            </p:cNvPr>
            <p:cNvGrpSpPr/>
            <p:nvPr/>
          </p:nvGrpSpPr>
          <p:grpSpPr>
            <a:xfrm>
              <a:off x="6280626" y="3108996"/>
              <a:ext cx="1915699" cy="727511"/>
              <a:chOff x="2110554" y="2162177"/>
              <a:chExt cx="1915699" cy="727511"/>
            </a:xfrm>
          </p:grpSpPr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52A7A73B-20A0-46FA-8CFF-27B3925E0227}"/>
                  </a:ext>
                </a:extLst>
              </p:cNvPr>
              <p:cNvSpPr txBox="1"/>
              <p:nvPr/>
            </p:nvSpPr>
            <p:spPr>
              <a:xfrm>
                <a:off x="2110554" y="2162177"/>
                <a:ext cx="1915699" cy="3351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MILESTONE</a:t>
                </a: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910BC1BD-8E20-48D8-A11B-FE88F46E02F5}"/>
                  </a:ext>
                </a:extLst>
              </p:cNvPr>
              <p:cNvSpPr txBox="1"/>
              <p:nvPr/>
            </p:nvSpPr>
            <p:spPr>
              <a:xfrm>
                <a:off x="2110555" y="2470633"/>
                <a:ext cx="1294783" cy="1862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00" dirty="0">
                    <a:solidFill>
                      <a:schemeClr val="bg1">
                        <a:lumMod val="85000"/>
                      </a:schemeClr>
                    </a:solidFill>
                  </a:rPr>
                  <a:t>Short Description</a:t>
                </a: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F2F518BC-C890-4815-BF76-E8D9A75F074A}"/>
                  </a:ext>
                </a:extLst>
              </p:cNvPr>
              <p:cNvSpPr txBox="1"/>
              <p:nvPr/>
            </p:nvSpPr>
            <p:spPr>
              <a:xfrm>
                <a:off x="2110556" y="2653951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US" sz="1000" dirty="0">
                    <a:solidFill>
                      <a:schemeClr val="bg1">
                        <a:lumMod val="85000"/>
                      </a:schemeClr>
                    </a:solidFill>
                  </a:rPr>
                  <a:t>Q1 20YY</a:t>
                </a:r>
              </a:p>
            </p:txBody>
          </p:sp>
        </p:grpSp>
        <p:sp>
          <p:nvSpPr>
            <p:cNvPr id="190" name="Rectangle: Rounded Corners 189" title="Milestone Graphic">
              <a:extLst>
                <a:ext uri="{FF2B5EF4-FFF2-40B4-BE49-F238E27FC236}">
                  <a16:creationId xmlns:a16="http://schemas.microsoft.com/office/drawing/2014/main" id="{10729842-C2F0-4E87-9101-6853E54687C0}"/>
                </a:ext>
              </a:extLst>
            </p:cNvPr>
            <p:cNvSpPr/>
            <p:nvPr/>
          </p:nvSpPr>
          <p:spPr>
            <a:xfrm>
              <a:off x="6257081" y="3792346"/>
              <a:ext cx="3985348" cy="15112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alpha val="5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191" name="Graphic 190" title="Milestone Flag">
              <a:extLst>
                <a:ext uri="{FF2B5EF4-FFF2-40B4-BE49-F238E27FC236}">
                  <a16:creationId xmlns:a16="http://schemas.microsoft.com/office/drawing/2014/main" id="{47AA8AC4-7492-4FB2-805E-30A97A8178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3525" t="18748" r="17129" b="44918"/>
            <a:stretch/>
          </p:blipFill>
          <p:spPr>
            <a:xfrm flipH="1">
              <a:off x="5653543" y="3048963"/>
              <a:ext cx="573660" cy="422383"/>
            </a:xfrm>
            <a:prstGeom prst="rect">
              <a:avLst/>
            </a:prstGeom>
          </p:spPr>
        </p:pic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6B1C4A67-3269-4539-8946-27C8B33DAE2C}"/>
                </a:ext>
              </a:extLst>
            </p:cNvPr>
            <p:cNvSpPr/>
            <p:nvPr/>
          </p:nvSpPr>
          <p:spPr>
            <a:xfrm>
              <a:off x="5892393" y="3141299"/>
              <a:ext cx="343703" cy="2420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700" dirty="0">
                  <a:solidFill>
                    <a:schemeClr val="bg1">
                      <a:lumMod val="85000"/>
                    </a:schemeClr>
                  </a:solidFill>
                </a:rPr>
                <a:t>03</a:t>
              </a:r>
            </a:p>
          </p:txBody>
        </p:sp>
      </p:grpSp>
      <p:cxnSp>
        <p:nvCxnSpPr>
          <p:cNvPr id="220" name="Straight Connector 219" title="callout lines">
            <a:extLst>
              <a:ext uri="{FF2B5EF4-FFF2-40B4-BE49-F238E27FC236}">
                <a16:creationId xmlns:a16="http://schemas.microsoft.com/office/drawing/2014/main" id="{6D3CBD92-3FC6-4065-B640-0EC5D3E27154}"/>
              </a:ext>
            </a:extLst>
          </p:cNvPr>
          <p:cNvCxnSpPr>
            <a:cxnSpLocks/>
          </p:cNvCxnSpPr>
          <p:nvPr/>
        </p:nvCxnSpPr>
        <p:spPr>
          <a:xfrm>
            <a:off x="8503111" y="1864146"/>
            <a:ext cx="0" cy="3253164"/>
          </a:xfrm>
          <a:prstGeom prst="line">
            <a:avLst/>
          </a:prstGeom>
          <a:ln cmpd="sng">
            <a:solidFill>
              <a:schemeClr val="bg1">
                <a:lumMod val="75000"/>
                <a:alpha val="20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ectangle: Rounded Corners 223" title="Milestone Graphic">
            <a:extLst>
              <a:ext uri="{FF2B5EF4-FFF2-40B4-BE49-F238E27FC236}">
                <a16:creationId xmlns:a16="http://schemas.microsoft.com/office/drawing/2014/main" id="{32C6C159-36D9-466C-9746-BC4CCA0D7E56}"/>
              </a:ext>
            </a:extLst>
          </p:cNvPr>
          <p:cNvSpPr/>
          <p:nvPr/>
        </p:nvSpPr>
        <p:spPr>
          <a:xfrm>
            <a:off x="8415660" y="1667275"/>
            <a:ext cx="1157332" cy="12489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29" name="Straight Connector 228" title="callout lines">
            <a:extLst>
              <a:ext uri="{FF2B5EF4-FFF2-40B4-BE49-F238E27FC236}">
                <a16:creationId xmlns:a16="http://schemas.microsoft.com/office/drawing/2014/main" id="{F262E54F-8AFF-40AE-BC21-292615800A5E}"/>
              </a:ext>
            </a:extLst>
          </p:cNvPr>
          <p:cNvCxnSpPr>
            <a:cxnSpLocks/>
          </p:cNvCxnSpPr>
          <p:nvPr/>
        </p:nvCxnSpPr>
        <p:spPr>
          <a:xfrm>
            <a:off x="9572999" y="2771019"/>
            <a:ext cx="0" cy="2346291"/>
          </a:xfrm>
          <a:prstGeom prst="line">
            <a:avLst/>
          </a:prstGeom>
          <a:ln cmpd="sng">
            <a:solidFill>
              <a:schemeClr val="accent1"/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0" name="Group 229" title="Milestone">
            <a:extLst>
              <a:ext uri="{FF2B5EF4-FFF2-40B4-BE49-F238E27FC236}">
                <a16:creationId xmlns:a16="http://schemas.microsoft.com/office/drawing/2014/main" id="{B29E114D-A47D-474F-8DCA-10C1946239F7}"/>
              </a:ext>
            </a:extLst>
          </p:cNvPr>
          <p:cNvGrpSpPr/>
          <p:nvPr/>
        </p:nvGrpSpPr>
        <p:grpSpPr>
          <a:xfrm>
            <a:off x="8971538" y="1968433"/>
            <a:ext cx="2135197" cy="735436"/>
            <a:chOff x="9514670" y="2137867"/>
            <a:chExt cx="2583588" cy="889877"/>
          </a:xfrm>
        </p:grpSpPr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EDC8369A-609E-43DE-9718-BF9F4981E1AB}"/>
                </a:ext>
              </a:extLst>
            </p:cNvPr>
            <p:cNvSpPr txBox="1"/>
            <p:nvPr/>
          </p:nvSpPr>
          <p:spPr>
            <a:xfrm>
              <a:off x="10148125" y="2200631"/>
              <a:ext cx="1950133" cy="3351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+mj-lt"/>
                </a:rPr>
                <a:t>MILESTONE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64C73AFE-A96D-4D3C-BCF3-240F075F136C}"/>
                </a:ext>
              </a:extLst>
            </p:cNvPr>
            <p:cNvSpPr txBox="1"/>
            <p:nvPr/>
          </p:nvSpPr>
          <p:spPr>
            <a:xfrm>
              <a:off x="10148127" y="2509088"/>
              <a:ext cx="1294782" cy="1862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Short Description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D159E383-8E4F-4666-978D-485924147B35}"/>
                </a:ext>
              </a:extLst>
            </p:cNvPr>
            <p:cNvSpPr txBox="1"/>
            <p:nvPr/>
          </p:nvSpPr>
          <p:spPr>
            <a:xfrm>
              <a:off x="10148128" y="2692405"/>
              <a:ext cx="1294781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Q3 20YY</a:t>
              </a:r>
            </a:p>
          </p:txBody>
        </p:sp>
        <p:sp>
          <p:nvSpPr>
            <p:cNvPr id="234" name="Rectangle: Rounded Corners 233" title="Milestone Graphic">
              <a:extLst>
                <a:ext uri="{FF2B5EF4-FFF2-40B4-BE49-F238E27FC236}">
                  <a16:creationId xmlns:a16="http://schemas.microsoft.com/office/drawing/2014/main" id="{E6356831-A398-48C3-9F10-E08B44B46485}"/>
                </a:ext>
              </a:extLst>
            </p:cNvPr>
            <p:cNvSpPr/>
            <p:nvPr/>
          </p:nvSpPr>
          <p:spPr>
            <a:xfrm>
              <a:off x="10131483" y="2876623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235" name="Graphic 234" title="Milestone Flag">
              <a:extLst>
                <a:ext uri="{FF2B5EF4-FFF2-40B4-BE49-F238E27FC236}">
                  <a16:creationId xmlns:a16="http://schemas.microsoft.com/office/drawing/2014/main" id="{049659E7-C264-4037-893C-AB537C0462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33525" t="18748" r="17129" b="44918"/>
            <a:stretch/>
          </p:blipFill>
          <p:spPr>
            <a:xfrm flipH="1">
              <a:off x="9514670" y="2137867"/>
              <a:ext cx="573660" cy="422383"/>
            </a:xfrm>
            <a:prstGeom prst="rect">
              <a:avLst/>
            </a:prstGeom>
          </p:spPr>
        </p:pic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2CBB2FFA-02EC-4B21-8E60-9436221DEAB5}"/>
                </a:ext>
              </a:extLst>
            </p:cNvPr>
            <p:cNvSpPr/>
            <p:nvPr/>
          </p:nvSpPr>
          <p:spPr>
            <a:xfrm>
              <a:off x="9752890" y="2230203"/>
              <a:ext cx="344966" cy="2420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700" dirty="0">
                  <a:solidFill>
                    <a:schemeClr val="bg1">
                      <a:lumMod val="85000"/>
                    </a:schemeClr>
                  </a:solidFill>
                </a:rPr>
                <a:t>05</a:t>
              </a:r>
            </a:p>
          </p:txBody>
        </p:sp>
      </p:grpSp>
      <p:cxnSp>
        <p:nvCxnSpPr>
          <p:cNvPr id="237" name="Straight Connector 236" descr="Time line">
            <a:extLst>
              <a:ext uri="{FF2B5EF4-FFF2-40B4-BE49-F238E27FC236}">
                <a16:creationId xmlns:a16="http://schemas.microsoft.com/office/drawing/2014/main" id="{E47E492C-0FED-4F4E-92CE-B73CAD58C94B}"/>
              </a:ext>
            </a:extLst>
          </p:cNvPr>
          <p:cNvCxnSpPr>
            <a:cxnSpLocks/>
          </p:cNvCxnSpPr>
          <p:nvPr/>
        </p:nvCxnSpPr>
        <p:spPr>
          <a:xfrm flipH="1">
            <a:off x="2113823" y="5297160"/>
            <a:ext cx="8622102" cy="0"/>
          </a:xfrm>
          <a:prstGeom prst="line">
            <a:avLst/>
          </a:prstGeom>
          <a:ln w="15875" cmpd="sng">
            <a:solidFill>
              <a:schemeClr val="bg1">
                <a:alpha val="2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 descr="Year 1">
            <a:extLst>
              <a:ext uri="{FF2B5EF4-FFF2-40B4-BE49-F238E27FC236}">
                <a16:creationId xmlns:a16="http://schemas.microsoft.com/office/drawing/2014/main" id="{861F56AA-1015-4B4B-BCB0-B918B3330F71}"/>
              </a:ext>
            </a:extLst>
          </p:cNvPr>
          <p:cNvGrpSpPr/>
          <p:nvPr/>
        </p:nvGrpSpPr>
        <p:grpSpPr>
          <a:xfrm>
            <a:off x="1855855" y="4976812"/>
            <a:ext cx="2327123" cy="884336"/>
            <a:chOff x="904696" y="5778006"/>
            <a:chExt cx="2815819" cy="1070047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950F6A92-8582-4A8E-9FEC-8E3540AEA46F}"/>
                </a:ext>
              </a:extLst>
            </p:cNvPr>
            <p:cNvSpPr/>
            <p:nvPr/>
          </p:nvSpPr>
          <p:spPr>
            <a:xfrm>
              <a:off x="3004439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5CF8A8A6-3BD5-47A5-9E34-293385CA757C}"/>
                </a:ext>
              </a:extLst>
            </p:cNvPr>
            <p:cNvSpPr/>
            <p:nvPr/>
          </p:nvSpPr>
          <p:spPr>
            <a:xfrm>
              <a:off x="2346810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7AF2F343-1994-4385-BFF0-0FF5FDC53911}"/>
                </a:ext>
              </a:extLst>
            </p:cNvPr>
            <p:cNvSpPr/>
            <p:nvPr/>
          </p:nvSpPr>
          <p:spPr>
            <a:xfrm>
              <a:off x="1702547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F9C54213-F3D4-4CBE-A1DD-072FA8DAFB88}"/>
                </a:ext>
              </a:extLst>
            </p:cNvPr>
            <p:cNvSpPr/>
            <p:nvPr/>
          </p:nvSpPr>
          <p:spPr>
            <a:xfrm>
              <a:off x="1056583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29" name="Straight Connector 128" title="q lines">
              <a:extLst>
                <a:ext uri="{FF2B5EF4-FFF2-40B4-BE49-F238E27FC236}">
                  <a16:creationId xmlns:a16="http://schemas.microsoft.com/office/drawing/2014/main" id="{1355936C-CC09-4D5B-B67A-9DE8097A062B}"/>
                </a:ext>
              </a:extLst>
            </p:cNvPr>
            <p:cNvCxnSpPr>
              <a:cxnSpLocks/>
            </p:cNvCxnSpPr>
            <p:nvPr/>
          </p:nvCxnSpPr>
          <p:spPr>
            <a:xfrm>
              <a:off x="2475056" y="5778006"/>
              <a:ext cx="0" cy="165471"/>
            </a:xfrm>
            <a:prstGeom prst="line">
              <a:avLst/>
            </a:prstGeom>
            <a:ln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 title="q lines">
              <a:extLst>
                <a:ext uri="{FF2B5EF4-FFF2-40B4-BE49-F238E27FC236}">
                  <a16:creationId xmlns:a16="http://schemas.microsoft.com/office/drawing/2014/main" id="{86187430-A4F5-40F4-8763-A004AA2DA743}"/>
                </a:ext>
              </a:extLst>
            </p:cNvPr>
            <p:cNvCxnSpPr>
              <a:cxnSpLocks/>
            </p:cNvCxnSpPr>
            <p:nvPr/>
          </p:nvCxnSpPr>
          <p:spPr>
            <a:xfrm>
              <a:off x="3122338" y="5778006"/>
              <a:ext cx="0" cy="165471"/>
            </a:xfrm>
            <a:prstGeom prst="line">
              <a:avLst/>
            </a:prstGeom>
            <a:ln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03843317-699A-4FF3-B640-66AB8882C479}"/>
                </a:ext>
              </a:extLst>
            </p:cNvPr>
            <p:cNvSpPr txBox="1"/>
            <p:nvPr/>
          </p:nvSpPr>
          <p:spPr>
            <a:xfrm>
              <a:off x="904696" y="6612316"/>
              <a:ext cx="817135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bg1">
                      <a:lumMod val="75000"/>
                    </a:schemeClr>
                  </a:solidFill>
                </a:rPr>
                <a:t>May</a:t>
              </a:r>
            </a:p>
          </p:txBody>
        </p:sp>
        <p:cxnSp>
          <p:nvCxnSpPr>
            <p:cNvPr id="132" name="Straight Connector 131" title="q lines">
              <a:extLst>
                <a:ext uri="{FF2B5EF4-FFF2-40B4-BE49-F238E27FC236}">
                  <a16:creationId xmlns:a16="http://schemas.microsoft.com/office/drawing/2014/main" id="{8525242B-1608-43FD-AFD8-C0752BC19CC5}"/>
                </a:ext>
              </a:extLst>
            </p:cNvPr>
            <p:cNvCxnSpPr>
              <a:cxnSpLocks/>
            </p:cNvCxnSpPr>
            <p:nvPr/>
          </p:nvCxnSpPr>
          <p:spPr>
            <a:xfrm>
              <a:off x="1827774" y="5778006"/>
              <a:ext cx="0" cy="165471"/>
            </a:xfrm>
            <a:prstGeom prst="line">
              <a:avLst/>
            </a:prstGeom>
            <a:ln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Rectangle: Rounded Corners 132" title="Year Bar">
              <a:extLst>
                <a:ext uri="{FF2B5EF4-FFF2-40B4-BE49-F238E27FC236}">
                  <a16:creationId xmlns:a16="http://schemas.microsoft.com/office/drawing/2014/main" id="{4C37743A-3538-44BA-B868-17C2D0AFB7D4}"/>
                </a:ext>
              </a:extLst>
            </p:cNvPr>
            <p:cNvSpPr/>
            <p:nvPr/>
          </p:nvSpPr>
          <p:spPr>
            <a:xfrm>
              <a:off x="1147186" y="6381273"/>
              <a:ext cx="2573329" cy="164859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BA5B998-664F-41CB-9F88-8CD0B93741AE}"/>
                </a:ext>
              </a:extLst>
            </p:cNvPr>
            <p:cNvSpPr txBox="1"/>
            <p:nvPr/>
          </p:nvSpPr>
          <p:spPr>
            <a:xfrm>
              <a:off x="10743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W1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859738A3-7786-4A1F-B765-ED6DCAB5FF0C}"/>
                </a:ext>
              </a:extLst>
            </p:cNvPr>
            <p:cNvSpPr txBox="1"/>
            <p:nvPr/>
          </p:nvSpPr>
          <p:spPr>
            <a:xfrm>
              <a:off x="17218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W2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CFED652-4D0D-4E2E-B455-A99DA8259663}"/>
                </a:ext>
              </a:extLst>
            </p:cNvPr>
            <p:cNvSpPr txBox="1"/>
            <p:nvPr/>
          </p:nvSpPr>
          <p:spPr>
            <a:xfrm>
              <a:off x="23692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W3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3D0A530-0EF2-435F-A56C-162E103D5160}"/>
                </a:ext>
              </a:extLst>
            </p:cNvPr>
            <p:cNvSpPr txBox="1"/>
            <p:nvPr/>
          </p:nvSpPr>
          <p:spPr>
            <a:xfrm>
              <a:off x="30167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W4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38" name="Straight Connector 137" title="q lines">
              <a:extLst>
                <a:ext uri="{FF2B5EF4-FFF2-40B4-BE49-F238E27FC236}">
                  <a16:creationId xmlns:a16="http://schemas.microsoft.com/office/drawing/2014/main" id="{CFB9DA9F-B161-4D72-B8F0-49AC7194A700}"/>
                </a:ext>
              </a:extLst>
            </p:cNvPr>
            <p:cNvCxnSpPr>
              <a:cxnSpLocks/>
            </p:cNvCxnSpPr>
            <p:nvPr/>
          </p:nvCxnSpPr>
          <p:spPr>
            <a:xfrm>
              <a:off x="1180492" y="5778006"/>
              <a:ext cx="0" cy="165471"/>
            </a:xfrm>
            <a:prstGeom prst="line">
              <a:avLst/>
            </a:prstGeom>
            <a:ln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 descr="Year 2">
            <a:extLst>
              <a:ext uri="{FF2B5EF4-FFF2-40B4-BE49-F238E27FC236}">
                <a16:creationId xmlns:a16="http://schemas.microsoft.com/office/drawing/2014/main" id="{15DD5FFE-D289-450F-A59A-C1AB5531BFF0}"/>
              </a:ext>
            </a:extLst>
          </p:cNvPr>
          <p:cNvGrpSpPr/>
          <p:nvPr/>
        </p:nvGrpSpPr>
        <p:grpSpPr>
          <a:xfrm>
            <a:off x="3997091" y="4976812"/>
            <a:ext cx="2337864" cy="886145"/>
            <a:chOff x="3495592" y="5778006"/>
            <a:chExt cx="2828816" cy="1072235"/>
          </a:xfrm>
        </p:grpSpPr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31A603CE-8FF2-4B39-856E-14649B121F43}"/>
                </a:ext>
              </a:extLst>
            </p:cNvPr>
            <p:cNvSpPr/>
            <p:nvPr/>
          </p:nvSpPr>
          <p:spPr>
            <a:xfrm>
              <a:off x="5585704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993F38B1-1E20-4CA0-A982-DDD5BF4C40BE}"/>
                </a:ext>
              </a:extLst>
            </p:cNvPr>
            <p:cNvSpPr/>
            <p:nvPr/>
          </p:nvSpPr>
          <p:spPr>
            <a:xfrm>
              <a:off x="4936679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AE5342EC-FC43-474B-A445-36FB315F70DD}"/>
                </a:ext>
              </a:extLst>
            </p:cNvPr>
            <p:cNvSpPr/>
            <p:nvPr/>
          </p:nvSpPr>
          <p:spPr>
            <a:xfrm>
              <a:off x="4300157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E70C2308-9164-4B5E-8BD9-26D047C7EBE7}"/>
                </a:ext>
              </a:extLst>
            </p:cNvPr>
            <p:cNvSpPr/>
            <p:nvPr/>
          </p:nvSpPr>
          <p:spPr>
            <a:xfrm>
              <a:off x="3642967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3" name="Straight Connector 152" title="q lines">
              <a:extLst>
                <a:ext uri="{FF2B5EF4-FFF2-40B4-BE49-F238E27FC236}">
                  <a16:creationId xmlns:a16="http://schemas.microsoft.com/office/drawing/2014/main" id="{8232BEEE-4D8D-45C5-90F3-45E7187A4FE6}"/>
                </a:ext>
              </a:extLst>
            </p:cNvPr>
            <p:cNvCxnSpPr>
              <a:cxnSpLocks/>
            </p:cNvCxnSpPr>
            <p:nvPr/>
          </p:nvCxnSpPr>
          <p:spPr>
            <a:xfrm>
              <a:off x="4416902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 title="q lines">
              <a:extLst>
                <a:ext uri="{FF2B5EF4-FFF2-40B4-BE49-F238E27FC236}">
                  <a16:creationId xmlns:a16="http://schemas.microsoft.com/office/drawing/2014/main" id="{CC577F45-2CDA-49EB-9FDC-E0E40482BD95}"/>
                </a:ext>
              </a:extLst>
            </p:cNvPr>
            <p:cNvCxnSpPr>
              <a:cxnSpLocks/>
            </p:cNvCxnSpPr>
            <p:nvPr/>
          </p:nvCxnSpPr>
          <p:spPr>
            <a:xfrm>
              <a:off x="5064184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 title="q lines">
              <a:extLst>
                <a:ext uri="{FF2B5EF4-FFF2-40B4-BE49-F238E27FC236}">
                  <a16:creationId xmlns:a16="http://schemas.microsoft.com/office/drawing/2014/main" id="{0E2105A2-4491-4C10-8E24-723131B6178D}"/>
                </a:ext>
              </a:extLst>
            </p:cNvPr>
            <p:cNvCxnSpPr>
              <a:cxnSpLocks/>
            </p:cNvCxnSpPr>
            <p:nvPr/>
          </p:nvCxnSpPr>
          <p:spPr>
            <a:xfrm>
              <a:off x="5711466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D6BD0376-3C37-494D-B448-0002294EF1DE}"/>
                </a:ext>
              </a:extLst>
            </p:cNvPr>
            <p:cNvSpPr txBox="1"/>
            <p:nvPr/>
          </p:nvSpPr>
          <p:spPr>
            <a:xfrm>
              <a:off x="3495592" y="6614504"/>
              <a:ext cx="816039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bg1">
                      <a:lumMod val="75000"/>
                    </a:schemeClr>
                  </a:solidFill>
                </a:rPr>
                <a:t>June</a:t>
              </a:r>
            </a:p>
          </p:txBody>
        </p:sp>
        <p:sp>
          <p:nvSpPr>
            <p:cNvPr id="157" name="Rectangle: Rounded Corners 156" title="Year Bar">
              <a:extLst>
                <a:ext uri="{FF2B5EF4-FFF2-40B4-BE49-F238E27FC236}">
                  <a16:creationId xmlns:a16="http://schemas.microsoft.com/office/drawing/2014/main" id="{E2D32612-D567-4DF4-8077-92FCFC1A1D56}"/>
                </a:ext>
              </a:extLst>
            </p:cNvPr>
            <p:cNvSpPr/>
            <p:nvPr/>
          </p:nvSpPr>
          <p:spPr>
            <a:xfrm>
              <a:off x="3751079" y="6381864"/>
              <a:ext cx="2573329" cy="164859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925091D-E1C9-4BE3-A8B3-38246D46B7E8}"/>
                </a:ext>
              </a:extLst>
            </p:cNvPr>
            <p:cNvSpPr txBox="1"/>
            <p:nvPr/>
          </p:nvSpPr>
          <p:spPr>
            <a:xfrm>
              <a:off x="36641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W1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8EEED4E1-8ADF-4201-8409-1DDFED40714E}"/>
                </a:ext>
              </a:extLst>
            </p:cNvPr>
            <p:cNvSpPr txBox="1"/>
            <p:nvPr/>
          </p:nvSpPr>
          <p:spPr>
            <a:xfrm>
              <a:off x="43116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W2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E29DFBB5-DA29-4A45-A1AF-41AB8CFA99C5}"/>
                </a:ext>
              </a:extLst>
            </p:cNvPr>
            <p:cNvSpPr txBox="1"/>
            <p:nvPr/>
          </p:nvSpPr>
          <p:spPr>
            <a:xfrm>
              <a:off x="49590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W3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B7BA2866-8CF0-447B-9673-9A8A4480EEE6}"/>
                </a:ext>
              </a:extLst>
            </p:cNvPr>
            <p:cNvSpPr txBox="1"/>
            <p:nvPr/>
          </p:nvSpPr>
          <p:spPr>
            <a:xfrm>
              <a:off x="56065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W4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62" name="Straight Connector 161" title="q lines">
              <a:extLst>
                <a:ext uri="{FF2B5EF4-FFF2-40B4-BE49-F238E27FC236}">
                  <a16:creationId xmlns:a16="http://schemas.microsoft.com/office/drawing/2014/main" id="{511BD1DE-1605-4D71-A32F-7102FFF2D955}"/>
                </a:ext>
              </a:extLst>
            </p:cNvPr>
            <p:cNvCxnSpPr>
              <a:cxnSpLocks/>
            </p:cNvCxnSpPr>
            <p:nvPr/>
          </p:nvCxnSpPr>
          <p:spPr>
            <a:xfrm>
              <a:off x="3769620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Group 171" descr="Year 3&#10;">
            <a:extLst>
              <a:ext uri="{FF2B5EF4-FFF2-40B4-BE49-F238E27FC236}">
                <a16:creationId xmlns:a16="http://schemas.microsoft.com/office/drawing/2014/main" id="{AA5032C5-BE6C-49DF-AC7E-B5BEF09D3764}"/>
              </a:ext>
            </a:extLst>
          </p:cNvPr>
          <p:cNvGrpSpPr/>
          <p:nvPr/>
        </p:nvGrpSpPr>
        <p:grpSpPr>
          <a:xfrm>
            <a:off x="6129764" y="4968416"/>
            <a:ext cx="2357170" cy="885583"/>
            <a:chOff x="6076126" y="5778006"/>
            <a:chExt cx="2852176" cy="1071556"/>
          </a:xfrm>
        </p:grpSpPr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C9414434-3C6C-467A-9BD2-B9D4461DD54B}"/>
                </a:ext>
              </a:extLst>
            </p:cNvPr>
            <p:cNvSpPr/>
            <p:nvPr/>
          </p:nvSpPr>
          <p:spPr>
            <a:xfrm>
              <a:off x="8186738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A6B491E8-A917-4941-916E-BBE91121C3BD}"/>
                </a:ext>
              </a:extLst>
            </p:cNvPr>
            <p:cNvSpPr/>
            <p:nvPr/>
          </p:nvSpPr>
          <p:spPr>
            <a:xfrm>
              <a:off x="7533921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C2F627D-78A6-4C05-AF89-99939E9EC558}"/>
                </a:ext>
              </a:extLst>
            </p:cNvPr>
            <p:cNvSpPr/>
            <p:nvPr/>
          </p:nvSpPr>
          <p:spPr>
            <a:xfrm>
              <a:off x="6882642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E2FB7239-A40C-4385-9157-1C82FEF354A4}"/>
                </a:ext>
              </a:extLst>
            </p:cNvPr>
            <p:cNvSpPr/>
            <p:nvPr/>
          </p:nvSpPr>
          <p:spPr>
            <a:xfrm>
              <a:off x="6231556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7" name="Straight Connector 176" title="q lines">
              <a:extLst>
                <a:ext uri="{FF2B5EF4-FFF2-40B4-BE49-F238E27FC236}">
                  <a16:creationId xmlns:a16="http://schemas.microsoft.com/office/drawing/2014/main" id="{5283C79B-5C3C-4EF4-AD5C-8453A1772E4F}"/>
                </a:ext>
              </a:extLst>
            </p:cNvPr>
            <p:cNvCxnSpPr>
              <a:cxnSpLocks/>
            </p:cNvCxnSpPr>
            <p:nvPr/>
          </p:nvCxnSpPr>
          <p:spPr>
            <a:xfrm>
              <a:off x="8300594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5BC6A90B-FF19-479C-8887-2874E50FC3DE}"/>
                </a:ext>
              </a:extLst>
            </p:cNvPr>
            <p:cNvSpPr txBox="1"/>
            <p:nvPr/>
          </p:nvSpPr>
          <p:spPr>
            <a:xfrm>
              <a:off x="6076126" y="6613825"/>
              <a:ext cx="569010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bg1">
                      <a:lumMod val="75000"/>
                    </a:schemeClr>
                  </a:solidFill>
                </a:rPr>
                <a:t>July</a:t>
              </a:r>
            </a:p>
          </p:txBody>
        </p:sp>
        <p:cxnSp>
          <p:nvCxnSpPr>
            <p:cNvPr id="179" name="Straight Connector 178" title="q lines">
              <a:extLst>
                <a:ext uri="{FF2B5EF4-FFF2-40B4-BE49-F238E27FC236}">
                  <a16:creationId xmlns:a16="http://schemas.microsoft.com/office/drawing/2014/main" id="{5A174059-5332-4611-B673-75132A3FBC7C}"/>
                </a:ext>
              </a:extLst>
            </p:cNvPr>
            <p:cNvCxnSpPr>
              <a:cxnSpLocks/>
            </p:cNvCxnSpPr>
            <p:nvPr/>
          </p:nvCxnSpPr>
          <p:spPr>
            <a:xfrm>
              <a:off x="7006030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Rectangle: Rounded Corners 179" title="Year Bar">
              <a:extLst>
                <a:ext uri="{FF2B5EF4-FFF2-40B4-BE49-F238E27FC236}">
                  <a16:creationId xmlns:a16="http://schemas.microsoft.com/office/drawing/2014/main" id="{BFFC4FF8-DF5C-49AD-B20A-CAC1E60FE5D3}"/>
                </a:ext>
              </a:extLst>
            </p:cNvPr>
            <p:cNvSpPr/>
            <p:nvPr/>
          </p:nvSpPr>
          <p:spPr>
            <a:xfrm>
              <a:off x="6354973" y="6392493"/>
              <a:ext cx="2573329" cy="164859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2D432622-AC8F-4657-9256-C41C2886DE0D}"/>
                </a:ext>
              </a:extLst>
            </p:cNvPr>
            <p:cNvSpPr txBox="1"/>
            <p:nvPr/>
          </p:nvSpPr>
          <p:spPr>
            <a:xfrm>
              <a:off x="62539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W1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B59F59E8-213D-4B3A-A3ED-25E2B195260C}"/>
                </a:ext>
              </a:extLst>
            </p:cNvPr>
            <p:cNvSpPr txBox="1"/>
            <p:nvPr/>
          </p:nvSpPr>
          <p:spPr>
            <a:xfrm>
              <a:off x="69014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W2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32EB56A5-3F02-4D53-988E-99900D595527}"/>
                </a:ext>
              </a:extLst>
            </p:cNvPr>
            <p:cNvSpPr txBox="1"/>
            <p:nvPr/>
          </p:nvSpPr>
          <p:spPr>
            <a:xfrm>
              <a:off x="75488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W3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166DBB5B-358D-4823-BF7B-70B480144135}"/>
                </a:ext>
              </a:extLst>
            </p:cNvPr>
            <p:cNvSpPr txBox="1"/>
            <p:nvPr/>
          </p:nvSpPr>
          <p:spPr>
            <a:xfrm>
              <a:off x="81963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W4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85" name="Straight Connector 184" title="q lines">
              <a:extLst>
                <a:ext uri="{FF2B5EF4-FFF2-40B4-BE49-F238E27FC236}">
                  <a16:creationId xmlns:a16="http://schemas.microsoft.com/office/drawing/2014/main" id="{9E19B324-0C76-44E2-8B67-97196C3D572A}"/>
                </a:ext>
              </a:extLst>
            </p:cNvPr>
            <p:cNvCxnSpPr>
              <a:cxnSpLocks/>
            </p:cNvCxnSpPr>
            <p:nvPr/>
          </p:nvCxnSpPr>
          <p:spPr>
            <a:xfrm>
              <a:off x="6358748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 title="q lines">
              <a:extLst>
                <a:ext uri="{FF2B5EF4-FFF2-40B4-BE49-F238E27FC236}">
                  <a16:creationId xmlns:a16="http://schemas.microsoft.com/office/drawing/2014/main" id="{3D480536-6A1F-475D-AA37-28841B92D204}"/>
                </a:ext>
              </a:extLst>
            </p:cNvPr>
            <p:cNvCxnSpPr>
              <a:cxnSpLocks/>
            </p:cNvCxnSpPr>
            <p:nvPr/>
          </p:nvCxnSpPr>
          <p:spPr>
            <a:xfrm>
              <a:off x="7653312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 descr="Year 4">
            <a:extLst>
              <a:ext uri="{FF2B5EF4-FFF2-40B4-BE49-F238E27FC236}">
                <a16:creationId xmlns:a16="http://schemas.microsoft.com/office/drawing/2014/main" id="{ADF45298-5591-41CF-A30F-94CCE7EE78FD}"/>
              </a:ext>
            </a:extLst>
          </p:cNvPr>
          <p:cNvGrpSpPr/>
          <p:nvPr/>
        </p:nvGrpSpPr>
        <p:grpSpPr>
          <a:xfrm>
            <a:off x="8269903" y="4976812"/>
            <a:ext cx="2369009" cy="885583"/>
            <a:chOff x="8665694" y="5778006"/>
            <a:chExt cx="2866501" cy="1071556"/>
          </a:xfrm>
        </p:grpSpPr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C2A14588-267C-4619-A4EE-16B4DF29593D}"/>
                </a:ext>
              </a:extLst>
            </p:cNvPr>
            <p:cNvSpPr/>
            <p:nvPr/>
          </p:nvSpPr>
          <p:spPr>
            <a:xfrm>
              <a:off x="10773302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E4BCD234-8510-4F1F-8FE4-69775B2C1C4F}"/>
                </a:ext>
              </a:extLst>
            </p:cNvPr>
            <p:cNvSpPr/>
            <p:nvPr/>
          </p:nvSpPr>
          <p:spPr>
            <a:xfrm>
              <a:off x="10122723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860EF826-5B03-479A-9FC1-298F97386A96}"/>
                </a:ext>
              </a:extLst>
            </p:cNvPr>
            <p:cNvSpPr/>
            <p:nvPr/>
          </p:nvSpPr>
          <p:spPr>
            <a:xfrm>
              <a:off x="9475478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A9B3231D-4E48-45F4-9A56-7A9FD1A1A9F9}"/>
                </a:ext>
              </a:extLst>
            </p:cNvPr>
            <p:cNvSpPr/>
            <p:nvPr/>
          </p:nvSpPr>
          <p:spPr>
            <a:xfrm>
              <a:off x="8822434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AF7D6179-75F7-487E-B782-DE544E350CFF}"/>
                </a:ext>
              </a:extLst>
            </p:cNvPr>
            <p:cNvSpPr txBox="1"/>
            <p:nvPr/>
          </p:nvSpPr>
          <p:spPr>
            <a:xfrm>
              <a:off x="8665694" y="6613825"/>
              <a:ext cx="569010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bg1">
                      <a:lumMod val="75000"/>
                    </a:schemeClr>
                  </a:solidFill>
                </a:rPr>
                <a:t>August</a:t>
              </a:r>
            </a:p>
          </p:txBody>
        </p:sp>
        <p:cxnSp>
          <p:nvCxnSpPr>
            <p:cNvPr id="211" name="Straight Connector 210" title="q lines">
              <a:extLst>
                <a:ext uri="{FF2B5EF4-FFF2-40B4-BE49-F238E27FC236}">
                  <a16:creationId xmlns:a16="http://schemas.microsoft.com/office/drawing/2014/main" id="{2B5BDFFF-C44A-4A98-BCD0-AA5312FBE603}"/>
                </a:ext>
              </a:extLst>
            </p:cNvPr>
            <p:cNvCxnSpPr>
              <a:cxnSpLocks/>
            </p:cNvCxnSpPr>
            <p:nvPr/>
          </p:nvCxnSpPr>
          <p:spPr>
            <a:xfrm>
              <a:off x="10889715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 title="q lines">
              <a:extLst>
                <a:ext uri="{FF2B5EF4-FFF2-40B4-BE49-F238E27FC236}">
                  <a16:creationId xmlns:a16="http://schemas.microsoft.com/office/drawing/2014/main" id="{E21CAA91-1529-4B52-B8CF-CB31FA124879}"/>
                </a:ext>
              </a:extLst>
            </p:cNvPr>
            <p:cNvCxnSpPr>
              <a:cxnSpLocks/>
            </p:cNvCxnSpPr>
            <p:nvPr/>
          </p:nvCxnSpPr>
          <p:spPr>
            <a:xfrm>
              <a:off x="9595158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Rectangle: Rounded Corners 212" title="Year Bar">
              <a:extLst>
                <a:ext uri="{FF2B5EF4-FFF2-40B4-BE49-F238E27FC236}">
                  <a16:creationId xmlns:a16="http://schemas.microsoft.com/office/drawing/2014/main" id="{F4913551-B93F-43EB-A7F1-CF95BCFCFC20}"/>
                </a:ext>
              </a:extLst>
            </p:cNvPr>
            <p:cNvSpPr/>
            <p:nvPr/>
          </p:nvSpPr>
          <p:spPr>
            <a:xfrm>
              <a:off x="8958866" y="6387322"/>
              <a:ext cx="2573329" cy="164859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40335931-2B95-4764-8C26-AFFB9AF18C85}"/>
                </a:ext>
              </a:extLst>
            </p:cNvPr>
            <p:cNvSpPr txBox="1"/>
            <p:nvPr/>
          </p:nvSpPr>
          <p:spPr>
            <a:xfrm>
              <a:off x="88437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W1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3B332ECE-5BAA-41D4-9D9E-17BA0710E95C}"/>
                </a:ext>
              </a:extLst>
            </p:cNvPr>
            <p:cNvSpPr txBox="1"/>
            <p:nvPr/>
          </p:nvSpPr>
          <p:spPr>
            <a:xfrm>
              <a:off x="94912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W2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931D5004-7C41-4BBF-AFF8-6DD5EA1A62C8}"/>
                </a:ext>
              </a:extLst>
            </p:cNvPr>
            <p:cNvSpPr txBox="1"/>
            <p:nvPr/>
          </p:nvSpPr>
          <p:spPr>
            <a:xfrm>
              <a:off x="101386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W3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A33127CC-D2C6-47C3-8E7A-61FCB7F29768}"/>
                </a:ext>
              </a:extLst>
            </p:cNvPr>
            <p:cNvSpPr txBox="1"/>
            <p:nvPr/>
          </p:nvSpPr>
          <p:spPr>
            <a:xfrm>
              <a:off x="107861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W4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218" name="Straight Connector 217" title="q lines">
              <a:extLst>
                <a:ext uri="{FF2B5EF4-FFF2-40B4-BE49-F238E27FC236}">
                  <a16:creationId xmlns:a16="http://schemas.microsoft.com/office/drawing/2014/main" id="{430970C2-5EC5-4774-A863-8C3E48BEFA87}"/>
                </a:ext>
              </a:extLst>
            </p:cNvPr>
            <p:cNvCxnSpPr>
              <a:cxnSpLocks/>
            </p:cNvCxnSpPr>
            <p:nvPr/>
          </p:nvCxnSpPr>
          <p:spPr>
            <a:xfrm>
              <a:off x="8947876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 title="q lines">
              <a:extLst>
                <a:ext uri="{FF2B5EF4-FFF2-40B4-BE49-F238E27FC236}">
                  <a16:creationId xmlns:a16="http://schemas.microsoft.com/office/drawing/2014/main" id="{0CD91AD6-C699-4AFA-9386-DAADD806DF59}"/>
                </a:ext>
              </a:extLst>
            </p:cNvPr>
            <p:cNvCxnSpPr>
              <a:cxnSpLocks/>
            </p:cNvCxnSpPr>
            <p:nvPr/>
          </p:nvCxnSpPr>
          <p:spPr>
            <a:xfrm>
              <a:off x="10242440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720361B1-6153-4319-BE49-18DE2718A409}"/>
              </a:ext>
            </a:extLst>
          </p:cNvPr>
          <p:cNvSpPr txBox="1"/>
          <p:nvPr/>
        </p:nvSpPr>
        <p:spPr>
          <a:xfrm>
            <a:off x="8412448" y="1104150"/>
            <a:ext cx="107006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TODAY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EA023031-7790-463F-AAEB-85A09D470494}"/>
              </a:ext>
            </a:extLst>
          </p:cNvPr>
          <p:cNvSpPr txBox="1"/>
          <p:nvPr/>
        </p:nvSpPr>
        <p:spPr>
          <a:xfrm>
            <a:off x="8412448" y="1359072"/>
            <a:ext cx="10700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Short Description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3D5F8BD5-CF29-4CAD-BA4E-3B9846D284B4}"/>
              </a:ext>
            </a:extLst>
          </p:cNvPr>
          <p:cNvSpPr txBox="1"/>
          <p:nvPr/>
        </p:nvSpPr>
        <p:spPr>
          <a:xfrm>
            <a:off x="8412449" y="1510575"/>
            <a:ext cx="1070067" cy="1948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Q1 20YY</a:t>
            </a:r>
          </a:p>
        </p:txBody>
      </p:sp>
      <p:pic>
        <p:nvPicPr>
          <p:cNvPr id="223" name="Graphic 222" descr="Flag">
            <a:extLst>
              <a:ext uri="{FF2B5EF4-FFF2-40B4-BE49-F238E27FC236}">
                <a16:creationId xmlns:a16="http://schemas.microsoft.com/office/drawing/2014/main" id="{99DF536C-80BD-47E2-AE13-8108B01CBB5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33525" t="18748" r="17129" b="44918"/>
          <a:stretch/>
        </p:blipFill>
        <p:spPr>
          <a:xfrm flipH="1">
            <a:off x="7902784" y="1056443"/>
            <a:ext cx="474099" cy="349077"/>
          </a:xfrm>
          <a:prstGeom prst="rect">
            <a:avLst/>
          </a:prstGeom>
        </p:spPr>
      </p:pic>
      <p:sp>
        <p:nvSpPr>
          <p:cNvPr id="242" name="Graphic 224" descr="Icon Checked">
            <a:extLst>
              <a:ext uri="{FF2B5EF4-FFF2-40B4-BE49-F238E27FC236}">
                <a16:creationId xmlns:a16="http://schemas.microsoft.com/office/drawing/2014/main" id="{3C1D5D02-096E-4AC5-8F00-E5C0CE9BE9E5}"/>
              </a:ext>
            </a:extLst>
          </p:cNvPr>
          <p:cNvSpPr/>
          <p:nvPr/>
        </p:nvSpPr>
        <p:spPr>
          <a:xfrm>
            <a:off x="8169480" y="1212602"/>
            <a:ext cx="130251" cy="93072"/>
          </a:xfrm>
          <a:custGeom>
            <a:avLst/>
            <a:gdLst>
              <a:gd name="connsiteX0" fmla="*/ 23512 w 130250"/>
              <a:gd name="connsiteY0" fmla="*/ 46596 h 93071"/>
              <a:gd name="connsiteX1" fmla="*/ 5299 w 130250"/>
              <a:gd name="connsiteY1" fmla="*/ 44770 h 93071"/>
              <a:gd name="connsiteX2" fmla="*/ 2540 w 130250"/>
              <a:gd name="connsiteY2" fmla="*/ 56820 h 93071"/>
              <a:gd name="connsiteX3" fmla="*/ 39010 w 130250"/>
              <a:gd name="connsiteY3" fmla="*/ 89567 h 93071"/>
              <a:gd name="connsiteX4" fmla="*/ 60710 w 130250"/>
              <a:gd name="connsiteY4" fmla="*/ 88839 h 93071"/>
              <a:gd name="connsiteX5" fmla="*/ 128440 w 130250"/>
              <a:gd name="connsiteY5" fmla="*/ 13003 h 93071"/>
              <a:gd name="connsiteX6" fmla="*/ 123853 w 130250"/>
              <a:gd name="connsiteY6" fmla="*/ 1200 h 93071"/>
              <a:gd name="connsiteX7" fmla="*/ 106013 w 130250"/>
              <a:gd name="connsiteY7" fmla="*/ 4235 h 93071"/>
              <a:gd name="connsiteX8" fmla="*/ 48300 w 130250"/>
              <a:gd name="connsiteY8" fmla="*/ 68854 h 93071"/>
              <a:gd name="connsiteX9" fmla="*/ 23512 w 130250"/>
              <a:gd name="connsiteY9" fmla="*/ 46596 h 93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0250" h="93071">
                <a:moveTo>
                  <a:pt x="23512" y="46596"/>
                </a:moveTo>
                <a:cubicBezTo>
                  <a:pt x="19245" y="42764"/>
                  <a:pt x="11091" y="41947"/>
                  <a:pt x="5299" y="44770"/>
                </a:cubicBezTo>
                <a:cubicBezTo>
                  <a:pt x="-492" y="47593"/>
                  <a:pt x="-1727" y="52988"/>
                  <a:pt x="2540" y="56820"/>
                </a:cubicBezTo>
                <a:lnTo>
                  <a:pt x="39010" y="89567"/>
                </a:lnTo>
                <a:cubicBezTo>
                  <a:pt x="44548" y="94540"/>
                  <a:pt x="55961" y="94157"/>
                  <a:pt x="60710" y="88839"/>
                </a:cubicBezTo>
                <a:lnTo>
                  <a:pt x="128440" y="13003"/>
                </a:lnTo>
                <a:cubicBezTo>
                  <a:pt x="132100" y="8905"/>
                  <a:pt x="130046" y="3621"/>
                  <a:pt x="123853" y="1200"/>
                </a:cubicBezTo>
                <a:cubicBezTo>
                  <a:pt x="117660" y="-1221"/>
                  <a:pt x="109673" y="137"/>
                  <a:pt x="106013" y="4235"/>
                </a:cubicBezTo>
                <a:lnTo>
                  <a:pt x="48300" y="68854"/>
                </a:lnTo>
                <a:lnTo>
                  <a:pt x="23512" y="46596"/>
                </a:lnTo>
                <a:close/>
              </a:path>
            </a:pathLst>
          </a:custGeom>
          <a:solidFill>
            <a:schemeClr val="tx1"/>
          </a:solidFill>
          <a:ln w="29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4" name="Graphic 239" descr="Icon Checked">
            <a:extLst>
              <a:ext uri="{FF2B5EF4-FFF2-40B4-BE49-F238E27FC236}">
                <a16:creationId xmlns:a16="http://schemas.microsoft.com/office/drawing/2014/main" id="{0E602EF6-D61B-4452-A065-8E4137649A38}"/>
              </a:ext>
            </a:extLst>
          </p:cNvPr>
          <p:cNvSpPr/>
          <p:nvPr/>
        </p:nvSpPr>
        <p:spPr>
          <a:xfrm>
            <a:off x="6225547" y="2714986"/>
            <a:ext cx="80876" cy="57790"/>
          </a:xfrm>
          <a:custGeom>
            <a:avLst/>
            <a:gdLst>
              <a:gd name="connsiteX0" fmla="*/ 14599 w 80875"/>
              <a:gd name="connsiteY0" fmla="*/ 28932 h 57790"/>
              <a:gd name="connsiteX1" fmla="*/ 3291 w 80875"/>
              <a:gd name="connsiteY1" fmla="*/ 27799 h 57790"/>
              <a:gd name="connsiteX2" fmla="*/ 1577 w 80875"/>
              <a:gd name="connsiteY2" fmla="*/ 35281 h 57790"/>
              <a:gd name="connsiteX3" fmla="*/ 24222 w 80875"/>
              <a:gd name="connsiteY3" fmla="*/ 55614 h 57790"/>
              <a:gd name="connsiteX4" fmla="*/ 37696 w 80875"/>
              <a:gd name="connsiteY4" fmla="*/ 55162 h 57790"/>
              <a:gd name="connsiteX5" fmla="*/ 79751 w 80875"/>
              <a:gd name="connsiteY5" fmla="*/ 8074 h 57790"/>
              <a:gd name="connsiteX6" fmla="*/ 76903 w 80875"/>
              <a:gd name="connsiteY6" fmla="*/ 745 h 57790"/>
              <a:gd name="connsiteX7" fmla="*/ 65826 w 80875"/>
              <a:gd name="connsiteY7" fmla="*/ 2630 h 57790"/>
              <a:gd name="connsiteX8" fmla="*/ 29991 w 80875"/>
              <a:gd name="connsiteY8" fmla="*/ 42753 h 57790"/>
              <a:gd name="connsiteX9" fmla="*/ 14599 w 80875"/>
              <a:gd name="connsiteY9" fmla="*/ 28932 h 57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875" h="57790">
                <a:moveTo>
                  <a:pt x="14599" y="28932"/>
                </a:moveTo>
                <a:cubicBezTo>
                  <a:pt x="11949" y="26553"/>
                  <a:pt x="6887" y="26046"/>
                  <a:pt x="3291" y="27799"/>
                </a:cubicBezTo>
                <a:cubicBezTo>
                  <a:pt x="-305" y="29552"/>
                  <a:pt x="-1073" y="32901"/>
                  <a:pt x="1577" y="35281"/>
                </a:cubicBezTo>
                <a:lnTo>
                  <a:pt x="24222" y="55614"/>
                </a:lnTo>
                <a:cubicBezTo>
                  <a:pt x="27661" y="58702"/>
                  <a:pt x="34747" y="58464"/>
                  <a:pt x="37696" y="55162"/>
                </a:cubicBezTo>
                <a:lnTo>
                  <a:pt x="79751" y="8074"/>
                </a:lnTo>
                <a:cubicBezTo>
                  <a:pt x="82024" y="5530"/>
                  <a:pt x="80749" y="2248"/>
                  <a:pt x="76903" y="745"/>
                </a:cubicBezTo>
                <a:cubicBezTo>
                  <a:pt x="73058" y="-758"/>
                  <a:pt x="68098" y="85"/>
                  <a:pt x="65826" y="2630"/>
                </a:cubicBezTo>
                <a:lnTo>
                  <a:pt x="29991" y="42753"/>
                </a:lnTo>
                <a:lnTo>
                  <a:pt x="14599" y="28932"/>
                </a:lnTo>
                <a:close/>
              </a:path>
            </a:pathLst>
          </a:custGeom>
          <a:solidFill>
            <a:schemeClr val="bg1"/>
          </a:solidFill>
          <a:ln w="18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5" name="Graphic 239" descr="Icon Checked">
            <a:extLst>
              <a:ext uri="{FF2B5EF4-FFF2-40B4-BE49-F238E27FC236}">
                <a16:creationId xmlns:a16="http://schemas.microsoft.com/office/drawing/2014/main" id="{89E342D8-EF35-4500-811D-022F0C5750D0}"/>
              </a:ext>
            </a:extLst>
          </p:cNvPr>
          <p:cNvSpPr/>
          <p:nvPr/>
        </p:nvSpPr>
        <p:spPr>
          <a:xfrm>
            <a:off x="4068045" y="3134082"/>
            <a:ext cx="80876" cy="57790"/>
          </a:xfrm>
          <a:custGeom>
            <a:avLst/>
            <a:gdLst>
              <a:gd name="connsiteX0" fmla="*/ 14599 w 80875"/>
              <a:gd name="connsiteY0" fmla="*/ 28932 h 57790"/>
              <a:gd name="connsiteX1" fmla="*/ 3291 w 80875"/>
              <a:gd name="connsiteY1" fmla="*/ 27799 h 57790"/>
              <a:gd name="connsiteX2" fmla="*/ 1577 w 80875"/>
              <a:gd name="connsiteY2" fmla="*/ 35281 h 57790"/>
              <a:gd name="connsiteX3" fmla="*/ 24222 w 80875"/>
              <a:gd name="connsiteY3" fmla="*/ 55614 h 57790"/>
              <a:gd name="connsiteX4" fmla="*/ 37696 w 80875"/>
              <a:gd name="connsiteY4" fmla="*/ 55162 h 57790"/>
              <a:gd name="connsiteX5" fmla="*/ 79751 w 80875"/>
              <a:gd name="connsiteY5" fmla="*/ 8074 h 57790"/>
              <a:gd name="connsiteX6" fmla="*/ 76903 w 80875"/>
              <a:gd name="connsiteY6" fmla="*/ 745 h 57790"/>
              <a:gd name="connsiteX7" fmla="*/ 65826 w 80875"/>
              <a:gd name="connsiteY7" fmla="*/ 2630 h 57790"/>
              <a:gd name="connsiteX8" fmla="*/ 29991 w 80875"/>
              <a:gd name="connsiteY8" fmla="*/ 42753 h 57790"/>
              <a:gd name="connsiteX9" fmla="*/ 14599 w 80875"/>
              <a:gd name="connsiteY9" fmla="*/ 28932 h 57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875" h="57790">
                <a:moveTo>
                  <a:pt x="14599" y="28932"/>
                </a:moveTo>
                <a:cubicBezTo>
                  <a:pt x="11949" y="26553"/>
                  <a:pt x="6887" y="26046"/>
                  <a:pt x="3291" y="27799"/>
                </a:cubicBezTo>
                <a:cubicBezTo>
                  <a:pt x="-305" y="29552"/>
                  <a:pt x="-1073" y="32901"/>
                  <a:pt x="1577" y="35281"/>
                </a:cubicBezTo>
                <a:lnTo>
                  <a:pt x="24222" y="55614"/>
                </a:lnTo>
                <a:cubicBezTo>
                  <a:pt x="27661" y="58702"/>
                  <a:pt x="34747" y="58464"/>
                  <a:pt x="37696" y="55162"/>
                </a:cubicBezTo>
                <a:lnTo>
                  <a:pt x="79751" y="8074"/>
                </a:lnTo>
                <a:cubicBezTo>
                  <a:pt x="82024" y="5530"/>
                  <a:pt x="80749" y="2248"/>
                  <a:pt x="76903" y="745"/>
                </a:cubicBezTo>
                <a:cubicBezTo>
                  <a:pt x="73058" y="-758"/>
                  <a:pt x="68098" y="85"/>
                  <a:pt x="65826" y="2630"/>
                </a:cubicBezTo>
                <a:lnTo>
                  <a:pt x="29991" y="42753"/>
                </a:lnTo>
                <a:lnTo>
                  <a:pt x="14599" y="28932"/>
                </a:lnTo>
                <a:close/>
              </a:path>
            </a:pathLst>
          </a:custGeom>
          <a:solidFill>
            <a:schemeClr val="bg1"/>
          </a:solidFill>
          <a:ln w="18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6" name="Graphic 239" descr="Icon Checked">
            <a:extLst>
              <a:ext uri="{FF2B5EF4-FFF2-40B4-BE49-F238E27FC236}">
                <a16:creationId xmlns:a16="http://schemas.microsoft.com/office/drawing/2014/main" id="{73C24323-5928-4932-8372-87FC25E7B541}"/>
              </a:ext>
            </a:extLst>
          </p:cNvPr>
          <p:cNvSpPr/>
          <p:nvPr/>
        </p:nvSpPr>
        <p:spPr>
          <a:xfrm>
            <a:off x="1927813" y="3467288"/>
            <a:ext cx="80876" cy="57790"/>
          </a:xfrm>
          <a:custGeom>
            <a:avLst/>
            <a:gdLst>
              <a:gd name="connsiteX0" fmla="*/ 14599 w 80875"/>
              <a:gd name="connsiteY0" fmla="*/ 28932 h 57790"/>
              <a:gd name="connsiteX1" fmla="*/ 3291 w 80875"/>
              <a:gd name="connsiteY1" fmla="*/ 27799 h 57790"/>
              <a:gd name="connsiteX2" fmla="*/ 1577 w 80875"/>
              <a:gd name="connsiteY2" fmla="*/ 35281 h 57790"/>
              <a:gd name="connsiteX3" fmla="*/ 24222 w 80875"/>
              <a:gd name="connsiteY3" fmla="*/ 55614 h 57790"/>
              <a:gd name="connsiteX4" fmla="*/ 37696 w 80875"/>
              <a:gd name="connsiteY4" fmla="*/ 55162 h 57790"/>
              <a:gd name="connsiteX5" fmla="*/ 79751 w 80875"/>
              <a:gd name="connsiteY5" fmla="*/ 8074 h 57790"/>
              <a:gd name="connsiteX6" fmla="*/ 76903 w 80875"/>
              <a:gd name="connsiteY6" fmla="*/ 745 h 57790"/>
              <a:gd name="connsiteX7" fmla="*/ 65826 w 80875"/>
              <a:gd name="connsiteY7" fmla="*/ 2630 h 57790"/>
              <a:gd name="connsiteX8" fmla="*/ 29991 w 80875"/>
              <a:gd name="connsiteY8" fmla="*/ 42753 h 57790"/>
              <a:gd name="connsiteX9" fmla="*/ 14599 w 80875"/>
              <a:gd name="connsiteY9" fmla="*/ 28932 h 57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875" h="57790">
                <a:moveTo>
                  <a:pt x="14599" y="28932"/>
                </a:moveTo>
                <a:cubicBezTo>
                  <a:pt x="11949" y="26553"/>
                  <a:pt x="6887" y="26046"/>
                  <a:pt x="3291" y="27799"/>
                </a:cubicBezTo>
                <a:cubicBezTo>
                  <a:pt x="-305" y="29552"/>
                  <a:pt x="-1073" y="32901"/>
                  <a:pt x="1577" y="35281"/>
                </a:cubicBezTo>
                <a:lnTo>
                  <a:pt x="24222" y="55614"/>
                </a:lnTo>
                <a:cubicBezTo>
                  <a:pt x="27661" y="58702"/>
                  <a:pt x="34747" y="58464"/>
                  <a:pt x="37696" y="55162"/>
                </a:cubicBezTo>
                <a:lnTo>
                  <a:pt x="79751" y="8074"/>
                </a:lnTo>
                <a:cubicBezTo>
                  <a:pt x="82024" y="5530"/>
                  <a:pt x="80749" y="2248"/>
                  <a:pt x="76903" y="745"/>
                </a:cubicBezTo>
                <a:cubicBezTo>
                  <a:pt x="73058" y="-758"/>
                  <a:pt x="68098" y="85"/>
                  <a:pt x="65826" y="2630"/>
                </a:cubicBezTo>
                <a:lnTo>
                  <a:pt x="29991" y="42753"/>
                </a:lnTo>
                <a:lnTo>
                  <a:pt x="14599" y="28932"/>
                </a:lnTo>
                <a:close/>
              </a:path>
            </a:pathLst>
          </a:custGeom>
          <a:solidFill>
            <a:schemeClr val="bg1"/>
          </a:solidFill>
          <a:ln w="18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823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5C84B00A-2062-4E70-8AD4-A114464A6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584" y="2238573"/>
            <a:ext cx="10629202" cy="2291045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429F02-7E8D-405F-86D3-2E794F83D8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C3B75-767E-4A8C-803F-FA7025A67F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Co-Owner / Specialist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9EEC6C-3C57-4B01-80D3-53DFDB5F78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3794" y="3005055"/>
            <a:ext cx="2034138" cy="360445"/>
          </a:xfrm>
        </p:spPr>
        <p:txBody>
          <a:bodyPr/>
          <a:lstStyle/>
          <a:p>
            <a:r>
              <a:rPr lang="en-US" noProof="1">
                <a:solidFill>
                  <a:schemeClr val="bg1"/>
                </a:solidFill>
              </a:rPr>
              <a:t>Mirjam Nilsson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60D19E-57E1-4373-8049-5E109841909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78931" y="3407563"/>
            <a:ext cx="2034138" cy="245885"/>
          </a:xfrm>
        </p:spPr>
        <p:txBody>
          <a:bodyPr/>
          <a:lstStyle/>
          <a:p>
            <a:r>
              <a:rPr lang="en-US" dirty="0"/>
              <a:t>Co-Owner / Marketing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FD735F-3532-48E3-982E-20E3B7CD4E7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78931" y="3005055"/>
            <a:ext cx="2034138" cy="360445"/>
          </a:xfrm>
        </p:spPr>
        <p:txBody>
          <a:bodyPr/>
          <a:lstStyle/>
          <a:p>
            <a:r>
              <a:rPr lang="en-US" noProof="1">
                <a:solidFill>
                  <a:schemeClr val="bg1"/>
                </a:solidFill>
              </a:rPr>
              <a:t>Jens Martensson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36C327-EB57-4A15-A015-B46391E9E73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Surgeon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4044465-8F5D-4E03-90E0-7A3034CF8A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28931" y="3005055"/>
            <a:ext cx="2034138" cy="360445"/>
          </a:xfrm>
        </p:spPr>
        <p:txBody>
          <a:bodyPr/>
          <a:lstStyle/>
          <a:p>
            <a:r>
              <a:rPr lang="en-US" noProof="1">
                <a:solidFill>
                  <a:schemeClr val="bg1"/>
                </a:solidFill>
              </a:rPr>
              <a:t>August Berggren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F5648F8-8F3A-42B3-BEE2-8FFE23B2094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185078" y="5736658"/>
            <a:ext cx="2034138" cy="245885"/>
          </a:xfrm>
        </p:spPr>
        <p:txBody>
          <a:bodyPr/>
          <a:lstStyle/>
          <a:p>
            <a:r>
              <a:rPr lang="en-US" dirty="0"/>
              <a:t>Sales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56F0BBC-32F1-4620-B380-877B895D834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185078" y="5334150"/>
            <a:ext cx="2034138" cy="360445"/>
          </a:xfrm>
        </p:spPr>
        <p:txBody>
          <a:bodyPr/>
          <a:lstStyle/>
          <a:p>
            <a:r>
              <a:rPr lang="en-US" noProof="1">
                <a:solidFill>
                  <a:schemeClr val="bg1"/>
                </a:solidFill>
              </a:rPr>
              <a:t>Ian Karlsson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B295A8B-B83E-4EE4-8FA9-BA532E65E57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947646" y="5736658"/>
            <a:ext cx="2034138" cy="245885"/>
          </a:xfrm>
        </p:spPr>
        <p:txBody>
          <a:bodyPr/>
          <a:lstStyle/>
          <a:p>
            <a:r>
              <a:rPr lang="en-US" dirty="0"/>
              <a:t>CFO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A12FCC6-43B7-4221-A65B-003F82F8816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47646" y="5334150"/>
            <a:ext cx="2034138" cy="360445"/>
          </a:xfrm>
        </p:spPr>
        <p:txBody>
          <a:bodyPr/>
          <a:lstStyle/>
          <a:p>
            <a:r>
              <a:rPr lang="en-US" noProof="1">
                <a:solidFill>
                  <a:schemeClr val="bg1"/>
                </a:solidFill>
              </a:rPr>
              <a:t>Victoria Nilsson</a:t>
            </a: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BC5F3A4A-2857-4A67-818B-E62AB2121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TEAM</a:t>
            </a:r>
          </a:p>
        </p:txBody>
      </p:sp>
      <p:sp>
        <p:nvSpPr>
          <p:cNvPr id="22" name="object 7" descr="Beige rectangle">
            <a:extLst>
              <a:ext uri="{FF2B5EF4-FFF2-40B4-BE49-F238E27FC236}">
                <a16:creationId xmlns:a16="http://schemas.microsoft.com/office/drawing/2014/main" id="{FEEE4553-844E-49F9-8166-2F2E938E3677}"/>
              </a:ext>
            </a:extLst>
          </p:cNvPr>
          <p:cNvSpPr/>
          <p:nvPr/>
        </p:nvSpPr>
        <p:spPr bwMode="white">
          <a:xfrm flipV="1">
            <a:off x="722099" y="1277068"/>
            <a:ext cx="2103120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A951CEE-7CE6-4A91-B2A1-B443273C6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94339" y="1841895"/>
            <a:ext cx="1453048" cy="82020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085FEF7-45BC-4B49-8329-097F23476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19476" y="1841895"/>
            <a:ext cx="1453048" cy="82020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CCC7563-285F-46AC-90A3-8D8D6F494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75623" y="4170990"/>
            <a:ext cx="1453048" cy="82020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3D892D7-D87B-407B-85EF-921DF3E19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8191" y="4170990"/>
            <a:ext cx="1453048" cy="82020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Placeholder 23" descr="Profile Photo of a Woman">
            <a:extLst>
              <a:ext uri="{FF2B5EF4-FFF2-40B4-BE49-F238E27FC236}">
                <a16:creationId xmlns:a16="http://schemas.microsoft.com/office/drawing/2014/main" id="{91E4C46E-2FA2-4AD2-A502-41A01ADDB2A8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67711" y="1648853"/>
            <a:ext cx="906304" cy="1206290"/>
          </a:xfrm>
        </p:spPr>
      </p:pic>
      <p:pic>
        <p:nvPicPr>
          <p:cNvPr id="28" name="Picture Placeholder 27" descr="Profile Photo of a Woman">
            <a:extLst>
              <a:ext uri="{FF2B5EF4-FFF2-40B4-BE49-F238E27FC236}">
                <a16:creationId xmlns:a16="http://schemas.microsoft.com/office/drawing/2014/main" id="{D29F7366-7712-40D7-B0B2-4BFB6A0405BA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92848" y="1648853"/>
            <a:ext cx="906304" cy="1206290"/>
          </a:xfrm>
        </p:spPr>
      </p:pic>
      <p:pic>
        <p:nvPicPr>
          <p:cNvPr id="30" name="Picture Placeholder 29" descr="Profile Photo of a Man">
            <a:extLst>
              <a:ext uri="{FF2B5EF4-FFF2-40B4-BE49-F238E27FC236}">
                <a16:creationId xmlns:a16="http://schemas.microsoft.com/office/drawing/2014/main" id="{A7D5C83D-B532-46D5-82D2-B60B024AED80}"/>
              </a:ext>
            </a:extLst>
          </p:cNvPr>
          <p:cNvPicPr>
            <a:picLocks noGrp="1" noChangeAspect="1"/>
          </p:cNvPicPr>
          <p:nvPr>
            <p:ph type="pic" sz="quarter" idx="32"/>
          </p:nvPr>
        </p:nvPicPr>
        <p:blipFill rotWithShape="1">
          <a:blip r:embed="rId4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48995" y="3977948"/>
            <a:ext cx="906304" cy="1206290"/>
          </a:xfrm>
        </p:spPr>
      </p:pic>
      <p:pic>
        <p:nvPicPr>
          <p:cNvPr id="32" name="Picture Placeholder 31" descr="Profile Photo of a Woman">
            <a:extLst>
              <a:ext uri="{FF2B5EF4-FFF2-40B4-BE49-F238E27FC236}">
                <a16:creationId xmlns:a16="http://schemas.microsoft.com/office/drawing/2014/main" id="{5B965307-D6AD-472A-9755-6FEE7956F632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 rotWithShape="1">
          <a:blip r:embed="rId5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1563" y="3977948"/>
            <a:ext cx="906304" cy="1206290"/>
          </a:xfr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1A47850-696A-4153-953F-D3D2FB5C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69476" y="1841895"/>
            <a:ext cx="1453048" cy="82020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Placeholder 25" descr="Profile Photo of a Man">
            <a:extLst>
              <a:ext uri="{FF2B5EF4-FFF2-40B4-BE49-F238E27FC236}">
                <a16:creationId xmlns:a16="http://schemas.microsoft.com/office/drawing/2014/main" id="{BAC2E32D-D8C5-439B-A150-5D05F5743F70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6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42848" y="1648853"/>
            <a:ext cx="906304" cy="1206290"/>
          </a:xfrm>
        </p:spPr>
      </p:pic>
    </p:spTree>
    <p:extLst>
      <p:ext uri="{BB962C8B-B14F-4D97-AF65-F5344CB8AC3E}">
        <p14:creationId xmlns:p14="http://schemas.microsoft.com/office/powerpoint/2010/main" val="786406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 Healthcare Pitch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MS Healthcare Pitch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/>
            </a:gs>
            <a:gs pos="100000">
              <a:schemeClr val="accent2"/>
            </a:gs>
          </a:gsLst>
          <a:lin ang="14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MB Healthcare Pitch Deck SB_v3" id="{F20654C3-30CB-4A23-AE37-CA3918CCFD51}" vid="{71C4247B-9648-406B-9B0E-E712402798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CB5A128-369C-4902-8D4C-DC78A7EDE1C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E503717-EE9E-4D32-83A6-59F23E9967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3A7569E-E204-496A-95C5-F6E51FB4AB1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667</Words>
  <Application>Microsoft Office PowerPoint</Application>
  <PresentationFormat>Widescreen</PresentationFormat>
  <Paragraphs>251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YOUR healthcare OFFICE solution</vt:lpstr>
      <vt:lpstr>OUR BIG  IDEA</vt:lpstr>
      <vt:lpstr>Industry outlook</vt:lpstr>
      <vt:lpstr>THE MARKET</vt:lpstr>
      <vt:lpstr>OUR SERVICES</vt:lpstr>
      <vt:lpstr>REVENUE MODEL</vt:lpstr>
      <vt:lpstr>SALES FORECAST</vt:lpstr>
      <vt:lpstr>KEY TIMELINE GOALS</vt:lpstr>
      <vt:lpstr>THE TEAM</vt:lpstr>
      <vt:lpstr>BUSINESS RATIOS</vt:lpstr>
      <vt:lpstr>MAJOR COMPETITORS</vt:lpstr>
      <vt:lpstr>FUNDING</vt:lpstr>
      <vt:lpstr>REQUIRED FUNDING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healthcare OFFICE solution</dc:title>
  <dc:creator/>
  <cp:lastModifiedBy/>
  <cp:revision>6</cp:revision>
  <dcterms:created xsi:type="dcterms:W3CDTF">2019-05-09T20:07:45Z</dcterms:created>
  <dcterms:modified xsi:type="dcterms:W3CDTF">2019-05-13T22:48:00Z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