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D45"/>
    <a:srgbClr val="333232"/>
    <a:srgbClr val="B0C5D7"/>
    <a:srgbClr val="1291F8"/>
    <a:srgbClr val="00DE55"/>
    <a:srgbClr val="0BFF68"/>
    <a:srgbClr val="0560AB"/>
    <a:srgbClr val="FFFFFF"/>
    <a:srgbClr val="332F30"/>
    <a:srgbClr val="003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516" y="1868"/>
      </p:cViewPr>
      <p:guideLst>
        <p:guide orient="horz" pos="2160"/>
        <p:guide pos="3840"/>
        <p:guide pos="551"/>
        <p:guide pos="7129"/>
        <p:guide orient="horz" pos="346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343F-98C1-4562-9007-F9508C1A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0B56C-8664-4B1B-8717-CFDF68751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57C99-E295-468E-85E6-5205978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FC798-6303-43F3-8C16-E9D73EB1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57FC6-F206-42F5-9A9B-F9014944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46247-8C1E-4144-AA32-ED5BA4C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A83ED-D1E0-4F68-86D4-FED9B88B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8A768-20DB-41E4-9EAE-504351EC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E08D4-6E66-40A8-B249-194122D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1F1B6-688A-44E8-962D-095C78D1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99BB0F-010A-47AF-8918-943ABBBF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F9759-BF61-4CC4-8FEA-2EEFFE84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1FADF-236B-4CF2-AA1D-578ECB7F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24BEA-8BA9-44D0-8205-B4B755C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325D-3A43-4E31-9552-AC270F05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3C91-222B-4FDD-81C5-B98B92B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3025B-47A5-4FA7-AD8B-C83D6B2D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0F618-E825-4C9E-89CA-A505C3D1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A671D-A94C-4DDA-B49A-F0EB6C45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99853-3839-4EC7-A5B4-7060997D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942DA-5C1A-462D-B8E9-62B0FE5D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53D9-E41D-4480-8DCC-0D4159D6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A4981-980B-4FCC-8DDF-1B29F092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DECB0-467C-4920-96A0-4873DB9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0350E-7FA5-4215-93E6-DD494AD8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7D520-0439-40BB-862D-FED4CF98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A9E5-C181-43A4-AC16-E769A62F8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43207-B962-4C84-A292-5F59A8CB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9E5C4-777B-4C58-AF14-BE853467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06BDC-21CF-42B5-B4F4-B667BEEE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CA0B0-64D2-44E5-A8FB-F9A4B77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D54D-70F3-4F50-BAC4-0FF143A1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81DB4-19F5-4B0A-AB43-F157A33F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84FEF-8345-41D2-BDD0-5DF27C1A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6770FE-7A67-4799-94D5-CF09423B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0C702-4395-4C51-B86C-9A95BAD2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67B12-5672-4862-87EC-9D586969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B0A1B-899F-4A2F-A1CF-0004503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DF65A-38C2-4ED0-ACCD-8662C19B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4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457C-A37D-44CF-B963-166E5178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1ABEA-CACC-428D-BE22-04818F60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4AC904-5CC9-42C4-870C-33DD3367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79898-0328-4D9F-A377-90DF684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4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C7C5A-C540-4A50-B595-E2643227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20C042-032D-4BC2-B546-63EDC964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BC5D0-3B30-417F-8C1A-9C4E82E0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08F3-3E9F-4425-804A-FD4484F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CF539-64E9-410D-85D9-097BA7AB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FA674-F518-4499-A025-5FA9BB1C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14CF1-10DB-4765-946B-38A0509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03BA1-5BC5-4AA2-BB6A-25E6537A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03CB1-9204-4752-ACFD-50BD3B57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AD623-AFBB-451F-9E36-B8ECE6ED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7AFC29-B2A6-4D88-8322-31CCF9AB5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3FE49-0DDA-459D-AA6F-37691678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513F0-B20A-4ECC-ADFF-C6CC836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987F-2509-4D55-9E7B-33E9FAE8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9B67B-AC43-455E-92B8-FE688C59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5D08E-3823-4D9A-89F4-BAD20B28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719FC-C686-4504-A68F-826CE5B9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70C7F-10C2-4BD8-A44F-B4F670A1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2DC1F-5854-4528-B50F-6829E596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71FB1-2B6B-4474-9174-573AD07D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7D35CC-7E8F-4FB5-866F-56EBA52AD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1" b="4371"/>
          <a:stretch/>
        </p:blipFill>
        <p:spPr>
          <a:xfrm flipH="1"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B758E07-78B0-4B0D-96D4-8991DEBFE7B8}"/>
              </a:ext>
            </a:extLst>
          </p:cNvPr>
          <p:cNvSpPr/>
          <p:nvPr/>
        </p:nvSpPr>
        <p:spPr>
          <a:xfrm>
            <a:off x="0" y="1452710"/>
            <a:ext cx="6756400" cy="4857750"/>
          </a:xfrm>
          <a:custGeom>
            <a:avLst/>
            <a:gdLst>
              <a:gd name="connsiteX0" fmla="*/ 0 w 6629400"/>
              <a:gd name="connsiteY0" fmla="*/ 0 h 4857750"/>
              <a:gd name="connsiteX1" fmla="*/ 6629400 w 6629400"/>
              <a:gd name="connsiteY1" fmla="*/ 0 h 4857750"/>
              <a:gd name="connsiteX2" fmla="*/ 4052509 w 6629400"/>
              <a:gd name="connsiteY2" fmla="*/ 4857750 h 4857750"/>
              <a:gd name="connsiteX3" fmla="*/ 0 w 6629400"/>
              <a:gd name="connsiteY3" fmla="*/ 4857750 h 485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9400" h="4857750">
                <a:moveTo>
                  <a:pt x="0" y="0"/>
                </a:moveTo>
                <a:lnTo>
                  <a:pt x="6629400" y="0"/>
                </a:lnTo>
                <a:lnTo>
                  <a:pt x="4052509" y="4857750"/>
                </a:lnTo>
                <a:lnTo>
                  <a:pt x="0" y="4857750"/>
                </a:lnTo>
                <a:close/>
              </a:path>
            </a:pathLst>
          </a:custGeom>
          <a:solidFill>
            <a:srgbClr val="129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D257E3-19D7-4569-B80B-D801A835132C}"/>
              </a:ext>
            </a:extLst>
          </p:cNvPr>
          <p:cNvGrpSpPr/>
          <p:nvPr/>
        </p:nvGrpSpPr>
        <p:grpSpPr>
          <a:xfrm>
            <a:off x="761590" y="2110408"/>
            <a:ext cx="4826962" cy="3542354"/>
            <a:chOff x="761590" y="1982450"/>
            <a:chExt cx="4826962" cy="354235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71F148-C578-47F2-A9A2-74F05F7FE9E5}"/>
                </a:ext>
              </a:extLst>
            </p:cNvPr>
            <p:cNvSpPr txBox="1"/>
            <p:nvPr/>
          </p:nvSpPr>
          <p:spPr>
            <a:xfrm>
              <a:off x="783703" y="5217027"/>
              <a:ext cx="3674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旁门左道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工作室出品</a:t>
              </a:r>
              <a:endParaRPr lang="en-US" altLang="zh-CN" sz="14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F1F5DF7-2FA1-4675-B394-E6627DD52629}"/>
                </a:ext>
              </a:extLst>
            </p:cNvPr>
            <p:cNvCxnSpPr>
              <a:cxnSpLocks/>
            </p:cNvCxnSpPr>
            <p:nvPr/>
          </p:nvCxnSpPr>
          <p:spPr>
            <a:xfrm>
              <a:off x="874111" y="5092858"/>
              <a:ext cx="39592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4F91CF-0464-4EB3-9BC2-BC3DB2DFAC71}"/>
                </a:ext>
              </a:extLst>
            </p:cNvPr>
            <p:cNvSpPr/>
            <p:nvPr/>
          </p:nvSpPr>
          <p:spPr>
            <a:xfrm>
              <a:off x="761590" y="3518101"/>
              <a:ext cx="1808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June 13, 2019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7C22CED-788F-441F-AC3E-5E583ABCFDBC}"/>
                </a:ext>
              </a:extLst>
            </p:cNvPr>
            <p:cNvSpPr txBox="1"/>
            <p:nvPr/>
          </p:nvSpPr>
          <p:spPr>
            <a:xfrm>
              <a:off x="761590" y="1982450"/>
              <a:ext cx="482696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</a:rPr>
                <a:t>互联网公司</a:t>
              </a:r>
              <a:endParaRPr lang="en-US" altLang="zh-CN" sz="4400" b="1" dirty="0">
                <a:solidFill>
                  <a:schemeClr val="bg1"/>
                </a:solidFill>
              </a:endParaRPr>
            </a:p>
            <a:p>
              <a:r>
                <a:rPr lang="en-US" altLang="zh-CN" sz="4400" b="1" dirty="0">
                  <a:solidFill>
                    <a:schemeClr val="bg1"/>
                  </a:solidFill>
                </a:rPr>
                <a:t>2019</a:t>
              </a:r>
              <a:r>
                <a:rPr lang="zh-CN" altLang="en-US" sz="4400" b="1" dirty="0">
                  <a:solidFill>
                    <a:schemeClr val="bg1"/>
                  </a:solidFill>
                </a:rPr>
                <a:t>年中总结汇报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61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6CFD1CC0-4483-400F-ABF8-7D6207182566}"/>
              </a:ext>
            </a:extLst>
          </p:cNvPr>
          <p:cNvSpPr/>
          <p:nvPr/>
        </p:nvSpPr>
        <p:spPr>
          <a:xfrm flipH="1">
            <a:off x="874712" y="3007558"/>
            <a:ext cx="7236316" cy="695827"/>
          </a:xfrm>
          <a:prstGeom prst="parallelogram">
            <a:avLst>
              <a:gd name="adj" fmla="val 86459"/>
            </a:avLst>
          </a:prstGeom>
          <a:solidFill>
            <a:srgbClr val="1291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DC0BD2-9911-4CF8-BB1F-E4A2BB042C4C}"/>
              </a:ext>
            </a:extLst>
          </p:cNvPr>
          <p:cNvSpPr txBox="1"/>
          <p:nvPr/>
        </p:nvSpPr>
        <p:spPr>
          <a:xfrm>
            <a:off x="1787723" y="2269448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63D45"/>
                </a:solidFill>
                <a:effectLst/>
                <a:uLnTx/>
                <a:uFillTx/>
                <a:latin typeface="+mn-ea"/>
                <a:cs typeface="+mn-cs"/>
              </a:rPr>
              <a:t>上半年工作情况概述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C71C1E-9499-4190-A6B3-E719E4759FE7}"/>
              </a:ext>
            </a:extLst>
          </p:cNvPr>
          <p:cNvSpPr txBox="1"/>
          <p:nvPr/>
        </p:nvSpPr>
        <p:spPr>
          <a:xfrm>
            <a:off x="1787723" y="3155416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销量完成情况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421485-4FE7-4136-9DE7-F882E1EC5B6C}"/>
              </a:ext>
            </a:extLst>
          </p:cNvPr>
          <p:cNvSpPr txBox="1"/>
          <p:nvPr/>
        </p:nvSpPr>
        <p:spPr>
          <a:xfrm>
            <a:off x="1787723" y="4061138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63D45"/>
                </a:solidFill>
                <a:effectLst/>
                <a:uLnTx/>
                <a:uFillTx/>
                <a:latin typeface="+mn-ea"/>
                <a:cs typeface="+mn-cs"/>
              </a:rPr>
              <a:t>工作存在的问题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E4355D-C29F-4A6C-BA52-A140C72D212E}"/>
              </a:ext>
            </a:extLst>
          </p:cNvPr>
          <p:cNvSpPr txBox="1"/>
          <p:nvPr/>
        </p:nvSpPr>
        <p:spPr>
          <a:xfrm>
            <a:off x="1787723" y="4956984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63D45"/>
                </a:solidFill>
                <a:effectLst/>
                <a:uLnTx/>
                <a:uFillTx/>
                <a:latin typeface="+mn-ea"/>
                <a:cs typeface="+mn-cs"/>
              </a:rPr>
              <a:t>下半年工作计划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3D2DF3-706F-4205-921E-D28EAA6615A4}"/>
              </a:ext>
            </a:extLst>
          </p:cNvPr>
          <p:cNvSpPr txBox="1"/>
          <p:nvPr/>
        </p:nvSpPr>
        <p:spPr>
          <a:xfrm>
            <a:off x="782320" y="82454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1291F8"/>
                </a:solidFill>
              </a:rPr>
              <a:t>CONTENTS</a:t>
            </a:r>
            <a:endParaRPr lang="en-US" altLang="zh-CN" sz="3200" b="1" dirty="0">
              <a:solidFill>
                <a:srgbClr val="1291F8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A14327-67C7-4466-83D0-8C584A1FBEAE}"/>
              </a:ext>
            </a:extLst>
          </p:cNvPr>
          <p:cNvSpPr txBox="1"/>
          <p:nvPr/>
        </p:nvSpPr>
        <p:spPr>
          <a:xfrm>
            <a:off x="782320" y="4859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363D45"/>
                </a:solidFill>
              </a:rPr>
              <a:t>目录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86C8B95-DA03-4C6D-BD71-3A6F4D7CC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1" r="36189" b="4371"/>
          <a:stretch/>
        </p:blipFill>
        <p:spPr>
          <a:xfrm flipH="1">
            <a:off x="4412194" y="5"/>
            <a:ext cx="7779806" cy="6857990"/>
          </a:xfrm>
          <a:custGeom>
            <a:avLst/>
            <a:gdLst>
              <a:gd name="connsiteX0" fmla="*/ 3621878 w 7779806"/>
              <a:gd name="connsiteY0" fmla="*/ 0 h 6857990"/>
              <a:gd name="connsiteX1" fmla="*/ 0 w 7779806"/>
              <a:gd name="connsiteY1" fmla="*/ 0 h 6857990"/>
              <a:gd name="connsiteX2" fmla="*/ 0 w 7779806"/>
              <a:gd name="connsiteY2" fmla="*/ 6857990 h 6857990"/>
              <a:gd name="connsiteX3" fmla="*/ 5054889 w 7779806"/>
              <a:gd name="connsiteY3" fmla="*/ 6857990 h 6857990"/>
              <a:gd name="connsiteX4" fmla="*/ 7779806 w 7779806"/>
              <a:gd name="connsiteY4" fmla="*/ 4083209 h 685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9806" h="6857990">
                <a:moveTo>
                  <a:pt x="3621878" y="0"/>
                </a:moveTo>
                <a:lnTo>
                  <a:pt x="0" y="0"/>
                </a:lnTo>
                <a:lnTo>
                  <a:pt x="0" y="6857990"/>
                </a:lnTo>
                <a:lnTo>
                  <a:pt x="5054889" y="6857990"/>
                </a:lnTo>
                <a:lnTo>
                  <a:pt x="7779806" y="40832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512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EAC2096-FAE2-4D84-A2CF-283B24A1F041}"/>
              </a:ext>
            </a:extLst>
          </p:cNvPr>
          <p:cNvSpPr txBox="1"/>
          <p:nvPr/>
        </p:nvSpPr>
        <p:spPr>
          <a:xfrm>
            <a:off x="4658497" y="2675965"/>
            <a:ext cx="11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213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D6FBF9BA-FAC7-467B-B89D-C3677DCB8D42}"/>
              </a:ext>
            </a:extLst>
          </p:cNvPr>
          <p:cNvSpPr txBox="1"/>
          <p:nvPr/>
        </p:nvSpPr>
        <p:spPr>
          <a:xfrm>
            <a:off x="7203990" y="4514896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E688DB-5C18-402A-BAAE-5145A60A1DD5}"/>
              </a:ext>
            </a:extLst>
          </p:cNvPr>
          <p:cNvSpPr/>
          <p:nvPr/>
        </p:nvSpPr>
        <p:spPr>
          <a:xfrm>
            <a:off x="782320" y="2675965"/>
            <a:ext cx="3033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363D45"/>
                </a:solidFill>
              </a:rPr>
              <a:t>请在这里输入详细的文本</a:t>
            </a: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363D45"/>
                </a:solidFill>
              </a:rPr>
              <a:t>信息，请在这里输入详细</a:t>
            </a: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363D45"/>
                </a:solidFill>
              </a:rPr>
              <a:t>的文本信息，请在这里输</a:t>
            </a: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363D45"/>
                </a:solidFill>
              </a:rPr>
              <a:t>入详细的文本信息</a:t>
            </a:r>
            <a:endParaRPr lang="zh-CN" altLang="en-US" sz="2000" dirty="0">
              <a:solidFill>
                <a:srgbClr val="363D45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A89AC0-C6DD-4B58-AF3E-FE7BD0412163}"/>
              </a:ext>
            </a:extLst>
          </p:cNvPr>
          <p:cNvSpPr/>
          <p:nvPr/>
        </p:nvSpPr>
        <p:spPr>
          <a:xfrm>
            <a:off x="5260083" y="1665288"/>
            <a:ext cx="6057204" cy="4302702"/>
          </a:xfrm>
          <a:prstGeom prst="rect">
            <a:avLst/>
          </a:prstGeom>
          <a:solidFill>
            <a:srgbClr val="129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C6FB45-4BD0-40E2-A3FE-B02ECBD448BA}"/>
              </a:ext>
            </a:extLst>
          </p:cNvPr>
          <p:cNvSpPr/>
          <p:nvPr/>
        </p:nvSpPr>
        <p:spPr>
          <a:xfrm>
            <a:off x="7203990" y="2798313"/>
            <a:ext cx="4113296" cy="31696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D47C0C-2069-454C-A20D-4AF2CA8A8F63}"/>
              </a:ext>
            </a:extLst>
          </p:cNvPr>
          <p:cNvSpPr/>
          <p:nvPr/>
        </p:nvSpPr>
        <p:spPr>
          <a:xfrm>
            <a:off x="5545395" y="1902292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审核差旅报销单据共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ea typeface="+mj-ea"/>
              </a:rPr>
              <a:t>213</a:t>
            </a:r>
            <a:r>
              <a:rPr lang="zh-CN" altLang="en-US" sz="3200" b="1" dirty="0">
                <a:solidFill>
                  <a:schemeClr val="bg1"/>
                </a:solidFill>
                <a:ea typeface="+mj-ea"/>
              </a:rPr>
              <a:t>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C6EE9B-5557-4F5F-A98F-8340162BEDD3}"/>
              </a:ext>
            </a:extLst>
          </p:cNvPr>
          <p:cNvSpPr/>
          <p:nvPr/>
        </p:nvSpPr>
        <p:spPr>
          <a:xfrm>
            <a:off x="7435797" y="3045297"/>
            <a:ext cx="3436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业务费用报销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ea typeface="+mj-ea"/>
              </a:rPr>
              <a:t>91</a:t>
            </a:r>
            <a:r>
              <a:rPr lang="zh-CN" altLang="en-US" sz="3200" b="1" dirty="0">
                <a:solidFill>
                  <a:schemeClr val="bg1"/>
                </a:solidFill>
                <a:ea typeface="+mj-ea"/>
              </a:rPr>
              <a:t>份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B3CD112-7829-4861-91F4-0FD0042C47CC}"/>
              </a:ext>
            </a:extLst>
          </p:cNvPr>
          <p:cNvCxnSpPr/>
          <p:nvPr/>
        </p:nvCxnSpPr>
        <p:spPr>
          <a:xfrm>
            <a:off x="874713" y="5967991"/>
            <a:ext cx="530942" cy="0"/>
          </a:xfrm>
          <a:prstGeom prst="line">
            <a:avLst/>
          </a:prstGeom>
          <a:ln w="28575">
            <a:solidFill>
              <a:srgbClr val="129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5BA5218-BD9F-47D4-91D8-9D5C36D6CB50}"/>
              </a:ext>
            </a:extLst>
          </p:cNvPr>
          <p:cNvSpPr txBox="1"/>
          <p:nvPr/>
        </p:nvSpPr>
        <p:spPr>
          <a:xfrm>
            <a:off x="782320" y="82454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291F8"/>
                </a:solidFill>
              </a:rPr>
              <a:t>请输入主标题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8B04D7-387C-4006-BE8C-812CB5E06987}"/>
              </a:ext>
            </a:extLst>
          </p:cNvPr>
          <p:cNvSpPr txBox="1"/>
          <p:nvPr/>
        </p:nvSpPr>
        <p:spPr>
          <a:xfrm>
            <a:off x="782320" y="48598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363D45"/>
                </a:solidFill>
              </a:rPr>
              <a:t>上半年工作情况概述</a:t>
            </a:r>
          </a:p>
        </p:txBody>
      </p:sp>
    </p:spTree>
    <p:extLst>
      <p:ext uri="{BB962C8B-B14F-4D97-AF65-F5344CB8AC3E}">
        <p14:creationId xmlns:p14="http://schemas.microsoft.com/office/powerpoint/2010/main" val="5700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0">
            <a:extLst>
              <a:ext uri="{FF2B5EF4-FFF2-40B4-BE49-F238E27FC236}">
                <a16:creationId xmlns:a16="http://schemas.microsoft.com/office/drawing/2014/main" id="{20A284F7-E05D-4032-9687-5C111084412B}"/>
              </a:ext>
            </a:extLst>
          </p:cNvPr>
          <p:cNvSpPr/>
          <p:nvPr/>
        </p:nvSpPr>
        <p:spPr>
          <a:xfrm flipV="1">
            <a:off x="2721600" y="3429000"/>
            <a:ext cx="466475" cy="466475"/>
          </a:xfrm>
          <a:prstGeom prst="ellipse">
            <a:avLst/>
          </a:prstGeom>
          <a:noFill/>
          <a:ln w="38100">
            <a:solidFill>
              <a:srgbClr val="129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0" bIns="0" rtlCol="0" anchor="ctr"/>
          <a:lstStyle/>
          <a:p>
            <a:pPr algn="ctr"/>
            <a:endParaRPr lang="en-US" sz="1600" spc="300" dirty="0">
              <a:solidFill>
                <a:srgbClr val="1291F8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5" name="Oval 21">
            <a:extLst>
              <a:ext uri="{FF2B5EF4-FFF2-40B4-BE49-F238E27FC236}">
                <a16:creationId xmlns:a16="http://schemas.microsoft.com/office/drawing/2014/main" id="{5C4984F5-8165-43AF-B756-6E02DF3F70B6}"/>
              </a:ext>
            </a:extLst>
          </p:cNvPr>
          <p:cNvSpPr/>
          <p:nvPr/>
        </p:nvSpPr>
        <p:spPr>
          <a:xfrm flipV="1">
            <a:off x="2886392" y="3598731"/>
            <a:ext cx="122700" cy="122700"/>
          </a:xfrm>
          <a:prstGeom prst="ellipse">
            <a:avLst/>
          </a:prstGeom>
          <a:solidFill>
            <a:srgbClr val="1291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0" bIns="0" rtlCol="0" anchor="ctr"/>
          <a:lstStyle/>
          <a:p>
            <a:pPr algn="ctr"/>
            <a:endParaRPr lang="en-US" sz="1600" spc="300" dirty="0">
              <a:solidFill>
                <a:srgbClr val="1291F8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8" name="Oval 31">
            <a:extLst>
              <a:ext uri="{FF2B5EF4-FFF2-40B4-BE49-F238E27FC236}">
                <a16:creationId xmlns:a16="http://schemas.microsoft.com/office/drawing/2014/main" id="{6E92F12D-B849-4D6E-BE24-E277B375EF17}"/>
              </a:ext>
            </a:extLst>
          </p:cNvPr>
          <p:cNvSpPr/>
          <p:nvPr/>
        </p:nvSpPr>
        <p:spPr>
          <a:xfrm flipV="1">
            <a:off x="4776915" y="2541070"/>
            <a:ext cx="466475" cy="466475"/>
          </a:xfrm>
          <a:prstGeom prst="ellipse">
            <a:avLst/>
          </a:prstGeom>
          <a:noFill/>
          <a:ln w="38100">
            <a:solidFill>
              <a:srgbClr val="129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0" bIns="0" rtlCol="0" anchor="ctr"/>
          <a:lstStyle/>
          <a:p>
            <a:pPr algn="ctr"/>
            <a:endParaRPr lang="en-US" sz="1600" spc="300" dirty="0">
              <a:solidFill>
                <a:srgbClr val="1291F8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9" name="Oval 32">
            <a:extLst>
              <a:ext uri="{FF2B5EF4-FFF2-40B4-BE49-F238E27FC236}">
                <a16:creationId xmlns:a16="http://schemas.microsoft.com/office/drawing/2014/main" id="{9157A40A-8388-44C1-8E6A-0AC2E52DFED9}"/>
              </a:ext>
            </a:extLst>
          </p:cNvPr>
          <p:cNvSpPr/>
          <p:nvPr/>
        </p:nvSpPr>
        <p:spPr>
          <a:xfrm flipV="1">
            <a:off x="4941707" y="2710801"/>
            <a:ext cx="122700" cy="122700"/>
          </a:xfrm>
          <a:prstGeom prst="ellipse">
            <a:avLst/>
          </a:prstGeom>
          <a:solidFill>
            <a:srgbClr val="1291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0" bIns="0" rtlCol="0" anchor="ctr"/>
          <a:lstStyle/>
          <a:p>
            <a:pPr algn="ctr"/>
            <a:endParaRPr lang="en-US" sz="1600" spc="300" dirty="0">
              <a:solidFill>
                <a:srgbClr val="1291F8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2" name="Oval 51">
            <a:extLst>
              <a:ext uri="{FF2B5EF4-FFF2-40B4-BE49-F238E27FC236}">
                <a16:creationId xmlns:a16="http://schemas.microsoft.com/office/drawing/2014/main" id="{489C7065-6FD5-4DBF-B4DA-00A66EEA633D}"/>
              </a:ext>
            </a:extLst>
          </p:cNvPr>
          <p:cNvSpPr/>
          <p:nvPr/>
        </p:nvSpPr>
        <p:spPr>
          <a:xfrm flipV="1">
            <a:off x="6814938" y="1258533"/>
            <a:ext cx="466475" cy="466475"/>
          </a:xfrm>
          <a:prstGeom prst="ellipse">
            <a:avLst/>
          </a:prstGeom>
          <a:noFill/>
          <a:ln w="38100">
            <a:solidFill>
              <a:srgbClr val="129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0" bIns="0" rtlCol="0" anchor="ctr"/>
          <a:lstStyle/>
          <a:p>
            <a:pPr algn="ctr"/>
            <a:endParaRPr lang="en-US" sz="1600" spc="300" dirty="0">
              <a:solidFill>
                <a:srgbClr val="1291F8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3" name="Oval 52">
            <a:extLst>
              <a:ext uri="{FF2B5EF4-FFF2-40B4-BE49-F238E27FC236}">
                <a16:creationId xmlns:a16="http://schemas.microsoft.com/office/drawing/2014/main" id="{5722E664-26BE-47A3-8C57-6225F6B4B470}"/>
              </a:ext>
            </a:extLst>
          </p:cNvPr>
          <p:cNvSpPr/>
          <p:nvPr/>
        </p:nvSpPr>
        <p:spPr>
          <a:xfrm flipV="1">
            <a:off x="6979730" y="1428264"/>
            <a:ext cx="122700" cy="122700"/>
          </a:xfrm>
          <a:prstGeom prst="ellipse">
            <a:avLst/>
          </a:prstGeom>
          <a:solidFill>
            <a:srgbClr val="1291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0" bIns="0" rtlCol="0" anchor="ctr"/>
          <a:lstStyle/>
          <a:p>
            <a:pPr algn="ctr"/>
            <a:endParaRPr lang="en-US" sz="1600" spc="300" dirty="0">
              <a:solidFill>
                <a:srgbClr val="1291F8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cxnSp>
        <p:nvCxnSpPr>
          <p:cNvPr id="2" name="Straight Connector 12">
            <a:extLst>
              <a:ext uri="{FF2B5EF4-FFF2-40B4-BE49-F238E27FC236}">
                <a16:creationId xmlns:a16="http://schemas.microsoft.com/office/drawing/2014/main" id="{BF076B88-694B-4244-A9C0-E56E3F83340D}"/>
              </a:ext>
            </a:extLst>
          </p:cNvPr>
          <p:cNvCxnSpPr>
            <a:cxnSpLocks/>
          </p:cNvCxnSpPr>
          <p:nvPr/>
        </p:nvCxnSpPr>
        <p:spPr>
          <a:xfrm flipV="1">
            <a:off x="2952558" y="3881967"/>
            <a:ext cx="0" cy="2992783"/>
          </a:xfrm>
          <a:prstGeom prst="line">
            <a:avLst/>
          </a:prstGeom>
          <a:ln w="38100">
            <a:solidFill>
              <a:srgbClr val="129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4">
            <a:extLst>
              <a:ext uri="{FF2B5EF4-FFF2-40B4-BE49-F238E27FC236}">
                <a16:creationId xmlns:a16="http://schemas.microsoft.com/office/drawing/2014/main" id="{B7431DD5-074B-49DA-89EE-B9DDA0847FA1}"/>
              </a:ext>
            </a:extLst>
          </p:cNvPr>
          <p:cNvCxnSpPr>
            <a:cxnSpLocks/>
          </p:cNvCxnSpPr>
          <p:nvPr/>
        </p:nvCxnSpPr>
        <p:spPr>
          <a:xfrm flipV="1">
            <a:off x="5007873" y="3001433"/>
            <a:ext cx="0" cy="3873501"/>
          </a:xfrm>
          <a:prstGeom prst="line">
            <a:avLst/>
          </a:prstGeom>
          <a:ln w="38100">
            <a:solidFill>
              <a:srgbClr val="129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4">
            <a:extLst>
              <a:ext uri="{FF2B5EF4-FFF2-40B4-BE49-F238E27FC236}">
                <a16:creationId xmlns:a16="http://schemas.microsoft.com/office/drawing/2014/main" id="{E32B3EC0-459A-451C-A4E0-3F4D123F7E14}"/>
              </a:ext>
            </a:extLst>
          </p:cNvPr>
          <p:cNvCxnSpPr>
            <a:cxnSpLocks/>
          </p:cNvCxnSpPr>
          <p:nvPr/>
        </p:nvCxnSpPr>
        <p:spPr>
          <a:xfrm flipV="1">
            <a:off x="7045896" y="1725009"/>
            <a:ext cx="0" cy="5141458"/>
          </a:xfrm>
          <a:prstGeom prst="line">
            <a:avLst/>
          </a:prstGeom>
          <a:ln w="38100">
            <a:solidFill>
              <a:srgbClr val="129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4">
            <a:extLst>
              <a:ext uri="{FF2B5EF4-FFF2-40B4-BE49-F238E27FC236}">
                <a16:creationId xmlns:a16="http://schemas.microsoft.com/office/drawing/2014/main" id="{51FA50D3-9A98-4D6A-81F9-393C5F208B16}"/>
              </a:ext>
            </a:extLst>
          </p:cNvPr>
          <p:cNvCxnSpPr>
            <a:cxnSpLocks/>
          </p:cNvCxnSpPr>
          <p:nvPr/>
        </p:nvCxnSpPr>
        <p:spPr>
          <a:xfrm flipV="1">
            <a:off x="9090701" y="4750903"/>
            <a:ext cx="0" cy="2124030"/>
          </a:xfrm>
          <a:prstGeom prst="line">
            <a:avLst/>
          </a:prstGeom>
          <a:ln w="38100">
            <a:solidFill>
              <a:srgbClr val="129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4">
            <a:extLst>
              <a:ext uri="{FF2B5EF4-FFF2-40B4-BE49-F238E27FC236}">
                <a16:creationId xmlns:a16="http://schemas.microsoft.com/office/drawing/2014/main" id="{A406E321-4386-4658-A42F-F912810E4125}"/>
              </a:ext>
            </a:extLst>
          </p:cNvPr>
          <p:cNvSpPr txBox="1"/>
          <p:nvPr/>
        </p:nvSpPr>
        <p:spPr>
          <a:xfrm>
            <a:off x="3028970" y="4750902"/>
            <a:ext cx="902961" cy="437043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rgbClr val="1291F8"/>
                </a:solidFill>
                <a:ea typeface="Roboto Light" charset="0"/>
                <a:cs typeface="Roboto Light" charset="0"/>
              </a:rPr>
              <a:t>20%</a:t>
            </a:r>
            <a:endParaRPr lang="en-US" sz="2800" b="1" dirty="0">
              <a:solidFill>
                <a:srgbClr val="1291F8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FDB4EB0-474C-40C7-9EEC-BC5964CD2141}"/>
              </a:ext>
            </a:extLst>
          </p:cNvPr>
          <p:cNvSpPr/>
          <p:nvPr/>
        </p:nvSpPr>
        <p:spPr>
          <a:xfrm>
            <a:off x="3028970" y="406089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63D45"/>
                </a:solidFill>
              </a:rPr>
              <a:t>销售额</a:t>
            </a:r>
            <a:endParaRPr lang="en-US" altLang="zh-CN" dirty="0">
              <a:solidFill>
                <a:srgbClr val="363D45"/>
              </a:solidFill>
            </a:endParaRPr>
          </a:p>
          <a:p>
            <a:r>
              <a:rPr lang="zh-CN" altLang="en-US" dirty="0">
                <a:solidFill>
                  <a:srgbClr val="363D45"/>
                </a:solidFill>
              </a:rPr>
              <a:t>同比增长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939657F9-16DE-430E-BEBF-A2FD6E2319E7}"/>
              </a:ext>
            </a:extLst>
          </p:cNvPr>
          <p:cNvSpPr txBox="1"/>
          <p:nvPr/>
        </p:nvSpPr>
        <p:spPr>
          <a:xfrm>
            <a:off x="5126642" y="3867286"/>
            <a:ext cx="902961" cy="437043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>
            <a:defPPr>
              <a:defRPr lang="zh-CN"/>
            </a:defPPr>
            <a:lvl1pPr>
              <a:lnSpc>
                <a:spcPct val="80000"/>
              </a:lnSpc>
              <a:defRPr sz="2800" b="1">
                <a:solidFill>
                  <a:schemeClr val="accent1"/>
                </a:solidFill>
                <a:ea typeface="Roboto Light" charset="0"/>
                <a:cs typeface="Roboto Light" charset="0"/>
              </a:defRPr>
            </a:lvl1pPr>
          </a:lstStyle>
          <a:p>
            <a:r>
              <a:rPr lang="en-US" altLang="zh-CN" dirty="0">
                <a:solidFill>
                  <a:srgbClr val="1291F8"/>
                </a:solidFill>
              </a:rPr>
              <a:t>50%</a:t>
            </a:r>
            <a:endParaRPr lang="en-US" dirty="0">
              <a:solidFill>
                <a:srgbClr val="1291F8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9938E4-2A72-4B5D-BDA7-8F90FB6DF039}"/>
              </a:ext>
            </a:extLst>
          </p:cNvPr>
          <p:cNvSpPr/>
          <p:nvPr/>
        </p:nvSpPr>
        <p:spPr>
          <a:xfrm>
            <a:off x="5089137" y="3177276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63D45"/>
                </a:solidFill>
              </a:rPr>
              <a:t>市场</a:t>
            </a:r>
            <a:endParaRPr lang="en-US" altLang="zh-CN" dirty="0">
              <a:solidFill>
                <a:srgbClr val="363D45"/>
              </a:solidFill>
            </a:endParaRPr>
          </a:p>
          <a:p>
            <a:r>
              <a:rPr lang="zh-CN" altLang="en-US" dirty="0">
                <a:solidFill>
                  <a:srgbClr val="363D45"/>
                </a:solidFill>
              </a:rPr>
              <a:t>占有率</a:t>
            </a: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E4B2BDA6-F01A-44FA-831D-1E2F2033076E}"/>
              </a:ext>
            </a:extLst>
          </p:cNvPr>
          <p:cNvSpPr txBox="1"/>
          <p:nvPr/>
        </p:nvSpPr>
        <p:spPr>
          <a:xfrm>
            <a:off x="7164665" y="2584749"/>
            <a:ext cx="902961" cy="437043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>
            <a:defPPr>
              <a:defRPr lang="zh-CN"/>
            </a:defPPr>
            <a:lvl1pPr>
              <a:lnSpc>
                <a:spcPct val="80000"/>
              </a:lnSpc>
              <a:defRPr sz="2800" b="1">
                <a:solidFill>
                  <a:schemeClr val="accent1"/>
                </a:solidFill>
                <a:ea typeface="Roboto Light" charset="0"/>
                <a:cs typeface="Roboto Light" charset="0"/>
              </a:defRPr>
            </a:lvl1pPr>
          </a:lstStyle>
          <a:p>
            <a:r>
              <a:rPr lang="en-US" altLang="zh-CN" dirty="0">
                <a:solidFill>
                  <a:srgbClr val="1291F8"/>
                </a:solidFill>
              </a:rPr>
              <a:t>58%</a:t>
            </a:r>
            <a:endParaRPr lang="en-US" dirty="0">
              <a:solidFill>
                <a:srgbClr val="1291F8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905715-B494-438F-95DC-3E405889E029}"/>
              </a:ext>
            </a:extLst>
          </p:cNvPr>
          <p:cNvSpPr/>
          <p:nvPr/>
        </p:nvSpPr>
        <p:spPr>
          <a:xfrm>
            <a:off x="7149304" y="1894739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63D45"/>
                </a:solidFill>
              </a:rPr>
              <a:t>重点产品</a:t>
            </a:r>
            <a:endParaRPr lang="en-US" altLang="zh-CN" dirty="0">
              <a:solidFill>
                <a:srgbClr val="363D45"/>
              </a:solidFill>
            </a:endParaRPr>
          </a:p>
          <a:p>
            <a:r>
              <a:rPr lang="zh-CN" altLang="en-US" dirty="0">
                <a:solidFill>
                  <a:srgbClr val="363D45"/>
                </a:solidFill>
              </a:rPr>
              <a:t>利润贡献率</a:t>
            </a:r>
          </a:p>
        </p:txBody>
      </p:sp>
      <p:sp>
        <p:nvSpPr>
          <p:cNvPr id="17" name="Oval 62">
            <a:extLst>
              <a:ext uri="{FF2B5EF4-FFF2-40B4-BE49-F238E27FC236}">
                <a16:creationId xmlns:a16="http://schemas.microsoft.com/office/drawing/2014/main" id="{E28BD6F8-B29C-4725-A8B7-A9BB76C28228}"/>
              </a:ext>
            </a:extLst>
          </p:cNvPr>
          <p:cNvSpPr/>
          <p:nvPr/>
        </p:nvSpPr>
        <p:spPr>
          <a:xfrm flipV="1">
            <a:off x="9024535" y="4458620"/>
            <a:ext cx="122700" cy="122700"/>
          </a:xfrm>
          <a:prstGeom prst="ellipse">
            <a:avLst/>
          </a:prstGeom>
          <a:solidFill>
            <a:srgbClr val="1291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0" bIns="0" rtlCol="0" anchor="ctr"/>
          <a:lstStyle/>
          <a:p>
            <a:pPr algn="ctr"/>
            <a:endParaRPr lang="en-US" sz="1600" spc="300" dirty="0">
              <a:solidFill>
                <a:srgbClr val="1291F8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6" name="Oval 61">
            <a:extLst>
              <a:ext uri="{FF2B5EF4-FFF2-40B4-BE49-F238E27FC236}">
                <a16:creationId xmlns:a16="http://schemas.microsoft.com/office/drawing/2014/main" id="{28DCF1DD-5D6C-41B1-941D-677AFFEC2086}"/>
              </a:ext>
            </a:extLst>
          </p:cNvPr>
          <p:cNvSpPr/>
          <p:nvPr/>
        </p:nvSpPr>
        <p:spPr>
          <a:xfrm flipV="1">
            <a:off x="8859743" y="4288889"/>
            <a:ext cx="466475" cy="466475"/>
          </a:xfrm>
          <a:prstGeom prst="ellipse">
            <a:avLst/>
          </a:prstGeom>
          <a:noFill/>
          <a:ln w="38100">
            <a:solidFill>
              <a:srgbClr val="129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0" bIns="0" rtlCol="0" anchor="ctr"/>
          <a:lstStyle/>
          <a:p>
            <a:pPr algn="ctr"/>
            <a:endParaRPr lang="en-US" sz="1600" spc="300" dirty="0">
              <a:solidFill>
                <a:srgbClr val="1291F8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5" name="TextBox 56">
            <a:extLst>
              <a:ext uri="{FF2B5EF4-FFF2-40B4-BE49-F238E27FC236}">
                <a16:creationId xmlns:a16="http://schemas.microsoft.com/office/drawing/2014/main" id="{86820830-565D-45DA-A30E-5DDF6BBAE5D6}"/>
              </a:ext>
            </a:extLst>
          </p:cNvPr>
          <p:cNvSpPr txBox="1"/>
          <p:nvPr/>
        </p:nvSpPr>
        <p:spPr>
          <a:xfrm>
            <a:off x="9209470" y="5572665"/>
            <a:ext cx="902961" cy="437043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>
            <a:defPPr>
              <a:defRPr lang="zh-CN"/>
            </a:defPPr>
            <a:lvl1pPr>
              <a:lnSpc>
                <a:spcPct val="80000"/>
              </a:lnSpc>
              <a:defRPr sz="2800" b="1">
                <a:solidFill>
                  <a:schemeClr val="accent1"/>
                </a:solidFill>
                <a:ea typeface="Roboto Light" charset="0"/>
                <a:cs typeface="Roboto Light" charset="0"/>
              </a:defRPr>
            </a:lvl1pPr>
          </a:lstStyle>
          <a:p>
            <a:r>
              <a:rPr lang="en-US" altLang="zh-CN" dirty="0">
                <a:solidFill>
                  <a:srgbClr val="1291F8"/>
                </a:solidFill>
              </a:rPr>
              <a:t>15%</a:t>
            </a:r>
            <a:endParaRPr lang="en-US" dirty="0">
              <a:solidFill>
                <a:srgbClr val="1291F8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1038E3-7735-4ACD-A876-D4AB76163229}"/>
              </a:ext>
            </a:extLst>
          </p:cNvPr>
          <p:cNvSpPr/>
          <p:nvPr/>
        </p:nvSpPr>
        <p:spPr>
          <a:xfrm>
            <a:off x="9209470" y="4921993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63D45"/>
                </a:solidFill>
              </a:rPr>
              <a:t>新产品</a:t>
            </a:r>
            <a:endParaRPr lang="en-US" altLang="zh-CN" dirty="0">
              <a:solidFill>
                <a:srgbClr val="363D45"/>
              </a:solidFill>
            </a:endParaRPr>
          </a:p>
          <a:p>
            <a:r>
              <a:rPr lang="zh-CN" altLang="en-US" dirty="0">
                <a:solidFill>
                  <a:srgbClr val="363D45"/>
                </a:solidFill>
              </a:rPr>
              <a:t>贡献率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D7F16D-DB94-4830-90BF-D631EB204C6B}"/>
              </a:ext>
            </a:extLst>
          </p:cNvPr>
          <p:cNvSpPr txBox="1"/>
          <p:nvPr/>
        </p:nvSpPr>
        <p:spPr>
          <a:xfrm>
            <a:off x="782320" y="82454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291F8"/>
                </a:solidFill>
              </a:rPr>
              <a:t>请输入主标题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8D8BDE-6A7F-48FD-BB62-845101653C1A}"/>
              </a:ext>
            </a:extLst>
          </p:cNvPr>
          <p:cNvSpPr txBox="1"/>
          <p:nvPr/>
        </p:nvSpPr>
        <p:spPr>
          <a:xfrm>
            <a:off x="782320" y="48598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363D45"/>
                </a:solidFill>
              </a:rPr>
              <a:t>上半年工作情况概述</a:t>
            </a:r>
          </a:p>
        </p:txBody>
      </p:sp>
    </p:spTree>
    <p:extLst>
      <p:ext uri="{BB962C8B-B14F-4D97-AF65-F5344CB8AC3E}">
        <p14:creationId xmlns:p14="http://schemas.microsoft.com/office/powerpoint/2010/main" val="117846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B01D701-B1F1-4EB4-B228-0D92DF33BB4C}"/>
              </a:ext>
            </a:extLst>
          </p:cNvPr>
          <p:cNvCxnSpPr>
            <a:cxnSpLocks/>
          </p:cNvCxnSpPr>
          <p:nvPr/>
        </p:nvCxnSpPr>
        <p:spPr>
          <a:xfrm>
            <a:off x="6096000" y="1987550"/>
            <a:ext cx="0" cy="3657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160AF1A9-D591-4996-A5BB-078CD0A5FF33}"/>
              </a:ext>
            </a:extLst>
          </p:cNvPr>
          <p:cNvSpPr/>
          <p:nvPr/>
        </p:nvSpPr>
        <p:spPr>
          <a:xfrm>
            <a:off x="5583749" y="2465674"/>
            <a:ext cx="1024502" cy="1024498"/>
          </a:xfrm>
          <a:prstGeom prst="ellipse">
            <a:avLst/>
          </a:prstGeom>
          <a:solidFill>
            <a:srgbClr val="129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291F8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65A6E9-4452-410B-AC11-F15ADF5161F3}"/>
              </a:ext>
            </a:extLst>
          </p:cNvPr>
          <p:cNvSpPr/>
          <p:nvPr/>
        </p:nvSpPr>
        <p:spPr>
          <a:xfrm>
            <a:off x="2310629" y="2495608"/>
            <a:ext cx="220445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363D45"/>
                </a:solidFill>
              </a:rPr>
              <a:t>合同额</a:t>
            </a:r>
            <a:endParaRPr lang="en-US" altLang="zh-CN" dirty="0">
              <a:solidFill>
                <a:srgbClr val="363D45"/>
              </a:solidFill>
            </a:endParaRPr>
          </a:p>
          <a:p>
            <a:pPr algn="ctr"/>
            <a:r>
              <a:rPr lang="en-US" altLang="zh-CN" sz="2800" b="1" dirty="0">
                <a:solidFill>
                  <a:srgbClr val="1291F8"/>
                </a:solidFill>
              </a:rPr>
              <a:t>2133.29</a:t>
            </a:r>
            <a:r>
              <a:rPr lang="zh-CN" altLang="en-US" sz="2800" b="1" dirty="0">
                <a:solidFill>
                  <a:srgbClr val="1291F8"/>
                </a:solidFill>
              </a:rPr>
              <a:t>万元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147008-F27B-4BDC-A34D-5417034CB437}"/>
              </a:ext>
            </a:extLst>
          </p:cNvPr>
          <p:cNvSpPr/>
          <p:nvPr/>
        </p:nvSpPr>
        <p:spPr>
          <a:xfrm>
            <a:off x="7616401" y="2495608"/>
            <a:ext cx="200407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363D45"/>
                </a:solidFill>
              </a:rPr>
              <a:t>收款额</a:t>
            </a:r>
            <a:endParaRPr lang="en-US" altLang="zh-CN" dirty="0">
              <a:solidFill>
                <a:srgbClr val="363D45"/>
              </a:solidFill>
            </a:endParaRPr>
          </a:p>
          <a:p>
            <a:pPr algn="ctr"/>
            <a:r>
              <a:rPr lang="en-US" altLang="zh-CN" sz="2800" b="1" dirty="0">
                <a:solidFill>
                  <a:srgbClr val="1291F8"/>
                </a:solidFill>
              </a:rPr>
              <a:t>610.72</a:t>
            </a:r>
            <a:r>
              <a:rPr lang="zh-CN" altLang="en-US" sz="2800" b="1" dirty="0">
                <a:solidFill>
                  <a:srgbClr val="1291F8"/>
                </a:solidFill>
              </a:rPr>
              <a:t>万元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3DA06B-AC75-46A0-A663-9F71C57D4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8384" b="26544"/>
          <a:stretch/>
        </p:blipFill>
        <p:spPr>
          <a:xfrm>
            <a:off x="9522249" y="1709184"/>
            <a:ext cx="2424152" cy="4356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74ED38-58D6-42E6-937D-C7F513FAC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4" r="50000" b="26544"/>
          <a:stretch/>
        </p:blipFill>
        <p:spPr>
          <a:xfrm>
            <a:off x="245600" y="1709184"/>
            <a:ext cx="2424152" cy="4356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5A2E78-46C1-48FB-A2CC-2D28FC57389C}"/>
              </a:ext>
            </a:extLst>
          </p:cNvPr>
          <p:cNvSpPr txBox="1"/>
          <p:nvPr/>
        </p:nvSpPr>
        <p:spPr>
          <a:xfrm>
            <a:off x="5583754" y="28108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第一季度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027C4C-8285-48F7-A925-DF6E89898F2B}"/>
              </a:ext>
            </a:extLst>
          </p:cNvPr>
          <p:cNvSpPr/>
          <p:nvPr/>
        </p:nvSpPr>
        <p:spPr>
          <a:xfrm>
            <a:off x="2310629" y="4184364"/>
            <a:ext cx="217777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363D45"/>
                </a:solidFill>
              </a:rPr>
              <a:t>合同额</a:t>
            </a:r>
            <a:endParaRPr lang="en-US" altLang="zh-CN" dirty="0">
              <a:solidFill>
                <a:srgbClr val="363D45"/>
              </a:solidFill>
            </a:endParaRPr>
          </a:p>
          <a:p>
            <a:pPr algn="ctr"/>
            <a:r>
              <a:rPr lang="en-US" altLang="zh-CN" sz="2800" b="1" dirty="0">
                <a:solidFill>
                  <a:srgbClr val="1291F8"/>
                </a:solidFill>
              </a:rPr>
              <a:t>1140.08</a:t>
            </a:r>
            <a:r>
              <a:rPr lang="zh-CN" altLang="en-US" sz="2800" b="1" dirty="0">
                <a:solidFill>
                  <a:srgbClr val="1291F8"/>
                </a:solidFill>
              </a:rPr>
              <a:t>万元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E1F0F4-D1D8-46BF-838F-C4806C2AE1E4}"/>
              </a:ext>
            </a:extLst>
          </p:cNvPr>
          <p:cNvSpPr/>
          <p:nvPr/>
        </p:nvSpPr>
        <p:spPr>
          <a:xfrm>
            <a:off x="7616401" y="4184364"/>
            <a:ext cx="200407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363D45"/>
                </a:solidFill>
              </a:rPr>
              <a:t>收款额</a:t>
            </a:r>
            <a:endParaRPr lang="en-US" altLang="zh-CN" dirty="0">
              <a:solidFill>
                <a:srgbClr val="363D45"/>
              </a:solidFill>
            </a:endParaRPr>
          </a:p>
          <a:p>
            <a:pPr algn="ctr"/>
            <a:r>
              <a:rPr lang="en-US" altLang="zh-CN" sz="2800" b="1" dirty="0">
                <a:solidFill>
                  <a:srgbClr val="1291F8"/>
                </a:solidFill>
              </a:rPr>
              <a:t>868.95</a:t>
            </a:r>
            <a:r>
              <a:rPr lang="zh-CN" altLang="en-US" sz="2800" b="1" dirty="0">
                <a:solidFill>
                  <a:srgbClr val="1291F8"/>
                </a:solidFill>
              </a:rPr>
              <a:t>万元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04668C-CC84-40F8-B733-37AB90D10188}"/>
              </a:ext>
            </a:extLst>
          </p:cNvPr>
          <p:cNvSpPr txBox="1"/>
          <p:nvPr/>
        </p:nvSpPr>
        <p:spPr>
          <a:xfrm>
            <a:off x="782320" y="82454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291F8"/>
                </a:solidFill>
              </a:rPr>
              <a:t>请输入主标题</a:t>
            </a:r>
            <a:endParaRPr lang="zh-CN" altLang="en-US" sz="3200" b="1" dirty="0">
              <a:solidFill>
                <a:srgbClr val="1291F8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4D1EA2-9B08-41B3-B05D-9B2D136F1622}"/>
              </a:ext>
            </a:extLst>
          </p:cNvPr>
          <p:cNvSpPr txBox="1"/>
          <p:nvPr/>
        </p:nvSpPr>
        <p:spPr>
          <a:xfrm>
            <a:off x="782320" y="48598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363D45"/>
                </a:solidFill>
              </a:rPr>
              <a:t>上半年工作情况概述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7F53067-9BE2-4255-8009-29375B8C46D1}"/>
              </a:ext>
            </a:extLst>
          </p:cNvPr>
          <p:cNvSpPr/>
          <p:nvPr/>
        </p:nvSpPr>
        <p:spPr>
          <a:xfrm>
            <a:off x="5583749" y="4072224"/>
            <a:ext cx="1024502" cy="1024498"/>
          </a:xfrm>
          <a:prstGeom prst="ellipse">
            <a:avLst/>
          </a:prstGeom>
          <a:solidFill>
            <a:srgbClr val="129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291F8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5A24EA-1B87-4148-B945-0D2CA1319191}"/>
              </a:ext>
            </a:extLst>
          </p:cNvPr>
          <p:cNvSpPr txBox="1"/>
          <p:nvPr/>
        </p:nvSpPr>
        <p:spPr>
          <a:xfrm>
            <a:off x="5583754" y="44151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第二季度</a:t>
            </a:r>
          </a:p>
        </p:txBody>
      </p:sp>
    </p:spTree>
    <p:extLst>
      <p:ext uri="{BB962C8B-B14F-4D97-AF65-F5344CB8AC3E}">
        <p14:creationId xmlns:p14="http://schemas.microsoft.com/office/powerpoint/2010/main" val="201358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9A138EB-6FAB-491B-9A80-05EF72CBA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1" b="4371"/>
          <a:stretch/>
        </p:blipFill>
        <p:spPr>
          <a:xfrm flipH="1"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8204A98-81BE-4A4A-B7D9-50CC071E7980}"/>
              </a:ext>
            </a:extLst>
          </p:cNvPr>
          <p:cNvSpPr/>
          <p:nvPr/>
        </p:nvSpPr>
        <p:spPr>
          <a:xfrm>
            <a:off x="0" y="1452710"/>
            <a:ext cx="6756400" cy="4857750"/>
          </a:xfrm>
          <a:custGeom>
            <a:avLst/>
            <a:gdLst>
              <a:gd name="connsiteX0" fmla="*/ 0 w 6629400"/>
              <a:gd name="connsiteY0" fmla="*/ 0 h 4857750"/>
              <a:gd name="connsiteX1" fmla="*/ 6629400 w 6629400"/>
              <a:gd name="connsiteY1" fmla="*/ 0 h 4857750"/>
              <a:gd name="connsiteX2" fmla="*/ 4052509 w 6629400"/>
              <a:gd name="connsiteY2" fmla="*/ 4857750 h 4857750"/>
              <a:gd name="connsiteX3" fmla="*/ 0 w 6629400"/>
              <a:gd name="connsiteY3" fmla="*/ 4857750 h 485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9400" h="4857750">
                <a:moveTo>
                  <a:pt x="0" y="0"/>
                </a:moveTo>
                <a:lnTo>
                  <a:pt x="6629400" y="0"/>
                </a:lnTo>
                <a:lnTo>
                  <a:pt x="4052509" y="4857750"/>
                </a:lnTo>
                <a:lnTo>
                  <a:pt x="0" y="4857750"/>
                </a:lnTo>
                <a:close/>
              </a:path>
            </a:pathLst>
          </a:custGeom>
          <a:solidFill>
            <a:srgbClr val="129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DFC356-3DA5-4713-9F92-AC78708DB3B5}"/>
              </a:ext>
            </a:extLst>
          </p:cNvPr>
          <p:cNvSpPr txBox="1"/>
          <p:nvPr/>
        </p:nvSpPr>
        <p:spPr>
          <a:xfrm>
            <a:off x="783703" y="5344985"/>
            <a:ext cx="367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旁门左道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工作室出品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DB80A97-E087-4A45-AF6F-0A218D483D0D}"/>
              </a:ext>
            </a:extLst>
          </p:cNvPr>
          <p:cNvCxnSpPr>
            <a:cxnSpLocks/>
          </p:cNvCxnSpPr>
          <p:nvPr/>
        </p:nvCxnSpPr>
        <p:spPr>
          <a:xfrm>
            <a:off x="874111" y="5220816"/>
            <a:ext cx="3959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524F58F-45B9-4BDE-86EA-5041F9409812}"/>
              </a:ext>
            </a:extLst>
          </p:cNvPr>
          <p:cNvSpPr txBox="1"/>
          <p:nvPr/>
        </p:nvSpPr>
        <p:spPr>
          <a:xfrm>
            <a:off x="761590" y="2015861"/>
            <a:ext cx="37737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THANK</a:t>
            </a:r>
          </a:p>
          <a:p>
            <a:r>
              <a:rPr lang="en-US" altLang="zh-CN" sz="8000" b="1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47626792"/>
      </p:ext>
    </p:extLst>
  </p:cSld>
  <p:clrMapOvr>
    <a:masterClrMapping/>
  </p:clrMapOvr>
</p:sld>
</file>

<file path=ppt/theme/theme1.xml><?xml version="1.0" encoding="utf-8"?>
<a:theme xmlns:a="http://schemas.openxmlformats.org/drawingml/2006/main" name="商务风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143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linea-basic-10</vt:lpstr>
      <vt:lpstr>微软雅黑</vt:lpstr>
      <vt:lpstr>Arial</vt:lpstr>
      <vt:lpstr>商务风主题​​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云蛟 邵</dc:creator>
  <cp:lastModifiedBy>宋 雪贤</cp:lastModifiedBy>
  <cp:revision>33</cp:revision>
  <dcterms:created xsi:type="dcterms:W3CDTF">2019-05-05T12:57:03Z</dcterms:created>
  <dcterms:modified xsi:type="dcterms:W3CDTF">2019-06-13T10:07:48Z</dcterms:modified>
</cp:coreProperties>
</file>