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alibri Light" pitchFamily="34" charset="0"/>
      <p:regular r:id="rId20"/>
      <p:italic r:id="rId21"/>
    </p:embeddedFont>
    <p:embeddedFont>
      <p:font typeface="汉仪清雅体简" charset="-122"/>
      <p:regular r:id="rId22"/>
    </p:embeddedFont>
    <p:embeddedFont>
      <p:font typeface="微软雅黑" pitchFamily="34" charset="-122"/>
      <p:regular r:id="rId23"/>
      <p:bold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7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4" y="-117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807FBB-DF27-464D-BC39-33D45F0839D8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072D9C-D4A8-4A78-BBF2-6E70BF3613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8F45-BAD0-45C3-8F12-8695B0FB1160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78D3-5EB6-44A3-A87C-2F2FCCFF5C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B38C-5E1F-4E38-9ED9-39BD006D1912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94952-5CCF-4DB3-84CE-38B4536772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990B1-C517-4828-89BD-CB8101A57345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7B6E2-5A4F-416B-BDEA-6B92B29C4A7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9F412-6B01-44B8-B3C2-5AD6544A7421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CF99E-FF03-427C-AA9D-44965D7067E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0CC26-BB13-4475-8575-8C63EAEC407C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6E224-EA17-4841-8B06-FC67BA41150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BCD0F-C381-4539-9F38-3B03FB86C442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8021A-4F82-4D49-9526-ACA6567B48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BD49-34F6-4A1A-966D-4FEE964A82A0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7E27C-351E-4F99-9766-9EE02CF008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43CE-991B-489C-A478-8335F39FE86C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FCDDC-8774-4BF8-A546-3CFABA54097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5884D-6BAB-4D80-9210-4A514DD74651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0B9E7-53AA-4E37-8B1F-8C39F8E4D53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11AF6-4C3B-4CA4-B014-AF6226520324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D4C6-3791-43EC-9266-845723C07E7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9C8B9-32F2-4638-917C-F0E5E2D1D0E6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39804-2A2E-4F43-9B04-BA6140F1BF8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8A7537-1A0F-47CF-A1FD-E87A0B7B720A}" type="datetimeFigureOut">
              <a:rPr lang="zh-CN" altLang="en-US"/>
              <a:pPr>
                <a:defRPr/>
              </a:pPr>
              <a:t>2015/10/7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9234CD0-4ABB-4420-8D74-0F9DCE97AB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1724025"/>
            <a:ext cx="1628775" cy="34099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91800" y="190500"/>
            <a:ext cx="1292225" cy="646113"/>
          </a:xfrm>
          <a:prstGeom prst="rect">
            <a:avLst/>
          </a:prstGeom>
          <a:noFill/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+mn-lt"/>
                <a:ea typeface="+mn-ea"/>
              </a:rPr>
              <a:t>LOGO</a:t>
            </a:r>
            <a:endParaRPr lang="zh-CN" altLang="en-US" sz="3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40475" y="-1508125"/>
            <a:ext cx="185738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 kern="100" dirty="0">
              <a:solidFill>
                <a:srgbClr val="FFC000"/>
              </a:solidFill>
              <a:latin typeface="汉仪清雅体简" panose="00020600040101010101" pitchFamily="18" charset="-122"/>
              <a:ea typeface="汉仪清雅体简" panose="00020600040101010101" pitchFamily="18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3600" b="1" kern="100" dirty="0">
              <a:solidFill>
                <a:srgbClr val="FFC000"/>
              </a:solidFill>
              <a:latin typeface="汉仪清雅体简" panose="00020600040101010101" pitchFamily="18" charset="-122"/>
              <a:ea typeface="汉仪清雅体简" panose="00020600040101010101" pitchFamily="18" charset="-122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323975" y="1724025"/>
            <a:ext cx="9913938" cy="3409950"/>
            <a:chOff x="1323974" y="1724025"/>
            <a:chExt cx="9913932" cy="3409950"/>
          </a:xfrm>
        </p:grpSpPr>
        <p:sp>
          <p:nvSpPr>
            <p:cNvPr id="7" name="矩形 6"/>
            <p:cNvSpPr/>
            <p:nvPr/>
          </p:nvSpPr>
          <p:spPr>
            <a:xfrm>
              <a:off x="1323974" y="1724025"/>
              <a:ext cx="9913932" cy="3409950"/>
            </a:xfrm>
            <a:prstGeom prst="rect">
              <a:avLst/>
            </a:prstGeom>
            <a:solidFill>
              <a:schemeClr val="bg1">
                <a:lumMod val="50000"/>
                <a:alpha val="77000"/>
              </a:schemeClr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496543" y="1724025"/>
              <a:ext cx="741363" cy="3409950"/>
            </a:xfrm>
            <a:custGeom>
              <a:avLst/>
              <a:gdLst>
                <a:gd name="connsiteX0" fmla="*/ 0 w 455606"/>
                <a:gd name="connsiteY0" fmla="*/ 0 h 3409950"/>
                <a:gd name="connsiteX1" fmla="*/ 455606 w 455606"/>
                <a:gd name="connsiteY1" fmla="*/ 0 h 3409950"/>
                <a:gd name="connsiteX2" fmla="*/ 455606 w 455606"/>
                <a:gd name="connsiteY2" fmla="*/ 3409950 h 3409950"/>
                <a:gd name="connsiteX3" fmla="*/ 0 w 455606"/>
                <a:gd name="connsiteY3" fmla="*/ 3409950 h 3409950"/>
                <a:gd name="connsiteX4" fmla="*/ 0 w 455606"/>
                <a:gd name="connsiteY4" fmla="*/ 0 h 3409950"/>
                <a:gd name="connsiteX0" fmla="*/ 285750 w 741356"/>
                <a:gd name="connsiteY0" fmla="*/ 0 h 3409950"/>
                <a:gd name="connsiteX1" fmla="*/ 741356 w 741356"/>
                <a:gd name="connsiteY1" fmla="*/ 0 h 3409950"/>
                <a:gd name="connsiteX2" fmla="*/ 741356 w 741356"/>
                <a:gd name="connsiteY2" fmla="*/ 3409950 h 3409950"/>
                <a:gd name="connsiteX3" fmla="*/ 0 w 741356"/>
                <a:gd name="connsiteY3" fmla="*/ 3390900 h 3409950"/>
                <a:gd name="connsiteX4" fmla="*/ 285750 w 741356"/>
                <a:gd name="connsiteY4" fmla="*/ 0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356" h="3409950">
                  <a:moveTo>
                    <a:pt x="285750" y="0"/>
                  </a:moveTo>
                  <a:lnTo>
                    <a:pt x="741356" y="0"/>
                  </a:lnTo>
                  <a:lnTo>
                    <a:pt x="741356" y="3409950"/>
                  </a:lnTo>
                  <a:lnTo>
                    <a:pt x="0" y="33909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9" name="文本框 15"/>
          <p:cNvSpPr txBox="1">
            <a:spLocks noChangeArrowheads="1"/>
          </p:cNvSpPr>
          <p:nvPr/>
        </p:nvSpPr>
        <p:spPr bwMode="auto">
          <a:xfrm>
            <a:off x="9448800" y="6397625"/>
            <a:ext cx="2674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DESIGN</a:t>
            </a:r>
            <a:r>
              <a:rPr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花生</a:t>
            </a:r>
            <a:r>
              <a:rPr lang="en-US" altLang="zh-CN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PPTer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7275" y="2543175"/>
            <a:ext cx="7831138" cy="1016000"/>
          </a:xfrm>
          <a:prstGeom prst="rect">
            <a:avLst/>
          </a:prstGeom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项目提案报告</a:t>
            </a:r>
            <a:r>
              <a:rPr lang="en-US" altLang="zh-CN" sz="60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0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zh-CN" sz="6000" b="1" u="sng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7275" y="3559175"/>
            <a:ext cx="59578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ENTER THE NAME OF THE COMPANY</a:t>
            </a:r>
          </a:p>
        </p:txBody>
      </p:sp>
      <p:pic>
        <p:nvPicPr>
          <p:cNvPr id="3082" name="背景音乐 - 成长 - Ppt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-9175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9050"/>
            <a:ext cx="3314700" cy="68770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5000" y="581025"/>
            <a:ext cx="2236788" cy="708025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项目概况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5000" y="1289050"/>
            <a:ext cx="2300288" cy="339725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PROJECT OVERVIEW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7025" y="1733550"/>
            <a:ext cx="2784475" cy="127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0538" y="484188"/>
            <a:ext cx="0" cy="58610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/>
        </p:nvSpPr>
        <p:spPr>
          <a:xfrm rot="16200000">
            <a:off x="10653713" y="5297488"/>
            <a:ext cx="1393825" cy="1393825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12549" t="10371" r="24478" b="5555"/>
          <a:stretch/>
        </p:blipFill>
        <p:spPr>
          <a:xfrm>
            <a:off x="814388" y="1998663"/>
            <a:ext cx="1876425" cy="1876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五边形 13"/>
          <p:cNvSpPr/>
          <p:nvPr/>
        </p:nvSpPr>
        <p:spPr>
          <a:xfrm>
            <a:off x="4010025" y="742950"/>
            <a:ext cx="6426200" cy="425450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4010025" y="2543175"/>
            <a:ext cx="6426200" cy="425450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4010025" y="4344988"/>
            <a:ext cx="6426200" cy="423862"/>
          </a:xfrm>
          <a:prstGeom prst="homePlate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0350" y="771525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项目位置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0350" y="2600325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地块状况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87813" y="4371975"/>
            <a:ext cx="15700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周边状况简述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2400" y="1255713"/>
            <a:ext cx="2032000" cy="12001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62400" y="3017838"/>
            <a:ext cx="2032000" cy="12001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962400" y="4787900"/>
            <a:ext cx="2032000" cy="12001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相应内容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9050"/>
            <a:ext cx="3314700" cy="68770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513" y="1289050"/>
            <a:ext cx="2613025" cy="339725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LAND VALUE ANALYSIS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42875" y="1733550"/>
            <a:ext cx="2784475" cy="127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03213" y="484188"/>
            <a:ext cx="0" cy="586105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2549" t="10371" r="24478" b="5555"/>
          <a:stretch/>
        </p:blipFill>
        <p:spPr>
          <a:xfrm>
            <a:off x="814388" y="1998663"/>
            <a:ext cx="1876425" cy="1876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61950" y="652463"/>
            <a:ext cx="2646363" cy="584200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土地价值分析</a:t>
            </a:r>
            <a:endParaRPr lang="zh-CN" altLang="en-US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7934" r="25520"/>
          <a:stretch/>
        </p:blipFill>
        <p:spPr>
          <a:xfrm>
            <a:off x="817563" y="2001838"/>
            <a:ext cx="1873250" cy="1873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圆角矩形 11"/>
          <p:cNvSpPr/>
          <p:nvPr/>
        </p:nvSpPr>
        <p:spPr>
          <a:xfrm>
            <a:off x="3827463" y="652463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67350" y="652463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07238" y="652463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27463" y="2276475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67350" y="2276475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07238" y="2276475"/>
            <a:ext cx="1371600" cy="13716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rot="16200000">
            <a:off x="10653713" y="5297488"/>
            <a:ext cx="1393825" cy="1393825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46500" y="854075"/>
            <a:ext cx="1209675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00675" y="854075"/>
            <a:ext cx="1211263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56438" y="868363"/>
            <a:ext cx="1211262" cy="954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交通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2503488"/>
            <a:ext cx="1209675" cy="954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周边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05438" y="2503488"/>
            <a:ext cx="1211262" cy="954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治安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状况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8663" y="2503488"/>
            <a:ext cx="1211262" cy="954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配套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状况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784600" y="3875088"/>
            <a:ext cx="3876675" cy="23082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相应内容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625" y="404813"/>
            <a:ext cx="2235200" cy="7080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思路框架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74638" y="1100138"/>
            <a:ext cx="2784475" cy="1270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55625" y="404813"/>
            <a:ext cx="0" cy="5862637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泪滴形 9"/>
          <p:cNvSpPr/>
          <p:nvPr/>
        </p:nvSpPr>
        <p:spPr>
          <a:xfrm rot="8238807">
            <a:off x="1177925" y="2520950"/>
            <a:ext cx="1470025" cy="1470025"/>
          </a:xfrm>
          <a:prstGeom prst="teardrop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泪滴形 10"/>
          <p:cNvSpPr/>
          <p:nvPr/>
        </p:nvSpPr>
        <p:spPr>
          <a:xfrm rot="8238807">
            <a:off x="3254375" y="2520950"/>
            <a:ext cx="1470025" cy="1470025"/>
          </a:xfrm>
          <a:prstGeom prst="teardrop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泪滴形 11"/>
          <p:cNvSpPr/>
          <p:nvPr/>
        </p:nvSpPr>
        <p:spPr>
          <a:xfrm rot="8238807">
            <a:off x="5332413" y="2520950"/>
            <a:ext cx="1470025" cy="1470025"/>
          </a:xfrm>
          <a:prstGeom prst="teardrop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8238807">
            <a:off x="7504113" y="2520950"/>
            <a:ext cx="1470025" cy="1470025"/>
          </a:xfrm>
          <a:prstGeom prst="teardrop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泪滴形 13"/>
          <p:cNvSpPr/>
          <p:nvPr/>
        </p:nvSpPr>
        <p:spPr>
          <a:xfrm rot="8238807">
            <a:off x="9675813" y="2520950"/>
            <a:ext cx="1470025" cy="1470025"/>
          </a:xfrm>
          <a:prstGeom prst="teardrop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12863" y="2655888"/>
            <a:ext cx="1200150" cy="11985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90900" y="2655888"/>
            <a:ext cx="1198563" cy="11985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62588" y="2655888"/>
            <a:ext cx="1200150" cy="11985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45400" y="2655888"/>
            <a:ext cx="1198563" cy="11985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812338" y="2655888"/>
            <a:ext cx="1198562" cy="11985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71600" y="2976563"/>
            <a:ext cx="1082675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发展商开发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模式的建立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4400" y="3022600"/>
            <a:ext cx="1081088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发展商开发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zh-CN" sz="105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088" y="3022600"/>
            <a:ext cx="1082675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发展商开发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时机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788" y="3022600"/>
            <a:ext cx="1082675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发展商开发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思路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71075" y="3084513"/>
            <a:ext cx="1081088" cy="3079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资金模拟表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1724025"/>
            <a:ext cx="784225" cy="34099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5463" y="1724025"/>
            <a:ext cx="4467225" cy="340995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7250" y="1908175"/>
            <a:ext cx="3570288" cy="1108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14"/>
          <p:cNvSpPr/>
          <p:nvPr/>
        </p:nvSpPr>
        <p:spPr>
          <a:xfrm>
            <a:off x="4667250" y="0"/>
            <a:ext cx="7524750" cy="6858000"/>
          </a:xfrm>
          <a:custGeom>
            <a:avLst/>
            <a:gdLst>
              <a:gd name="connsiteX0" fmla="*/ 0 w 455606"/>
              <a:gd name="connsiteY0" fmla="*/ 0 h 3409950"/>
              <a:gd name="connsiteX1" fmla="*/ 455606 w 455606"/>
              <a:gd name="connsiteY1" fmla="*/ 0 h 3409950"/>
              <a:gd name="connsiteX2" fmla="*/ 455606 w 455606"/>
              <a:gd name="connsiteY2" fmla="*/ 3409950 h 3409950"/>
              <a:gd name="connsiteX3" fmla="*/ 0 w 455606"/>
              <a:gd name="connsiteY3" fmla="*/ 3409950 h 3409950"/>
              <a:gd name="connsiteX4" fmla="*/ 0 w 455606"/>
              <a:gd name="connsiteY4" fmla="*/ 0 h 3409950"/>
              <a:gd name="connsiteX0" fmla="*/ 285750 w 741356"/>
              <a:gd name="connsiteY0" fmla="*/ 0 h 3409950"/>
              <a:gd name="connsiteX1" fmla="*/ 741356 w 741356"/>
              <a:gd name="connsiteY1" fmla="*/ 0 h 3409950"/>
              <a:gd name="connsiteX2" fmla="*/ 741356 w 741356"/>
              <a:gd name="connsiteY2" fmla="*/ 3409950 h 3409950"/>
              <a:gd name="connsiteX3" fmla="*/ 0 w 741356"/>
              <a:gd name="connsiteY3" fmla="*/ 3390900 h 3409950"/>
              <a:gd name="connsiteX4" fmla="*/ 285750 w 741356"/>
              <a:gd name="connsiteY4" fmla="*/ 0 h 3409950"/>
              <a:gd name="connsiteX0" fmla="*/ 285750 w 741356"/>
              <a:gd name="connsiteY0" fmla="*/ 0 h 3409950"/>
              <a:gd name="connsiteX1" fmla="*/ 741356 w 741356"/>
              <a:gd name="connsiteY1" fmla="*/ 0 h 3409950"/>
              <a:gd name="connsiteX2" fmla="*/ 741356 w 741356"/>
              <a:gd name="connsiteY2" fmla="*/ 3409950 h 3409950"/>
              <a:gd name="connsiteX3" fmla="*/ 0 w 741356"/>
              <a:gd name="connsiteY3" fmla="*/ 3409844 h 3409950"/>
              <a:gd name="connsiteX4" fmla="*/ 285750 w 741356"/>
              <a:gd name="connsiteY4" fmla="*/ 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356" h="3409950">
                <a:moveTo>
                  <a:pt x="285750" y="0"/>
                </a:moveTo>
                <a:lnTo>
                  <a:pt x="741356" y="0"/>
                </a:lnTo>
                <a:lnTo>
                  <a:pt x="741356" y="3409950"/>
                </a:lnTo>
                <a:lnTo>
                  <a:pt x="0" y="3409844"/>
                </a:lnTo>
                <a:lnTo>
                  <a:pt x="2857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66725" y="295275"/>
            <a:ext cx="2698750" cy="2543175"/>
            <a:chOff x="466725" y="295274"/>
            <a:chExt cx="2699005" cy="2543175"/>
          </a:xfrm>
        </p:grpSpPr>
        <p:sp>
          <p:nvSpPr>
            <p:cNvPr id="4" name="矩形 3"/>
            <p:cNvSpPr/>
            <p:nvPr/>
          </p:nvSpPr>
          <p:spPr>
            <a:xfrm>
              <a:off x="519118" y="295274"/>
              <a:ext cx="2646612" cy="2401888"/>
            </a:xfrm>
            <a:prstGeom prst="rect">
              <a:avLst/>
            </a:prstGeom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600" b="1" kern="1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96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kern="1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前言</a:t>
              </a:r>
              <a:endParaRPr lang="zh-CN" altLang="zh-CN" sz="5400" b="1" u="sng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66725" y="295274"/>
              <a:ext cx="2510075" cy="2543175"/>
            </a:xfrm>
            <a:custGeom>
              <a:avLst/>
              <a:gdLst>
                <a:gd name="connsiteX0" fmla="*/ 19050 w 1600200"/>
                <a:gd name="connsiteY0" fmla="*/ 0 h 2476500"/>
                <a:gd name="connsiteX1" fmla="*/ 0 w 1600200"/>
                <a:gd name="connsiteY1" fmla="*/ 2476500 h 2476500"/>
                <a:gd name="connsiteX2" fmla="*/ 1600200 w 1600200"/>
                <a:gd name="connsiteY2" fmla="*/ 2476500 h 2476500"/>
                <a:gd name="connsiteX0" fmla="*/ 19050 w 2676525"/>
                <a:gd name="connsiteY0" fmla="*/ 0 h 2495550"/>
                <a:gd name="connsiteX1" fmla="*/ 0 w 2676525"/>
                <a:gd name="connsiteY1" fmla="*/ 2476500 h 2495550"/>
                <a:gd name="connsiteX2" fmla="*/ 2676525 w 2676525"/>
                <a:gd name="connsiteY2" fmla="*/ 2495550 h 2495550"/>
                <a:gd name="connsiteX0" fmla="*/ 0 w 2686050"/>
                <a:gd name="connsiteY0" fmla="*/ 0 h 2543175"/>
                <a:gd name="connsiteX1" fmla="*/ 9525 w 2686050"/>
                <a:gd name="connsiteY1" fmla="*/ 2524125 h 2543175"/>
                <a:gd name="connsiteX2" fmla="*/ 2686050 w 2686050"/>
                <a:gd name="connsiteY2" fmla="*/ 2543175 h 254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050" h="2543175">
                  <a:moveTo>
                    <a:pt x="0" y="0"/>
                  </a:moveTo>
                  <a:lnTo>
                    <a:pt x="9525" y="2524125"/>
                  </a:lnTo>
                  <a:lnTo>
                    <a:pt x="2686050" y="2543175"/>
                  </a:lnTo>
                </a:path>
              </a:pathLst>
            </a:custGeom>
            <a:noFill/>
            <a:ln w="57150"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108" name="组合 7"/>
            <p:cNvGrpSpPr>
              <a:grpSpLocks/>
            </p:cNvGrpSpPr>
            <p:nvPr/>
          </p:nvGrpSpPr>
          <p:grpSpPr bwMode="auto">
            <a:xfrm rot="1732114">
              <a:off x="2122360" y="1868806"/>
              <a:ext cx="733424" cy="769441"/>
              <a:chOff x="2150936" y="2435720"/>
              <a:chExt cx="733424" cy="76944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148213" y="2470212"/>
                <a:ext cx="735082" cy="735012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65161" y="2435781"/>
                <a:ext cx="696979" cy="76993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400" b="1" dirty="0">
                    <a:solidFill>
                      <a:srgbClr val="FFC000"/>
                    </a:solidFill>
                    <a:latin typeface="+mn-lt"/>
                    <a:ea typeface="+mn-ea"/>
                  </a:rPr>
                  <a:t>→</a:t>
                </a: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446088" y="2992438"/>
            <a:ext cx="3775075" cy="962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对一项产品的准确理解和定位，</a:t>
            </a:r>
            <a:endParaRPr lang="en-US" altLang="zh-CN" sz="20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kern="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是成功推广该产品的关键！</a:t>
            </a:r>
            <a:endParaRPr lang="zh-CN" altLang="zh-CN" sz="1600" b="1" kern="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19050" y="-38100"/>
            <a:ext cx="7010400" cy="6896100"/>
          </a:xfrm>
          <a:custGeom>
            <a:avLst/>
            <a:gdLst>
              <a:gd name="connsiteX0" fmla="*/ 7010400 w 7010400"/>
              <a:gd name="connsiteY0" fmla="*/ 0 h 6896100"/>
              <a:gd name="connsiteX1" fmla="*/ 4533900 w 7010400"/>
              <a:gd name="connsiteY1" fmla="*/ 6896100 h 6896100"/>
              <a:gd name="connsiteX2" fmla="*/ 0 w 7010400"/>
              <a:gd name="connsiteY2" fmla="*/ 672465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0" h="6896100">
                <a:moveTo>
                  <a:pt x="7010400" y="0"/>
                </a:moveTo>
                <a:lnTo>
                  <a:pt x="4533900" y="6896100"/>
                </a:lnTo>
                <a:lnTo>
                  <a:pt x="0" y="6724650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139443">
            <a:off x="11102975" y="5835650"/>
            <a:ext cx="733425" cy="733425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13064212">
            <a:off x="11123613" y="5816600"/>
            <a:ext cx="695325" cy="7699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n-lt"/>
                <a:ea typeface="+mn-ea"/>
              </a:rPr>
              <a:t>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37438" y="2319338"/>
            <a:ext cx="3878262" cy="23082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328" b="1966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19050" y="4122738"/>
            <a:ext cx="12211050" cy="2735262"/>
          </a:xfrm>
          <a:custGeom>
            <a:avLst/>
            <a:gdLst>
              <a:gd name="connsiteX0" fmla="*/ 0 w 12192000"/>
              <a:gd name="connsiteY0" fmla="*/ 0 h 4191000"/>
              <a:gd name="connsiteX1" fmla="*/ 12192000 w 12192000"/>
              <a:gd name="connsiteY1" fmla="*/ 0 h 4191000"/>
              <a:gd name="connsiteX2" fmla="*/ 12192000 w 12192000"/>
              <a:gd name="connsiteY2" fmla="*/ 4191000 h 4191000"/>
              <a:gd name="connsiteX3" fmla="*/ 0 w 12192000"/>
              <a:gd name="connsiteY3" fmla="*/ 4191000 h 4191000"/>
              <a:gd name="connsiteX4" fmla="*/ 0 w 12192000"/>
              <a:gd name="connsiteY4" fmla="*/ 0 h 4191000"/>
              <a:gd name="connsiteX0" fmla="*/ 0 w 12211050"/>
              <a:gd name="connsiteY0" fmla="*/ 0 h 4572000"/>
              <a:gd name="connsiteX1" fmla="*/ 12211050 w 12211050"/>
              <a:gd name="connsiteY1" fmla="*/ 381000 h 4572000"/>
              <a:gd name="connsiteX2" fmla="*/ 12211050 w 12211050"/>
              <a:gd name="connsiteY2" fmla="*/ 4572000 h 4572000"/>
              <a:gd name="connsiteX3" fmla="*/ 19050 w 12211050"/>
              <a:gd name="connsiteY3" fmla="*/ 4572000 h 4572000"/>
              <a:gd name="connsiteX4" fmla="*/ 0 w 12211050"/>
              <a:gd name="connsiteY4" fmla="*/ 0 h 4572000"/>
              <a:gd name="connsiteX0" fmla="*/ 0 w 12211050"/>
              <a:gd name="connsiteY0" fmla="*/ 0 h 4572000"/>
              <a:gd name="connsiteX1" fmla="*/ 12211050 w 12211050"/>
              <a:gd name="connsiteY1" fmla="*/ 1238250 h 4572000"/>
              <a:gd name="connsiteX2" fmla="*/ 12211050 w 12211050"/>
              <a:gd name="connsiteY2" fmla="*/ 4572000 h 4572000"/>
              <a:gd name="connsiteX3" fmla="*/ 19050 w 12211050"/>
              <a:gd name="connsiteY3" fmla="*/ 4572000 h 4572000"/>
              <a:gd name="connsiteX4" fmla="*/ 0 w 1221105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572000">
                <a:moveTo>
                  <a:pt x="0" y="0"/>
                </a:moveTo>
                <a:lnTo>
                  <a:pt x="12211050" y="1238250"/>
                </a:lnTo>
                <a:lnTo>
                  <a:pt x="12211050" y="4572000"/>
                </a:lnTo>
                <a:lnTo>
                  <a:pt x="19050" y="4572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771525"/>
          </a:xfrm>
          <a:custGeom>
            <a:avLst/>
            <a:gdLst>
              <a:gd name="connsiteX0" fmla="*/ 0 w 12192000"/>
              <a:gd name="connsiteY0" fmla="*/ 0 h 390525"/>
              <a:gd name="connsiteX1" fmla="*/ 12192000 w 12192000"/>
              <a:gd name="connsiteY1" fmla="*/ 0 h 390525"/>
              <a:gd name="connsiteX2" fmla="*/ 12192000 w 12192000"/>
              <a:gd name="connsiteY2" fmla="*/ 390525 h 390525"/>
              <a:gd name="connsiteX3" fmla="*/ 0 w 12192000"/>
              <a:gd name="connsiteY3" fmla="*/ 390525 h 390525"/>
              <a:gd name="connsiteX4" fmla="*/ 0 w 12192000"/>
              <a:gd name="connsiteY4" fmla="*/ 0 h 390525"/>
              <a:gd name="connsiteX0" fmla="*/ 0 w 12192000"/>
              <a:gd name="connsiteY0" fmla="*/ 0 h 771525"/>
              <a:gd name="connsiteX1" fmla="*/ 12192000 w 12192000"/>
              <a:gd name="connsiteY1" fmla="*/ 0 h 771525"/>
              <a:gd name="connsiteX2" fmla="*/ 12192000 w 12192000"/>
              <a:gd name="connsiteY2" fmla="*/ 771525 h 771525"/>
              <a:gd name="connsiteX3" fmla="*/ 0 w 12192000"/>
              <a:gd name="connsiteY3" fmla="*/ 390525 h 771525"/>
              <a:gd name="connsiteX4" fmla="*/ 0 w 12192000"/>
              <a:gd name="connsiteY4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71525">
                <a:moveTo>
                  <a:pt x="0" y="0"/>
                </a:moveTo>
                <a:lnTo>
                  <a:pt x="12192000" y="0"/>
                </a:lnTo>
                <a:lnTo>
                  <a:pt x="12192000" y="771525"/>
                </a:lnTo>
                <a:lnTo>
                  <a:pt x="0" y="3905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38100" y="400050"/>
            <a:ext cx="12230100" cy="4479925"/>
          </a:xfrm>
          <a:custGeom>
            <a:avLst/>
            <a:gdLst>
              <a:gd name="connsiteX0" fmla="*/ 0 w 12230100"/>
              <a:gd name="connsiteY0" fmla="*/ 0 h 3086100"/>
              <a:gd name="connsiteX1" fmla="*/ 12230100 w 12230100"/>
              <a:gd name="connsiteY1" fmla="*/ 666750 h 3086100"/>
              <a:gd name="connsiteX2" fmla="*/ 11830050 w 12230100"/>
              <a:gd name="connsiteY2" fmla="*/ 3086100 h 3086100"/>
              <a:gd name="connsiteX0" fmla="*/ 0 w 12230100"/>
              <a:gd name="connsiteY0" fmla="*/ 0 h 4479471"/>
              <a:gd name="connsiteX1" fmla="*/ 12230100 w 12230100"/>
              <a:gd name="connsiteY1" fmla="*/ 666750 h 4479471"/>
              <a:gd name="connsiteX2" fmla="*/ 11684907 w 12230100"/>
              <a:gd name="connsiteY2" fmla="*/ 4479471 h 44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0100" h="4479471">
                <a:moveTo>
                  <a:pt x="0" y="0"/>
                </a:moveTo>
                <a:lnTo>
                  <a:pt x="12230100" y="666750"/>
                </a:lnTo>
                <a:lnTo>
                  <a:pt x="11684907" y="4479471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354789">
            <a:off x="261938" y="461963"/>
            <a:ext cx="2032000" cy="120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72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zh-CN" sz="4800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7" name="组合 8"/>
          <p:cNvGrpSpPr>
            <a:grpSpLocks/>
          </p:cNvGrpSpPr>
          <p:nvPr/>
        </p:nvGrpSpPr>
        <p:grpSpPr bwMode="auto">
          <a:xfrm rot="-328619">
            <a:off x="10780713" y="5368925"/>
            <a:ext cx="962025" cy="1093788"/>
            <a:chOff x="11037914" y="5671019"/>
            <a:chExt cx="811441" cy="923330"/>
          </a:xfrm>
        </p:grpSpPr>
        <p:sp>
          <p:nvSpPr>
            <p:cNvPr id="7" name="椭圆 6"/>
            <p:cNvSpPr/>
            <p:nvPr/>
          </p:nvSpPr>
          <p:spPr>
            <a:xfrm rot="18139443">
              <a:off x="11100366" y="5832706"/>
              <a:ext cx="734375" cy="73243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13064212">
              <a:off x="11037914" y="5671019"/>
              <a:ext cx="811441" cy="92333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dirty="0">
                  <a:solidFill>
                    <a:schemeClr val="bg1"/>
                  </a:solidFill>
                  <a:latin typeface="+mn-lt"/>
                  <a:ea typeface="+mn-ea"/>
                </a:rPr>
                <a:t>→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181225" y="1208088"/>
            <a:ext cx="8040688" cy="3155950"/>
          </a:xfrm>
          <a:prstGeom prst="rect">
            <a:avLst/>
          </a:prstGeom>
          <a:effectLst>
            <a:outerShdw blurRad="50800" dist="889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9900" b="1" kern="1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0" y="4848225"/>
            <a:ext cx="6154738" cy="1901825"/>
          </a:xfrm>
          <a:custGeom>
            <a:avLst/>
            <a:gdLst>
              <a:gd name="connsiteX0" fmla="*/ 0 w 6154057"/>
              <a:gd name="connsiteY0" fmla="*/ 1901371 h 1901371"/>
              <a:gd name="connsiteX1" fmla="*/ 0 w 6154057"/>
              <a:gd name="connsiteY1" fmla="*/ 14514 h 1901371"/>
              <a:gd name="connsiteX2" fmla="*/ 290286 w 6154057"/>
              <a:gd name="connsiteY2" fmla="*/ 29028 h 1901371"/>
              <a:gd name="connsiteX3" fmla="*/ 290286 w 6154057"/>
              <a:gd name="connsiteY3" fmla="*/ 1494971 h 1901371"/>
              <a:gd name="connsiteX4" fmla="*/ 725714 w 6154057"/>
              <a:gd name="connsiteY4" fmla="*/ 1553028 h 1901371"/>
              <a:gd name="connsiteX5" fmla="*/ 740229 w 6154057"/>
              <a:gd name="connsiteY5" fmla="*/ 1146628 h 1901371"/>
              <a:gd name="connsiteX6" fmla="*/ 1088571 w 6154057"/>
              <a:gd name="connsiteY6" fmla="*/ 1117600 h 1901371"/>
              <a:gd name="connsiteX7" fmla="*/ 1074057 w 6154057"/>
              <a:gd name="connsiteY7" fmla="*/ 1451428 h 1901371"/>
              <a:gd name="connsiteX8" fmla="*/ 1407886 w 6154057"/>
              <a:gd name="connsiteY8" fmla="*/ 1451428 h 1901371"/>
              <a:gd name="connsiteX9" fmla="*/ 1611086 w 6154057"/>
              <a:gd name="connsiteY9" fmla="*/ 0 h 1901371"/>
              <a:gd name="connsiteX10" fmla="*/ 1727200 w 6154057"/>
              <a:gd name="connsiteY10" fmla="*/ 653143 h 1901371"/>
              <a:gd name="connsiteX11" fmla="*/ 2002971 w 6154057"/>
              <a:gd name="connsiteY11" fmla="*/ 595085 h 1901371"/>
              <a:gd name="connsiteX12" fmla="*/ 2002971 w 6154057"/>
              <a:gd name="connsiteY12" fmla="*/ 1030514 h 1901371"/>
              <a:gd name="connsiteX13" fmla="*/ 2438400 w 6154057"/>
              <a:gd name="connsiteY13" fmla="*/ 1262743 h 1901371"/>
              <a:gd name="connsiteX14" fmla="*/ 2598057 w 6154057"/>
              <a:gd name="connsiteY14" fmla="*/ 377371 h 1901371"/>
              <a:gd name="connsiteX15" fmla="*/ 3062514 w 6154057"/>
              <a:gd name="connsiteY15" fmla="*/ 348343 h 1901371"/>
              <a:gd name="connsiteX16" fmla="*/ 3077029 w 6154057"/>
              <a:gd name="connsiteY16" fmla="*/ 1088571 h 1901371"/>
              <a:gd name="connsiteX17" fmla="*/ 3164114 w 6154057"/>
              <a:gd name="connsiteY17" fmla="*/ 1582057 h 1901371"/>
              <a:gd name="connsiteX18" fmla="*/ 3425371 w 6154057"/>
              <a:gd name="connsiteY18" fmla="*/ 1175657 h 1901371"/>
              <a:gd name="connsiteX19" fmla="*/ 3715657 w 6154057"/>
              <a:gd name="connsiteY19" fmla="*/ 1509485 h 1901371"/>
              <a:gd name="connsiteX20" fmla="*/ 4093029 w 6154057"/>
              <a:gd name="connsiteY20" fmla="*/ 1451428 h 1901371"/>
              <a:gd name="connsiteX21" fmla="*/ 4383314 w 6154057"/>
              <a:gd name="connsiteY21" fmla="*/ 1669143 h 1901371"/>
              <a:gd name="connsiteX22" fmla="*/ 4659086 w 6154057"/>
              <a:gd name="connsiteY22" fmla="*/ 653143 h 1901371"/>
              <a:gd name="connsiteX23" fmla="*/ 4905829 w 6154057"/>
              <a:gd name="connsiteY23" fmla="*/ 899885 h 1901371"/>
              <a:gd name="connsiteX24" fmla="*/ 5109029 w 6154057"/>
              <a:gd name="connsiteY24" fmla="*/ 914400 h 1901371"/>
              <a:gd name="connsiteX25" fmla="*/ 5181600 w 6154057"/>
              <a:gd name="connsiteY25" fmla="*/ 1378857 h 1901371"/>
              <a:gd name="connsiteX26" fmla="*/ 5529943 w 6154057"/>
              <a:gd name="connsiteY26" fmla="*/ 1088571 h 1901371"/>
              <a:gd name="connsiteX27" fmla="*/ 5631543 w 6154057"/>
              <a:gd name="connsiteY27" fmla="*/ 1219200 h 1901371"/>
              <a:gd name="connsiteX28" fmla="*/ 6154057 w 6154057"/>
              <a:gd name="connsiteY28" fmla="*/ 1886857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54057" h="1901371">
                <a:moveTo>
                  <a:pt x="0" y="1901371"/>
                </a:moveTo>
                <a:lnTo>
                  <a:pt x="0" y="14514"/>
                </a:lnTo>
                <a:lnTo>
                  <a:pt x="290286" y="29028"/>
                </a:lnTo>
                <a:lnTo>
                  <a:pt x="290286" y="1494971"/>
                </a:lnTo>
                <a:lnTo>
                  <a:pt x="725714" y="1553028"/>
                </a:lnTo>
                <a:lnTo>
                  <a:pt x="740229" y="1146628"/>
                </a:lnTo>
                <a:lnTo>
                  <a:pt x="1088571" y="1117600"/>
                </a:lnTo>
                <a:lnTo>
                  <a:pt x="1074057" y="1451428"/>
                </a:lnTo>
                <a:lnTo>
                  <a:pt x="1407886" y="1451428"/>
                </a:lnTo>
                <a:lnTo>
                  <a:pt x="1611086" y="0"/>
                </a:lnTo>
                <a:lnTo>
                  <a:pt x="1727200" y="653143"/>
                </a:lnTo>
                <a:lnTo>
                  <a:pt x="2002971" y="595085"/>
                </a:lnTo>
                <a:lnTo>
                  <a:pt x="2002971" y="1030514"/>
                </a:lnTo>
                <a:lnTo>
                  <a:pt x="2438400" y="1262743"/>
                </a:lnTo>
                <a:lnTo>
                  <a:pt x="2598057" y="377371"/>
                </a:lnTo>
                <a:lnTo>
                  <a:pt x="3062514" y="348343"/>
                </a:lnTo>
                <a:lnTo>
                  <a:pt x="3077029" y="1088571"/>
                </a:lnTo>
                <a:lnTo>
                  <a:pt x="3164114" y="1582057"/>
                </a:lnTo>
                <a:lnTo>
                  <a:pt x="3425371" y="1175657"/>
                </a:lnTo>
                <a:lnTo>
                  <a:pt x="3715657" y="1509485"/>
                </a:lnTo>
                <a:lnTo>
                  <a:pt x="4093029" y="1451428"/>
                </a:lnTo>
                <a:lnTo>
                  <a:pt x="4383314" y="1669143"/>
                </a:lnTo>
                <a:lnTo>
                  <a:pt x="4659086" y="653143"/>
                </a:lnTo>
                <a:lnTo>
                  <a:pt x="4905829" y="899885"/>
                </a:lnTo>
                <a:lnTo>
                  <a:pt x="5109029" y="914400"/>
                </a:lnTo>
                <a:lnTo>
                  <a:pt x="5181600" y="1378857"/>
                </a:lnTo>
                <a:lnTo>
                  <a:pt x="5529943" y="1088571"/>
                </a:lnTo>
                <a:lnTo>
                  <a:pt x="5631543" y="1219200"/>
                </a:lnTo>
                <a:lnTo>
                  <a:pt x="6154057" y="1886857"/>
                </a:lnTo>
              </a:path>
            </a:pathLst>
          </a:custGeom>
          <a:noFill/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30" name="文本框 11"/>
          <p:cNvSpPr txBox="1">
            <a:spLocks noChangeArrowheads="1"/>
          </p:cNvSpPr>
          <p:nvPr/>
        </p:nvSpPr>
        <p:spPr bwMode="auto">
          <a:xfrm>
            <a:off x="11083925" y="201613"/>
            <a:ext cx="876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等腰三角形 13"/>
          <p:cNvSpPr/>
          <p:nvPr/>
        </p:nvSpPr>
        <p:spPr>
          <a:xfrm rot="5400000">
            <a:off x="94456" y="3326607"/>
            <a:ext cx="1470025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93662" y="2616201"/>
            <a:ext cx="1471613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94456" y="1829595"/>
            <a:ext cx="1470025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7625" y="449263"/>
            <a:ext cx="2136775" cy="1841500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152" name="组合 21"/>
          <p:cNvGrpSpPr>
            <a:grpSpLocks/>
          </p:cNvGrpSpPr>
          <p:nvPr/>
        </p:nvGrpSpPr>
        <p:grpSpPr bwMode="auto">
          <a:xfrm>
            <a:off x="10658475" y="123825"/>
            <a:ext cx="1317625" cy="1317625"/>
            <a:chOff x="9582150" y="323850"/>
            <a:chExt cx="2114550" cy="2114550"/>
          </a:xfrm>
        </p:grpSpPr>
        <p:sp>
          <p:nvSpPr>
            <p:cNvPr id="8" name="泪滴形 7"/>
            <p:cNvSpPr/>
            <p:nvPr/>
          </p:nvSpPr>
          <p:spPr>
            <a:xfrm rot="10800000">
              <a:off x="9582150" y="323850"/>
              <a:ext cx="2114550" cy="2114550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889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20988" y="782427"/>
              <a:ext cx="1436875" cy="593603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SWOT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97418" y="1304696"/>
              <a:ext cx="1284016" cy="741366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9709533" y="451233"/>
              <a:ext cx="1859785" cy="185978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635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57213" y="957263"/>
            <a:ext cx="493712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5663" y="954088"/>
            <a:ext cx="1416050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kern="100" dirty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800" b="1" kern="100" dirty="0">
              <a:solidFill>
                <a:srgbClr val="FFC000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8313" y="976313"/>
            <a:ext cx="684212" cy="684212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6950" y="1874838"/>
            <a:ext cx="6800850" cy="46037"/>
          </a:xfrm>
          <a:prstGeom prst="rect">
            <a:avLst/>
          </a:prstGeom>
          <a:solidFill>
            <a:srgbClr val="FFC000">
              <a:alpha val="77000"/>
            </a:srgb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2975" y="1244600"/>
            <a:ext cx="2646363" cy="461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在此输入相应内容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2266950" y="2103438"/>
            <a:ext cx="6096000" cy="33242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目前区域发展潜力较大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本案所定户型市场需求量较高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区域出行交通便捷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本案所处地理位置优势</a:t>
            </a:r>
            <a:endParaRPr lang="en-US" altLang="zh-CN" sz="2800" b="1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区域个案品质较高，配套较全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10234613" y="1770063"/>
            <a:ext cx="1947862" cy="5132387"/>
          </a:xfrm>
          <a:custGeom>
            <a:avLst/>
            <a:gdLst>
              <a:gd name="connsiteX0" fmla="*/ 1946787 w 1946787"/>
              <a:gd name="connsiteY0" fmla="*/ 353962 h 5132439"/>
              <a:gd name="connsiteX1" fmla="*/ 1179871 w 1946787"/>
              <a:gd name="connsiteY1" fmla="*/ 0 h 5132439"/>
              <a:gd name="connsiteX2" fmla="*/ 737419 w 1946787"/>
              <a:gd name="connsiteY2" fmla="*/ 4188542 h 5132439"/>
              <a:gd name="connsiteX3" fmla="*/ 353961 w 1946787"/>
              <a:gd name="connsiteY3" fmla="*/ 4070555 h 5132439"/>
              <a:gd name="connsiteX4" fmla="*/ 0 w 1946787"/>
              <a:gd name="connsiteY4" fmla="*/ 5132439 h 513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787" h="5132439">
                <a:moveTo>
                  <a:pt x="1946787" y="353962"/>
                </a:moveTo>
                <a:lnTo>
                  <a:pt x="1179871" y="0"/>
                </a:lnTo>
                <a:lnTo>
                  <a:pt x="737419" y="4188542"/>
                </a:lnTo>
                <a:lnTo>
                  <a:pt x="353961" y="4070555"/>
                </a:lnTo>
                <a:lnTo>
                  <a:pt x="0" y="5132439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120063" y="5716588"/>
            <a:ext cx="37766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文字内容可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根据实际情况进行修改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等腰三角形 13"/>
          <p:cNvSpPr/>
          <p:nvPr/>
        </p:nvSpPr>
        <p:spPr>
          <a:xfrm rot="5400000">
            <a:off x="94456" y="3326607"/>
            <a:ext cx="1470025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93662" y="2616201"/>
            <a:ext cx="1471613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94456" y="410370"/>
            <a:ext cx="1470025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7625" y="1236663"/>
            <a:ext cx="2136775" cy="1841500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176" name="组合 21"/>
          <p:cNvGrpSpPr>
            <a:grpSpLocks/>
          </p:cNvGrpSpPr>
          <p:nvPr/>
        </p:nvGrpSpPr>
        <p:grpSpPr bwMode="auto">
          <a:xfrm>
            <a:off x="10658475" y="123825"/>
            <a:ext cx="1317625" cy="1317625"/>
            <a:chOff x="9582150" y="323850"/>
            <a:chExt cx="2114550" cy="2114550"/>
          </a:xfrm>
        </p:grpSpPr>
        <p:sp>
          <p:nvSpPr>
            <p:cNvPr id="8" name="泪滴形 7"/>
            <p:cNvSpPr/>
            <p:nvPr/>
          </p:nvSpPr>
          <p:spPr>
            <a:xfrm rot="10800000">
              <a:off x="9582150" y="323850"/>
              <a:ext cx="2114550" cy="2114550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889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20988" y="782427"/>
              <a:ext cx="1436875" cy="593603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SWOT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97418" y="1304696"/>
              <a:ext cx="1284016" cy="741366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9709533" y="451233"/>
              <a:ext cx="1859785" cy="185978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635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6413" y="1709738"/>
            <a:ext cx="622300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25663" y="954088"/>
            <a:ext cx="1419225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kern="100" dirty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4800" b="1" kern="100" dirty="0">
              <a:solidFill>
                <a:srgbClr val="FFC000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8313" y="1763713"/>
            <a:ext cx="684212" cy="684212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6950" y="1874838"/>
            <a:ext cx="6800850" cy="46037"/>
          </a:xfrm>
          <a:prstGeom prst="rect">
            <a:avLst/>
          </a:prstGeom>
          <a:solidFill>
            <a:srgbClr val="FFC000">
              <a:alpha val="77000"/>
            </a:srgb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2975" y="1244600"/>
            <a:ext cx="2646363" cy="461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在此输入相应内容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2266950" y="2103438"/>
            <a:ext cx="8229600" cy="2678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区域环境较差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区域内相关生活配套设施较少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高层楼特质，造价高、公摊大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靠近火车站，流动人口较多，存在诸多隐患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7078663" y="2182813"/>
            <a:ext cx="5132387" cy="4660900"/>
          </a:xfrm>
          <a:custGeom>
            <a:avLst/>
            <a:gdLst>
              <a:gd name="connsiteX0" fmla="*/ 0 w 5132439"/>
              <a:gd name="connsiteY0" fmla="*/ 4660491 h 4660491"/>
              <a:gd name="connsiteX1" fmla="*/ 737419 w 5132439"/>
              <a:gd name="connsiteY1" fmla="*/ 3952568 h 4660491"/>
              <a:gd name="connsiteX2" fmla="*/ 1504335 w 5132439"/>
              <a:gd name="connsiteY2" fmla="*/ 4159045 h 4660491"/>
              <a:gd name="connsiteX3" fmla="*/ 4277032 w 5132439"/>
              <a:gd name="connsiteY3" fmla="*/ 3569110 h 4660491"/>
              <a:gd name="connsiteX4" fmla="*/ 5132439 w 5132439"/>
              <a:gd name="connsiteY4" fmla="*/ 0 h 466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439" h="4660491">
                <a:moveTo>
                  <a:pt x="0" y="4660491"/>
                </a:moveTo>
                <a:lnTo>
                  <a:pt x="737419" y="3952568"/>
                </a:lnTo>
                <a:lnTo>
                  <a:pt x="1504335" y="4159045"/>
                </a:lnTo>
                <a:lnTo>
                  <a:pt x="4277032" y="3569110"/>
                </a:lnTo>
                <a:lnTo>
                  <a:pt x="5132439" y="0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84" name="文本框 26"/>
          <p:cNvSpPr txBox="1">
            <a:spLocks noChangeArrowheads="1"/>
          </p:cNvSpPr>
          <p:nvPr/>
        </p:nvSpPr>
        <p:spPr bwMode="auto">
          <a:xfrm>
            <a:off x="8120063" y="5716588"/>
            <a:ext cx="37766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文字内容可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根据实际情况进行修改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等腰三角形 13"/>
          <p:cNvSpPr/>
          <p:nvPr/>
        </p:nvSpPr>
        <p:spPr>
          <a:xfrm rot="5400000">
            <a:off x="94456" y="3326607"/>
            <a:ext cx="1470025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93662" y="1435101"/>
            <a:ext cx="1471613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7" name="组合 21"/>
          <p:cNvGrpSpPr>
            <a:grpSpLocks/>
          </p:cNvGrpSpPr>
          <p:nvPr/>
        </p:nvGrpSpPr>
        <p:grpSpPr bwMode="auto">
          <a:xfrm>
            <a:off x="10658475" y="123825"/>
            <a:ext cx="1317625" cy="1317625"/>
            <a:chOff x="9582150" y="323850"/>
            <a:chExt cx="2114550" cy="2114550"/>
          </a:xfrm>
        </p:grpSpPr>
        <p:sp>
          <p:nvSpPr>
            <p:cNvPr id="8" name="泪滴形 7"/>
            <p:cNvSpPr/>
            <p:nvPr/>
          </p:nvSpPr>
          <p:spPr>
            <a:xfrm rot="10800000">
              <a:off x="9582150" y="323850"/>
              <a:ext cx="2114550" cy="2114550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889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20988" y="782427"/>
              <a:ext cx="1436875" cy="593603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SWOT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97418" y="1304696"/>
              <a:ext cx="1284016" cy="741366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9709533" y="451233"/>
              <a:ext cx="1859785" cy="185978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635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125663" y="954088"/>
            <a:ext cx="1416050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kern="100" dirty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sz="4800" b="1" kern="100" dirty="0">
              <a:solidFill>
                <a:srgbClr val="FFC000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6950" y="1874838"/>
            <a:ext cx="6800850" cy="46037"/>
          </a:xfrm>
          <a:prstGeom prst="rect">
            <a:avLst/>
          </a:prstGeom>
          <a:solidFill>
            <a:srgbClr val="FFC000">
              <a:alpha val="77000"/>
            </a:srgb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2975" y="1244600"/>
            <a:ext cx="2646363" cy="461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在此输入相应内容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2266950" y="2103438"/>
            <a:ext cx="8229600" cy="203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政府关于一环路以内只拆不建的政策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全新的</a:t>
            </a:r>
            <a:r>
              <a:rPr lang="en-US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99+1</a:t>
            </a: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的社区酒店式物业服务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本案产品类型市场尚未饱和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3303588" y="1976438"/>
            <a:ext cx="8848725" cy="4895850"/>
          </a:xfrm>
          <a:custGeom>
            <a:avLst/>
            <a:gdLst>
              <a:gd name="connsiteX0" fmla="*/ 0 w 8849032"/>
              <a:gd name="connsiteY0" fmla="*/ 4896464 h 4896464"/>
              <a:gd name="connsiteX1" fmla="*/ 0 w 8849032"/>
              <a:gd name="connsiteY1" fmla="*/ 4837471 h 4896464"/>
              <a:gd name="connsiteX2" fmla="*/ 884903 w 8849032"/>
              <a:gd name="connsiteY2" fmla="*/ 3716593 h 4896464"/>
              <a:gd name="connsiteX3" fmla="*/ 3864077 w 8849032"/>
              <a:gd name="connsiteY3" fmla="*/ 4601497 h 4896464"/>
              <a:gd name="connsiteX4" fmla="*/ 5810864 w 8849032"/>
              <a:gd name="connsiteY4" fmla="*/ 3805084 h 4896464"/>
              <a:gd name="connsiteX5" fmla="*/ 7167716 w 8849032"/>
              <a:gd name="connsiteY5" fmla="*/ 4424516 h 4896464"/>
              <a:gd name="connsiteX6" fmla="*/ 8849032 w 8849032"/>
              <a:gd name="connsiteY6" fmla="*/ 0 h 489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49032" h="4896464">
                <a:moveTo>
                  <a:pt x="0" y="4896464"/>
                </a:moveTo>
                <a:lnTo>
                  <a:pt x="0" y="4837471"/>
                </a:lnTo>
                <a:lnTo>
                  <a:pt x="884903" y="3716593"/>
                </a:lnTo>
                <a:lnTo>
                  <a:pt x="3864077" y="4601497"/>
                </a:lnTo>
                <a:lnTo>
                  <a:pt x="5810864" y="3805084"/>
                </a:lnTo>
                <a:lnTo>
                  <a:pt x="7167716" y="4424516"/>
                </a:lnTo>
                <a:lnTo>
                  <a:pt x="8849032" y="0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93663" y="766763"/>
            <a:ext cx="1471612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8419" y="2124869"/>
            <a:ext cx="2135188" cy="1841500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7525" y="2640013"/>
            <a:ext cx="622300" cy="70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8313" y="2651125"/>
            <a:ext cx="684212" cy="68580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8" name="文本框 25"/>
          <p:cNvSpPr txBox="1">
            <a:spLocks noChangeArrowheads="1"/>
          </p:cNvSpPr>
          <p:nvPr/>
        </p:nvSpPr>
        <p:spPr bwMode="auto">
          <a:xfrm>
            <a:off x="8120063" y="5716588"/>
            <a:ext cx="37766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文字内容可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根据实际情况进行修改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2"/>
          <a:srcRect t="18593" b="1859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等腰三角形 12"/>
          <p:cNvSpPr/>
          <p:nvPr/>
        </p:nvSpPr>
        <p:spPr>
          <a:xfrm rot="5400000">
            <a:off x="93663" y="766763"/>
            <a:ext cx="1471612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93662" y="1435101"/>
            <a:ext cx="1471613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21" name="组合 21"/>
          <p:cNvGrpSpPr>
            <a:grpSpLocks/>
          </p:cNvGrpSpPr>
          <p:nvPr/>
        </p:nvGrpSpPr>
        <p:grpSpPr bwMode="auto">
          <a:xfrm>
            <a:off x="10658475" y="123825"/>
            <a:ext cx="1317625" cy="1317625"/>
            <a:chOff x="9582150" y="323850"/>
            <a:chExt cx="2114550" cy="2114550"/>
          </a:xfrm>
        </p:grpSpPr>
        <p:sp>
          <p:nvSpPr>
            <p:cNvPr id="8" name="泪滴形 7"/>
            <p:cNvSpPr/>
            <p:nvPr/>
          </p:nvSpPr>
          <p:spPr>
            <a:xfrm rot="10800000">
              <a:off x="9582150" y="323850"/>
              <a:ext cx="2114550" cy="2114550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889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920988" y="782427"/>
              <a:ext cx="1436875" cy="593603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SWOT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97418" y="1304696"/>
              <a:ext cx="1284016" cy="741366"/>
            </a:xfrm>
            <a:prstGeom prst="rect">
              <a:avLst/>
            </a:prstGeom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9709533" y="451233"/>
              <a:ext cx="1859785" cy="185978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635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125663" y="954088"/>
            <a:ext cx="1416050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800" b="1" kern="100" dirty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sz="4800" b="1" kern="100" dirty="0">
              <a:solidFill>
                <a:srgbClr val="FFC000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6950" y="1874838"/>
            <a:ext cx="6800850" cy="46037"/>
          </a:xfrm>
          <a:prstGeom prst="rect">
            <a:avLst/>
          </a:prstGeom>
          <a:solidFill>
            <a:srgbClr val="FFC000">
              <a:alpha val="77000"/>
            </a:srgb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2975" y="1244600"/>
            <a:ext cx="2646363" cy="461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在此输入相应内容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2266950" y="2103438"/>
            <a:ext cx="8229600" cy="2678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竞争个案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部分市场份额已经分化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性价比脱离市场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28600" algn="l"/>
              </a:tabLst>
              <a:defRPr/>
            </a:pPr>
            <a:r>
              <a:rPr lang="zh-CN" altLang="zh-CN" sz="28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开发商自身定位失误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248150" y="2773363"/>
            <a:ext cx="7875588" cy="4098925"/>
          </a:xfrm>
          <a:custGeom>
            <a:avLst/>
            <a:gdLst>
              <a:gd name="connsiteX0" fmla="*/ 7875639 w 7875639"/>
              <a:gd name="connsiteY0" fmla="*/ 2271251 h 4100051"/>
              <a:gd name="connsiteX1" fmla="*/ 7138220 w 7875639"/>
              <a:gd name="connsiteY1" fmla="*/ 0 h 4100051"/>
              <a:gd name="connsiteX2" fmla="*/ 6931742 w 7875639"/>
              <a:gd name="connsiteY2" fmla="*/ 1356851 h 4100051"/>
              <a:gd name="connsiteX3" fmla="*/ 6194323 w 7875639"/>
              <a:gd name="connsiteY3" fmla="*/ 855406 h 4100051"/>
              <a:gd name="connsiteX4" fmla="*/ 6312310 w 7875639"/>
              <a:gd name="connsiteY4" fmla="*/ 2713703 h 4100051"/>
              <a:gd name="connsiteX5" fmla="*/ 825910 w 7875639"/>
              <a:gd name="connsiteY5" fmla="*/ 3274142 h 4100051"/>
              <a:gd name="connsiteX6" fmla="*/ 0 w 7875639"/>
              <a:gd name="connsiteY6" fmla="*/ 4100051 h 41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5639" h="4100051">
                <a:moveTo>
                  <a:pt x="7875639" y="2271251"/>
                </a:moveTo>
                <a:lnTo>
                  <a:pt x="7138220" y="0"/>
                </a:lnTo>
                <a:lnTo>
                  <a:pt x="6931742" y="1356851"/>
                </a:lnTo>
                <a:lnTo>
                  <a:pt x="6194323" y="855406"/>
                </a:lnTo>
                <a:lnTo>
                  <a:pt x="6312310" y="2713703"/>
                </a:lnTo>
                <a:lnTo>
                  <a:pt x="825910" y="3274142"/>
                </a:lnTo>
                <a:lnTo>
                  <a:pt x="0" y="4100051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93662" y="2127251"/>
            <a:ext cx="1471613" cy="1268412"/>
          </a:xfrm>
          <a:prstGeom prst="triangle">
            <a:avLst/>
          </a:prstGeom>
          <a:solidFill>
            <a:schemeClr val="bg1">
              <a:lumMod val="50000"/>
              <a:alpha val="77000"/>
            </a:schemeClr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48419" y="2793207"/>
            <a:ext cx="2135187" cy="1841500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4038" y="3340100"/>
            <a:ext cx="504825" cy="7064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8313" y="3319463"/>
            <a:ext cx="684212" cy="685800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50800" dist="635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32" name="文本框 26"/>
          <p:cNvSpPr txBox="1">
            <a:spLocks noChangeArrowheads="1"/>
          </p:cNvSpPr>
          <p:nvPr/>
        </p:nvSpPr>
        <p:spPr bwMode="auto">
          <a:xfrm>
            <a:off x="8120063" y="5716588"/>
            <a:ext cx="377666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文字内容可</a:t>
            </a:r>
            <a:endParaRPr lang="en-US" altLang="zh-CN" sz="2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根据实际情况进行修改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9050"/>
            <a:ext cx="4953000" cy="68770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8593" b="18593"/>
          <a:stretch/>
        </p:blipFill>
        <p:spPr>
          <a:xfrm>
            <a:off x="0" y="1079500"/>
            <a:ext cx="4953000" cy="278606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728663" y="1349375"/>
            <a:ext cx="3343275" cy="2246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60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分析综述</a:t>
            </a:r>
            <a:endParaRPr lang="zh-CN" altLang="zh-CN" sz="4400" kern="1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7800" y="1306513"/>
            <a:ext cx="653415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我们通过对以上所列优劣势、机会点及威胁点的整合与对比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···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0896600" y="-19050"/>
            <a:ext cx="1162050" cy="6877050"/>
          </a:xfrm>
          <a:custGeom>
            <a:avLst/>
            <a:gdLst>
              <a:gd name="connsiteX0" fmla="*/ 0 w 1162050"/>
              <a:gd name="connsiteY0" fmla="*/ 0 h 6877050"/>
              <a:gd name="connsiteX1" fmla="*/ 914400 w 1162050"/>
              <a:gd name="connsiteY1" fmla="*/ 1257300 h 6877050"/>
              <a:gd name="connsiteX2" fmla="*/ 1162050 w 1162050"/>
              <a:gd name="connsiteY2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6877050">
                <a:moveTo>
                  <a:pt x="0" y="0"/>
                </a:moveTo>
                <a:lnTo>
                  <a:pt x="914400" y="1257300"/>
                </a:lnTo>
                <a:lnTo>
                  <a:pt x="1162050" y="6877050"/>
                </a:lnTo>
              </a:path>
            </a:pathLst>
          </a:custGeom>
          <a:noFill/>
          <a:ln>
            <a:solidFill>
              <a:srgbClr val="FFC000"/>
            </a:solidFill>
            <a:prstDash val="sysDash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7" name="组合 8"/>
          <p:cNvGrpSpPr>
            <a:grpSpLocks/>
          </p:cNvGrpSpPr>
          <p:nvPr/>
        </p:nvGrpSpPr>
        <p:grpSpPr bwMode="auto">
          <a:xfrm rot="6313227">
            <a:off x="1814513" y="4629150"/>
            <a:ext cx="1522412" cy="1862138"/>
            <a:chOff x="1997100" y="4912545"/>
            <a:chExt cx="734960" cy="898992"/>
          </a:xfrm>
        </p:grpSpPr>
        <p:sp>
          <p:nvSpPr>
            <p:cNvPr id="7" name="椭圆 6"/>
            <p:cNvSpPr/>
            <p:nvPr/>
          </p:nvSpPr>
          <p:spPr>
            <a:xfrm rot="18139443">
              <a:off x="1998609" y="4995227"/>
              <a:ext cx="732682" cy="73342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400"/>
            </a:p>
          </p:txBody>
        </p:sp>
        <p:sp>
          <p:nvSpPr>
            <p:cNvPr id="8" name="文本框 7"/>
            <p:cNvSpPr txBox="1"/>
            <p:nvPr/>
          </p:nvSpPr>
          <p:spPr>
            <a:xfrm rot="13064212">
              <a:off x="1996643" y="4912377"/>
              <a:ext cx="734194" cy="89899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500" b="1" dirty="0">
                  <a:solidFill>
                    <a:schemeClr val="bg1"/>
                  </a:solidFill>
                  <a:latin typeface="+mn-lt"/>
                  <a:ea typeface="+mn-ea"/>
                </a:rPr>
                <a:t>→</a:t>
              </a:r>
            </a:p>
          </p:txBody>
        </p:sp>
      </p:grpSp>
      <p:grpSp>
        <p:nvGrpSpPr>
          <p:cNvPr id="10248" name="组合 9"/>
          <p:cNvGrpSpPr>
            <a:grpSpLocks/>
          </p:cNvGrpSpPr>
          <p:nvPr/>
        </p:nvGrpSpPr>
        <p:grpSpPr bwMode="auto">
          <a:xfrm rot="619780">
            <a:off x="1368425" y="4327525"/>
            <a:ext cx="749300" cy="749300"/>
            <a:chOff x="11102999" y="5835099"/>
            <a:chExt cx="733424" cy="733424"/>
          </a:xfrm>
        </p:grpSpPr>
        <p:sp>
          <p:nvSpPr>
            <p:cNvPr id="11" name="椭圆 10"/>
            <p:cNvSpPr/>
            <p:nvPr/>
          </p:nvSpPr>
          <p:spPr>
            <a:xfrm rot="18139443">
              <a:off x="11102999" y="5835099"/>
              <a:ext cx="733424" cy="733424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 rot="13064212">
              <a:off x="11151169" y="5855300"/>
              <a:ext cx="637084" cy="6930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b="1" dirty="0">
                  <a:solidFill>
                    <a:schemeClr val="bg1"/>
                  </a:solidFill>
                  <a:latin typeface="+mn-lt"/>
                  <a:ea typeface="+mn-ea"/>
                </a:rPr>
                <a:t>→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257800" y="1557338"/>
            <a:ext cx="3878263" cy="23082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综述内容</a:t>
            </a:r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/>
          </p:cNvPicPr>
          <p:nvPr/>
        </p:nvPicPr>
        <p:blipFill>
          <a:blip r:embed="rId2"/>
          <a:srcRect t="9692" b="969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400425" y="1971675"/>
            <a:ext cx="5724525" cy="1200150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7200" b="1" kern="1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土地价值决策</a:t>
            </a:r>
          </a:p>
        </p:txBody>
      </p:sp>
      <p:sp>
        <p:nvSpPr>
          <p:cNvPr id="4" name="矩形 3"/>
          <p:cNvSpPr/>
          <p:nvPr/>
        </p:nvSpPr>
        <p:spPr>
          <a:xfrm>
            <a:off x="3400425" y="3171825"/>
            <a:ext cx="5724525" cy="3705225"/>
          </a:xfrm>
          <a:prstGeom prst="rect">
            <a:avLst/>
          </a:prstGeom>
          <a:solidFill>
            <a:srgbClr val="FFC000">
              <a:alpha val="69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00425" y="0"/>
            <a:ext cx="5724525" cy="1952625"/>
          </a:xfrm>
          <a:prstGeom prst="rect">
            <a:avLst/>
          </a:prstGeom>
          <a:solidFill>
            <a:srgbClr val="FFC000">
              <a:alpha val="69000"/>
            </a:srgb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44913" y="1377950"/>
            <a:ext cx="5035550" cy="584200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LAND VALUE DECISION</a:t>
            </a:r>
          </a:p>
        </p:txBody>
      </p:sp>
      <p:sp>
        <p:nvSpPr>
          <p:cNvPr id="7" name="矩形 6"/>
          <p:cNvSpPr/>
          <p:nvPr/>
        </p:nvSpPr>
        <p:spPr>
          <a:xfrm>
            <a:off x="4157663" y="3833813"/>
            <a:ext cx="2235200" cy="708025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项目概况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975" y="4495800"/>
            <a:ext cx="3262313" cy="706438"/>
          </a:xfrm>
          <a:prstGeom prst="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土地价值分析</a:t>
            </a:r>
            <a:endParaRPr lang="zh-CN" altLang="en-US" sz="40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21138" y="3181350"/>
            <a:ext cx="4033837" cy="2203450"/>
          </a:xfrm>
          <a:custGeom>
            <a:avLst/>
            <a:gdLst>
              <a:gd name="connsiteX0" fmla="*/ 19050 w 1600200"/>
              <a:gd name="connsiteY0" fmla="*/ 0 h 2476500"/>
              <a:gd name="connsiteX1" fmla="*/ 0 w 1600200"/>
              <a:gd name="connsiteY1" fmla="*/ 2476500 h 2476500"/>
              <a:gd name="connsiteX2" fmla="*/ 1600200 w 1600200"/>
              <a:gd name="connsiteY2" fmla="*/ 2476500 h 2476500"/>
              <a:gd name="connsiteX0" fmla="*/ 19050 w 2676525"/>
              <a:gd name="connsiteY0" fmla="*/ 0 h 2495550"/>
              <a:gd name="connsiteX1" fmla="*/ 0 w 2676525"/>
              <a:gd name="connsiteY1" fmla="*/ 2476500 h 2495550"/>
              <a:gd name="connsiteX2" fmla="*/ 2676525 w 2676525"/>
              <a:gd name="connsiteY2" fmla="*/ 2495550 h 2495550"/>
              <a:gd name="connsiteX0" fmla="*/ 0 w 2686050"/>
              <a:gd name="connsiteY0" fmla="*/ 0 h 2543175"/>
              <a:gd name="connsiteX1" fmla="*/ 9525 w 2686050"/>
              <a:gd name="connsiteY1" fmla="*/ 2524125 h 2543175"/>
              <a:gd name="connsiteX2" fmla="*/ 2686050 w 2686050"/>
              <a:gd name="connsiteY2" fmla="*/ 2543175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050" h="2543175">
                <a:moveTo>
                  <a:pt x="0" y="0"/>
                </a:moveTo>
                <a:lnTo>
                  <a:pt x="9525" y="2524125"/>
                </a:lnTo>
                <a:lnTo>
                  <a:pt x="2686050" y="2543175"/>
                </a:lnTo>
              </a:path>
            </a:pathLst>
          </a:cu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311</Words>
  <Application>Microsoft Office PowerPoint</Application>
  <PresentationFormat>自定义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宋体</vt:lpstr>
      <vt:lpstr>Arial</vt:lpstr>
      <vt:lpstr>Calibri Light</vt:lpstr>
      <vt:lpstr>汉仪清雅体简</vt:lpstr>
      <vt:lpstr>微软雅黑</vt:lpstr>
      <vt:lpstr>Wingdings</vt:lpstr>
      <vt:lpstr>Times New Roman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24</cp:revision>
  <dcterms:created xsi:type="dcterms:W3CDTF">2014-02-07T08:30:59Z</dcterms:created>
  <dcterms:modified xsi:type="dcterms:W3CDTF">2015-10-07T08:20:27Z</dcterms:modified>
</cp:coreProperties>
</file>