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4" y="-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51946" y="7317205"/>
            <a:ext cx="3036570" cy="2969895"/>
          </a:xfrm>
          <a:custGeom>
            <a:avLst/>
            <a:gdLst/>
            <a:ahLst/>
            <a:cxnLst/>
            <a:rect l="l" t="t" r="r" b="b"/>
            <a:pathLst>
              <a:path w="3036569" h="2969895">
                <a:moveTo>
                  <a:pt x="3036051" y="2969794"/>
                </a:moveTo>
                <a:lnTo>
                  <a:pt x="0" y="2969794"/>
                </a:lnTo>
                <a:lnTo>
                  <a:pt x="3036051" y="0"/>
                </a:lnTo>
                <a:lnTo>
                  <a:pt x="3036051" y="2969794"/>
                </a:lnTo>
                <a:close/>
              </a:path>
            </a:pathLst>
          </a:custGeom>
          <a:solidFill>
            <a:srgbClr val="211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77059" y="8725044"/>
            <a:ext cx="2705099" cy="13430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5607" y="8901790"/>
            <a:ext cx="2530734" cy="10546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7887" y="2436471"/>
            <a:ext cx="15492224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375610" y="7438170"/>
            <a:ext cx="2912745" cy="2849245"/>
          </a:xfrm>
          <a:custGeom>
            <a:avLst/>
            <a:gdLst/>
            <a:ahLst/>
            <a:cxnLst/>
            <a:rect l="l" t="t" r="r" b="b"/>
            <a:pathLst>
              <a:path w="2912744" h="2849245">
                <a:moveTo>
                  <a:pt x="2912388" y="2848830"/>
                </a:moveTo>
                <a:lnTo>
                  <a:pt x="0" y="2848830"/>
                </a:lnTo>
                <a:lnTo>
                  <a:pt x="2912388" y="0"/>
                </a:lnTo>
                <a:lnTo>
                  <a:pt x="2912388" y="2848830"/>
                </a:lnTo>
                <a:close/>
              </a:path>
            </a:pathLst>
          </a:custGeom>
          <a:solidFill>
            <a:srgbClr val="211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00719" y="8725054"/>
            <a:ext cx="2705099" cy="13430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69267" y="8901797"/>
            <a:ext cx="2530734" cy="105466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5"/>
            <a:ext cx="3624579" cy="2554605"/>
          </a:xfrm>
          <a:custGeom>
            <a:avLst/>
            <a:gdLst/>
            <a:ahLst/>
            <a:cxnLst/>
            <a:rect l="l" t="t" r="r" b="b"/>
            <a:pathLst>
              <a:path w="3624579" h="2554605">
                <a:moveTo>
                  <a:pt x="0" y="0"/>
                </a:moveTo>
                <a:lnTo>
                  <a:pt x="3624401" y="0"/>
                </a:lnTo>
                <a:lnTo>
                  <a:pt x="0" y="2553987"/>
                </a:lnTo>
                <a:lnTo>
                  <a:pt x="0" y="0"/>
                </a:lnTo>
                <a:close/>
              </a:path>
            </a:pathLst>
          </a:custGeom>
          <a:solidFill>
            <a:srgbClr val="2113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5438" y="3555582"/>
            <a:ext cx="9017123" cy="2459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6004" y="3039863"/>
            <a:ext cx="12395991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" y="2450646"/>
            <a:ext cx="16840200" cy="313868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 algn="just">
              <a:spcBef>
                <a:spcPts val="715"/>
              </a:spcBef>
            </a:pPr>
            <a:r>
              <a:rPr lang="es-MX" sz="6600" b="1" spc="-114" dirty="0">
                <a:latin typeface="Tahoma"/>
                <a:cs typeface="Tahoma"/>
              </a:rPr>
              <a:t>Evaluación de modelos de Inteligencia artificial para clasificación de litologías a partir de registros de pozo</a:t>
            </a:r>
            <a:r>
              <a:rPr sz="6600" b="1" spc="-114" dirty="0">
                <a:latin typeface="Tahoma"/>
                <a:cs typeface="Tahoma"/>
              </a:rPr>
              <a:t>.</a:t>
            </a:r>
            <a:endParaRPr sz="6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723" y="5981700"/>
            <a:ext cx="6781799" cy="13294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sz="2400" spc="100" dirty="0">
                <a:latin typeface="Tahoma"/>
                <a:cs typeface="Tahoma"/>
              </a:rPr>
              <a:t>William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David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Romero</a:t>
            </a:r>
            <a:r>
              <a:rPr lang="en-US" sz="2400" spc="70" dirty="0">
                <a:latin typeface="Tahoma"/>
                <a:cs typeface="Tahoma"/>
              </a:rPr>
              <a:t> - 2151090</a:t>
            </a:r>
          </a:p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sz="2400" spc="-919" dirty="0">
                <a:latin typeface="Tahoma"/>
                <a:cs typeface="Tahoma"/>
              </a:rPr>
              <a:t> </a:t>
            </a:r>
            <a:r>
              <a:rPr sz="2400" spc="55" dirty="0">
                <a:latin typeface="Tahoma"/>
                <a:cs typeface="Tahoma"/>
              </a:rPr>
              <a:t>Arley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David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Velasco</a:t>
            </a:r>
            <a:r>
              <a:rPr lang="en-US" sz="2400" spc="65" dirty="0">
                <a:latin typeface="Tahoma"/>
                <a:cs typeface="Tahoma"/>
              </a:rPr>
              <a:t> - 2180984</a:t>
            </a:r>
          </a:p>
          <a:p>
            <a:pPr marL="12700" marR="5080">
              <a:lnSpc>
                <a:spcPct val="120700"/>
              </a:lnSpc>
              <a:spcBef>
                <a:spcPts val="90"/>
              </a:spcBef>
            </a:pPr>
            <a:r>
              <a:rPr lang="es-CO" sz="2400" spc="80" dirty="0">
                <a:latin typeface="Tahoma"/>
                <a:cs typeface="Tahoma"/>
              </a:rPr>
              <a:t>Mario </a:t>
            </a:r>
            <a:r>
              <a:rPr lang="es-CO" sz="2400" spc="55" dirty="0" err="1">
                <a:latin typeface="Tahoma"/>
                <a:cs typeface="Tahoma"/>
              </a:rPr>
              <a:t>Andres</a:t>
            </a:r>
            <a:r>
              <a:rPr lang="es-CO" sz="2400" spc="55" dirty="0">
                <a:latin typeface="Tahoma"/>
                <a:cs typeface="Tahoma"/>
              </a:rPr>
              <a:t> </a:t>
            </a:r>
            <a:r>
              <a:rPr lang="es-CO" sz="2400" spc="35" dirty="0">
                <a:latin typeface="Tahoma"/>
                <a:cs typeface="Tahoma"/>
              </a:rPr>
              <a:t>Anaya – 2180016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500754" cy="2466975"/>
          </a:xfrm>
          <a:custGeom>
            <a:avLst/>
            <a:gdLst/>
            <a:ahLst/>
            <a:cxnLst/>
            <a:rect l="l" t="t" r="r" b="b"/>
            <a:pathLst>
              <a:path w="3500754" h="2466975">
                <a:moveTo>
                  <a:pt x="0" y="0"/>
                </a:moveTo>
                <a:lnTo>
                  <a:pt x="3500737" y="0"/>
                </a:lnTo>
                <a:lnTo>
                  <a:pt x="0" y="2466845"/>
                </a:lnTo>
                <a:lnTo>
                  <a:pt x="0" y="0"/>
                </a:lnTo>
                <a:close/>
              </a:path>
            </a:pathLst>
          </a:custGeom>
          <a:solidFill>
            <a:srgbClr val="21132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14"/>
              </a:spcBef>
            </a:pPr>
            <a:r>
              <a:rPr spc="55" dirty="0"/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047612"/>
            <a:ext cx="3371849" cy="4552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6954" y="453577"/>
            <a:ext cx="75787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100" dirty="0"/>
              <a:t>Introducción</a:t>
            </a:r>
            <a:endParaRPr sz="9000"/>
          </a:p>
        </p:txBody>
      </p:sp>
      <p:sp>
        <p:nvSpPr>
          <p:cNvPr id="4" name="object 4"/>
          <p:cNvSpPr txBox="1"/>
          <p:nvPr/>
        </p:nvSpPr>
        <p:spPr>
          <a:xfrm>
            <a:off x="4940700" y="3519741"/>
            <a:ext cx="12179300" cy="340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900"/>
              </a:lnSpc>
              <a:spcBef>
                <a:spcPts val="95"/>
              </a:spcBef>
            </a:pPr>
            <a:r>
              <a:rPr lang="es-CO" sz="3000" spc="35">
                <a:latin typeface="Tahoma"/>
                <a:cs typeface="Tahoma"/>
              </a:rPr>
              <a:t>En </a:t>
            </a:r>
            <a:r>
              <a:rPr lang="es-CO" sz="3000" spc="5">
                <a:latin typeface="Tahoma"/>
                <a:cs typeface="Tahoma"/>
              </a:rPr>
              <a:t>la </a:t>
            </a:r>
            <a:r>
              <a:rPr lang="es-CO" sz="3000" spc="50">
                <a:latin typeface="Tahoma"/>
                <a:cs typeface="Tahoma"/>
              </a:rPr>
              <a:t>industria </a:t>
            </a:r>
            <a:r>
              <a:rPr lang="es-CO" sz="3000" spc="100">
                <a:latin typeface="Tahoma"/>
                <a:cs typeface="Tahoma"/>
              </a:rPr>
              <a:t>de </a:t>
            </a:r>
            <a:r>
              <a:rPr lang="es-CO" sz="3000" spc="60">
                <a:latin typeface="Tahoma"/>
                <a:cs typeface="Tahoma"/>
              </a:rPr>
              <a:t>los </a:t>
            </a:r>
            <a:r>
              <a:rPr lang="es-CO" sz="3000" spc="80">
                <a:latin typeface="Tahoma"/>
                <a:cs typeface="Tahoma"/>
              </a:rPr>
              <a:t>hidrocarburos </a:t>
            </a:r>
            <a:r>
              <a:rPr lang="es-CO" sz="3000" spc="5">
                <a:latin typeface="Tahoma"/>
                <a:cs typeface="Tahoma"/>
              </a:rPr>
              <a:t>la </a:t>
            </a:r>
            <a:r>
              <a:rPr lang="es-CO" sz="3000" spc="35">
                <a:latin typeface="Tahoma"/>
                <a:cs typeface="Tahoma"/>
              </a:rPr>
              <a:t>identificación </a:t>
            </a:r>
            <a:r>
              <a:rPr lang="es-CO" sz="3000" spc="65">
                <a:latin typeface="Tahoma"/>
                <a:cs typeface="Tahoma"/>
              </a:rPr>
              <a:t>del </a:t>
            </a:r>
            <a:r>
              <a:rPr lang="es-CO" sz="3000" spc="60">
                <a:latin typeface="Tahoma"/>
                <a:cs typeface="Tahoma"/>
              </a:rPr>
              <a:t>tipo </a:t>
            </a:r>
            <a:r>
              <a:rPr lang="es-CO" sz="3000" spc="100">
                <a:latin typeface="Tahoma"/>
                <a:cs typeface="Tahoma"/>
              </a:rPr>
              <a:t>de </a:t>
            </a:r>
            <a:r>
              <a:rPr lang="es-CO" sz="3000" spc="70">
                <a:latin typeface="Tahoma"/>
                <a:cs typeface="Tahoma"/>
              </a:rPr>
              <a:t>roca </a:t>
            </a:r>
            <a:r>
              <a:rPr lang="es-CO" sz="3000" spc="75">
                <a:latin typeface="Tahoma"/>
                <a:cs typeface="Tahoma"/>
              </a:rPr>
              <a:t> </a:t>
            </a:r>
            <a:r>
              <a:rPr lang="es-CO" sz="3000" spc="114">
                <a:latin typeface="Tahoma"/>
                <a:cs typeface="Tahoma"/>
              </a:rPr>
              <a:t>por </a:t>
            </a:r>
            <a:r>
              <a:rPr lang="es-CO" sz="3000" spc="5">
                <a:latin typeface="Tahoma"/>
                <a:cs typeface="Tahoma"/>
              </a:rPr>
              <a:t>la </a:t>
            </a:r>
            <a:r>
              <a:rPr lang="es-CO" sz="3000" spc="35">
                <a:latin typeface="Tahoma"/>
                <a:cs typeface="Tahoma"/>
              </a:rPr>
              <a:t>cual </a:t>
            </a:r>
            <a:r>
              <a:rPr lang="es-CO" sz="3000" spc="15">
                <a:latin typeface="Tahoma"/>
                <a:cs typeface="Tahoma"/>
              </a:rPr>
              <a:t>atraviesa </a:t>
            </a:r>
            <a:r>
              <a:rPr lang="es-CO" sz="3000" spc="100">
                <a:latin typeface="Tahoma"/>
                <a:cs typeface="Tahoma"/>
              </a:rPr>
              <a:t>un </a:t>
            </a:r>
            <a:r>
              <a:rPr lang="es-CO" sz="3000" spc="110">
                <a:latin typeface="Tahoma"/>
                <a:cs typeface="Tahoma"/>
              </a:rPr>
              <a:t>pozo </a:t>
            </a:r>
            <a:r>
              <a:rPr lang="es-CO" sz="3000" spc="65">
                <a:latin typeface="Tahoma"/>
                <a:cs typeface="Tahoma"/>
              </a:rPr>
              <a:t>es </a:t>
            </a:r>
            <a:r>
              <a:rPr lang="es-CO" sz="3000" spc="100">
                <a:latin typeface="Tahoma"/>
                <a:cs typeface="Tahoma"/>
              </a:rPr>
              <a:t>de </a:t>
            </a:r>
            <a:r>
              <a:rPr lang="es-CO" sz="3000" spc="-25">
                <a:latin typeface="Tahoma"/>
                <a:cs typeface="Tahoma"/>
              </a:rPr>
              <a:t>vital </a:t>
            </a:r>
            <a:r>
              <a:rPr lang="es-CO" sz="3000" spc="55">
                <a:latin typeface="Tahoma"/>
                <a:cs typeface="Tahoma"/>
              </a:rPr>
              <a:t>importancia </a:t>
            </a:r>
            <a:r>
              <a:rPr lang="es-CO" sz="3000" spc="95">
                <a:latin typeface="Tahoma"/>
                <a:cs typeface="Tahoma"/>
              </a:rPr>
              <a:t>debido </a:t>
            </a:r>
            <a:r>
              <a:rPr lang="es-CO" sz="3000" spc="20">
                <a:latin typeface="Tahoma"/>
                <a:cs typeface="Tahoma"/>
              </a:rPr>
              <a:t>a </a:t>
            </a:r>
            <a:r>
              <a:rPr lang="es-CO" sz="3000" spc="100">
                <a:latin typeface="Tahoma"/>
                <a:cs typeface="Tahoma"/>
              </a:rPr>
              <a:t>que </a:t>
            </a:r>
            <a:r>
              <a:rPr lang="es-CO" sz="3000" spc="114">
                <a:latin typeface="Tahoma"/>
                <a:cs typeface="Tahoma"/>
              </a:rPr>
              <a:t>no </a:t>
            </a:r>
            <a:r>
              <a:rPr lang="es-CO" sz="3000" spc="-925">
                <a:latin typeface="Tahoma"/>
                <a:cs typeface="Tahoma"/>
              </a:rPr>
              <a:t> </a:t>
            </a:r>
            <a:r>
              <a:rPr lang="es-CO" sz="3000" spc="85">
                <a:latin typeface="Tahoma"/>
                <a:cs typeface="Tahoma"/>
              </a:rPr>
              <a:t>en</a:t>
            </a:r>
            <a:r>
              <a:rPr lang="es-CO" sz="3000" spc="-155">
                <a:latin typeface="Tahoma"/>
                <a:cs typeface="Tahoma"/>
              </a:rPr>
              <a:t> </a:t>
            </a:r>
            <a:r>
              <a:rPr lang="es-CO" sz="3000" spc="50">
                <a:latin typeface="Tahoma"/>
                <a:cs typeface="Tahoma"/>
              </a:rPr>
              <a:t>cualquiera</a:t>
            </a:r>
            <a:r>
              <a:rPr lang="es-CO" sz="3000" spc="-155">
                <a:latin typeface="Tahoma"/>
                <a:cs typeface="Tahoma"/>
              </a:rPr>
              <a:t> </a:t>
            </a:r>
            <a:r>
              <a:rPr lang="es-CO" sz="3000" spc="65">
                <a:latin typeface="Tahoma"/>
                <a:cs typeface="Tahoma"/>
              </a:rPr>
              <a:t>se</a:t>
            </a:r>
            <a:r>
              <a:rPr lang="es-CO" sz="3000" spc="-155">
                <a:latin typeface="Tahoma"/>
                <a:cs typeface="Tahoma"/>
              </a:rPr>
              <a:t> </a:t>
            </a:r>
            <a:r>
              <a:rPr lang="es-CO" sz="3000" spc="100">
                <a:latin typeface="Tahoma"/>
                <a:cs typeface="Tahoma"/>
              </a:rPr>
              <a:t>pueden</a:t>
            </a:r>
            <a:r>
              <a:rPr lang="es-CO" sz="3000" spc="-155">
                <a:latin typeface="Tahoma"/>
                <a:cs typeface="Tahoma"/>
              </a:rPr>
              <a:t> </a:t>
            </a:r>
            <a:r>
              <a:rPr lang="es-CO" sz="3000" spc="10">
                <a:latin typeface="Tahoma"/>
                <a:cs typeface="Tahoma"/>
              </a:rPr>
              <a:t>alojar</a:t>
            </a:r>
            <a:r>
              <a:rPr lang="es-CO" sz="3000" spc="-155">
                <a:latin typeface="Tahoma"/>
                <a:cs typeface="Tahoma"/>
              </a:rPr>
              <a:t> </a:t>
            </a:r>
            <a:r>
              <a:rPr lang="es-CO" sz="3000" spc="60">
                <a:latin typeface="Tahoma"/>
                <a:cs typeface="Tahoma"/>
              </a:rPr>
              <a:t>hidrocarburos.</a:t>
            </a:r>
            <a:endParaRPr lang="es-CO"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s-CO" sz="4750">
              <a:latin typeface="Tahoma"/>
              <a:cs typeface="Tahoma"/>
            </a:endParaRPr>
          </a:p>
          <a:p>
            <a:pPr marL="12700" marR="5080" algn="just">
              <a:lnSpc>
                <a:spcPct val="115900"/>
              </a:lnSpc>
            </a:pPr>
            <a:r>
              <a:rPr lang="es-CO" sz="3000" spc="35">
                <a:latin typeface="Tahoma"/>
                <a:cs typeface="Tahoma"/>
              </a:rPr>
              <a:t>La </a:t>
            </a:r>
            <a:r>
              <a:rPr lang="es-CO" sz="3000" spc="20">
                <a:latin typeface="Tahoma"/>
                <a:cs typeface="Tahoma"/>
              </a:rPr>
              <a:t>inteligencia </a:t>
            </a:r>
            <a:r>
              <a:rPr lang="es-CO" sz="3000" spc="5">
                <a:latin typeface="Tahoma"/>
                <a:cs typeface="Tahoma"/>
              </a:rPr>
              <a:t>artificial </a:t>
            </a:r>
            <a:r>
              <a:rPr lang="es-CO" sz="3000" spc="65">
                <a:latin typeface="Tahoma"/>
                <a:cs typeface="Tahoma"/>
              </a:rPr>
              <a:t>presenta </a:t>
            </a:r>
            <a:r>
              <a:rPr lang="es-CO" sz="3000" spc="70">
                <a:latin typeface="Tahoma"/>
                <a:cs typeface="Tahoma"/>
              </a:rPr>
              <a:t>una </a:t>
            </a:r>
            <a:r>
              <a:rPr lang="es-CO" sz="3000" spc="85">
                <a:latin typeface="Tahoma"/>
                <a:cs typeface="Tahoma"/>
              </a:rPr>
              <a:t>oportunidad de mejora </a:t>
            </a:r>
            <a:r>
              <a:rPr lang="es-CO" sz="3000" spc="114">
                <a:latin typeface="Tahoma"/>
                <a:cs typeface="Tahoma"/>
              </a:rPr>
              <a:t>por </a:t>
            </a:r>
            <a:r>
              <a:rPr lang="es-CO" sz="3000" spc="90">
                <a:latin typeface="Tahoma"/>
                <a:cs typeface="Tahoma"/>
              </a:rPr>
              <a:t>medio </a:t>
            </a:r>
            <a:r>
              <a:rPr lang="es-CO" sz="3000" spc="100">
                <a:latin typeface="Tahoma"/>
                <a:cs typeface="Tahoma"/>
              </a:rPr>
              <a:t>de </a:t>
            </a:r>
            <a:r>
              <a:rPr lang="es-CO" sz="3000" spc="70">
                <a:latin typeface="Tahoma"/>
                <a:cs typeface="Tahoma"/>
              </a:rPr>
              <a:t>sus </a:t>
            </a:r>
            <a:r>
              <a:rPr lang="es-CO" sz="3000" spc="75">
                <a:latin typeface="Tahoma"/>
                <a:cs typeface="Tahoma"/>
              </a:rPr>
              <a:t> </a:t>
            </a:r>
            <a:r>
              <a:rPr lang="es-CO" sz="3000" spc="90">
                <a:latin typeface="Tahoma"/>
                <a:cs typeface="Tahoma"/>
              </a:rPr>
              <a:t>modelos</a:t>
            </a:r>
            <a:r>
              <a:rPr lang="es-CO" sz="3000" spc="-160">
                <a:latin typeface="Tahoma"/>
                <a:cs typeface="Tahoma"/>
              </a:rPr>
              <a:t> </a:t>
            </a:r>
            <a:r>
              <a:rPr lang="es-CO" sz="3000" spc="100">
                <a:latin typeface="Tahoma"/>
                <a:cs typeface="Tahoma"/>
              </a:rPr>
              <a:t>de</a:t>
            </a:r>
            <a:r>
              <a:rPr lang="es-CO" sz="3000" spc="-155">
                <a:latin typeface="Tahoma"/>
                <a:cs typeface="Tahoma"/>
              </a:rPr>
              <a:t> </a:t>
            </a:r>
            <a:r>
              <a:rPr lang="es-CO" sz="3000" spc="85">
                <a:latin typeface="Tahoma"/>
                <a:cs typeface="Tahoma"/>
              </a:rPr>
              <a:t>Machine</a:t>
            </a:r>
            <a:r>
              <a:rPr lang="es-CO" sz="3000" spc="-155">
                <a:latin typeface="Tahoma"/>
                <a:cs typeface="Tahoma"/>
              </a:rPr>
              <a:t> </a:t>
            </a:r>
            <a:r>
              <a:rPr lang="es-CO" sz="3000" spc="10">
                <a:latin typeface="Tahoma"/>
                <a:cs typeface="Tahoma"/>
              </a:rPr>
              <a:t>Learning.</a:t>
            </a:r>
            <a:endParaRPr lang="es-CO"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187" y="4121229"/>
            <a:ext cx="3412066" cy="20421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1218" y="663116"/>
            <a:ext cx="46564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200" dirty="0"/>
              <a:t>Dataset</a:t>
            </a:r>
            <a:endParaRPr sz="9000"/>
          </a:p>
        </p:txBody>
      </p:sp>
      <p:sp>
        <p:nvSpPr>
          <p:cNvPr id="4" name="object 4"/>
          <p:cNvSpPr txBox="1"/>
          <p:nvPr/>
        </p:nvSpPr>
        <p:spPr>
          <a:xfrm>
            <a:off x="5923743" y="3604985"/>
            <a:ext cx="10720070" cy="307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300"/>
              </a:lnSpc>
              <a:spcBef>
                <a:spcPts val="95"/>
              </a:spcBef>
            </a:pPr>
            <a:r>
              <a:rPr lang="es-CO" sz="4300" spc="25" dirty="0">
                <a:latin typeface="Tahoma"/>
                <a:cs typeface="Tahoma"/>
              </a:rPr>
              <a:t>Se </a:t>
            </a:r>
            <a:r>
              <a:rPr lang="es-CO" sz="4300" spc="114" dirty="0" err="1">
                <a:latin typeface="Tahoma"/>
                <a:cs typeface="Tahoma"/>
              </a:rPr>
              <a:t>utilize</a:t>
            </a:r>
            <a:r>
              <a:rPr lang="es-CO" sz="4300" spc="114" dirty="0">
                <a:latin typeface="Tahoma"/>
                <a:cs typeface="Tahoma"/>
              </a:rPr>
              <a:t> </a:t>
            </a:r>
            <a:r>
              <a:rPr lang="es-CO" sz="4300" spc="145" dirty="0">
                <a:latin typeface="Tahoma"/>
                <a:cs typeface="Tahoma"/>
              </a:rPr>
              <a:t>un </a:t>
            </a:r>
            <a:r>
              <a:rPr lang="es-CO" sz="4300" spc="60" dirty="0" err="1">
                <a:latin typeface="Tahoma"/>
                <a:cs typeface="Tahoma"/>
              </a:rPr>
              <a:t>dataset</a:t>
            </a:r>
            <a:r>
              <a:rPr lang="es-CO" sz="4300" spc="60" dirty="0">
                <a:latin typeface="Tahoma"/>
                <a:cs typeface="Tahoma"/>
              </a:rPr>
              <a:t> </a:t>
            </a:r>
            <a:r>
              <a:rPr lang="es-CO" sz="4300" spc="130" dirty="0">
                <a:latin typeface="Tahoma"/>
                <a:cs typeface="Tahoma"/>
              </a:rPr>
              <a:t>con </a:t>
            </a:r>
            <a:r>
              <a:rPr lang="es-CO" sz="4300" spc="65" dirty="0">
                <a:latin typeface="Tahoma"/>
                <a:cs typeface="Tahoma"/>
              </a:rPr>
              <a:t>registros </a:t>
            </a:r>
            <a:r>
              <a:rPr lang="es-CO" sz="4300" spc="145" dirty="0">
                <a:latin typeface="Tahoma"/>
                <a:cs typeface="Tahoma"/>
              </a:rPr>
              <a:t>que </a:t>
            </a:r>
            <a:r>
              <a:rPr lang="es-CO" sz="4300" spc="-1330" dirty="0">
                <a:latin typeface="Tahoma"/>
                <a:cs typeface="Tahoma"/>
              </a:rPr>
              <a:t> </a:t>
            </a:r>
            <a:r>
              <a:rPr lang="es-CO" sz="4300" spc="135" dirty="0">
                <a:latin typeface="Tahoma"/>
                <a:cs typeface="Tahoma"/>
              </a:rPr>
              <a:t>corresponden</a:t>
            </a:r>
            <a:r>
              <a:rPr lang="es-CO" sz="4300" spc="-229" dirty="0">
                <a:latin typeface="Tahoma"/>
                <a:cs typeface="Tahoma"/>
              </a:rPr>
              <a:t> </a:t>
            </a:r>
            <a:r>
              <a:rPr lang="es-CO" sz="4300" spc="30" dirty="0">
                <a:latin typeface="Tahoma"/>
                <a:cs typeface="Tahoma"/>
              </a:rPr>
              <a:t>a</a:t>
            </a:r>
            <a:r>
              <a:rPr lang="es-CO" sz="4300" spc="-225" dirty="0">
                <a:latin typeface="Tahoma"/>
                <a:cs typeface="Tahoma"/>
              </a:rPr>
              <a:t> </a:t>
            </a:r>
            <a:r>
              <a:rPr lang="es-CO" sz="4300" spc="114" dirty="0">
                <a:latin typeface="Tahoma"/>
                <a:cs typeface="Tahoma"/>
              </a:rPr>
              <a:t>98</a:t>
            </a:r>
            <a:r>
              <a:rPr lang="es-CO" sz="4300" spc="-225" dirty="0">
                <a:latin typeface="Tahoma"/>
                <a:cs typeface="Tahoma"/>
              </a:rPr>
              <a:t> </a:t>
            </a:r>
            <a:r>
              <a:rPr lang="es-CO" sz="4300" spc="55" dirty="0">
                <a:latin typeface="Tahoma"/>
                <a:cs typeface="Tahoma"/>
              </a:rPr>
              <a:t>pozos,</a:t>
            </a:r>
            <a:r>
              <a:rPr lang="es-CO" sz="4300" spc="-225" dirty="0">
                <a:latin typeface="Tahoma"/>
                <a:cs typeface="Tahoma"/>
              </a:rPr>
              <a:t> </a:t>
            </a:r>
            <a:r>
              <a:rPr lang="es-CO" sz="4300" spc="55" dirty="0">
                <a:latin typeface="Tahoma"/>
                <a:cs typeface="Tahoma"/>
              </a:rPr>
              <a:t>(alrededor</a:t>
            </a:r>
            <a:r>
              <a:rPr lang="es-CO" sz="4300" spc="-225" dirty="0">
                <a:latin typeface="Tahoma"/>
                <a:cs typeface="Tahoma"/>
              </a:rPr>
              <a:t> </a:t>
            </a:r>
            <a:r>
              <a:rPr lang="es-CO" sz="4300" spc="145" dirty="0">
                <a:latin typeface="Tahoma"/>
                <a:cs typeface="Tahoma"/>
              </a:rPr>
              <a:t>de</a:t>
            </a:r>
            <a:r>
              <a:rPr lang="es-CO" sz="4300" spc="-225" dirty="0">
                <a:latin typeface="Tahoma"/>
                <a:cs typeface="Tahoma"/>
              </a:rPr>
              <a:t> </a:t>
            </a:r>
            <a:r>
              <a:rPr lang="es-CO" sz="4300" spc="145" dirty="0">
                <a:latin typeface="Tahoma"/>
                <a:cs typeface="Tahoma"/>
              </a:rPr>
              <a:t>un </a:t>
            </a:r>
            <a:r>
              <a:rPr lang="es-CO" sz="4300" spc="-1325" dirty="0">
                <a:latin typeface="Tahoma"/>
                <a:cs typeface="Tahoma"/>
              </a:rPr>
              <a:t> </a:t>
            </a:r>
            <a:r>
              <a:rPr lang="es-CO" sz="4300" spc="85" dirty="0">
                <a:latin typeface="Tahoma"/>
                <a:cs typeface="Tahoma"/>
              </a:rPr>
              <a:t>millón </a:t>
            </a:r>
            <a:r>
              <a:rPr lang="es-CO" sz="4300" spc="145" dirty="0">
                <a:latin typeface="Tahoma"/>
                <a:cs typeface="Tahoma"/>
              </a:rPr>
              <a:t>de </a:t>
            </a:r>
            <a:r>
              <a:rPr lang="es-CO" sz="4300" spc="10" dirty="0">
                <a:latin typeface="Tahoma"/>
                <a:cs typeface="Tahoma"/>
              </a:rPr>
              <a:t>registros) </a:t>
            </a:r>
            <a:r>
              <a:rPr lang="es-CO" sz="4300" spc="130" dirty="0">
                <a:latin typeface="Tahoma"/>
                <a:cs typeface="Tahoma"/>
              </a:rPr>
              <a:t>con </a:t>
            </a:r>
            <a:r>
              <a:rPr lang="es-CO" sz="4300" spc="60" dirty="0">
                <a:latin typeface="Tahoma"/>
                <a:cs typeface="Tahoma"/>
              </a:rPr>
              <a:t>inicialmente </a:t>
            </a:r>
            <a:r>
              <a:rPr lang="es-CO" sz="4300" spc="114" dirty="0">
                <a:latin typeface="Tahoma"/>
                <a:cs typeface="Tahoma"/>
              </a:rPr>
              <a:t>12 </a:t>
            </a:r>
            <a:r>
              <a:rPr lang="es-CO" sz="4300" spc="120" dirty="0">
                <a:latin typeface="Tahoma"/>
                <a:cs typeface="Tahoma"/>
              </a:rPr>
              <a:t> </a:t>
            </a:r>
            <a:r>
              <a:rPr lang="es-CO" sz="4300" spc="10" dirty="0">
                <a:latin typeface="Tahoma"/>
                <a:cs typeface="Tahoma"/>
              </a:rPr>
              <a:t>clases/litologías.</a:t>
            </a:r>
            <a:endParaRPr lang="es-CO" sz="4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443299"/>
            <a:ext cx="6696074" cy="3762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5732" y="525495"/>
            <a:ext cx="79178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40" dirty="0"/>
              <a:t>¿Qué</a:t>
            </a:r>
            <a:r>
              <a:rPr sz="9000" spc="-335" dirty="0"/>
              <a:t> </a:t>
            </a:r>
            <a:r>
              <a:rPr sz="9000" spc="190" dirty="0"/>
              <a:t>se</a:t>
            </a:r>
            <a:r>
              <a:rPr sz="9000" spc="-335" dirty="0"/>
              <a:t> </a:t>
            </a:r>
            <a:r>
              <a:rPr sz="9000" spc="-15" dirty="0"/>
              <a:t>hizo?</a:t>
            </a:r>
            <a:endParaRPr sz="9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89592" y="3792449"/>
          <a:ext cx="9027158" cy="1081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6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100" spc="55" dirty="0">
                          <a:latin typeface="Tahoma"/>
                          <a:cs typeface="Tahoma"/>
                        </a:rPr>
                        <a:t>Utilizando</a:t>
                      </a:r>
                      <a:endParaRPr sz="31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100" spc="50" dirty="0">
                          <a:latin typeface="Tahoma"/>
                          <a:cs typeface="Tahoma"/>
                        </a:rPr>
                        <a:t>"Machine</a:t>
                      </a:r>
                      <a:endParaRPr sz="31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100" spc="15" dirty="0">
                          <a:latin typeface="Tahoma"/>
                          <a:cs typeface="Tahoma"/>
                        </a:rPr>
                        <a:t>Learning"</a:t>
                      </a:r>
                      <a:endParaRPr sz="31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827405" algn="l"/>
                        </a:tabLst>
                      </a:pPr>
                      <a:r>
                        <a:rPr sz="3100" spc="60" dirty="0">
                          <a:latin typeface="Tahoma"/>
                          <a:cs typeface="Tahoma"/>
                        </a:rPr>
                        <a:t>se	</a:t>
                      </a:r>
                      <a:r>
                        <a:rPr sz="3100" spc="40" dirty="0">
                          <a:latin typeface="Tahoma"/>
                          <a:cs typeface="Tahoma"/>
                        </a:rPr>
                        <a:t>evaluaron</a:t>
                      </a:r>
                      <a:endParaRPr sz="3100">
                        <a:latin typeface="Tahoma"/>
                        <a:cs typeface="Tahoma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704975" algn="l"/>
                        </a:tabLst>
                      </a:pPr>
                      <a:r>
                        <a:rPr sz="3100" spc="40" dirty="0">
                          <a:latin typeface="Tahoma"/>
                          <a:cs typeface="Tahoma"/>
                        </a:rPr>
                        <a:t>algunos	</a:t>
                      </a:r>
                      <a:r>
                        <a:rPr sz="3100" spc="100" dirty="0">
                          <a:latin typeface="Tahoma"/>
                          <a:cs typeface="Tahoma"/>
                        </a:rPr>
                        <a:t>de</a:t>
                      </a:r>
                      <a:endParaRPr sz="3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045844" algn="l"/>
                        </a:tabLst>
                      </a:pPr>
                      <a:r>
                        <a:rPr sz="3100" spc="60" dirty="0">
                          <a:latin typeface="Tahoma"/>
                          <a:cs typeface="Tahoma"/>
                        </a:rPr>
                        <a:t>los	</a:t>
                      </a:r>
                      <a:r>
                        <a:rPr sz="3100" spc="65" dirty="0">
                          <a:latin typeface="Tahoma"/>
                          <a:cs typeface="Tahoma"/>
                        </a:rPr>
                        <a:t>mas</a:t>
                      </a:r>
                      <a:endParaRPr sz="3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100" spc="80" dirty="0">
                          <a:latin typeface="Tahoma"/>
                          <a:cs typeface="Tahoma"/>
                        </a:rPr>
                        <a:t>conocidos</a:t>
                      </a:r>
                      <a:endParaRPr sz="3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823085" algn="l"/>
                        </a:tabLst>
                      </a:pPr>
                      <a:r>
                        <a:rPr sz="3100" spc="90" dirty="0">
                          <a:latin typeface="Tahoma"/>
                          <a:cs typeface="Tahoma"/>
                        </a:rPr>
                        <a:t>modelos	</a:t>
                      </a:r>
                      <a:r>
                        <a:rPr sz="3100" spc="60" dirty="0">
                          <a:latin typeface="Tahoma"/>
                          <a:cs typeface="Tahoma"/>
                        </a:rPr>
                        <a:t>para</a:t>
                      </a:r>
                      <a:endParaRPr sz="3100">
                        <a:latin typeface="Tahoma"/>
                        <a:cs typeface="Tahom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08642" y="4824434"/>
            <a:ext cx="8994140" cy="165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300"/>
              </a:lnSpc>
              <a:spcBef>
                <a:spcPts val="95"/>
              </a:spcBef>
            </a:pPr>
            <a:r>
              <a:rPr sz="3100" spc="20" dirty="0">
                <a:latin typeface="Tahoma"/>
                <a:cs typeface="Tahoma"/>
              </a:rPr>
              <a:t>clasificación</a:t>
            </a:r>
            <a:r>
              <a:rPr sz="3100" spc="-140" dirty="0">
                <a:latin typeface="Tahoma"/>
                <a:cs typeface="Tahoma"/>
              </a:rPr>
              <a:t> </a:t>
            </a:r>
            <a:r>
              <a:rPr sz="3100" spc="105" dirty="0">
                <a:latin typeface="Tahoma"/>
                <a:cs typeface="Tahoma"/>
              </a:rPr>
              <a:t>como</a:t>
            </a:r>
            <a:r>
              <a:rPr sz="3100" spc="-140" dirty="0">
                <a:latin typeface="Tahoma"/>
                <a:cs typeface="Tahoma"/>
              </a:rPr>
              <a:t> </a:t>
            </a:r>
            <a:r>
              <a:rPr sz="3100" spc="30" dirty="0">
                <a:latin typeface="Tahoma"/>
                <a:cs typeface="Tahoma"/>
              </a:rPr>
              <a:t>el</a:t>
            </a:r>
            <a:r>
              <a:rPr sz="3100" spc="-140" dirty="0">
                <a:latin typeface="Tahoma"/>
                <a:cs typeface="Tahoma"/>
              </a:rPr>
              <a:t> </a:t>
            </a:r>
            <a:r>
              <a:rPr sz="3100" spc="60" dirty="0">
                <a:latin typeface="Tahoma"/>
                <a:cs typeface="Tahoma"/>
              </a:rPr>
              <a:t>Gaussian</a:t>
            </a:r>
            <a:r>
              <a:rPr sz="3100" spc="-140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NB,</a:t>
            </a:r>
            <a:r>
              <a:rPr sz="3100" spc="-135" dirty="0">
                <a:latin typeface="Tahoma"/>
                <a:cs typeface="Tahoma"/>
              </a:rPr>
              <a:t> </a:t>
            </a:r>
            <a:r>
              <a:rPr sz="3100" spc="70" dirty="0">
                <a:latin typeface="Tahoma"/>
                <a:cs typeface="Tahoma"/>
              </a:rPr>
              <a:t>Random</a:t>
            </a:r>
            <a:r>
              <a:rPr sz="3100" spc="-140" dirty="0">
                <a:latin typeface="Tahoma"/>
                <a:cs typeface="Tahoma"/>
              </a:rPr>
              <a:t> </a:t>
            </a:r>
            <a:r>
              <a:rPr sz="3100" dirty="0">
                <a:latin typeface="Tahoma"/>
                <a:cs typeface="Tahoma"/>
              </a:rPr>
              <a:t>Forest, </a:t>
            </a:r>
            <a:r>
              <a:rPr sz="3100" spc="-960" dirty="0">
                <a:latin typeface="Tahoma"/>
                <a:cs typeface="Tahoma"/>
              </a:rPr>
              <a:t> </a:t>
            </a:r>
            <a:r>
              <a:rPr sz="3100" spc="55" dirty="0">
                <a:latin typeface="Tahoma"/>
                <a:cs typeface="Tahoma"/>
              </a:rPr>
              <a:t>Decision </a:t>
            </a:r>
            <a:r>
              <a:rPr sz="3100" spc="5" dirty="0">
                <a:latin typeface="Tahoma"/>
                <a:cs typeface="Tahoma"/>
              </a:rPr>
              <a:t>Tree </a:t>
            </a:r>
            <a:r>
              <a:rPr sz="3100" spc="-120" dirty="0">
                <a:latin typeface="Tahoma"/>
                <a:cs typeface="Tahoma"/>
              </a:rPr>
              <a:t>y</a:t>
            </a:r>
            <a:r>
              <a:rPr sz="3100" spc="-114" dirty="0">
                <a:latin typeface="Tahoma"/>
                <a:cs typeface="Tahoma"/>
              </a:rPr>
              <a:t> </a:t>
            </a:r>
            <a:r>
              <a:rPr sz="3100" spc="-5" dirty="0">
                <a:latin typeface="Tahoma"/>
                <a:cs typeface="Tahoma"/>
              </a:rPr>
              <a:t>SVM. </a:t>
            </a:r>
            <a:r>
              <a:rPr sz="3100" spc="30" dirty="0">
                <a:latin typeface="Tahoma"/>
                <a:cs typeface="Tahoma"/>
              </a:rPr>
              <a:t>También </a:t>
            </a:r>
            <a:r>
              <a:rPr sz="3100" spc="60" dirty="0">
                <a:latin typeface="Tahoma"/>
                <a:cs typeface="Tahoma"/>
              </a:rPr>
              <a:t>se </a:t>
            </a:r>
            <a:r>
              <a:rPr sz="3100" spc="30" dirty="0">
                <a:latin typeface="Tahoma"/>
                <a:cs typeface="Tahoma"/>
              </a:rPr>
              <a:t>utilizó </a:t>
            </a:r>
            <a:r>
              <a:rPr sz="3100" spc="35" dirty="0">
                <a:latin typeface="Tahoma"/>
                <a:cs typeface="Tahoma"/>
              </a:rPr>
              <a:t>"Deep </a:t>
            </a:r>
            <a:r>
              <a:rPr sz="3100" spc="40" dirty="0">
                <a:latin typeface="Tahoma"/>
                <a:cs typeface="Tahoma"/>
              </a:rPr>
              <a:t> </a:t>
            </a:r>
            <a:r>
              <a:rPr sz="3100" spc="15" dirty="0">
                <a:latin typeface="Tahoma"/>
                <a:cs typeface="Tahoma"/>
              </a:rPr>
              <a:t>Learning"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710" y="525498"/>
            <a:ext cx="88760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10" dirty="0"/>
              <a:t>¿Cómo</a:t>
            </a:r>
            <a:r>
              <a:rPr sz="9000" spc="-340" dirty="0"/>
              <a:t> </a:t>
            </a:r>
            <a:r>
              <a:rPr sz="9000" spc="190" dirty="0"/>
              <a:t>se</a:t>
            </a:r>
            <a:r>
              <a:rPr sz="9000" spc="-340" dirty="0"/>
              <a:t> </a:t>
            </a:r>
            <a:r>
              <a:rPr sz="9000" spc="-15" dirty="0"/>
              <a:t>hizo?</a:t>
            </a:r>
            <a:endParaRPr sz="9000"/>
          </a:p>
        </p:txBody>
      </p:sp>
      <p:sp>
        <p:nvSpPr>
          <p:cNvPr id="3" name="object 3"/>
          <p:cNvSpPr txBox="1"/>
          <p:nvPr/>
        </p:nvSpPr>
        <p:spPr>
          <a:xfrm>
            <a:off x="2946004" y="3039863"/>
            <a:ext cx="12395835" cy="459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 algn="just">
              <a:lnSpc>
                <a:spcPct val="115999"/>
              </a:lnSpc>
              <a:spcBef>
                <a:spcPts val="95"/>
              </a:spcBef>
            </a:pPr>
            <a:r>
              <a:rPr sz="3300" spc="25" dirty="0">
                <a:latin typeface="Tahoma"/>
                <a:cs typeface="Tahoma"/>
              </a:rPr>
              <a:t>Se</a:t>
            </a:r>
            <a:r>
              <a:rPr sz="3300" spc="-75" dirty="0">
                <a:latin typeface="Tahoma"/>
                <a:cs typeface="Tahoma"/>
              </a:rPr>
              <a:t> </a:t>
            </a:r>
            <a:r>
              <a:rPr sz="3300" spc="100" dirty="0">
                <a:latin typeface="Tahoma"/>
                <a:cs typeface="Tahoma"/>
              </a:rPr>
              <a:t>procesaron</a:t>
            </a:r>
            <a:r>
              <a:rPr sz="3300" spc="-70" dirty="0">
                <a:latin typeface="Tahoma"/>
                <a:cs typeface="Tahoma"/>
              </a:rPr>
              <a:t> </a:t>
            </a:r>
            <a:r>
              <a:rPr sz="3300" spc="70" dirty="0">
                <a:latin typeface="Tahoma"/>
                <a:cs typeface="Tahoma"/>
              </a:rPr>
              <a:t>los</a:t>
            </a:r>
            <a:r>
              <a:rPr sz="3300" spc="-70" dirty="0">
                <a:latin typeface="Tahoma"/>
                <a:cs typeface="Tahoma"/>
              </a:rPr>
              <a:t> </a:t>
            </a:r>
            <a:r>
              <a:rPr sz="3300" spc="80" dirty="0">
                <a:latin typeface="Tahoma"/>
                <a:cs typeface="Tahoma"/>
              </a:rPr>
              <a:t>datos</a:t>
            </a:r>
            <a:r>
              <a:rPr sz="3300" spc="-70" dirty="0">
                <a:latin typeface="Tahoma"/>
                <a:cs typeface="Tahoma"/>
              </a:rPr>
              <a:t> </a:t>
            </a:r>
            <a:r>
              <a:rPr sz="3300" spc="75" dirty="0">
                <a:latin typeface="Tahoma"/>
                <a:cs typeface="Tahoma"/>
              </a:rPr>
              <a:t>empíricamente</a:t>
            </a:r>
            <a:r>
              <a:rPr sz="3300" spc="-70" dirty="0">
                <a:latin typeface="Tahoma"/>
                <a:cs typeface="Tahoma"/>
              </a:rPr>
              <a:t> </a:t>
            </a:r>
            <a:r>
              <a:rPr sz="3300" spc="75" dirty="0">
                <a:latin typeface="Tahoma"/>
                <a:cs typeface="Tahoma"/>
              </a:rPr>
              <a:t>para</a:t>
            </a:r>
            <a:r>
              <a:rPr sz="3300" spc="-70" dirty="0">
                <a:latin typeface="Tahoma"/>
                <a:cs typeface="Tahoma"/>
              </a:rPr>
              <a:t> </a:t>
            </a:r>
            <a:r>
              <a:rPr sz="3300" spc="95" dirty="0">
                <a:latin typeface="Tahoma"/>
                <a:cs typeface="Tahoma"/>
              </a:rPr>
              <a:t>obtener</a:t>
            </a:r>
            <a:r>
              <a:rPr sz="3300" spc="-70" dirty="0">
                <a:latin typeface="Tahoma"/>
                <a:cs typeface="Tahoma"/>
              </a:rPr>
              <a:t> </a:t>
            </a:r>
            <a:r>
              <a:rPr sz="3300" spc="114" dirty="0">
                <a:latin typeface="Tahoma"/>
                <a:cs typeface="Tahoma"/>
              </a:rPr>
              <a:t>un</a:t>
            </a:r>
            <a:r>
              <a:rPr sz="3300" spc="-75" dirty="0">
                <a:latin typeface="Tahoma"/>
                <a:cs typeface="Tahoma"/>
              </a:rPr>
              <a:t> </a:t>
            </a:r>
            <a:r>
              <a:rPr sz="3300" spc="50" dirty="0">
                <a:latin typeface="Tahoma"/>
                <a:cs typeface="Tahoma"/>
              </a:rPr>
              <a:t>dataset </a:t>
            </a:r>
            <a:r>
              <a:rPr sz="3300" spc="-1015" dirty="0">
                <a:latin typeface="Tahoma"/>
                <a:cs typeface="Tahoma"/>
              </a:rPr>
              <a:t> </a:t>
            </a:r>
            <a:r>
              <a:rPr sz="3300" spc="90" dirty="0">
                <a:latin typeface="Tahoma"/>
                <a:cs typeface="Tahoma"/>
              </a:rPr>
              <a:t>acorde</a:t>
            </a:r>
            <a:r>
              <a:rPr sz="3300" spc="95" dirty="0">
                <a:latin typeface="Tahoma"/>
                <a:cs typeface="Tahoma"/>
              </a:rPr>
              <a:t> </a:t>
            </a:r>
            <a:r>
              <a:rPr sz="3300" spc="25" dirty="0">
                <a:latin typeface="Tahoma"/>
                <a:cs typeface="Tahoma"/>
              </a:rPr>
              <a:t>a</a:t>
            </a:r>
            <a:r>
              <a:rPr sz="3300" spc="30" dirty="0">
                <a:latin typeface="Tahoma"/>
                <a:cs typeface="Tahoma"/>
              </a:rPr>
              <a:t> </a:t>
            </a:r>
            <a:r>
              <a:rPr sz="3300" spc="10" dirty="0">
                <a:latin typeface="Tahoma"/>
                <a:cs typeface="Tahoma"/>
              </a:rPr>
              <a:t>la</a:t>
            </a:r>
            <a:r>
              <a:rPr sz="3300" spc="15" dirty="0">
                <a:latin typeface="Tahoma"/>
                <a:cs typeface="Tahoma"/>
              </a:rPr>
              <a:t> </a:t>
            </a:r>
            <a:r>
              <a:rPr sz="3300" spc="75" dirty="0">
                <a:latin typeface="Tahoma"/>
                <a:cs typeface="Tahoma"/>
              </a:rPr>
              <a:t>rama</a:t>
            </a:r>
            <a:r>
              <a:rPr sz="3300" spc="80" dirty="0">
                <a:latin typeface="Tahoma"/>
                <a:cs typeface="Tahoma"/>
              </a:rPr>
              <a:t> </a:t>
            </a:r>
            <a:r>
              <a:rPr sz="3300" spc="114" dirty="0">
                <a:latin typeface="Tahoma"/>
                <a:cs typeface="Tahoma"/>
              </a:rPr>
              <a:t>de</a:t>
            </a:r>
            <a:r>
              <a:rPr sz="3300" spc="120" dirty="0">
                <a:latin typeface="Tahoma"/>
                <a:cs typeface="Tahoma"/>
              </a:rPr>
              <a:t> </a:t>
            </a:r>
            <a:r>
              <a:rPr sz="3300" spc="45" dirty="0">
                <a:latin typeface="Tahoma"/>
                <a:cs typeface="Tahoma"/>
              </a:rPr>
              <a:t>estudio.</a:t>
            </a:r>
            <a:r>
              <a:rPr sz="3300" spc="50" dirty="0">
                <a:latin typeface="Tahoma"/>
                <a:cs typeface="Tahoma"/>
              </a:rPr>
              <a:t> </a:t>
            </a:r>
            <a:r>
              <a:rPr sz="3300" spc="45" dirty="0">
                <a:latin typeface="Tahoma"/>
                <a:cs typeface="Tahoma"/>
              </a:rPr>
              <a:t>También</a:t>
            </a:r>
            <a:r>
              <a:rPr sz="3300" spc="50" dirty="0">
                <a:latin typeface="Tahoma"/>
                <a:cs typeface="Tahoma"/>
              </a:rPr>
              <a:t> </a:t>
            </a:r>
            <a:r>
              <a:rPr sz="3300" spc="75" dirty="0">
                <a:latin typeface="Tahoma"/>
                <a:cs typeface="Tahoma"/>
              </a:rPr>
              <a:t>se</a:t>
            </a:r>
            <a:r>
              <a:rPr sz="3300" spc="80" dirty="0">
                <a:latin typeface="Tahoma"/>
                <a:cs typeface="Tahoma"/>
              </a:rPr>
              <a:t> </a:t>
            </a:r>
            <a:r>
              <a:rPr sz="3300" spc="65" dirty="0">
                <a:latin typeface="Tahoma"/>
                <a:cs typeface="Tahoma"/>
              </a:rPr>
              <a:t>aplicaron</a:t>
            </a:r>
            <a:r>
              <a:rPr sz="3300" spc="70" dirty="0">
                <a:latin typeface="Tahoma"/>
                <a:cs typeface="Tahoma"/>
              </a:rPr>
              <a:t> los </a:t>
            </a:r>
            <a:r>
              <a:rPr sz="3300" spc="75" dirty="0">
                <a:latin typeface="Tahoma"/>
                <a:cs typeface="Tahoma"/>
              </a:rPr>
              <a:t> </a:t>
            </a:r>
            <a:r>
              <a:rPr sz="3300" spc="70" dirty="0">
                <a:latin typeface="Tahoma"/>
                <a:cs typeface="Tahoma"/>
              </a:rPr>
              <a:t>estandares </a:t>
            </a:r>
            <a:r>
              <a:rPr sz="3300" spc="114" dirty="0">
                <a:latin typeface="Tahoma"/>
                <a:cs typeface="Tahoma"/>
              </a:rPr>
              <a:t>de </a:t>
            </a:r>
            <a:r>
              <a:rPr sz="3300" spc="65" dirty="0">
                <a:latin typeface="Tahoma"/>
                <a:cs typeface="Tahoma"/>
              </a:rPr>
              <a:t>selección </a:t>
            </a:r>
            <a:r>
              <a:rPr sz="3300" spc="114" dirty="0">
                <a:latin typeface="Tahoma"/>
                <a:cs typeface="Tahoma"/>
              </a:rPr>
              <a:t>de </a:t>
            </a:r>
            <a:r>
              <a:rPr sz="3300" spc="15" dirty="0">
                <a:latin typeface="Tahoma"/>
                <a:cs typeface="Tahoma"/>
              </a:rPr>
              <a:t>caracteristicas; </a:t>
            </a:r>
            <a:r>
              <a:rPr sz="3300" spc="50" dirty="0">
                <a:latin typeface="Tahoma"/>
                <a:cs typeface="Tahoma"/>
              </a:rPr>
              <a:t>feature </a:t>
            </a:r>
            <a:r>
              <a:rPr sz="3300" spc="80" dirty="0">
                <a:latin typeface="Tahoma"/>
                <a:cs typeface="Tahoma"/>
              </a:rPr>
              <a:t>importance </a:t>
            </a:r>
            <a:r>
              <a:rPr sz="3300" spc="-120" dirty="0">
                <a:latin typeface="Tahoma"/>
                <a:cs typeface="Tahoma"/>
              </a:rPr>
              <a:t>y </a:t>
            </a:r>
            <a:r>
              <a:rPr sz="3300" spc="-1019" dirty="0">
                <a:latin typeface="Tahoma"/>
                <a:cs typeface="Tahoma"/>
              </a:rPr>
              <a:t> </a:t>
            </a:r>
            <a:r>
              <a:rPr sz="3300" dirty="0">
                <a:latin typeface="Tahoma"/>
                <a:cs typeface="Tahoma"/>
              </a:rPr>
              <a:t>PCA.</a:t>
            </a:r>
            <a:endParaRPr sz="3300">
              <a:latin typeface="Tahoma"/>
              <a:cs typeface="Tahoma"/>
            </a:endParaRPr>
          </a:p>
          <a:p>
            <a:pPr marL="12700" marR="5080" algn="just">
              <a:lnSpc>
                <a:spcPct val="115999"/>
              </a:lnSpc>
              <a:spcBef>
                <a:spcPts val="3845"/>
              </a:spcBef>
            </a:pPr>
            <a:r>
              <a:rPr sz="3300" spc="120" dirty="0">
                <a:latin typeface="Tahoma"/>
                <a:cs typeface="Tahoma"/>
              </a:rPr>
              <a:t>Una </a:t>
            </a:r>
            <a:r>
              <a:rPr sz="3300" spc="5" dirty="0">
                <a:latin typeface="Tahoma"/>
                <a:cs typeface="Tahoma"/>
              </a:rPr>
              <a:t>vez </a:t>
            </a:r>
            <a:r>
              <a:rPr sz="3300" spc="100" dirty="0">
                <a:latin typeface="Tahoma"/>
                <a:cs typeface="Tahoma"/>
              </a:rPr>
              <a:t>procesados </a:t>
            </a:r>
            <a:r>
              <a:rPr sz="3300" spc="70" dirty="0">
                <a:latin typeface="Tahoma"/>
                <a:cs typeface="Tahoma"/>
              </a:rPr>
              <a:t>los </a:t>
            </a:r>
            <a:r>
              <a:rPr sz="3300" spc="80" dirty="0">
                <a:latin typeface="Tahoma"/>
                <a:cs typeface="Tahoma"/>
              </a:rPr>
              <a:t>datos </a:t>
            </a:r>
            <a:r>
              <a:rPr sz="3300" spc="75" dirty="0">
                <a:latin typeface="Tahoma"/>
                <a:cs typeface="Tahoma"/>
              </a:rPr>
              <a:t>se </a:t>
            </a:r>
            <a:r>
              <a:rPr sz="3300" spc="90" dirty="0">
                <a:latin typeface="Tahoma"/>
                <a:cs typeface="Tahoma"/>
              </a:rPr>
              <a:t>pasaron </a:t>
            </a:r>
            <a:r>
              <a:rPr sz="3300" spc="100" dirty="0">
                <a:latin typeface="Tahoma"/>
                <a:cs typeface="Tahoma"/>
              </a:rPr>
              <a:t>en </a:t>
            </a:r>
            <a:r>
              <a:rPr sz="3300" spc="60" dirty="0">
                <a:latin typeface="Tahoma"/>
                <a:cs typeface="Tahoma"/>
              </a:rPr>
              <a:t>cada </a:t>
            </a:r>
            <a:r>
              <a:rPr sz="3300" spc="130" dirty="0">
                <a:latin typeface="Tahoma"/>
                <a:cs typeface="Tahoma"/>
              </a:rPr>
              <a:t>uno </a:t>
            </a:r>
            <a:r>
              <a:rPr sz="3300" spc="114" dirty="0">
                <a:latin typeface="Tahoma"/>
                <a:cs typeface="Tahoma"/>
              </a:rPr>
              <a:t>de </a:t>
            </a:r>
            <a:r>
              <a:rPr sz="3300" spc="70" dirty="0">
                <a:latin typeface="Tahoma"/>
                <a:cs typeface="Tahoma"/>
              </a:rPr>
              <a:t>los </a:t>
            </a:r>
            <a:r>
              <a:rPr sz="3300" spc="75" dirty="0">
                <a:latin typeface="Tahoma"/>
                <a:cs typeface="Tahoma"/>
              </a:rPr>
              <a:t> </a:t>
            </a:r>
            <a:r>
              <a:rPr sz="3300" spc="105" dirty="0">
                <a:latin typeface="Tahoma"/>
                <a:cs typeface="Tahoma"/>
              </a:rPr>
              <a:t>modelos </a:t>
            </a:r>
            <a:r>
              <a:rPr sz="3300" spc="114" dirty="0">
                <a:latin typeface="Tahoma"/>
                <a:cs typeface="Tahoma"/>
              </a:rPr>
              <a:t>de </a:t>
            </a:r>
            <a:r>
              <a:rPr sz="3300" spc="45" dirty="0">
                <a:latin typeface="Tahoma"/>
                <a:cs typeface="Tahoma"/>
              </a:rPr>
              <a:t>"machine </a:t>
            </a:r>
            <a:r>
              <a:rPr sz="3300" spc="20" dirty="0">
                <a:latin typeface="Tahoma"/>
                <a:cs typeface="Tahoma"/>
              </a:rPr>
              <a:t>learning" </a:t>
            </a:r>
            <a:r>
              <a:rPr sz="3300" spc="-120" dirty="0">
                <a:latin typeface="Tahoma"/>
                <a:cs typeface="Tahoma"/>
              </a:rPr>
              <a:t>y </a:t>
            </a:r>
            <a:r>
              <a:rPr sz="3300" spc="60" dirty="0">
                <a:latin typeface="Tahoma"/>
                <a:cs typeface="Tahoma"/>
              </a:rPr>
              <a:t>"deep </a:t>
            </a:r>
            <a:r>
              <a:rPr sz="3300" spc="20" dirty="0">
                <a:latin typeface="Tahoma"/>
                <a:cs typeface="Tahoma"/>
              </a:rPr>
              <a:t>learning" </a:t>
            </a:r>
            <a:r>
              <a:rPr sz="3300" spc="75" dirty="0">
                <a:latin typeface="Tahoma"/>
                <a:cs typeface="Tahoma"/>
              </a:rPr>
              <a:t>para </a:t>
            </a:r>
            <a:r>
              <a:rPr sz="3300" spc="95" dirty="0">
                <a:latin typeface="Tahoma"/>
                <a:cs typeface="Tahoma"/>
              </a:rPr>
              <a:t>obtener </a:t>
            </a:r>
            <a:r>
              <a:rPr sz="3300" spc="100" dirty="0">
                <a:latin typeface="Tahoma"/>
                <a:cs typeface="Tahoma"/>
              </a:rPr>
              <a:t> </a:t>
            </a:r>
            <a:r>
              <a:rPr sz="3300" spc="70" dirty="0">
                <a:latin typeface="Tahoma"/>
                <a:cs typeface="Tahoma"/>
              </a:rPr>
              <a:t>los</a:t>
            </a:r>
            <a:r>
              <a:rPr sz="3300" spc="-175" dirty="0">
                <a:latin typeface="Tahoma"/>
                <a:cs typeface="Tahoma"/>
              </a:rPr>
              <a:t> </a:t>
            </a:r>
            <a:r>
              <a:rPr sz="3300" spc="50" dirty="0">
                <a:latin typeface="Tahoma"/>
                <a:cs typeface="Tahoma"/>
              </a:rPr>
              <a:t>resultados.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041" y="2865024"/>
            <a:ext cx="14687549" cy="4914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0602" y="525492"/>
            <a:ext cx="86283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145" dirty="0"/>
              <a:t>Resultados</a:t>
            </a:r>
            <a:r>
              <a:rPr sz="9000" spc="-355" dirty="0"/>
              <a:t> </a:t>
            </a:r>
            <a:r>
              <a:rPr sz="9000" spc="375" dirty="0"/>
              <a:t>ML</a:t>
            </a:r>
            <a:endParaRPr sz="9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9A09F4-F3E8-417A-9DE9-505751F90527}"/>
              </a:ext>
            </a:extLst>
          </p:cNvPr>
          <p:cNvSpPr/>
          <p:nvPr/>
        </p:nvSpPr>
        <p:spPr>
          <a:xfrm>
            <a:off x="10134600" y="3890554"/>
            <a:ext cx="2362200" cy="1219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400" y="7381514"/>
            <a:ext cx="7791449" cy="1174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4672786"/>
            <a:ext cx="7162800" cy="1676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2171700"/>
            <a:ext cx="8610600" cy="18930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23478" y="835932"/>
            <a:ext cx="13441044" cy="972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00" spc="80" dirty="0"/>
              <a:t>Selección</a:t>
            </a:r>
            <a:r>
              <a:rPr sz="6200" spc="-215" dirty="0"/>
              <a:t> </a:t>
            </a:r>
            <a:r>
              <a:rPr sz="6200" spc="125" dirty="0"/>
              <a:t>de</a:t>
            </a:r>
            <a:r>
              <a:rPr sz="6200" spc="-215" dirty="0"/>
              <a:t> </a:t>
            </a:r>
            <a:r>
              <a:rPr sz="6200" spc="175" dirty="0"/>
              <a:t>hiperparámetros</a:t>
            </a:r>
            <a:r>
              <a:rPr sz="6200" spc="-215" dirty="0"/>
              <a:t> </a:t>
            </a:r>
            <a:r>
              <a:rPr sz="6200" spc="-35" dirty="0"/>
              <a:t>DL</a:t>
            </a:r>
            <a:endParaRPr sz="6200" dirty="0"/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FAECD83B-E304-4AEB-B90D-DDABEC30D1B1}"/>
              </a:ext>
            </a:extLst>
          </p:cNvPr>
          <p:cNvSpPr/>
          <p:nvPr/>
        </p:nvSpPr>
        <p:spPr>
          <a:xfrm rot="5400000">
            <a:off x="3467100" y="4419600"/>
            <a:ext cx="1676400" cy="1295400"/>
          </a:xfrm>
          <a:prstGeom prst="bent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BE05351-9AE3-47E9-B318-05BA820E6DA6}"/>
              </a:ext>
            </a:extLst>
          </p:cNvPr>
          <p:cNvSpPr/>
          <p:nvPr/>
        </p:nvSpPr>
        <p:spPr>
          <a:xfrm rot="5400000">
            <a:off x="7658100" y="6858000"/>
            <a:ext cx="1676400" cy="1295400"/>
          </a:xfrm>
          <a:prstGeom prst="bent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4BCBEB-0C85-450F-AFF9-77479DF614D9}"/>
              </a:ext>
            </a:extLst>
          </p:cNvPr>
          <p:cNvSpPr/>
          <p:nvPr/>
        </p:nvSpPr>
        <p:spPr>
          <a:xfrm>
            <a:off x="10972800" y="5158830"/>
            <a:ext cx="1905000" cy="14324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1556DD-9F4E-4163-BB64-CABDA1EF9482}"/>
              </a:ext>
            </a:extLst>
          </p:cNvPr>
          <p:cNvSpPr/>
          <p:nvPr/>
        </p:nvSpPr>
        <p:spPr>
          <a:xfrm>
            <a:off x="13566774" y="7886700"/>
            <a:ext cx="1447800" cy="3656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99" y="6134100"/>
            <a:ext cx="8534400" cy="2209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0111" y="2286818"/>
            <a:ext cx="9477375" cy="2422524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5AF3911E-0CF4-4A0F-BB12-CD189B6B64A6}"/>
              </a:ext>
            </a:extLst>
          </p:cNvPr>
          <p:cNvSpPr txBox="1">
            <a:spLocks/>
          </p:cNvSpPr>
          <p:nvPr/>
        </p:nvSpPr>
        <p:spPr>
          <a:xfrm>
            <a:off x="2423478" y="835932"/>
            <a:ext cx="13441044" cy="972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1595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10"/>
              </a:spcBef>
            </a:pPr>
            <a:r>
              <a:rPr lang="es-CO" sz="6200" kern="0" spc="80"/>
              <a:t>Selección</a:t>
            </a:r>
            <a:r>
              <a:rPr lang="es-CO" sz="6200" kern="0" spc="-215"/>
              <a:t> </a:t>
            </a:r>
            <a:r>
              <a:rPr lang="es-CO" sz="6200" kern="0" spc="125"/>
              <a:t>de</a:t>
            </a:r>
            <a:r>
              <a:rPr lang="es-CO" sz="6200" kern="0" spc="-215"/>
              <a:t> </a:t>
            </a:r>
            <a:r>
              <a:rPr lang="es-CO" sz="6200" kern="0" spc="175"/>
              <a:t>hiperparámetros</a:t>
            </a:r>
            <a:r>
              <a:rPr lang="es-CO" sz="6200" kern="0" spc="-215"/>
              <a:t> </a:t>
            </a:r>
            <a:r>
              <a:rPr lang="es-CO" sz="6200" kern="0" spc="-35"/>
              <a:t>DL</a:t>
            </a:r>
            <a:endParaRPr lang="es-CO" sz="6200" kern="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0F1AE4-4DDE-4F20-A901-0783A30B85DD}"/>
              </a:ext>
            </a:extLst>
          </p:cNvPr>
          <p:cNvSpPr/>
          <p:nvPr/>
        </p:nvSpPr>
        <p:spPr>
          <a:xfrm>
            <a:off x="9296400" y="5002621"/>
            <a:ext cx="685800" cy="8382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7B6AE-A557-4E21-90CB-1918752CACA4}"/>
              </a:ext>
            </a:extLst>
          </p:cNvPr>
          <p:cNvSpPr/>
          <p:nvPr/>
        </p:nvSpPr>
        <p:spPr>
          <a:xfrm>
            <a:off x="12420600" y="3315245"/>
            <a:ext cx="1447800" cy="3656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264ED2-52F7-4E00-8236-D95FDAFBDFCA}"/>
              </a:ext>
            </a:extLst>
          </p:cNvPr>
          <p:cNvSpPr/>
          <p:nvPr/>
        </p:nvSpPr>
        <p:spPr>
          <a:xfrm>
            <a:off x="10972800" y="7239000"/>
            <a:ext cx="1447800" cy="3656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1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5543" y="3365146"/>
            <a:ext cx="15163799" cy="3552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3650" y="525492"/>
            <a:ext cx="83623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145" dirty="0"/>
              <a:t>Resultados</a:t>
            </a:r>
            <a:r>
              <a:rPr sz="9000" spc="-350" dirty="0"/>
              <a:t> </a:t>
            </a:r>
            <a:r>
              <a:rPr sz="9000" spc="-65" dirty="0"/>
              <a:t>DL</a:t>
            </a:r>
            <a:endParaRPr sz="9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235</Words>
  <Application>Microsoft Office PowerPoint</Application>
  <PresentationFormat>Custom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Tahoma</vt:lpstr>
      <vt:lpstr>Office Theme</vt:lpstr>
      <vt:lpstr>PowerPoint Presentation</vt:lpstr>
      <vt:lpstr>Introducción</vt:lpstr>
      <vt:lpstr>Dataset</vt:lpstr>
      <vt:lpstr>¿Qué se hizo?</vt:lpstr>
      <vt:lpstr>¿Cómo se hizo?</vt:lpstr>
      <vt:lpstr>Resultados ML</vt:lpstr>
      <vt:lpstr>Selección de hiperparámetros DL</vt:lpstr>
      <vt:lpstr>PowerPoint Presentation</vt:lpstr>
      <vt:lpstr>Resultados DL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IA-SystemFest</dc:title>
  <dc:creator>Arley David Velasco</dc:creator>
  <cp:keywords>DAEsv4NteRs,BAENbtMvw5Q</cp:keywords>
  <cp:lastModifiedBy>MARIO ANAYA</cp:lastModifiedBy>
  <cp:revision>1</cp:revision>
  <dcterms:created xsi:type="dcterms:W3CDTF">2021-10-14T19:19:17Z</dcterms:created>
  <dcterms:modified xsi:type="dcterms:W3CDTF">2021-10-14T20:13:39Z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2021-10-14T00:00:00Z</vt:filetime>
  </property>
  <property fmtid="{D5CDD505-2E9C-101B-9397-08002B2CF9AE}" pid="3" name="Creator">
    <vt:lpwstr>Canva</vt:lpwstr>
  </property>
  <property fmtid="{D5CDD505-2E9C-101B-9397-08002B2CF9AE}" pid="4" name="LastSaved">
    <vt:filetime>2021-10-14T00:00:00Z</vt:filetime>
  </property>
</Properties>
</file>