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2" r:id="rId5"/>
    <p:sldId id="263" r:id="rId6"/>
    <p:sldId id="259" r:id="rId7"/>
    <p:sldId id="260" r:id="rId8"/>
    <p:sldId id="258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45"/>
    <a:srgbClr val="2D2E47"/>
    <a:srgbClr val="2A411B"/>
    <a:srgbClr val="43682A"/>
    <a:srgbClr val="000000"/>
    <a:srgbClr val="00BAB4"/>
    <a:srgbClr val="3C3E5E"/>
    <a:srgbClr val="323250"/>
    <a:srgbClr val="373957"/>
    <a:srgbClr val="50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301" autoAdjust="0"/>
  </p:normalViewPr>
  <p:slideViewPr>
    <p:cSldViewPr snapToGrid="0">
      <p:cViewPr varScale="1">
        <p:scale>
          <a:sx n="78" d="100"/>
          <a:sy n="78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47B-4453-A112-E227AE395E6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7B-4453-A112-E227AE395E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4B-46B8-9A4B-7F6F383FF5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4B-46B8-9A4B-7F6F383FF5F3}"/>
              </c:ext>
            </c:extLst>
          </c:dPt>
          <c:dLbls>
            <c:dLbl>
              <c:idx val="0"/>
              <c:layout>
                <c:manualLayout>
                  <c:x val="-0.18673572576683323"/>
                  <c:y val="-8.924662093271099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5B4501-27E3-41BE-BC23-8CFE7ACE14A2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[NOME DA CATEGORIA]</a:t>
                    </a:fld>
                    <a:r>
                      <a:rPr lang="en-US" baseline="0" dirty="0"/>
                      <a:t>
</a:t>
                    </a:r>
                    <a:fld id="{8043DDC3-C4E0-4F60-AAE9-8AF24B89AAD7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[PORCENTAGEM]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403257423122909"/>
                      <c:h val="0.172039380449824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7B-4453-A112-E227AE395E6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76E1C6F-67E4-4E18-8208-E22A08D96556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990EB3AF-C49B-460F-A612-6288FFD4CE03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[PORCENTAGEM]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7B-4453-A112-E227AE395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Não</c:v>
                </c:pt>
                <c:pt idx="1">
                  <c:v>Sim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0.66300000000000003</c:v>
                </c:pt>
                <c:pt idx="1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B-4453-A112-E227AE395E6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8D-4DAD-A891-3F7F6446CAD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38D-4DAD-A891-3F7F6446CAD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DD9415A-52A5-4814-8695-155F6BF3490D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D60974DE-3A76-471E-B206-43FF14929581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[PORCENTAGEM]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8D-4DAD-A891-3F7F6446CAD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670041-018E-4FC9-A661-9453E7812831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8B03EE2-5702-4EA6-837A-D80407A589E6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[PORCENTAGEM]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38D-4DAD-A891-3F7F6446CA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0.00%</c:formatCode>
                <c:ptCount val="2"/>
                <c:pt idx="0">
                  <c:v>0.85399999999999998</c:v>
                </c:pt>
                <c:pt idx="1">
                  <c:v>0.14599999999999999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D-4DAD-A891-3F7F6446CAD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1A-44C8-AFCA-DA6C2546432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81A-44C8-AFCA-DA6C2546432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9849ED2-484E-436E-B9D8-70DBEF5543D2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; </a:t>
                    </a:r>
                    <a:fld id="{C280276E-3651-4108-8BF8-66801E64854E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1A-44C8-AFCA-DA6C2546432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0E8412-D79E-4480-A908-55F3122AA9CB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; </a:t>
                    </a:r>
                    <a:fld id="{850E9DFF-137E-4C2F-8AA1-5128C7B74DE6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1A-44C8-AFCA-DA6C254643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0.00%</c:formatCode>
                <c:ptCount val="2"/>
                <c:pt idx="0">
                  <c:v>0.98899999999999999</c:v>
                </c:pt>
                <c:pt idx="1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A-44C8-AFCA-DA6C2546432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27-4EFA-9583-0B1C18366549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B27-4EFA-9583-0B1C18366549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B5-4DA3-89F0-6B341B616853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B5-4DA3-89F0-6B341B61685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575C40A-4927-4F85-BB67-5B8A4FE0BFFB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; </a:t>
                    </a:r>
                    <a:fld id="{18BFC8EC-58D8-4922-9389-4F79E77030BB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27-4EFA-9583-0B1C1836654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66D92D7-05AB-4FA0-9266-3BC47C6123B6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[NOME DA CATEGORIA]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; </a:t>
                    </a:r>
                    <a:fld id="{15098243-F832-44D8-BBBE-CC0AD18E4E33}" type="VALUE">
                      <a:rPr lang="en-US" baseline="0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B27-4EFA-9583-0B1C183665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7-4EFA-9583-0B1C1836654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0235B-8D9B-4F75-806C-3170CEBF9418}" type="datetimeFigureOut">
              <a:rPr lang="pt-BR" smtClean="0"/>
              <a:t>01/10/2022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0315-B042-43DB-8A41-339DB6310B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65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0315-B042-43DB-8A41-339DB6310BB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33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93BBB-4265-A945-03DC-5279B559F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8B35C9-9A7D-1D2B-98A2-043B7466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5365A-C6FA-54A6-A018-36444F30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1957-8F76-4823-8DC2-5BD7430DE334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1D2A5-3670-143C-696A-57F45782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D301E-EACA-E58A-A3E0-768C7C1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4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BE57-6A72-303E-BBF2-4AE2D47F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572E41-B42C-F43D-20CA-0F30DC9F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43D85-5312-25EF-5374-8349CAB4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B571-4840-4D1A-BAC3-F8D696E1C6BC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87AB0-305A-CD27-EAE8-362790ED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BB8CD-63D9-D16E-86E9-3691D65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0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6F909-8CF4-84F6-E463-527065D4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1CB98C-303B-F29C-DD75-FF8E7960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3C22A-86C7-1A27-78B1-F3531949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97C-FFBB-40D5-948A-BE72B75A435F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40E8E-434F-62C9-B640-394FA611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D6C2D-2686-E78A-ECD0-3C846AE9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8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D50B-F4B1-5E29-944D-60907F7F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A3573C-AB6C-C71F-746F-51408DF9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AED36-1DEE-EDA3-F89A-5C9A10DD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EF62-766A-4460-9BF5-E405A723E436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09583-4282-D916-9BC7-E39FB5F1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BBF87-0BE4-6057-180B-99E381BC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99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5166-D603-4A7F-DFA6-2BB99887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450EE3-0BD1-B658-4779-4A47BBA9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29CD93-BFB8-5EBE-C8F1-6192F9B7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6494-C283-45C7-A727-2DE37B59CDFE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F4890-8757-197D-B860-FB812A80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1A04D-04B8-8E76-7B3C-96B8E307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16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38728-6C78-F726-F9D3-E5D4732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B7AB-C3A6-8031-9D14-68D064514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EF2924-0A5F-5BCF-615E-C7E96EEA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6CE31D-FF58-ADDF-FCE3-3A34AD3D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893-B27C-4C9B-9693-20F24F2DDFB1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6B814-8B9F-A282-69BD-0D9B5DD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C67F4-BFED-922F-1BAB-C0915D4F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9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721E-2794-F343-149F-030DDF3C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1134C-D41A-0803-3368-AEE5DF15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BDAEF0-AA21-83FC-BE35-01F223EFE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E179A9-3193-4FA6-544D-8ADE3CB4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D072B6-A188-CB9E-F856-F5F356B1A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4D6575-4FC3-5D7E-F735-E3D45286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087E-28EC-4646-8E19-7752CFBDFF10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66F4B7-C5B9-5BA5-F63C-F8EF0D47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0FCCEB-CC23-B814-E0D0-726F705A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0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7F5A-16C1-0580-A4D5-994AACF7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3B41D8-5B1B-16A3-4D57-86626ED2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E739-51B8-4DB4-8737-8B60D058B1C8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0753B9-ED8C-B6A6-F485-4160E55C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1004B-B0A9-3772-F1ED-DC9EF9B8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79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DF0980-D0EF-8596-80E5-E26FA41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B208-88E7-4BBB-8129-493C22B502CE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2D9349-BAFA-201F-4E0B-CB310ED5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ED5940-8500-9E34-045E-8A76F56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6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FB8CC-A881-AF46-64F7-CC141A19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ECF0F-533B-C111-49E1-5601ABDF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2ACE7-7A5F-5ECF-C6C2-BCFE3397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6854B-062B-2570-A9E6-14A771A0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7370-E624-4F87-BDFA-4F7A79C05DF3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8A9791-E8F9-7BF6-2C1A-AD9CA71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3BC346-0AB9-E0F5-6C4A-115FCBB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11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E58D4-0912-3BEF-C542-33C1D806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369FBC-6EE6-DACE-65BD-E765F78B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470BAA-AC16-5699-527C-AC12D626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C54FF9-31FD-4DEC-3EE4-F298B01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7B-AD3C-4497-8796-EEBF9779DAF1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744B45-9332-E451-8569-22A30C21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A73597-80F2-C94D-C8DD-E5870A78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9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5205FB-20FB-7C90-FC33-E28C9AB5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53522-A2BD-E3C3-D94F-08B2734A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2CA79-9C4F-89A1-827F-47453025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62CF-F68D-48ED-A113-0EEF4C17451E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DF697-E777-D232-84DC-55FB7E2C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6255F-A59A-A8D3-0A63-ACB9621DC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D1A6-1FF3-44D5-9183-FE6A0EA9B0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9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DFC1D16-41C3-436C-671F-14A637FC279C}"/>
              </a:ext>
            </a:extLst>
          </p:cNvPr>
          <p:cNvSpPr/>
          <p:nvPr/>
        </p:nvSpPr>
        <p:spPr>
          <a:xfrm>
            <a:off x="0" y="0"/>
            <a:ext cx="2621642" cy="6858000"/>
          </a:xfrm>
          <a:prstGeom prst="rect">
            <a:avLst/>
          </a:prstGeom>
          <a:solidFill>
            <a:srgbClr val="37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323250"/>
              </a:solidFill>
            </a:endParaRPr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3841FFB-A7E7-3FBE-EB5D-063BB1D311A4}"/>
              </a:ext>
            </a:extLst>
          </p:cNvPr>
          <p:cNvSpPr/>
          <p:nvPr/>
        </p:nvSpPr>
        <p:spPr>
          <a:xfrm>
            <a:off x="2621642" y="0"/>
            <a:ext cx="7618640" cy="6858000"/>
          </a:xfrm>
          <a:prstGeom prst="rtTriangle">
            <a:avLst/>
          </a:prstGeom>
          <a:solidFill>
            <a:srgbClr val="37395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CA4C75-C52A-AE9F-0AD7-FBF38C5B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108" y="2079058"/>
            <a:ext cx="7364186" cy="97903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AB4"/>
                </a:solidFill>
                <a:latin typeface="Berlin Sans FB Demi" panose="020E0802020502020306" pitchFamily="34" charset="0"/>
              </a:rPr>
              <a:t>Prática na educação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181AD59-7704-7591-0046-11D6BB70E006}"/>
              </a:ext>
            </a:extLst>
          </p:cNvPr>
          <p:cNvSpPr/>
          <p:nvPr/>
        </p:nvSpPr>
        <p:spPr>
          <a:xfrm rot="5400000">
            <a:off x="-1631951" y="1631951"/>
            <a:ext cx="6858002" cy="3594099"/>
          </a:xfrm>
          <a:prstGeom prst="triangle">
            <a:avLst/>
          </a:prstGeom>
          <a:solidFill>
            <a:srgbClr val="00BAB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6D6E2B-DA77-51CF-4A17-3BA1053B4A69}"/>
              </a:ext>
            </a:extLst>
          </p:cNvPr>
          <p:cNvSpPr txBox="1">
            <a:spLocks/>
          </p:cNvSpPr>
          <p:nvPr/>
        </p:nvSpPr>
        <p:spPr>
          <a:xfrm>
            <a:off x="3041650" y="2956492"/>
            <a:ext cx="5523593" cy="719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Apresentação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6D945524-8677-5E31-E708-8FAD68806852}"/>
              </a:ext>
            </a:extLst>
          </p:cNvPr>
          <p:cNvSpPr/>
          <p:nvPr/>
        </p:nvSpPr>
        <p:spPr>
          <a:xfrm rot="10800000">
            <a:off x="656315" y="-3"/>
            <a:ext cx="1545319" cy="719250"/>
          </a:xfrm>
          <a:prstGeom prst="triangle">
            <a:avLst/>
          </a:prstGeom>
          <a:solidFill>
            <a:srgbClr val="00BA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93050" y="3675743"/>
            <a:ext cx="3915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João Wayner Silva Sousa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Matheus da Costa Rodrigues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Fernando Augusto Saldanha  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Adriana Almeida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Vinicius Nigra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Lucas Theodoro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- Carlos </a:t>
            </a:r>
            <a:r>
              <a:rPr lang="pt-BR" sz="2000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Degasperi</a:t>
            </a:r>
            <a:endParaRPr lang="pt-BR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4A7AA4B-7682-384E-B9A3-61F88229A9C2}"/>
              </a:ext>
            </a:extLst>
          </p:cNvPr>
          <p:cNvSpPr/>
          <p:nvPr/>
        </p:nvSpPr>
        <p:spPr>
          <a:xfrm>
            <a:off x="6677730" y="0"/>
            <a:ext cx="370769" cy="6858000"/>
          </a:xfrm>
          <a:prstGeom prst="rect">
            <a:avLst/>
          </a:prstGeom>
          <a:solidFill>
            <a:srgbClr val="3C3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456E36-EA24-A01C-B1D2-A343774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0" y="0"/>
            <a:ext cx="5143500" cy="6858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D3DF6D-2103-2A91-D326-9314447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6956AD-4784-9B0D-DE9C-8FDD3EB3C41D}"/>
              </a:ext>
            </a:extLst>
          </p:cNvPr>
          <p:cNvSpPr txBox="1">
            <a:spLocks/>
          </p:cNvSpPr>
          <p:nvPr/>
        </p:nvSpPr>
        <p:spPr>
          <a:xfrm>
            <a:off x="898094" y="948480"/>
            <a:ext cx="2490108" cy="51399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rgbClr val="00BAB4"/>
                </a:solidFill>
                <a:latin typeface="Berlin Sans FB Demi" panose="020E0802020502020306" pitchFamily="34" charset="0"/>
              </a:rPr>
              <a:t>Citação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AFC3165-52D9-FC58-2AC5-A2FD9984CAC9}"/>
              </a:ext>
            </a:extLst>
          </p:cNvPr>
          <p:cNvSpPr txBox="1"/>
          <p:nvPr/>
        </p:nvSpPr>
        <p:spPr>
          <a:xfrm>
            <a:off x="605655" y="1540205"/>
            <a:ext cx="3971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O Mundo de Beakman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F032838-E775-07C8-5277-87D48E9CF55E}"/>
              </a:ext>
            </a:extLst>
          </p:cNvPr>
          <p:cNvSpPr txBox="1"/>
          <p:nvPr/>
        </p:nvSpPr>
        <p:spPr>
          <a:xfrm>
            <a:off x="898094" y="2218889"/>
            <a:ext cx="43953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O excêntrico cientista Beakman, por meio de experimentos químicos bizarros e divertidos, ilustra conceitos básicos da ciência e da natureza.</a:t>
            </a:r>
            <a:endParaRPr lang="pt-BR" sz="2000" dirty="0">
              <a:solidFill>
                <a:schemeClr val="bg1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12856258-658F-393C-0756-04B799C3667F}"/>
              </a:ext>
            </a:extLst>
          </p:cNvPr>
          <p:cNvSpPr/>
          <p:nvPr/>
        </p:nvSpPr>
        <p:spPr>
          <a:xfrm flipH="1">
            <a:off x="1993900" y="5317795"/>
            <a:ext cx="5054600" cy="800100"/>
          </a:xfrm>
          <a:prstGeom prst="homePlate">
            <a:avLst/>
          </a:prstGeom>
          <a:solidFill>
            <a:srgbClr val="00B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11EBA2A-C152-19B3-B813-75A1CA0AC720}"/>
              </a:ext>
            </a:extLst>
          </p:cNvPr>
          <p:cNvSpPr txBox="1"/>
          <p:nvPr/>
        </p:nvSpPr>
        <p:spPr>
          <a:xfrm>
            <a:off x="3737454" y="6215746"/>
            <a:ext cx="3488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Figura 03 – O mundo de Beakman</a:t>
            </a:r>
          </a:p>
          <a:p>
            <a:r>
              <a:rPr lang="pt-BR" dirty="0">
                <a:solidFill>
                  <a:schemeClr val="bg1"/>
                </a:solidFill>
              </a:rPr>
              <a:t>Fonte:  www.uol.com.br</a:t>
            </a:r>
          </a:p>
        </p:txBody>
      </p:sp>
    </p:spTree>
    <p:extLst>
      <p:ext uri="{BB962C8B-B14F-4D97-AF65-F5344CB8AC3E}">
        <p14:creationId xmlns:p14="http://schemas.microsoft.com/office/powerpoint/2010/main" val="2279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1330A29-7632-A518-83D3-5FB28AAF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11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0C59E9-BE7C-A9AA-EBAB-71B094BA55E8}"/>
              </a:ext>
            </a:extLst>
          </p:cNvPr>
          <p:cNvSpPr txBox="1"/>
          <p:nvPr/>
        </p:nvSpPr>
        <p:spPr>
          <a:xfrm>
            <a:off x="885370" y="975368"/>
            <a:ext cx="9405257" cy="44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https://monografias.brasilescola.uol.com.br/pedagogia/a-relacao-teorica-pratica-aplicacao-dos-metodos-ensino.htm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https://www.revistaea.org/artigo.php?idartigo=1754#:~:text=Atrav%C3%A9s%20da%20experimenta%C3%A7%C3%A3o%2C%20alia%20teoria,desenvolva%20habilidades%20e%20compet%C3%AAncias%20espec%C3%ADficas.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https://larmontessori.com/o-metodo/ </a:t>
            </a:r>
            <a:endParaRPr lang="pt-BR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http://rd.portalods.com.br</a:t>
            </a:r>
            <a:endParaRPr lang="pt-BR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https://odsbrasil.gov.br/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https://metropolitanmagazine.it/nelson-goodman/</a:t>
            </a:r>
          </a:p>
          <a:p>
            <a:r>
              <a:rPr lang="pt-BR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https://porvir.org/a-proposta-de-harvard-para-uma-educacao-para-compreensao/</a:t>
            </a:r>
          </a:p>
          <a:p>
            <a:r>
              <a:rPr lang="pt-BR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http://www.pz.harvard.edu/who-we-are/about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01C402-5134-F241-3272-6F32F531A311}"/>
              </a:ext>
            </a:extLst>
          </p:cNvPr>
          <p:cNvSpPr txBox="1"/>
          <p:nvPr/>
        </p:nvSpPr>
        <p:spPr>
          <a:xfrm>
            <a:off x="4313237" y="211570"/>
            <a:ext cx="254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AB4"/>
                </a:solidFill>
                <a:latin typeface="Berlin Sans FB Demi" panose="020E0802020502020306" pitchFamily="34" charset="0"/>
              </a:rPr>
              <a:t>Referencias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F032838-E775-07C8-5277-87D48E9CF55E}"/>
              </a:ext>
            </a:extLst>
          </p:cNvPr>
          <p:cNvSpPr txBox="1"/>
          <p:nvPr/>
        </p:nvSpPr>
        <p:spPr>
          <a:xfrm>
            <a:off x="6643985" y="6321365"/>
            <a:ext cx="4395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(Em memória de Ronivaldo 🙏) </a:t>
            </a:r>
            <a:endParaRPr lang="pt-BR" sz="2000" dirty="0">
              <a:solidFill>
                <a:schemeClr val="bg1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2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704850"/>
            <a:ext cx="11268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60E8F744-0B47-D933-D806-300EEC16D75F}"/>
              </a:ext>
            </a:extLst>
          </p:cNvPr>
          <p:cNvSpPr/>
          <p:nvPr/>
        </p:nvSpPr>
        <p:spPr>
          <a:xfrm>
            <a:off x="-44434" y="4693532"/>
            <a:ext cx="5226033" cy="2164468"/>
          </a:xfrm>
          <a:prstGeom prst="triangle">
            <a:avLst/>
          </a:prstGeom>
          <a:solidFill>
            <a:srgbClr val="00BAB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3626A73B-8759-0AB0-5F61-132BE83573AD}"/>
              </a:ext>
            </a:extLst>
          </p:cNvPr>
          <p:cNvSpPr/>
          <p:nvPr/>
        </p:nvSpPr>
        <p:spPr>
          <a:xfrm>
            <a:off x="897075" y="3541670"/>
            <a:ext cx="7256325" cy="3316330"/>
          </a:xfrm>
          <a:prstGeom prst="triangle">
            <a:avLst/>
          </a:prstGeom>
          <a:solidFill>
            <a:srgbClr val="3739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8FDCB8-9179-9789-0AF3-11C5E0C0BD11}"/>
              </a:ext>
            </a:extLst>
          </p:cNvPr>
          <p:cNvSpPr/>
          <p:nvPr/>
        </p:nvSpPr>
        <p:spPr>
          <a:xfrm rot="2687556">
            <a:off x="418323" y="1125801"/>
            <a:ext cx="1173366" cy="1177049"/>
          </a:xfrm>
          <a:prstGeom prst="rect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2CB775-486D-26A4-07C1-18D9F98C9635}"/>
              </a:ext>
            </a:extLst>
          </p:cNvPr>
          <p:cNvSpPr txBox="1"/>
          <p:nvPr/>
        </p:nvSpPr>
        <p:spPr>
          <a:xfrm>
            <a:off x="1835994" y="2313101"/>
            <a:ext cx="1061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Assegurar a educação inclusiva e equitativa e de qualidade, e promover oportunidades de aprendizagem ao longo da vida para todos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DE1B44-52C9-C456-3A9E-9E6BC6E580EF}"/>
              </a:ext>
            </a:extLst>
          </p:cNvPr>
          <p:cNvSpPr txBox="1"/>
          <p:nvPr/>
        </p:nvSpPr>
        <p:spPr>
          <a:xfrm>
            <a:off x="1835994" y="1082234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BAB4"/>
                </a:solidFill>
                <a:latin typeface="Berlin Sans FB Demi" panose="020E0802020502020306" pitchFamily="34" charset="0"/>
              </a:rPr>
              <a:t>ODS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ADCBBB-F6DB-4117-25E3-9224A8CFA991}"/>
              </a:ext>
            </a:extLst>
          </p:cNvPr>
          <p:cNvSpPr txBox="1"/>
          <p:nvPr/>
        </p:nvSpPr>
        <p:spPr>
          <a:xfrm>
            <a:off x="2033706" y="1790120"/>
            <a:ext cx="791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Objetivos de Desenvolvimento Sustentável</a:t>
            </a:r>
            <a:endParaRPr lang="pt-BR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6562FFE-ACDB-76CF-9BE8-D9CDABB0DB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8" y="1344693"/>
            <a:ext cx="724873" cy="7248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DC5052-64A8-C8A9-F8C7-B28679CE91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3671">
            <a:off x="1261705" y="1547158"/>
            <a:ext cx="301658" cy="319940"/>
          </a:xfrm>
          <a:prstGeom prst="rect">
            <a:avLst/>
          </a:prstGeom>
        </p:spPr>
      </p:pic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6AA5C21-C41F-4C37-61C9-5EFCBC81F3C5}"/>
              </a:ext>
            </a:extLst>
          </p:cNvPr>
          <p:cNvSpPr/>
          <p:nvPr/>
        </p:nvSpPr>
        <p:spPr>
          <a:xfrm>
            <a:off x="4591759" y="4693532"/>
            <a:ext cx="4599108" cy="2180784"/>
          </a:xfrm>
          <a:prstGeom prst="triangl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BAFB7A-433D-824A-2B3A-59C36A2ADA0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4" y="1136007"/>
            <a:ext cx="141572" cy="208686"/>
          </a:xfrm>
          <a:prstGeom prst="rect">
            <a:avLst/>
          </a:prstGeom>
        </p:spPr>
      </p:pic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ECA9C3C3-9A22-669D-9A75-1C264CD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AB59C7-CE07-07C9-085A-CE3BDCF3AFDA}"/>
              </a:ext>
            </a:extLst>
          </p:cNvPr>
          <p:cNvSpPr txBox="1"/>
          <p:nvPr/>
        </p:nvSpPr>
        <p:spPr>
          <a:xfrm>
            <a:off x="11137900" y="60361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Adriana</a:t>
            </a: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8EB052E5-69B4-0C53-FB07-BE2246D8FE69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041D4A32-77AB-C1AC-EB7C-420C4AB3362E}"/>
              </a:ext>
            </a:extLst>
          </p:cNvPr>
          <p:cNvSpPr/>
          <p:nvPr/>
        </p:nvSpPr>
        <p:spPr>
          <a:xfrm>
            <a:off x="0" y="3849572"/>
            <a:ext cx="12192000" cy="3008428"/>
          </a:xfrm>
          <a:prstGeom prst="rect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rgbClr val="2B2B45"/>
              </a:buClr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F4BD6-9412-8980-A98F-6359B648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86CAD5-39A9-58FE-6D1B-894EF504D078}"/>
              </a:ext>
            </a:extLst>
          </p:cNvPr>
          <p:cNvSpPr txBox="1">
            <a:spLocks/>
          </p:cNvSpPr>
          <p:nvPr/>
        </p:nvSpPr>
        <p:spPr>
          <a:xfrm>
            <a:off x="1015528" y="271542"/>
            <a:ext cx="2881992" cy="682874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BAB4"/>
                </a:solidFill>
                <a:latin typeface="Berlin Sans FB Demi" panose="020E0802020502020306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A16C8-F1AB-73D4-33DF-96D9444C7C9D}"/>
              </a:ext>
            </a:extLst>
          </p:cNvPr>
          <p:cNvSpPr txBox="1"/>
          <p:nvPr/>
        </p:nvSpPr>
        <p:spPr>
          <a:xfrm>
            <a:off x="1345782" y="912843"/>
            <a:ext cx="799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A função das práticas pedagógicas é facilitar e promover a aprendizagem entre os discentes, isso envolve: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A6920D2-A636-4B6F-8548-2DB2580121CA}"/>
              </a:ext>
            </a:extLst>
          </p:cNvPr>
          <p:cNvGrpSpPr/>
          <p:nvPr/>
        </p:nvGrpSpPr>
        <p:grpSpPr>
          <a:xfrm>
            <a:off x="310224" y="5145365"/>
            <a:ext cx="11560175" cy="1393547"/>
            <a:chOff x="715896" y="5395198"/>
            <a:chExt cx="11560175" cy="139354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0B4BF65-9770-912A-6A8A-09F11AAB4F4B}"/>
                </a:ext>
              </a:extLst>
            </p:cNvPr>
            <p:cNvSpPr txBox="1"/>
            <p:nvPr/>
          </p:nvSpPr>
          <p:spPr>
            <a:xfrm>
              <a:off x="715896" y="6327080"/>
              <a:ext cx="429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2B2B45"/>
                </a:buClr>
                <a:buFont typeface="Wingdings" panose="05000000000000000000" pitchFamily="2" charset="2"/>
                <a:buChar char="v"/>
              </a:pPr>
              <a:r>
                <a:rPr lang="pt-BR" sz="2400" b="0" i="0" dirty="0">
                  <a:solidFill>
                    <a:schemeClr val="bg1"/>
                  </a:solidFill>
                  <a:effectLst/>
                  <a:latin typeface="Berlin Sans FB Demi" panose="020E0802020502020306" pitchFamily="34" charset="0"/>
                  <a:cs typeface="Arial" panose="020B0604020202020204" pitchFamily="34" charset="0"/>
                </a:rPr>
                <a:t>A formação do docente;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0192C06-2208-33F9-CA6A-85B01310BC4D}"/>
                </a:ext>
              </a:extLst>
            </p:cNvPr>
            <p:cNvSpPr txBox="1"/>
            <p:nvPr/>
          </p:nvSpPr>
          <p:spPr>
            <a:xfrm>
              <a:off x="715896" y="5838493"/>
              <a:ext cx="441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2B2B45"/>
                </a:buClr>
                <a:buFont typeface="Wingdings" panose="05000000000000000000" pitchFamily="2" charset="2"/>
                <a:buChar char="v"/>
              </a:pPr>
              <a:r>
                <a:rPr lang="pt-BR" sz="2400" b="0" i="0" dirty="0">
                  <a:solidFill>
                    <a:schemeClr val="bg1"/>
                  </a:solidFill>
                  <a:effectLst/>
                  <a:latin typeface="Berlin Sans FB Demi" panose="020E0802020502020306" pitchFamily="34" charset="0"/>
                  <a:cs typeface="Arial" panose="020B0604020202020204" pitchFamily="34" charset="0"/>
                </a:rPr>
                <a:t>A organização do professor;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AADF253-0854-32B6-EF1C-E34B74541B3B}"/>
                </a:ext>
              </a:extLst>
            </p:cNvPr>
            <p:cNvSpPr txBox="1"/>
            <p:nvPr/>
          </p:nvSpPr>
          <p:spPr>
            <a:xfrm>
              <a:off x="5938771" y="5395198"/>
              <a:ext cx="633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2B2B45"/>
                </a:buClr>
                <a:buFont typeface="Wingdings" panose="05000000000000000000" pitchFamily="2" charset="2"/>
                <a:buChar char="v"/>
              </a:pPr>
              <a:r>
                <a:rPr lang="pt-BR" sz="2400" b="0" i="0" dirty="0">
                  <a:solidFill>
                    <a:schemeClr val="bg1"/>
                  </a:solidFill>
                  <a:effectLst/>
                  <a:latin typeface="Berlin Sans FB Demi" panose="020E0802020502020306" pitchFamily="34" charset="0"/>
                  <a:cs typeface="Arial" panose="020B0604020202020204" pitchFamily="34" charset="0"/>
                </a:rPr>
                <a:t>As expectativas do professor </a:t>
              </a:r>
              <a:r>
                <a:rPr lang="pt-BR" sz="2400" dirty="0">
                  <a:solidFill>
                    <a:schemeClr val="bg1"/>
                  </a:solidFill>
                  <a:latin typeface="Berlin Sans FB Demi" panose="020E0802020502020306" pitchFamily="34" charset="0"/>
                  <a:cs typeface="Arial" panose="020B0604020202020204" pitchFamily="34" charset="0"/>
                </a:rPr>
                <a:t> e </a:t>
              </a:r>
              <a:r>
                <a:rPr lang="pt-BR" sz="2400" b="0" i="0" dirty="0">
                  <a:solidFill>
                    <a:schemeClr val="bg1"/>
                  </a:solidFill>
                  <a:effectLst/>
                  <a:latin typeface="Berlin Sans FB Demi" panose="020E0802020502020306" pitchFamily="34" charset="0"/>
                  <a:cs typeface="Arial" panose="020B0604020202020204" pitchFamily="34" charset="0"/>
                </a:rPr>
                <a:t>estudantes;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97FFFF-F9A5-628E-4F56-2D0663AA6581}"/>
                </a:ext>
              </a:extLst>
            </p:cNvPr>
            <p:cNvSpPr txBox="1"/>
            <p:nvPr/>
          </p:nvSpPr>
          <p:spPr>
            <a:xfrm>
              <a:off x="715896" y="5402794"/>
              <a:ext cx="5222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2B2B45"/>
                </a:buClr>
                <a:buFont typeface="Wingdings" panose="05000000000000000000" pitchFamily="2" charset="2"/>
                <a:buChar char="v"/>
              </a:pPr>
              <a:r>
                <a:rPr lang="pt-BR" sz="2400" b="0" i="0" dirty="0">
                  <a:solidFill>
                    <a:schemeClr val="bg1"/>
                  </a:solidFill>
                  <a:effectLst/>
                  <a:latin typeface="Berlin Sans FB Demi" panose="020E0802020502020306" pitchFamily="34" charset="0"/>
                  <a:cs typeface="Arial" panose="020B0604020202020204" pitchFamily="34" charset="0"/>
                </a:rPr>
                <a:t>Técnicas e metodologias de ensino;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BAE30B9-AF45-A10B-2501-F5AADEC7B0D7}"/>
                </a:ext>
              </a:extLst>
            </p:cNvPr>
            <p:cNvSpPr txBox="1"/>
            <p:nvPr/>
          </p:nvSpPr>
          <p:spPr>
            <a:xfrm>
              <a:off x="5938771" y="5820661"/>
              <a:ext cx="633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2B2B45"/>
                </a:buClr>
                <a:buFont typeface="Wingdings" panose="05000000000000000000" pitchFamily="2" charset="2"/>
                <a:buChar char="v"/>
              </a:pPr>
              <a:r>
                <a:rPr lang="pt-BR" sz="2400" b="0" i="0" dirty="0">
                  <a:solidFill>
                    <a:schemeClr val="bg1"/>
                  </a:solidFill>
                  <a:effectLst/>
                  <a:latin typeface="Berlin Sans FB Demi" panose="020E0802020502020306" pitchFamily="34" charset="0"/>
                  <a:cs typeface="Arial" panose="020B0604020202020204" pitchFamily="34" charset="0"/>
                </a:rPr>
                <a:t>Impactos na vida da comunidade escolar.</a:t>
              </a:r>
              <a:endParaRPr lang="pt-BR" sz="2400" dirty="0"/>
            </a:p>
          </p:txBody>
        </p:sp>
      </p:grpSp>
      <p:pic>
        <p:nvPicPr>
          <p:cNvPr id="24" name="Picture 2" descr="Práticas pedagógicas">
            <a:extLst>
              <a:ext uri="{FF2B5EF4-FFF2-40B4-BE49-F238E27FC236}">
                <a16:creationId xmlns:a16="http://schemas.microsoft.com/office/drawing/2014/main" id="{5D0D1BA3-47F6-D21F-B229-4D9E89B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3" y="1764850"/>
            <a:ext cx="6337300" cy="3243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0D83CA-4A89-FD42-EE72-401B37857A42}"/>
              </a:ext>
            </a:extLst>
          </p:cNvPr>
          <p:cNvSpPr txBox="1"/>
          <p:nvPr/>
        </p:nvSpPr>
        <p:spPr>
          <a:xfrm>
            <a:off x="9414800" y="4470968"/>
            <a:ext cx="270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01 - Práticas exercidas</a:t>
            </a:r>
          </a:p>
          <a:p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UNICEP, 2022.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B4EC9-4DD8-9432-E969-EAD1A68207DA}"/>
              </a:ext>
            </a:extLst>
          </p:cNvPr>
          <p:cNvSpPr txBox="1"/>
          <p:nvPr/>
        </p:nvSpPr>
        <p:spPr>
          <a:xfrm>
            <a:off x="11137900" y="6036195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23250"/>
                </a:solidFill>
              </a:rPr>
              <a:t>Lucas</a:t>
            </a: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E7F2F7D8-5A51-A66E-917E-164AC8CE3D06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2B2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5F6C5885-7F08-CD65-EB7D-FC221FCAE3AD}"/>
              </a:ext>
            </a:extLst>
          </p:cNvPr>
          <p:cNvSpPr/>
          <p:nvPr/>
        </p:nvSpPr>
        <p:spPr>
          <a:xfrm flipH="1">
            <a:off x="70303" y="2536662"/>
            <a:ext cx="11873594" cy="1905000"/>
          </a:xfrm>
          <a:prstGeom prst="homePlate">
            <a:avLst/>
          </a:prstGeom>
          <a:solidFill>
            <a:srgbClr val="373957"/>
          </a:solidFill>
          <a:ln>
            <a:solidFill>
              <a:srgbClr val="00B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29758794-FB8D-5B17-F728-501BB11BEA0F}"/>
              </a:ext>
            </a:extLst>
          </p:cNvPr>
          <p:cNvSpPr/>
          <p:nvPr/>
        </p:nvSpPr>
        <p:spPr>
          <a:xfrm flipH="1">
            <a:off x="6605814" y="0"/>
            <a:ext cx="6007100" cy="6858000"/>
          </a:xfrm>
          <a:prstGeom prst="flowChartDelay">
            <a:avLst/>
          </a:prstGeom>
          <a:solidFill>
            <a:srgbClr val="008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DDA4F334-E9D1-70E8-3189-4A40CCC4E04D}"/>
              </a:ext>
            </a:extLst>
          </p:cNvPr>
          <p:cNvSpPr/>
          <p:nvPr/>
        </p:nvSpPr>
        <p:spPr>
          <a:xfrm flipH="1">
            <a:off x="6783613" y="0"/>
            <a:ext cx="6007100" cy="6858000"/>
          </a:xfrm>
          <a:prstGeom prst="flowChartDelay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7D94F5-6EC9-202D-9586-3D05D2FEE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r="22906"/>
          <a:stretch/>
        </p:blipFill>
        <p:spPr>
          <a:xfrm flipH="1">
            <a:off x="7005122" y="0"/>
            <a:ext cx="5816600" cy="6858000"/>
          </a:xfrm>
          <a:prstGeom prst="flowChartDelay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7B669342-C05C-ED43-78CD-03FB4048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45F21-F06F-4E41-AAC2-2964691657A4}"/>
              </a:ext>
            </a:extLst>
          </p:cNvPr>
          <p:cNvSpPr txBox="1"/>
          <p:nvPr/>
        </p:nvSpPr>
        <p:spPr>
          <a:xfrm>
            <a:off x="929532" y="2624234"/>
            <a:ext cx="59243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Project Zero fundado por Nelson Goodman, abrigado em Harvard Graduate School em 1967.</a:t>
            </a:r>
          </a:p>
          <a:p>
            <a:r>
              <a:rPr lang="pt-BR" sz="2000" dirty="0">
                <a:solidFill>
                  <a:schemeClr val="bg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O objetivo era nutrir pensamentos humanos com aprendizado, pensamento, ética, inteligência e criatividade.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6235-FB20-F28F-6775-6B79F6468887}"/>
              </a:ext>
            </a:extLst>
          </p:cNvPr>
          <p:cNvSpPr txBox="1"/>
          <p:nvPr/>
        </p:nvSpPr>
        <p:spPr>
          <a:xfrm>
            <a:off x="856259" y="990752"/>
            <a:ext cx="581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Nelson Goodman e o Project Zero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0659841-8BD9-34DF-0E35-589BBC7D5D64}"/>
              </a:ext>
            </a:extLst>
          </p:cNvPr>
          <p:cNvSpPr txBox="1">
            <a:spLocks/>
          </p:cNvSpPr>
          <p:nvPr/>
        </p:nvSpPr>
        <p:spPr>
          <a:xfrm>
            <a:off x="318406" y="318765"/>
            <a:ext cx="6056994" cy="584415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BAB4"/>
                </a:solidFill>
                <a:latin typeface="Berlin Sans FB Demi" panose="020E0802020502020306" pitchFamily="34" charset="0"/>
              </a:rPr>
              <a:t>Ensino exterior (Project Zero)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3475EEFC-410E-C2FA-3803-07884ED88BE0}"/>
              </a:ext>
            </a:extLst>
          </p:cNvPr>
          <p:cNvSpPr txBox="1"/>
          <p:nvPr/>
        </p:nvSpPr>
        <p:spPr>
          <a:xfrm>
            <a:off x="4273324" y="6075144"/>
            <a:ext cx="3467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Figura 02 – Nelson Goodman</a:t>
            </a:r>
          </a:p>
          <a:p>
            <a:r>
              <a:rPr lang="pt-BR" dirty="0">
                <a:solidFill>
                  <a:schemeClr val="bg1"/>
                </a:solidFill>
              </a:rPr>
              <a:t>Fonte:  estadoarte.estadão.com.br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50D78B-9DC5-C1F7-5995-98AE306B27FF}"/>
              </a:ext>
            </a:extLst>
          </p:cNvPr>
          <p:cNvSpPr txBox="1"/>
          <p:nvPr/>
        </p:nvSpPr>
        <p:spPr>
          <a:xfrm>
            <a:off x="11137900" y="60361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Vini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99EA13D1-4A7D-8942-8DB5-D077879C39B8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26130F4E-255C-CDB5-1596-59BE84184363}"/>
              </a:ext>
            </a:extLst>
          </p:cNvPr>
          <p:cNvSpPr/>
          <p:nvPr/>
        </p:nvSpPr>
        <p:spPr>
          <a:xfrm rot="5400000">
            <a:off x="-1457329" y="1457326"/>
            <a:ext cx="6858000" cy="3943350"/>
          </a:xfrm>
          <a:prstGeom prst="triangle">
            <a:avLst/>
          </a:prstGeom>
          <a:solidFill>
            <a:srgbClr val="373957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C08E6A8E-1C16-5B62-444D-D2EEF1831D29}"/>
              </a:ext>
            </a:extLst>
          </p:cNvPr>
          <p:cNvSpPr/>
          <p:nvPr/>
        </p:nvSpPr>
        <p:spPr>
          <a:xfrm rot="5400000">
            <a:off x="-1023257" y="2010228"/>
            <a:ext cx="4876800" cy="2830286"/>
          </a:xfrm>
          <a:prstGeom prst="triangle">
            <a:avLst/>
          </a:prstGeom>
          <a:solidFill>
            <a:srgbClr val="2B2B4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504F323-3925-9DEE-4DA0-C07C45306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285331"/>
              </p:ext>
            </p:extLst>
          </p:nvPr>
        </p:nvGraphicFramePr>
        <p:xfrm>
          <a:off x="194475" y="310092"/>
          <a:ext cx="3991882" cy="311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1ABA40B-5F3D-93FA-83A6-68312088B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012331"/>
              </p:ext>
            </p:extLst>
          </p:nvPr>
        </p:nvGraphicFramePr>
        <p:xfrm>
          <a:off x="4244788" y="310092"/>
          <a:ext cx="3714750" cy="311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A4F6318-6808-8117-AAE5-F63D29415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942656"/>
              </p:ext>
            </p:extLst>
          </p:nvPr>
        </p:nvGraphicFramePr>
        <p:xfrm>
          <a:off x="8010525" y="310092"/>
          <a:ext cx="3943350" cy="311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F8B8FA79-BCB8-C372-7723-9006C561D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110421"/>
              </p:ext>
            </p:extLst>
          </p:nvPr>
        </p:nvGraphicFramePr>
        <p:xfrm>
          <a:off x="3730171" y="3429000"/>
          <a:ext cx="4728029" cy="311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7B669342-C05C-ED43-78CD-03FB4048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6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4CE0AF-88A6-CB0F-05D2-10724AEC30DE}"/>
              </a:ext>
            </a:extLst>
          </p:cNvPr>
          <p:cNvSpPr txBox="1"/>
          <p:nvPr/>
        </p:nvSpPr>
        <p:spPr>
          <a:xfrm>
            <a:off x="11137900" y="6036195"/>
            <a:ext cx="9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Wayner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E53DC8D8-D54D-D46E-F289-F5F479AFEDD2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9F9058-0EC9-D5D6-3C47-3F6011B45461}"/>
              </a:ext>
            </a:extLst>
          </p:cNvPr>
          <p:cNvSpPr txBox="1"/>
          <p:nvPr/>
        </p:nvSpPr>
        <p:spPr>
          <a:xfrm>
            <a:off x="984250" y="650116"/>
            <a:ext cx="4324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Aulas de biologia onde nós plantávamos o que se ensinava nas aulas... Muito mais interessante ou em ciências onde víamos insetos e dissecávamos ao invés de só ver foto em livros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606785-59B7-8338-A658-CF63B49D9D10}"/>
              </a:ext>
            </a:extLst>
          </p:cNvPr>
          <p:cNvSpPr txBox="1"/>
          <p:nvPr/>
        </p:nvSpPr>
        <p:spPr>
          <a:xfrm>
            <a:off x="6096000" y="1957878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Um exemplo clássico é no próprio trabalho , aprendi muito mais na prática trabalhando 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DC1CD0-D973-ED56-48EB-24D3F1B15C65}"/>
              </a:ext>
            </a:extLst>
          </p:cNvPr>
          <p:cNvSpPr txBox="1"/>
          <p:nvPr/>
        </p:nvSpPr>
        <p:spPr>
          <a:xfrm>
            <a:off x="984250" y="3492500"/>
            <a:ext cx="363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Ensino médio, aula de química a professora nos levou para fazer alguns experimentos simples, mas todos participaram e prestaram atenção o que era raro.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83F81C-4656-61C6-F669-0950BB0CF17E}"/>
              </a:ext>
            </a:extLst>
          </p:cNvPr>
          <p:cNvSpPr txBox="1"/>
          <p:nvPr/>
        </p:nvSpPr>
        <p:spPr>
          <a:xfrm>
            <a:off x="6096000" y="4769856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Teste de tipo sanguíneo, experiência com simulação de audiência, passeios e viagens com imersão no tema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F4BD6-9412-8980-A98F-6359B648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7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71CC0F-17DD-9910-3C25-C820CFF86406}"/>
              </a:ext>
            </a:extLst>
          </p:cNvPr>
          <p:cNvSpPr txBox="1"/>
          <p:nvPr/>
        </p:nvSpPr>
        <p:spPr>
          <a:xfrm>
            <a:off x="11137900" y="6036195"/>
            <a:ext cx="9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Wayner</a:t>
            </a:r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B42DFD47-1E09-93A0-0836-FC01163159AD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36BE283-ABE5-55B7-E171-6A83D44AF495}"/>
              </a:ext>
            </a:extLst>
          </p:cNvPr>
          <p:cNvSpPr/>
          <p:nvPr/>
        </p:nvSpPr>
        <p:spPr>
          <a:xfrm rot="2687556">
            <a:off x="3073400" y="4267196"/>
            <a:ext cx="914400" cy="914400"/>
          </a:xfrm>
          <a:prstGeom prst="rect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B94D84-EEBC-77D8-8888-A695916ED106}"/>
              </a:ext>
            </a:extLst>
          </p:cNvPr>
          <p:cNvSpPr/>
          <p:nvPr/>
        </p:nvSpPr>
        <p:spPr>
          <a:xfrm rot="2687556">
            <a:off x="2078084" y="3114877"/>
            <a:ext cx="914400" cy="914400"/>
          </a:xfrm>
          <a:prstGeom prst="rect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22D2440-B268-E0A4-F157-5FB77AAD7309}"/>
              </a:ext>
            </a:extLst>
          </p:cNvPr>
          <p:cNvSpPr/>
          <p:nvPr/>
        </p:nvSpPr>
        <p:spPr>
          <a:xfrm rot="2687556">
            <a:off x="1099129" y="2057399"/>
            <a:ext cx="914400" cy="914400"/>
          </a:xfrm>
          <a:prstGeom prst="rect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3FFCC2-BA60-71F2-899F-0EA723992F4F}"/>
              </a:ext>
            </a:extLst>
          </p:cNvPr>
          <p:cNvSpPr txBox="1"/>
          <p:nvPr/>
        </p:nvSpPr>
        <p:spPr>
          <a:xfrm>
            <a:off x="492124" y="691144"/>
            <a:ext cx="528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Metodologia</a:t>
            </a:r>
            <a:r>
              <a:rPr lang="pt-BR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 de ensino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A7C6EDE7-D677-FC7C-7BA0-BBCE710DDF48}"/>
              </a:ext>
            </a:extLst>
          </p:cNvPr>
          <p:cNvSpPr/>
          <p:nvPr/>
        </p:nvSpPr>
        <p:spPr>
          <a:xfrm rot="10800000">
            <a:off x="5334000" y="0"/>
            <a:ext cx="6858000" cy="5029200"/>
          </a:xfrm>
          <a:prstGeom prst="rtTriangl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AB4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43F44-9E5B-944B-498B-605ED450903C}"/>
              </a:ext>
            </a:extLst>
          </p:cNvPr>
          <p:cNvSpPr txBox="1"/>
          <p:nvPr/>
        </p:nvSpPr>
        <p:spPr>
          <a:xfrm>
            <a:off x="2493963" y="1843463"/>
            <a:ext cx="258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BAB4"/>
                </a:solidFill>
                <a:latin typeface="Berlin Sans FB Demi" panose="020E0802020502020306" pitchFamily="34" charset="0"/>
              </a:rPr>
              <a:t> Tradicional</a:t>
            </a:r>
            <a:endParaRPr lang="pt-BR" dirty="0">
              <a:solidFill>
                <a:srgbClr val="00BAB4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79FA96-4C0A-1AF2-BE5D-987C70285261}"/>
              </a:ext>
            </a:extLst>
          </p:cNvPr>
          <p:cNvSpPr txBox="1"/>
          <p:nvPr/>
        </p:nvSpPr>
        <p:spPr>
          <a:xfrm>
            <a:off x="3402807" y="2805394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BAB4"/>
                </a:solidFill>
                <a:latin typeface="Berlin Sans FB Demi" panose="020E0802020502020306" pitchFamily="34" charset="0"/>
              </a:rPr>
              <a:t>Construtivista</a:t>
            </a:r>
            <a:r>
              <a:rPr lang="pt-BR" dirty="0">
                <a:solidFill>
                  <a:srgbClr val="00BAB4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96E00A-25D0-8A73-394C-01F32A85DE20}"/>
              </a:ext>
            </a:extLst>
          </p:cNvPr>
          <p:cNvSpPr txBox="1"/>
          <p:nvPr/>
        </p:nvSpPr>
        <p:spPr>
          <a:xfrm>
            <a:off x="4171606" y="3949125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BAB4"/>
                </a:solidFill>
                <a:latin typeface="Berlin Sans FB Demi" panose="020E0802020502020306" pitchFamily="34" charset="0"/>
              </a:rPr>
              <a:t>Montessoriano</a:t>
            </a:r>
            <a:endParaRPr lang="pt-BR" dirty="0">
              <a:solidFill>
                <a:srgbClr val="00BAB4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8FEECD-F2F9-1F37-187F-178EED6E1E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87" y="2193472"/>
            <a:ext cx="642254" cy="6422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F1BC05E-C62A-828C-D239-4DA357FF4D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45" y="3251906"/>
            <a:ext cx="640341" cy="64034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4C61306-62C2-919F-87DD-62CA328C9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9" y="4347348"/>
            <a:ext cx="697481" cy="697481"/>
          </a:xfrm>
          <a:prstGeom prst="rect">
            <a:avLst/>
          </a:prstGeom>
        </p:spPr>
      </p:pic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3E383FE3-5746-7A35-A92C-BFDEEB1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1A6-1FF3-44D5-9183-FE6A0EA9B0CE}" type="slidenum">
              <a:rPr lang="pt-BR" smtClean="0"/>
              <a:t>8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2489B8-A561-808E-7A6F-5232E7D849C1}"/>
              </a:ext>
            </a:extLst>
          </p:cNvPr>
          <p:cNvSpPr txBox="1"/>
          <p:nvPr/>
        </p:nvSpPr>
        <p:spPr>
          <a:xfrm>
            <a:off x="11137900" y="6036195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Matheus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C7CF1B11-2569-80AB-2B8B-6B6C7B265E1A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238368"/>
            <a:ext cx="12192000" cy="2619632"/>
          </a:xfrm>
          <a:prstGeom prst="rect">
            <a:avLst/>
          </a:prstGeom>
          <a:solidFill>
            <a:srgbClr val="00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92" y="1197672"/>
            <a:ext cx="7329616" cy="4581011"/>
          </a:xfrm>
          <a:prstGeom prst="rect">
            <a:avLst/>
          </a:prstGeom>
          <a:effectLst/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0659841-8BD9-34DF-0E35-589BBC7D5D64}"/>
              </a:ext>
            </a:extLst>
          </p:cNvPr>
          <p:cNvSpPr txBox="1">
            <a:spLocks/>
          </p:cNvSpPr>
          <p:nvPr/>
        </p:nvSpPr>
        <p:spPr>
          <a:xfrm>
            <a:off x="3760573" y="134508"/>
            <a:ext cx="4670854" cy="54620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Conclusão</a:t>
            </a:r>
            <a:endParaRPr lang="pt-BR" sz="7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EBA2A-C152-19B3-B813-75A1CA0AC720}"/>
              </a:ext>
            </a:extLst>
          </p:cNvPr>
          <p:cNvSpPr txBox="1"/>
          <p:nvPr/>
        </p:nvSpPr>
        <p:spPr>
          <a:xfrm>
            <a:off x="9715439" y="5088484"/>
            <a:ext cx="2476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Figura 03 – </a:t>
            </a:r>
            <a:r>
              <a:rPr lang="pt-BR" dirty="0" smtClean="0">
                <a:solidFill>
                  <a:srgbClr val="000000"/>
                </a:solidFill>
              </a:rPr>
              <a:t>Figura</a:t>
            </a:r>
            <a:endParaRPr lang="pt-BR" dirty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Fonte: escolalumni.com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9" name="Espaço Reservado para Número de Slide 19">
            <a:extLst>
              <a:ext uri="{FF2B5EF4-FFF2-40B4-BE49-F238E27FC236}">
                <a16:creationId xmlns:a16="http://schemas.microsoft.com/office/drawing/2014/main" id="{3E383FE3-5746-7A35-A92C-BFDEEB1A13C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43D1A6-1FF3-44D5-9183-FE6A0EA9B0C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2489B8-A561-808E-7A6F-5232E7D849C1}"/>
              </a:ext>
            </a:extLst>
          </p:cNvPr>
          <p:cNvSpPr txBox="1"/>
          <p:nvPr/>
        </p:nvSpPr>
        <p:spPr>
          <a:xfrm>
            <a:off x="11137900" y="6036195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Matheus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Meio-quadro 11">
            <a:extLst>
              <a:ext uri="{FF2B5EF4-FFF2-40B4-BE49-F238E27FC236}">
                <a16:creationId xmlns:a16="http://schemas.microsoft.com/office/drawing/2014/main" id="{C7CF1B11-2569-80AB-2B8B-6B6C7B265E1A}"/>
              </a:ext>
            </a:extLst>
          </p:cNvPr>
          <p:cNvSpPr/>
          <p:nvPr/>
        </p:nvSpPr>
        <p:spPr>
          <a:xfrm>
            <a:off x="10679683" y="6373777"/>
            <a:ext cx="1512317" cy="127000"/>
          </a:xfrm>
          <a:prstGeom prst="halfFrame">
            <a:avLst/>
          </a:prstGeom>
          <a:solidFill>
            <a:srgbClr val="2B2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FCCEE113439744BB0A64FF48816604" ma:contentTypeVersion="4" ma:contentTypeDescription="Crie um novo documento." ma:contentTypeScope="" ma:versionID="d6946a428c6c74b8992144daf8af9adc">
  <xsd:schema xmlns:xsd="http://www.w3.org/2001/XMLSchema" xmlns:xs="http://www.w3.org/2001/XMLSchema" xmlns:p="http://schemas.microsoft.com/office/2006/metadata/properties" xmlns:ns2="8e1fa902-630e-4598-9115-1429a8249cec" targetNamespace="http://schemas.microsoft.com/office/2006/metadata/properties" ma:root="true" ma:fieldsID="a468b9e187f0d11b31c5cde5b39ddf7b" ns2:_="">
    <xsd:import namespace="8e1fa902-630e-4598-9115-1429a8249ce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fa902-630e-4598-9115-1429a8249ce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816251-A615-4DAF-9703-09479CCAD907}"/>
</file>

<file path=customXml/itemProps2.xml><?xml version="1.0" encoding="utf-8"?>
<ds:datastoreItem xmlns:ds="http://schemas.openxmlformats.org/officeDocument/2006/customXml" ds:itemID="{C24B85EB-2A3A-43FF-90D0-C88D6DBA4CD2}"/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374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Roboto</vt:lpstr>
      <vt:lpstr>Times New Roman</vt:lpstr>
      <vt:lpstr>Wingdings</vt:lpstr>
      <vt:lpstr>Tema do Office</vt:lpstr>
      <vt:lpstr>Prática na educação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na educação</dc:title>
  <dc:creator>lukg5355@outlook.com</dc:creator>
  <cp:lastModifiedBy>f290ti</cp:lastModifiedBy>
  <cp:revision>12</cp:revision>
  <dcterms:created xsi:type="dcterms:W3CDTF">2022-09-30T05:31:45Z</dcterms:created>
  <dcterms:modified xsi:type="dcterms:W3CDTF">2022-10-01T12:19:12Z</dcterms:modified>
</cp:coreProperties>
</file>