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789-5B24-41C1-88CD-18BCE284FFF7}" type="datetimeFigureOut">
              <a:rPr lang="en-NZ" smtClean="0"/>
              <a:t>7/09/2018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1F14-E577-494E-9B02-EF7E26D652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682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789-5B24-41C1-88CD-18BCE284FFF7}" type="datetimeFigureOut">
              <a:rPr lang="en-NZ" smtClean="0"/>
              <a:t>7/09/2018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1F14-E577-494E-9B02-EF7E26D652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501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789-5B24-41C1-88CD-18BCE284FFF7}" type="datetimeFigureOut">
              <a:rPr lang="en-NZ" smtClean="0"/>
              <a:t>7/09/2018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1F14-E577-494E-9B02-EF7E26D652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691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789-5B24-41C1-88CD-18BCE284FFF7}" type="datetimeFigureOut">
              <a:rPr lang="en-NZ" smtClean="0"/>
              <a:t>7/09/2018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1F14-E577-494E-9B02-EF7E26D652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752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789-5B24-41C1-88CD-18BCE284FFF7}" type="datetimeFigureOut">
              <a:rPr lang="en-NZ" smtClean="0"/>
              <a:t>7/09/2018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1F14-E577-494E-9B02-EF7E26D652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82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789-5B24-41C1-88CD-18BCE284FFF7}" type="datetimeFigureOut">
              <a:rPr lang="en-NZ" smtClean="0"/>
              <a:t>7/09/2018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1F14-E577-494E-9B02-EF7E26D652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745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789-5B24-41C1-88CD-18BCE284FFF7}" type="datetimeFigureOut">
              <a:rPr lang="en-NZ" smtClean="0"/>
              <a:t>7/09/2018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1F14-E577-494E-9B02-EF7E26D652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628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789-5B24-41C1-88CD-18BCE284FFF7}" type="datetimeFigureOut">
              <a:rPr lang="en-NZ" smtClean="0"/>
              <a:t>7/09/2018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1F14-E577-494E-9B02-EF7E26D652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955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789-5B24-41C1-88CD-18BCE284FFF7}" type="datetimeFigureOut">
              <a:rPr lang="en-NZ" smtClean="0"/>
              <a:t>7/09/2018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1F14-E577-494E-9B02-EF7E26D652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993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789-5B24-41C1-88CD-18BCE284FFF7}" type="datetimeFigureOut">
              <a:rPr lang="en-NZ" smtClean="0"/>
              <a:t>7/09/2018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1F14-E577-494E-9B02-EF7E26D652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258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789-5B24-41C1-88CD-18BCE284FFF7}" type="datetimeFigureOut">
              <a:rPr lang="en-NZ" smtClean="0"/>
              <a:t>7/09/2018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1F14-E577-494E-9B02-EF7E26D652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538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F9789-5B24-41C1-88CD-18BCE284FFF7}" type="datetimeFigureOut">
              <a:rPr lang="en-NZ" smtClean="0"/>
              <a:t>7/09/2018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1F14-E577-494E-9B02-EF7E26D652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107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Synergy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Experience Centre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0778" y="5257800"/>
            <a:ext cx="714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Technology Partners:	</a:t>
            </a:r>
            <a:r>
              <a:rPr lang="en-NZ" dirty="0">
                <a:latin typeface="Georgia" panose="02040502050405020303" pitchFamily="18" charset="0"/>
              </a:rPr>
              <a:t> PwC Digital </a:t>
            </a:r>
            <a:r>
              <a:rPr lang="en-NZ" dirty="0"/>
              <a:t>	     SmartPay</a:t>
            </a:r>
            <a:endParaRPr lang="en-NZ" dirty="0">
              <a:latin typeface="Georgia" panose="02040502050405020303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5596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Synergy &amp; Robert Walters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72055"/>
          </a:xfrm>
          <a:ln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dirty="0"/>
              <a:t>P</a:t>
            </a:r>
            <a:r>
              <a:rPr lang="en-NZ" sz="1800" dirty="0"/>
              <a:t>roblem</a:t>
            </a:r>
            <a:r>
              <a:rPr lang="en-NZ" dirty="0"/>
              <a:t>:</a:t>
            </a:r>
          </a:p>
          <a:p>
            <a:pPr marL="0" indent="0">
              <a:buNone/>
            </a:pPr>
            <a:r>
              <a:rPr lang="en-NZ" sz="2300" u="sng" dirty="0"/>
              <a:t>Robert Walters</a:t>
            </a:r>
            <a:r>
              <a:rPr lang="en-NZ" dirty="0"/>
              <a:t> </a:t>
            </a:r>
          </a:p>
          <a:p>
            <a:pPr marL="0" indent="0">
              <a:buNone/>
            </a:pPr>
            <a:r>
              <a:rPr lang="en-NZ" sz="2000"/>
              <a:t>“Due </a:t>
            </a:r>
            <a:r>
              <a:rPr lang="en-NZ" sz="2000" dirty="0"/>
              <a:t>to the dynamic nature of the role, our consultants are often time-poor which can lead to an inconsistent experience for </a:t>
            </a:r>
            <a:r>
              <a:rPr lang="en-NZ" sz="2000"/>
              <a:t>candidates.”</a:t>
            </a:r>
            <a:r>
              <a:rPr lang="en-NZ" sz="2000" dirty="0"/>
              <a:t> </a:t>
            </a:r>
          </a:p>
          <a:p>
            <a:pPr marL="0" indent="0" algn="ctr">
              <a:buNone/>
            </a:pP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92982" y="1825624"/>
            <a:ext cx="5181600" cy="247205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dirty="0"/>
              <a:t>S</a:t>
            </a:r>
            <a:r>
              <a:rPr lang="en-NZ" sz="1800" dirty="0"/>
              <a:t>olution</a:t>
            </a:r>
            <a:r>
              <a:rPr lang="en-NZ" dirty="0"/>
              <a:t>:</a:t>
            </a:r>
          </a:p>
          <a:p>
            <a:pPr marL="0" indent="0" algn="ctr">
              <a:buNone/>
            </a:pPr>
            <a:endParaRPr lang="en-NZ" sz="2000" dirty="0"/>
          </a:p>
          <a:p>
            <a:pPr marL="0" indent="0" algn="ctr">
              <a:buNone/>
            </a:pPr>
            <a:r>
              <a:rPr lang="en-NZ" sz="2000" dirty="0"/>
              <a:t>Synergy Experience Centre</a:t>
            </a:r>
          </a:p>
          <a:p>
            <a:pPr marL="0" indent="0" algn="ctr">
              <a:buNone/>
            </a:pP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94713"/>
            <a:ext cx="12192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NZ" dirty="0"/>
          </a:p>
          <a:p>
            <a:r>
              <a:rPr lang="en-NZ" b="1" dirty="0"/>
              <a:t>Synergy Experience Centre </a:t>
            </a:r>
            <a:r>
              <a:rPr lang="en-NZ" dirty="0"/>
              <a:t>is a candidate experience and feedback portal that leverages on constant and relevant feedback between recruiters and candidates, thereby creating a clear and collaborative feedback and portfolio management portal</a:t>
            </a:r>
          </a:p>
          <a:p>
            <a:r>
              <a:rPr lang="en-N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052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19288"/>
            <a:ext cx="10515600" cy="1948353"/>
          </a:xfrm>
          <a:ln>
            <a:solidFill>
              <a:schemeClr val="accent2"/>
            </a:solidFill>
          </a:ln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NZ" b="1" u="sng" dirty="0"/>
              <a:t>Benefits:</a:t>
            </a:r>
          </a:p>
          <a:p>
            <a:r>
              <a:rPr lang="en-NZ" dirty="0"/>
              <a:t>Candidate Portal</a:t>
            </a:r>
          </a:p>
          <a:p>
            <a:pPr lvl="1"/>
            <a:r>
              <a:rPr lang="en-NZ" dirty="0"/>
              <a:t>Profile management</a:t>
            </a:r>
          </a:p>
          <a:p>
            <a:pPr lvl="1"/>
            <a:r>
              <a:rPr lang="en-NZ" b="1" dirty="0"/>
              <a:t>Progress bar</a:t>
            </a:r>
            <a:r>
              <a:rPr lang="en-NZ" dirty="0"/>
              <a:t> per job application</a:t>
            </a:r>
          </a:p>
          <a:p>
            <a:pPr lvl="1"/>
            <a:r>
              <a:rPr lang="en-NZ" dirty="0"/>
              <a:t>Meeting availability scheduler</a:t>
            </a:r>
          </a:p>
          <a:p>
            <a:pPr lvl="1"/>
            <a:r>
              <a:rPr lang="en-NZ" dirty="0"/>
              <a:t>Request feedback button</a:t>
            </a:r>
          </a:p>
          <a:p>
            <a:pPr lvl="1"/>
            <a:r>
              <a:rPr lang="en-NZ" b="1" dirty="0"/>
              <a:t>Video feedback </a:t>
            </a:r>
          </a:p>
          <a:p>
            <a:pPr lvl="1"/>
            <a:r>
              <a:rPr lang="en-NZ" dirty="0"/>
              <a:t>Chat with recruiter feature</a:t>
            </a:r>
          </a:p>
          <a:p>
            <a:pPr lvl="1"/>
            <a:endParaRPr lang="en-NZ" dirty="0"/>
          </a:p>
          <a:p>
            <a:pPr marL="0" indent="0" algn="ctr">
              <a:buNone/>
            </a:pPr>
            <a:endParaRPr lang="en-NZ" dirty="0"/>
          </a:p>
          <a:p>
            <a:pPr marL="0" indent="0" algn="ctr">
              <a:buNone/>
            </a:pP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424922"/>
            <a:ext cx="10515600" cy="1604963"/>
          </a:xfrm>
          <a:ln>
            <a:solidFill>
              <a:schemeClr val="accent2"/>
            </a:solidFill>
          </a:ln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NZ" b="1" u="sng" dirty="0"/>
              <a:t>Customised Business Rules:</a:t>
            </a:r>
          </a:p>
          <a:p>
            <a:pPr marL="0" indent="0" algn="ctr">
              <a:buNone/>
            </a:pPr>
            <a:endParaRPr lang="en-NZ" dirty="0"/>
          </a:p>
          <a:p>
            <a:r>
              <a:rPr lang="en-NZ" sz="2100" dirty="0"/>
              <a:t>Forced interactions and feedback </a:t>
            </a:r>
          </a:p>
          <a:p>
            <a:r>
              <a:rPr lang="en-NZ" sz="2100" dirty="0"/>
              <a:t>Customise rules for call screening and meeting schedule </a:t>
            </a:r>
          </a:p>
          <a:p>
            <a:r>
              <a:rPr lang="en-NZ" sz="2100" dirty="0"/>
              <a:t>Scheduled and delayed feedback reminders</a:t>
            </a:r>
          </a:p>
          <a:p>
            <a:pPr algn="ctr"/>
            <a:endParaRPr lang="en-NZ" dirty="0"/>
          </a:p>
          <a:p>
            <a:pPr marL="0" indent="0" algn="ctr">
              <a:buNone/>
            </a:pP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6930045" y="1268744"/>
            <a:ext cx="4391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Recruiter Portal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500" dirty="0"/>
              <a:t>Candidate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500" b="1" dirty="0"/>
              <a:t>Managed process </a:t>
            </a:r>
            <a:r>
              <a:rPr lang="en-NZ" sz="1500" dirty="0"/>
              <a:t>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500" dirty="0"/>
              <a:t>Feedback </a:t>
            </a:r>
            <a:r>
              <a:rPr lang="en-NZ" sz="1500" b="1" dirty="0"/>
              <a:t>pre-recorded </a:t>
            </a:r>
            <a:r>
              <a:rPr lang="en-NZ" sz="1500" dirty="0"/>
              <a:t>messages (text and video)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500" dirty="0"/>
              <a:t>Personalised video on 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500" dirty="0"/>
              <a:t>Chat and feedback management console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736466"/>
            <a:ext cx="1219200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NZ" dirty="0"/>
          </a:p>
          <a:p>
            <a:pPr algn="ctr"/>
            <a:r>
              <a:rPr lang="en-NZ" dirty="0"/>
              <a:t>Flexible and Simple</a:t>
            </a:r>
          </a:p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1634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DBE254B-D1A4-4FAA-A650-C1CD2AE84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88" b="20240"/>
          <a:stretch/>
        </p:blipFill>
        <p:spPr>
          <a:xfrm>
            <a:off x="0" y="1653198"/>
            <a:ext cx="12192000" cy="4083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36466"/>
            <a:ext cx="1219200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NZ" dirty="0"/>
          </a:p>
          <a:p>
            <a:pPr algn="ctr"/>
            <a:r>
              <a:rPr lang="en-NZ" dirty="0"/>
              <a:t>In-built controlled and updated process management</a:t>
            </a:r>
          </a:p>
          <a:p>
            <a:pPr algn="ctr"/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New Business Process Flow</a:t>
            </a:r>
          </a:p>
        </p:txBody>
      </p:sp>
    </p:spTree>
    <p:extLst>
      <p:ext uri="{BB962C8B-B14F-4D97-AF65-F5344CB8AC3E}">
        <p14:creationId xmlns:p14="http://schemas.microsoft.com/office/powerpoint/2010/main" val="289975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628592"/>
            <a:ext cx="5181600" cy="3569335"/>
          </a:xfrm>
          <a:ln>
            <a:solidFill>
              <a:schemeClr val="accent6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NZ" dirty="0"/>
              <a:t>Business Case:</a:t>
            </a:r>
          </a:p>
          <a:p>
            <a:r>
              <a:rPr lang="en-NZ" dirty="0"/>
              <a:t>Scope:</a:t>
            </a:r>
          </a:p>
          <a:p>
            <a:pPr lvl="1"/>
            <a:r>
              <a:rPr lang="en-NZ" dirty="0"/>
              <a:t>Stand alone server</a:t>
            </a:r>
          </a:p>
          <a:p>
            <a:pPr lvl="1"/>
            <a:r>
              <a:rPr lang="en-NZ" dirty="0"/>
              <a:t>3x </a:t>
            </a:r>
            <a:r>
              <a:rPr lang="en-NZ"/>
              <a:t>end-point APIs</a:t>
            </a:r>
            <a:endParaRPr lang="en-NZ" dirty="0"/>
          </a:p>
          <a:p>
            <a:pPr lvl="1"/>
            <a:r>
              <a:rPr lang="en-NZ" dirty="0"/>
              <a:t>Customisations </a:t>
            </a:r>
          </a:p>
          <a:p>
            <a:pPr lvl="1"/>
            <a:r>
              <a:rPr lang="en-NZ" dirty="0"/>
              <a:t>Project management </a:t>
            </a:r>
          </a:p>
          <a:p>
            <a:r>
              <a:rPr lang="en-NZ" dirty="0"/>
              <a:t>Benefits: </a:t>
            </a:r>
          </a:p>
          <a:p>
            <a:pPr lvl="1"/>
            <a:r>
              <a:rPr lang="en-NZ" dirty="0"/>
              <a:t>Better candidate experience </a:t>
            </a:r>
          </a:p>
          <a:p>
            <a:pPr lvl="1"/>
            <a:r>
              <a:rPr lang="en-NZ" dirty="0"/>
              <a:t>More time for recruiters </a:t>
            </a:r>
          </a:p>
          <a:p>
            <a:pPr lvl="1"/>
            <a:r>
              <a:rPr lang="en-NZ" b="1" dirty="0"/>
              <a:t>Keep human side in automation </a:t>
            </a:r>
          </a:p>
          <a:p>
            <a:pPr lvl="1"/>
            <a:r>
              <a:rPr lang="en-NZ" dirty="0"/>
              <a:t>Pre-recorded messages</a:t>
            </a:r>
          </a:p>
          <a:p>
            <a:pPr lvl="1"/>
            <a:r>
              <a:rPr lang="en-NZ" b="1" dirty="0"/>
              <a:t>Rules based process </a:t>
            </a:r>
          </a:p>
          <a:p>
            <a:r>
              <a:rPr lang="en-NZ" dirty="0"/>
              <a:t>Cost: $346K incl. 1 year support</a:t>
            </a:r>
          </a:p>
          <a:p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89" y="628592"/>
            <a:ext cx="5181600" cy="3569335"/>
          </a:xfrm>
          <a:ln>
            <a:solidFill>
              <a:schemeClr val="accent6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NZ" dirty="0"/>
              <a:t>Future Roadmap:</a:t>
            </a:r>
          </a:p>
          <a:p>
            <a:r>
              <a:rPr lang="en-NZ" dirty="0"/>
              <a:t>Trending jobs and interest jobs (AI)</a:t>
            </a:r>
          </a:p>
          <a:p>
            <a:r>
              <a:rPr lang="en-NZ" dirty="0"/>
              <a:t>Chat bot for pre-recorded messages and feedback from default messages</a:t>
            </a:r>
          </a:p>
          <a:p>
            <a:r>
              <a:rPr lang="en-NZ" dirty="0"/>
              <a:t>Chat bot integration into feedback per candidate – provides candidate specific answers</a:t>
            </a:r>
          </a:p>
          <a:p>
            <a:r>
              <a:rPr lang="en-NZ" dirty="0"/>
              <a:t>Skills IQ evaluation</a:t>
            </a:r>
          </a:p>
          <a:p>
            <a:r>
              <a:rPr lang="en-NZ" dirty="0"/>
              <a:t>Corporate API’s e.g. Workday</a:t>
            </a:r>
          </a:p>
          <a:p>
            <a:pPr marL="0" indent="0" algn="ctr">
              <a:buNone/>
            </a:pP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705986"/>
            <a:ext cx="1219200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NZ" dirty="0"/>
          </a:p>
          <a:p>
            <a:pPr algn="ctr"/>
            <a:r>
              <a:rPr lang="en-NZ" dirty="0"/>
              <a:t>Cost effective and future proof solution</a:t>
            </a:r>
          </a:p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593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85521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NZ" sz="9600" dirty="0"/>
              <a:t>MVP Live Demo</a:t>
            </a:r>
          </a:p>
        </p:txBody>
      </p:sp>
    </p:spTree>
    <p:extLst>
      <p:ext uri="{BB962C8B-B14F-4D97-AF65-F5344CB8AC3E}">
        <p14:creationId xmlns:p14="http://schemas.microsoft.com/office/powerpoint/2010/main" val="137050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419DF6-30D7-4281-A9EC-2104C473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5521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NZ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4390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230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 Theme</vt:lpstr>
      <vt:lpstr>Synergy </vt:lpstr>
      <vt:lpstr>Synergy &amp; Robert Walters</vt:lpstr>
      <vt:lpstr>PowerPoint Presentation</vt:lpstr>
      <vt:lpstr>New Business Process Flow</vt:lpstr>
      <vt:lpstr>PowerPoint Presentation</vt:lpstr>
      <vt:lpstr>MVP Live Demo</vt:lpstr>
      <vt:lpstr>Questions?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Synergy</dc:title>
  <dc:creator>Calwyn D Costa</dc:creator>
  <cp:lastModifiedBy>Anthony Wong</cp:lastModifiedBy>
  <cp:revision>37</cp:revision>
  <dcterms:created xsi:type="dcterms:W3CDTF">2018-09-06T20:05:22Z</dcterms:created>
  <dcterms:modified xsi:type="dcterms:W3CDTF">2018-09-07T01:39:24Z</dcterms:modified>
</cp:coreProperties>
</file>