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2" r:id="rId2"/>
  </p:sldMasterIdLst>
  <p:sldIdLst>
    <p:sldId id="353" r:id="rId3"/>
    <p:sldId id="423" r:id="rId4"/>
    <p:sldId id="426" r:id="rId5"/>
    <p:sldId id="424" r:id="rId6"/>
    <p:sldId id="425" r:id="rId7"/>
    <p:sldId id="427" r:id="rId8"/>
    <p:sldId id="432" r:id="rId9"/>
    <p:sldId id="431" r:id="rId10"/>
    <p:sldId id="433" r:id="rId11"/>
    <p:sldId id="429" r:id="rId12"/>
    <p:sldId id="435" r:id="rId13"/>
    <p:sldId id="434" r:id="rId14"/>
    <p:sldId id="430" r:id="rId15"/>
    <p:sldId id="4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7" autoAdjust="0"/>
    <p:restoredTop sz="94660" autoAdjust="0"/>
  </p:normalViewPr>
  <p:slideViewPr>
    <p:cSldViewPr snapToGrid="0">
      <p:cViewPr varScale="1">
        <p:scale>
          <a:sx n="74" d="100"/>
          <a:sy n="74" d="100"/>
        </p:scale>
        <p:origin x="53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12B86-2888-434E-88F2-E05C78F0EF1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11197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12B86-2888-434E-88F2-E05C78F0EF1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11197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7458339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7062604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9865073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9586823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7320696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14884267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14055895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4070643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7458339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7062604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9865073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9586823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37320696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14884267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14055895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A282F-271D-4890-9C12-2543E4FC4102}" type="slidenum">
              <a:rPr lang="en-US" smtClean="0"/>
              <a:t>‹#›</a:t>
            </a:fld>
            <a:endParaRPr lang="en-US"/>
          </a:p>
        </p:txBody>
      </p:sp>
    </p:spTree>
    <p:extLst>
      <p:ext uri="{BB962C8B-B14F-4D97-AF65-F5344CB8AC3E}">
        <p14:creationId xmlns:p14="http://schemas.microsoft.com/office/powerpoint/2010/main" val="24070643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4FFA282F-271D-4890-9C12-2543E4FC4102}"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84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4FFA282F-271D-4890-9C12-2543E4FC4102}"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8423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uby-doc.org/core-2.0/Enumer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anything@domai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44446"/>
            <a:ext cx="2686050" cy="369332"/>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bg1">
                    <a:shade val="50000"/>
                  </a:schemeClr>
                </a:solidFill>
              </a:rPr>
              <a:t>QE Training Program</a:t>
            </a:r>
          </a:p>
        </p:txBody>
      </p:sp>
      <p:sp>
        <p:nvSpPr>
          <p:cNvPr id="2" name="Title 1"/>
          <p:cNvSpPr>
            <a:spLocks noGrp="1"/>
          </p:cNvSpPr>
          <p:nvPr>
            <p:ph type="ctrTitle"/>
          </p:nvPr>
        </p:nvSpPr>
        <p:spPr>
          <a:xfrm>
            <a:off x="206063" y="567745"/>
            <a:ext cx="11857149" cy="1930757"/>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imHei" panose="02010609060101010101" pitchFamily="49" charset="-122"/>
                <a:ea typeface="SimHei" panose="02010609060101010101" pitchFamily="49" charset="-122"/>
              </a:rPr>
              <a:t>Basics</a:t>
            </a:r>
            <a:endParaRPr lang="en-US" sz="4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imHei" panose="02010609060101010101" pitchFamily="49" charset="-122"/>
              <a:ea typeface="SimHei" panose="02010609060101010101" pitchFamily="49" charset="-122"/>
            </a:endParaRPr>
          </a:p>
        </p:txBody>
      </p:sp>
      <p:sp>
        <p:nvSpPr>
          <p:cNvPr id="4" name="TextBox 3"/>
          <p:cNvSpPr txBox="1"/>
          <p:nvPr/>
        </p:nvSpPr>
        <p:spPr>
          <a:xfrm>
            <a:off x="9173936" y="5687786"/>
            <a:ext cx="2686050"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Karime Salomon Zarate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2" descr="http://instalaya.com/wp-content/uploads/2011/04/Ruby-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999" y="2010422"/>
            <a:ext cx="3617934" cy="415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2860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Singletons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Singleton is a design pattern that restricts instantiation of a class to only one instance that is globally available. </a:t>
            </a:r>
            <a:endParaRPr lang="en-US" sz="2800" dirty="0" smtClean="0"/>
          </a:p>
          <a:p>
            <a:pPr marL="0" indent="0">
              <a:buNone/>
            </a:pPr>
            <a:endParaRPr lang="en-US" sz="2800" dirty="0"/>
          </a:p>
          <a:p>
            <a:pPr marL="0" indent="0">
              <a:buNone/>
            </a:pPr>
            <a:r>
              <a:rPr lang="en-US" sz="2800" dirty="0" smtClean="0"/>
              <a:t>It </a:t>
            </a:r>
            <a:r>
              <a:rPr lang="en-US" sz="2800" dirty="0"/>
              <a:t>is useful when you need that instance to be accessible in different parts of the application, usually for logging functionality, communication with external systems, database access, etc</a:t>
            </a:r>
            <a:r>
              <a:rPr lang="en-US" sz="1800" dirty="0"/>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7063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Ruby Singletons</a:t>
            </a:r>
            <a:endParaRPr lang="en-US" dirty="0"/>
          </a:p>
        </p:txBody>
      </p:sp>
      <p:sp>
        <p:nvSpPr>
          <p:cNvPr id="3" name="Content Placeholder 2"/>
          <p:cNvSpPr>
            <a:spLocks noGrp="1"/>
          </p:cNvSpPr>
          <p:nvPr>
            <p:ph idx="1"/>
          </p:nvPr>
        </p:nvSpPr>
        <p:spPr>
          <a:xfrm>
            <a:off x="609600" y="2057400"/>
            <a:ext cx="3896299" cy="4114800"/>
          </a:xfrm>
        </p:spPr>
        <p:txBody>
          <a:bodyPr>
            <a:normAutofit fontScale="85000" lnSpcReduction="20000"/>
          </a:bodyPr>
          <a:lstStyle/>
          <a:p>
            <a:pPr marL="0" indent="0">
              <a:buNone/>
            </a:pPr>
            <a:r>
              <a:rPr lang="en-US" sz="1800" dirty="0"/>
              <a:t>class Base  </a:t>
            </a:r>
          </a:p>
          <a:p>
            <a:pPr marL="0" indent="0">
              <a:buNone/>
            </a:pPr>
            <a:r>
              <a:rPr lang="en-US" sz="1800" dirty="0"/>
              <a:t> 	</a:t>
            </a:r>
            <a:r>
              <a:rPr lang="en-US" sz="1800" dirty="0" err="1"/>
              <a:t>def</a:t>
            </a:r>
            <a:r>
              <a:rPr lang="en-US" sz="1800" dirty="0"/>
              <a:t> initialize</a:t>
            </a:r>
          </a:p>
          <a:p>
            <a:pPr marL="0" indent="0">
              <a:buNone/>
            </a:pPr>
            <a:r>
              <a:rPr lang="en-US" sz="1800" dirty="0"/>
              <a:t>         @value= 0</a:t>
            </a:r>
          </a:p>
          <a:p>
            <a:pPr marL="0" indent="0">
              <a:buNone/>
            </a:pPr>
            <a:r>
              <a:rPr lang="en-US" sz="1800" dirty="0"/>
              <a:t> 	end</a:t>
            </a:r>
          </a:p>
          <a:p>
            <a:pPr marL="0" indent="0">
              <a:buNone/>
            </a:pPr>
            <a:r>
              <a:rPr lang="en-US" sz="1800" dirty="0"/>
              <a:t> 	</a:t>
            </a:r>
            <a:r>
              <a:rPr lang="en-US" sz="1800" dirty="0" err="1"/>
              <a:t>def</a:t>
            </a:r>
            <a:r>
              <a:rPr lang="en-US" sz="1800" dirty="0"/>
              <a:t> any</a:t>
            </a:r>
          </a:p>
          <a:p>
            <a:pPr marL="0" indent="0">
              <a:buNone/>
            </a:pPr>
            <a:r>
              <a:rPr lang="en-US" sz="1800" dirty="0"/>
              <a:t>         @value= 10</a:t>
            </a:r>
          </a:p>
          <a:p>
            <a:pPr marL="0" indent="0">
              <a:buNone/>
            </a:pPr>
            <a:r>
              <a:rPr lang="en-US" sz="1800" dirty="0"/>
              <a:t> 	end</a:t>
            </a:r>
          </a:p>
          <a:p>
            <a:pPr marL="0" indent="0">
              <a:buNone/>
            </a:pPr>
            <a:r>
              <a:rPr lang="en-US" sz="1800" dirty="0"/>
              <a:t> 	 </a:t>
            </a:r>
            <a:r>
              <a:rPr lang="en-US" sz="1800" dirty="0" err="1"/>
              <a:t>def</a:t>
            </a:r>
            <a:r>
              <a:rPr lang="en-US" sz="1800" dirty="0"/>
              <a:t> some</a:t>
            </a:r>
          </a:p>
          <a:p>
            <a:pPr marL="0" indent="0">
              <a:buNone/>
            </a:pPr>
            <a:r>
              <a:rPr lang="en-US" sz="1800" dirty="0"/>
              <a:t>         @value</a:t>
            </a:r>
          </a:p>
          <a:p>
            <a:pPr marL="0" indent="0">
              <a:buNone/>
            </a:pPr>
            <a:r>
              <a:rPr lang="en-US" sz="1800" dirty="0"/>
              <a:t> 	end</a:t>
            </a:r>
          </a:p>
          <a:p>
            <a:pPr marL="0" indent="0">
              <a:buNone/>
            </a:pPr>
            <a:r>
              <a:rPr lang="en-US" sz="1800" dirty="0"/>
              <a:t> end  </a:t>
            </a:r>
          </a:p>
          <a:p>
            <a:pPr marL="0" indent="0">
              <a:buNone/>
            </a:pPr>
            <a:endParaRPr lang="en-US" sz="1800" dirty="0"/>
          </a:p>
          <a:p>
            <a:pPr marL="0" indent="0">
              <a:buNone/>
            </a:pPr>
            <a:endParaRPr lang="en-US" sz="1800" dirty="0"/>
          </a:p>
          <a:p>
            <a:pPr marL="0" indent="0">
              <a:buNone/>
            </a:pPr>
            <a:r>
              <a:rPr lang="en-US" sz="1800" dirty="0"/>
              <a:t> b1 = </a:t>
            </a:r>
            <a:r>
              <a:rPr lang="en-US" sz="1800" dirty="0" err="1"/>
              <a:t>Base.new</a:t>
            </a:r>
            <a:r>
              <a:rPr lang="en-US" sz="1800" dirty="0"/>
              <a:t>  </a:t>
            </a:r>
          </a:p>
          <a:p>
            <a:pPr marL="0" indent="0">
              <a:buNone/>
            </a:pPr>
            <a:r>
              <a:rPr lang="en-US" sz="1800" dirty="0"/>
              <a:t> p b1.any # Output =&gt; </a:t>
            </a:r>
            <a:r>
              <a:rPr lang="en-US" sz="1800" dirty="0" smtClean="0"/>
              <a:t>10  </a:t>
            </a:r>
            <a:endParaRPr lang="en-US" sz="1800" dirty="0"/>
          </a:p>
          <a:p>
            <a:pPr marL="0" indent="0">
              <a:buNone/>
            </a:pPr>
            <a:r>
              <a:rPr lang="en-US" sz="1800" dirty="0"/>
              <a:t> b2 = </a:t>
            </a:r>
            <a:r>
              <a:rPr lang="en-US" sz="1800" dirty="0" err="1"/>
              <a:t>Base.new</a:t>
            </a:r>
            <a:r>
              <a:rPr lang="en-US" sz="1800" dirty="0"/>
              <a:t>  </a:t>
            </a:r>
          </a:p>
          <a:p>
            <a:pPr marL="0" indent="0">
              <a:buNone/>
            </a:pPr>
            <a:r>
              <a:rPr lang="en-US" sz="1800" dirty="0"/>
              <a:t> p b2.some # Output =&gt; </a:t>
            </a:r>
            <a:r>
              <a:rPr lang="en-US" sz="1800" dirty="0" smtClean="0"/>
              <a:t>0</a:t>
            </a:r>
            <a:endParaRPr lang="en-US" sz="1800" b="1"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5829759" y="2057400"/>
            <a:ext cx="5043889" cy="4114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require 'singleton'  </a:t>
            </a:r>
          </a:p>
          <a:p>
            <a:pPr marL="0" indent="0">
              <a:buNone/>
            </a:pPr>
            <a:r>
              <a:rPr lang="en-US" sz="1800" dirty="0"/>
              <a:t> class Base  </a:t>
            </a:r>
          </a:p>
          <a:p>
            <a:pPr marL="0" indent="0">
              <a:buNone/>
            </a:pPr>
            <a:r>
              <a:rPr lang="en-US" sz="1800" dirty="0"/>
              <a:t>  include Singleton  </a:t>
            </a:r>
          </a:p>
          <a:p>
            <a:pPr marL="0" indent="0">
              <a:buNone/>
            </a:pPr>
            <a:r>
              <a:rPr lang="en-US" sz="1800" dirty="0"/>
              <a:t> 	</a:t>
            </a:r>
            <a:r>
              <a:rPr lang="en-US" sz="1800" dirty="0" err="1"/>
              <a:t>def</a:t>
            </a:r>
            <a:r>
              <a:rPr lang="en-US" sz="1800" dirty="0"/>
              <a:t> initialize</a:t>
            </a:r>
          </a:p>
          <a:p>
            <a:pPr marL="0" indent="0">
              <a:buNone/>
            </a:pPr>
            <a:r>
              <a:rPr lang="en-US" sz="1800" dirty="0"/>
              <a:t>         @value= 0</a:t>
            </a:r>
          </a:p>
          <a:p>
            <a:pPr marL="0" indent="0">
              <a:buNone/>
            </a:pPr>
            <a:r>
              <a:rPr lang="en-US" sz="1800" dirty="0"/>
              <a:t> 	end</a:t>
            </a:r>
          </a:p>
          <a:p>
            <a:pPr marL="0" indent="0">
              <a:buNone/>
            </a:pPr>
            <a:r>
              <a:rPr lang="en-US" sz="1800" dirty="0"/>
              <a:t> 	</a:t>
            </a:r>
            <a:r>
              <a:rPr lang="en-US" sz="1800" dirty="0" err="1"/>
              <a:t>def</a:t>
            </a:r>
            <a:r>
              <a:rPr lang="en-US" sz="1800" dirty="0"/>
              <a:t> any</a:t>
            </a:r>
          </a:p>
          <a:p>
            <a:pPr marL="0" indent="0">
              <a:buNone/>
            </a:pPr>
            <a:r>
              <a:rPr lang="en-US" sz="1800" dirty="0"/>
              <a:t>         @value= 10</a:t>
            </a:r>
          </a:p>
          <a:p>
            <a:pPr marL="0" indent="0">
              <a:buNone/>
            </a:pPr>
            <a:r>
              <a:rPr lang="en-US" sz="1800" dirty="0"/>
              <a:t> 	end</a:t>
            </a:r>
          </a:p>
          <a:p>
            <a:pPr marL="0" indent="0">
              <a:buNone/>
            </a:pPr>
            <a:r>
              <a:rPr lang="en-US" sz="1800" dirty="0"/>
              <a:t> 	 </a:t>
            </a:r>
            <a:r>
              <a:rPr lang="en-US" sz="1800" dirty="0" err="1"/>
              <a:t>def</a:t>
            </a:r>
            <a:r>
              <a:rPr lang="en-US" sz="1800" dirty="0"/>
              <a:t> some</a:t>
            </a:r>
          </a:p>
          <a:p>
            <a:pPr marL="0" indent="0">
              <a:buNone/>
            </a:pPr>
            <a:r>
              <a:rPr lang="en-US" sz="1800" dirty="0"/>
              <a:t>         @value</a:t>
            </a:r>
          </a:p>
          <a:p>
            <a:pPr marL="0" indent="0">
              <a:buNone/>
            </a:pPr>
            <a:r>
              <a:rPr lang="en-US" sz="1800" dirty="0"/>
              <a:t> 	end</a:t>
            </a:r>
          </a:p>
          <a:p>
            <a:pPr marL="0" indent="0">
              <a:buNone/>
            </a:pPr>
            <a:r>
              <a:rPr lang="en-US" sz="1800" dirty="0"/>
              <a:t> end </a:t>
            </a:r>
            <a:endParaRPr lang="en-US" sz="1800" dirty="0" smtClean="0"/>
          </a:p>
          <a:p>
            <a:pPr marL="0" indent="0">
              <a:buFont typeface="Arial" pitchFamily="34" charset="0"/>
              <a:buNone/>
            </a:pPr>
            <a:endParaRPr lang="en-US" sz="1800" dirty="0" smtClean="0"/>
          </a:p>
          <a:p>
            <a:pPr marL="0" indent="0">
              <a:buFont typeface="Arial" pitchFamily="34" charset="0"/>
              <a:buNone/>
            </a:pPr>
            <a:r>
              <a:rPr lang="en-US" sz="1800" dirty="0" smtClean="0"/>
              <a:t> b1 = </a:t>
            </a:r>
            <a:r>
              <a:rPr lang="en-US" sz="1800" dirty="0" err="1" smtClean="0"/>
              <a:t>Base.new</a:t>
            </a:r>
            <a:r>
              <a:rPr lang="en-US" sz="1800" dirty="0" smtClean="0"/>
              <a:t>  </a:t>
            </a:r>
          </a:p>
          <a:p>
            <a:pPr marL="0" indent="0">
              <a:buNone/>
            </a:pPr>
            <a:r>
              <a:rPr lang="en-US" sz="1800" dirty="0" smtClean="0"/>
              <a:t>private </a:t>
            </a:r>
            <a:r>
              <a:rPr lang="en-US" sz="1800" dirty="0"/>
              <a:t>method `new' called for </a:t>
            </a:r>
            <a:r>
              <a:rPr lang="en-US" sz="1800" dirty="0" err="1"/>
              <a:t>Base:Class</a:t>
            </a:r>
            <a:r>
              <a:rPr lang="en-US" sz="1800" dirty="0"/>
              <a:t> (</a:t>
            </a:r>
            <a:r>
              <a:rPr lang="en-US" sz="1800" dirty="0" err="1" smtClean="0"/>
              <a:t>NoMethodError</a:t>
            </a:r>
            <a:r>
              <a:rPr lang="en-US" sz="1800" dirty="0"/>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66545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Singletons</a:t>
            </a:r>
            <a:endParaRPr lang="en-US" dirty="0"/>
          </a:p>
        </p:txBody>
      </p:sp>
      <p:sp>
        <p:nvSpPr>
          <p:cNvPr id="4" name="Content Placeholder 2"/>
          <p:cNvSpPr txBox="1">
            <a:spLocks/>
          </p:cNvSpPr>
          <p:nvPr/>
        </p:nvSpPr>
        <p:spPr>
          <a:xfrm>
            <a:off x="528811" y="2057400"/>
            <a:ext cx="5034707" cy="4114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 </a:t>
            </a:r>
            <a:r>
              <a:rPr lang="en-US" sz="1400" b="1" dirty="0">
                <a:latin typeface="Courier New" panose="02070309020205020404" pitchFamily="49" charset="0"/>
                <a:cs typeface="Courier New" panose="02070309020205020404" pitchFamily="49" charset="0"/>
              </a:rPr>
              <a:t>require 'singleton'  </a:t>
            </a:r>
          </a:p>
          <a:p>
            <a:pPr marL="0" indent="0">
              <a:buNone/>
            </a:pPr>
            <a:r>
              <a:rPr lang="en-US" sz="1400" b="1" dirty="0">
                <a:latin typeface="Courier New" panose="02070309020205020404" pitchFamily="49" charset="0"/>
                <a:cs typeface="Courier New" panose="02070309020205020404" pitchFamily="49" charset="0"/>
              </a:rPr>
              <a:t> class Base  </a:t>
            </a:r>
          </a:p>
          <a:p>
            <a:pPr marL="0" indent="0">
              <a:buNone/>
            </a:pPr>
            <a:r>
              <a:rPr lang="en-US" sz="1400" b="1" dirty="0">
                <a:latin typeface="Courier New" panose="02070309020205020404" pitchFamily="49" charset="0"/>
                <a:cs typeface="Courier New" panose="02070309020205020404" pitchFamily="49" charset="0"/>
              </a:rPr>
              <a:t>  include Singleton  </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initialize</a:t>
            </a:r>
          </a:p>
          <a:p>
            <a:pPr marL="0" indent="0">
              <a:buNone/>
            </a:pPr>
            <a:r>
              <a:rPr lang="en-US" sz="1400" b="1" dirty="0">
                <a:latin typeface="Courier New" panose="02070309020205020404" pitchFamily="49" charset="0"/>
                <a:cs typeface="Courier New" panose="02070309020205020404" pitchFamily="49" charset="0"/>
              </a:rPr>
              <a:t>         @value= 0</a:t>
            </a:r>
          </a:p>
          <a:p>
            <a:pPr marL="0" indent="0">
              <a:buNone/>
            </a:pPr>
            <a:r>
              <a:rPr lang="en-US" sz="1400" b="1" dirty="0">
                <a:latin typeface="Courier New" panose="02070309020205020404" pitchFamily="49" charset="0"/>
                <a:cs typeface="Courier New" panose="02070309020205020404" pitchFamily="49" charset="0"/>
              </a:rPr>
              <a:t> 	end</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any</a:t>
            </a:r>
          </a:p>
          <a:p>
            <a:pPr marL="0" indent="0">
              <a:buNone/>
            </a:pPr>
            <a:r>
              <a:rPr lang="en-US" sz="1400" b="1" dirty="0">
                <a:latin typeface="Courier New" panose="02070309020205020404" pitchFamily="49" charset="0"/>
                <a:cs typeface="Courier New" panose="02070309020205020404" pitchFamily="49" charset="0"/>
              </a:rPr>
              <a:t>         @value= 10</a:t>
            </a:r>
          </a:p>
          <a:p>
            <a:pPr marL="0" indent="0">
              <a:buNone/>
            </a:pPr>
            <a:r>
              <a:rPr lang="en-US" sz="1400" b="1" dirty="0">
                <a:latin typeface="Courier New" panose="02070309020205020404" pitchFamily="49" charset="0"/>
                <a:cs typeface="Courier New" panose="02070309020205020404" pitchFamily="49" charset="0"/>
              </a:rPr>
              <a:t> 	end</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some</a:t>
            </a:r>
          </a:p>
          <a:p>
            <a:pPr marL="0" indent="0">
              <a:buNone/>
            </a:pPr>
            <a:r>
              <a:rPr lang="en-US" sz="1400" b="1" dirty="0">
                <a:latin typeface="Courier New" panose="02070309020205020404" pitchFamily="49" charset="0"/>
                <a:cs typeface="Courier New" panose="02070309020205020404" pitchFamily="49" charset="0"/>
              </a:rPr>
              <a:t>         @value</a:t>
            </a:r>
          </a:p>
          <a:p>
            <a:pPr marL="0" indent="0">
              <a:buNone/>
            </a:pPr>
            <a:r>
              <a:rPr lang="en-US" sz="1400" b="1" dirty="0">
                <a:latin typeface="Courier New" panose="02070309020205020404" pitchFamily="49" charset="0"/>
                <a:cs typeface="Courier New" panose="02070309020205020404" pitchFamily="49" charset="0"/>
              </a:rPr>
              <a:t> 	end</a:t>
            </a:r>
          </a:p>
          <a:p>
            <a:pPr marL="0" indent="0">
              <a:buNone/>
            </a:pPr>
            <a:r>
              <a:rPr lang="en-US" sz="1400" b="1" dirty="0">
                <a:latin typeface="Courier New" panose="02070309020205020404" pitchFamily="49" charset="0"/>
                <a:cs typeface="Courier New" panose="02070309020205020404" pitchFamily="49" charset="0"/>
              </a:rPr>
              <a:t> end  </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b1 = </a:t>
            </a:r>
            <a:r>
              <a:rPr lang="en-US" sz="1400" b="1" dirty="0" err="1">
                <a:latin typeface="Courier New" panose="02070309020205020404" pitchFamily="49" charset="0"/>
                <a:cs typeface="Courier New" panose="02070309020205020404" pitchFamily="49" charset="0"/>
              </a:rPr>
              <a:t>Base.instance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p b1.any # Output =&gt; 10  </a:t>
            </a:r>
          </a:p>
          <a:p>
            <a:pPr marL="0" indent="0">
              <a:buNone/>
            </a:pPr>
            <a:r>
              <a:rPr lang="en-US" sz="1400" b="1" dirty="0">
                <a:latin typeface="Courier New" panose="02070309020205020404" pitchFamily="49" charset="0"/>
                <a:cs typeface="Courier New" panose="02070309020205020404" pitchFamily="49" charset="0"/>
              </a:rPr>
              <a:t> b2 = </a:t>
            </a:r>
            <a:r>
              <a:rPr lang="en-US" sz="1400" b="1" dirty="0" err="1">
                <a:latin typeface="Courier New" panose="02070309020205020404" pitchFamily="49" charset="0"/>
                <a:cs typeface="Courier New" panose="02070309020205020404" pitchFamily="49" charset="0"/>
              </a:rPr>
              <a:t>Base.instance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p b2.some # Output =&gt; 10 </a:t>
            </a:r>
          </a:p>
        </p:txBody>
      </p:sp>
      <p:sp>
        <p:nvSpPr>
          <p:cNvPr id="7" name="Content Placeholder 2"/>
          <p:cNvSpPr txBox="1">
            <a:spLocks/>
          </p:cNvSpPr>
          <p:nvPr/>
        </p:nvSpPr>
        <p:spPr>
          <a:xfrm>
            <a:off x="5870155" y="2057400"/>
            <a:ext cx="5034707" cy="41148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ourier New" panose="02070309020205020404" pitchFamily="49" charset="0"/>
                <a:cs typeface="Courier New" panose="02070309020205020404" pitchFamily="49" charset="0"/>
              </a:rPr>
              <a:t>class Base  </a:t>
            </a:r>
          </a:p>
          <a:p>
            <a:pPr marL="0" indent="0">
              <a:buNone/>
            </a:pP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def</a:t>
            </a:r>
            <a:r>
              <a:rPr lang="en-US" sz="1800" b="1" dirty="0">
                <a:latin typeface="Courier New" panose="02070309020205020404" pitchFamily="49" charset="0"/>
                <a:cs typeface="Courier New" panose="02070309020205020404" pitchFamily="49" charset="0"/>
              </a:rPr>
              <a:t> initialize</a:t>
            </a:r>
          </a:p>
          <a:p>
            <a:pPr marL="0" indent="0">
              <a:buNone/>
            </a:pPr>
            <a:r>
              <a:rPr lang="en-US" sz="1800" b="1" dirty="0">
                <a:latin typeface="Courier New" panose="02070309020205020404" pitchFamily="49" charset="0"/>
                <a:cs typeface="Courier New" panose="02070309020205020404" pitchFamily="49" charset="0"/>
              </a:rPr>
              <a:t>         @value= 0</a:t>
            </a:r>
          </a:p>
          <a:p>
            <a:pPr marL="0" indent="0">
              <a:buNone/>
            </a:pPr>
            <a:r>
              <a:rPr lang="en-US" sz="1800" b="1" dirty="0">
                <a:latin typeface="Courier New" panose="02070309020205020404" pitchFamily="49" charset="0"/>
                <a:cs typeface="Courier New" panose="02070309020205020404" pitchFamily="49" charset="0"/>
              </a:rPr>
              <a:t> 	end</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def</a:t>
            </a:r>
            <a:r>
              <a:rPr lang="en-US" sz="1800" b="1" dirty="0">
                <a:latin typeface="Courier New" panose="02070309020205020404" pitchFamily="49" charset="0"/>
                <a:cs typeface="Courier New" panose="02070309020205020404" pitchFamily="49" charset="0"/>
              </a:rPr>
              <a:t> any</a:t>
            </a:r>
          </a:p>
          <a:p>
            <a:pPr marL="0" indent="0">
              <a:buNone/>
            </a:pPr>
            <a:r>
              <a:rPr lang="en-US" sz="1800" b="1" dirty="0">
                <a:latin typeface="Courier New" panose="02070309020205020404" pitchFamily="49" charset="0"/>
                <a:cs typeface="Courier New" panose="02070309020205020404" pitchFamily="49" charset="0"/>
              </a:rPr>
              <a:t>         @value= 10</a:t>
            </a:r>
          </a:p>
          <a:p>
            <a:pPr marL="0" indent="0">
              <a:buNone/>
            </a:pPr>
            <a:r>
              <a:rPr lang="en-US" sz="1800" b="1" dirty="0">
                <a:latin typeface="Courier New" panose="02070309020205020404" pitchFamily="49" charset="0"/>
                <a:cs typeface="Courier New" panose="02070309020205020404" pitchFamily="49" charset="0"/>
              </a:rPr>
              <a:t> 	end</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def</a:t>
            </a:r>
            <a:r>
              <a:rPr lang="en-US" sz="1800" b="1" dirty="0">
                <a:latin typeface="Courier New" panose="02070309020205020404" pitchFamily="49" charset="0"/>
                <a:cs typeface="Courier New" panose="02070309020205020404" pitchFamily="49" charset="0"/>
              </a:rPr>
              <a:t> some</a:t>
            </a:r>
          </a:p>
          <a:p>
            <a:pPr marL="0" indent="0">
              <a:buNone/>
            </a:pPr>
            <a:r>
              <a:rPr lang="en-US" sz="1800" b="1" dirty="0">
                <a:latin typeface="Courier New" panose="02070309020205020404" pitchFamily="49" charset="0"/>
                <a:cs typeface="Courier New" panose="02070309020205020404" pitchFamily="49" charset="0"/>
              </a:rPr>
              <a:t>         @value</a:t>
            </a:r>
          </a:p>
          <a:p>
            <a:pPr marL="0" indent="0">
              <a:buNone/>
            </a:pPr>
            <a:r>
              <a:rPr lang="en-US" sz="1800" b="1" dirty="0">
                <a:latin typeface="Courier New" panose="02070309020205020404" pitchFamily="49" charset="0"/>
                <a:cs typeface="Courier New" panose="02070309020205020404" pitchFamily="49" charset="0"/>
              </a:rPr>
              <a:t> 	end</a:t>
            </a:r>
          </a:p>
          <a:p>
            <a:pPr marL="0" indent="0">
              <a:buNone/>
            </a:pPr>
            <a:r>
              <a:rPr lang="en-US" sz="1800" b="1" dirty="0">
                <a:latin typeface="Courier New" panose="02070309020205020404" pitchFamily="49" charset="0"/>
                <a:cs typeface="Courier New" panose="02070309020205020404" pitchFamily="49" charset="0"/>
              </a:rPr>
              <a:t> end  </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def</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singletn_example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singletn_example</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Base.new</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end</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singletn_example.any</a:t>
            </a:r>
            <a:r>
              <a:rPr lang="en-US" sz="1800" b="1" dirty="0">
                <a:latin typeface="Courier New" panose="02070309020205020404" pitchFamily="49" charset="0"/>
                <a:cs typeface="Courier New" panose="02070309020205020404" pitchFamily="49" charset="0"/>
              </a:rPr>
              <a:t> # Output =&gt; 10  </a:t>
            </a: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singletn_example.object_id</a:t>
            </a:r>
            <a:r>
              <a:rPr lang="en-US" sz="1800" b="1" dirty="0">
                <a:latin typeface="Courier New" panose="02070309020205020404" pitchFamily="49" charset="0"/>
                <a:cs typeface="Courier New" panose="02070309020205020404" pitchFamily="49" charset="0"/>
              </a:rPr>
              <a:t> # Output =&gt; 20402200  </a:t>
            </a: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singletn_example.some</a:t>
            </a:r>
            <a:r>
              <a:rPr lang="en-US" sz="1800" b="1" dirty="0">
                <a:latin typeface="Courier New" panose="02070309020205020404" pitchFamily="49" charset="0"/>
                <a:cs typeface="Courier New" panose="02070309020205020404" pitchFamily="49" charset="0"/>
              </a:rPr>
              <a:t> # Output =&gt; 10 </a:t>
            </a: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singletn_example.object_id</a:t>
            </a:r>
            <a:r>
              <a:rPr lang="en-US" sz="1800" b="1" dirty="0">
                <a:latin typeface="Courier New" panose="02070309020205020404" pitchFamily="49" charset="0"/>
                <a:cs typeface="Courier New" panose="02070309020205020404" pitchFamily="49" charset="0"/>
              </a:rPr>
              <a:t> # Output =&gt; 20402200  </a:t>
            </a: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Base.new.object_id</a:t>
            </a:r>
            <a:r>
              <a:rPr lang="en-US" sz="1800" b="1" dirty="0">
                <a:latin typeface="Courier New" panose="02070309020205020404" pitchFamily="49" charset="0"/>
                <a:cs typeface="Courier New" panose="02070309020205020404" pitchFamily="49" charset="0"/>
              </a:rPr>
              <a:t> # Output =&gt; 20402040  </a:t>
            </a:r>
          </a:p>
          <a:p>
            <a:pPr marL="0" indent="0">
              <a:buNone/>
            </a:pPr>
            <a:r>
              <a:rPr lang="en-US" sz="1800" b="1" dirty="0">
                <a:latin typeface="Courier New" panose="02070309020205020404" pitchFamily="49" charset="0"/>
                <a:cs typeface="Courier New" panose="02070309020205020404" pitchFamily="49" charset="0"/>
              </a:rPr>
              <a:t> p </a:t>
            </a:r>
            <a:r>
              <a:rPr lang="en-US" sz="1800" b="1" dirty="0" err="1">
                <a:latin typeface="Courier New" panose="02070309020205020404" pitchFamily="49" charset="0"/>
                <a:cs typeface="Courier New" panose="02070309020205020404" pitchFamily="49" charset="0"/>
              </a:rPr>
              <a:t>Base.new.some</a:t>
            </a:r>
            <a:r>
              <a:rPr lang="en-US" sz="1800" b="1" dirty="0">
                <a:latin typeface="Courier New" panose="02070309020205020404" pitchFamily="49" charset="0"/>
                <a:cs typeface="Courier New" panose="02070309020205020404" pitchFamily="49" charset="0"/>
              </a:rPr>
              <a:t> # Output =&gt; 0</a:t>
            </a:r>
          </a:p>
        </p:txBody>
      </p:sp>
    </p:spTree>
    <p:extLst>
      <p:ext uri="{BB962C8B-B14F-4D97-AF65-F5344CB8AC3E}">
        <p14:creationId xmlns:p14="http://schemas.microsoft.com/office/powerpoint/2010/main" val="1202307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Using </a:t>
            </a:r>
            <a:r>
              <a:rPr lang="en-US" sz="1800" dirty="0" smtClean="0"/>
              <a:t>instanced class </a:t>
            </a:r>
            <a:r>
              <a:rPr lang="en-US" sz="1800" dirty="0" smtClean="0"/>
              <a:t>and also applying singleton :</a:t>
            </a:r>
          </a:p>
          <a:p>
            <a:pPr>
              <a:buAutoNum type="arabicPeriod"/>
            </a:pPr>
            <a:r>
              <a:rPr lang="en-US" sz="1800" b="1" dirty="0" smtClean="0">
                <a:latin typeface="Courier New" panose="02070309020205020404" pitchFamily="49" charset="0"/>
                <a:cs typeface="Courier New" panose="02070309020205020404" pitchFamily="49" charset="0"/>
              </a:rPr>
              <a:t>Add a class that initialized the values of :</a:t>
            </a:r>
          </a:p>
          <a:p>
            <a:pPr marL="914400" lvl="2" indent="0">
              <a:buNone/>
            </a:pPr>
            <a:r>
              <a:rPr lang="en-US" sz="1400" b="1" dirty="0" smtClean="0">
                <a:latin typeface="Courier New" panose="02070309020205020404" pitchFamily="49" charset="0"/>
                <a:cs typeface="Courier New" panose="02070309020205020404" pitchFamily="49" charset="0"/>
              </a:rPr>
              <a:t>User : Guest</a:t>
            </a:r>
          </a:p>
          <a:p>
            <a:pPr marL="914400" lvl="2" indent="0">
              <a:buNone/>
            </a:pPr>
            <a:r>
              <a:rPr lang="en-US" sz="1400" b="1" dirty="0" smtClean="0">
                <a:latin typeface="Courier New" panose="02070309020205020404" pitchFamily="49" charset="0"/>
                <a:cs typeface="Courier New" panose="02070309020205020404" pitchFamily="49" charset="0"/>
              </a:rPr>
              <a:t>Message : Welcome to the city</a:t>
            </a:r>
          </a:p>
          <a:p>
            <a:pPr marL="914400" lvl="2" indent="0">
              <a:buNone/>
            </a:pPr>
            <a:r>
              <a:rPr lang="en-US" sz="1400" b="1" dirty="0" smtClean="0">
                <a:latin typeface="Courier New" panose="02070309020205020404" pitchFamily="49" charset="0"/>
                <a:cs typeface="Courier New" panose="02070309020205020404" pitchFamily="49" charset="0"/>
              </a:rPr>
              <a:t>Visitors : 0</a:t>
            </a:r>
            <a:endParaRPr lang="en-US" sz="1400" b="1" dirty="0">
              <a:latin typeface="Courier New" panose="02070309020205020404" pitchFamily="49" charset="0"/>
              <a:cs typeface="Courier New" panose="02070309020205020404" pitchFamily="49" charset="0"/>
            </a:endParaRPr>
          </a:p>
          <a:p>
            <a:pPr marL="457200">
              <a:buFont typeface="+mj-lt"/>
              <a:buAutoNum type="arabicPeriod"/>
            </a:pPr>
            <a:r>
              <a:rPr lang="en-US" sz="2000" b="1" dirty="0" smtClean="0">
                <a:latin typeface="Courier New" panose="02070309020205020404" pitchFamily="49" charset="0"/>
                <a:cs typeface="Courier New" panose="02070309020205020404" pitchFamily="49" charset="0"/>
              </a:rPr>
              <a:t>Inside the class add a method to :</a:t>
            </a:r>
          </a:p>
          <a:p>
            <a:pPr marL="857250" lvl="1" indent="-342900">
              <a:buAutoNum type="arabicPeriod"/>
            </a:pPr>
            <a:r>
              <a:rPr lang="en-US" sz="1600" b="1" dirty="0" smtClean="0">
                <a:latin typeface="Courier New" panose="02070309020205020404" pitchFamily="49" charset="0"/>
                <a:cs typeface="Courier New" panose="02070309020205020404" pitchFamily="49" charset="0"/>
              </a:rPr>
              <a:t>Add a user</a:t>
            </a:r>
          </a:p>
          <a:p>
            <a:pPr marL="857250" lvl="1" indent="-342900">
              <a:buAutoNum type="arabicPeriod"/>
            </a:pPr>
            <a:r>
              <a:rPr lang="en-US" sz="1600" b="1" dirty="0" smtClean="0">
                <a:latin typeface="Courier New" panose="02070309020205020404" pitchFamily="49" charset="0"/>
                <a:cs typeface="Courier New" panose="02070309020205020404" pitchFamily="49" charset="0"/>
              </a:rPr>
              <a:t>Add a welcome message</a:t>
            </a:r>
          </a:p>
          <a:p>
            <a:pPr marL="857250" lvl="1" indent="-342900">
              <a:buAutoNum type="arabicPeriod"/>
            </a:pPr>
            <a:r>
              <a:rPr lang="en-US" sz="1600" b="1" dirty="0" smtClean="0">
                <a:latin typeface="Courier New" panose="02070309020205020404" pitchFamily="49" charset="0"/>
                <a:cs typeface="Courier New" panose="02070309020205020404" pitchFamily="49" charset="0"/>
              </a:rPr>
              <a:t>Increment visitors amount</a:t>
            </a:r>
          </a:p>
          <a:p>
            <a:pPr marL="857250" lvl="1" indent="-342900">
              <a:buAutoNum type="arabicPeriod"/>
            </a:pPr>
            <a:r>
              <a:rPr lang="en-US" sz="1600" b="1" dirty="0" smtClean="0">
                <a:latin typeface="Courier New" panose="02070309020205020404" pitchFamily="49" charset="0"/>
                <a:cs typeface="Courier New" panose="02070309020205020404" pitchFamily="49" charset="0"/>
              </a:rPr>
              <a:t>Save all the users, and messages in a hash</a:t>
            </a:r>
          </a:p>
          <a:p>
            <a:pPr marL="857250" lvl="1" indent="-342900">
              <a:buAutoNum type="arabicPeriod"/>
            </a:pPr>
            <a:r>
              <a:rPr lang="en-US" sz="1600" b="1" dirty="0" smtClean="0">
                <a:latin typeface="Courier New" panose="02070309020205020404" pitchFamily="49" charset="0"/>
                <a:cs typeface="Courier New" panose="02070309020205020404" pitchFamily="49" charset="0"/>
              </a:rPr>
              <a:t>Using </a:t>
            </a:r>
            <a:r>
              <a:rPr lang="en-US" sz="1600" b="1" dirty="0" err="1" smtClean="0">
                <a:latin typeface="Courier New" panose="02070309020205020404" pitchFamily="49" charset="0"/>
                <a:cs typeface="Courier New" panose="02070309020205020404" pitchFamily="49" charset="0"/>
              </a:rPr>
              <a:t>attr_accesor</a:t>
            </a:r>
            <a:r>
              <a:rPr lang="en-US" sz="1600" b="1" dirty="0" smtClean="0">
                <a:latin typeface="Courier New" panose="02070309020205020404" pitchFamily="49" charset="0"/>
                <a:cs typeface="Courier New" panose="02070309020205020404" pitchFamily="49" charset="0"/>
              </a:rPr>
              <a:t> print the last user defined</a:t>
            </a:r>
          </a:p>
          <a:p>
            <a:pPr marL="514350" lvl="1" indent="0">
              <a:buNone/>
            </a:pPr>
            <a:endParaRPr lang="en-US" sz="1600" b="1" dirty="0" smtClean="0">
              <a:latin typeface="Courier New" panose="02070309020205020404" pitchFamily="49" charset="0"/>
              <a:cs typeface="Courier New" panose="02070309020205020404" pitchFamily="49" charset="0"/>
            </a:endParaRPr>
          </a:p>
          <a:p>
            <a:pPr marL="514350" lvl="1" indent="0">
              <a:buNone/>
            </a:pPr>
            <a:r>
              <a:rPr lang="en-US" sz="1600" b="1" dirty="0" smtClean="0">
                <a:latin typeface="Courier New" panose="02070309020205020404" pitchFamily="49" charset="0"/>
                <a:cs typeface="Courier New" panose="02070309020205020404" pitchFamily="49" charset="0"/>
              </a:rPr>
              <a:t>Explain which differences you see between both definitions</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03380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summary</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BDD and BDT concept</a:t>
            </a:r>
          </a:p>
          <a:p>
            <a:pPr marL="0" indent="0">
              <a:buNone/>
            </a:pPr>
            <a:r>
              <a:rPr lang="en-US" sz="1800" b="1" dirty="0" smtClean="0">
                <a:latin typeface="Courier New" panose="02070309020205020404" pitchFamily="49" charset="0"/>
                <a:cs typeface="Courier New" panose="02070309020205020404" pitchFamily="49" charset="0"/>
              </a:rPr>
              <a:t>Ruby :</a:t>
            </a:r>
          </a:p>
          <a:p>
            <a:r>
              <a:rPr lang="en-US" sz="1800" b="1" dirty="0" smtClean="0">
                <a:latin typeface="Courier New" panose="02070309020205020404" pitchFamily="49" charset="0"/>
                <a:cs typeface="Courier New" panose="02070309020205020404" pitchFamily="49" charset="0"/>
              </a:rPr>
              <a:t>Basics (gets, format, comments, </a:t>
            </a:r>
            <a:r>
              <a:rPr lang="en-US" sz="1800" b="1" dirty="0" err="1" smtClean="0">
                <a:latin typeface="Courier New" panose="02070309020205020404" pitchFamily="49" charset="0"/>
                <a:cs typeface="Courier New" panose="02070309020205020404" pitchFamily="49" charset="0"/>
              </a:rPr>
              <a:t>etc</a:t>
            </a:r>
            <a:r>
              <a:rPr lang="en-US" sz="1800" b="1" dirty="0" smtClean="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Method</a:t>
            </a:r>
          </a:p>
          <a:p>
            <a:r>
              <a:rPr lang="en-US" sz="1800" b="1" dirty="0" smtClean="0">
                <a:latin typeface="Courier New" panose="02070309020205020404" pitchFamily="49" charset="0"/>
                <a:cs typeface="Courier New" panose="02070309020205020404" pitchFamily="49" charset="0"/>
              </a:rPr>
              <a:t>Module (Mixing and Library use)</a:t>
            </a:r>
          </a:p>
          <a:p>
            <a:r>
              <a:rPr lang="en-US" sz="1800" b="1" dirty="0" smtClean="0">
                <a:latin typeface="Courier New" panose="02070309020205020404" pitchFamily="49" charset="0"/>
                <a:cs typeface="Courier New" panose="02070309020205020404" pitchFamily="49" charset="0"/>
              </a:rPr>
              <a:t>Class</a:t>
            </a:r>
          </a:p>
          <a:p>
            <a:r>
              <a:rPr lang="en-US" sz="1800" b="1" dirty="0" smtClean="0">
                <a:latin typeface="Courier New" panose="02070309020205020404" pitchFamily="49" charset="0"/>
                <a:cs typeface="Courier New" panose="02070309020205020404" pitchFamily="49" charset="0"/>
              </a:rPr>
              <a:t>Variables (setter and getter)</a:t>
            </a:r>
          </a:p>
          <a:p>
            <a:r>
              <a:rPr lang="en-US" sz="1800" b="1" dirty="0" smtClean="0">
                <a:latin typeface="Courier New" panose="02070309020205020404" pitchFamily="49" charset="0"/>
                <a:cs typeface="Courier New" panose="02070309020205020404" pitchFamily="49" charset="0"/>
              </a:rPr>
              <a:t>Arrays – Hashes</a:t>
            </a:r>
          </a:p>
          <a:p>
            <a:r>
              <a:rPr lang="en-US" sz="1800" b="1" dirty="0" smtClean="0">
                <a:latin typeface="Courier New" panose="02070309020205020404" pitchFamily="49" charset="0"/>
                <a:cs typeface="Courier New" panose="02070309020205020404" pitchFamily="49" charset="0"/>
              </a:rPr>
              <a:t>Control statements</a:t>
            </a:r>
          </a:p>
          <a:p>
            <a:r>
              <a:rPr lang="en-US" sz="1800" b="1" dirty="0" smtClean="0">
                <a:latin typeface="Courier New" panose="02070309020205020404" pitchFamily="49" charset="0"/>
                <a:cs typeface="Courier New" panose="02070309020205020404" pitchFamily="49" charset="0"/>
              </a:rPr>
              <a:t>Iterators</a:t>
            </a:r>
          </a:p>
          <a:p>
            <a:r>
              <a:rPr lang="en-US" sz="1800" b="1" dirty="0" err="1" smtClean="0">
                <a:latin typeface="Courier New" panose="02070309020205020404" pitchFamily="49" charset="0"/>
                <a:cs typeface="Courier New" panose="02070309020205020404" pitchFamily="49" charset="0"/>
              </a:rPr>
              <a:t>Singletong</a:t>
            </a:r>
            <a:endParaRPr lang="en-US" sz="1800" b="1" dirty="0" smtClean="0">
              <a:latin typeface="Courier New" panose="02070309020205020404" pitchFamily="49" charset="0"/>
              <a:cs typeface="Courier New" panose="02070309020205020404" pitchFamily="49" charset="0"/>
            </a:endParaRPr>
          </a:p>
          <a:p>
            <a:pPr marL="0" indent="0">
              <a:buNone/>
            </a:pP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54725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t>each</a:t>
            </a:r>
            <a:endParaRPr lang="en-US" sz="1800" b="1" dirty="0"/>
          </a:p>
          <a:p>
            <a:pPr marL="0" indent="0">
              <a:buNone/>
            </a:pPr>
            <a:r>
              <a:rPr lang="en-US" sz="1800" dirty="0"/>
              <a:t>is an iterator method you've seen plenty of times before now that comes pre-packaged with the Array and Hash and Range classes and it basically just goes through each item in the object you called it on and passes it to the block that you specified. It will return the original collection that it was called on</a:t>
            </a:r>
            <a:r>
              <a:rPr lang="en-US" sz="1800" dirty="0" smtClean="0"/>
              <a:t>:</a:t>
            </a:r>
            <a:endParaRPr lang="en-US" sz="1800" dirty="0"/>
          </a:p>
          <a:p>
            <a:pPr marL="0" indent="0">
              <a:buNone/>
            </a:pPr>
            <a:endParaRPr lang="en-US" sz="1800" dirty="0" smtClean="0"/>
          </a:p>
          <a:p>
            <a:pPr marL="0" indent="0">
              <a:buNone/>
            </a:pPr>
            <a:r>
              <a:rPr lang="en-US" sz="1800" b="1" dirty="0">
                <a:latin typeface="Courier New" panose="02070309020205020404" pitchFamily="49" charset="0"/>
                <a:cs typeface="Courier New" panose="02070309020205020404" pitchFamily="49" charset="0"/>
              </a:rPr>
              <a:t>[1,2,3,4].each {|n| puts n*2}</a:t>
            </a:r>
          </a:p>
          <a:p>
            <a:pPr marL="0" indent="0">
              <a:buNone/>
            </a:pPr>
            <a:endParaRPr lang="en-US" sz="1800" dirty="0" smtClean="0"/>
          </a:p>
          <a:p>
            <a:pPr marL="0" indent="0">
              <a:buNone/>
            </a:pPr>
            <a:r>
              <a:rPr lang="en-US" sz="1800" dirty="0" smtClean="0"/>
              <a:t>The </a:t>
            </a:r>
            <a:r>
              <a:rPr lang="en-US" sz="1800" dirty="0"/>
              <a:t>"each" method is a wonderful way to iterate over the keys</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toppings </a:t>
            </a:r>
            <a:r>
              <a:rPr lang="en-US" sz="1800" b="1" dirty="0">
                <a:latin typeface="Courier New" panose="02070309020205020404" pitchFamily="49" charset="0"/>
                <a:cs typeface="Courier New" panose="02070309020205020404" pitchFamily="49" charset="0"/>
              </a:rPr>
              <a:t>= Hash["</a:t>
            </a:r>
            <a:r>
              <a:rPr lang="en-US" sz="1800" b="1" dirty="0" err="1">
                <a:latin typeface="Courier New" panose="02070309020205020404" pitchFamily="49" charset="0"/>
                <a:cs typeface="Courier New" panose="02070309020205020404" pitchFamily="49" charset="0"/>
              </a:rPr>
              <a:t>pancakes","syrup","Pizza","Pepper","Cereal","Sugar</a:t>
            </a:r>
            <a:r>
              <a:rPr lang="en-US" sz="1800" b="1" dirty="0">
                <a:latin typeface="Courier New" panose="02070309020205020404" pitchFamily="49" charset="0"/>
                <a:cs typeface="Courier New" panose="02070309020205020404" pitchFamily="49" charset="0"/>
              </a:rPr>
              <a:t>"]</a:t>
            </a:r>
          </a:p>
          <a:p>
            <a:pPr marL="0" indent="0">
              <a:buNone/>
            </a:pPr>
            <a:r>
              <a:rPr lang="en-US" sz="1800" b="1" dirty="0" err="1" smtClean="0">
                <a:latin typeface="Courier New" panose="02070309020205020404" pitchFamily="49" charset="0"/>
                <a:cs typeface="Courier New" panose="02070309020205020404" pitchFamily="49" charset="0"/>
              </a:rPr>
              <a:t>toppings.each</a:t>
            </a:r>
            <a:r>
              <a:rPr lang="en-US" sz="1800" b="1" dirty="0">
                <a:latin typeface="Courier New" panose="02070309020205020404" pitchFamily="49" charset="0"/>
                <a:cs typeface="Courier New" panose="02070309020205020404" pitchFamily="49" charset="0"/>
              </a:rPr>
              <a:t>{|key, value| puts "#{key} points to #{value}"}</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endParaRPr lang="en-US" sz="1800" b="1" dirty="0"/>
          </a:p>
        </p:txBody>
      </p:sp>
    </p:spTree>
    <p:extLst>
      <p:ext uri="{BB962C8B-B14F-4D97-AF65-F5344CB8AC3E}">
        <p14:creationId xmlns:p14="http://schemas.microsoft.com/office/powerpoint/2010/main" val="14744321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b="1" dirty="0" err="1" smtClean="0"/>
              <a:t>each_with_index</a:t>
            </a:r>
            <a:endParaRPr lang="en-US" sz="1800" dirty="0"/>
          </a:p>
          <a:p>
            <a:pPr marL="0" indent="0">
              <a:buNone/>
            </a:pPr>
            <a:r>
              <a:rPr lang="en-US" sz="1800" dirty="0"/>
              <a:t>Sometimes you also want to know what position in the array you are</a:t>
            </a:r>
            <a:r>
              <a:rPr lang="en-US" sz="1800" dirty="0" smtClean="0"/>
              <a:t>. </a:t>
            </a:r>
            <a:r>
              <a:rPr lang="en-US" sz="1800" dirty="0" err="1" smtClean="0"/>
              <a:t>each_with_index</a:t>
            </a:r>
            <a:r>
              <a:rPr lang="en-US" sz="1800" dirty="0"/>
              <a:t>, </a:t>
            </a:r>
            <a:r>
              <a:rPr lang="en-US" sz="1800" dirty="0" smtClean="0"/>
              <a:t>will </a:t>
            </a:r>
            <a:r>
              <a:rPr lang="en-US" sz="1800" dirty="0"/>
              <a:t>pass that position into the block as well</a:t>
            </a:r>
            <a:r>
              <a:rPr lang="en-US" sz="1800" dirty="0" smtClean="0"/>
              <a:t>:</a:t>
            </a:r>
          </a:p>
          <a:p>
            <a:pPr marL="0" indent="0">
              <a:buNone/>
            </a:pPr>
            <a:r>
              <a:rPr lang="en-US" sz="1800" dirty="0" smtClean="0"/>
              <a:t> </a:t>
            </a:r>
            <a:endParaRPr lang="en-US" sz="1800" dirty="0"/>
          </a:p>
          <a:p>
            <a:pPr marL="400050" lvl="1" indent="0">
              <a:buNone/>
            </a:pPr>
            <a:r>
              <a:rPr lang="en-US" sz="1600" dirty="0"/>
              <a:t>['</a:t>
            </a:r>
            <a:r>
              <a:rPr lang="en-US" sz="1600" dirty="0" err="1"/>
              <a:t>a','b','c</a:t>
            </a:r>
            <a:r>
              <a:rPr lang="en-US" sz="1600" dirty="0"/>
              <a:t>'].</a:t>
            </a:r>
            <a:r>
              <a:rPr lang="en-US" sz="1600" dirty="0" err="1"/>
              <a:t>each_with_index</a:t>
            </a:r>
            <a:r>
              <a:rPr lang="en-US" sz="1600" dirty="0"/>
              <a:t> {|</a:t>
            </a:r>
            <a:r>
              <a:rPr lang="en-US" sz="1600" dirty="0" err="1" smtClean="0"/>
              <a:t>a,index</a:t>
            </a:r>
            <a:r>
              <a:rPr lang="en-US" sz="1600" dirty="0" smtClean="0"/>
              <a:t>| </a:t>
            </a:r>
            <a:r>
              <a:rPr lang="en-US" sz="1600" dirty="0"/>
              <a:t>puts </a:t>
            </a:r>
            <a:r>
              <a:rPr lang="en-US" sz="1600" dirty="0" smtClean="0"/>
              <a:t>index}</a:t>
            </a:r>
          </a:p>
          <a:p>
            <a:pPr marL="400050" lvl="1" indent="0">
              <a:buNone/>
            </a:pPr>
            <a:endParaRPr lang="en-US" sz="1600" dirty="0"/>
          </a:p>
          <a:p>
            <a:pPr marL="400050" lvl="1" indent="0">
              <a:buNone/>
            </a:pPr>
            <a:r>
              <a:rPr lang="en-US" sz="1600" dirty="0" err="1"/>
              <a:t>hash.each_with_index</a:t>
            </a:r>
            <a:r>
              <a:rPr lang="en-US" sz="1600" dirty="0"/>
              <a:t> do |(key, value), index</a:t>
            </a:r>
            <a:r>
              <a:rPr lang="en-US" sz="1600" dirty="0" smtClean="0"/>
              <a:t>|</a:t>
            </a:r>
          </a:p>
          <a:p>
            <a:pPr marL="400050" lvl="1" indent="0">
              <a:buNone/>
            </a:pPr>
            <a:r>
              <a:rPr lang="en-US" sz="1600" dirty="0"/>
              <a:t>	#some code</a:t>
            </a:r>
          </a:p>
          <a:p>
            <a:pPr marL="400050" lvl="1" indent="0">
              <a:buNone/>
            </a:pPr>
            <a:r>
              <a:rPr lang="en-US" sz="1600" dirty="0"/>
              <a:t>end</a:t>
            </a:r>
          </a:p>
          <a:p>
            <a:pPr marL="0" indent="0">
              <a:buNone/>
            </a:pPr>
            <a:r>
              <a:rPr lang="en-US" sz="1800" b="1" dirty="0" smtClean="0"/>
              <a:t>map </a:t>
            </a:r>
            <a:r>
              <a:rPr lang="en-US" sz="1800" b="1" dirty="0"/>
              <a:t>and collect</a:t>
            </a:r>
          </a:p>
          <a:p>
            <a:pPr marL="0" indent="0">
              <a:buNone/>
            </a:pPr>
            <a:r>
              <a:rPr lang="en-US" sz="1800" dirty="0"/>
              <a:t>produce a new Array containing the results of the block applied to each element of the </a:t>
            </a:r>
            <a:r>
              <a:rPr lang="en-US" sz="1800" dirty="0" smtClean="0"/>
              <a:t>receiver:</a:t>
            </a:r>
          </a:p>
          <a:p>
            <a:pPr marL="0" indent="0">
              <a:buNone/>
            </a:pPr>
            <a:endParaRPr lang="en-US" sz="1800" dirty="0" smtClean="0"/>
          </a:p>
          <a:p>
            <a:pPr marL="0" indent="0">
              <a:buNone/>
            </a:pPr>
            <a:r>
              <a:rPr lang="pt-BR" sz="1800" dirty="0"/>
              <a:t>p [1,2,3,4].map {|n| n*2} #  [2, 4, 6, 8</a:t>
            </a:r>
            <a:r>
              <a:rPr lang="pt-BR" sz="1800" dirty="0" smtClean="0"/>
              <a:t>]</a:t>
            </a:r>
          </a:p>
          <a:p>
            <a:pPr marL="0" indent="0">
              <a:buNone/>
            </a:pPr>
            <a:endParaRPr lang="pt-BR" sz="1800" dirty="0"/>
          </a:p>
          <a:p>
            <a:pPr marL="0" indent="0">
              <a:buNone/>
            </a:pPr>
            <a:r>
              <a:rPr lang="en-US" sz="1800" dirty="0"/>
              <a:t>The full list is </a:t>
            </a:r>
            <a:r>
              <a:rPr lang="en-US" sz="1800" dirty="0" smtClean="0"/>
              <a:t>available of enumerable is</a:t>
            </a:r>
            <a:r>
              <a:rPr lang="en-US" sz="1800" dirty="0"/>
              <a:t> </a:t>
            </a:r>
            <a:r>
              <a:rPr lang="en-US" sz="1800" dirty="0">
                <a:hlinkClick r:id="rId2"/>
              </a:rPr>
              <a:t>in the docs here</a:t>
            </a:r>
            <a:endParaRPr lang="pt-BR" sz="1800" dirty="0"/>
          </a:p>
        </p:txBody>
      </p:sp>
    </p:spTree>
    <p:extLst>
      <p:ext uri="{BB962C8B-B14F-4D97-AF65-F5344CB8AC3E}">
        <p14:creationId xmlns:p14="http://schemas.microsoft.com/office/powerpoint/2010/main" val="6525455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Iterators</a:t>
            </a:r>
            <a:endParaRPr lang="en-US" dirty="0"/>
          </a:p>
        </p:txBody>
      </p:sp>
      <p:sp>
        <p:nvSpPr>
          <p:cNvPr id="3" name="Content Placeholder 2"/>
          <p:cNvSpPr>
            <a:spLocks noGrp="1"/>
          </p:cNvSpPr>
          <p:nvPr>
            <p:ph idx="1"/>
          </p:nvPr>
        </p:nvSpPr>
        <p:spPr>
          <a:xfrm>
            <a:off x="6214533" y="1981201"/>
            <a:ext cx="4775200" cy="4069644"/>
          </a:xfrm>
        </p:spPr>
        <p:txBody>
          <a:bodyPr>
            <a:normAutofit fontScale="85000" lnSpcReduction="10000"/>
          </a:bodyPr>
          <a:lstStyle/>
          <a:p>
            <a:pPr marL="0" indent="0">
              <a:buNone/>
            </a:pPr>
            <a:r>
              <a:rPr lang="en-US" sz="1800" b="1" i="1" dirty="0"/>
              <a:t>Ruby modifier</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code </a:t>
            </a:r>
            <a:r>
              <a:rPr lang="en-US" sz="1800" b="1" dirty="0">
                <a:latin typeface="Courier New" panose="02070309020205020404" pitchFamily="49" charset="0"/>
                <a:cs typeface="Courier New" panose="02070309020205020404" pitchFamily="49" charset="0"/>
              </a:rPr>
              <a:t>while condition</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OR</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begin </a:t>
            </a:r>
          </a:p>
          <a:p>
            <a:pPr marL="0" indent="0">
              <a:buNone/>
            </a:pPr>
            <a:r>
              <a:rPr lang="en-US" sz="1800" b="1" dirty="0">
                <a:latin typeface="Courier New" panose="02070309020205020404" pitchFamily="49" charset="0"/>
                <a:cs typeface="Courier New" panose="02070309020205020404" pitchFamily="49" charset="0"/>
              </a:rPr>
              <a:t>  code </a:t>
            </a:r>
          </a:p>
          <a:p>
            <a:pPr marL="0" indent="0">
              <a:buNone/>
            </a:pPr>
            <a:r>
              <a:rPr lang="en-US" sz="1800" b="1" dirty="0">
                <a:latin typeface="Courier New" panose="02070309020205020404" pitchFamily="49" charset="0"/>
                <a:cs typeface="Courier New" panose="02070309020205020404" pitchFamily="49" charset="0"/>
              </a:rPr>
              <a:t>end while </a:t>
            </a:r>
            <a:r>
              <a:rPr lang="en-US" sz="1800" b="1" dirty="0" smtClean="0">
                <a:latin typeface="Courier New" panose="02070309020205020404" pitchFamily="49" charset="0"/>
                <a:cs typeface="Courier New" panose="02070309020205020404" pitchFamily="49" charset="0"/>
              </a:rPr>
              <a:t>conditional</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0</a:t>
            </a:r>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 = 5</a:t>
            </a:r>
          </a:p>
          <a:p>
            <a:pPr marL="0" indent="0">
              <a:buNone/>
            </a:pPr>
            <a:r>
              <a:rPr lang="en-US" sz="1800" b="1" dirty="0">
                <a:latin typeface="Courier New" panose="02070309020205020404" pitchFamily="49" charset="0"/>
                <a:cs typeface="Courier New" panose="02070309020205020404" pitchFamily="49" charset="0"/>
              </a:rPr>
              <a:t>begin</a:t>
            </a:r>
          </a:p>
          <a:p>
            <a:pPr marL="0" indent="0">
              <a:buNone/>
            </a:pPr>
            <a:r>
              <a:rPr lang="en-US" sz="1800" b="1" dirty="0">
                <a:latin typeface="Courier New" panose="02070309020205020404" pitchFamily="49" charset="0"/>
                <a:cs typeface="Courier New" panose="02070309020205020404" pitchFamily="49" charset="0"/>
              </a:rPr>
              <a:t>   puts("Inside the loop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+=1</a:t>
            </a:r>
          </a:p>
          <a:p>
            <a:pPr marL="0" indent="0">
              <a:buNone/>
            </a:pPr>
            <a:r>
              <a:rPr lang="en-US" sz="1800" b="1" dirty="0">
                <a:latin typeface="Courier New" panose="02070309020205020404" pitchFamily="49" charset="0"/>
                <a:cs typeface="Courier New" panose="02070309020205020404" pitchFamily="49" charset="0"/>
              </a:rPr>
              <a:t>end while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&lt; $</a:t>
            </a:r>
            <a:r>
              <a:rPr lang="en-US" sz="1800" b="1" dirty="0" err="1">
                <a:latin typeface="Courier New" panose="02070309020205020404" pitchFamily="49" charset="0"/>
                <a:cs typeface="Courier New" panose="02070309020205020404" pitchFamily="49" charset="0"/>
              </a:rPr>
              <a:t>num</a:t>
            </a:r>
            <a:endParaRPr lang="en-US" sz="1800" b="1"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762000" y="2209800"/>
            <a:ext cx="47752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t>while</a:t>
            </a:r>
          </a:p>
          <a:p>
            <a:pPr marL="0" indent="0">
              <a:buFont typeface="Arial" pitchFamily="34" charset="0"/>
              <a:buNone/>
            </a:pPr>
            <a:r>
              <a:rPr lang="en-US" sz="1800" dirty="0" smtClean="0"/>
              <a:t>Executes </a:t>
            </a:r>
            <a:r>
              <a:rPr lang="en-US" sz="1800" i="1" dirty="0" smtClean="0"/>
              <a:t>code</a:t>
            </a:r>
            <a:r>
              <a:rPr lang="en-US" sz="1800" dirty="0" smtClean="0"/>
              <a:t> while </a:t>
            </a:r>
            <a:r>
              <a:rPr lang="en-US" sz="1800" i="1" dirty="0" smtClean="0"/>
              <a:t>conditional</a:t>
            </a:r>
            <a:r>
              <a:rPr lang="en-US" sz="1800" dirty="0" smtClean="0"/>
              <a:t> is true</a:t>
            </a:r>
            <a:endParaRPr lang="en-US" sz="1800" b="1" dirty="0" smtClean="0">
              <a:latin typeface="Courier New" panose="02070309020205020404" pitchFamily="49" charset="0"/>
              <a:cs typeface="Courier New" panose="02070309020205020404" pitchFamily="49" charset="0"/>
            </a:endParaRP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 0</a:t>
            </a: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num</a:t>
            </a:r>
            <a:r>
              <a:rPr lang="en-US" sz="1800" b="1" dirty="0" smtClean="0">
                <a:latin typeface="Courier New" panose="02070309020205020404" pitchFamily="49" charset="0"/>
                <a:cs typeface="Courier New" panose="02070309020205020404" pitchFamily="49" charset="0"/>
              </a:rPr>
              <a:t> = 5</a:t>
            </a:r>
          </a:p>
          <a:p>
            <a:pPr marL="0" indent="0">
              <a:buFont typeface="Arial" pitchFamily="34" charset="0"/>
              <a:buNone/>
            </a:pPr>
            <a:endParaRPr lang="en-US" sz="1800" b="1" dirty="0" smtClean="0">
              <a:latin typeface="Courier New" panose="02070309020205020404" pitchFamily="49" charset="0"/>
              <a:cs typeface="Courier New" panose="02070309020205020404" pitchFamily="49" charset="0"/>
            </a:endParaRP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while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&lt; $</a:t>
            </a:r>
            <a:r>
              <a:rPr lang="en-US" sz="1800" b="1" dirty="0" err="1" smtClean="0">
                <a:latin typeface="Courier New" panose="02070309020205020404" pitchFamily="49" charset="0"/>
                <a:cs typeface="Courier New" panose="02070309020205020404" pitchFamily="49" charset="0"/>
              </a:rPr>
              <a:t>num</a:t>
            </a:r>
            <a:r>
              <a:rPr lang="en-US" sz="1800" b="1" dirty="0" smtClean="0">
                <a:latin typeface="Courier New" panose="02070309020205020404" pitchFamily="49" charset="0"/>
                <a:cs typeface="Courier New" panose="02070309020205020404" pitchFamily="49" charset="0"/>
              </a:rPr>
              <a:t>  do</a:t>
            </a: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   puts("Inside the loop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a:t>
            </a: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+=1</a:t>
            </a:r>
          </a:p>
          <a:p>
            <a:pPr marL="0" indent="0">
              <a:buFont typeface="Arial" pitchFamily="34" charset="0"/>
              <a:buNone/>
            </a:pPr>
            <a:r>
              <a:rPr lang="en-US" sz="1800" b="1" dirty="0" smtClean="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4137848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a:t>Control </a:t>
            </a:r>
            <a:r>
              <a:rPr lang="en-US" dirty="0" smtClean="0"/>
              <a:t>Statements</a:t>
            </a:r>
            <a:br>
              <a:rPr lang="en-US" dirty="0" smtClean="0"/>
            </a:br>
            <a:r>
              <a:rPr lang="en-US" dirty="0" smtClean="0"/>
              <a:t>Practice</a:t>
            </a:r>
            <a:r>
              <a:rPr lang="en-US" dirty="0"/>
              <a:t/>
            </a:r>
            <a:br>
              <a:rPr lang="en-US" dirty="0"/>
            </a:br>
            <a:endParaRPr lang="en-US" dirty="0"/>
          </a:p>
        </p:txBody>
      </p:sp>
      <p:sp>
        <p:nvSpPr>
          <p:cNvPr id="3" name="Content Placeholder 2"/>
          <p:cNvSpPr>
            <a:spLocks noGrp="1"/>
          </p:cNvSpPr>
          <p:nvPr>
            <p:ph idx="1"/>
          </p:nvPr>
        </p:nvSpPr>
        <p:spPr>
          <a:xfrm>
            <a:off x="725510" y="2355223"/>
            <a:ext cx="10388958" cy="3607695"/>
          </a:xfrm>
        </p:spPr>
        <p:txBody>
          <a:bodyPr>
            <a:normAutofit fontScale="92500" lnSpcReduction="20000"/>
          </a:bodyPr>
          <a:lstStyle/>
          <a:p>
            <a:pPr marL="0" indent="0">
              <a:buNone/>
            </a:pPr>
            <a:r>
              <a:rPr lang="en-US" sz="2400" b="1" dirty="0" smtClean="0">
                <a:latin typeface="Courier New" panose="02070309020205020404" pitchFamily="49" charset="0"/>
                <a:cs typeface="Courier New" panose="02070309020205020404" pitchFamily="49" charset="0"/>
              </a:rPr>
              <a:t>Create a class that is going to receive :</a:t>
            </a:r>
          </a:p>
          <a:p>
            <a:pPr marL="457200" indent="-457200">
              <a:buFont typeface="+mj-lt"/>
              <a:buAutoNum type="arabicPeriod"/>
            </a:pPr>
            <a:r>
              <a:rPr lang="en-US" sz="2400" b="1" dirty="0" smtClean="0">
                <a:latin typeface="Courier New" panose="02070309020205020404" pitchFamily="49" charset="0"/>
                <a:cs typeface="Courier New" panose="02070309020205020404" pitchFamily="49" charset="0"/>
              </a:rPr>
              <a:t>The amount of persons to register</a:t>
            </a:r>
          </a:p>
          <a:p>
            <a:pPr marL="457200" indent="-457200">
              <a:buFont typeface="+mj-lt"/>
              <a:buAutoNum type="arabicPeriod"/>
            </a:pPr>
            <a:r>
              <a:rPr lang="en-US" sz="2400" b="1" dirty="0" smtClean="0">
                <a:latin typeface="Courier New" panose="02070309020205020404" pitchFamily="49" charset="0"/>
                <a:cs typeface="Courier New" panose="02070309020205020404" pitchFamily="49" charset="0"/>
              </a:rPr>
              <a:t>One method to get the Name and ID for all the persons registered</a:t>
            </a:r>
          </a:p>
          <a:p>
            <a:pPr marL="457200" indent="-457200">
              <a:buFont typeface="+mj-lt"/>
              <a:buAutoNum type="arabicPeriod"/>
            </a:pPr>
            <a:r>
              <a:rPr lang="en-US" sz="2400" b="1" dirty="0" smtClean="0">
                <a:latin typeface="Courier New" panose="02070309020205020404" pitchFamily="49" charset="0"/>
                <a:cs typeface="Courier New" panose="02070309020205020404" pitchFamily="49" charset="0"/>
              </a:rPr>
              <a:t>One method that consider:</a:t>
            </a:r>
          </a:p>
          <a:p>
            <a:pPr marL="857250" lvl="1" indent="-457200">
              <a:buFont typeface="+mj-lt"/>
              <a:buAutoNum type="arabicPeriod"/>
            </a:pPr>
            <a:r>
              <a:rPr lang="en-US" sz="2200" b="1" dirty="0" smtClean="0">
                <a:latin typeface="Courier New" panose="02070309020205020404" pitchFamily="49" charset="0"/>
                <a:cs typeface="Courier New" panose="02070309020205020404" pitchFamily="49" charset="0"/>
              </a:rPr>
              <a:t> for each one of the Names, change them to upper case</a:t>
            </a:r>
          </a:p>
          <a:p>
            <a:pPr marL="857250" lvl="1" indent="-457200">
              <a:buFont typeface="+mj-lt"/>
              <a:buAutoNum type="arabicPeriod"/>
            </a:pPr>
            <a:r>
              <a:rPr lang="en-US" sz="2200" b="1" dirty="0" smtClean="0">
                <a:latin typeface="Courier New" panose="02070309020205020404" pitchFamily="49" charset="0"/>
                <a:cs typeface="Courier New" panose="02070309020205020404" pitchFamily="49" charset="0"/>
              </a:rPr>
              <a:t> print the position and the Name of each person registered </a:t>
            </a:r>
          </a:p>
          <a:p>
            <a:pPr marL="857250" lvl="1" indent="-457200">
              <a:buFont typeface="+mj-lt"/>
              <a:buAutoNum type="arabicPeriod"/>
            </a:pPr>
            <a:r>
              <a:rPr lang="en-US" sz="2200" b="1" dirty="0" smtClean="0">
                <a:latin typeface="Courier New" panose="02070309020205020404" pitchFamily="49" charset="0"/>
                <a:cs typeface="Courier New" panose="02070309020205020404" pitchFamily="49" charset="0"/>
              </a:rPr>
              <a:t>Save the name in upper case into an array, return the array</a:t>
            </a:r>
          </a:p>
          <a:p>
            <a:pPr marL="457200" indent="-457200">
              <a:buFont typeface="+mj-lt"/>
              <a:buAutoNum type="arabicPeriod"/>
            </a:pPr>
            <a:r>
              <a:rPr lang="en-US" sz="2400" b="1" dirty="0" smtClean="0">
                <a:latin typeface="Courier New" panose="02070309020205020404" pitchFamily="49" charset="0"/>
                <a:cs typeface="Courier New" panose="02070309020205020404" pitchFamily="49" charset="0"/>
              </a:rPr>
              <a:t>One method that According the amount of persons registered say “good bye &lt;name&gt;” to each one until all persons are gone.</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18486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regular expressions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A regular expression is a pattern that can be matched against a string. It can be a simple</a:t>
            </a:r>
          </a:p>
          <a:p>
            <a:pPr marL="0" indent="0">
              <a:buNone/>
            </a:pPr>
            <a:r>
              <a:rPr lang="en-US" sz="1800" b="1" dirty="0">
                <a:latin typeface="Courier New" panose="02070309020205020404" pitchFamily="49" charset="0"/>
                <a:cs typeface="Courier New" panose="02070309020205020404" pitchFamily="49" charset="0"/>
              </a:rPr>
              <a:t>pattern, such as the string must contain the sequence of letters “cat”, or the pattern can be </a:t>
            </a:r>
            <a:r>
              <a:rPr lang="en-US" sz="1800" b="1" dirty="0" err="1">
                <a:latin typeface="Courier New" panose="02070309020205020404" pitchFamily="49" charset="0"/>
                <a:cs typeface="Courier New" panose="02070309020205020404" pitchFamily="49" charset="0"/>
              </a:rPr>
              <a:t>complex,such</a:t>
            </a:r>
            <a:r>
              <a:rPr lang="en-US" sz="1800" b="1" dirty="0">
                <a:latin typeface="Courier New" panose="02070309020205020404" pitchFamily="49" charset="0"/>
                <a:cs typeface="Courier New" panose="02070309020205020404" pitchFamily="49" charset="0"/>
              </a:rPr>
              <a:t> as the string must start with a protocol identifier, followed by two literal forward slashes, followed by</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and so </a:t>
            </a:r>
            <a:r>
              <a:rPr lang="en-US" sz="1800" b="1" dirty="0" smtClean="0">
                <a:latin typeface="Courier New" panose="02070309020205020404" pitchFamily="49" charset="0"/>
                <a:cs typeface="Courier New" panose="02070309020205020404" pitchFamily="49" charset="0"/>
              </a:rPr>
              <a:t>on.</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endParaRPr lang="en-US" sz="1800" dirty="0"/>
          </a:p>
        </p:txBody>
      </p:sp>
      <p:pic>
        <p:nvPicPr>
          <p:cNvPr id="5" name="Content Placeholder 3"/>
          <p:cNvPicPr>
            <a:picLocks/>
          </p:cNvPicPr>
          <p:nvPr/>
        </p:nvPicPr>
        <p:blipFill>
          <a:blip r:embed="rId2"/>
          <a:stretch>
            <a:fillRect/>
          </a:stretch>
        </p:blipFill>
        <p:spPr>
          <a:xfrm>
            <a:off x="2445744" y="3459297"/>
            <a:ext cx="6753340" cy="2588964"/>
          </a:xfrm>
          <a:prstGeom prst="rect">
            <a:avLst/>
          </a:prstGeom>
        </p:spPr>
      </p:pic>
    </p:spTree>
    <p:extLst>
      <p:ext uri="{BB962C8B-B14F-4D97-AF65-F5344CB8AC3E}">
        <p14:creationId xmlns:p14="http://schemas.microsoft.com/office/powerpoint/2010/main" val="33597156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a:t>
            </a:r>
            <a:r>
              <a:rPr lang="en-US" dirty="0" smtClean="0"/>
              <a:t>regular expressions</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aeiou</a:t>
            </a:r>
            <a:r>
              <a:rPr lang="en-US" sz="1800" b="1" dirty="0">
                <a:latin typeface="Courier New" panose="02070309020205020404" pitchFamily="49" charset="0"/>
                <a:cs typeface="Courier New" panose="02070309020205020404" pitchFamily="49" charset="0"/>
              </a:rPr>
              <a:t>]/	Match any one lowercase vowel</a:t>
            </a:r>
          </a:p>
          <a:p>
            <a:pPr marL="0" indent="0">
              <a:buNone/>
            </a:pPr>
            <a:r>
              <a:rPr lang="en-US" sz="1800" b="1" dirty="0">
                <a:latin typeface="Courier New" panose="02070309020205020404" pitchFamily="49" charset="0"/>
                <a:cs typeface="Courier New" panose="02070309020205020404" pitchFamily="49" charset="0"/>
              </a:rPr>
              <a:t>/[0-9]/	Match any digit; same as /[0123456789]/</a:t>
            </a:r>
          </a:p>
          <a:p>
            <a:pPr marL="0" indent="0">
              <a:buNone/>
            </a:pPr>
            <a:r>
              <a:rPr lang="en-US" sz="1800" b="1" dirty="0">
                <a:latin typeface="Courier New" panose="02070309020205020404" pitchFamily="49" charset="0"/>
                <a:cs typeface="Courier New" panose="02070309020205020404" pitchFamily="49" charset="0"/>
              </a:rPr>
              <a:t>/[a-z]/	Match any lowercase ASCII letter</a:t>
            </a:r>
          </a:p>
          <a:p>
            <a:pPr marL="0" indent="0">
              <a:buNone/>
            </a:pPr>
            <a:r>
              <a:rPr lang="en-US" sz="1800" b="1" dirty="0">
                <a:latin typeface="Courier New" panose="02070309020205020404" pitchFamily="49" charset="0"/>
                <a:cs typeface="Courier New" panose="02070309020205020404" pitchFamily="49" charset="0"/>
              </a:rPr>
              <a:t>/[A-Z]/	Match any uppercase ASCII </a:t>
            </a:r>
            <a:r>
              <a:rPr lang="en-US" sz="1800" b="1" dirty="0" smtClean="0">
                <a:latin typeface="Courier New" panose="02070309020205020404" pitchFamily="49" charset="0"/>
                <a:cs typeface="Courier New" panose="02070309020205020404" pitchFamily="49" charset="0"/>
              </a:rPr>
              <a:t>letter</a:t>
            </a:r>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option_a|option_b</a:t>
            </a:r>
            <a:r>
              <a:rPr lang="en-US" sz="1800" b="1" dirty="0" smtClean="0">
                <a:latin typeface="Courier New" panose="02070309020205020404" pitchFamily="49" charset="0"/>
                <a:cs typeface="Courier New" panose="02070309020205020404" pitchFamily="49" charset="0"/>
              </a:rPr>
              <a:t>/  Match with </a:t>
            </a:r>
            <a:r>
              <a:rPr lang="en-US" sz="1800" b="1" dirty="0" err="1" smtClean="0">
                <a:latin typeface="Courier New" panose="02070309020205020404" pitchFamily="49" charset="0"/>
                <a:cs typeface="Courier New" panose="02070309020205020404" pitchFamily="49" charset="0"/>
              </a:rPr>
              <a:t>option_a</a:t>
            </a:r>
            <a:r>
              <a:rPr lang="en-US" sz="1800" b="1" dirty="0" smtClean="0">
                <a:latin typeface="Courier New" panose="02070309020205020404" pitchFamily="49" charset="0"/>
                <a:cs typeface="Courier New" panose="02070309020205020404" pitchFamily="49" charset="0"/>
              </a:rPr>
              <a:t> or </a:t>
            </a:r>
            <a:r>
              <a:rPr lang="en-US" sz="1800" b="1" dirty="0" err="1" smtClean="0">
                <a:latin typeface="Courier New" panose="02070309020205020404" pitchFamily="49" charset="0"/>
                <a:cs typeface="Courier New" panose="02070309020205020404" pitchFamily="49" charset="0"/>
              </a:rPr>
              <a:t>option_b</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/option_(</a:t>
            </a:r>
            <a:r>
              <a:rPr lang="en-US" sz="1800" b="1" dirty="0" err="1">
                <a:latin typeface="Courier New" panose="02070309020205020404" pitchFamily="49" charset="0"/>
                <a:cs typeface="Courier New" panose="02070309020205020404" pitchFamily="49" charset="0"/>
              </a:rPr>
              <a:t>a|b</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Match with </a:t>
            </a:r>
            <a:r>
              <a:rPr lang="en-US" sz="1800" b="1" dirty="0" err="1">
                <a:latin typeface="Courier New" panose="02070309020205020404" pitchFamily="49" charset="0"/>
                <a:cs typeface="Courier New" panose="02070309020205020404" pitchFamily="49" charset="0"/>
              </a:rPr>
              <a:t>option_a</a:t>
            </a:r>
            <a:r>
              <a:rPr lang="en-US" sz="1800" b="1" dirty="0">
                <a:latin typeface="Courier New" panose="02070309020205020404" pitchFamily="49" charset="0"/>
                <a:cs typeface="Courier New" panose="02070309020205020404" pitchFamily="49" charset="0"/>
              </a:rPr>
              <a:t> or </a:t>
            </a:r>
            <a:r>
              <a:rPr lang="en-US" sz="1800" b="1" dirty="0" err="1" smtClean="0">
                <a:latin typeface="Courier New" panose="02070309020205020404" pitchFamily="49" charset="0"/>
                <a:cs typeface="Courier New" panose="02070309020205020404" pitchFamily="49" charset="0"/>
              </a:rPr>
              <a:t>option_b</a:t>
            </a: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colou?r</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Match </a:t>
            </a:r>
            <a:r>
              <a:rPr lang="en-US" sz="1800" b="1" dirty="0">
                <a:latin typeface="Courier New" panose="02070309020205020404" pitchFamily="49" charset="0"/>
                <a:cs typeface="Courier New" panose="02070309020205020404" pitchFamily="49" charset="0"/>
              </a:rPr>
              <a:t>with </a:t>
            </a:r>
            <a:r>
              <a:rPr lang="en-US" sz="1800" b="1" dirty="0" smtClean="0">
                <a:latin typeface="Courier New" panose="02070309020205020404" pitchFamily="49" charset="0"/>
                <a:cs typeface="Courier New" panose="02070309020205020404" pitchFamily="49" charset="0"/>
              </a:rPr>
              <a:t>color or </a:t>
            </a:r>
            <a:r>
              <a:rPr lang="en-US" sz="1800" b="1" dirty="0" err="1">
                <a:latin typeface="Courier New" panose="02070309020205020404" pitchFamily="49" charset="0"/>
                <a:cs typeface="Courier New" panose="02070309020205020404" pitchFamily="49" charset="0"/>
              </a:rPr>
              <a:t>colour</a:t>
            </a:r>
            <a:endParaRPr lang="en-US" sz="1800" b="1"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 Beginning of the line</a:t>
            </a:r>
          </a:p>
          <a:p>
            <a:pPr marL="0" indent="0">
              <a:buNone/>
            </a:pPr>
            <a:r>
              <a:rPr lang="en-US" sz="1800" b="1" dirty="0" smtClean="0">
                <a:latin typeface="Courier New" panose="02070309020205020404" pitchFamily="49" charset="0"/>
                <a:cs typeface="Courier New" panose="02070309020205020404" pitchFamily="49" charset="0"/>
              </a:rPr>
              <a:t>$ End of the 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[condition match]</a:t>
            </a:r>
          </a:p>
          <a:p>
            <a:pPr marL="0" indent="0">
              <a:buNone/>
            </a:pPr>
            <a:r>
              <a:rPr lang="en-US" sz="1800" b="1" dirty="0" smtClean="0">
                <a:latin typeface="Courier New" panose="02070309020205020404" pitchFamily="49" charset="0"/>
                <a:cs typeface="Courier New" panose="02070309020205020404" pitchFamily="49" charset="0"/>
              </a:rPr>
              <a:t>{Exact Size}</a:t>
            </a:r>
            <a:endParaRPr lang="en-US" sz="1800" b="1" dirty="0">
              <a:latin typeface="Courier New" panose="02070309020205020404" pitchFamily="49" charset="0"/>
              <a:cs typeface="Courier New" panose="02070309020205020404" pitchFamily="49" charset="0"/>
            </a:endParaRPr>
          </a:p>
          <a:p>
            <a:pPr marL="0" indent="0">
              <a:buNone/>
            </a:pPr>
            <a:r>
              <a:rPr lang="en-US" sz="1800" dirty="0"/>
              <a:t>/^[a-z0-9_-]{3,16}$/</a:t>
            </a:r>
            <a:endParaRPr lang="en-US" sz="1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03598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88964"/>
            <a:ext cx="10972800" cy="3583236"/>
          </a:xfrm>
        </p:spPr>
        <p:txBody>
          <a:bodyPr/>
          <a:lstStyle/>
          <a:p>
            <a:pPr marL="0" indent="0">
              <a:buNone/>
            </a:pPr>
            <a:r>
              <a:rPr lang="en-US" dirty="0" err="1"/>
              <a:t>str</a:t>
            </a:r>
            <a:r>
              <a:rPr lang="en-US" dirty="0"/>
              <a:t> = "cat and dog"</a:t>
            </a:r>
          </a:p>
          <a:p>
            <a:pPr marL="0" indent="0">
              <a:buNone/>
            </a:pPr>
            <a:r>
              <a:rPr lang="en-US" dirty="0"/>
              <a:t>if </a:t>
            </a:r>
            <a:r>
              <a:rPr lang="en-US" dirty="0" err="1"/>
              <a:t>str</a:t>
            </a:r>
            <a:r>
              <a:rPr lang="en-US" dirty="0"/>
              <a:t> =~ /cat/</a:t>
            </a:r>
          </a:p>
          <a:p>
            <a:pPr marL="0" indent="0">
              <a:buNone/>
            </a:pPr>
            <a:r>
              <a:rPr lang="en-US" dirty="0"/>
              <a:t>puts "There's a cat here somewhere"</a:t>
            </a:r>
          </a:p>
          <a:p>
            <a:pPr marL="0" indent="0">
              <a:buNone/>
            </a:pPr>
            <a:r>
              <a:rPr lang="en-US" dirty="0"/>
              <a:t>end</a:t>
            </a:r>
          </a:p>
          <a:p>
            <a:endParaRPr lang="en-US" dirty="0"/>
          </a:p>
        </p:txBody>
      </p:sp>
    </p:spTree>
    <p:extLst>
      <p:ext uri="{BB962C8B-B14F-4D97-AF65-F5344CB8AC3E}">
        <p14:creationId xmlns:p14="http://schemas.microsoft.com/office/powerpoint/2010/main" val="25635518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a:buAutoNum type="arabicPeriod"/>
            </a:pPr>
            <a:r>
              <a:rPr lang="en-US" sz="1800" b="1" dirty="0" smtClean="0">
                <a:latin typeface="Courier New" panose="02070309020205020404" pitchFamily="49" charset="0"/>
                <a:cs typeface="Courier New" panose="02070309020205020404" pitchFamily="49" charset="0"/>
              </a:rPr>
              <a:t>Add </a:t>
            </a:r>
            <a:r>
              <a:rPr lang="en-US" sz="1800" b="1" dirty="0">
                <a:latin typeface="Courier New" panose="02070309020205020404" pitchFamily="49" charset="0"/>
                <a:cs typeface="Courier New" panose="02070309020205020404" pitchFamily="49" charset="0"/>
              </a:rPr>
              <a:t>a method that is going to ask </a:t>
            </a:r>
            <a:r>
              <a:rPr lang="en-US" sz="1800" b="1" dirty="0" smtClean="0">
                <a:latin typeface="Courier New" panose="02070309020205020404" pitchFamily="49" charset="0"/>
                <a:cs typeface="Courier New" panose="02070309020205020404" pitchFamily="49" charset="0"/>
              </a:rPr>
              <a:t>for a username :</a:t>
            </a:r>
          </a:p>
          <a:p>
            <a:pPr lvl="1">
              <a:buAutoNum type="arabicPeriod"/>
            </a:pPr>
            <a:r>
              <a:rPr lang="en-US" sz="1600" b="1" dirty="0" smtClean="0">
                <a:latin typeface="Courier New" panose="02070309020205020404" pitchFamily="49" charset="0"/>
                <a:cs typeface="Courier New" panose="02070309020205020404" pitchFamily="49" charset="0"/>
              </a:rPr>
              <a:t>Need to be write with </a:t>
            </a:r>
            <a:r>
              <a:rPr lang="en-US" sz="1600" b="1" dirty="0">
                <a:latin typeface="Courier New" panose="02070309020205020404" pitchFamily="49" charset="0"/>
                <a:cs typeface="Courier New" panose="02070309020205020404" pitchFamily="49" charset="0"/>
              </a:rPr>
              <a:t>lowercase letter (a-z), number (0-9), an </a:t>
            </a:r>
            <a:r>
              <a:rPr lang="en-US" sz="1600" b="1" dirty="0" smtClean="0">
                <a:latin typeface="Courier New" panose="02070309020205020404" pitchFamily="49" charset="0"/>
                <a:cs typeface="Courier New" panose="02070309020205020404" pitchFamily="49" charset="0"/>
              </a:rPr>
              <a:t>underscore</a:t>
            </a:r>
            <a:endParaRPr lang="en-US" sz="1600" b="1" dirty="0">
              <a:latin typeface="Courier New" panose="02070309020205020404" pitchFamily="49" charset="0"/>
              <a:cs typeface="Courier New" panose="02070309020205020404" pitchFamily="49" charset="0"/>
            </a:endParaRPr>
          </a:p>
          <a:p>
            <a:pPr>
              <a:buAutoNum type="arabicPeriod"/>
            </a:pPr>
            <a:r>
              <a:rPr lang="en-US" sz="1800" b="1" dirty="0">
                <a:latin typeface="Courier New" panose="02070309020205020404" pitchFamily="49" charset="0"/>
                <a:cs typeface="Courier New" panose="02070309020205020404" pitchFamily="49" charset="0"/>
              </a:rPr>
              <a:t>Add a method that is going to ask for a </a:t>
            </a:r>
            <a:r>
              <a:rPr lang="en-US" sz="1800" b="1" dirty="0" smtClean="0">
                <a:latin typeface="Courier New" panose="02070309020205020404" pitchFamily="49" charset="0"/>
                <a:cs typeface="Courier New" panose="02070309020205020404" pitchFamily="49" charset="0"/>
              </a:rPr>
              <a:t>password:</a:t>
            </a:r>
            <a:endParaRPr lang="en-US" sz="1800" b="1" dirty="0">
              <a:latin typeface="Courier New" panose="02070309020205020404" pitchFamily="49" charset="0"/>
              <a:cs typeface="Courier New" panose="02070309020205020404" pitchFamily="49" charset="0"/>
            </a:endParaRPr>
          </a:p>
          <a:p>
            <a:pPr lvl="1">
              <a:buAutoNum type="arabicPeriod"/>
            </a:pPr>
            <a:r>
              <a:rPr lang="en-US" sz="1600" b="1" dirty="0">
                <a:latin typeface="Courier New" panose="02070309020205020404" pitchFamily="49" charset="0"/>
                <a:cs typeface="Courier New" panose="02070309020205020404" pitchFamily="49" charset="0"/>
              </a:rPr>
              <a:t>Need to be write with lowercase letter (a-z), number (</a:t>
            </a:r>
            <a:r>
              <a:rPr lang="en-US" sz="1600" b="1" dirty="0" smtClean="0">
                <a:latin typeface="Courier New" panose="02070309020205020404" pitchFamily="49" charset="0"/>
                <a:cs typeface="Courier New" panose="02070309020205020404" pitchFamily="49" charset="0"/>
              </a:rPr>
              <a:t>0-9), letter (A-Z) and the length have to be between 8 and 16 </a:t>
            </a:r>
            <a:r>
              <a:rPr lang="en-US" sz="1600" b="1" dirty="0" err="1" smtClean="0">
                <a:latin typeface="Courier New" panose="02070309020205020404" pitchFamily="49" charset="0"/>
                <a:cs typeface="Courier New" panose="02070309020205020404" pitchFamily="49" charset="0"/>
              </a:rPr>
              <a:t>charcters</a:t>
            </a:r>
            <a:endParaRPr lang="en-US" sz="1600" b="1" dirty="0">
              <a:latin typeface="Courier New" panose="02070309020205020404" pitchFamily="49" charset="0"/>
              <a:cs typeface="Courier New" panose="02070309020205020404" pitchFamily="49" charset="0"/>
            </a:endParaRPr>
          </a:p>
          <a:p>
            <a:pPr>
              <a:buAutoNum type="arabicPeriod"/>
            </a:pPr>
            <a:r>
              <a:rPr lang="en-US" sz="1800" b="1" dirty="0" smtClean="0">
                <a:latin typeface="Courier New" panose="02070309020205020404" pitchFamily="49" charset="0"/>
                <a:cs typeface="Courier New" panose="02070309020205020404" pitchFamily="49" charset="0"/>
              </a:rPr>
              <a:t>Add a method that is going to ask for email</a:t>
            </a:r>
          </a:p>
          <a:p>
            <a:pPr lvl="1">
              <a:buFont typeface="Arial" pitchFamily="34" charset="0"/>
              <a:buAutoNum type="arabicPeriod"/>
            </a:pPr>
            <a:r>
              <a:rPr lang="en-US" sz="1600" b="1" dirty="0">
                <a:latin typeface="Courier New" panose="02070309020205020404" pitchFamily="49" charset="0"/>
                <a:cs typeface="Courier New" panose="02070309020205020404" pitchFamily="49" charset="0"/>
              </a:rPr>
              <a:t>Need to </a:t>
            </a:r>
            <a:r>
              <a:rPr lang="en-US" sz="1600" b="1" dirty="0" smtClean="0">
                <a:latin typeface="Courier New" panose="02070309020205020404" pitchFamily="49" charset="0"/>
                <a:cs typeface="Courier New" panose="02070309020205020404" pitchFamily="49" charset="0"/>
              </a:rPr>
              <a:t>have the format </a:t>
            </a:r>
            <a:r>
              <a:rPr lang="en-US" sz="1600" b="1" dirty="0" smtClean="0">
                <a:latin typeface="Courier New" panose="02070309020205020404" pitchFamily="49" charset="0"/>
                <a:cs typeface="Courier New" panose="02070309020205020404" pitchFamily="49" charset="0"/>
                <a:hlinkClick r:id="rId2"/>
              </a:rPr>
              <a:t>anything@domain.com</a:t>
            </a:r>
            <a:r>
              <a:rPr lang="en-US" sz="1600" b="1" dirty="0" smtClean="0">
                <a:latin typeface="Courier New" panose="02070309020205020404" pitchFamily="49" charset="0"/>
                <a:cs typeface="Courier New" panose="02070309020205020404" pitchFamily="49" charset="0"/>
              </a:rPr>
              <a:t> (could accept also country e.g</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anything@domain.com.bo)</a:t>
            </a:r>
          </a:p>
          <a:p>
            <a:pPr lvl="1">
              <a:buAutoNum type="arabicPeriod"/>
            </a:pPr>
            <a:endParaRPr lang="en-US" sz="1600" b="1" dirty="0" smtClean="0">
              <a:latin typeface="Courier New" panose="02070309020205020404" pitchFamily="49" charset="0"/>
              <a:cs typeface="Courier New" panose="02070309020205020404" pitchFamily="49" charset="0"/>
            </a:endParaRPr>
          </a:p>
          <a:p>
            <a:pPr lvl="1">
              <a:buAutoNum type="arabicPeriod"/>
            </a:pPr>
            <a:endParaRPr lang="en-US" sz="1600" b="1" dirty="0" smtClean="0">
              <a:latin typeface="Courier New" panose="02070309020205020404" pitchFamily="49" charset="0"/>
              <a:cs typeface="Courier New" panose="02070309020205020404" pitchFamily="49" charset="0"/>
            </a:endParaRPr>
          </a:p>
          <a:p>
            <a:pPr lvl="1">
              <a:buAutoNum type="arabicPeriod"/>
            </a:pPr>
            <a:endParaRPr lang="en-US" sz="1600" b="1" dirty="0" smtClean="0">
              <a:latin typeface="Courier New" panose="02070309020205020404" pitchFamily="49" charset="0"/>
              <a:cs typeface="Courier New" panose="02070309020205020404" pitchFamily="49" charset="0"/>
            </a:endParaRPr>
          </a:p>
          <a:p>
            <a:pPr marL="457200" lvl="1" indent="0">
              <a:buNone/>
            </a:pPr>
            <a:r>
              <a:rPr lang="en-US" sz="1600" b="1" dirty="0" smtClean="0">
                <a:latin typeface="Courier New" panose="02070309020205020404" pitchFamily="49" charset="0"/>
                <a:cs typeface="Courier New" panose="02070309020205020404" pitchFamily="49" charset="0"/>
              </a:rPr>
              <a:t>Reference of </a:t>
            </a:r>
            <a:r>
              <a:rPr lang="en-US" sz="1600" b="1" dirty="0" err="1" smtClean="0">
                <a:latin typeface="Courier New" panose="02070309020205020404" pitchFamily="49" charset="0"/>
                <a:cs typeface="Courier New" panose="02070309020205020404" pitchFamily="49" charset="0"/>
              </a:rPr>
              <a:t>reg</a:t>
            </a:r>
            <a:r>
              <a:rPr lang="en-US" sz="1600" b="1" dirty="0" smtClean="0">
                <a:latin typeface="Courier New" panose="02070309020205020404" pitchFamily="49" charset="0"/>
                <a:cs typeface="Courier New" panose="02070309020205020404" pitchFamily="49" charset="0"/>
              </a:rPr>
              <a:t> editor online: http://www.regexr.com/</a:t>
            </a:r>
          </a:p>
        </p:txBody>
      </p:sp>
    </p:spTree>
    <p:extLst>
      <p:ext uri="{BB962C8B-B14F-4D97-AF65-F5344CB8AC3E}">
        <p14:creationId xmlns:p14="http://schemas.microsoft.com/office/powerpoint/2010/main" val="39160442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scene3d>
          <a:camera prst="orthographicFront"/>
          <a:lightRig rig="balanced" dir="t">
            <a:rot lat="0" lon="0" rev="2100000"/>
          </a:lightRig>
        </a:scene3d>
        <a:sp3d extrusionH="57150" prstMaterial="metal">
          <a:bevelT w="38100" h="25400"/>
          <a:contourClr>
            <a:schemeClr val="bg2"/>
          </a:contourClr>
        </a:sp3d>
      </a:bodyPr>
      <a:lstStyle>
        <a:defPPr>
          <a:defRPr b="1" dirty="0">
            <a:ln w="50800"/>
            <a:solidFill>
              <a:schemeClr val="bg1">
                <a:shade val="50000"/>
              </a:schemeClr>
            </a:solidFill>
          </a:defRPr>
        </a:defPPr>
      </a:lstStyle>
    </a:txDef>
  </a:objectDefaults>
  <a:extraClrSchemeLst/>
</a:theme>
</file>

<file path=ppt/theme/theme2.xml><?xml version="1.0" encoding="utf-8"?>
<a:theme xmlns:a="http://schemas.openxmlformats.org/drawingml/2006/main" name="Theme_Jalasoft_QE_Traini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scene3d>
          <a:camera prst="orthographicFront"/>
          <a:lightRig rig="balanced" dir="t">
            <a:rot lat="0" lon="0" rev="2100000"/>
          </a:lightRig>
        </a:scene3d>
        <a:sp3d extrusionH="57150" prstMaterial="metal">
          <a:bevelT w="38100" h="25400"/>
          <a:contourClr>
            <a:schemeClr val="bg2"/>
          </a:contourClr>
        </a:sp3d>
      </a:bodyPr>
      <a:lstStyle>
        <a:defPPr>
          <a:defRPr b="1" dirty="0">
            <a:ln w="50800"/>
            <a:solidFill>
              <a:schemeClr val="bg1">
                <a:shade val="50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automation methodology -JP updates</Template>
  <TotalTime>6004</TotalTime>
  <Words>722</Words>
  <Application>Microsoft Office PowerPoint</Application>
  <PresentationFormat>Widescreen</PresentationFormat>
  <Paragraphs>200</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SimHei</vt:lpstr>
      <vt:lpstr>Arial</vt:lpstr>
      <vt:lpstr>Calibri</vt:lpstr>
      <vt:lpstr>Courier New</vt:lpstr>
      <vt:lpstr>Verdana</vt:lpstr>
      <vt:lpstr>Custom Design</vt:lpstr>
      <vt:lpstr>Theme_Jalasoft_QE_Trainig</vt:lpstr>
      <vt:lpstr>Basics</vt:lpstr>
      <vt:lpstr>Ruby Iterators</vt:lpstr>
      <vt:lpstr>Ruby Iterators</vt:lpstr>
      <vt:lpstr>Ruby Iterators</vt:lpstr>
      <vt:lpstr>Ruby Control Statements Practice </vt:lpstr>
      <vt:lpstr>Ruby regular expressions</vt:lpstr>
      <vt:lpstr>Ruby regular expressions</vt:lpstr>
      <vt:lpstr>PowerPoint Presentation</vt:lpstr>
      <vt:lpstr>Practice</vt:lpstr>
      <vt:lpstr>Ruby Singletons</vt:lpstr>
      <vt:lpstr> Ruby Singletons</vt:lpstr>
      <vt:lpstr>Ruby Singletons</vt:lpstr>
      <vt:lpstr>Practice</vt:lpstr>
      <vt:lpstr>Exam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Karime Salomon</dc:creator>
  <cp:lastModifiedBy>Karime Salomón Zárate</cp:lastModifiedBy>
  <cp:revision>508</cp:revision>
  <dcterms:created xsi:type="dcterms:W3CDTF">2014-11-19T09:33:56Z</dcterms:created>
  <dcterms:modified xsi:type="dcterms:W3CDTF">2015-08-17T02:48:30Z</dcterms:modified>
</cp:coreProperties>
</file>