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353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3" r:id="rId15"/>
    <p:sldId id="45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E91AE-AA2F-4462-86BF-642130756787}" type="doc">
      <dgm:prSet loTypeId="urn:microsoft.com/office/officeart/2005/8/layout/vProcess5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C7480-21EF-40DF-A44A-7EC66A0EBED0}">
      <dgm:prSet phldrT="[Text]"/>
      <dgm:spPr/>
      <dgm:t>
        <a:bodyPr/>
        <a:lstStyle/>
        <a:p>
          <a:r>
            <a:rPr lang="en-US" dirty="0" smtClean="0"/>
            <a:t>Start with a context </a:t>
          </a:r>
          <a:endParaRPr lang="en-US" dirty="0"/>
        </a:p>
      </dgm:t>
    </dgm:pt>
    <dgm:pt modelId="{F375AA3D-E38C-4E34-9DE0-DC61C987A93A}" type="parTrans" cxnId="{49FC20D9-B6E6-4C1C-ABB6-1820D60257E3}">
      <dgm:prSet/>
      <dgm:spPr/>
      <dgm:t>
        <a:bodyPr/>
        <a:lstStyle/>
        <a:p>
          <a:endParaRPr lang="en-US"/>
        </a:p>
      </dgm:t>
    </dgm:pt>
    <dgm:pt modelId="{021B9634-FDB0-4996-9FC0-4436AA5E0613}" type="sibTrans" cxnId="{49FC20D9-B6E6-4C1C-ABB6-1820D60257E3}">
      <dgm:prSet/>
      <dgm:spPr/>
      <dgm:t>
        <a:bodyPr/>
        <a:lstStyle/>
        <a:p>
          <a:endParaRPr lang="en-US"/>
        </a:p>
      </dgm:t>
    </dgm:pt>
    <dgm:pt modelId="{7B1A41F4-2F9F-4F15-A88E-B161794217BE}">
      <dgm:prSet phldrT="[Text]"/>
      <dgm:spPr/>
      <dgm:t>
        <a:bodyPr/>
        <a:lstStyle/>
        <a:p>
          <a:r>
            <a:rPr lang="en-US" dirty="0" smtClean="0"/>
            <a:t>finally check</a:t>
          </a:r>
        </a:p>
        <a:p>
          <a:r>
            <a:rPr lang="en-US" dirty="0" smtClean="0"/>
            <a:t>that the outcome was what we expected</a:t>
          </a:r>
          <a:endParaRPr lang="en-US" dirty="0"/>
        </a:p>
      </dgm:t>
    </dgm:pt>
    <dgm:pt modelId="{1AA939E6-6C2E-4CE1-99F2-ED3379987634}" type="parTrans" cxnId="{ABAFAA5A-5046-41E6-B54E-C42F49325F06}">
      <dgm:prSet/>
      <dgm:spPr/>
      <dgm:t>
        <a:bodyPr/>
        <a:lstStyle/>
        <a:p>
          <a:endParaRPr lang="en-US"/>
        </a:p>
      </dgm:t>
    </dgm:pt>
    <dgm:pt modelId="{1F19E0D9-9ECA-4725-BA99-C25231E537C4}" type="sibTrans" cxnId="{ABAFAA5A-5046-41E6-B54E-C42F49325F06}">
      <dgm:prSet/>
      <dgm:spPr/>
      <dgm:t>
        <a:bodyPr/>
        <a:lstStyle/>
        <a:p>
          <a:endParaRPr lang="en-US"/>
        </a:p>
      </dgm:t>
    </dgm:pt>
    <dgm:pt modelId="{5F211A1C-B47A-4C2C-9763-AA2107B1D02E}">
      <dgm:prSet phldrT="[Text]"/>
      <dgm:spPr/>
      <dgm:t>
        <a:bodyPr/>
        <a:lstStyle/>
        <a:p>
          <a:r>
            <a:rPr lang="en-US" dirty="0" smtClean="0"/>
            <a:t>go on to describe an action</a:t>
          </a:r>
          <a:endParaRPr lang="en-US" dirty="0"/>
        </a:p>
      </dgm:t>
    </dgm:pt>
    <dgm:pt modelId="{125D7038-572F-44AE-9086-1AB39D73EE5C}" type="sibTrans" cxnId="{2B273422-5D5C-43E4-AAC1-3905D2C6C55A}">
      <dgm:prSet/>
      <dgm:spPr/>
      <dgm:t>
        <a:bodyPr/>
        <a:lstStyle/>
        <a:p>
          <a:endParaRPr lang="en-US"/>
        </a:p>
      </dgm:t>
    </dgm:pt>
    <dgm:pt modelId="{9ED72D11-BC8B-448D-AC6A-7A6CF529FB03}" type="parTrans" cxnId="{2B273422-5D5C-43E4-AAC1-3905D2C6C55A}">
      <dgm:prSet/>
      <dgm:spPr/>
      <dgm:t>
        <a:bodyPr/>
        <a:lstStyle/>
        <a:p>
          <a:endParaRPr lang="en-US"/>
        </a:p>
      </dgm:t>
    </dgm:pt>
    <dgm:pt modelId="{09C8BCE9-117B-4DF8-A311-19240555E33B}" type="pres">
      <dgm:prSet presAssocID="{EF8E91AE-AA2F-4462-86BF-64213075678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5B104E-DBB6-4947-8FCC-0AA7717C1B9D}" type="pres">
      <dgm:prSet presAssocID="{EF8E91AE-AA2F-4462-86BF-642130756787}" presName="dummyMaxCanvas" presStyleCnt="0">
        <dgm:presLayoutVars/>
      </dgm:prSet>
      <dgm:spPr/>
    </dgm:pt>
    <dgm:pt modelId="{9CA8AC6D-F5C2-484E-A8B6-1A27267DDBBA}" type="pres">
      <dgm:prSet presAssocID="{EF8E91AE-AA2F-4462-86BF-64213075678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3D5C9-F715-404A-8113-25841B1D0DB6}" type="pres">
      <dgm:prSet presAssocID="{EF8E91AE-AA2F-4462-86BF-642130756787}" presName="ThreeNodes_2" presStyleLbl="node1" presStyleIdx="1" presStyleCnt="3" custLinFactNeighborX="-1305" custLinFactNeighborY="-23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418E7-D15E-4440-B1E8-CB05C02787E5}" type="pres">
      <dgm:prSet presAssocID="{EF8E91AE-AA2F-4462-86BF-64213075678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DA3A6-DF3F-42FF-BF1A-2008A5A362D1}" type="pres">
      <dgm:prSet presAssocID="{EF8E91AE-AA2F-4462-86BF-64213075678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9F424-0031-4C30-A39B-9DD4DB55564F}" type="pres">
      <dgm:prSet presAssocID="{EF8E91AE-AA2F-4462-86BF-64213075678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192D1-EF7F-4128-BAF6-661501D7166C}" type="pres">
      <dgm:prSet presAssocID="{EF8E91AE-AA2F-4462-86BF-64213075678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C7B4F-5347-4C46-8CED-1DCD27764459}" type="pres">
      <dgm:prSet presAssocID="{EF8E91AE-AA2F-4462-86BF-64213075678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45DE1-E44A-4D50-8734-E4E4A9088167}" type="pres">
      <dgm:prSet presAssocID="{EF8E91AE-AA2F-4462-86BF-64213075678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73422-5D5C-43E4-AAC1-3905D2C6C55A}" srcId="{EF8E91AE-AA2F-4462-86BF-642130756787}" destId="{5F211A1C-B47A-4C2C-9763-AA2107B1D02E}" srcOrd="1" destOrd="0" parTransId="{9ED72D11-BC8B-448D-AC6A-7A6CF529FB03}" sibTransId="{125D7038-572F-44AE-9086-1AB39D73EE5C}"/>
    <dgm:cxn modelId="{CD1B9BD5-7A94-4E48-B39A-8971413E6907}" type="presOf" srcId="{EF8E91AE-AA2F-4462-86BF-642130756787}" destId="{09C8BCE9-117B-4DF8-A311-19240555E33B}" srcOrd="0" destOrd="0" presId="urn:microsoft.com/office/officeart/2005/8/layout/vProcess5"/>
    <dgm:cxn modelId="{FAFFBDCB-B0CB-4FA4-98A7-B558448FD17F}" type="presOf" srcId="{5F211A1C-B47A-4C2C-9763-AA2107B1D02E}" destId="{8263D5C9-F715-404A-8113-25841B1D0DB6}" srcOrd="0" destOrd="0" presId="urn:microsoft.com/office/officeart/2005/8/layout/vProcess5"/>
    <dgm:cxn modelId="{C9EDB95E-4F9E-4EDD-B021-CA9473DB70F0}" type="presOf" srcId="{10BC7480-21EF-40DF-A44A-7EC66A0EBED0}" destId="{9CA8AC6D-F5C2-484E-A8B6-1A27267DDBBA}" srcOrd="0" destOrd="0" presId="urn:microsoft.com/office/officeart/2005/8/layout/vProcess5"/>
    <dgm:cxn modelId="{AF87DC6B-DA97-4FBB-A741-BBD1132AC5E7}" type="presOf" srcId="{7B1A41F4-2F9F-4F15-A88E-B161794217BE}" destId="{31B418E7-D15E-4440-B1E8-CB05C02787E5}" srcOrd="0" destOrd="0" presId="urn:microsoft.com/office/officeart/2005/8/layout/vProcess5"/>
    <dgm:cxn modelId="{0CE89830-3B1A-4C66-9525-1B5C7C8CBD66}" type="presOf" srcId="{125D7038-572F-44AE-9086-1AB39D73EE5C}" destId="{7209F424-0031-4C30-A39B-9DD4DB55564F}" srcOrd="0" destOrd="0" presId="urn:microsoft.com/office/officeart/2005/8/layout/vProcess5"/>
    <dgm:cxn modelId="{49FC20D9-B6E6-4C1C-ABB6-1820D60257E3}" srcId="{EF8E91AE-AA2F-4462-86BF-642130756787}" destId="{10BC7480-21EF-40DF-A44A-7EC66A0EBED0}" srcOrd="0" destOrd="0" parTransId="{F375AA3D-E38C-4E34-9DE0-DC61C987A93A}" sibTransId="{021B9634-FDB0-4996-9FC0-4436AA5E0613}"/>
    <dgm:cxn modelId="{5835C604-9A44-4130-BF86-5FCC0A1B48DA}" type="presOf" srcId="{7B1A41F4-2F9F-4F15-A88E-B161794217BE}" destId="{C4645DE1-E44A-4D50-8734-E4E4A9088167}" srcOrd="1" destOrd="0" presId="urn:microsoft.com/office/officeart/2005/8/layout/vProcess5"/>
    <dgm:cxn modelId="{ABAFAA5A-5046-41E6-B54E-C42F49325F06}" srcId="{EF8E91AE-AA2F-4462-86BF-642130756787}" destId="{7B1A41F4-2F9F-4F15-A88E-B161794217BE}" srcOrd="2" destOrd="0" parTransId="{1AA939E6-6C2E-4CE1-99F2-ED3379987634}" sibTransId="{1F19E0D9-9ECA-4725-BA99-C25231E537C4}"/>
    <dgm:cxn modelId="{54FA49BF-0D95-44E1-9D89-D75B243EB4B7}" type="presOf" srcId="{5F211A1C-B47A-4C2C-9763-AA2107B1D02E}" destId="{A63C7B4F-5347-4C46-8CED-1DCD27764459}" srcOrd="1" destOrd="0" presId="urn:microsoft.com/office/officeart/2005/8/layout/vProcess5"/>
    <dgm:cxn modelId="{D01F1292-8173-4D52-80D6-6DC101DC11AD}" type="presOf" srcId="{021B9634-FDB0-4996-9FC0-4436AA5E0613}" destId="{521DA3A6-DF3F-42FF-BF1A-2008A5A362D1}" srcOrd="0" destOrd="0" presId="urn:microsoft.com/office/officeart/2005/8/layout/vProcess5"/>
    <dgm:cxn modelId="{8FE69FE9-7454-4BC9-9F86-C2B9A13F746F}" type="presOf" srcId="{10BC7480-21EF-40DF-A44A-7EC66A0EBED0}" destId="{21F192D1-EF7F-4128-BAF6-661501D7166C}" srcOrd="1" destOrd="0" presId="urn:microsoft.com/office/officeart/2005/8/layout/vProcess5"/>
    <dgm:cxn modelId="{E28C2D8D-ECC7-4FB4-BF47-EBFD5389989A}" type="presParOf" srcId="{09C8BCE9-117B-4DF8-A311-19240555E33B}" destId="{C05B104E-DBB6-4947-8FCC-0AA7717C1B9D}" srcOrd="0" destOrd="0" presId="urn:microsoft.com/office/officeart/2005/8/layout/vProcess5"/>
    <dgm:cxn modelId="{8A5AFAE4-2D45-4E3F-B4ED-FD940A04C0F5}" type="presParOf" srcId="{09C8BCE9-117B-4DF8-A311-19240555E33B}" destId="{9CA8AC6D-F5C2-484E-A8B6-1A27267DDBBA}" srcOrd="1" destOrd="0" presId="urn:microsoft.com/office/officeart/2005/8/layout/vProcess5"/>
    <dgm:cxn modelId="{8F04A6F9-2A1F-4FE2-B7EB-1D5859ED1A33}" type="presParOf" srcId="{09C8BCE9-117B-4DF8-A311-19240555E33B}" destId="{8263D5C9-F715-404A-8113-25841B1D0DB6}" srcOrd="2" destOrd="0" presId="urn:microsoft.com/office/officeart/2005/8/layout/vProcess5"/>
    <dgm:cxn modelId="{EDEE2716-B79B-464D-9CB1-6849087BAD08}" type="presParOf" srcId="{09C8BCE9-117B-4DF8-A311-19240555E33B}" destId="{31B418E7-D15E-4440-B1E8-CB05C02787E5}" srcOrd="3" destOrd="0" presId="urn:microsoft.com/office/officeart/2005/8/layout/vProcess5"/>
    <dgm:cxn modelId="{CB48B218-04F2-4FBE-90A0-917C068546A2}" type="presParOf" srcId="{09C8BCE9-117B-4DF8-A311-19240555E33B}" destId="{521DA3A6-DF3F-42FF-BF1A-2008A5A362D1}" srcOrd="4" destOrd="0" presId="urn:microsoft.com/office/officeart/2005/8/layout/vProcess5"/>
    <dgm:cxn modelId="{7B5711EF-5850-480D-829C-6F030FCA0396}" type="presParOf" srcId="{09C8BCE9-117B-4DF8-A311-19240555E33B}" destId="{7209F424-0031-4C30-A39B-9DD4DB55564F}" srcOrd="5" destOrd="0" presId="urn:microsoft.com/office/officeart/2005/8/layout/vProcess5"/>
    <dgm:cxn modelId="{CB694D72-35F7-4BD5-9851-15A39CA335C5}" type="presParOf" srcId="{09C8BCE9-117B-4DF8-A311-19240555E33B}" destId="{21F192D1-EF7F-4128-BAF6-661501D7166C}" srcOrd="6" destOrd="0" presId="urn:microsoft.com/office/officeart/2005/8/layout/vProcess5"/>
    <dgm:cxn modelId="{14D85D37-6F4B-4E50-96BA-543CFE22E78C}" type="presParOf" srcId="{09C8BCE9-117B-4DF8-A311-19240555E33B}" destId="{A63C7B4F-5347-4C46-8CED-1DCD27764459}" srcOrd="7" destOrd="0" presId="urn:microsoft.com/office/officeart/2005/8/layout/vProcess5"/>
    <dgm:cxn modelId="{294B721E-A7C4-400A-9E0C-4D8B06C5307A}" type="presParOf" srcId="{09C8BCE9-117B-4DF8-A311-19240555E33B}" destId="{C4645DE1-E44A-4D50-8734-E4E4A908816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3" y="567745"/>
            <a:ext cx="11857149" cy="193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lang="en-US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936" y="568778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Karime Salomon Zarate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https://cdn.tutsplus.com/net/uploads/legacy/2106_bdd/cucumb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35" y="2245593"/>
            <a:ext cx="6502804" cy="22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Replacing Given/When/Then with Bullets</a:t>
            </a:r>
          </a:p>
          <a:p>
            <a:pPr marL="0" indent="0">
              <a:buNone/>
            </a:pPr>
            <a:r>
              <a:rPr lang="en-US" dirty="0"/>
              <a:t>Some people find Given, When, Then, And, and But a little verbose. There is </a:t>
            </a:r>
            <a:r>
              <a:rPr lang="en-US" dirty="0" smtClean="0"/>
              <a:t>an additional </a:t>
            </a:r>
            <a:r>
              <a:rPr lang="en-US" dirty="0"/>
              <a:t>keyword you can use to start a step: * (an asterisk). We could </a:t>
            </a:r>
            <a:r>
              <a:rPr lang="en-US" dirty="0" smtClean="0"/>
              <a:t>have written </a:t>
            </a:r>
            <a:r>
              <a:rPr lang="en-US" dirty="0"/>
              <a:t>the previous scenario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Attempt withdrawal using stolen card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I have $100 in my account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my card is invalid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I request $50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my card should not be returned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should be told to contact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To Cucumber, this is exactly the same scenario.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dirty="0"/>
              <a:t>you find this </a:t>
            </a:r>
            <a:r>
              <a:rPr lang="en-US" dirty="0" smtClean="0"/>
              <a:t>version easier </a:t>
            </a:r>
            <a:r>
              <a:rPr lang="en-US" dirty="0"/>
              <a:t>to </a:t>
            </a:r>
            <a:r>
              <a:rPr lang="en-US" dirty="0" smtClean="0"/>
              <a:t>read</a:t>
            </a:r>
          </a:p>
          <a:p>
            <a:pPr marL="0" indent="0">
              <a:buNone/>
            </a:pPr>
            <a:r>
              <a:rPr lang="en-US" dirty="0" smtClean="0"/>
              <a:t>Did </a:t>
            </a:r>
            <a:r>
              <a:rPr lang="en-US" dirty="0"/>
              <a:t>some of the meaning get lost?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</a:t>
            </a:r>
            <a:r>
              <a:rPr lang="en-US" dirty="0"/>
              <a:t>up </a:t>
            </a:r>
            <a:r>
              <a:rPr lang="en-US" dirty="0" smtClean="0"/>
              <a:t>to you </a:t>
            </a:r>
            <a:r>
              <a:rPr lang="en-US" dirty="0"/>
              <a:t>and your team how you want to word things. The only thing that </a:t>
            </a:r>
            <a:r>
              <a:rPr lang="en-US" dirty="0" smtClean="0"/>
              <a:t>matters  is </a:t>
            </a:r>
            <a:r>
              <a:rPr lang="en-US" dirty="0"/>
              <a:t>that everybody understands what’s communicated.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Stateless</a:t>
            </a:r>
          </a:p>
          <a:p>
            <a:pPr marL="0" indent="0">
              <a:buNone/>
            </a:pPr>
            <a:r>
              <a:rPr lang="en-US" dirty="0"/>
              <a:t>When writing scenarios, here’s a really important concept you need to grasp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“Each </a:t>
            </a:r>
            <a:r>
              <a:rPr lang="en-US" i="1" dirty="0"/>
              <a:t>scenario must make sense and be able to be executed independently </a:t>
            </a:r>
            <a:r>
              <a:rPr lang="en-US" i="1" dirty="0" smtClean="0"/>
              <a:t>of any </a:t>
            </a:r>
            <a:r>
              <a:rPr lang="en-US" i="1" dirty="0"/>
              <a:t>other </a:t>
            </a:r>
            <a:r>
              <a:rPr lang="en-US" i="1" dirty="0" smtClean="0"/>
              <a:t>scenario”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you can’t put some money into the account in one scenario and</a:t>
            </a:r>
          </a:p>
          <a:p>
            <a:pPr marL="0" indent="0">
              <a:buNone/>
            </a:pPr>
            <a:r>
              <a:rPr lang="en-US" dirty="0"/>
              <a:t>then expect that money to be there in the next scenario.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Cucumber won’t stop </a:t>
            </a:r>
            <a:r>
              <a:rPr lang="en-US" b="1" dirty="0"/>
              <a:t>you from doing this</a:t>
            </a:r>
            <a:r>
              <a:rPr lang="en-US" dirty="0"/>
              <a:t>, but it’s extremely bad practice: you’ll end up </a:t>
            </a:r>
            <a:r>
              <a:rPr lang="en-US" dirty="0" smtClean="0"/>
              <a:t>with scenarios </a:t>
            </a:r>
            <a:r>
              <a:rPr lang="en-US" dirty="0"/>
              <a:t>that fail unexpectedly and are harder to understand.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Stateless</a:t>
            </a:r>
          </a:p>
          <a:p>
            <a:pPr marL="0" indent="0">
              <a:buNone/>
            </a:pPr>
            <a:r>
              <a:rPr lang="en-US" dirty="0"/>
              <a:t>When writing scenarios, here’s a really important concept you need to grasp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“Each </a:t>
            </a:r>
            <a:r>
              <a:rPr lang="en-US" i="1" dirty="0"/>
              <a:t>scenario must make sense and be able to be executed independently </a:t>
            </a:r>
            <a:r>
              <a:rPr lang="en-US" i="1" dirty="0" smtClean="0"/>
              <a:t>of any </a:t>
            </a:r>
            <a:r>
              <a:rPr lang="en-US" i="1" dirty="0"/>
              <a:t>other </a:t>
            </a:r>
            <a:r>
              <a:rPr lang="en-US" i="1" dirty="0" smtClean="0"/>
              <a:t>scenario”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you can’t put some money into the account in one scenario and</a:t>
            </a:r>
          </a:p>
          <a:p>
            <a:pPr marL="0" indent="0">
              <a:buNone/>
            </a:pPr>
            <a:r>
              <a:rPr lang="en-US" dirty="0"/>
              <a:t>then expect that money to be there in the next scenario.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Cucumber won’t stop </a:t>
            </a:r>
            <a:r>
              <a:rPr lang="en-US" b="1" dirty="0"/>
              <a:t>you from doing this</a:t>
            </a:r>
            <a:r>
              <a:rPr lang="en-US" dirty="0"/>
              <a:t>, but it’s extremely bad practice: you’ll end up </a:t>
            </a:r>
            <a:r>
              <a:rPr lang="en-US" dirty="0" smtClean="0"/>
              <a:t>with scenarios </a:t>
            </a:r>
            <a:r>
              <a:rPr lang="en-US" dirty="0"/>
              <a:t>that fail unexpectedly and are harder to understand.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Comments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 well as the description fields that follow Feat </a:t>
            </a:r>
            <a:r>
              <a:rPr lang="en-US" dirty="0" err="1"/>
              <a:t>ure</a:t>
            </a:r>
            <a:r>
              <a:rPr lang="en-US" dirty="0"/>
              <a:t> and Scenario keywords</a:t>
            </a:r>
            <a:r>
              <a:rPr lang="en-US" dirty="0" smtClean="0"/>
              <a:t>, Cucumber </a:t>
            </a:r>
            <a:r>
              <a:rPr lang="en-US" dirty="0"/>
              <a:t>allows you to precede these keywords with comments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in Ruby, comments start with a # character.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Unlike </a:t>
            </a:r>
            <a:r>
              <a:rPr lang="en-US" dirty="0"/>
              <a:t>in Ruby, </a:t>
            </a:r>
            <a:r>
              <a:rPr lang="en-US" dirty="0" smtClean="0"/>
              <a:t>comments have </a:t>
            </a:r>
            <a:r>
              <a:rPr lang="en-US" dirty="0"/>
              <a:t>to be the first and only thing on a line (well, apart from whitespace).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This feature covers the account transaction and hardware-driver modules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Feature: Withdraw Cash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to buy beer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 account holder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want to withdraw cash from the ATM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Can't figure out how to integrate with magic wand interface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Withdraw too much from an account in credit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$50 in my account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When I wave my magic wand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withdraw $100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I should receive $100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In the .feature file created before: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Write 2 scenarios from your own projects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Create a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daily.feature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>
              <a:buFontTx/>
              <a:buChar char="-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2 scenarios describing your daily activities, 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cooking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breakfast, go to work,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etc,etc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 a the steps of each one using Given, Then, When and also sing And /But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Also add comment lines to add any extra information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6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valid Gherkin, a </a:t>
            </a:r>
            <a:r>
              <a:rPr lang="en-US" sz="1800" dirty="0" smtClean="0"/>
              <a:t>Feature </a:t>
            </a:r>
            <a:r>
              <a:rPr lang="en-US" sz="1800" dirty="0"/>
              <a:t>must be followed by one of the following:</a:t>
            </a:r>
          </a:p>
          <a:p>
            <a:pPr marL="0" indent="0">
              <a:buNone/>
            </a:pPr>
            <a:r>
              <a:rPr lang="en-US" sz="1800" dirty="0"/>
              <a:t>• Scenario</a:t>
            </a:r>
          </a:p>
          <a:p>
            <a:pPr marL="0" indent="0">
              <a:buNone/>
            </a:pPr>
            <a:r>
              <a:rPr lang="en-US" sz="1800" dirty="0"/>
              <a:t>• Background</a:t>
            </a:r>
          </a:p>
          <a:p>
            <a:pPr marL="0" indent="0">
              <a:buNone/>
            </a:pPr>
            <a:r>
              <a:rPr lang="en-US" sz="1800" dirty="0"/>
              <a:t>• Scenario Outline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Scenario :</a:t>
            </a:r>
          </a:p>
          <a:p>
            <a:pPr marL="0" indent="0">
              <a:buNone/>
            </a:pPr>
            <a:r>
              <a:rPr lang="en-US" sz="1800" dirty="0"/>
              <a:t>To actually express the behavior we want, each feature contains several scenarios.</a:t>
            </a:r>
          </a:p>
          <a:p>
            <a:pPr marL="0" indent="0">
              <a:buNone/>
            </a:pPr>
            <a:r>
              <a:rPr lang="en-US" sz="1800" dirty="0"/>
              <a:t>Each scenario is a single concrete example of how the system should</a:t>
            </a:r>
          </a:p>
          <a:p>
            <a:pPr marL="0" indent="0">
              <a:buNone/>
            </a:pPr>
            <a:r>
              <a:rPr lang="en-US" sz="1800" dirty="0"/>
              <a:t>behave in a particular situation. If you add together the behavior defined by</a:t>
            </a:r>
          </a:p>
          <a:p>
            <a:pPr marL="0" indent="0">
              <a:buNone/>
            </a:pPr>
            <a:r>
              <a:rPr lang="en-US" sz="1800" dirty="0"/>
              <a:t>all of the scenarios, that’s the expected behavior of the feature itself.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156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Cucumber runs a scenario, if the system behaves as described in </a:t>
            </a:r>
            <a:r>
              <a:rPr lang="en-US" dirty="0" smtClean="0"/>
              <a:t>the scenario</a:t>
            </a:r>
            <a:r>
              <a:rPr lang="en-US" dirty="0"/>
              <a:t>, then the scenario will pass; if not, it will </a:t>
            </a:r>
            <a:r>
              <a:rPr lang="en-US" dirty="0" smtClean="0"/>
              <a:t>fail</a:t>
            </a:r>
          </a:p>
          <a:p>
            <a:endParaRPr lang="en-US" dirty="0"/>
          </a:p>
          <a:p>
            <a:r>
              <a:rPr lang="en-US" dirty="0"/>
              <a:t>Each scenario tells a little </a:t>
            </a:r>
            <a:r>
              <a:rPr lang="en-US" dirty="0" smtClean="0"/>
              <a:t>story describing </a:t>
            </a:r>
            <a:r>
              <a:rPr lang="en-US" dirty="0"/>
              <a:t>something that the system should be able to do.</a:t>
            </a:r>
          </a:p>
          <a:p>
            <a:endParaRPr lang="en-US" dirty="0" smtClean="0"/>
          </a:p>
          <a:p>
            <a:r>
              <a:rPr lang="en-US" dirty="0"/>
              <a:t>Every scenario starts with the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Scenario</a:t>
            </a:r>
            <a:r>
              <a:rPr lang="en-US" dirty="0"/>
              <a:t>: keyword </a:t>
            </a:r>
            <a:r>
              <a:rPr lang="en-US" dirty="0" smtClean="0"/>
              <a:t>followed </a:t>
            </a:r>
            <a:r>
              <a:rPr lang="en-US" dirty="0"/>
              <a:t>by an optional scenario title.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feature can have one or more scenarios, and every scenario consists of one or more steps.</a:t>
            </a:r>
          </a:p>
        </p:txBody>
      </p:sp>
    </p:spTree>
    <p:extLst>
      <p:ext uri="{BB962C8B-B14F-4D97-AF65-F5344CB8AC3E}">
        <p14:creationId xmlns:p14="http://schemas.microsoft.com/office/powerpoint/2010/main" val="21778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Scenario structure 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1406898"/>
              </p:ext>
            </p:extLst>
          </p:nvPr>
        </p:nvGraphicFramePr>
        <p:xfrm>
          <a:off x="2408349" y="2665927"/>
          <a:ext cx="6631188" cy="338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2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Given</a:t>
            </a:r>
            <a:r>
              <a:rPr lang="en-US" b="1" dirty="0"/>
              <a:t>, When, Then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Gherkin, we use the keywords Given, When, and Then to identify </a:t>
            </a:r>
            <a:r>
              <a:rPr lang="en-US" dirty="0" smtClean="0"/>
              <a:t>the three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different parts of the scenario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Successful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withdrawal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 account in credit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$100 in my account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the context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I request $20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the event(s)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$20 should be dispensed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the outcome(s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use Given to set up the context where the scenario happens, When to</a:t>
            </a:r>
          </a:p>
          <a:p>
            <a:pPr marL="0" indent="0">
              <a:buNone/>
            </a:pPr>
            <a:r>
              <a:rPr lang="en-US" dirty="0"/>
              <a:t>interact with the system somehow, and Then to check that the outcome of that</a:t>
            </a:r>
          </a:p>
          <a:p>
            <a:pPr marL="0" indent="0">
              <a:buNone/>
            </a:pPr>
            <a:r>
              <a:rPr lang="en-US" dirty="0"/>
              <a:t>interaction was what we expected.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Given</a:t>
            </a:r>
            <a:r>
              <a:rPr lang="en-US" b="1" dirty="0"/>
              <a:t>, When, Then</a:t>
            </a:r>
          </a:p>
          <a:p>
            <a:endParaRPr lang="en-US" dirty="0"/>
          </a:p>
          <a:p>
            <a:r>
              <a:rPr lang="en-US" dirty="0" smtClean="0"/>
              <a:t>When we have more than 1 precondition, or more than one action or result 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Successful withdrawal from an account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Given I insert my PIN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$100 in my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I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withdrawal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I request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$20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$20 should be dispensed 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the balance is 80$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And,But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and to concatenate 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Successful withdrawal from an account in credit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insert my PIN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And 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have $100 in my account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I select withdrawal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And 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 $20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$20 should be dispensed 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balance is 80$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But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but to give a better sense of the scenario described for negative steps: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Scenario: Attempt withdrawal using stolen card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Given I have $100 in my account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 card is invalid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I request $50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 my card should not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returned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should be told to contact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Cucumber doesn’t actually care which of these keywords you use; the choice</a:t>
            </a:r>
          </a:p>
          <a:p>
            <a:pPr marL="0" indent="0">
              <a:buNone/>
            </a:pPr>
            <a:r>
              <a:rPr lang="en-US" dirty="0" smtClean="0"/>
              <a:t>is simply there to help you create the most readable scenario. If you don’t</a:t>
            </a:r>
          </a:p>
          <a:p>
            <a:pPr marL="0" indent="0">
              <a:buNone/>
            </a:pPr>
            <a:r>
              <a:rPr lang="en-US" dirty="0" smtClean="0"/>
              <a:t>want to use And or But, you could write the previous scenario like this, and it</a:t>
            </a:r>
          </a:p>
          <a:p>
            <a:pPr marL="0" indent="0">
              <a:buNone/>
            </a:pPr>
            <a:r>
              <a:rPr lang="en-US" dirty="0" smtClean="0"/>
              <a:t>would still work exactly the same way: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Scenario: Attempt withdrawal using stolen card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Given I have $100 in my account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Given my card is invalid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I request $50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my card should not be returned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 I should be told to contact the bank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that doesn’t read as nicely, does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4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Jalasoft_QE_Train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 methodology -JP updates</Template>
  <TotalTime>6218</TotalTime>
  <Words>949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SimHei</vt:lpstr>
      <vt:lpstr>Arial</vt:lpstr>
      <vt:lpstr>Calibri</vt:lpstr>
      <vt:lpstr>Courier New</vt:lpstr>
      <vt:lpstr>Verdana</vt:lpstr>
      <vt:lpstr>Custom Design</vt:lpstr>
      <vt:lpstr>Theme_Jalasoft_QE_Trainig</vt:lpstr>
      <vt:lpstr> 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</vt:lpstr>
      <vt:lpstr>Gherkin Scenarios</vt:lpstr>
      <vt:lpstr>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Karime Salomon</dc:creator>
  <cp:lastModifiedBy>Karime Salomón Zárate</cp:lastModifiedBy>
  <cp:revision>571</cp:revision>
  <dcterms:created xsi:type="dcterms:W3CDTF">2014-11-19T09:33:56Z</dcterms:created>
  <dcterms:modified xsi:type="dcterms:W3CDTF">2015-08-24T02:05:34Z</dcterms:modified>
</cp:coreProperties>
</file>