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44" d="100"/>
          <a:sy n="144" d="100"/>
        </p:scale>
        <p:origin x="13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2776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3957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482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8691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6826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460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187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190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959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12/25/2021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7073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746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800" spc="40">
                <a:solidFill>
                  <a:schemeClr val="tx1">
                    <a:lumMod val="75000"/>
                    <a:lumOff val="25000"/>
                  </a:schemeClr>
                </a:solidFill>
              </a:defRPr>
            </a:lvl1pPr>
          </a:lstStyle>
          <a:p>
            <a:fld id="{F6FA2B21-3FCD-4721-B95C-427943F61125}" type="datetime1">
              <a:rPr lang="en-US" smtClean="0"/>
              <a:t>12/25/2021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800" spc="4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438501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0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spc="3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spc="3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spc="3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spc="3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spc="3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4" name="Picture 3" descr="Abstract background of node and mesh">
            <a:extLst>
              <a:ext uri="{FF2B5EF4-FFF2-40B4-BE49-F238E27FC236}">
                <a16:creationId xmlns:a16="http://schemas.microsoft.com/office/drawing/2014/main" id="{6B149866-109D-452E-AECE-ABBDA8CA6BEC}"/>
              </a:ext>
            </a:extLst>
          </p:cNvPr>
          <p:cNvPicPr>
            <a:picLocks noChangeAspect="1"/>
          </p:cNvPicPr>
          <p:nvPr/>
        </p:nvPicPr>
        <p:blipFill rotWithShape="1">
          <a:blip r:embed="rId2"/>
          <a:srcRect l="1635" r="32599" b="-1"/>
          <a:stretch/>
        </p:blipFill>
        <p:spPr>
          <a:xfrm>
            <a:off x="20" y="10"/>
            <a:ext cx="6756848" cy="6857990"/>
          </a:xfrm>
          <a:prstGeom prst="rect">
            <a:avLst/>
          </a:prstGeom>
        </p:spPr>
      </p:pic>
      <p:sp>
        <p:nvSpPr>
          <p:cNvPr id="25" name="Rectangle 24">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7" name="Rectangle 26">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8A1163D-47EA-4D17-97B6-906F5C2D2747}"/>
              </a:ext>
            </a:extLst>
          </p:cNvPr>
          <p:cNvSpPr>
            <a:spLocks noGrp="1"/>
          </p:cNvSpPr>
          <p:nvPr>
            <p:ph type="ctrTitle"/>
          </p:nvPr>
        </p:nvSpPr>
        <p:spPr>
          <a:xfrm>
            <a:off x="7957225" y="1559768"/>
            <a:ext cx="2978281" cy="3135379"/>
          </a:xfrm>
        </p:spPr>
        <p:txBody>
          <a:bodyPr>
            <a:normAutofit/>
          </a:bodyPr>
          <a:lstStyle/>
          <a:p>
            <a:r>
              <a:rPr lang="en-AU" sz="4100"/>
              <a:t>dungeons &amp; dragons</a:t>
            </a:r>
            <a:br>
              <a:rPr lang="en-AU" sz="4100"/>
            </a:br>
            <a:r>
              <a:rPr lang="en-AU" sz="4100"/>
              <a:t> Damage per round Calculator</a:t>
            </a:r>
          </a:p>
        </p:txBody>
      </p:sp>
      <p:sp>
        <p:nvSpPr>
          <p:cNvPr id="3" name="Subtitle 2">
            <a:extLst>
              <a:ext uri="{FF2B5EF4-FFF2-40B4-BE49-F238E27FC236}">
                <a16:creationId xmlns:a16="http://schemas.microsoft.com/office/drawing/2014/main" id="{192BCE1E-5240-4343-9D0F-A26D037C7810}"/>
              </a:ext>
            </a:extLst>
          </p:cNvPr>
          <p:cNvSpPr>
            <a:spLocks noGrp="1"/>
          </p:cNvSpPr>
          <p:nvPr>
            <p:ph type="subTitle" idx="1"/>
          </p:nvPr>
        </p:nvSpPr>
        <p:spPr>
          <a:xfrm>
            <a:off x="7957225" y="4746686"/>
            <a:ext cx="2978282" cy="992223"/>
          </a:xfrm>
        </p:spPr>
        <p:txBody>
          <a:bodyPr>
            <a:normAutofit/>
          </a:bodyPr>
          <a:lstStyle/>
          <a:p>
            <a:pPr>
              <a:spcAft>
                <a:spcPts val="600"/>
              </a:spcAft>
            </a:pPr>
            <a:r>
              <a:rPr lang="en-AU" sz="1400"/>
              <a:t>By Willem Swan</a:t>
            </a:r>
          </a:p>
        </p:txBody>
      </p:sp>
      <p:sp>
        <p:nvSpPr>
          <p:cNvPr id="29" name="Rectangle 28">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4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2E0A-0523-4A39-9FE6-4D5FE2EA0FA6}"/>
              </a:ext>
            </a:extLst>
          </p:cNvPr>
          <p:cNvSpPr>
            <a:spLocks noGrp="1"/>
          </p:cNvSpPr>
          <p:nvPr>
            <p:ph type="title"/>
          </p:nvPr>
        </p:nvSpPr>
        <p:spPr/>
        <p:txBody>
          <a:bodyPr/>
          <a:lstStyle/>
          <a:p>
            <a:r>
              <a:rPr lang="en-AU" dirty="0"/>
              <a:t>The application</a:t>
            </a:r>
          </a:p>
        </p:txBody>
      </p:sp>
      <p:sp>
        <p:nvSpPr>
          <p:cNvPr id="3" name="Content Placeholder 2">
            <a:extLst>
              <a:ext uri="{FF2B5EF4-FFF2-40B4-BE49-F238E27FC236}">
                <a16:creationId xmlns:a16="http://schemas.microsoft.com/office/drawing/2014/main" id="{1F277409-94A1-4230-B98C-3E0EFF2028DD}"/>
              </a:ext>
            </a:extLst>
          </p:cNvPr>
          <p:cNvSpPr>
            <a:spLocks noGrp="1"/>
          </p:cNvSpPr>
          <p:nvPr>
            <p:ph idx="1"/>
          </p:nvPr>
        </p:nvSpPr>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Using ask prompts and feeding the input through the DPR class the rest of the application is easy to figure out, with a few more loops and condition statements it is able to collect required input and output the DPR and DPA (damage per attack) of the user.</a:t>
            </a:r>
          </a:p>
        </p:txBody>
      </p:sp>
      <p:sp>
        <p:nvSpPr>
          <p:cNvPr id="4" name="Text Placeholder 3">
            <a:extLst>
              <a:ext uri="{FF2B5EF4-FFF2-40B4-BE49-F238E27FC236}">
                <a16:creationId xmlns:a16="http://schemas.microsoft.com/office/drawing/2014/main" id="{6F7D9993-7F25-447D-9002-AFC14E639D83}"/>
              </a:ext>
            </a:extLst>
          </p:cNvPr>
          <p:cNvSpPr>
            <a:spLocks noGrp="1"/>
          </p:cNvSpPr>
          <p:nvPr>
            <p:ph type="body" sz="half" idx="2"/>
          </p:nvPr>
        </p:nvSpPr>
        <p:spPr/>
        <p:txBody>
          <a:bodyPr/>
          <a:lstStyle/>
          <a:p>
            <a:r>
              <a:rPr lang="en-AU" dirty="0"/>
              <a:t>So many Questions.</a:t>
            </a:r>
          </a:p>
        </p:txBody>
      </p:sp>
    </p:spTree>
    <p:extLst>
      <p:ext uri="{BB962C8B-B14F-4D97-AF65-F5344CB8AC3E}">
        <p14:creationId xmlns:p14="http://schemas.microsoft.com/office/powerpoint/2010/main" val="154967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872F-088E-498A-85DE-F350E3A9FF3A}"/>
              </a:ext>
            </a:extLst>
          </p:cNvPr>
          <p:cNvSpPr>
            <a:spLocks noGrp="1"/>
          </p:cNvSpPr>
          <p:nvPr>
            <p:ph type="ctrTitle"/>
          </p:nvPr>
        </p:nvSpPr>
        <p:spPr/>
        <p:txBody>
          <a:bodyPr/>
          <a:lstStyle/>
          <a:p>
            <a:r>
              <a:rPr lang="en-AU" dirty="0"/>
              <a:t>Thank you</a:t>
            </a:r>
          </a:p>
        </p:txBody>
      </p:sp>
      <p:sp>
        <p:nvSpPr>
          <p:cNvPr id="3" name="Subtitle 2">
            <a:extLst>
              <a:ext uri="{FF2B5EF4-FFF2-40B4-BE49-F238E27FC236}">
                <a16:creationId xmlns:a16="http://schemas.microsoft.com/office/drawing/2014/main" id="{19865F9F-50E5-46E4-8D32-90C5FCFF979C}"/>
              </a:ext>
            </a:extLst>
          </p:cNvPr>
          <p:cNvSpPr>
            <a:spLocks noGrp="1"/>
          </p:cNvSpPr>
          <p:nvPr>
            <p:ph type="subTitle" idx="1"/>
          </p:nvPr>
        </p:nvSpPr>
        <p:spPr/>
        <p:txBody>
          <a:bodyPr>
            <a:normAutofit fontScale="92500" lnSpcReduction="20000"/>
          </a:bodyPr>
          <a:lstStyle/>
          <a:p>
            <a:r>
              <a:rPr lang="en-AU" dirty="0"/>
              <a:t>For coming to my Presentation.</a:t>
            </a:r>
          </a:p>
        </p:txBody>
      </p:sp>
    </p:spTree>
    <p:extLst>
      <p:ext uri="{BB962C8B-B14F-4D97-AF65-F5344CB8AC3E}">
        <p14:creationId xmlns:p14="http://schemas.microsoft.com/office/powerpoint/2010/main" val="446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Abstract background of node and mesh">
            <a:extLst>
              <a:ext uri="{FF2B5EF4-FFF2-40B4-BE49-F238E27FC236}">
                <a16:creationId xmlns:a16="http://schemas.microsoft.com/office/drawing/2014/main" id="{7B283E25-E17E-4111-B210-04B71BE7E2FB}"/>
              </a:ext>
            </a:extLst>
          </p:cNvPr>
          <p:cNvPicPr>
            <a:picLocks noChangeAspect="1"/>
          </p:cNvPicPr>
          <p:nvPr/>
        </p:nvPicPr>
        <p:blipFill rotWithShape="1">
          <a:blip r:embed="rId2"/>
          <a:srcRect t="15730"/>
          <a:stretch/>
        </p:blipFill>
        <p:spPr>
          <a:xfrm>
            <a:off x="20" y="10"/>
            <a:ext cx="12191979" cy="6857990"/>
          </a:xfrm>
          <a:prstGeom prst="rect">
            <a:avLst/>
          </a:prstGeom>
        </p:spPr>
      </p:pic>
      <p:sp useBgFill="1">
        <p:nvSpPr>
          <p:cNvPr id="79" name="Rectangle 73">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1" name="Rectangle 75">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45EE398-EC8A-4589-9D76-E2647F221ACC}"/>
              </a:ext>
            </a:extLst>
          </p:cNvPr>
          <p:cNvSpPr>
            <a:spLocks noGrp="1"/>
          </p:cNvSpPr>
          <p:nvPr>
            <p:ph type="ctrTitle"/>
          </p:nvPr>
        </p:nvSpPr>
        <p:spPr>
          <a:xfrm>
            <a:off x="1771132" y="2091263"/>
            <a:ext cx="8649738" cy="2590800"/>
          </a:xfrm>
        </p:spPr>
        <p:txBody>
          <a:bodyPr>
            <a:normAutofit/>
          </a:bodyPr>
          <a:lstStyle/>
          <a:p>
            <a:r>
              <a:rPr lang="en-AU" dirty="0"/>
              <a:t>The Calculator</a:t>
            </a:r>
          </a:p>
        </p:txBody>
      </p:sp>
      <p:sp>
        <p:nvSpPr>
          <p:cNvPr id="3" name="Subtitle 2">
            <a:extLst>
              <a:ext uri="{FF2B5EF4-FFF2-40B4-BE49-F238E27FC236}">
                <a16:creationId xmlns:a16="http://schemas.microsoft.com/office/drawing/2014/main" id="{742587BC-44C6-4975-93FF-CF59FE232A76}"/>
              </a:ext>
            </a:extLst>
          </p:cNvPr>
          <p:cNvSpPr>
            <a:spLocks noGrp="1"/>
          </p:cNvSpPr>
          <p:nvPr>
            <p:ph type="subTitle" idx="1"/>
          </p:nvPr>
        </p:nvSpPr>
        <p:spPr>
          <a:xfrm>
            <a:off x="1771130" y="4682062"/>
            <a:ext cx="8652788" cy="457201"/>
          </a:xfrm>
        </p:spPr>
        <p:txBody>
          <a:bodyPr>
            <a:normAutofit fontScale="92500" lnSpcReduction="20000"/>
          </a:bodyPr>
          <a:lstStyle/>
          <a:p>
            <a:r>
              <a:rPr lang="en-AU" dirty="0"/>
              <a:t>Remember REMDAS</a:t>
            </a:r>
          </a:p>
        </p:txBody>
      </p:sp>
      <p:sp>
        <p:nvSpPr>
          <p:cNvPr id="78" name="Rectangle 77">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92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E65B-638E-44D1-8258-19E4E4013F1C}"/>
              </a:ext>
            </a:extLst>
          </p:cNvPr>
          <p:cNvSpPr>
            <a:spLocks noGrp="1"/>
          </p:cNvSpPr>
          <p:nvPr>
            <p:ph type="title"/>
          </p:nvPr>
        </p:nvSpPr>
        <p:spPr/>
        <p:txBody>
          <a:bodyPr/>
          <a:lstStyle/>
          <a:p>
            <a:r>
              <a:rPr lang="en-AU" dirty="0"/>
              <a:t>Fancy Maths</a:t>
            </a:r>
          </a:p>
        </p:txBody>
      </p:sp>
      <p:sp>
        <p:nvSpPr>
          <p:cNvPr id="3" name="Content Placeholder 2">
            <a:extLst>
              <a:ext uri="{FF2B5EF4-FFF2-40B4-BE49-F238E27FC236}">
                <a16:creationId xmlns:a16="http://schemas.microsoft.com/office/drawing/2014/main" id="{C2DD7BB1-6EA0-462A-8883-47D34A252094}"/>
              </a:ext>
            </a:extLst>
          </p:cNvPr>
          <p:cNvSpPr>
            <a:spLocks noGrp="1"/>
          </p:cNvSpPr>
          <p:nvPr>
            <p:ph idx="1"/>
          </p:nvPr>
        </p:nvSpPr>
        <p:spPr/>
        <p:txBody>
          <a:bodyPr/>
          <a:lstStyle/>
          <a:p>
            <a:pPr marL="0" indent="0">
              <a:buNone/>
            </a:pPr>
            <a:r>
              <a:rPr lang="en-AU" sz="1600" dirty="0"/>
              <a:t>Features of the D&amp;D DPR Calculator include;</a:t>
            </a:r>
          </a:p>
          <a:p>
            <a:endParaRPr lang="en-AU" sz="1600" dirty="0"/>
          </a:p>
          <a:p>
            <a:r>
              <a:rPr lang="en-AU" sz="1600" dirty="0"/>
              <a:t>User friendly UI design, featuring Text in responsive boxes to separate from input.</a:t>
            </a:r>
          </a:p>
          <a:p>
            <a:r>
              <a:rPr lang="en-AU" sz="1600" dirty="0"/>
              <a:t>User friendly input methods, containing default inputs as well all the ability to limit to a specific datatype preventing the breaking of the system as a whole.</a:t>
            </a:r>
          </a:p>
          <a:p>
            <a:r>
              <a:rPr lang="en-AU" sz="1600" dirty="0"/>
              <a:t>Section clearing, The application will clear old dialogue as the user moves on to new sections as to keep things organised.</a:t>
            </a:r>
          </a:p>
          <a:p>
            <a:r>
              <a:rPr lang="en-AU" sz="1600" dirty="0"/>
              <a:t>Easy to use, All information asked is information a player of D&amp;D has easily accessible to them. And the Few bits that are not allows for the user to either select the default value, or input a random number which they feel is accurate to the level of play they are in.</a:t>
            </a:r>
          </a:p>
          <a:p>
            <a:r>
              <a:rPr lang="en-AU" sz="1600" dirty="0"/>
              <a:t>Support for multiple attacks and Saving Throws allow users to calculate spell damage as well as normal martial damage.</a:t>
            </a:r>
          </a:p>
          <a:p>
            <a:r>
              <a:rPr lang="en-AU" sz="1600" dirty="0"/>
              <a:t>Considers Advantage and Disadvantage, allowing players to see how abilities that grant these types of modifiers affect their damage.</a:t>
            </a:r>
          </a:p>
        </p:txBody>
      </p:sp>
      <p:sp>
        <p:nvSpPr>
          <p:cNvPr id="4" name="Text Placeholder 3">
            <a:extLst>
              <a:ext uri="{FF2B5EF4-FFF2-40B4-BE49-F238E27FC236}">
                <a16:creationId xmlns:a16="http://schemas.microsoft.com/office/drawing/2014/main" id="{721AFA51-D4D3-4743-958C-09D54708B38C}"/>
              </a:ext>
            </a:extLst>
          </p:cNvPr>
          <p:cNvSpPr>
            <a:spLocks noGrp="1"/>
          </p:cNvSpPr>
          <p:nvPr>
            <p:ph type="body" sz="half" idx="2"/>
          </p:nvPr>
        </p:nvSpPr>
        <p:spPr/>
        <p:txBody>
          <a:bodyPr/>
          <a:lstStyle/>
          <a:p>
            <a:r>
              <a:rPr lang="en-AU" dirty="0"/>
              <a:t>What makes this better over a normal Calculator?</a:t>
            </a:r>
          </a:p>
        </p:txBody>
      </p:sp>
    </p:spTree>
    <p:extLst>
      <p:ext uri="{BB962C8B-B14F-4D97-AF65-F5344CB8AC3E}">
        <p14:creationId xmlns:p14="http://schemas.microsoft.com/office/powerpoint/2010/main" val="18299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AFF1-6C4D-4282-A519-5B08AFC6AF4A}"/>
              </a:ext>
            </a:extLst>
          </p:cNvPr>
          <p:cNvSpPr>
            <a:spLocks noGrp="1"/>
          </p:cNvSpPr>
          <p:nvPr>
            <p:ph type="title"/>
          </p:nvPr>
        </p:nvSpPr>
        <p:spPr/>
        <p:txBody>
          <a:bodyPr/>
          <a:lstStyle/>
          <a:p>
            <a:r>
              <a:rPr lang="en-AU" dirty="0"/>
              <a:t>How it fails</a:t>
            </a:r>
          </a:p>
        </p:txBody>
      </p:sp>
      <p:sp>
        <p:nvSpPr>
          <p:cNvPr id="3" name="Content Placeholder 2">
            <a:extLst>
              <a:ext uri="{FF2B5EF4-FFF2-40B4-BE49-F238E27FC236}">
                <a16:creationId xmlns:a16="http://schemas.microsoft.com/office/drawing/2014/main" id="{DE523390-6F34-4DBB-AA3B-8C921E3160A2}"/>
              </a:ext>
            </a:extLst>
          </p:cNvPr>
          <p:cNvSpPr>
            <a:spLocks noGrp="1"/>
          </p:cNvSpPr>
          <p:nvPr>
            <p:ph idx="1"/>
          </p:nvPr>
        </p:nvSpPr>
        <p:spPr/>
        <p:txBody>
          <a:bodyPr/>
          <a:lstStyle/>
          <a:p>
            <a:pPr marL="0" indent="0">
              <a:buNone/>
            </a:pPr>
            <a:r>
              <a:rPr lang="en-AU" dirty="0"/>
              <a:t>Where to improve?</a:t>
            </a:r>
          </a:p>
          <a:p>
            <a:pPr marL="0" indent="0">
              <a:buNone/>
            </a:pPr>
            <a:endParaRPr lang="en-AU" dirty="0"/>
          </a:p>
          <a:p>
            <a:r>
              <a:rPr lang="en-AU" dirty="0"/>
              <a:t>Rigid design. One of its biggest flaws is that it is not possible to go back to enter different information if you realise you input a wrong number.</a:t>
            </a:r>
          </a:p>
          <a:p>
            <a:r>
              <a:rPr lang="en-AU" dirty="0"/>
              <a:t>Damage Type. Often damage is reduced due to external factors such as Enemy resistances, lack of consideration for these factors can result in expected damage being more than what is shown </a:t>
            </a:r>
            <a:r>
              <a:rPr lang="en-AU" dirty="0" err="1"/>
              <a:t>ingame</a:t>
            </a:r>
            <a:r>
              <a:rPr lang="en-AU" dirty="0"/>
              <a:t>.</a:t>
            </a:r>
          </a:p>
          <a:p>
            <a:r>
              <a:rPr lang="en-AU" dirty="0"/>
              <a:t>Only considers average. Often is players wander the least or most possible damage they can deal. Currently the application only functions on the average scale and does not make any efforts to display both the lowest or highest possible.</a:t>
            </a:r>
          </a:p>
          <a:p>
            <a:pPr marL="0" indent="0">
              <a:buNone/>
            </a:pPr>
            <a:endParaRPr lang="en-AU" dirty="0"/>
          </a:p>
          <a:p>
            <a:pPr marL="0" indent="0">
              <a:buNone/>
            </a:pPr>
            <a:endParaRPr lang="en-AU" dirty="0"/>
          </a:p>
        </p:txBody>
      </p:sp>
      <p:sp>
        <p:nvSpPr>
          <p:cNvPr id="4" name="Text Placeholder 3">
            <a:extLst>
              <a:ext uri="{FF2B5EF4-FFF2-40B4-BE49-F238E27FC236}">
                <a16:creationId xmlns:a16="http://schemas.microsoft.com/office/drawing/2014/main" id="{51AA3DE3-8646-4D26-A935-0B3AFA46DFFB}"/>
              </a:ext>
            </a:extLst>
          </p:cNvPr>
          <p:cNvSpPr>
            <a:spLocks noGrp="1"/>
          </p:cNvSpPr>
          <p:nvPr>
            <p:ph type="body" sz="half" idx="2"/>
          </p:nvPr>
        </p:nvSpPr>
        <p:spPr/>
        <p:txBody>
          <a:bodyPr/>
          <a:lstStyle/>
          <a:p>
            <a:r>
              <a:rPr lang="en-AU" dirty="0"/>
              <a:t>Acknowledging the flaws allows for greater improvement.</a:t>
            </a:r>
          </a:p>
        </p:txBody>
      </p:sp>
    </p:spTree>
    <p:extLst>
      <p:ext uri="{BB962C8B-B14F-4D97-AF65-F5344CB8AC3E}">
        <p14:creationId xmlns:p14="http://schemas.microsoft.com/office/powerpoint/2010/main" val="19386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E934-72C4-4330-B96E-9E14C95D6CB1}"/>
              </a:ext>
            </a:extLst>
          </p:cNvPr>
          <p:cNvSpPr>
            <a:spLocks noGrp="1"/>
          </p:cNvSpPr>
          <p:nvPr>
            <p:ph type="title"/>
          </p:nvPr>
        </p:nvSpPr>
        <p:spPr/>
        <p:txBody>
          <a:bodyPr>
            <a:normAutofit/>
          </a:bodyPr>
          <a:lstStyle/>
          <a:p>
            <a:r>
              <a:rPr lang="en-AU" dirty="0"/>
              <a:t>More than just a calculator</a:t>
            </a:r>
          </a:p>
        </p:txBody>
      </p:sp>
      <p:sp>
        <p:nvSpPr>
          <p:cNvPr id="3" name="Content Placeholder 2">
            <a:extLst>
              <a:ext uri="{FF2B5EF4-FFF2-40B4-BE49-F238E27FC236}">
                <a16:creationId xmlns:a16="http://schemas.microsoft.com/office/drawing/2014/main" id="{EAA18898-1ED0-4F73-AC60-AD04D659B3C3}"/>
              </a:ext>
            </a:extLst>
          </p:cNvPr>
          <p:cNvSpPr>
            <a:spLocks noGrp="1"/>
          </p:cNvSpPr>
          <p:nvPr>
            <p:ph idx="1"/>
          </p:nvPr>
        </p:nvSpPr>
        <p:spPr/>
        <p:txBody>
          <a:bodyPr/>
          <a:lstStyle/>
          <a:p>
            <a:pPr marL="0" indent="0">
              <a:buNone/>
            </a:pPr>
            <a:r>
              <a:rPr lang="en-AU" dirty="0"/>
              <a:t>The use is pretty simple</a:t>
            </a:r>
          </a:p>
          <a:p>
            <a:pPr marL="0" indent="0">
              <a:buNone/>
            </a:pPr>
            <a:endParaRPr lang="en-AU" dirty="0"/>
          </a:p>
          <a:p>
            <a:r>
              <a:rPr lang="en-AU" dirty="0"/>
              <a:t>Relies on basic number input or selecting from a list. Making the application very easy to use. Simply run and follow instructions.</a:t>
            </a:r>
          </a:p>
          <a:p>
            <a:endParaRPr lang="en-AU" dirty="0"/>
          </a:p>
          <a:p>
            <a:endParaRPr lang="en-AU" dirty="0"/>
          </a:p>
        </p:txBody>
      </p:sp>
      <p:sp>
        <p:nvSpPr>
          <p:cNvPr id="4" name="Text Placeholder 3">
            <a:extLst>
              <a:ext uri="{FF2B5EF4-FFF2-40B4-BE49-F238E27FC236}">
                <a16:creationId xmlns:a16="http://schemas.microsoft.com/office/drawing/2014/main" id="{11F4BBE5-F8F6-4A79-AABB-90D838E680A5}"/>
              </a:ext>
            </a:extLst>
          </p:cNvPr>
          <p:cNvSpPr>
            <a:spLocks noGrp="1"/>
          </p:cNvSpPr>
          <p:nvPr>
            <p:ph type="body" sz="half" idx="2"/>
          </p:nvPr>
        </p:nvSpPr>
        <p:spPr/>
        <p:txBody>
          <a:bodyPr/>
          <a:lstStyle/>
          <a:p>
            <a:r>
              <a:rPr lang="en-AU" dirty="0"/>
              <a:t>How do I use this thing?</a:t>
            </a:r>
          </a:p>
        </p:txBody>
      </p:sp>
      <p:pic>
        <p:nvPicPr>
          <p:cNvPr id="6" name="Picture 5">
            <a:extLst>
              <a:ext uri="{FF2B5EF4-FFF2-40B4-BE49-F238E27FC236}">
                <a16:creationId xmlns:a16="http://schemas.microsoft.com/office/drawing/2014/main" id="{5D3CE756-47A6-4DD8-AB80-6C855AF7B06B}"/>
              </a:ext>
            </a:extLst>
          </p:cNvPr>
          <p:cNvPicPr>
            <a:picLocks noChangeAspect="1"/>
          </p:cNvPicPr>
          <p:nvPr/>
        </p:nvPicPr>
        <p:blipFill>
          <a:blip r:embed="rId2"/>
          <a:stretch>
            <a:fillRect/>
          </a:stretch>
        </p:blipFill>
        <p:spPr>
          <a:xfrm>
            <a:off x="934283" y="2752095"/>
            <a:ext cx="5458587" cy="2333951"/>
          </a:xfrm>
          <a:prstGeom prst="rect">
            <a:avLst/>
          </a:prstGeom>
        </p:spPr>
      </p:pic>
    </p:spTree>
    <p:extLst>
      <p:ext uri="{BB962C8B-B14F-4D97-AF65-F5344CB8AC3E}">
        <p14:creationId xmlns:p14="http://schemas.microsoft.com/office/powerpoint/2010/main" val="16211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node and mesh">
            <a:extLst>
              <a:ext uri="{FF2B5EF4-FFF2-40B4-BE49-F238E27FC236}">
                <a16:creationId xmlns:a16="http://schemas.microsoft.com/office/drawing/2014/main" id="{1326850B-CFB3-47F0-91B6-38E79D82480F}"/>
              </a:ext>
            </a:extLst>
          </p:cNvPr>
          <p:cNvPicPr>
            <a:picLocks noChangeAspect="1"/>
          </p:cNvPicPr>
          <p:nvPr/>
        </p:nvPicPr>
        <p:blipFill rotWithShape="1">
          <a:blip r:embed="rId2"/>
          <a:srcRect t="15730"/>
          <a:stretch/>
        </p:blipFill>
        <p:spPr>
          <a:xfrm>
            <a:off x="20" y="10"/>
            <a:ext cx="12191979" cy="6857990"/>
          </a:xfrm>
          <a:prstGeom prst="rect">
            <a:avLst/>
          </a:prstGeom>
        </p:spPr>
      </p:pic>
      <p:sp useBgFill="1">
        <p:nvSpPr>
          <p:cNvPr id="24" name="Rectangle 23">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1CFD4A9-85C0-4EC2-B44D-1E6AB2A0F97E}"/>
              </a:ext>
            </a:extLst>
          </p:cNvPr>
          <p:cNvSpPr>
            <a:spLocks noGrp="1"/>
          </p:cNvSpPr>
          <p:nvPr>
            <p:ph type="title"/>
          </p:nvPr>
        </p:nvSpPr>
        <p:spPr>
          <a:xfrm>
            <a:off x="1771132" y="2091263"/>
            <a:ext cx="8649738" cy="2590800"/>
          </a:xfrm>
        </p:spPr>
        <p:txBody>
          <a:bodyPr vert="horz" lIns="91440" tIns="45720" rIns="91440" bIns="45720" rtlCol="0" anchor="ctr">
            <a:normAutofit/>
          </a:bodyPr>
          <a:lstStyle/>
          <a:p>
            <a:r>
              <a:rPr lang="en-US" b="0" dirty="0"/>
              <a:t>Original Creation</a:t>
            </a:r>
          </a:p>
        </p:txBody>
      </p:sp>
      <p:sp>
        <p:nvSpPr>
          <p:cNvPr id="3" name="Text Placeholder 2">
            <a:extLst>
              <a:ext uri="{FF2B5EF4-FFF2-40B4-BE49-F238E27FC236}">
                <a16:creationId xmlns:a16="http://schemas.microsoft.com/office/drawing/2014/main" id="{1C17F92D-5908-4F2C-B447-19761E04B3B3}"/>
              </a:ext>
            </a:extLst>
          </p:cNvPr>
          <p:cNvSpPr>
            <a:spLocks noGrp="1"/>
          </p:cNvSpPr>
          <p:nvPr>
            <p:ph type="body" idx="1"/>
          </p:nvPr>
        </p:nvSpPr>
        <p:spPr>
          <a:xfrm>
            <a:off x="1771130" y="4682062"/>
            <a:ext cx="8652788" cy="457201"/>
          </a:xfrm>
        </p:spPr>
        <p:txBody>
          <a:bodyPr vert="horz" lIns="91440" tIns="45720" rIns="91440" bIns="45720" rtlCol="0">
            <a:normAutofit/>
          </a:bodyPr>
          <a:lstStyle/>
          <a:p>
            <a:pPr>
              <a:lnSpc>
                <a:spcPct val="100000"/>
              </a:lnSpc>
              <a:spcBef>
                <a:spcPts val="0"/>
              </a:spcBef>
            </a:pPr>
            <a:r>
              <a:rPr lang="en-US" spc="80" dirty="0"/>
              <a:t>Do not Steal</a:t>
            </a:r>
          </a:p>
        </p:txBody>
      </p:sp>
      <p:sp>
        <p:nvSpPr>
          <p:cNvPr id="28" name="Rectangle 27">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39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62F2-1A1C-423E-80CB-21F7951EAA98}"/>
              </a:ext>
            </a:extLst>
          </p:cNvPr>
          <p:cNvSpPr>
            <a:spLocks noGrp="1"/>
          </p:cNvSpPr>
          <p:nvPr>
            <p:ph type="title"/>
          </p:nvPr>
        </p:nvSpPr>
        <p:spPr/>
        <p:txBody>
          <a:bodyPr/>
          <a:lstStyle/>
          <a:p>
            <a:r>
              <a:rPr lang="en-AU" dirty="0"/>
              <a:t>What is needed?</a:t>
            </a:r>
          </a:p>
        </p:txBody>
      </p:sp>
      <p:sp>
        <p:nvSpPr>
          <p:cNvPr id="3" name="Content Placeholder 2">
            <a:extLst>
              <a:ext uri="{FF2B5EF4-FFF2-40B4-BE49-F238E27FC236}">
                <a16:creationId xmlns:a16="http://schemas.microsoft.com/office/drawing/2014/main" id="{03FCDBEB-6EDC-49AA-858A-49F5049F66FC}"/>
              </a:ext>
            </a:extLst>
          </p:cNvPr>
          <p:cNvSpPr>
            <a:spLocks noGrp="1"/>
          </p:cNvSpPr>
          <p:nvPr>
            <p:ph idx="1"/>
          </p:nvPr>
        </p:nvSpPr>
        <p:spPr/>
        <p:txBody>
          <a:bodyPr/>
          <a:lstStyle/>
          <a:p>
            <a:pPr marL="0" indent="0">
              <a:buNone/>
            </a:pPr>
            <a:r>
              <a:rPr lang="en-AU" dirty="0"/>
              <a:t>These are the Gems and other features that are required </a:t>
            </a:r>
            <a:r>
              <a:rPr lang="en-AU" dirty="0" err="1"/>
              <a:t>inorder</a:t>
            </a:r>
            <a:r>
              <a:rPr lang="en-AU" dirty="0"/>
              <a:t> for the application to function. </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Terminal Toolkit was the main source of Gems featuring a user friendly Prompt Gem to collect input, and a user design friendly Box Gem that wraps text in a designable box to make it easy to read.</a:t>
            </a:r>
          </a:p>
          <a:p>
            <a:pPr marL="0" indent="0">
              <a:buNone/>
            </a:pPr>
            <a:r>
              <a:rPr lang="en-AU" dirty="0"/>
              <a:t>Command is a coder friendly method of running bash commands directly from the application.</a:t>
            </a:r>
          </a:p>
          <a:p>
            <a:pPr marL="0" indent="0">
              <a:buNone/>
            </a:pPr>
            <a:endParaRPr lang="en-AU" dirty="0"/>
          </a:p>
          <a:p>
            <a:pPr marL="0" indent="0">
              <a:buNone/>
            </a:pPr>
            <a:endParaRPr lang="en-AU" dirty="0"/>
          </a:p>
        </p:txBody>
      </p:sp>
      <p:sp>
        <p:nvSpPr>
          <p:cNvPr id="4" name="Text Placeholder 3">
            <a:extLst>
              <a:ext uri="{FF2B5EF4-FFF2-40B4-BE49-F238E27FC236}">
                <a16:creationId xmlns:a16="http://schemas.microsoft.com/office/drawing/2014/main" id="{1338B8B8-6E35-4F46-8619-BA2CEFA14A86}"/>
              </a:ext>
            </a:extLst>
          </p:cNvPr>
          <p:cNvSpPr>
            <a:spLocks noGrp="1"/>
          </p:cNvSpPr>
          <p:nvPr>
            <p:ph type="body" sz="half" idx="2"/>
          </p:nvPr>
        </p:nvSpPr>
        <p:spPr/>
        <p:txBody>
          <a:bodyPr/>
          <a:lstStyle/>
          <a:p>
            <a:r>
              <a:rPr lang="en-AU" dirty="0"/>
              <a:t>The building blocks that make this possible</a:t>
            </a:r>
          </a:p>
        </p:txBody>
      </p:sp>
      <p:pic>
        <p:nvPicPr>
          <p:cNvPr id="8" name="Picture 7">
            <a:extLst>
              <a:ext uri="{FF2B5EF4-FFF2-40B4-BE49-F238E27FC236}">
                <a16:creationId xmlns:a16="http://schemas.microsoft.com/office/drawing/2014/main" id="{D9E065B3-023B-41BE-8DFD-3019D8E2CF44}"/>
              </a:ext>
            </a:extLst>
          </p:cNvPr>
          <p:cNvPicPr>
            <a:picLocks noChangeAspect="1"/>
          </p:cNvPicPr>
          <p:nvPr/>
        </p:nvPicPr>
        <p:blipFill>
          <a:blip r:embed="rId2"/>
          <a:stretch>
            <a:fillRect/>
          </a:stretch>
        </p:blipFill>
        <p:spPr>
          <a:xfrm>
            <a:off x="2357192" y="1514208"/>
            <a:ext cx="3515216" cy="1914792"/>
          </a:xfrm>
          <a:prstGeom prst="rect">
            <a:avLst/>
          </a:prstGeom>
        </p:spPr>
      </p:pic>
    </p:spTree>
    <p:extLst>
      <p:ext uri="{BB962C8B-B14F-4D97-AF65-F5344CB8AC3E}">
        <p14:creationId xmlns:p14="http://schemas.microsoft.com/office/powerpoint/2010/main" val="174581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C192-CFE2-4CED-B5F5-FC92B9BDA0FF}"/>
              </a:ext>
            </a:extLst>
          </p:cNvPr>
          <p:cNvSpPr>
            <a:spLocks noGrp="1"/>
          </p:cNvSpPr>
          <p:nvPr>
            <p:ph type="title"/>
          </p:nvPr>
        </p:nvSpPr>
        <p:spPr/>
        <p:txBody>
          <a:bodyPr/>
          <a:lstStyle/>
          <a:p>
            <a:r>
              <a:rPr lang="en-AU" dirty="0"/>
              <a:t>What makes it tick?</a:t>
            </a:r>
          </a:p>
        </p:txBody>
      </p:sp>
      <p:sp>
        <p:nvSpPr>
          <p:cNvPr id="3" name="Content Placeholder 2">
            <a:extLst>
              <a:ext uri="{FF2B5EF4-FFF2-40B4-BE49-F238E27FC236}">
                <a16:creationId xmlns:a16="http://schemas.microsoft.com/office/drawing/2014/main" id="{6E041D2B-A9ED-4FEF-B37A-F4463134E4BB}"/>
              </a:ext>
            </a:extLst>
          </p:cNvPr>
          <p:cNvSpPr>
            <a:spLocks noGrp="1"/>
          </p:cNvSpPr>
          <p:nvPr>
            <p:ph idx="1"/>
          </p:nvPr>
        </p:nvSpPr>
        <p:spPr/>
        <p:txBody>
          <a:bodyPr/>
          <a:lstStyle/>
          <a:p>
            <a:pPr marL="0" indent="0">
              <a:buNone/>
            </a:pPr>
            <a:r>
              <a:rPr lang="en-AU" dirty="0"/>
              <a:t>To large to put here is the main DPR class.</a:t>
            </a:r>
          </a:p>
          <a:p>
            <a:pPr marL="0" indent="0">
              <a:buNone/>
            </a:pPr>
            <a:endParaRPr lang="en-AU" dirty="0"/>
          </a:p>
          <a:p>
            <a:pPr marL="0" indent="0">
              <a:buNone/>
            </a:pPr>
            <a:r>
              <a:rPr lang="en-AU" dirty="0"/>
              <a:t>Containing all methods used to calculate the DPR of the user it sits over 100 lines long it is the only class features currently in the application</a:t>
            </a:r>
          </a:p>
          <a:p>
            <a:pPr marL="0" indent="0">
              <a:buNone/>
            </a:pPr>
            <a:endParaRPr lang="en-AU" dirty="0"/>
          </a:p>
          <a:p>
            <a:pPr marL="0" indent="0">
              <a:buNone/>
            </a:pPr>
            <a:r>
              <a:rPr lang="en-AU" dirty="0"/>
              <a:t>The collapsed class to display how many lines it takes up as a whole;</a:t>
            </a:r>
          </a:p>
          <a:p>
            <a:pPr marL="0" indent="0">
              <a:buNone/>
            </a:pPr>
            <a:endParaRPr lang="en-AU" dirty="0"/>
          </a:p>
          <a:p>
            <a:pPr marL="0" indent="0">
              <a:buNone/>
            </a:pPr>
            <a:endParaRPr lang="en-AU" dirty="0"/>
          </a:p>
        </p:txBody>
      </p:sp>
      <p:sp>
        <p:nvSpPr>
          <p:cNvPr id="4" name="Text Placeholder 3">
            <a:extLst>
              <a:ext uri="{FF2B5EF4-FFF2-40B4-BE49-F238E27FC236}">
                <a16:creationId xmlns:a16="http://schemas.microsoft.com/office/drawing/2014/main" id="{C073F497-26F6-47E0-AABA-D54A2460A610}"/>
              </a:ext>
            </a:extLst>
          </p:cNvPr>
          <p:cNvSpPr>
            <a:spLocks noGrp="1"/>
          </p:cNvSpPr>
          <p:nvPr>
            <p:ph type="body" sz="half" idx="2"/>
          </p:nvPr>
        </p:nvSpPr>
        <p:spPr/>
        <p:txBody>
          <a:bodyPr/>
          <a:lstStyle/>
          <a:p>
            <a:r>
              <a:rPr lang="en-AU" dirty="0"/>
              <a:t>Backbone of the calculator</a:t>
            </a:r>
          </a:p>
        </p:txBody>
      </p:sp>
      <p:pic>
        <p:nvPicPr>
          <p:cNvPr id="6" name="Picture 5">
            <a:extLst>
              <a:ext uri="{FF2B5EF4-FFF2-40B4-BE49-F238E27FC236}">
                <a16:creationId xmlns:a16="http://schemas.microsoft.com/office/drawing/2014/main" id="{519E741D-981F-437E-BD47-B6F1C584BC0E}"/>
              </a:ext>
            </a:extLst>
          </p:cNvPr>
          <p:cNvPicPr>
            <a:picLocks noChangeAspect="1"/>
          </p:cNvPicPr>
          <p:nvPr/>
        </p:nvPicPr>
        <p:blipFill>
          <a:blip r:embed="rId2"/>
          <a:stretch>
            <a:fillRect/>
          </a:stretch>
        </p:blipFill>
        <p:spPr>
          <a:xfrm>
            <a:off x="685800" y="3797252"/>
            <a:ext cx="1743318" cy="685896"/>
          </a:xfrm>
          <a:prstGeom prst="rect">
            <a:avLst/>
          </a:prstGeom>
        </p:spPr>
      </p:pic>
    </p:spTree>
    <p:extLst>
      <p:ext uri="{BB962C8B-B14F-4D97-AF65-F5344CB8AC3E}">
        <p14:creationId xmlns:p14="http://schemas.microsoft.com/office/powerpoint/2010/main" val="341748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FB5D-8AAB-4CB4-ADC4-400A2386548A}"/>
              </a:ext>
            </a:extLst>
          </p:cNvPr>
          <p:cNvSpPr>
            <a:spLocks noGrp="1"/>
          </p:cNvSpPr>
          <p:nvPr>
            <p:ph type="title"/>
          </p:nvPr>
        </p:nvSpPr>
        <p:spPr/>
        <p:txBody>
          <a:bodyPr/>
          <a:lstStyle/>
          <a:p>
            <a:r>
              <a:rPr lang="en-AU" dirty="0"/>
              <a:t>The collection</a:t>
            </a:r>
          </a:p>
        </p:txBody>
      </p:sp>
      <p:sp>
        <p:nvSpPr>
          <p:cNvPr id="3" name="Content Placeholder 2">
            <a:extLst>
              <a:ext uri="{FF2B5EF4-FFF2-40B4-BE49-F238E27FC236}">
                <a16:creationId xmlns:a16="http://schemas.microsoft.com/office/drawing/2014/main" id="{5401C67B-F218-4C9C-A1AF-22BCEE7C11C8}"/>
              </a:ext>
            </a:extLst>
          </p:cNvPr>
          <p:cNvSpPr>
            <a:spLocks noGrp="1"/>
          </p:cNvSpPr>
          <p:nvPr>
            <p:ph idx="1"/>
          </p:nvPr>
        </p:nvSpPr>
        <p:spPr/>
        <p:txBody>
          <a:bodyPr/>
          <a:lstStyle/>
          <a:p>
            <a:pPr marL="0" indent="0">
              <a:buNone/>
            </a:pPr>
            <a:r>
              <a:rPr lang="en-AU" dirty="0"/>
              <a:t>It all starts with a question;</a:t>
            </a:r>
          </a:p>
          <a:p>
            <a:pPr marL="0" indent="0">
              <a:buNone/>
            </a:pPr>
            <a:r>
              <a:rPr lang="en-AU" dirty="0"/>
              <a:t>This is a use case of the TTY-prompt gem allowing you to feed an array of options and then run condition statements based off the input, in this case decide if we are calculating attack rolls or saving throws.</a:t>
            </a:r>
          </a:p>
          <a:p>
            <a:pPr marL="0" indent="0">
              <a:buNone/>
            </a:pPr>
            <a:r>
              <a:rPr lang="en-AU" dirty="0"/>
              <a:t>Assume the attack rolls is selected we see another use case;</a:t>
            </a:r>
          </a:p>
          <a:p>
            <a:pPr marL="0" indent="0">
              <a:buNone/>
            </a:pPr>
            <a:endParaRPr lang="en-AU" dirty="0"/>
          </a:p>
          <a:p>
            <a:pPr marL="0" indent="0">
              <a:buNone/>
            </a:pPr>
            <a:endParaRPr lang="en-AU" dirty="0"/>
          </a:p>
          <a:p>
            <a:pPr marL="0" indent="0">
              <a:buNone/>
            </a:pPr>
            <a:r>
              <a:rPr lang="en-AU" dirty="0"/>
              <a:t>Here is the most used type of Prompt, the ask prompt, having its text wrapped in a box, it dictates how many loops of attack info are to be collected, containing a default value of 1 even if the user decided not to enter anything the minimum possible attacks in </a:t>
            </a:r>
            <a:r>
              <a:rPr lang="en-AU" dirty="0" err="1"/>
              <a:t>dnd</a:t>
            </a:r>
            <a:r>
              <a:rPr lang="en-AU" dirty="0"/>
              <a:t> will always be input, with auto conversion to integers it prevents users from breaking the application by entering strings.</a:t>
            </a:r>
          </a:p>
          <a:p>
            <a:pPr marL="0" indent="0">
              <a:buNone/>
            </a:pPr>
            <a:endParaRPr lang="en-AU" dirty="0"/>
          </a:p>
          <a:p>
            <a:pPr marL="0" indent="0">
              <a:buNone/>
            </a:pPr>
            <a:endParaRPr lang="en-AU" dirty="0"/>
          </a:p>
        </p:txBody>
      </p:sp>
      <p:sp>
        <p:nvSpPr>
          <p:cNvPr id="4" name="Text Placeholder 3">
            <a:extLst>
              <a:ext uri="{FF2B5EF4-FFF2-40B4-BE49-F238E27FC236}">
                <a16:creationId xmlns:a16="http://schemas.microsoft.com/office/drawing/2014/main" id="{C30A347C-CE19-49CE-9BC7-DAD478E62AF4}"/>
              </a:ext>
            </a:extLst>
          </p:cNvPr>
          <p:cNvSpPr>
            <a:spLocks noGrp="1"/>
          </p:cNvSpPr>
          <p:nvPr>
            <p:ph type="body" sz="half" idx="2"/>
          </p:nvPr>
        </p:nvSpPr>
        <p:spPr/>
        <p:txBody>
          <a:bodyPr/>
          <a:lstStyle/>
          <a:p>
            <a:r>
              <a:rPr lang="en-AU" dirty="0"/>
              <a:t>How information gets collected</a:t>
            </a:r>
          </a:p>
        </p:txBody>
      </p:sp>
      <p:pic>
        <p:nvPicPr>
          <p:cNvPr id="6" name="Picture 5">
            <a:extLst>
              <a:ext uri="{FF2B5EF4-FFF2-40B4-BE49-F238E27FC236}">
                <a16:creationId xmlns:a16="http://schemas.microsoft.com/office/drawing/2014/main" id="{D6A13F88-E438-475D-9B59-E587F63A59E5}"/>
              </a:ext>
            </a:extLst>
          </p:cNvPr>
          <p:cNvPicPr>
            <a:picLocks noChangeAspect="1"/>
          </p:cNvPicPr>
          <p:nvPr/>
        </p:nvPicPr>
        <p:blipFill>
          <a:blip r:embed="rId2"/>
          <a:stretch>
            <a:fillRect/>
          </a:stretch>
        </p:blipFill>
        <p:spPr>
          <a:xfrm>
            <a:off x="571837" y="1010668"/>
            <a:ext cx="6939729" cy="150471"/>
          </a:xfrm>
          <a:prstGeom prst="rect">
            <a:avLst/>
          </a:prstGeom>
        </p:spPr>
      </p:pic>
      <p:pic>
        <p:nvPicPr>
          <p:cNvPr id="8" name="Picture 7">
            <a:extLst>
              <a:ext uri="{FF2B5EF4-FFF2-40B4-BE49-F238E27FC236}">
                <a16:creationId xmlns:a16="http://schemas.microsoft.com/office/drawing/2014/main" id="{7467285C-B5C1-4E6F-8800-FAE4F1410434}"/>
              </a:ext>
            </a:extLst>
          </p:cNvPr>
          <p:cNvPicPr>
            <a:picLocks noChangeAspect="1"/>
          </p:cNvPicPr>
          <p:nvPr/>
        </p:nvPicPr>
        <p:blipFill>
          <a:blip r:embed="rId3"/>
          <a:stretch>
            <a:fillRect/>
          </a:stretch>
        </p:blipFill>
        <p:spPr>
          <a:xfrm>
            <a:off x="571836" y="2962155"/>
            <a:ext cx="6939729" cy="628890"/>
          </a:xfrm>
          <a:prstGeom prst="rect">
            <a:avLst/>
          </a:prstGeom>
        </p:spPr>
      </p:pic>
    </p:spTree>
    <p:extLst>
      <p:ext uri="{BB962C8B-B14F-4D97-AF65-F5344CB8AC3E}">
        <p14:creationId xmlns:p14="http://schemas.microsoft.com/office/powerpoint/2010/main" val="211513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1F2D36"/>
      </a:dk2>
      <a:lt2>
        <a:srgbClr val="E2E8E2"/>
      </a:lt2>
      <a:accent1>
        <a:srgbClr val="C44CBF"/>
      </a:accent1>
      <a:accent2>
        <a:srgbClr val="853AB2"/>
      </a:accent2>
      <a:accent3>
        <a:srgbClr val="654CC4"/>
      </a:accent3>
      <a:accent4>
        <a:srgbClr val="3A53B2"/>
      </a:accent4>
      <a:accent5>
        <a:srgbClr val="4C97C4"/>
      </a:accent5>
      <a:accent6>
        <a:srgbClr val="3AB2AD"/>
      </a:accent6>
      <a:hlink>
        <a:srgbClr val="3F79BF"/>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
  <TotalTime>66</TotalTime>
  <Words>724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Garamond</vt:lpstr>
      <vt:lpstr>Selawik Light</vt:lpstr>
      <vt:lpstr>Speak Pro</vt:lpstr>
      <vt:lpstr>SavonVTI</vt:lpstr>
      <vt:lpstr>dungeons &amp; dragons  Damage per round Calculator</vt:lpstr>
      <vt:lpstr>The Calculator</vt:lpstr>
      <vt:lpstr>Fancy Maths</vt:lpstr>
      <vt:lpstr>How it fails</vt:lpstr>
      <vt:lpstr>More than just a calculator</vt:lpstr>
      <vt:lpstr>Original Creation</vt:lpstr>
      <vt:lpstr>What is needed?</vt:lpstr>
      <vt:lpstr>What makes it tick?</vt:lpstr>
      <vt:lpstr>The collection</vt:lpstr>
      <vt:lpstr>The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dungeons &amp; dragons  Damage per round Calculator</dc:title>
  <dc:creator>Jaco Swanepoel</dc:creator>
  <cp:lastModifiedBy>Jaco Swanepoel</cp:lastModifiedBy>
  <cp:revision>1</cp:revision>
  <dcterms:created xsi:type="dcterms:W3CDTF">2021-12-24T23:07:15Z</dcterms:created>
  <dcterms:modified xsi:type="dcterms:W3CDTF">2021-12-25T00:13:53Z</dcterms:modified>
</cp:coreProperties>
</file>