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9" r:id="rId9"/>
    <p:sldId id="270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4242"/>
    <a:srgbClr val="6F8779"/>
    <a:srgbClr val="392B49"/>
    <a:srgbClr val="383520"/>
    <a:srgbClr val="5F4779"/>
    <a:srgbClr val="2A3226"/>
    <a:srgbClr val="2B3820"/>
    <a:srgbClr val="343820"/>
    <a:srgbClr val="3B5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 descr="Картинки по запросу chess photography"/>
          <p:cNvPicPr>
            <a:picLocks noChangeAspect="1" noChangeArrowheads="1"/>
          </p:cNvPicPr>
          <p:nvPr/>
        </p:nvPicPr>
        <p:blipFill>
          <a:blip r:embed="rId2" cstate="print"/>
          <a:srcRect l="36540"/>
          <a:stretch>
            <a:fillRect/>
          </a:stretch>
        </p:blipFill>
        <p:spPr bwMode="auto">
          <a:xfrm>
            <a:off x="5148064" y="0"/>
            <a:ext cx="6963378" cy="6858000"/>
          </a:xfrm>
          <a:prstGeom prst="rect">
            <a:avLst/>
          </a:prstGeom>
          <a:noFill/>
          <a:ln>
            <a:noFill/>
            <a:rou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lum bright="-12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3" y="437062"/>
            <a:ext cx="2401462" cy="864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633" y="2028616"/>
            <a:ext cx="4608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b="1" dirty="0">
                <a:solidFill>
                  <a:srgbClr val="324242"/>
                </a:solidFill>
                <a:latin typeface="Consolas" pitchFamily="49" charset="0"/>
              </a:rPr>
              <a:t>Игра в шахматы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40633" y="6021288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2019</a:t>
            </a:r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 – 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Картинки по запросу команда из 4 человек ме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970" y="2348880"/>
            <a:ext cx="6400061" cy="36004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251520" y="404664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2019</a:t>
            </a:r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 – 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2020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15875">
            <a:solidFill>
              <a:srgbClr val="3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536" y="1196752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spc="300" dirty="0">
                <a:solidFill>
                  <a:srgbClr val="324242"/>
                </a:solidFill>
                <a:latin typeface="Colonsas"/>
              </a:rPr>
              <a:t>Наша команда</a:t>
            </a:r>
            <a:r>
              <a:rPr lang="ru-RU" sz="2400" spc="300" baseline="70000" dirty="0">
                <a:solidFill>
                  <a:srgbClr val="324242"/>
                </a:solidFill>
                <a:latin typeface="Colonsas"/>
              </a:rPr>
              <a:t>13 гр.</a:t>
            </a:r>
            <a:endParaRPr lang="ru-RU" sz="2400" spc="300" baseline="50000" dirty="0">
              <a:solidFill>
                <a:srgbClr val="324242"/>
              </a:solidFill>
              <a:latin typeface="Colonsas"/>
            </a:endParaRPr>
          </a:p>
        </p:txBody>
      </p:sp>
      <p:cxnSp>
        <p:nvCxnSpPr>
          <p:cNvPr id="39" name="Соединительная линия уступом 38"/>
          <p:cNvCxnSpPr>
            <a:stCxn id="19458" idx="1"/>
            <a:endCxn id="40" idx="1"/>
          </p:cNvCxnSpPr>
          <p:nvPr/>
        </p:nvCxnSpPr>
        <p:spPr>
          <a:xfrm rot="10800000" flipV="1">
            <a:off x="899592" y="4149080"/>
            <a:ext cx="472378" cy="2267382"/>
          </a:xfrm>
          <a:prstGeom prst="bentConnector3">
            <a:avLst>
              <a:gd name="adj1" fmla="val 218170"/>
            </a:avLst>
          </a:prstGeom>
          <a:ln>
            <a:solidFill>
              <a:srgbClr val="3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9592" y="6093296"/>
            <a:ext cx="3312368" cy="646331"/>
          </a:xfrm>
          <a:prstGeom prst="rect">
            <a:avLst/>
          </a:prstGeom>
          <a:noFill/>
          <a:ln>
            <a:solidFill>
              <a:srgbClr val="32424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324242"/>
                </a:solidFill>
                <a:latin typeface="Comic Sans MS" pitchFamily="66" charset="0"/>
              </a:rPr>
              <a:t>Доровских Марианна – </a:t>
            </a:r>
          </a:p>
          <a:p>
            <a:r>
              <a:rPr lang="ru-RU" dirty="0">
                <a:solidFill>
                  <a:srgbClr val="324242"/>
                </a:solidFill>
                <a:latin typeface="Comic Sans MS" pitchFamily="66" charset="0"/>
              </a:rPr>
              <a:t>проект-менеджер</a:t>
            </a:r>
            <a:endParaRPr lang="ru-RU" b="1" dirty="0">
              <a:solidFill>
                <a:srgbClr val="324242"/>
              </a:solidFill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20072" y="6093296"/>
            <a:ext cx="3240360" cy="646331"/>
          </a:xfrm>
          <a:prstGeom prst="rect">
            <a:avLst/>
          </a:prstGeom>
          <a:solidFill>
            <a:schemeClr val="bg1"/>
          </a:solidFill>
          <a:ln>
            <a:solidFill>
              <a:srgbClr val="32424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324242"/>
                </a:solidFill>
                <a:latin typeface="Comic Sans MS" pitchFamily="66" charset="0"/>
              </a:rPr>
              <a:t>Петренко Матвей – </a:t>
            </a:r>
            <a:r>
              <a:rPr lang="ru-RU" dirty="0">
                <a:solidFill>
                  <a:srgbClr val="324242"/>
                </a:solidFill>
                <a:latin typeface="Comic Sans MS" pitchFamily="66" charset="0"/>
              </a:rPr>
              <a:t>фронтенд-разработчик</a:t>
            </a:r>
            <a:endParaRPr lang="ru-RU" b="1" dirty="0">
              <a:solidFill>
                <a:srgbClr val="324242"/>
              </a:solidFill>
              <a:latin typeface="Comic Sans MS" pitchFamily="66" charset="0"/>
            </a:endParaRPr>
          </a:p>
        </p:txBody>
      </p:sp>
      <p:cxnSp>
        <p:nvCxnSpPr>
          <p:cNvPr id="75" name="Соединительная линия уступом 74"/>
          <p:cNvCxnSpPr>
            <a:endCxn id="70" idx="3"/>
          </p:cNvCxnSpPr>
          <p:nvPr/>
        </p:nvCxnSpPr>
        <p:spPr>
          <a:xfrm>
            <a:off x="5364088" y="5805264"/>
            <a:ext cx="3096344" cy="611198"/>
          </a:xfrm>
          <a:prstGeom prst="bentConnector3">
            <a:avLst>
              <a:gd name="adj1" fmla="val 107383"/>
            </a:avLst>
          </a:prstGeom>
          <a:ln>
            <a:solidFill>
              <a:srgbClr val="3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endCxn id="96" idx="1"/>
          </p:cNvCxnSpPr>
          <p:nvPr/>
        </p:nvCxnSpPr>
        <p:spPr>
          <a:xfrm rot="10800000">
            <a:off x="539552" y="2312006"/>
            <a:ext cx="2016224" cy="1261010"/>
          </a:xfrm>
          <a:prstGeom prst="bentConnector3">
            <a:avLst>
              <a:gd name="adj1" fmla="val 111338"/>
            </a:avLst>
          </a:prstGeom>
          <a:ln>
            <a:solidFill>
              <a:srgbClr val="3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9552" y="1988840"/>
            <a:ext cx="2664296" cy="646331"/>
          </a:xfrm>
          <a:prstGeom prst="rect">
            <a:avLst/>
          </a:prstGeom>
          <a:solidFill>
            <a:schemeClr val="bg1"/>
          </a:solidFill>
          <a:ln>
            <a:solidFill>
              <a:srgbClr val="32424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324242"/>
                </a:solidFill>
                <a:latin typeface="Comic Sans MS" pitchFamily="66" charset="0"/>
              </a:rPr>
              <a:t>Соболев Глеб – </a:t>
            </a:r>
            <a:r>
              <a:rPr lang="ru-RU" dirty="0">
                <a:solidFill>
                  <a:srgbClr val="324242"/>
                </a:solidFill>
                <a:latin typeface="Comic Sans MS" pitchFamily="66" charset="0"/>
              </a:rPr>
              <a:t>бэкенд-разработчик</a:t>
            </a:r>
            <a:endParaRPr lang="ru-RU" b="1" dirty="0">
              <a:solidFill>
                <a:srgbClr val="324242"/>
              </a:solidFill>
              <a:latin typeface="Comic Sans MS" pitchFamily="66" charset="0"/>
            </a:endParaRPr>
          </a:p>
        </p:txBody>
      </p:sp>
      <p:cxnSp>
        <p:nvCxnSpPr>
          <p:cNvPr id="99" name="Соединительная линия уступом 98"/>
          <p:cNvCxnSpPr>
            <a:stCxn id="19458" idx="3"/>
            <a:endCxn id="100" idx="3"/>
          </p:cNvCxnSpPr>
          <p:nvPr/>
        </p:nvCxnSpPr>
        <p:spPr>
          <a:xfrm flipV="1">
            <a:off x="7772031" y="1663934"/>
            <a:ext cx="688401" cy="2485146"/>
          </a:xfrm>
          <a:prstGeom prst="bentConnector3">
            <a:avLst>
              <a:gd name="adj1" fmla="val 133207"/>
            </a:avLst>
          </a:prstGeom>
          <a:ln>
            <a:solidFill>
              <a:srgbClr val="3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220072" y="1340768"/>
            <a:ext cx="3240360" cy="646331"/>
          </a:xfrm>
          <a:prstGeom prst="rect">
            <a:avLst/>
          </a:prstGeom>
          <a:noFill/>
          <a:ln>
            <a:solidFill>
              <a:srgbClr val="32424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324242"/>
                </a:solidFill>
                <a:latin typeface="Comic Sans MS" pitchFamily="66" charset="0"/>
              </a:rPr>
              <a:t>Галяутдинов Азат – </a:t>
            </a:r>
            <a:r>
              <a:rPr lang="ru-RU" dirty="0">
                <a:solidFill>
                  <a:srgbClr val="324242"/>
                </a:solidFill>
                <a:latin typeface="Comic Sans MS" pitchFamily="66" charset="0"/>
              </a:rPr>
              <a:t>бэкенд-разработчик</a:t>
            </a:r>
            <a:endParaRPr lang="ru-RU" b="1" dirty="0">
              <a:solidFill>
                <a:srgbClr val="324242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052736"/>
            <a:ext cx="5805263" cy="58052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3528" y="1700808"/>
            <a:ext cx="56166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b="1" dirty="0">
                <a:solidFill>
                  <a:srgbClr val="324242"/>
                </a:solidFill>
                <a:latin typeface="Consolas" pitchFamily="49" charset="0"/>
              </a:rPr>
              <a:t>Остались Вопросы?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522920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324242"/>
                </a:solidFill>
                <a:latin typeface="Consolas" pitchFamily="49" charset="0"/>
              </a:rPr>
              <a:t>Задавайте!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404664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2019</a:t>
            </a:r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 – 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2020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15875">
            <a:solidFill>
              <a:srgbClr val="3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763688" y="-1323528"/>
            <a:ext cx="11185177" cy="11185179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251520" y="404664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2019</a:t>
            </a:r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 – 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2020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15875">
            <a:solidFill>
              <a:srgbClr val="3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1988840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spc="300" dirty="0">
                <a:solidFill>
                  <a:srgbClr val="324242"/>
                </a:solidFill>
                <a:latin typeface="Consolas" pitchFamily="49" charset="0"/>
              </a:rPr>
              <a:t>Цель проекта </a:t>
            </a:r>
            <a:r>
              <a:rPr lang="ru-RU" sz="3200" b="1" dirty="0">
                <a:solidFill>
                  <a:srgbClr val="324242"/>
                </a:solidFill>
                <a:latin typeface="Consolas" pitchFamily="49" charset="0"/>
              </a:rPr>
              <a:t>– </a:t>
            </a:r>
            <a:r>
              <a:rPr lang="ru-RU" sz="3200" dirty="0">
                <a:solidFill>
                  <a:srgbClr val="324242"/>
                </a:solidFill>
                <a:latin typeface="Consolas" pitchFamily="49" charset="0"/>
              </a:rPr>
              <a:t>создание такой игры, которая будет привлекать людей к игре в шахматы, способствующей развитию логики, творческого мышления и самостоятельности.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404664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300" dirty="0">
                <a:solidFill>
                  <a:schemeClr val="bg1"/>
                </a:solidFill>
                <a:latin typeface="Consolas" pitchFamily="49" charset="0"/>
              </a:rPr>
              <a:t>Декабрь </a:t>
            </a:r>
            <a:r>
              <a:rPr lang="ru-RU" b="1" spc="300" dirty="0">
                <a:solidFill>
                  <a:schemeClr val="bg1"/>
                </a:solidFill>
                <a:latin typeface="Consolas" pitchFamily="49" charset="0"/>
              </a:rPr>
              <a:t>2019</a:t>
            </a:r>
            <a:r>
              <a:rPr lang="ru-RU" spc="300" dirty="0">
                <a:solidFill>
                  <a:schemeClr val="bg1"/>
                </a:solidFill>
                <a:latin typeface="Consolas" pitchFamily="49" charset="0"/>
              </a:rPr>
              <a:t> – Декабрь </a:t>
            </a:r>
            <a:r>
              <a:rPr lang="ru-RU" b="1" spc="300" dirty="0">
                <a:solidFill>
                  <a:schemeClr val="bg1"/>
                </a:solidFill>
                <a:latin typeface="Consolas" pitchFamily="49" charset="0"/>
              </a:rPr>
              <a:t>2020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134076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spc="300" dirty="0">
                <a:solidFill>
                  <a:schemeClr val="bg1"/>
                </a:solidFill>
                <a:latin typeface="Consolas" pitchFamily="49" charset="0"/>
              </a:rPr>
              <a:t>Резюме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348880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onsolas" pitchFamily="49" charset="0"/>
              </a:rPr>
              <a:t>Наш проект </a:t>
            </a:r>
            <a:r>
              <a:rPr lang="ru-RU" sz="2800" dirty="0">
                <a:solidFill>
                  <a:schemeClr val="bg1"/>
                </a:solidFill>
                <a:latin typeface="Consolas" pitchFamily="49" charset="0"/>
              </a:rPr>
              <a:t>– это разработка шахматной игры для нового поколения.</a:t>
            </a:r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149079"/>
            <a:ext cx="2736304" cy="2215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11560" y="393305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Consolas" pitchFamily="49" charset="0"/>
              </a:rPr>
              <a:t>Полное погружение</a:t>
            </a:r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365104"/>
            <a:ext cx="1584175" cy="176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563888" y="393305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Consolas" pitchFamily="49" charset="0"/>
              </a:rPr>
              <a:t>Новые ощущения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0192" y="393305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Consolas" pitchFamily="49" charset="0"/>
              </a:rPr>
              <a:t>Заставляет думать</a:t>
            </a:r>
          </a:p>
        </p:txBody>
      </p:sp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335730"/>
            <a:ext cx="1584176" cy="184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404664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300" dirty="0">
                <a:solidFill>
                  <a:schemeClr val="bg1"/>
                </a:solidFill>
                <a:latin typeface="Consolas" pitchFamily="49" charset="0"/>
              </a:rPr>
              <a:t>Декабрь </a:t>
            </a:r>
            <a:r>
              <a:rPr lang="ru-RU" b="1" spc="300" dirty="0">
                <a:solidFill>
                  <a:schemeClr val="bg1"/>
                </a:solidFill>
                <a:latin typeface="Consolas" pitchFamily="49" charset="0"/>
              </a:rPr>
              <a:t>2019</a:t>
            </a:r>
            <a:r>
              <a:rPr lang="ru-RU" spc="300" dirty="0">
                <a:solidFill>
                  <a:schemeClr val="bg1"/>
                </a:solidFill>
                <a:latin typeface="Consolas" pitchFamily="49" charset="0"/>
              </a:rPr>
              <a:t> – Декабрь </a:t>
            </a:r>
            <a:r>
              <a:rPr lang="ru-RU" b="1" spc="300" dirty="0">
                <a:solidFill>
                  <a:schemeClr val="bg1"/>
                </a:solidFill>
                <a:latin typeface="Consolas" pitchFamily="49" charset="0"/>
              </a:rPr>
              <a:t>2020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76679"/>
              </p:ext>
            </p:extLst>
          </p:nvPr>
        </p:nvGraphicFramePr>
        <p:xfrm>
          <a:off x="-1" y="1687356"/>
          <a:ext cx="9144001" cy="5170644"/>
        </p:xfrm>
        <a:graphic>
          <a:graphicData uri="http://schemas.openxmlformats.org/drawingml/2006/table">
            <a:tbl>
              <a:tblPr/>
              <a:tblGrid>
                <a:gridCol w="211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7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44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Продукт (название)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Стоимость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Разнообразие локаций,</a:t>
                      </a:r>
                      <a:r>
                        <a:rPr lang="ru-RU" sz="1400" b="1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 персонажей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Мультиплеер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Обучающий момент</a:t>
                      </a: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Регулировка уровней сложности, режимов игры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 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6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Мы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>
                        <a:alpha val="6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6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Chess</a:t>
                      </a:r>
                      <a:r>
                        <a:rPr lang="en-US" sz="1400" b="1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 Ultra</a:t>
                      </a:r>
                      <a:endParaRPr lang="ru-R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Magic</a:t>
                      </a:r>
                      <a:r>
                        <a:rPr lang="en-US" sz="1400" b="1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 Table Chess</a:t>
                      </a:r>
                      <a:endParaRPr lang="ru-R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324242"/>
                          </a:solidFill>
                        </a:rPr>
                        <a:t>-</a:t>
                      </a: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24242"/>
                          </a:solidFill>
                        </a:rPr>
                        <a:t>+</a:t>
                      </a:r>
                      <a:endParaRPr lang="ru-RU" b="1" dirty="0">
                        <a:solidFill>
                          <a:srgbClr val="324242"/>
                        </a:solidFill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24242"/>
                          </a:solidFill>
                        </a:rPr>
                        <a:t>+</a:t>
                      </a:r>
                      <a:endParaRPr lang="ru-RU" b="1" dirty="0">
                        <a:solidFill>
                          <a:srgbClr val="324242"/>
                        </a:solidFill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6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Immersion Chess</a:t>
                      </a:r>
                      <a:endParaRPr lang="ru-R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6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Magician’s</a:t>
                      </a:r>
                      <a:r>
                        <a:rPr lang="en-US" sz="1400" b="1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 Gambit</a:t>
                      </a:r>
                      <a:endParaRPr lang="ru-R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24242"/>
                          </a:solidFill>
                        </a:rPr>
                        <a:t>+/-</a:t>
                      </a:r>
                      <a:endParaRPr lang="ru-RU" b="1" dirty="0">
                        <a:solidFill>
                          <a:srgbClr val="324242"/>
                        </a:solidFill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324242"/>
                          </a:solidFill>
                        </a:rPr>
                        <a:t>+</a:t>
                      </a: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324242"/>
                          </a:solidFill>
                        </a:rPr>
                        <a:t>+</a:t>
                      </a: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24242"/>
                          </a:solidFill>
                        </a:rPr>
                        <a:t>-</a:t>
                      </a:r>
                      <a:endParaRPr lang="ru-RU" b="1" dirty="0">
                        <a:solidFill>
                          <a:srgbClr val="324242"/>
                        </a:solidFill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324242"/>
                          </a:solidFill>
                        </a:rPr>
                        <a:t>+</a:t>
                      </a: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9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Dungeon Chess</a:t>
                      </a:r>
                      <a:endParaRPr lang="ru-R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324242"/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400" b="1" dirty="0">
                        <a:solidFill>
                          <a:srgbClr val="324242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2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404664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2019</a:t>
            </a:r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 – 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2020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15875">
            <a:solidFill>
              <a:srgbClr val="3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148478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spc="300" dirty="0">
                <a:solidFill>
                  <a:srgbClr val="324242"/>
                </a:solidFill>
                <a:latin typeface="Consolas" pitchFamily="49" charset="0"/>
              </a:rPr>
              <a:t>Проблема:</a:t>
            </a:r>
            <a:endParaRPr lang="ru-RU" sz="3200" dirty="0">
              <a:solidFill>
                <a:srgbClr val="324242"/>
              </a:solidFill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576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24242"/>
                </a:solidFill>
                <a:latin typeface="Colonsas"/>
              </a:rPr>
              <a:t>Цифровое пространство окутывает нас все больше, и про некоторые устаревшие (на первый взгляд) вещи люди, к сожалению, забывают. Одной из таких вещей стала и одна из лучших стратегических игр – шахматы.</a:t>
            </a:r>
          </a:p>
          <a:p>
            <a:endParaRPr lang="ru-RU" sz="2800" dirty="0">
              <a:solidFill>
                <a:srgbClr val="324242"/>
              </a:solidFill>
              <a:latin typeface="Colonsas"/>
            </a:endParaRPr>
          </a:p>
        </p:txBody>
      </p:sp>
      <p:pic>
        <p:nvPicPr>
          <p:cNvPr id="2054" name="Picture 6" descr="Картинки по запросу шахматы конту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196752"/>
            <a:ext cx="5661247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2019</a:t>
            </a:r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 – 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2020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15875">
            <a:solidFill>
              <a:srgbClr val="3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9552" y="148478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spc="300" dirty="0">
                <a:solidFill>
                  <a:srgbClr val="324242"/>
                </a:solidFill>
                <a:latin typeface="Consolas" pitchFamily="49" charset="0"/>
              </a:rPr>
              <a:t>Целевая аудитория:</a:t>
            </a:r>
            <a:endParaRPr lang="ru-RU" sz="3200" dirty="0">
              <a:solidFill>
                <a:srgbClr val="324242"/>
              </a:solidFill>
              <a:latin typeface="Consolas" pitchFamily="49" charset="0"/>
            </a:endParaRPr>
          </a:p>
        </p:txBody>
      </p:sp>
      <p:pic>
        <p:nvPicPr>
          <p:cNvPr id="3074" name="Picture 2" descr="Картинки по запросу пользователь икон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4305300" cy="43053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220072" y="2564904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spc="300" dirty="0">
                <a:solidFill>
                  <a:srgbClr val="324242"/>
                </a:solidFill>
                <a:latin typeface="Consolas" pitchFamily="49" charset="0"/>
              </a:rPr>
              <a:t>Люди от 5 до 35 лет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404664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300" dirty="0">
                <a:solidFill>
                  <a:schemeClr val="bg1"/>
                </a:solidFill>
                <a:latin typeface="Consolas" pitchFamily="49" charset="0"/>
              </a:rPr>
              <a:t>Декабрь </a:t>
            </a:r>
            <a:r>
              <a:rPr lang="ru-RU" b="1" spc="300" dirty="0">
                <a:solidFill>
                  <a:schemeClr val="bg1"/>
                </a:solidFill>
                <a:latin typeface="Consolas" pitchFamily="49" charset="0"/>
              </a:rPr>
              <a:t>2019</a:t>
            </a:r>
            <a:r>
              <a:rPr lang="ru-RU" spc="300" dirty="0">
                <a:solidFill>
                  <a:schemeClr val="bg1"/>
                </a:solidFill>
                <a:latin typeface="Consolas" pitchFamily="49" charset="0"/>
              </a:rPr>
              <a:t> – Декабрь </a:t>
            </a:r>
            <a:r>
              <a:rPr lang="ru-RU" b="1" spc="300" dirty="0">
                <a:solidFill>
                  <a:schemeClr val="bg1"/>
                </a:solidFill>
                <a:latin typeface="Consolas" pitchFamily="49" charset="0"/>
              </a:rPr>
              <a:t>2020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44" y="141277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spc="300" dirty="0">
                <a:solidFill>
                  <a:schemeClr val="bg1"/>
                </a:solidFill>
                <a:latin typeface="Consolas" pitchFamily="49" charset="0"/>
              </a:rPr>
              <a:t>Решение: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348880"/>
            <a:ext cx="4032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onsolas" pitchFamily="49" charset="0"/>
              </a:rPr>
              <a:t>За счет новой подачи в формате виртуальной реальности, у молодежи появится интерес к игре.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1412776"/>
            <a:ext cx="442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spc="300" dirty="0">
                <a:solidFill>
                  <a:schemeClr val="bg1"/>
                </a:solidFill>
                <a:latin typeface="Consolas" pitchFamily="49" charset="0"/>
              </a:rPr>
              <a:t>Актуальность: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2348880"/>
            <a:ext cx="388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onsolas" pitchFamily="49" charset="0"/>
              </a:rPr>
              <a:t>Мы предлагаем современную интерпретацию, привлекательную нынешней области пользователей.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7544" y="1196752"/>
            <a:ext cx="80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spc="300" dirty="0">
                <a:solidFill>
                  <a:srgbClr val="324242"/>
                </a:solidFill>
                <a:latin typeface="Consolas" pitchFamily="49" charset="0"/>
              </a:rPr>
              <a:t>Ценность:</a:t>
            </a:r>
          </a:p>
        </p:txBody>
      </p:sp>
      <p:sp>
        <p:nvSpPr>
          <p:cNvPr id="18" name="Google Shape;139;p20"/>
          <p:cNvSpPr/>
          <p:nvPr/>
        </p:nvSpPr>
        <p:spPr>
          <a:xfrm>
            <a:off x="607263" y="2634186"/>
            <a:ext cx="3959775" cy="1743809"/>
          </a:xfrm>
          <a:prstGeom prst="rect">
            <a:avLst/>
          </a:prstGeom>
          <a:solidFill>
            <a:srgbClr val="324242">
              <a:alpha val="14000"/>
            </a:srgbClr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3F1C57"/>
              </a:buClr>
              <a:buSzPts val="1100"/>
              <a:buFont typeface="Arial" pitchFamily="34" charset="0"/>
              <a:buChar char="•"/>
            </a:pPr>
            <a:r>
              <a:rPr lang="ru-RU" spc="300" dirty="0">
                <a:latin typeface="Consolas" pitchFamily="49" charset="0"/>
                <a:ea typeface="Comfortaa"/>
                <a:cs typeface="Comfortaa"/>
                <a:sym typeface="Comfortaa"/>
              </a:rPr>
              <a:t> Люди любого статуса, положения и возраста</a:t>
            </a:r>
          </a:p>
          <a:p>
            <a:pPr algn="ctr">
              <a:lnSpc>
                <a:spcPct val="150000"/>
              </a:lnSpc>
              <a:buClr>
                <a:srgbClr val="3F1C57"/>
              </a:buClr>
              <a:buSzPts val="1100"/>
              <a:buFont typeface="Arial" pitchFamily="34" charset="0"/>
              <a:buChar char="•"/>
            </a:pPr>
            <a:r>
              <a:rPr lang="ru-RU" spc="300" dirty="0">
                <a:latin typeface="Consolas" pitchFamily="49" charset="0"/>
                <a:ea typeface="Comfortaa"/>
                <a:cs typeface="Comfortaa"/>
                <a:sym typeface="Comfortaa"/>
              </a:rPr>
              <a:t> ориентированность на молодежь 5-35 лет</a:t>
            </a:r>
            <a:endParaRPr spc="300" dirty="0">
              <a:latin typeface="Consolas" pitchFamily="49" charset="0"/>
              <a:ea typeface="Comfortaa"/>
              <a:cs typeface="Comfortaa"/>
            </a:endParaRPr>
          </a:p>
        </p:txBody>
      </p:sp>
      <p:sp>
        <p:nvSpPr>
          <p:cNvPr id="19" name="Google Shape;141;p20"/>
          <p:cNvSpPr/>
          <p:nvPr/>
        </p:nvSpPr>
        <p:spPr>
          <a:xfrm>
            <a:off x="611560" y="1988840"/>
            <a:ext cx="3959775" cy="7269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spc="300" dirty="0">
                <a:solidFill>
                  <a:schemeClr val="lt1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ПОТРЕБИТЕЛЬСКИЕ СЕГМЕНТЫ</a:t>
            </a:r>
            <a:endParaRPr b="1" spc="300" dirty="0">
              <a:solidFill>
                <a:schemeClr val="lt1"/>
              </a:solidFill>
              <a:latin typeface="Consolas" pitchFamily="49" charset="0"/>
              <a:ea typeface="Comfortaa"/>
              <a:cs typeface="Comfortaa"/>
              <a:sym typeface="Comfortaa"/>
            </a:endParaRPr>
          </a:p>
        </p:txBody>
      </p:sp>
      <p:pic>
        <p:nvPicPr>
          <p:cNvPr id="20" name="Google Shape;143;p20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774950" y="2123867"/>
            <a:ext cx="612033" cy="61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44;p20"/>
          <p:cNvSpPr/>
          <p:nvPr/>
        </p:nvSpPr>
        <p:spPr>
          <a:xfrm>
            <a:off x="4860032" y="2276872"/>
            <a:ext cx="4018199" cy="4195470"/>
          </a:xfrm>
          <a:prstGeom prst="rect">
            <a:avLst/>
          </a:prstGeom>
          <a:solidFill>
            <a:srgbClr val="324242">
              <a:alpha val="14000"/>
            </a:srgbClr>
          </a:solidFill>
          <a:ln w="28575" cap="flat" cmpd="sng">
            <a:solidFill>
              <a:srgbClr val="392B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1C57"/>
              </a:buClr>
              <a:buSzPts val="1100"/>
              <a:buFont typeface="Arial" pitchFamily="34" charset="0"/>
              <a:buChar char="•"/>
            </a:pPr>
            <a:r>
              <a:rPr lang="ru-RU" spc="300" dirty="0">
                <a:solidFill>
                  <a:srgbClr val="392B49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 Современная подача в</a:t>
            </a:r>
            <a:r>
              <a:rPr lang="en-US" spc="300" dirty="0">
                <a:solidFill>
                  <a:srgbClr val="392B49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 </a:t>
            </a:r>
            <a:r>
              <a:rPr lang="ru-RU" spc="300" dirty="0">
                <a:solidFill>
                  <a:srgbClr val="392B49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формате </a:t>
            </a:r>
            <a:r>
              <a:rPr lang="en-US" spc="300" dirty="0">
                <a:solidFill>
                  <a:srgbClr val="392B49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VR</a:t>
            </a:r>
            <a:endParaRPr lang="ru-RU" spc="300" dirty="0">
              <a:solidFill>
                <a:srgbClr val="392B49"/>
              </a:solidFill>
              <a:latin typeface="Consolas" pitchFamily="49" charset="0"/>
              <a:ea typeface="Comfortaa"/>
              <a:cs typeface="Comfortaa"/>
              <a:sym typeface="Comfortaa"/>
            </a:endParaRP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1C57"/>
              </a:buClr>
              <a:buSzPts val="1100"/>
              <a:buFont typeface="Arial" pitchFamily="34" charset="0"/>
              <a:buChar char="•"/>
            </a:pPr>
            <a:r>
              <a:rPr lang="ru-RU" spc="300" dirty="0">
                <a:solidFill>
                  <a:srgbClr val="392B49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 Общедоступность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1C57"/>
              </a:buClr>
              <a:buSzPts val="1100"/>
              <a:buFont typeface="Arial" pitchFamily="34" charset="0"/>
              <a:buChar char="•"/>
            </a:pPr>
            <a:r>
              <a:rPr lang="ru-RU" spc="300" dirty="0">
                <a:solidFill>
                  <a:srgbClr val="392B49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 Мультиплеерная игра подстегивает интерес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1C57"/>
              </a:buClr>
              <a:buSzPts val="1100"/>
            </a:pPr>
            <a:endParaRPr spc="300" dirty="0">
              <a:solidFill>
                <a:srgbClr val="392B49"/>
              </a:solidFill>
              <a:latin typeface="Consolas" pitchFamily="49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2" name="Google Shape;145;p20"/>
          <p:cNvSpPr/>
          <p:nvPr/>
        </p:nvSpPr>
        <p:spPr>
          <a:xfrm>
            <a:off x="4860032" y="2060848"/>
            <a:ext cx="4018199" cy="930490"/>
          </a:xfrm>
          <a:prstGeom prst="rect">
            <a:avLst/>
          </a:prstGeom>
          <a:solidFill>
            <a:srgbClr val="392B49"/>
          </a:solidFill>
          <a:ln w="28575" cap="flat" cmpd="sng">
            <a:solidFill>
              <a:srgbClr val="392B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spc="300" dirty="0">
                <a:solidFill>
                  <a:schemeClr val="lt1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ЦЕННОСТНОЕ ПРЕДЛОЖЕНИЕ</a:t>
            </a:r>
            <a:endParaRPr sz="1600" b="1" spc="300" dirty="0">
              <a:solidFill>
                <a:schemeClr val="lt1"/>
              </a:solidFill>
              <a:latin typeface="Consolas" pitchFamily="49" charset="0"/>
              <a:ea typeface="Comfortaa"/>
              <a:cs typeface="Comfortaa"/>
              <a:sym typeface="Comfortaa"/>
            </a:endParaRPr>
          </a:p>
        </p:txBody>
      </p:sp>
      <p:pic>
        <p:nvPicPr>
          <p:cNvPr id="23" name="Google Shape;146;p2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8316416" y="2276872"/>
            <a:ext cx="508426" cy="5694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47;p20"/>
          <p:cNvSpPr/>
          <p:nvPr/>
        </p:nvSpPr>
        <p:spPr>
          <a:xfrm>
            <a:off x="614883" y="4590408"/>
            <a:ext cx="3952155" cy="742627"/>
          </a:xfrm>
          <a:prstGeom prst="rect">
            <a:avLst/>
          </a:prstGeom>
          <a:solidFill>
            <a:srgbClr val="324242"/>
          </a:solidFill>
          <a:ln w="28575" cap="flat" cmpd="sng">
            <a:solidFill>
              <a:srgbClr val="3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spc="300">
                <a:solidFill>
                  <a:schemeClr val="lt1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КАНАЛЫ ПРОДАЖ</a:t>
            </a:r>
            <a:endParaRPr b="1" spc="300">
              <a:solidFill>
                <a:schemeClr val="lt1"/>
              </a:solidFill>
              <a:latin typeface="Consolas" pitchFamily="49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5" name="Google Shape;148;p20"/>
          <p:cNvSpPr/>
          <p:nvPr/>
        </p:nvSpPr>
        <p:spPr>
          <a:xfrm>
            <a:off x="614883" y="5310104"/>
            <a:ext cx="3952155" cy="1377110"/>
          </a:xfrm>
          <a:prstGeom prst="rect">
            <a:avLst/>
          </a:prstGeom>
          <a:solidFill>
            <a:srgbClr val="324242">
              <a:alpha val="14000"/>
            </a:srgbClr>
          </a:solidFill>
          <a:ln w="28575" cap="flat" cmpd="sng">
            <a:solidFill>
              <a:srgbClr val="3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algn="ctr">
              <a:lnSpc>
                <a:spcPct val="150000"/>
              </a:lnSpc>
              <a:buClr>
                <a:srgbClr val="3F1C57"/>
              </a:buClr>
              <a:buSzPts val="1100"/>
              <a:buFont typeface="Arial" pitchFamily="34" charset="0"/>
              <a:buChar char="•"/>
            </a:pPr>
            <a:r>
              <a:rPr lang="ru-RU" spc="300" dirty="0">
                <a:solidFill>
                  <a:srgbClr val="324242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 Сарафанное радио</a:t>
            </a:r>
          </a:p>
          <a:p>
            <a:pPr marR="0" algn="ctr">
              <a:lnSpc>
                <a:spcPct val="150000"/>
              </a:lnSpc>
              <a:buClr>
                <a:srgbClr val="3F1C57"/>
              </a:buClr>
              <a:buSzPts val="1100"/>
              <a:buFont typeface="Arial" pitchFamily="34" charset="0"/>
              <a:buChar char="•"/>
            </a:pPr>
            <a:r>
              <a:rPr lang="ru-RU" spc="300" dirty="0">
                <a:solidFill>
                  <a:srgbClr val="324242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 Собственный сайт</a:t>
            </a:r>
          </a:p>
          <a:p>
            <a:pPr marR="0" algn="ctr">
              <a:lnSpc>
                <a:spcPct val="150000"/>
              </a:lnSpc>
              <a:buClr>
                <a:srgbClr val="3F1C57"/>
              </a:buClr>
              <a:buSzPts val="1100"/>
              <a:buFont typeface="Arial" pitchFamily="34" charset="0"/>
              <a:buChar char="•"/>
            </a:pPr>
            <a:r>
              <a:rPr lang="ru-RU" spc="300" dirty="0">
                <a:solidFill>
                  <a:srgbClr val="324242"/>
                </a:solidFill>
                <a:latin typeface="Consolas" pitchFamily="49" charset="0"/>
                <a:ea typeface="Comfortaa"/>
                <a:cs typeface="Comfortaa"/>
                <a:sym typeface="Comfortaa"/>
              </a:rPr>
              <a:t> Социальные сети</a:t>
            </a:r>
            <a:endParaRPr spc="300" dirty="0">
              <a:solidFill>
                <a:srgbClr val="324242"/>
              </a:solidFill>
              <a:latin typeface="Consolas" pitchFamily="49" charset="0"/>
              <a:ea typeface="Comfortaa"/>
              <a:cs typeface="Comfortaa"/>
              <a:sym typeface="Comfortaa"/>
            </a:endParaRPr>
          </a:p>
        </p:txBody>
      </p:sp>
      <p:pic>
        <p:nvPicPr>
          <p:cNvPr id="26" name="Google Shape;149;p2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3630934" y="4579903"/>
            <a:ext cx="756049" cy="71998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Прямоугольник 15"/>
          <p:cNvSpPr/>
          <p:nvPr/>
        </p:nvSpPr>
        <p:spPr>
          <a:xfrm>
            <a:off x="251520" y="404664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2019</a:t>
            </a:r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 – 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2020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15875">
            <a:solidFill>
              <a:srgbClr val="3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8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835696" y="-1755576"/>
            <a:ext cx="9505056" cy="950505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3528" y="1268760"/>
            <a:ext cx="80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spc="300" dirty="0">
                <a:solidFill>
                  <a:srgbClr val="324242"/>
                </a:solidFill>
                <a:latin typeface="Consolas" pitchFamily="49" charset="0"/>
              </a:rPr>
              <a:t>Дорожная карта: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404664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2019</a:t>
            </a:r>
            <a:r>
              <a:rPr lang="ru-RU" spc="300" dirty="0">
                <a:solidFill>
                  <a:srgbClr val="324242"/>
                </a:solidFill>
                <a:latin typeface="Consolas" pitchFamily="49" charset="0"/>
              </a:rPr>
              <a:t> – Декабрь </a:t>
            </a:r>
            <a:r>
              <a:rPr lang="ru-RU" b="1" spc="300" dirty="0">
                <a:solidFill>
                  <a:srgbClr val="324242"/>
                </a:solidFill>
                <a:latin typeface="Consolas" pitchFamily="49" charset="0"/>
              </a:rPr>
              <a:t>2020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15875">
            <a:solidFill>
              <a:srgbClr val="3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520" y="2276872"/>
            <a:ext cx="8892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24242"/>
              </a:buClr>
            </a:pPr>
            <a:r>
              <a:rPr lang="ru-RU" sz="2400" b="1" dirty="0">
                <a:solidFill>
                  <a:srgbClr val="324242"/>
                </a:solidFill>
                <a:latin typeface="Consolas" pitchFamily="49" charset="0"/>
              </a:rPr>
              <a:t>Январь-февраль 2020:</a:t>
            </a:r>
          </a:p>
          <a:p>
            <a:pPr>
              <a:buClr>
                <a:srgbClr val="324242"/>
              </a:buClr>
              <a:buFont typeface="Arial" pitchFamily="34" charset="0"/>
              <a:buChar char="•"/>
            </a:pPr>
            <a:r>
              <a:rPr lang="ru-RU" sz="2400" dirty="0">
                <a:solidFill>
                  <a:srgbClr val="324242"/>
                </a:solidFill>
                <a:latin typeface="Consolas" pitchFamily="49" charset="0"/>
              </a:rPr>
              <a:t>Сконструировать локации, где будут происходить действия нашей игры</a:t>
            </a:r>
          </a:p>
          <a:p>
            <a:pPr>
              <a:buClr>
                <a:srgbClr val="324242"/>
              </a:buClr>
            </a:pPr>
            <a:endParaRPr lang="ru-RU" sz="2400" b="1" dirty="0">
              <a:solidFill>
                <a:srgbClr val="324242"/>
              </a:solidFill>
              <a:latin typeface="Consolas" pitchFamily="49" charset="0"/>
            </a:endParaRPr>
          </a:p>
          <a:p>
            <a:pPr>
              <a:buClr>
                <a:srgbClr val="324242"/>
              </a:buClr>
            </a:pPr>
            <a:r>
              <a:rPr lang="ru-RU" sz="2400" b="1" dirty="0">
                <a:solidFill>
                  <a:srgbClr val="324242"/>
                </a:solidFill>
                <a:latin typeface="Consolas" pitchFamily="49" charset="0"/>
              </a:rPr>
              <a:t>Март-апрель 2020:</a:t>
            </a:r>
          </a:p>
          <a:p>
            <a:pPr>
              <a:buClr>
                <a:srgbClr val="324242"/>
              </a:buClr>
              <a:buFont typeface="Arial" pitchFamily="34" charset="0"/>
              <a:buChar char="•"/>
            </a:pPr>
            <a:r>
              <a:rPr lang="ru-RU" sz="2400" dirty="0">
                <a:solidFill>
                  <a:srgbClr val="324242"/>
                </a:solidFill>
                <a:latin typeface="Consolas" pitchFamily="49" charset="0"/>
              </a:rPr>
              <a:t>Смоделировать несколько видов шахматных досок, шахматных фигур</a:t>
            </a:r>
          </a:p>
          <a:p>
            <a:pPr>
              <a:buClr>
                <a:srgbClr val="324242"/>
              </a:buClr>
            </a:pPr>
            <a:endParaRPr lang="ru-RU" sz="2400" b="1" dirty="0">
              <a:solidFill>
                <a:srgbClr val="324242"/>
              </a:solidFill>
              <a:latin typeface="Consolas" pitchFamily="49" charset="0"/>
            </a:endParaRPr>
          </a:p>
          <a:p>
            <a:pPr>
              <a:buClr>
                <a:srgbClr val="324242"/>
              </a:buClr>
            </a:pPr>
            <a:r>
              <a:rPr lang="ru-RU" sz="2400" b="1" dirty="0">
                <a:solidFill>
                  <a:srgbClr val="324242"/>
                </a:solidFill>
                <a:latin typeface="Consolas" pitchFamily="49" charset="0"/>
              </a:rPr>
              <a:t>Апрель-май 2020:</a:t>
            </a:r>
          </a:p>
          <a:p>
            <a:pPr>
              <a:buClr>
                <a:srgbClr val="324242"/>
              </a:buClr>
              <a:buFont typeface="Arial" pitchFamily="34" charset="0"/>
              <a:buChar char="•"/>
            </a:pPr>
            <a:r>
              <a:rPr lang="ru-RU" sz="2400" dirty="0">
                <a:solidFill>
                  <a:srgbClr val="324242"/>
                </a:solidFill>
                <a:latin typeface="Consolas" pitchFamily="49" charset="0"/>
              </a:rPr>
              <a:t>Создать несколько уровней сложностей</a:t>
            </a:r>
          </a:p>
          <a:p>
            <a:pPr>
              <a:buClr>
                <a:srgbClr val="324242"/>
              </a:buClr>
              <a:buFont typeface="Arial" pitchFamily="34" charset="0"/>
              <a:buChar char="•"/>
            </a:pPr>
            <a:r>
              <a:rPr lang="ru-RU" sz="2400" dirty="0">
                <a:solidFill>
                  <a:srgbClr val="324242"/>
                </a:solidFill>
                <a:latin typeface="Consolas" pitchFamily="49" charset="0"/>
              </a:rPr>
              <a:t>Запрограммировать ботов</a:t>
            </a:r>
            <a:endParaRPr lang="ru-RU" sz="2000" dirty="0">
              <a:solidFill>
                <a:srgbClr val="32424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309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345</Words>
  <Application>Microsoft Office PowerPoint</Application>
  <PresentationFormat>Экран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Colonsas</vt:lpstr>
      <vt:lpstr>Comic Sans MS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 Доровских</dc:creator>
  <cp:lastModifiedBy>Доровских Марианна Юрьевна</cp:lastModifiedBy>
  <cp:revision>101</cp:revision>
  <dcterms:modified xsi:type="dcterms:W3CDTF">2020-02-01T11:40:47Z</dcterms:modified>
</cp:coreProperties>
</file>