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5" r:id="rId2"/>
    <p:sldId id="269" r:id="rId3"/>
    <p:sldId id="276" r:id="rId4"/>
    <p:sldId id="277" r:id="rId5"/>
    <p:sldId id="278" r:id="rId6"/>
    <p:sldId id="279" r:id="rId7"/>
    <p:sldId id="280" r:id="rId8"/>
    <p:sldId id="281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wner" initials="O" lastIdx="1" clrIdx="0">
    <p:extLst>
      <p:ext uri="{19B8F6BF-5375-455C-9EA6-DF929625EA0E}">
        <p15:presenceInfo xmlns:p15="http://schemas.microsoft.com/office/powerpoint/2012/main" userId="Own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5659"/>
    <a:srgbClr val="83A83F"/>
    <a:srgbClr val="716557"/>
    <a:srgbClr val="FBA93D"/>
    <a:srgbClr val="C3DD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0581" autoAdjust="0"/>
    <p:restoredTop sz="94633" autoAdjust="0"/>
  </p:normalViewPr>
  <p:slideViewPr>
    <p:cSldViewPr snapToGrid="0">
      <p:cViewPr varScale="1">
        <p:scale>
          <a:sx n="86" d="100"/>
          <a:sy n="86" d="100"/>
        </p:scale>
        <p:origin x="170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D176C0A-5C67-429D-B78E-C0F7FE360763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86A303C-F57A-46A0-A01E-607FF4D92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2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486219-3A02-4B8F-9654-356937189673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54180"/>
          </a:xfrm>
        </p:spPr>
        <p:txBody>
          <a:bodyPr>
            <a:noAutofit/>
          </a:bodyPr>
          <a:lstStyle>
            <a:lvl1pPr>
              <a:defRPr>
                <a:solidFill>
                  <a:srgbClr val="716557"/>
                </a:solidFill>
              </a:defRPr>
            </a:lvl1pPr>
            <a:lvl2pPr>
              <a:defRPr>
                <a:solidFill>
                  <a:srgbClr val="716557"/>
                </a:solidFill>
              </a:defRPr>
            </a:lvl2pPr>
            <a:lvl3pPr>
              <a:defRPr>
                <a:solidFill>
                  <a:srgbClr val="716557"/>
                </a:solidFill>
              </a:defRPr>
            </a:lvl3pPr>
            <a:lvl4pPr>
              <a:defRPr>
                <a:solidFill>
                  <a:srgbClr val="716557"/>
                </a:solidFill>
              </a:defRPr>
            </a:lvl4pPr>
            <a:lvl5pPr>
              <a:defRPr>
                <a:solidFill>
                  <a:srgbClr val="71655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217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BAAEAE7B-3B5A-4C25-AC11-01A159AD8EE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199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3E46E85-8EF7-4D4E-A5B5-D327F4516A8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11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331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544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EFF5787-790C-4EF5-B53F-663EBF53CF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6" b="7793"/>
          <a:stretch/>
        </p:blipFill>
        <p:spPr>
          <a:xfrm>
            <a:off x="0" y="2252546"/>
            <a:ext cx="9144000" cy="4375885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8FE68E50-9407-4D78-B696-D40BB471D9FA}"/>
              </a:ext>
            </a:extLst>
          </p:cNvPr>
          <p:cNvGrpSpPr/>
          <p:nvPr/>
        </p:nvGrpSpPr>
        <p:grpSpPr>
          <a:xfrm>
            <a:off x="-127730" y="6628431"/>
            <a:ext cx="9399460" cy="230430"/>
            <a:chOff x="-172745" y="0"/>
            <a:chExt cx="9399460" cy="230430"/>
          </a:xfrm>
        </p:grpSpPr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F35DD5C-CF01-41EA-924C-F50A9350F825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83361FD6-8CC7-4CDE-B5BF-1119A2E14202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63387F6C-7469-4A1C-9CE1-A0B478616759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3C023796-A35B-4799-9D24-4EC2193AFDD5}"/>
              </a:ext>
            </a:extLst>
          </p:cNvPr>
          <p:cNvSpPr/>
          <p:nvPr/>
        </p:nvSpPr>
        <p:spPr>
          <a:xfrm>
            <a:off x="1930094" y="697098"/>
            <a:ext cx="5283819" cy="70788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4000" b="1" dirty="0">
                <a:solidFill>
                  <a:srgbClr val="B956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The 8 Steps of MAST</a:t>
            </a:r>
            <a:endParaRPr lang="en-US" sz="4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F73AAF0-AE2F-4202-98F3-9DEB7FA17BA6}"/>
              </a:ext>
            </a:extLst>
          </p:cNvPr>
          <p:cNvSpPr/>
          <p:nvPr/>
        </p:nvSpPr>
        <p:spPr>
          <a:xfrm>
            <a:off x="3230354" y="1513086"/>
            <a:ext cx="2683299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400" dirty="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3: Session 1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7C3BB06-DC96-4810-9052-78C360033DE2}"/>
              </a:ext>
            </a:extLst>
          </p:cNvPr>
          <p:cNvGrpSpPr/>
          <p:nvPr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BDDEFAAC-BD0D-4CE4-A84C-E2C0D572185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E718F57D-568A-4411-872B-CCC9EC910064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A5CE28D8-9450-411C-889B-C94762FAB4BD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9555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86682-93C0-493F-8069-58DD3323B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MAST:</a:t>
            </a:r>
            <a:br>
              <a:rPr lang="en-US" dirty="0"/>
            </a:br>
            <a:r>
              <a:rPr lang="en-US" sz="2800" dirty="0"/>
              <a:t>Mobilized Assistance Supporting Translation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DEDA60-B4AA-411A-B52D-45A2B585D7CF}"/>
              </a:ext>
            </a:extLst>
          </p:cNvPr>
          <p:cNvSpPr txBox="1"/>
          <p:nvPr/>
        </p:nvSpPr>
        <p:spPr>
          <a:xfrm>
            <a:off x="855857" y="4825110"/>
            <a:ext cx="743228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ea typeface="Times New Roman" panose="02020603050405020304" pitchFamily="18" charset="0"/>
              </a:rPr>
              <a:t>D</a:t>
            </a:r>
            <a:r>
              <a:rPr lang="en-US" sz="2400" dirty="0">
                <a:solidFill>
                  <a:schemeClr val="tx2"/>
                </a:solidFill>
                <a:effectLst/>
                <a:ea typeface="Times New Roman" panose="02020603050405020304" pitchFamily="18" charset="0"/>
              </a:rPr>
              <a:t>esigned to help translators produce a quality,</a:t>
            </a:r>
            <a:br>
              <a:rPr lang="en-US" sz="2400" dirty="0">
                <a:solidFill>
                  <a:schemeClr val="tx2"/>
                </a:solidFill>
                <a:effectLst/>
                <a:ea typeface="Times New Roman" panose="02020603050405020304" pitchFamily="18" charset="0"/>
              </a:rPr>
            </a:br>
            <a:r>
              <a:rPr lang="en-US" sz="2400" dirty="0">
                <a:solidFill>
                  <a:schemeClr val="tx2"/>
                </a:solidFill>
                <a:effectLst/>
                <a:ea typeface="Times New Roman" panose="02020603050405020304" pitchFamily="18" charset="0"/>
              </a:rPr>
              <a:t>meaning-based translation</a:t>
            </a:r>
            <a:endParaRPr lang="en-US" sz="2400" dirty="0">
              <a:solidFill>
                <a:schemeClr val="tx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727740-5C1E-4AAC-B21C-BC0ECEA24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944" y="2326597"/>
            <a:ext cx="2939740" cy="2204805"/>
          </a:xfrm>
          <a:prstGeom prst="roundRect">
            <a:avLst>
              <a:gd name="adj" fmla="val 13858"/>
            </a:avLst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BDAF312-28D4-4FC0-9813-7A7BCF2609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25"/>
          <a:stretch/>
        </p:blipFill>
        <p:spPr>
          <a:xfrm>
            <a:off x="5208316" y="2326597"/>
            <a:ext cx="2939740" cy="2203663"/>
          </a:xfrm>
          <a:prstGeom prst="roundRect">
            <a:avLst>
              <a:gd name="adj" fmla="val 13857"/>
            </a:avLst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EB53CF80-7A3B-4755-B209-3D448A6F60C0}"/>
              </a:ext>
            </a:extLst>
          </p:cNvPr>
          <p:cNvSpPr/>
          <p:nvPr/>
        </p:nvSpPr>
        <p:spPr>
          <a:xfrm>
            <a:off x="4298794" y="3017228"/>
            <a:ext cx="613318" cy="823544"/>
          </a:xfrm>
          <a:prstGeom prst="rightArrow">
            <a:avLst/>
          </a:prstGeom>
          <a:solidFill>
            <a:srgbClr val="B95659"/>
          </a:solidFill>
        </p:spPr>
        <p:txBody>
          <a:bodyPr wrap="square" rtlCol="0" anchor="ctr">
            <a:spAutoFit/>
          </a:bodyPr>
          <a:lstStyle/>
          <a:p>
            <a:pPr algn="ctr"/>
            <a:endParaRPr lang="en-US" sz="2000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772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86682-93C0-493F-8069-58DD3323B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First 4 Steps: Drafting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546748E-3964-4D84-AB38-CC7CFEE43892}"/>
              </a:ext>
            </a:extLst>
          </p:cNvPr>
          <p:cNvSpPr/>
          <p:nvPr/>
        </p:nvSpPr>
        <p:spPr>
          <a:xfrm>
            <a:off x="537641" y="1308317"/>
            <a:ext cx="1810407" cy="1186482"/>
          </a:xfrm>
          <a:prstGeom prst="roundRect">
            <a:avLst/>
          </a:prstGeom>
          <a:solidFill>
            <a:schemeClr val="accent2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Step</a:t>
            </a:r>
            <a:b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29AF8B6-57E3-453A-B6B0-EE202B0A7A40}"/>
              </a:ext>
            </a:extLst>
          </p:cNvPr>
          <p:cNvSpPr/>
          <p:nvPr/>
        </p:nvSpPr>
        <p:spPr>
          <a:xfrm>
            <a:off x="537640" y="2633880"/>
            <a:ext cx="1810407" cy="118648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Step</a:t>
            </a:r>
            <a:b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</a:b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2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79E4E57-9C4E-42D8-B705-0147B46D73EB}"/>
              </a:ext>
            </a:extLst>
          </p:cNvPr>
          <p:cNvSpPr/>
          <p:nvPr/>
        </p:nvSpPr>
        <p:spPr>
          <a:xfrm>
            <a:off x="537640" y="3959443"/>
            <a:ext cx="1810407" cy="118648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Step</a:t>
            </a:r>
            <a:b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</a:b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3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4938E64-FC85-4096-B8C3-8527307215A0}"/>
              </a:ext>
            </a:extLst>
          </p:cNvPr>
          <p:cNvSpPr/>
          <p:nvPr/>
        </p:nvSpPr>
        <p:spPr>
          <a:xfrm>
            <a:off x="537640" y="5285006"/>
            <a:ext cx="1810407" cy="118648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Step</a:t>
            </a:r>
            <a:b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</a:b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714C36-C033-42A2-9182-0AD84CCD4DB7}"/>
              </a:ext>
            </a:extLst>
          </p:cNvPr>
          <p:cNvSpPr txBox="1"/>
          <p:nvPr/>
        </p:nvSpPr>
        <p:spPr>
          <a:xfrm>
            <a:off x="2435028" y="1398856"/>
            <a:ext cx="5839178" cy="10054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solidFill>
                  <a:schemeClr val="tx2"/>
                </a:solidFill>
              </a:rPr>
              <a:t>Consume</a:t>
            </a:r>
            <a:endParaRPr lang="en-US" sz="1800" b="0" i="0" u="none" strike="noStrike" baseline="0" dirty="0">
              <a:solidFill>
                <a:schemeClr val="tx2"/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chemeClr val="tx2"/>
                </a:solidFill>
              </a:rPr>
              <a:t>Read the text thoughtfully, paying attention to the flow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and the main points.</a:t>
            </a:r>
            <a:endParaRPr lang="en-US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926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86682-93C0-493F-8069-58DD3323B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First 4 Steps: Drafting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546748E-3964-4D84-AB38-CC7CFEE43892}"/>
              </a:ext>
            </a:extLst>
          </p:cNvPr>
          <p:cNvSpPr/>
          <p:nvPr/>
        </p:nvSpPr>
        <p:spPr>
          <a:xfrm>
            <a:off x="537641" y="1308317"/>
            <a:ext cx="1810407" cy="118648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Step</a:t>
            </a:r>
            <a:b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</a:b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1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29AF8B6-57E3-453A-B6B0-EE202B0A7A40}"/>
              </a:ext>
            </a:extLst>
          </p:cNvPr>
          <p:cNvSpPr/>
          <p:nvPr/>
        </p:nvSpPr>
        <p:spPr>
          <a:xfrm>
            <a:off x="537640" y="2633880"/>
            <a:ext cx="1810407" cy="1186482"/>
          </a:xfrm>
          <a:prstGeom prst="roundRect">
            <a:avLst/>
          </a:prstGeom>
          <a:solidFill>
            <a:schemeClr val="accent2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Step</a:t>
            </a:r>
            <a:b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79E4E57-9C4E-42D8-B705-0147B46D73EB}"/>
              </a:ext>
            </a:extLst>
          </p:cNvPr>
          <p:cNvSpPr/>
          <p:nvPr/>
        </p:nvSpPr>
        <p:spPr>
          <a:xfrm>
            <a:off x="537640" y="3959443"/>
            <a:ext cx="1810407" cy="118648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Step</a:t>
            </a:r>
            <a:b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</a:b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3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4938E64-FC85-4096-B8C3-8527307215A0}"/>
              </a:ext>
            </a:extLst>
          </p:cNvPr>
          <p:cNvSpPr/>
          <p:nvPr/>
        </p:nvSpPr>
        <p:spPr>
          <a:xfrm>
            <a:off x="537640" y="5285006"/>
            <a:ext cx="1810407" cy="118648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Step</a:t>
            </a:r>
            <a:b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</a:b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714C36-C033-42A2-9182-0AD84CCD4DB7}"/>
              </a:ext>
            </a:extLst>
          </p:cNvPr>
          <p:cNvSpPr txBox="1"/>
          <p:nvPr/>
        </p:nvSpPr>
        <p:spPr>
          <a:xfrm>
            <a:off x="2435027" y="2862918"/>
            <a:ext cx="3608931" cy="7284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solidFill>
                  <a:schemeClr val="tx2"/>
                </a:solidFill>
              </a:rPr>
              <a:t>Verbalize</a:t>
            </a:r>
            <a:endParaRPr lang="en-US" sz="1800" b="0" i="0" u="none" strike="noStrike" baseline="0" dirty="0">
              <a:solidFill>
                <a:schemeClr val="tx2"/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chemeClr val="tx2"/>
                </a:solidFill>
              </a:rPr>
              <a:t>Tell someone what you read.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3034B2-8897-478F-A1F7-74AD9194684B}"/>
              </a:ext>
            </a:extLst>
          </p:cNvPr>
          <p:cNvSpPr txBox="1"/>
          <p:nvPr/>
        </p:nvSpPr>
        <p:spPr>
          <a:xfrm>
            <a:off x="2435027" y="1701503"/>
            <a:ext cx="15125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Consume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28863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86682-93C0-493F-8069-58DD3323B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First 4 Steps: Drafting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546748E-3964-4D84-AB38-CC7CFEE43892}"/>
              </a:ext>
            </a:extLst>
          </p:cNvPr>
          <p:cNvSpPr/>
          <p:nvPr/>
        </p:nvSpPr>
        <p:spPr>
          <a:xfrm>
            <a:off x="537641" y="1308317"/>
            <a:ext cx="1810407" cy="118648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Step</a:t>
            </a:r>
            <a:b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</a:b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79E4E57-9C4E-42D8-B705-0147B46D73EB}"/>
              </a:ext>
            </a:extLst>
          </p:cNvPr>
          <p:cNvSpPr/>
          <p:nvPr/>
        </p:nvSpPr>
        <p:spPr>
          <a:xfrm>
            <a:off x="537640" y="3959443"/>
            <a:ext cx="1810407" cy="1186482"/>
          </a:xfrm>
          <a:prstGeom prst="roundRect">
            <a:avLst/>
          </a:prstGeom>
          <a:solidFill>
            <a:srgbClr val="83A83F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Step</a:t>
            </a:r>
            <a:b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4938E64-FC85-4096-B8C3-8527307215A0}"/>
              </a:ext>
            </a:extLst>
          </p:cNvPr>
          <p:cNvSpPr/>
          <p:nvPr/>
        </p:nvSpPr>
        <p:spPr>
          <a:xfrm>
            <a:off x="537640" y="5285006"/>
            <a:ext cx="1810407" cy="118648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Step</a:t>
            </a:r>
            <a:b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</a:b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714C36-C033-42A2-9182-0AD84CCD4DB7}"/>
              </a:ext>
            </a:extLst>
          </p:cNvPr>
          <p:cNvSpPr txBox="1"/>
          <p:nvPr/>
        </p:nvSpPr>
        <p:spPr>
          <a:xfrm>
            <a:off x="2435027" y="4188481"/>
            <a:ext cx="6171333" cy="7284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solidFill>
                  <a:schemeClr val="tx2"/>
                </a:solidFill>
              </a:rPr>
              <a:t>Chunk</a:t>
            </a:r>
            <a:endParaRPr lang="en-US" sz="1800" b="0" i="0" u="none" strike="noStrike" baseline="0" dirty="0">
              <a:solidFill>
                <a:schemeClr val="tx2"/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chemeClr val="tx2"/>
                </a:solidFill>
              </a:rPr>
              <a:t>Divide the text into chunks you can learn and remember.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3034B2-8897-478F-A1F7-74AD9194684B}"/>
              </a:ext>
            </a:extLst>
          </p:cNvPr>
          <p:cNvSpPr txBox="1"/>
          <p:nvPr/>
        </p:nvSpPr>
        <p:spPr>
          <a:xfrm>
            <a:off x="2435027" y="1701503"/>
            <a:ext cx="14901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Consume</a:t>
            </a:r>
            <a:endParaRPr lang="en-US" sz="20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F3F047F-92A8-404A-BD64-CA8EB4705DFF}"/>
              </a:ext>
            </a:extLst>
          </p:cNvPr>
          <p:cNvSpPr/>
          <p:nvPr/>
        </p:nvSpPr>
        <p:spPr>
          <a:xfrm>
            <a:off x="537640" y="2633880"/>
            <a:ext cx="1810407" cy="118648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Step</a:t>
            </a:r>
            <a:b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</a:b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803E87-426E-4D46-B437-A9C7AF4B818F}"/>
              </a:ext>
            </a:extLst>
          </p:cNvPr>
          <p:cNvSpPr txBox="1"/>
          <p:nvPr/>
        </p:nvSpPr>
        <p:spPr>
          <a:xfrm>
            <a:off x="2435027" y="3027066"/>
            <a:ext cx="17022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Verbalize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49241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86682-93C0-493F-8069-58DD3323B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First 4 Steps: Drafting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546748E-3964-4D84-AB38-CC7CFEE43892}"/>
              </a:ext>
            </a:extLst>
          </p:cNvPr>
          <p:cNvSpPr/>
          <p:nvPr/>
        </p:nvSpPr>
        <p:spPr>
          <a:xfrm>
            <a:off x="537641" y="1308317"/>
            <a:ext cx="1810407" cy="118648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Step</a:t>
            </a:r>
            <a:b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</a:b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1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4938E64-FC85-4096-B8C3-8527307215A0}"/>
              </a:ext>
            </a:extLst>
          </p:cNvPr>
          <p:cNvSpPr/>
          <p:nvPr/>
        </p:nvSpPr>
        <p:spPr>
          <a:xfrm>
            <a:off x="537640" y="5285006"/>
            <a:ext cx="1810407" cy="1186482"/>
          </a:xfrm>
          <a:prstGeom prst="roundRect">
            <a:avLst/>
          </a:prstGeom>
          <a:solidFill>
            <a:srgbClr val="83A83F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Step</a:t>
            </a:r>
            <a:b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714C36-C033-42A2-9182-0AD84CCD4DB7}"/>
              </a:ext>
            </a:extLst>
          </p:cNvPr>
          <p:cNvSpPr txBox="1"/>
          <p:nvPr/>
        </p:nvSpPr>
        <p:spPr>
          <a:xfrm>
            <a:off x="2435027" y="5375545"/>
            <a:ext cx="6236437" cy="10054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solidFill>
                  <a:schemeClr val="tx2"/>
                </a:solidFill>
              </a:rPr>
              <a:t>The Blind Draft</a:t>
            </a:r>
            <a:endParaRPr lang="en-US" sz="1800" b="0" i="0" u="none" strike="noStrike" baseline="0" dirty="0">
              <a:solidFill>
                <a:schemeClr val="tx2"/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chemeClr val="tx2"/>
                </a:solidFill>
              </a:rPr>
              <a:t>Read a chunk, close the source text, and draft the chunk from memory.  Do this with all the chunks in the chapter.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3034B2-8897-478F-A1F7-74AD9194684B}"/>
              </a:ext>
            </a:extLst>
          </p:cNvPr>
          <p:cNvSpPr txBox="1"/>
          <p:nvPr/>
        </p:nvSpPr>
        <p:spPr>
          <a:xfrm>
            <a:off x="2435027" y="1701503"/>
            <a:ext cx="14901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Consume</a:t>
            </a:r>
            <a:endParaRPr lang="en-US" sz="20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F3F047F-92A8-404A-BD64-CA8EB4705DFF}"/>
              </a:ext>
            </a:extLst>
          </p:cNvPr>
          <p:cNvSpPr/>
          <p:nvPr/>
        </p:nvSpPr>
        <p:spPr>
          <a:xfrm>
            <a:off x="537640" y="2633880"/>
            <a:ext cx="1810407" cy="118648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Step</a:t>
            </a:r>
            <a:b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</a:b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803E87-426E-4D46-B437-A9C7AF4B818F}"/>
              </a:ext>
            </a:extLst>
          </p:cNvPr>
          <p:cNvSpPr txBox="1"/>
          <p:nvPr/>
        </p:nvSpPr>
        <p:spPr>
          <a:xfrm>
            <a:off x="2435027" y="3027066"/>
            <a:ext cx="17022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Verbalize</a:t>
            </a:r>
            <a:endParaRPr lang="en-US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9A85CA-C90C-4A26-B51E-EF961F3E5DE8}"/>
              </a:ext>
            </a:extLst>
          </p:cNvPr>
          <p:cNvSpPr txBox="1"/>
          <p:nvPr/>
        </p:nvSpPr>
        <p:spPr>
          <a:xfrm>
            <a:off x="2435026" y="4352629"/>
            <a:ext cx="17022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Chunk</a:t>
            </a:r>
            <a:endParaRPr lang="en-US" sz="20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88A4B2-1DC8-4C91-9EB3-5C99F77544BD}"/>
              </a:ext>
            </a:extLst>
          </p:cNvPr>
          <p:cNvSpPr/>
          <p:nvPr/>
        </p:nvSpPr>
        <p:spPr>
          <a:xfrm>
            <a:off x="537640" y="3959443"/>
            <a:ext cx="1810407" cy="118648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Step</a:t>
            </a:r>
            <a:b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</a:b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31178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2482C2A-2282-4488-8093-A3303A856B37}"/>
              </a:ext>
            </a:extLst>
          </p:cNvPr>
          <p:cNvSpPr/>
          <p:nvPr/>
        </p:nvSpPr>
        <p:spPr>
          <a:xfrm>
            <a:off x="1338147" y="4081348"/>
            <a:ext cx="6467708" cy="2178268"/>
          </a:xfrm>
          <a:prstGeom prst="roundRect">
            <a:avLst>
              <a:gd name="adj" fmla="val 12060"/>
            </a:avLst>
          </a:prstGeom>
          <a:solidFill>
            <a:schemeClr val="bg1"/>
          </a:solidFill>
          <a:ln w="38100">
            <a:solidFill>
              <a:schemeClr val="accent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endParaRPr lang="en-US" sz="2000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D3742F-CE38-4E2E-A80A-F6DB0508C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Encouraging New Translators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DD2704-8B15-45C9-BE95-D8B564404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63337" y="1376876"/>
            <a:ext cx="4817327" cy="2490007"/>
          </a:xfrm>
          <a:prstGeom prst="roundRect">
            <a:avLst>
              <a:gd name="adj" fmla="val 11741"/>
            </a:avLst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E99FC0-876C-4F69-B239-ACDD8ACAA599}"/>
              </a:ext>
            </a:extLst>
          </p:cNvPr>
          <p:cNvSpPr txBox="1"/>
          <p:nvPr/>
        </p:nvSpPr>
        <p:spPr>
          <a:xfrm>
            <a:off x="1494264" y="4180137"/>
            <a:ext cx="6155474" cy="1990288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marL="234950" indent="-2349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</a:rPr>
              <a:t>Share your experience.</a:t>
            </a:r>
          </a:p>
          <a:p>
            <a:pPr marL="234950" indent="-2349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</a:rPr>
              <a:t>Reassure them that they can fix their draft</a:t>
            </a:r>
            <a:br>
              <a:rPr lang="en-US" sz="2200" dirty="0">
                <a:solidFill>
                  <a:schemeClr val="tx2"/>
                </a:solidFill>
              </a:rPr>
            </a:br>
            <a:r>
              <a:rPr lang="en-US" sz="2200" dirty="0">
                <a:solidFill>
                  <a:schemeClr val="tx2"/>
                </a:solidFill>
              </a:rPr>
              <a:t>during the checking steps.</a:t>
            </a:r>
          </a:p>
          <a:p>
            <a:pPr marL="234950" indent="-2349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</a:rPr>
              <a:t>If they try these steps, they will understand</a:t>
            </a:r>
            <a:br>
              <a:rPr lang="en-US" sz="2200" dirty="0">
                <a:solidFill>
                  <a:schemeClr val="tx2"/>
                </a:solidFill>
              </a:rPr>
            </a:br>
            <a:r>
              <a:rPr lang="en-US" sz="2200" dirty="0">
                <a:solidFill>
                  <a:schemeClr val="tx2"/>
                </a:solidFill>
              </a:rPr>
              <a:t>them better.</a:t>
            </a:r>
          </a:p>
        </p:txBody>
      </p:sp>
    </p:spTree>
    <p:extLst>
      <p:ext uri="{BB962C8B-B14F-4D97-AF65-F5344CB8AC3E}">
        <p14:creationId xmlns:p14="http://schemas.microsoft.com/office/powerpoint/2010/main" val="1519129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E510B-6EFC-490F-B05B-21EF55625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Steps Completed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3764107-A1B7-472F-8308-BD3A6716CCF9}"/>
              </a:ext>
            </a:extLst>
          </p:cNvPr>
          <p:cNvSpPr/>
          <p:nvPr/>
        </p:nvSpPr>
        <p:spPr>
          <a:xfrm>
            <a:off x="1467704" y="1410992"/>
            <a:ext cx="2458299" cy="1875631"/>
          </a:xfrm>
          <a:prstGeom prst="roundRect">
            <a:avLst>
              <a:gd name="adj" fmla="val 11911"/>
            </a:avLst>
          </a:prstGeom>
          <a:solidFill>
            <a:srgbClr val="83A83F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One Chunk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= a draft of several verses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8075810-86F0-4FB7-906B-44312052804C}"/>
              </a:ext>
            </a:extLst>
          </p:cNvPr>
          <p:cNvSpPr/>
          <p:nvPr/>
        </p:nvSpPr>
        <p:spPr>
          <a:xfrm>
            <a:off x="4265341" y="1937035"/>
            <a:ext cx="613318" cy="823544"/>
          </a:xfrm>
          <a:prstGeom prst="rightArrow">
            <a:avLst/>
          </a:prstGeom>
          <a:solidFill>
            <a:srgbClr val="B95659"/>
          </a:solidFill>
        </p:spPr>
        <p:txBody>
          <a:bodyPr wrap="square" rtlCol="0" anchor="ctr">
            <a:spAutoFit/>
          </a:bodyPr>
          <a:lstStyle/>
          <a:p>
            <a:pPr algn="ctr"/>
            <a:endParaRPr lang="en-US" sz="2000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D31F321-72F2-4F54-B613-CBF0D65E81E7}"/>
              </a:ext>
            </a:extLst>
          </p:cNvPr>
          <p:cNvSpPr/>
          <p:nvPr/>
        </p:nvSpPr>
        <p:spPr>
          <a:xfrm>
            <a:off x="5217998" y="1410992"/>
            <a:ext cx="2458299" cy="1875631"/>
          </a:xfrm>
          <a:prstGeom prst="roundRect">
            <a:avLst>
              <a:gd name="adj" fmla="val 11911"/>
            </a:avLst>
          </a:prstGeom>
          <a:solidFill>
            <a:srgbClr val="83A83F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Repeat</a:t>
            </a:r>
            <a:b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Step 4</a:t>
            </a:r>
            <a:b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for a whole chapter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0CA8ACF9-7079-4F6F-91DC-6546167076B0}"/>
              </a:ext>
            </a:extLst>
          </p:cNvPr>
          <p:cNvSpPr/>
          <p:nvPr/>
        </p:nvSpPr>
        <p:spPr>
          <a:xfrm rot="5400000">
            <a:off x="4160229" y="359024"/>
            <a:ext cx="823543" cy="6725930"/>
          </a:xfrm>
          <a:prstGeom prst="rightBrace">
            <a:avLst>
              <a:gd name="adj1" fmla="val 44892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4EFD7D4-2C1A-45D8-AEF5-B103D9798D1A}"/>
              </a:ext>
            </a:extLst>
          </p:cNvPr>
          <p:cNvSpPr/>
          <p:nvPr/>
        </p:nvSpPr>
        <p:spPr>
          <a:xfrm>
            <a:off x="2955072" y="4454854"/>
            <a:ext cx="3233856" cy="1611409"/>
          </a:xfrm>
          <a:prstGeom prst="roundRect">
            <a:avLst>
              <a:gd name="adj" fmla="val 11911"/>
            </a:avLst>
          </a:prstGeom>
          <a:solidFill>
            <a:srgbClr val="83A83F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Next: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the </a:t>
            </a:r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4 checking </a:t>
            </a:r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steps of MAST.</a:t>
            </a:r>
          </a:p>
        </p:txBody>
      </p:sp>
    </p:spTree>
    <p:extLst>
      <p:ext uri="{BB962C8B-B14F-4D97-AF65-F5344CB8AC3E}">
        <p14:creationId xmlns:p14="http://schemas.microsoft.com/office/powerpoint/2010/main" val="1795312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62505D1F-3A67-4829-9B5F-B0E46A8B0F83}"/>
              </a:ext>
            </a:extLst>
          </p:cNvPr>
          <p:cNvGrpSpPr/>
          <p:nvPr/>
        </p:nvGrpSpPr>
        <p:grpSpPr>
          <a:xfrm>
            <a:off x="3168868" y="1282383"/>
            <a:ext cx="4658565" cy="4293235"/>
            <a:chOff x="3295841" y="1476633"/>
            <a:chExt cx="4237002" cy="3904732"/>
          </a:xfrm>
        </p:grpSpPr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08D91778-2757-49F2-AB09-6D33F8844D1F}"/>
                </a:ext>
              </a:extLst>
            </p:cNvPr>
            <p:cNvSpPr/>
            <p:nvPr/>
          </p:nvSpPr>
          <p:spPr>
            <a:xfrm>
              <a:off x="5009589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7165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4B6A9ACA-1A35-4D56-B557-3E39AD46DB07}"/>
                </a:ext>
              </a:extLst>
            </p:cNvPr>
            <p:cNvSpPr/>
            <p:nvPr/>
          </p:nvSpPr>
          <p:spPr>
            <a:xfrm>
              <a:off x="3295841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7165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08733BA-FB7E-4EFA-9273-D97BE08650A6}"/>
              </a:ext>
            </a:extLst>
          </p:cNvPr>
          <p:cNvGrpSpPr/>
          <p:nvPr/>
        </p:nvGrpSpPr>
        <p:grpSpPr>
          <a:xfrm>
            <a:off x="1316567" y="1282383"/>
            <a:ext cx="6480241" cy="4293235"/>
            <a:chOff x="1611158" y="1476633"/>
            <a:chExt cx="5893831" cy="3904732"/>
          </a:xfrm>
        </p:grpSpPr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2EA235FE-2138-4C48-8303-9EBAE28CFED5}"/>
                </a:ext>
              </a:extLst>
            </p:cNvPr>
            <p:cNvSpPr/>
            <p:nvPr/>
          </p:nvSpPr>
          <p:spPr>
            <a:xfrm flipH="1">
              <a:off x="1611158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A229B89D-5031-4F4F-AEEF-E8A1CDAD73B1}"/>
                </a:ext>
              </a:extLst>
            </p:cNvPr>
            <p:cNvSpPr/>
            <p:nvPr/>
          </p:nvSpPr>
          <p:spPr>
            <a:xfrm flipH="1">
              <a:off x="3323695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AC879204-E238-4190-946B-412A71DC4296}"/>
                </a:ext>
              </a:extLst>
            </p:cNvPr>
            <p:cNvSpPr/>
            <p:nvPr/>
          </p:nvSpPr>
          <p:spPr>
            <a:xfrm flipH="1">
              <a:off x="4981735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00D8846-597B-4195-9B2F-1C48DB7B7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31" y="2269865"/>
            <a:ext cx="7116980" cy="214763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F406A7A-4372-4E9E-89C1-D5203C798C8D}"/>
              </a:ext>
            </a:extLst>
          </p:cNvPr>
          <p:cNvGrpSpPr/>
          <p:nvPr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ED1D0F24-F56E-4F72-861D-C7F91EB5ABFD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6243CFFB-28EB-42A0-AF4F-2F6045FA5F1F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206BA820-028D-4AFE-A8C1-DAD65677009D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FE68E50-9407-4D78-B696-D40BB471D9FA}"/>
              </a:ext>
            </a:extLst>
          </p:cNvPr>
          <p:cNvGrpSpPr/>
          <p:nvPr/>
        </p:nvGrpSpPr>
        <p:grpSpPr>
          <a:xfrm>
            <a:off x="-127730" y="6628431"/>
            <a:ext cx="9399460" cy="230430"/>
            <a:chOff x="-172745" y="0"/>
            <a:chExt cx="9399460" cy="230430"/>
          </a:xfrm>
        </p:grpSpPr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F35DD5C-CF01-41EA-924C-F50A9350F825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83361FD6-8CC7-4CDE-B5BF-1119A2E14202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63387F6C-7469-4A1C-9CE1-A0B478616759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93735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5B4A42"/>
      </a:dk2>
      <a:lt2>
        <a:srgbClr val="FFFFFF"/>
      </a:lt2>
      <a:accent1>
        <a:srgbClr val="B95659"/>
      </a:accent1>
      <a:accent2>
        <a:srgbClr val="83A83F"/>
      </a:accent2>
      <a:accent3>
        <a:srgbClr val="FBA93D"/>
      </a:accent3>
      <a:accent4>
        <a:srgbClr val="00B0F0"/>
      </a:accent4>
      <a:accent5>
        <a:srgbClr val="6ABF4B"/>
      </a:accent5>
      <a:accent6>
        <a:srgbClr val="FFB71B"/>
      </a:accent6>
      <a:hlink>
        <a:srgbClr val="83A83F"/>
      </a:hlink>
      <a:folHlink>
        <a:srgbClr val="FBA93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</a:spPr>
      <a:bodyPr rtlCol="0" anchor="ctr">
        <a:spAutoFit/>
      </a:bodyPr>
      <a:lstStyle>
        <a:defPPr algn="ctr">
          <a:defRPr sz="2000" dirty="0">
            <a:solidFill>
              <a:srgbClr val="716557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txDef>
      <a:spPr>
        <a:noFill/>
      </a:spPr>
      <a:bodyPr wrap="none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D61B65BC2620489977AC19E3D0F0D7" ma:contentTypeVersion="13" ma:contentTypeDescription="Create a new document." ma:contentTypeScope="" ma:versionID="8a831be9947c06829626ef4c3ae04f7e">
  <xsd:schema xmlns:xsd="http://www.w3.org/2001/XMLSchema" xmlns:xs="http://www.w3.org/2001/XMLSchema" xmlns:p="http://schemas.microsoft.com/office/2006/metadata/properties" xmlns:ns2="dd208db9-1446-42c5-a2ba-6edb048d778c" xmlns:ns3="df9e8f7b-edc3-48d8-b0f6-325d38f0409f" targetNamespace="http://schemas.microsoft.com/office/2006/metadata/properties" ma:root="true" ma:fieldsID="78c4f0b40700243a6cd3bae50c44ab61" ns2:_="" ns3:_="">
    <xsd:import namespace="dd208db9-1446-42c5-a2ba-6edb048d778c"/>
    <xsd:import namespace="df9e8f7b-edc3-48d8-b0f6-325d38f0409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208db9-1446-42c5-a2ba-6edb048d77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e8f7b-edc3-48d8-b0f6-325d38f0409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D5C6812-F450-48FA-B8A0-F8B28C65482A}"/>
</file>

<file path=customXml/itemProps2.xml><?xml version="1.0" encoding="utf-8"?>
<ds:datastoreItem xmlns:ds="http://schemas.openxmlformats.org/officeDocument/2006/customXml" ds:itemID="{BD6A7B6C-A482-4AED-B317-979FFA3292ED}"/>
</file>

<file path=customXml/itemProps3.xml><?xml version="1.0" encoding="utf-8"?>
<ds:datastoreItem xmlns:ds="http://schemas.openxmlformats.org/officeDocument/2006/customXml" ds:itemID="{81888AC7-1644-4807-A496-D7017D73A51E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907</TotalTime>
  <Words>234</Words>
  <Application>Microsoft Office PowerPoint</Application>
  <PresentationFormat>On-screen Show (4:3)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Arial Black</vt:lpstr>
      <vt:lpstr>Office Theme</vt:lpstr>
      <vt:lpstr>PowerPoint Presentation</vt:lpstr>
      <vt:lpstr>MAST: Mobilized Assistance Supporting Translation</vt:lpstr>
      <vt:lpstr>The First 4 Steps: Drafting</vt:lpstr>
      <vt:lpstr>The First 4 Steps: Drafting</vt:lpstr>
      <vt:lpstr>The First 4 Steps: Drafting</vt:lpstr>
      <vt:lpstr>The First 4 Steps: Drafting</vt:lpstr>
      <vt:lpstr>Encouraging New Translators</vt:lpstr>
      <vt:lpstr>4 Steps Completed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Owner</cp:lastModifiedBy>
  <cp:revision>84</cp:revision>
  <dcterms:created xsi:type="dcterms:W3CDTF">2019-03-18T18:21:25Z</dcterms:created>
  <dcterms:modified xsi:type="dcterms:W3CDTF">2021-05-01T19:22:40Z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0x01010071D61B65BC2620489977AC19E3D0F0D7</vt:lpwstr>
  </property>
</Properties>
</file>