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698" r:id="rId4"/>
    <p:sldId id="735" r:id="rId5"/>
    <p:sldId id="696" r:id="rId6"/>
    <p:sldId id="720" r:id="rId7"/>
    <p:sldId id="736" r:id="rId8"/>
    <p:sldId id="699" r:id="rId9"/>
    <p:sldId id="715" r:id="rId10"/>
    <p:sldId id="737" r:id="rId11"/>
    <p:sldId id="738" r:id="rId12"/>
    <p:sldId id="739" r:id="rId13"/>
    <p:sldId id="740" r:id="rId14"/>
    <p:sldId id="741" r:id="rId15"/>
    <p:sldId id="742" r:id="rId16"/>
    <p:sldId id="700" r:id="rId17"/>
    <p:sldId id="729" r:id="rId18"/>
    <p:sldId id="744" r:id="rId19"/>
    <p:sldId id="70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5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028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640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112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55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45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134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08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70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367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33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827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BFAE-048D-461D-9F94-1EF1CAFC2409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.vsd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064259" y="3269011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79447" y="3257646"/>
            <a:ext cx="88331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ASIC </a:t>
            </a:r>
            <a:r>
              <a:rPr lang="zh-CN" altLang="en-US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 程 设 计</a:t>
            </a:r>
            <a:endParaRPr lang="en-US" altLang="zh-CN" sz="4400" dirty="0">
              <a:solidFill>
                <a:srgbClr val="0045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kumimoji="0" lang="zh-CN" altLang="en-US" sz="440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 字 通 信 接 收 机</a:t>
            </a:r>
            <a:endParaRPr kumimoji="0" lang="en-US" altLang="zh-CN" sz="440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064259" y="4686385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cxnSpLocks/>
          </p:cNvCxnSpPr>
          <p:nvPr/>
        </p:nvCxnSpPr>
        <p:spPr>
          <a:xfrm>
            <a:off x="547030" y="5605596"/>
            <a:ext cx="1132417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98347" y="580193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2023-9-14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75" y="1479551"/>
            <a:ext cx="1524001" cy="1516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第三部分：子模块设计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14975" y="928047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F28794-1D72-DB72-36BD-B87CE3B229A3}"/>
              </a:ext>
            </a:extLst>
          </p:cNvPr>
          <p:cNvSpPr txBox="1"/>
          <p:nvPr/>
        </p:nvSpPr>
        <p:spPr>
          <a:xfrm>
            <a:off x="321733" y="8917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</a:rPr>
              <a:t>宽带处理通路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E0BC0ED-E250-1D46-9BB9-5B88FA0ED8A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2797" y="4018661"/>
            <a:ext cx="71613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0FD38D67-D5AD-FCBD-EA46-526B8E787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1" y="1228843"/>
            <a:ext cx="9067800" cy="329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83083B-9505-499B-1BAF-BFF73B3CE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3" y="1462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CF2094-232C-0A6A-33F3-B9C62C9D135D}"/>
              </a:ext>
            </a:extLst>
          </p:cNvPr>
          <p:cNvSpPr txBox="1"/>
          <p:nvPr/>
        </p:nvSpPr>
        <p:spPr>
          <a:xfrm>
            <a:off x="321733" y="4788669"/>
            <a:ext cx="11606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ffectLst/>
              </a:rPr>
              <a:t>信号流向为：模块接收射频前端预处理的数据后，依次交由预处理模块、</a:t>
            </a:r>
            <a:r>
              <a:rPr lang="en-US" altLang="zh-CN" dirty="0">
                <a:effectLst/>
              </a:rPr>
              <a:t>FFT</a:t>
            </a:r>
            <a:r>
              <a:rPr lang="zh-CN" altLang="en-US" dirty="0">
                <a:effectLst/>
              </a:rPr>
              <a:t>计算模块和频谱检波模块进行处理，</a:t>
            </a:r>
            <a:endParaRPr lang="en-US" altLang="zh-CN" dirty="0">
              <a:effectLst/>
            </a:endParaRPr>
          </a:p>
          <a:p>
            <a:r>
              <a:rPr lang="en-US" altLang="zh-CN" dirty="0"/>
              <a:t>                      </a:t>
            </a:r>
            <a:r>
              <a:rPr lang="zh-CN" altLang="en-US" dirty="0">
                <a:effectLst/>
              </a:rPr>
              <a:t>最后频谱数据打包上传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E0DC02-4162-6B83-07BA-6BEA32E8182D}"/>
              </a:ext>
            </a:extLst>
          </p:cNvPr>
          <p:cNvSpPr txBox="1"/>
          <p:nvPr/>
        </p:nvSpPr>
        <p:spPr>
          <a:xfrm>
            <a:off x="321733" y="5452938"/>
            <a:ext cx="11606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effectLst/>
              </a:rPr>
              <a:t>数据预处理模块（</a:t>
            </a:r>
            <a:r>
              <a:rPr lang="en-US" altLang="zh-CN" dirty="0" err="1">
                <a:effectLst/>
              </a:rPr>
              <a:t>PSD_Data_Process</a:t>
            </a:r>
            <a:r>
              <a:rPr lang="zh-CN" altLang="en-US" dirty="0">
                <a:effectLst/>
              </a:rPr>
              <a:t>），包括交叠模块（</a:t>
            </a:r>
            <a:r>
              <a:rPr lang="en-US" altLang="zh-CN" dirty="0" err="1">
                <a:effectLst/>
              </a:rPr>
              <a:t>PSD_Overlap</a:t>
            </a:r>
            <a:r>
              <a:rPr lang="zh-CN" altLang="en-US" dirty="0">
                <a:effectLst/>
              </a:rPr>
              <a:t>）和加窗模块（</a:t>
            </a:r>
            <a:r>
              <a:rPr lang="en-US" altLang="zh-CN" dirty="0" err="1">
                <a:effectLst/>
              </a:rPr>
              <a:t>PSD_ADD_Win</a:t>
            </a:r>
            <a:r>
              <a:rPr lang="zh-CN" altLang="en-US" dirty="0">
                <a:effectLst/>
              </a:rPr>
              <a:t>）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effectLst/>
              </a:rPr>
              <a:t>FFT</a:t>
            </a:r>
            <a:r>
              <a:rPr lang="zh-CN" altLang="en-US" dirty="0">
                <a:effectLst/>
              </a:rPr>
              <a:t>计算模块（</a:t>
            </a:r>
            <a:r>
              <a:rPr lang="en-US" altLang="zh-CN" dirty="0" err="1">
                <a:effectLst/>
              </a:rPr>
              <a:t>PSD_FFT_Process</a:t>
            </a:r>
            <a:r>
              <a:rPr lang="zh-CN" altLang="en-US" dirty="0">
                <a:effectLst/>
              </a:rPr>
              <a:t>）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effectLst/>
              </a:rPr>
              <a:t>频谱计算模块（</a:t>
            </a:r>
            <a:r>
              <a:rPr lang="en-US" altLang="zh-CN" dirty="0" err="1">
                <a:effectLst/>
              </a:rPr>
              <a:t>PSD_Spectrum_Measure</a:t>
            </a:r>
            <a:r>
              <a:rPr lang="zh-CN" altLang="en-US" dirty="0">
                <a:effectLst/>
              </a:rPr>
              <a:t>），包括求模和模平方模块模块（</a:t>
            </a:r>
            <a:r>
              <a:rPr lang="en-US" altLang="zh-CN" dirty="0" err="1">
                <a:effectLst/>
              </a:rPr>
              <a:t>PSD_Get_Modulu_Square</a:t>
            </a:r>
            <a:r>
              <a:rPr lang="zh-CN" altLang="en-US" dirty="0">
                <a:effectLst/>
              </a:rPr>
              <a:t>），</a:t>
            </a:r>
            <a:endParaRPr lang="en-US" altLang="zh-CN" dirty="0">
              <a:effectLst/>
            </a:endParaRPr>
          </a:p>
          <a:p>
            <a:r>
              <a:rPr lang="zh-CN" altLang="en-US" dirty="0"/>
              <a:t>     </a:t>
            </a:r>
            <a:r>
              <a:rPr lang="zh-CN" altLang="en-US" dirty="0">
                <a:effectLst/>
              </a:rPr>
              <a:t>测量模块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PSD_Measure_Mode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，求对数模块</a:t>
            </a:r>
            <a:r>
              <a:rPr lang="en-US" altLang="zh-CN" dirty="0">
                <a:effectLst/>
              </a:rPr>
              <a:t>(PSD_Spectrum_Log2)</a:t>
            </a:r>
          </a:p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9E71E49-8DB9-268E-8752-3975CF971AB0}"/>
              </a:ext>
            </a:extLst>
          </p:cNvPr>
          <p:cNvSpPr txBox="1"/>
          <p:nvPr/>
        </p:nvSpPr>
        <p:spPr>
          <a:xfrm>
            <a:off x="4512737" y="4424144"/>
            <a:ext cx="59181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ffectLst/>
              </a:rPr>
              <a:t>图</a:t>
            </a:r>
            <a:r>
              <a:rPr lang="en-US" altLang="zh-CN" sz="1600" dirty="0"/>
              <a:t>4 </a:t>
            </a:r>
            <a:r>
              <a:rPr lang="en-US" altLang="zh-CN" sz="1600" dirty="0">
                <a:effectLst/>
              </a:rPr>
              <a:t>PSD </a:t>
            </a:r>
            <a:r>
              <a:rPr lang="zh-CN" altLang="en-US" sz="1600" dirty="0">
                <a:effectLst/>
              </a:rPr>
              <a:t>模块内部框图</a:t>
            </a:r>
          </a:p>
          <a:p>
            <a:endParaRPr lang="zh-CN" alt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950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第三部分：子模块设计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14975" y="928047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F28794-1D72-DB72-36BD-B87CE3B229A3}"/>
              </a:ext>
            </a:extLst>
          </p:cNvPr>
          <p:cNvSpPr txBox="1"/>
          <p:nvPr/>
        </p:nvSpPr>
        <p:spPr>
          <a:xfrm>
            <a:off x="321733" y="89177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</a:rPr>
              <a:t>宽带处理通路 </a:t>
            </a:r>
            <a:r>
              <a:rPr lang="en-US" altLang="zh-CN" dirty="0">
                <a:effectLst/>
              </a:rPr>
              <a:t>-&gt; </a:t>
            </a:r>
            <a:r>
              <a:rPr lang="en-US" altLang="zh-CN" dirty="0" err="1">
                <a:effectLst/>
              </a:rPr>
              <a:t>PSD_Overlap</a:t>
            </a:r>
            <a:r>
              <a:rPr lang="zh-CN" altLang="en-US" dirty="0">
                <a:effectLst/>
              </a:rPr>
              <a:t>模块设计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E0BC0ED-E250-1D46-9BB9-5B88FA0ED8A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2797" y="4018661"/>
            <a:ext cx="71613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83083B-9505-499B-1BAF-BFF73B3CE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3" y="1462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3F5FBBA4-31C5-4D7F-DF19-C716A0DF3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43" y="2299756"/>
            <a:ext cx="6867678" cy="391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E880FBE-3276-7024-093D-C96E255E5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716" y="2990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BC159-F848-42E0-F4BE-3D9C0D689BE7}"/>
              </a:ext>
            </a:extLst>
          </p:cNvPr>
          <p:cNvSpPr txBox="1"/>
          <p:nvPr/>
        </p:nvSpPr>
        <p:spPr>
          <a:xfrm>
            <a:off x="782767" y="1333633"/>
            <a:ext cx="9813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en-US" altLang="zh-CN" dirty="0" err="1">
                <a:effectLst/>
              </a:rPr>
              <a:t>PSD_Overlap</a:t>
            </a:r>
            <a:r>
              <a:rPr lang="zh-CN" altLang="en-US" dirty="0">
                <a:effectLst/>
              </a:rPr>
              <a:t>模块实现的功能是对输入的</a:t>
            </a:r>
            <a:r>
              <a:rPr lang="en-US" altLang="zh-CN" dirty="0">
                <a:effectLst/>
              </a:rPr>
              <a:t>IQ</a:t>
            </a:r>
            <a:r>
              <a:rPr lang="zh-CN" altLang="en-US" dirty="0">
                <a:effectLst/>
              </a:rPr>
              <a:t>数据进行交叠处理，同时也实现了数据的分帧，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数据帧重叠处理是为了提高频谱分析的时间分辨能力，提高短时信号检测能力和避免短时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信号的窗口效应。</a:t>
            </a:r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ACCC910-B98C-024C-EF92-CC624A0BBC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715" y="2089020"/>
            <a:ext cx="4512033" cy="437513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5E8834-9F7C-3DD7-F1CF-19AD984CBD5F}"/>
              </a:ext>
            </a:extLst>
          </p:cNvPr>
          <p:cNvSpPr txBox="1"/>
          <p:nvPr/>
        </p:nvSpPr>
        <p:spPr>
          <a:xfrm>
            <a:off x="1955920" y="6243716"/>
            <a:ext cx="61129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ffectLst/>
              </a:rPr>
              <a:t>图</a:t>
            </a:r>
            <a:r>
              <a:rPr lang="en-US" altLang="zh-CN" sz="1600" dirty="0">
                <a:effectLst/>
              </a:rPr>
              <a:t>5 Overlap </a:t>
            </a:r>
            <a:r>
              <a:rPr lang="zh-CN" altLang="en-US" sz="1600" dirty="0">
                <a:effectLst/>
              </a:rPr>
              <a:t>模块输入输出接口图</a:t>
            </a:r>
          </a:p>
          <a:p>
            <a:endParaRPr lang="zh-CN" alt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017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第三部分：子模块设计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14975" y="928047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F28794-1D72-DB72-36BD-B87CE3B229A3}"/>
              </a:ext>
            </a:extLst>
          </p:cNvPr>
          <p:cNvSpPr txBox="1"/>
          <p:nvPr/>
        </p:nvSpPr>
        <p:spPr>
          <a:xfrm>
            <a:off x="321733" y="89177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</a:rPr>
              <a:t>宽带处理通路 </a:t>
            </a:r>
            <a:r>
              <a:rPr lang="en-US" altLang="zh-CN" dirty="0">
                <a:effectLst/>
              </a:rPr>
              <a:t>-&gt; </a:t>
            </a:r>
            <a:r>
              <a:rPr lang="en-US" altLang="zh-CN" dirty="0" err="1">
                <a:effectLst/>
              </a:rPr>
              <a:t>PSD_ADD_Win</a:t>
            </a:r>
            <a:r>
              <a:rPr lang="zh-CN" altLang="en-US" dirty="0">
                <a:effectLst/>
              </a:rPr>
              <a:t>模块设计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E0BC0ED-E250-1D46-9BB9-5B88FA0ED8A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2797" y="4018661"/>
            <a:ext cx="71613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83083B-9505-499B-1BAF-BFF73B3CE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3" y="1462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E880FBE-3276-7024-093D-C96E255E5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716" y="2990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BC159-F848-42E0-F4BE-3D9C0D689BE7}"/>
              </a:ext>
            </a:extLst>
          </p:cNvPr>
          <p:cNvSpPr txBox="1"/>
          <p:nvPr/>
        </p:nvSpPr>
        <p:spPr>
          <a:xfrm>
            <a:off x="782767" y="1333633"/>
            <a:ext cx="1076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en-US" altLang="zh-CN" dirty="0" err="1">
                <a:effectLst/>
              </a:rPr>
              <a:t>PSD_ADD_Win</a:t>
            </a:r>
            <a:r>
              <a:rPr lang="zh-CN" altLang="en-US" dirty="0">
                <a:effectLst/>
              </a:rPr>
              <a:t>模块实现的功能是对</a:t>
            </a:r>
            <a:r>
              <a:rPr lang="en-US" altLang="zh-CN" dirty="0">
                <a:effectLst/>
              </a:rPr>
              <a:t>Overlap</a:t>
            </a:r>
            <a:r>
              <a:rPr lang="zh-CN" altLang="en-US" dirty="0">
                <a:effectLst/>
              </a:rPr>
              <a:t>输出的</a:t>
            </a:r>
            <a:r>
              <a:rPr lang="en-US" altLang="zh-CN" dirty="0">
                <a:effectLst/>
              </a:rPr>
              <a:t>IQ</a:t>
            </a:r>
            <a:r>
              <a:rPr lang="zh-CN" altLang="en-US" dirty="0">
                <a:effectLst/>
              </a:rPr>
              <a:t>数据进行加窗处理，用来抑制信号的频谱泄露。</a:t>
            </a:r>
          </a:p>
          <a:p>
            <a:endParaRPr lang="zh-CN" altLang="en-US" dirty="0"/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26AAF132-DBB1-7DAB-DDD8-BEC4467B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14" y="3042898"/>
            <a:ext cx="5514975" cy="183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C73B2F7B-15BF-2167-2C4D-82C106059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122" y="1851377"/>
            <a:ext cx="86776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C3C4DB4-6435-9EC0-FD5C-EA8D663E0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976517"/>
            <a:ext cx="5754595" cy="43783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D9F43E6-9F89-E6A8-12F3-CEE75DD7A838}"/>
              </a:ext>
            </a:extLst>
          </p:cNvPr>
          <p:cNvSpPr txBox="1"/>
          <p:nvPr/>
        </p:nvSpPr>
        <p:spPr>
          <a:xfrm>
            <a:off x="1541053" y="5040143"/>
            <a:ext cx="61129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ffectLst/>
              </a:rPr>
              <a:t>图</a:t>
            </a:r>
            <a:r>
              <a:rPr lang="en-US" altLang="zh-CN" sz="1600" dirty="0">
                <a:effectLst/>
              </a:rPr>
              <a:t>6 </a:t>
            </a:r>
            <a:r>
              <a:rPr lang="en-US" altLang="zh-CN" sz="1600" dirty="0" err="1">
                <a:effectLst/>
              </a:rPr>
              <a:t>Win_Process</a:t>
            </a:r>
            <a:r>
              <a:rPr lang="zh-CN" altLang="en-US" sz="1600" dirty="0">
                <a:effectLst/>
              </a:rPr>
              <a:t>模块输入输出接口</a:t>
            </a:r>
          </a:p>
          <a:p>
            <a:endParaRPr lang="zh-CN" alt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87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第三部分：子模块设计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14975" y="928047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F28794-1D72-DB72-36BD-B87CE3B229A3}"/>
              </a:ext>
            </a:extLst>
          </p:cNvPr>
          <p:cNvSpPr txBox="1"/>
          <p:nvPr/>
        </p:nvSpPr>
        <p:spPr>
          <a:xfrm>
            <a:off x="321733" y="89177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</a:rPr>
              <a:t>宽带处理通路 </a:t>
            </a:r>
            <a:r>
              <a:rPr lang="en-US" altLang="zh-CN" dirty="0">
                <a:effectLst/>
              </a:rPr>
              <a:t>-&gt; </a:t>
            </a:r>
            <a:r>
              <a:rPr lang="en-US" altLang="zh-CN" dirty="0" err="1">
                <a:effectLst/>
              </a:rPr>
              <a:t>PSD_FFT_Process</a:t>
            </a:r>
            <a:r>
              <a:rPr lang="zh-CN" altLang="en-US" dirty="0">
                <a:effectLst/>
              </a:rPr>
              <a:t>模块设计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E0BC0ED-E250-1D46-9BB9-5B88FA0ED8A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2797" y="4018661"/>
            <a:ext cx="71613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83083B-9505-499B-1BAF-BFF73B3CE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3" y="1462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E880FBE-3276-7024-093D-C96E255E5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716" y="2990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BC159-F848-42E0-F4BE-3D9C0D689BE7}"/>
              </a:ext>
            </a:extLst>
          </p:cNvPr>
          <p:cNvSpPr txBox="1"/>
          <p:nvPr/>
        </p:nvSpPr>
        <p:spPr>
          <a:xfrm>
            <a:off x="782767" y="1333633"/>
            <a:ext cx="903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en-US" altLang="zh-CN" dirty="0" err="1">
                <a:effectLst/>
              </a:rPr>
              <a:t>PSD_FFT_Process</a:t>
            </a:r>
            <a:r>
              <a:rPr lang="zh-CN" altLang="en-US" dirty="0">
                <a:effectLst/>
              </a:rPr>
              <a:t>模块实现的功能是对</a:t>
            </a:r>
            <a:r>
              <a:rPr lang="en-US" altLang="zh-CN" dirty="0" err="1">
                <a:effectLst/>
              </a:rPr>
              <a:t>Win_Process</a:t>
            </a:r>
            <a:r>
              <a:rPr lang="zh-CN" altLang="en-US" dirty="0">
                <a:effectLst/>
              </a:rPr>
              <a:t>模块输出的</a:t>
            </a:r>
            <a:r>
              <a:rPr lang="en-US" altLang="zh-CN" dirty="0">
                <a:effectLst/>
              </a:rPr>
              <a:t>IQ</a:t>
            </a:r>
            <a:r>
              <a:rPr lang="zh-CN" altLang="en-US" dirty="0">
                <a:effectLst/>
              </a:rPr>
              <a:t>数据进行</a:t>
            </a:r>
            <a:r>
              <a:rPr lang="en-US" altLang="zh-CN" dirty="0">
                <a:effectLst/>
              </a:rPr>
              <a:t>FFT</a:t>
            </a:r>
            <a:r>
              <a:rPr lang="zh-CN" altLang="en-US" dirty="0">
                <a:effectLst/>
              </a:rPr>
              <a:t>运算。</a:t>
            </a:r>
          </a:p>
          <a:p>
            <a:endParaRPr lang="zh-CN" altLang="en-US" dirty="0"/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425D620A-083C-B7A9-B25D-B4D0402A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07" y="2384513"/>
            <a:ext cx="5275317" cy="304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8C3346E-925A-A69C-03A6-532452019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" y="2159379"/>
            <a:ext cx="9128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2457D3-5580-3C1A-E882-1FDF55341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540" y="1706431"/>
            <a:ext cx="5735790" cy="498223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D30D762-CB69-ED64-0D50-C50157ECD7F5}"/>
              </a:ext>
            </a:extLst>
          </p:cNvPr>
          <p:cNvSpPr txBox="1"/>
          <p:nvPr/>
        </p:nvSpPr>
        <p:spPr>
          <a:xfrm>
            <a:off x="1356784" y="5504560"/>
            <a:ext cx="61129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ffectLst/>
              </a:rPr>
              <a:t>图</a:t>
            </a:r>
            <a:r>
              <a:rPr lang="en-US" altLang="zh-CN" sz="1600" dirty="0">
                <a:effectLst/>
              </a:rPr>
              <a:t>7 </a:t>
            </a:r>
            <a:r>
              <a:rPr lang="en-US" altLang="zh-CN" sz="1600" dirty="0" err="1">
                <a:effectLst/>
              </a:rPr>
              <a:t>PSD_FFT_Process</a:t>
            </a:r>
            <a:r>
              <a:rPr lang="zh-CN" altLang="en-US" sz="1600" dirty="0">
                <a:effectLst/>
              </a:rPr>
              <a:t>模块输入输出接口</a:t>
            </a:r>
          </a:p>
          <a:p>
            <a:endParaRPr lang="zh-CN" altLang="en-US" sz="1600" dirty="0">
              <a:effectLst/>
            </a:endParaRPr>
          </a:p>
          <a:p>
            <a:endParaRPr lang="zh-CN" alt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482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第三部分：子模块设计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14975" y="928047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F28794-1D72-DB72-36BD-B87CE3B229A3}"/>
              </a:ext>
            </a:extLst>
          </p:cNvPr>
          <p:cNvSpPr txBox="1"/>
          <p:nvPr/>
        </p:nvSpPr>
        <p:spPr>
          <a:xfrm>
            <a:off x="321733" y="89177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</a:rPr>
              <a:t>宽带处理通路 </a:t>
            </a:r>
            <a:r>
              <a:rPr lang="en-US" altLang="zh-CN" dirty="0">
                <a:effectLst/>
              </a:rPr>
              <a:t>-&gt; </a:t>
            </a:r>
            <a:r>
              <a:rPr lang="en-US" altLang="zh-CN" dirty="0" err="1">
                <a:effectLst/>
              </a:rPr>
              <a:t>PSD</a:t>
            </a:r>
            <a:r>
              <a:rPr lang="en-US" altLang="zh-CN" b="1" dirty="0" err="1">
                <a:effectLst/>
              </a:rPr>
              <a:t>_</a:t>
            </a:r>
            <a:r>
              <a:rPr lang="en-US" altLang="zh-CN" dirty="0" err="1">
                <a:effectLst/>
              </a:rPr>
              <a:t>Get_Module_Square</a:t>
            </a:r>
            <a:r>
              <a:rPr lang="zh-CN" altLang="en-US" dirty="0">
                <a:effectLst/>
              </a:rPr>
              <a:t>模块设计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E0BC0ED-E250-1D46-9BB9-5B88FA0ED8A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2797" y="4018661"/>
            <a:ext cx="71613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83083B-9505-499B-1BAF-BFF73B3CE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3" y="1462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E880FBE-3276-7024-093D-C96E255E5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716" y="2990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BC159-F848-42E0-F4BE-3D9C0D689BE7}"/>
              </a:ext>
            </a:extLst>
          </p:cNvPr>
          <p:cNvSpPr txBox="1"/>
          <p:nvPr/>
        </p:nvSpPr>
        <p:spPr>
          <a:xfrm>
            <a:off x="786636" y="1272322"/>
            <a:ext cx="9637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effectLst/>
              </a:rPr>
              <a:t>PSD</a:t>
            </a:r>
            <a:r>
              <a:rPr lang="en-US" altLang="zh-CN" b="1" dirty="0" err="1">
                <a:effectLst/>
              </a:rPr>
              <a:t>_</a:t>
            </a:r>
            <a:r>
              <a:rPr lang="en-US" altLang="zh-CN" dirty="0" err="1">
                <a:effectLst/>
              </a:rPr>
              <a:t>Get_Module_Square</a:t>
            </a:r>
            <a:r>
              <a:rPr lang="zh-CN" altLang="en-US" dirty="0">
                <a:effectLst/>
              </a:rPr>
              <a:t>模块实现的功能是对</a:t>
            </a:r>
            <a:r>
              <a:rPr lang="en-US" altLang="zh-CN" dirty="0" err="1">
                <a:effectLst/>
              </a:rPr>
              <a:t>FFT_Process</a:t>
            </a:r>
            <a:r>
              <a:rPr lang="zh-CN" altLang="en-US" dirty="0">
                <a:effectLst/>
              </a:rPr>
              <a:t>模块计算出的数据的实部虚部的数据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进行求模和模平方的计算。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8C3346E-925A-A69C-03A6-532452019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" y="2159379"/>
            <a:ext cx="9128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217" name="Picture 1">
            <a:extLst>
              <a:ext uri="{FF2B5EF4-FFF2-40B4-BE49-F238E27FC236}">
                <a16:creationId xmlns:a16="http://schemas.microsoft.com/office/drawing/2014/main" id="{19EF0E5D-F36B-01BC-B060-18BABA750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77" y="2612901"/>
            <a:ext cx="4614333" cy="265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C21BB9E-77A3-D26B-D79F-33705222E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08" y="2590042"/>
            <a:ext cx="68281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822CAF5-8937-3009-6DD1-5CA20B780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284" y="1706431"/>
            <a:ext cx="5282544" cy="493934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B1AFE8E-E561-B939-CADA-33A57168CE92}"/>
              </a:ext>
            </a:extLst>
          </p:cNvPr>
          <p:cNvSpPr txBox="1"/>
          <p:nvPr/>
        </p:nvSpPr>
        <p:spPr>
          <a:xfrm>
            <a:off x="911227" y="5453924"/>
            <a:ext cx="61129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ffectLst/>
              </a:rPr>
              <a:t>图</a:t>
            </a:r>
            <a:r>
              <a:rPr lang="en-US" altLang="zh-CN" sz="1600" dirty="0"/>
              <a:t>8</a:t>
            </a:r>
            <a:r>
              <a:rPr lang="en-US" altLang="zh-CN" sz="1600" dirty="0">
                <a:effectLst/>
              </a:rPr>
              <a:t> </a:t>
            </a:r>
            <a:r>
              <a:rPr lang="en-US" altLang="zh-CN" sz="1600" dirty="0" err="1">
                <a:effectLst/>
              </a:rPr>
              <a:t>Get_Module_Square</a:t>
            </a:r>
            <a:r>
              <a:rPr lang="zh-CN" altLang="en-US" sz="1600" dirty="0">
                <a:effectLst/>
              </a:rPr>
              <a:t>模块输入输出接口图</a:t>
            </a:r>
          </a:p>
          <a:p>
            <a:endParaRPr lang="zh-CN" altLang="en-US" sz="1600" dirty="0">
              <a:effectLst/>
            </a:endParaRPr>
          </a:p>
          <a:p>
            <a:endParaRPr lang="zh-CN" altLang="en-US" sz="1600" dirty="0">
              <a:effectLst/>
            </a:endParaRPr>
          </a:p>
          <a:p>
            <a:endParaRPr lang="zh-CN" alt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468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第三部分：子模块设计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14975" y="928047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F28794-1D72-DB72-36BD-B87CE3B229A3}"/>
              </a:ext>
            </a:extLst>
          </p:cNvPr>
          <p:cNvSpPr txBox="1"/>
          <p:nvPr/>
        </p:nvSpPr>
        <p:spPr>
          <a:xfrm>
            <a:off x="321733" y="89177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</a:rPr>
              <a:t>宽带处理通路 </a:t>
            </a:r>
            <a:r>
              <a:rPr lang="en-US" altLang="zh-CN" dirty="0">
                <a:effectLst/>
              </a:rPr>
              <a:t>-&gt; </a:t>
            </a:r>
            <a:r>
              <a:rPr lang="en-US" altLang="zh-CN" dirty="0" err="1"/>
              <a:t>PSD_Measurement_Mode</a:t>
            </a:r>
            <a:r>
              <a:rPr lang="zh-CN" altLang="en-US" dirty="0"/>
              <a:t>模块设计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E0BC0ED-E250-1D46-9BB9-5B88FA0ED8A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2797" y="4018661"/>
            <a:ext cx="71613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83083B-9505-499B-1BAF-BFF73B3CE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3" y="1462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E880FBE-3276-7024-093D-C96E255E5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716" y="2990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BC159-F848-42E0-F4BE-3D9C0D689BE7}"/>
              </a:ext>
            </a:extLst>
          </p:cNvPr>
          <p:cNvSpPr txBox="1"/>
          <p:nvPr/>
        </p:nvSpPr>
        <p:spPr>
          <a:xfrm>
            <a:off x="791233" y="1224461"/>
            <a:ext cx="1034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en-US" altLang="zh-CN" dirty="0" err="1">
                <a:effectLst/>
              </a:rPr>
              <a:t>PSD_Measurement_Mode</a:t>
            </a:r>
            <a:r>
              <a:rPr lang="zh-CN" altLang="en-US" dirty="0">
                <a:effectLst/>
              </a:rPr>
              <a:t>模块实现的功能是给定测量的帧数</a:t>
            </a:r>
            <a:r>
              <a:rPr lang="en-US" altLang="zh-CN" dirty="0">
                <a:effectLst/>
              </a:rPr>
              <a:t>,</a:t>
            </a:r>
            <a:r>
              <a:rPr lang="zh-CN" altLang="en-US" dirty="0">
                <a:effectLst/>
              </a:rPr>
              <a:t>也就是平滑点数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对每一帧对应位置的数据进行最大值，最小值比较，对频谱做检波处理，最终输出一帧长度的数据。</a:t>
            </a:r>
          </a:p>
          <a:p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8C3346E-925A-A69C-03A6-532452019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" y="2159379"/>
            <a:ext cx="9128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193" name="Picture 1">
            <a:extLst>
              <a:ext uri="{FF2B5EF4-FFF2-40B4-BE49-F238E27FC236}">
                <a16:creationId xmlns:a16="http://schemas.microsoft.com/office/drawing/2014/main" id="{250CB058-DEE7-1AF7-532F-6C62F629F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49" y="2444204"/>
            <a:ext cx="5484668" cy="300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D013AF72-2698-C816-CBA9-46CBB39A2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248" y="2444202"/>
            <a:ext cx="87094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759618C-7F21-5984-8A1A-6D18AFD4B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766" y="1896747"/>
            <a:ext cx="4925001" cy="475250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13EFC64-28A9-711A-C9E9-372D52535C03}"/>
              </a:ext>
            </a:extLst>
          </p:cNvPr>
          <p:cNvSpPr txBox="1"/>
          <p:nvPr/>
        </p:nvSpPr>
        <p:spPr>
          <a:xfrm>
            <a:off x="1125656" y="5503129"/>
            <a:ext cx="61129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ffectLst/>
              </a:rPr>
              <a:t>图</a:t>
            </a:r>
            <a:r>
              <a:rPr lang="en-US" altLang="zh-CN" sz="1600" dirty="0"/>
              <a:t>9</a:t>
            </a:r>
            <a:r>
              <a:rPr lang="en-US" altLang="zh-CN" sz="1600" dirty="0">
                <a:effectLst/>
              </a:rPr>
              <a:t> </a:t>
            </a:r>
            <a:r>
              <a:rPr lang="en-US" altLang="zh-CN" sz="1600" dirty="0" err="1">
                <a:effectLst/>
              </a:rPr>
              <a:t>Measurement_Mode</a:t>
            </a:r>
            <a:r>
              <a:rPr lang="zh-CN" altLang="en-US" sz="1600" dirty="0">
                <a:effectLst/>
              </a:rPr>
              <a:t>模块输入输出接口图</a:t>
            </a:r>
          </a:p>
          <a:p>
            <a:endParaRPr lang="zh-CN" altLang="en-US" sz="1600" dirty="0">
              <a:effectLst/>
            </a:endParaRPr>
          </a:p>
          <a:p>
            <a:endParaRPr lang="zh-CN" altLang="en-US" sz="1600" dirty="0">
              <a:effectLst/>
            </a:endParaRPr>
          </a:p>
          <a:p>
            <a:endParaRPr lang="zh-CN" alt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417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5DAECBB-DD9A-CA0F-0EAE-E24F05FF2E82}"/>
              </a:ext>
            </a:extLst>
          </p:cNvPr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F291546-4D85-4236-D46F-D9985ED4A8F8}"/>
              </a:ext>
            </a:extLst>
          </p:cNvPr>
          <p:cNvCxnSpPr/>
          <p:nvPr/>
        </p:nvCxnSpPr>
        <p:spPr>
          <a:xfrm>
            <a:off x="3386877" y="2849254"/>
            <a:ext cx="5616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74FA56-2403-60FD-51F2-5521215B0BFD}"/>
              </a:ext>
            </a:extLst>
          </p:cNvPr>
          <p:cNvSpPr txBox="1"/>
          <p:nvPr/>
        </p:nvSpPr>
        <p:spPr>
          <a:xfrm>
            <a:off x="3288464" y="3173221"/>
            <a:ext cx="5812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问题讨论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FC0787E-A498-72F3-2565-120C5BD4EAE7}"/>
              </a:ext>
            </a:extLst>
          </p:cNvPr>
          <p:cNvCxnSpPr/>
          <p:nvPr/>
        </p:nvCxnSpPr>
        <p:spPr>
          <a:xfrm>
            <a:off x="3386877" y="4266628"/>
            <a:ext cx="5616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E607325D-7716-0893-F5F3-51F1C334CE71}"/>
              </a:ext>
            </a:extLst>
          </p:cNvPr>
          <p:cNvSpPr/>
          <p:nvPr/>
        </p:nvSpPr>
        <p:spPr>
          <a:xfrm>
            <a:off x="5367338" y="1214438"/>
            <a:ext cx="1457325" cy="145732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160459" y="1899045"/>
            <a:ext cx="1771109" cy="56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研究方法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722307" y="2394899"/>
            <a:ext cx="2431906" cy="125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单击此处添加本单击此处添加文本单击此处添加文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93141" y="1918151"/>
            <a:ext cx="1771109" cy="56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第四部分：问题讨论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514975" y="9365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60208A11-4430-CFAC-928F-83E92104057D}"/>
              </a:ext>
            </a:extLst>
          </p:cNvPr>
          <p:cNvSpPr txBox="1"/>
          <p:nvPr/>
        </p:nvSpPr>
        <p:spPr>
          <a:xfrm>
            <a:off x="1283859" y="6356790"/>
            <a:ext cx="1455553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数字下变频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DF2C0A9-1CA3-1761-D5DC-416261B51C55}"/>
              </a:ext>
            </a:extLst>
          </p:cNvPr>
          <p:cNvSpPr txBox="1"/>
          <p:nvPr/>
        </p:nvSpPr>
        <p:spPr>
          <a:xfrm>
            <a:off x="4582127" y="6345120"/>
            <a:ext cx="2094898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相位</a:t>
            </a:r>
            <a:r>
              <a:rPr lang="en-US" altLang="zh-CN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幅度关系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A210FB4-6C1A-C0C5-26D0-24EED5064534}"/>
              </a:ext>
            </a:extLst>
          </p:cNvPr>
          <p:cNvSpPr txBox="1"/>
          <p:nvPr/>
        </p:nvSpPr>
        <p:spPr>
          <a:xfrm>
            <a:off x="7716731" y="6343811"/>
            <a:ext cx="2094898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窗函数时域图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D10E71-6DAA-EBA1-D5BF-DEDD81F75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020" y="1479192"/>
            <a:ext cx="5542857" cy="22857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ABE2C1-7C6D-ADC7-79A3-4ED38EC10E16}"/>
              </a:ext>
            </a:extLst>
          </p:cNvPr>
          <p:cNvSpPr txBox="1"/>
          <p:nvPr/>
        </p:nvSpPr>
        <p:spPr>
          <a:xfrm>
            <a:off x="993318" y="4744507"/>
            <a:ext cx="4818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1. </a:t>
            </a:r>
            <a:r>
              <a:rPr lang="zh-CN" altLang="en-US" sz="3200" dirty="0">
                <a:solidFill>
                  <a:schemeClr val="accent1"/>
                </a:solidFill>
              </a:rPr>
              <a:t>控制通路该如何描述 ？</a:t>
            </a:r>
          </a:p>
        </p:txBody>
      </p:sp>
    </p:spTree>
    <p:extLst>
      <p:ext uri="{BB962C8B-B14F-4D97-AF65-F5344CB8AC3E}">
        <p14:creationId xmlns:p14="http://schemas.microsoft.com/office/powerpoint/2010/main" val="345910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160459" y="1899045"/>
            <a:ext cx="1771109" cy="56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研究方法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722307" y="2394899"/>
            <a:ext cx="2431906" cy="125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单击此处添加本单击此处添加文本单击此处添加文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93141" y="1918151"/>
            <a:ext cx="1771109" cy="56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第四部分：问题讨论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514975" y="9365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60208A11-4430-CFAC-928F-83E92104057D}"/>
              </a:ext>
            </a:extLst>
          </p:cNvPr>
          <p:cNvSpPr txBox="1"/>
          <p:nvPr/>
        </p:nvSpPr>
        <p:spPr>
          <a:xfrm>
            <a:off x="1283859" y="6356790"/>
            <a:ext cx="1455553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数字下变频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DF2C0A9-1CA3-1761-D5DC-416261B51C55}"/>
              </a:ext>
            </a:extLst>
          </p:cNvPr>
          <p:cNvSpPr txBox="1"/>
          <p:nvPr/>
        </p:nvSpPr>
        <p:spPr>
          <a:xfrm>
            <a:off x="4582127" y="6345120"/>
            <a:ext cx="2094898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相位</a:t>
            </a:r>
            <a:r>
              <a:rPr lang="en-US" altLang="zh-CN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幅度关系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A210FB4-6C1A-C0C5-26D0-24EED5064534}"/>
              </a:ext>
            </a:extLst>
          </p:cNvPr>
          <p:cNvSpPr txBox="1"/>
          <p:nvPr/>
        </p:nvSpPr>
        <p:spPr>
          <a:xfrm>
            <a:off x="8901853" y="6085932"/>
            <a:ext cx="2094898" cy="7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dirty="0"/>
              <a:t>测试用例</a:t>
            </a: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时域图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6AE412-B0AE-8A4C-AF6F-81F56650E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37" y="1172221"/>
            <a:ext cx="5976575" cy="33953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EBA0BE0-C941-DFE2-9DF7-D41E0402BD35}"/>
              </a:ext>
            </a:extLst>
          </p:cNvPr>
          <p:cNvSpPr txBox="1"/>
          <p:nvPr/>
        </p:nvSpPr>
        <p:spPr>
          <a:xfrm>
            <a:off x="6963654" y="1779782"/>
            <a:ext cx="4304421" cy="212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/>
              </a:rPr>
              <a:t>流程：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effectLst/>
              </a:rPr>
              <a:t>对</a:t>
            </a:r>
            <a:r>
              <a:rPr lang="en-US" altLang="zh-CN" dirty="0">
                <a:effectLst/>
              </a:rPr>
              <a:t>DUT</a:t>
            </a:r>
            <a:r>
              <a:rPr lang="zh-CN" altLang="en-US" dirty="0">
                <a:effectLst/>
              </a:rPr>
              <a:t>创建测试序列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effectLst/>
              </a:rPr>
              <a:t>观察</a:t>
            </a:r>
            <a:r>
              <a:rPr lang="en-US" altLang="zh-CN" dirty="0">
                <a:effectLst/>
              </a:rPr>
              <a:t>DUT</a:t>
            </a:r>
            <a:r>
              <a:rPr lang="zh-CN" altLang="en-US" dirty="0">
                <a:effectLst/>
              </a:rPr>
              <a:t>的输入输出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effectLst/>
              </a:rPr>
              <a:t>对</a:t>
            </a:r>
            <a:r>
              <a:rPr lang="en-US" altLang="zh-CN" dirty="0">
                <a:effectLst/>
              </a:rPr>
              <a:t>DUT</a:t>
            </a:r>
            <a:r>
              <a:rPr lang="zh-CN" altLang="en-US" dirty="0">
                <a:effectLst/>
              </a:rPr>
              <a:t>的输出数据与预期数据进行</a:t>
            </a:r>
            <a:r>
              <a:rPr lang="zh-CN" altLang="en-US" b="1" dirty="0">
                <a:effectLst/>
              </a:rPr>
              <a:t>比对</a:t>
            </a:r>
            <a:endParaRPr lang="zh-CN" altLang="en-US" dirty="0">
              <a:effectLst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effectLst/>
              </a:rPr>
              <a:t>报告检查结果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61C318-9C5D-986B-589B-793F3FE7AF12}"/>
              </a:ext>
            </a:extLst>
          </p:cNvPr>
          <p:cNvSpPr txBox="1"/>
          <p:nvPr/>
        </p:nvSpPr>
        <p:spPr>
          <a:xfrm>
            <a:off x="936168" y="4818641"/>
            <a:ext cx="5206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2. </a:t>
            </a:r>
            <a:r>
              <a:rPr lang="zh-CN" altLang="en-US" sz="3200" dirty="0">
                <a:solidFill>
                  <a:schemeClr val="accent1"/>
                </a:solidFill>
              </a:rPr>
              <a:t>类似数字接收机这种系统</a:t>
            </a:r>
            <a:r>
              <a:rPr lang="en-US" altLang="zh-CN" sz="3200" dirty="0">
                <a:solidFill>
                  <a:schemeClr val="accent1"/>
                </a:solidFill>
              </a:rPr>
              <a:t>: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DCA605-B6DE-A991-EA4C-5F4DFD250782}"/>
              </a:ext>
            </a:extLst>
          </p:cNvPr>
          <p:cNvSpPr txBox="1"/>
          <p:nvPr/>
        </p:nvSpPr>
        <p:spPr>
          <a:xfrm>
            <a:off x="1304637" y="5520965"/>
            <a:ext cx="5367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软件实现 </a:t>
            </a:r>
            <a:r>
              <a:rPr lang="en-US" altLang="zh-CN" dirty="0">
                <a:solidFill>
                  <a:schemeClr val="accent1"/>
                </a:solidFill>
              </a:rPr>
              <a:t>+ </a:t>
            </a:r>
            <a:r>
              <a:rPr lang="zh-CN" altLang="en-US" dirty="0">
                <a:solidFill>
                  <a:schemeClr val="accent1"/>
                </a:solidFill>
              </a:rPr>
              <a:t>硬件实现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输入</a:t>
            </a:r>
            <a:r>
              <a:rPr lang="en-US" altLang="zh-CN" dirty="0">
                <a:solidFill>
                  <a:schemeClr val="accent1"/>
                </a:solidFill>
              </a:rPr>
              <a:t>AD</a:t>
            </a:r>
            <a:r>
              <a:rPr lang="zh-CN" altLang="en-US" dirty="0">
                <a:solidFill>
                  <a:schemeClr val="accent1"/>
                </a:solidFill>
              </a:rPr>
              <a:t>数据 </a:t>
            </a:r>
            <a:r>
              <a:rPr lang="en-US" altLang="zh-CN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zh-CN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多变 </a:t>
            </a:r>
            <a:r>
              <a:rPr lang="en-US" altLang="zh-CN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zh-CN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测试向量应该不能</a:t>
            </a:r>
            <a:r>
              <a:rPr lang="en-US" altLang="zh-CN" dirty="0">
                <a:solidFill>
                  <a:schemeClr val="accent1"/>
                </a:solidFill>
                <a:sym typeface="Wingdings" panose="05000000000000000000" pitchFamily="2" charset="2"/>
              </a:rPr>
              <a:t>100%</a:t>
            </a:r>
            <a:r>
              <a:rPr lang="zh-CN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覆盖</a:t>
            </a:r>
            <a:endParaRPr lang="en-US" altLang="zh-CN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r>
              <a:rPr lang="zh-CN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同时还有控制信号</a:t>
            </a:r>
            <a:endParaRPr lang="zh-CN" altLang="en-US" dirty="0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B57A3C99-B393-A6F9-EF64-4F213E50E2E1}"/>
              </a:ext>
            </a:extLst>
          </p:cNvPr>
          <p:cNvSpPr/>
          <p:nvPr/>
        </p:nvSpPr>
        <p:spPr>
          <a:xfrm>
            <a:off x="6800850" y="5403416"/>
            <a:ext cx="162804" cy="10408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86E824-4898-39E8-9FC0-66444FB700BD}"/>
              </a:ext>
            </a:extLst>
          </p:cNvPr>
          <p:cNvSpPr txBox="1"/>
          <p:nvPr/>
        </p:nvSpPr>
        <p:spPr>
          <a:xfrm>
            <a:off x="7213495" y="578317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该如何做验证？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4332E7-4E6A-F55A-B48E-DEEA75AB973B}"/>
              </a:ext>
            </a:extLst>
          </p:cNvPr>
          <p:cNvSpPr txBox="1"/>
          <p:nvPr/>
        </p:nvSpPr>
        <p:spPr>
          <a:xfrm>
            <a:off x="8920928" y="5403416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ffectLst/>
              </a:rPr>
              <a:t>构建验证组件，验证环境文件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6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032728" y="3269011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018438" y="3588989"/>
            <a:ext cx="6119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   谢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3032728" y="4686385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829028" y="4970596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384800" y="507014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2023-9-14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345" y="1316111"/>
            <a:ext cx="1524001" cy="1516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3919525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74703" y="2338925"/>
            <a:ext cx="2305382" cy="1565957"/>
            <a:chOff x="758661" y="1328277"/>
            <a:chExt cx="2305382" cy="1565957"/>
          </a:xfrm>
        </p:grpSpPr>
        <p:sp>
          <p:nvSpPr>
            <p:cNvPr id="6" name="文本框 5"/>
            <p:cNvSpPr txBox="1"/>
            <p:nvPr/>
          </p:nvSpPr>
          <p:spPr>
            <a:xfrm>
              <a:off x="758661" y="1328277"/>
              <a:ext cx="16316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目录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22829" y="2242678"/>
              <a:ext cx="2241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CONTENTS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925429" y="2894234"/>
              <a:ext cx="3258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5019290" y="1459884"/>
            <a:ext cx="473400" cy="3685525"/>
            <a:chOff x="5855367" y="980316"/>
            <a:chExt cx="473400" cy="3685525"/>
          </a:xfrm>
          <a:solidFill>
            <a:srgbClr val="0045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椭圆 12"/>
            <p:cNvSpPr/>
            <p:nvPr/>
          </p:nvSpPr>
          <p:spPr>
            <a:xfrm>
              <a:off x="5855368" y="98031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855367" y="2029587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865294" y="3102298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865293" y="4202368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636599" y="1380412"/>
            <a:ext cx="3589214" cy="3535782"/>
            <a:chOff x="6473990" y="974005"/>
            <a:chExt cx="6792300" cy="3535782"/>
          </a:xfrm>
        </p:grpSpPr>
        <p:grpSp>
          <p:nvGrpSpPr>
            <p:cNvPr id="28" name="组合 27"/>
            <p:cNvGrpSpPr/>
            <p:nvPr/>
          </p:nvGrpSpPr>
          <p:grpSpPr>
            <a:xfrm>
              <a:off x="6473992" y="2983659"/>
              <a:ext cx="6792298" cy="749458"/>
              <a:chOff x="6473992" y="3390074"/>
              <a:chExt cx="6792298" cy="749458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6473992" y="3390074"/>
                <a:ext cx="3407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子模块设计</a:t>
                </a: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473992" y="3770200"/>
                <a:ext cx="6792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dirty="0">
                    <a:solidFill>
                      <a:prstClr val="black"/>
                    </a:solidFill>
                  </a:rPr>
                  <a:t>Submodule design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6476500" y="974005"/>
              <a:ext cx="6789790" cy="704392"/>
              <a:chOff x="6476500" y="974005"/>
              <a:chExt cx="6789790" cy="704392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6476500" y="974005"/>
                <a:ext cx="26494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需求描述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6476500" y="1309065"/>
                <a:ext cx="6789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Description of Requirements</a:t>
                </a: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6473990" y="4109677"/>
              <a:ext cx="2452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问题讨论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6473992" y="1942531"/>
              <a:ext cx="5078890" cy="764342"/>
              <a:chOff x="6473992" y="2104032"/>
              <a:chExt cx="5078890" cy="764342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6473992" y="2104032"/>
                <a:ext cx="26520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总体设计</a:t>
                </a: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473992" y="2499042"/>
                <a:ext cx="507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overall design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5AD497C-0290-E4B4-919C-EEB26D664A30}"/>
              </a:ext>
            </a:extLst>
          </p:cNvPr>
          <p:cNvSpPr txBox="1"/>
          <p:nvPr/>
        </p:nvSpPr>
        <p:spPr>
          <a:xfrm>
            <a:off x="5649533" y="4923422"/>
            <a:ext cx="267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prstClr val="black"/>
                </a:solidFill>
              </a:rPr>
              <a:t>Discussion of issues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4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8" y="2849254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93073" y="3110266"/>
            <a:ext cx="56058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需求描述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386878" y="4266628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367338" y="1214438"/>
            <a:ext cx="1457325" cy="145732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第一部分：需求描述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966692C0-EBBA-81E4-B153-C8C3122E8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70" y="1615735"/>
            <a:ext cx="15320017" cy="64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AB3C497-E856-3184-46C5-975AD92017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9319084"/>
              </p:ext>
            </p:extLst>
          </p:nvPr>
        </p:nvGraphicFramePr>
        <p:xfrm>
          <a:off x="495300" y="1076325"/>
          <a:ext cx="5356225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143508" imgH="2867035" progId="Visio.Drawing.15">
                  <p:embed/>
                </p:oleObj>
              </mc:Choice>
              <mc:Fallback>
                <p:oleObj name="Visio" r:id="rId4" imgW="4143508" imgH="2867035" progId="Visio.Drawing.15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1076325"/>
                        <a:ext cx="5356225" cy="4165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F4C018F1-2EBD-30D7-4E19-2BB682676C99}"/>
              </a:ext>
            </a:extLst>
          </p:cNvPr>
          <p:cNvSpPr txBox="1"/>
          <p:nvPr/>
        </p:nvSpPr>
        <p:spPr>
          <a:xfrm>
            <a:off x="-799479" y="5381652"/>
            <a:ext cx="79461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20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无线电频谱监测接收机处理流程图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F67BF8A-AA4B-7BDA-F3AA-5826F1D5FDB1}"/>
              </a:ext>
            </a:extLst>
          </p:cNvPr>
          <p:cNvSpPr/>
          <p:nvPr/>
        </p:nvSpPr>
        <p:spPr>
          <a:xfrm>
            <a:off x="364777" y="987551"/>
            <a:ext cx="5678424" cy="539496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25E6AE6-836E-D528-E13F-0B0CA2DC2E9E}"/>
              </a:ext>
            </a:extLst>
          </p:cNvPr>
          <p:cNvSpPr txBox="1"/>
          <p:nvPr/>
        </p:nvSpPr>
        <p:spPr>
          <a:xfrm>
            <a:off x="6016752" y="1035280"/>
            <a:ext cx="6220968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(1) FPGA</a:t>
            </a:r>
            <a:r>
              <a:rPr lang="zh-CN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输入宽带采样数据，经过宽带功率谱分析模块，</a:t>
            </a:r>
            <a:endParaRPr lang="en-US" altLang="zh-CN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输出功率谱数据，经带宽信号检测模块完成信号检测和参</a:t>
            </a:r>
            <a:endParaRPr lang="en-US" altLang="zh-CN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数（载频、带宽）的测量，得到信号列表。</a:t>
            </a:r>
            <a:endParaRPr lang="en-US" altLang="zh-CN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(2) CPU</a:t>
            </a:r>
            <a:r>
              <a:rPr lang="zh-CN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根据检测信号列表自动配置窄带数字下变频（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）模块，引导窄带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DDC</a:t>
            </a:r>
            <a:r>
              <a:rPr lang="zh-CN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获取基带的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IQ</a:t>
            </a:r>
            <a:r>
              <a:rPr lang="zh-CN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信号，再经过调</a:t>
            </a:r>
            <a:endParaRPr lang="en-US" altLang="zh-CN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制识别模块计算出分类所需要的一系列参数，送往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endParaRPr lang="en-US" altLang="zh-CN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行分类得到识别结果。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371859-5695-616A-FA68-554D33DC8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665" y="4024362"/>
            <a:ext cx="4044066" cy="2358149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F610668F-EF5B-A443-FAFC-E2E076C592A4}"/>
              </a:ext>
            </a:extLst>
          </p:cNvPr>
          <p:cNvSpPr/>
          <p:nvPr/>
        </p:nvSpPr>
        <p:spPr>
          <a:xfrm>
            <a:off x="1311965" y="1680268"/>
            <a:ext cx="1298713" cy="83764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91D5EEA-B03E-20C5-A8D1-B9DA403A4DA7}"/>
              </a:ext>
            </a:extLst>
          </p:cNvPr>
          <p:cNvSpPr/>
          <p:nvPr/>
        </p:nvSpPr>
        <p:spPr>
          <a:xfrm>
            <a:off x="2296518" y="2260723"/>
            <a:ext cx="478752" cy="4687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0B03EC9-7A86-9A03-5A74-805350A8BE8E}"/>
              </a:ext>
            </a:extLst>
          </p:cNvPr>
          <p:cNvSpPr/>
          <p:nvPr/>
        </p:nvSpPr>
        <p:spPr>
          <a:xfrm>
            <a:off x="2958066" y="2693314"/>
            <a:ext cx="2740369" cy="95103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D8742F-07FC-B9BB-3B08-85331955896B}"/>
              </a:ext>
            </a:extLst>
          </p:cNvPr>
          <p:cNvSpPr txBox="1"/>
          <p:nvPr/>
        </p:nvSpPr>
        <p:spPr>
          <a:xfrm>
            <a:off x="5087357" y="272293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解调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5D65FBA-0571-A734-B5B0-9FE9E4FCBDD9}"/>
              </a:ext>
            </a:extLst>
          </p:cNvPr>
          <p:cNvSpPr/>
          <p:nvPr/>
        </p:nvSpPr>
        <p:spPr>
          <a:xfrm>
            <a:off x="4692650" y="3001091"/>
            <a:ext cx="755650" cy="386783"/>
          </a:xfrm>
          <a:prstGeom prst="ellipse">
            <a:avLst/>
          </a:prstGeom>
          <a:solidFill>
            <a:srgbClr val="F4B183">
              <a:alpha val="4117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38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8" y="2849254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742037" y="3173221"/>
            <a:ext cx="4707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设计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386878" y="4266628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367338" y="1214438"/>
            <a:ext cx="1457325" cy="145732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/>
        </p:nvSpPr>
        <p:spPr bwMode="auto">
          <a:xfrm>
            <a:off x="443550" y="1714375"/>
            <a:ext cx="11306585" cy="4526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60459" y="1899045"/>
            <a:ext cx="1771109" cy="56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研究方法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722307" y="2394899"/>
            <a:ext cx="2431906" cy="125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单击此处添加文本单击此处添加文本单击此处添加文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93141" y="1918151"/>
            <a:ext cx="1771109" cy="56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354989" y="2414005"/>
            <a:ext cx="2431906" cy="125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单击此处添加文本单击此处添加文本单击此处添加文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第二部分：总体设计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514975" y="9365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60208A11-4430-CFAC-928F-83E92104057D}"/>
              </a:ext>
            </a:extLst>
          </p:cNvPr>
          <p:cNvSpPr txBox="1"/>
          <p:nvPr/>
        </p:nvSpPr>
        <p:spPr>
          <a:xfrm>
            <a:off x="1283859" y="6356790"/>
            <a:ext cx="1455553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数字下变频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DF2C0A9-1CA3-1761-D5DC-416261B51C55}"/>
              </a:ext>
            </a:extLst>
          </p:cNvPr>
          <p:cNvSpPr txBox="1"/>
          <p:nvPr/>
        </p:nvSpPr>
        <p:spPr>
          <a:xfrm>
            <a:off x="4582127" y="6345120"/>
            <a:ext cx="2094898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相位</a:t>
            </a:r>
            <a:r>
              <a:rPr lang="en-US" altLang="zh-CN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幅度关系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A210FB4-6C1A-C0C5-26D0-24EED5064534}"/>
              </a:ext>
            </a:extLst>
          </p:cNvPr>
          <p:cNvSpPr txBox="1"/>
          <p:nvPr/>
        </p:nvSpPr>
        <p:spPr>
          <a:xfrm>
            <a:off x="7716731" y="6343811"/>
            <a:ext cx="2094898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窗函数时域图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6AA4C6C-CBCD-4A8C-FB6C-2E6509D96A62}"/>
              </a:ext>
            </a:extLst>
          </p:cNvPr>
          <p:cNvSpPr txBox="1"/>
          <p:nvPr/>
        </p:nvSpPr>
        <p:spPr>
          <a:xfrm>
            <a:off x="10011517" y="6326949"/>
            <a:ext cx="2094898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滤波器幅频响应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5061200-0C60-4949-9B22-849927D7D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68" y="1039947"/>
            <a:ext cx="9126439" cy="43436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CC4C19D-3C8D-38F5-3AFF-9C4F057A246B}"/>
              </a:ext>
            </a:extLst>
          </p:cNvPr>
          <p:cNvSpPr txBox="1"/>
          <p:nvPr/>
        </p:nvSpPr>
        <p:spPr>
          <a:xfrm>
            <a:off x="9749472" y="1258791"/>
            <a:ext cx="13965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ffectLst/>
              </a:rPr>
              <a:t>核心部分</a:t>
            </a:r>
            <a:endParaRPr lang="en-US" altLang="zh-CN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effectLst/>
              </a:rPr>
              <a:t>宽带</a:t>
            </a:r>
            <a:r>
              <a:rPr lang="en-US" altLang="zh-CN" dirty="0">
                <a:effectLst/>
              </a:rPr>
              <a:t>PSD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effectLst/>
              </a:rPr>
              <a:t>窄带处理</a:t>
            </a:r>
            <a:endParaRPr lang="en-US" altLang="zh-CN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effectLst/>
              </a:rPr>
              <a:t>控制器</a:t>
            </a:r>
          </a:p>
          <a:p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5DBC900-439F-3305-0465-FF479F224586}"/>
              </a:ext>
            </a:extLst>
          </p:cNvPr>
          <p:cNvSpPr txBox="1"/>
          <p:nvPr/>
        </p:nvSpPr>
        <p:spPr>
          <a:xfrm>
            <a:off x="9288783" y="2683684"/>
            <a:ext cx="29594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ffectLst/>
              </a:rPr>
              <a:t>1. </a:t>
            </a:r>
            <a:r>
              <a:rPr lang="zh-CN" altLang="en-US" dirty="0">
                <a:effectLst/>
              </a:rPr>
              <a:t>宽带</a:t>
            </a:r>
            <a:r>
              <a:rPr lang="en-US" altLang="zh-CN" dirty="0">
                <a:effectLst/>
              </a:rPr>
              <a:t>PSD</a:t>
            </a:r>
            <a:r>
              <a:rPr lang="zh-CN" altLang="en-US" dirty="0">
                <a:effectLst/>
              </a:rPr>
              <a:t>模块对输入的数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据完成频谱计算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2. </a:t>
            </a:r>
            <a:r>
              <a:rPr lang="zh-CN" altLang="en-US" dirty="0">
                <a:effectLst/>
              </a:rPr>
              <a:t>窄带处理模块对输出的信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号进行解调等处理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3. </a:t>
            </a:r>
            <a:r>
              <a:rPr lang="zh-CN" altLang="en-US" dirty="0">
                <a:effectLst/>
              </a:rPr>
              <a:t>控制器模块对系统中的部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分可配置模块进行配置。</a:t>
            </a:r>
          </a:p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43FA4AC-EF1C-3849-BC90-32B890D359FA}"/>
              </a:ext>
            </a:extLst>
          </p:cNvPr>
          <p:cNvSpPr txBox="1"/>
          <p:nvPr/>
        </p:nvSpPr>
        <p:spPr>
          <a:xfrm>
            <a:off x="571493" y="5799389"/>
            <a:ext cx="10197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    </a:t>
            </a:r>
            <a:r>
              <a:rPr lang="zh-CN" altLang="en-US" dirty="0"/>
              <a:t>由于宽带处理和窄带处理之间的耦合性比较低，</a:t>
            </a:r>
            <a:r>
              <a:rPr lang="zh-CN" altLang="en-US" dirty="0">
                <a:effectLst/>
              </a:rPr>
              <a:t>本次</a:t>
            </a:r>
            <a:r>
              <a:rPr lang="zh-CN" altLang="en-US" dirty="0"/>
              <a:t>首要</a:t>
            </a:r>
            <a:r>
              <a:rPr lang="zh-CN" altLang="en-US" dirty="0">
                <a:effectLst/>
              </a:rPr>
              <a:t>完成宽带</a:t>
            </a:r>
            <a:r>
              <a:rPr lang="en-US" altLang="zh-CN" dirty="0">
                <a:effectLst/>
              </a:rPr>
              <a:t>PSD</a:t>
            </a:r>
            <a:r>
              <a:rPr lang="zh-CN" altLang="en-US" dirty="0">
                <a:effectLst/>
              </a:rPr>
              <a:t>的设计、实现与功能验证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以及控制器主要完成对</a:t>
            </a:r>
            <a:r>
              <a:rPr lang="en-US" altLang="zh-CN" dirty="0">
                <a:effectLst/>
              </a:rPr>
              <a:t>FFT</a:t>
            </a:r>
            <a:r>
              <a:rPr lang="zh-CN" altLang="en-US" dirty="0">
                <a:effectLst/>
              </a:rPr>
              <a:t>点数的配置，实现系统带宽分辨率的可配置。</a:t>
            </a:r>
          </a:p>
          <a:p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E8DA392-B681-4642-8F05-1B5B466F4556}"/>
              </a:ext>
            </a:extLst>
          </p:cNvPr>
          <p:cNvSpPr txBox="1"/>
          <p:nvPr/>
        </p:nvSpPr>
        <p:spPr>
          <a:xfrm>
            <a:off x="3616336" y="5411715"/>
            <a:ext cx="26052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effectLst/>
              </a:rPr>
              <a:t>图</a:t>
            </a:r>
            <a:r>
              <a:rPr lang="en-US" altLang="zh-CN" sz="1600" dirty="0">
                <a:effectLst/>
              </a:rPr>
              <a:t>1 </a:t>
            </a:r>
            <a:r>
              <a:rPr lang="zh-CN" altLang="en-US" sz="1600" dirty="0">
                <a:effectLst/>
              </a:rPr>
              <a:t>数字通信接收机示意图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98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/>
        </p:nvSpPr>
        <p:spPr bwMode="auto">
          <a:xfrm>
            <a:off x="443550" y="1714375"/>
            <a:ext cx="11306585" cy="4526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60459" y="1899045"/>
            <a:ext cx="1771109" cy="56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研究方法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722307" y="2394899"/>
            <a:ext cx="2431906" cy="125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单击此处添加文本单击此处添加文本单击此处添加文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93141" y="1918151"/>
            <a:ext cx="1771109" cy="56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354989" y="2414005"/>
            <a:ext cx="2431906" cy="125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单击此处添加文本单击此处添加文本单击此处添加文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第二部分：总体设计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514975" y="9365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60208A11-4430-CFAC-928F-83E92104057D}"/>
              </a:ext>
            </a:extLst>
          </p:cNvPr>
          <p:cNvSpPr txBox="1"/>
          <p:nvPr/>
        </p:nvSpPr>
        <p:spPr>
          <a:xfrm>
            <a:off x="1283859" y="6356790"/>
            <a:ext cx="1455553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数字下变频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DF2C0A9-1CA3-1761-D5DC-416261B51C55}"/>
              </a:ext>
            </a:extLst>
          </p:cNvPr>
          <p:cNvSpPr txBox="1"/>
          <p:nvPr/>
        </p:nvSpPr>
        <p:spPr>
          <a:xfrm>
            <a:off x="4669416" y="6454153"/>
            <a:ext cx="353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effectLst/>
              </a:rPr>
              <a:t>图</a:t>
            </a:r>
            <a:r>
              <a:rPr lang="en-US" altLang="zh-CN" sz="1400" dirty="0">
                <a:effectLst/>
              </a:rPr>
              <a:t>2 </a:t>
            </a:r>
            <a:r>
              <a:rPr lang="zh-CN" altLang="en-US" sz="1400" dirty="0">
                <a:effectLst/>
              </a:rPr>
              <a:t>数字通信接收机</a:t>
            </a:r>
            <a:r>
              <a:rPr lang="zh-CN" altLang="en-US" sz="1400" dirty="0"/>
              <a:t>框</a:t>
            </a:r>
            <a:r>
              <a:rPr lang="zh-CN" altLang="en-US" sz="1400" dirty="0">
                <a:effectLst/>
              </a:rPr>
              <a:t>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2E66CD-99E6-9CC2-2C24-4CC5F9193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8" y="1021118"/>
            <a:ext cx="11306585" cy="543303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7" y="2849254"/>
            <a:ext cx="5616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88464" y="3173221"/>
            <a:ext cx="5812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子模块设计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386877" y="4266628"/>
            <a:ext cx="5616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367338" y="1214438"/>
            <a:ext cx="1457325" cy="145732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第三部分：子模块设计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14975" y="928047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F28794-1D72-DB72-36BD-B87CE3B229A3}"/>
              </a:ext>
            </a:extLst>
          </p:cNvPr>
          <p:cNvSpPr txBox="1"/>
          <p:nvPr/>
        </p:nvSpPr>
        <p:spPr>
          <a:xfrm>
            <a:off x="321733" y="8917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</a:rPr>
              <a:t>宽带处理通路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D32809-EE0D-9D70-A3E7-B0C0FA4A48BE}"/>
              </a:ext>
            </a:extLst>
          </p:cNvPr>
          <p:cNvSpPr txBox="1"/>
          <p:nvPr/>
        </p:nvSpPr>
        <p:spPr>
          <a:xfrm>
            <a:off x="6677025" y="2232850"/>
            <a:ext cx="6096000" cy="282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effectLst/>
              </a:rPr>
              <a:t>基本功能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zh-CN" altLang="en-US" dirty="0">
                <a:effectLst/>
              </a:rPr>
              <a:t>对</a:t>
            </a:r>
            <a:r>
              <a:rPr lang="en-US" altLang="zh-CN" dirty="0">
                <a:effectLst/>
              </a:rPr>
              <a:t>ADC</a:t>
            </a:r>
            <a:r>
              <a:rPr lang="zh-CN" altLang="en-US" dirty="0">
                <a:effectLst/>
              </a:rPr>
              <a:t>输入的</a:t>
            </a:r>
            <a:r>
              <a:rPr lang="en-US" altLang="zh-CN" dirty="0">
                <a:effectLst/>
              </a:rPr>
              <a:t>IQ</a:t>
            </a:r>
            <a:r>
              <a:rPr lang="zh-CN" altLang="en-US" dirty="0">
                <a:effectLst/>
              </a:rPr>
              <a:t>数据进行频谱分析，</a:t>
            </a:r>
            <a:endParaRPr lang="en-US" altLang="zh-CN" dirty="0">
              <a:effectLst/>
            </a:endParaRPr>
          </a:p>
          <a:p>
            <a:pPr algn="l"/>
            <a:r>
              <a:rPr lang="en-US" altLang="zh-CN" dirty="0"/>
              <a:t>                 </a:t>
            </a:r>
            <a:r>
              <a:rPr lang="zh-CN" altLang="en-US" dirty="0">
                <a:effectLst/>
              </a:rPr>
              <a:t>计算</a:t>
            </a:r>
            <a:r>
              <a:rPr lang="en-US" altLang="zh-CN" dirty="0">
                <a:effectLst/>
              </a:rPr>
              <a:t>FFT</a:t>
            </a:r>
            <a:r>
              <a:rPr lang="zh-CN" altLang="en-US" dirty="0">
                <a:effectLst/>
              </a:rPr>
              <a:t>频谱并进行频谱</a:t>
            </a:r>
            <a:r>
              <a:rPr lang="zh-CN" altLang="en-US" dirty="0"/>
              <a:t>计算</a:t>
            </a:r>
            <a:r>
              <a:rPr lang="zh-CN" altLang="en-US" dirty="0">
                <a:effectLst/>
              </a:rPr>
              <a:t>。</a:t>
            </a:r>
            <a:endParaRPr lang="en-US" altLang="zh-CN" dirty="0">
              <a:effectLst/>
            </a:endParaRPr>
          </a:p>
          <a:p>
            <a:pPr algn="l"/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部分指标要求：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effectLst/>
              </a:rPr>
              <a:t>输入采样率及位宽：</a:t>
            </a:r>
            <a:r>
              <a:rPr lang="en-US" altLang="zh-CN" dirty="0">
                <a:effectLst/>
              </a:rPr>
              <a:t>I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Q 204.8M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16bit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effectLst/>
              </a:rPr>
              <a:t>窗函数类型及长度</a:t>
            </a:r>
            <a:r>
              <a:rPr lang="en-US" altLang="zh-CN" dirty="0">
                <a:effectLst/>
              </a:rPr>
              <a:t>:  </a:t>
            </a:r>
            <a:r>
              <a:rPr lang="zh-CN" altLang="en-US" dirty="0">
                <a:effectLst/>
              </a:rPr>
              <a:t>矩形窗、</a:t>
            </a:r>
            <a:r>
              <a:rPr lang="en-US" altLang="zh-CN" dirty="0" err="1">
                <a:effectLst/>
              </a:rPr>
              <a:t>Hanning</a:t>
            </a:r>
            <a:r>
              <a:rPr lang="zh-CN" altLang="en-US" dirty="0">
                <a:effectLst/>
              </a:rPr>
              <a:t>窗</a:t>
            </a:r>
            <a:endParaRPr lang="en-US" altLang="zh-CN" dirty="0"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effectLst/>
              </a:rPr>
              <a:t>内部工作主时钟：</a:t>
            </a:r>
            <a:r>
              <a:rPr lang="en-US" altLang="zh-CN" dirty="0">
                <a:effectLst/>
              </a:rPr>
              <a:t>204.8M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effectLst/>
              </a:rPr>
              <a:t>对数转换：</a:t>
            </a:r>
            <a:r>
              <a:rPr lang="en-US" altLang="zh-CN" dirty="0">
                <a:effectLst/>
              </a:rPr>
              <a:t>log2</a:t>
            </a:r>
            <a:r>
              <a:rPr lang="zh-CN" altLang="en-US" dirty="0">
                <a:effectLst/>
              </a:rPr>
              <a:t>类型，位宽</a:t>
            </a:r>
            <a:r>
              <a:rPr lang="en-US" altLang="zh-CN" dirty="0">
                <a:effectLst/>
              </a:rPr>
              <a:t>16bit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C614CBA-FA89-70F2-78A2-1C2F6E7D8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9" y="1659651"/>
            <a:ext cx="6205164" cy="427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4E0BC0ED-E250-1D46-9BB9-5B88FA0ED8A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54530" y="2556574"/>
            <a:ext cx="71613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10BCB4-C578-E4F2-4BEB-CEE86A82A611}"/>
              </a:ext>
            </a:extLst>
          </p:cNvPr>
          <p:cNvSpPr txBox="1"/>
          <p:nvPr/>
        </p:nvSpPr>
        <p:spPr>
          <a:xfrm>
            <a:off x="2232025" y="6013226"/>
            <a:ext cx="30511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ffectLst/>
              </a:rPr>
              <a:t>图</a:t>
            </a:r>
            <a:r>
              <a:rPr lang="en-US" altLang="zh-CN" sz="1600" dirty="0"/>
              <a:t>3</a:t>
            </a:r>
            <a:r>
              <a:rPr lang="zh-CN" altLang="en-US" sz="1600" dirty="0">
                <a:effectLst/>
              </a:rPr>
              <a:t>宽带数据处理通路框图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6107</TotalTime>
  <Words>1030</Words>
  <Application>Microsoft Office PowerPoint</Application>
  <PresentationFormat>宽屏</PresentationFormat>
  <Paragraphs>163</Paragraphs>
  <Slides>19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Wingdings</vt:lpstr>
      <vt:lpstr>1_Office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wangchao sun</cp:lastModifiedBy>
  <cp:revision>151</cp:revision>
  <dcterms:created xsi:type="dcterms:W3CDTF">2019-08-14T01:25:36Z</dcterms:created>
  <dcterms:modified xsi:type="dcterms:W3CDTF">2023-09-26T19:37:14Z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