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6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32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33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34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35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36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7" r:id="rId2"/>
    <p:sldId id="258" r:id="rId3"/>
    <p:sldId id="698" r:id="rId4"/>
    <p:sldId id="735" r:id="rId5"/>
    <p:sldId id="696" r:id="rId6"/>
    <p:sldId id="720" r:id="rId7"/>
    <p:sldId id="736" r:id="rId8"/>
    <p:sldId id="744" r:id="rId9"/>
    <p:sldId id="699" r:id="rId10"/>
    <p:sldId id="715" r:id="rId11"/>
    <p:sldId id="752" r:id="rId12"/>
    <p:sldId id="738" r:id="rId13"/>
    <p:sldId id="757" r:id="rId14"/>
    <p:sldId id="739" r:id="rId15"/>
    <p:sldId id="753" r:id="rId16"/>
    <p:sldId id="758" r:id="rId17"/>
    <p:sldId id="756" r:id="rId18"/>
    <p:sldId id="759" r:id="rId19"/>
    <p:sldId id="742" r:id="rId20"/>
    <p:sldId id="743" r:id="rId21"/>
    <p:sldId id="740" r:id="rId22"/>
    <p:sldId id="760" r:id="rId23"/>
    <p:sldId id="761" r:id="rId24"/>
    <p:sldId id="741" r:id="rId25"/>
    <p:sldId id="762" r:id="rId26"/>
    <p:sldId id="745" r:id="rId27"/>
    <p:sldId id="746" r:id="rId28"/>
    <p:sldId id="763" r:id="rId29"/>
    <p:sldId id="747" r:id="rId30"/>
    <p:sldId id="748" r:id="rId31"/>
    <p:sldId id="764" r:id="rId32"/>
    <p:sldId id="765" r:id="rId33"/>
    <p:sldId id="766" r:id="rId34"/>
    <p:sldId id="749" r:id="rId35"/>
    <p:sldId id="767" r:id="rId36"/>
    <p:sldId id="768" r:id="rId37"/>
    <p:sldId id="769" r:id="rId38"/>
    <p:sldId id="701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00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75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292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134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4460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4559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0261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0865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452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3699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6557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1008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1348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345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795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5454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367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333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827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EBFAE-048D-461D-9F94-1EF1CAFC2409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image" Target="../media/image2.png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notesSlide" Target="../notesSlides/notesSlide1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7.xml"/><Relationship Id="rId7" Type="http://schemas.openxmlformats.org/officeDocument/2006/relationships/image" Target="../media/image11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20.xml"/><Relationship Id="rId7" Type="http://schemas.openxmlformats.org/officeDocument/2006/relationships/image" Target="../media/image2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16.xml"/><Relationship Id="rId11" Type="http://schemas.openxmlformats.org/officeDocument/2006/relationships/image" Target="../media/image19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8.png"/><Relationship Id="rId4" Type="http://schemas.openxmlformats.org/officeDocument/2006/relationships/tags" Target="../tags/tag21.xml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4.xml"/><Relationship Id="rId7" Type="http://schemas.openxmlformats.org/officeDocument/2006/relationships/notesSlide" Target="../notesSlides/notesSlide17.xml"/><Relationship Id="rId12" Type="http://schemas.openxmlformats.org/officeDocument/2006/relationships/image" Target="../media/image23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2.png"/><Relationship Id="rId5" Type="http://schemas.openxmlformats.org/officeDocument/2006/relationships/tags" Target="../tags/tag26.xml"/><Relationship Id="rId10" Type="http://schemas.openxmlformats.org/officeDocument/2006/relationships/image" Target="../media/image21.png"/><Relationship Id="rId4" Type="http://schemas.openxmlformats.org/officeDocument/2006/relationships/tags" Target="../tags/tag25.xml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image" Target="../media/image47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8.emf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9.emf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4.xml"/><Relationship Id="rId9" Type="http://schemas.openxmlformats.org/officeDocument/2006/relationships/image" Target="../media/image50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tags" Target="../tags/tag36.xml"/><Relationship Id="rId7" Type="http://schemas.openxmlformats.org/officeDocument/2006/relationships/oleObject" Target="../embeddings/oleObject4.bin"/><Relationship Id="rId12" Type="http://schemas.openxmlformats.org/officeDocument/2006/relationships/image" Target="../media/image51.emf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2.png"/><Relationship Id="rId11" Type="http://schemas.openxmlformats.org/officeDocument/2006/relationships/oleObject" Target="../embeddings/oleObject6.bin"/><Relationship Id="rId5" Type="http://schemas.openxmlformats.org/officeDocument/2006/relationships/notesSlide" Target="../notesSlides/notesSlide35.xml"/><Relationship Id="rId10" Type="http://schemas.openxmlformats.org/officeDocument/2006/relationships/image" Target="../media/image50.emf"/><Relationship Id="rId4" Type="http://schemas.openxmlformats.org/officeDocument/2006/relationships/slideLayout" Target="../slideLayouts/slideLayout7.xml"/><Relationship Id="rId9" Type="http://schemas.openxmlformats.org/officeDocument/2006/relationships/oleObject" Target="../embeddings/oleObject5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51.emf"/><Relationship Id="rId3" Type="http://schemas.openxmlformats.org/officeDocument/2006/relationships/tags" Target="../tags/tag39.xml"/><Relationship Id="rId7" Type="http://schemas.openxmlformats.org/officeDocument/2006/relationships/image" Target="../media/image2.png"/><Relationship Id="rId12" Type="http://schemas.openxmlformats.org/officeDocument/2006/relationships/oleObject" Target="../embeddings/oleObject9.bin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notesSlide" Target="../notesSlides/notesSlide36.xml"/><Relationship Id="rId11" Type="http://schemas.openxmlformats.org/officeDocument/2006/relationships/image" Target="../media/image50.emf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52.emf"/><Relationship Id="rId10" Type="http://schemas.openxmlformats.org/officeDocument/2006/relationships/oleObject" Target="../embeddings/oleObject8.bin"/><Relationship Id="rId4" Type="http://schemas.openxmlformats.org/officeDocument/2006/relationships/tags" Target="../tags/tag40.xml"/><Relationship Id="rId9" Type="http://schemas.openxmlformats.org/officeDocument/2006/relationships/image" Target="../media/image49.emf"/><Relationship Id="rId14" Type="http://schemas.openxmlformats.org/officeDocument/2006/relationships/oleObject" Target="../embeddings/oleObject10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7.xml"/><Relationship Id="rId13" Type="http://schemas.openxmlformats.org/officeDocument/2006/relationships/image" Target="../media/image50.emf"/><Relationship Id="rId18" Type="http://schemas.openxmlformats.org/officeDocument/2006/relationships/oleObject" Target="../embeddings/oleObject15.bin"/><Relationship Id="rId3" Type="http://schemas.openxmlformats.org/officeDocument/2006/relationships/tags" Target="../tags/tag4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52.emf"/><Relationship Id="rId2" Type="http://schemas.openxmlformats.org/officeDocument/2006/relationships/tags" Target="../tags/tag42.xml"/><Relationship Id="rId16" Type="http://schemas.openxmlformats.org/officeDocument/2006/relationships/oleObject" Target="../embeddings/oleObject14.bin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image" Target="../media/image49.emf"/><Relationship Id="rId5" Type="http://schemas.openxmlformats.org/officeDocument/2006/relationships/tags" Target="../tags/tag45.xml"/><Relationship Id="rId15" Type="http://schemas.openxmlformats.org/officeDocument/2006/relationships/image" Target="../media/image51.emf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53.emf"/><Relationship Id="rId4" Type="http://schemas.openxmlformats.org/officeDocument/2006/relationships/tags" Target="../tags/tag44.xml"/><Relationship Id="rId9" Type="http://schemas.openxmlformats.org/officeDocument/2006/relationships/image" Target="../media/image2.png"/><Relationship Id="rId14" Type="http://schemas.openxmlformats.org/officeDocument/2006/relationships/oleObject" Target="../embeddings/oleObject1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package" Target="../embeddings/Microsoft_Visio_Drawing.vsdx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064259" y="3269011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679447" y="3257646"/>
            <a:ext cx="88331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ASIC </a:t>
            </a:r>
            <a:r>
              <a:rPr lang="zh-CN" altLang="en-US" sz="4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 程 设 计</a:t>
            </a:r>
            <a:endParaRPr lang="en-US" altLang="zh-CN" sz="4400" dirty="0">
              <a:solidFill>
                <a:srgbClr val="0045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kumimoji="0" lang="zh-CN" altLang="en-US" sz="440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 字 通 信 接 收 机</a:t>
            </a:r>
            <a:endParaRPr kumimoji="0" lang="en-US" altLang="zh-CN" sz="440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064259" y="4686385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cxnSpLocks/>
          </p:cNvCxnSpPr>
          <p:nvPr/>
        </p:nvCxnSpPr>
        <p:spPr>
          <a:xfrm>
            <a:off x="547030" y="5605596"/>
            <a:ext cx="1132417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98347" y="580193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2023-9-21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75" y="1479551"/>
            <a:ext cx="1524001" cy="15165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16336" y="393837"/>
            <a:ext cx="495932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3-1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：数据预处理模块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14975" y="928047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 flipV="1">
            <a:off x="-354530" y="2556574"/>
            <a:ext cx="71613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929890" y="1487805"/>
            <a:ext cx="6331585" cy="15062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849880" y="4025265"/>
            <a:ext cx="6410960" cy="2108835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5922010" y="3141345"/>
            <a:ext cx="347980" cy="737235"/>
          </a:xfrm>
          <a:prstGeom prst="downArrow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321945" y="1014095"/>
            <a:ext cx="6096000" cy="47371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effectLst/>
                <a:sym typeface="+mn-ea"/>
              </a:rPr>
              <a:t>Overlap</a:t>
            </a:r>
            <a:r>
              <a:rPr lang="zh-CN" altLang="en-US" dirty="0" err="1">
                <a:effectLst/>
                <a:sym typeface="+mn-ea"/>
              </a:rPr>
              <a:t>（交叠）</a:t>
            </a:r>
            <a:endParaRPr lang="zh-CN" alt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>
          <a:xfrm>
            <a:off x="3616336" y="393837"/>
            <a:ext cx="495932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3-1</a:t>
            </a:r>
            <a:r>
              <a:rPr lang="zh-CN" altLang="en-US" sz="240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：数据预处理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模块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4" name="直接连接符 23"/>
          <p:cNvCxnSpPr/>
          <p:nvPr>
            <p:custDataLst>
              <p:tags r:id="rId2"/>
            </p:custDataLst>
          </p:nvPr>
        </p:nvCxnSpPr>
        <p:spPr>
          <a:xfrm>
            <a:off x="5514975" y="928047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26" name="文本框 25"/>
          <p:cNvSpPr txBox="1"/>
          <p:nvPr>
            <p:custDataLst>
              <p:tags r:id="rId4"/>
            </p:custDataLst>
          </p:nvPr>
        </p:nvSpPr>
        <p:spPr>
          <a:xfrm>
            <a:off x="827828" y="123975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effectLst/>
              </a:rPr>
              <a:t>宽带处理通路 </a:t>
            </a:r>
            <a:r>
              <a:rPr lang="en-US" altLang="zh-CN" dirty="0">
                <a:effectLst/>
              </a:rPr>
              <a:t>-&gt; </a:t>
            </a:r>
            <a:r>
              <a:rPr lang="en-US" altLang="zh-CN" dirty="0" err="1">
                <a:effectLst/>
              </a:rPr>
              <a:t>PSD_Overlap</a:t>
            </a:r>
            <a:r>
              <a:rPr lang="zh-CN" altLang="en-US" dirty="0">
                <a:effectLst/>
              </a:rPr>
              <a:t>模块设计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</p:txBody>
      </p:sp>
      <p:sp>
        <p:nvSpPr>
          <p:cNvPr id="27" name="Rectangle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flipV="1">
            <a:off x="-32797" y="4018661"/>
            <a:ext cx="71613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8" name="Rectangle 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1733" y="14620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9" name="Picture 1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78" y="2003211"/>
            <a:ext cx="6867678" cy="391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373716" y="2990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1" name="文本框 30"/>
          <p:cNvSpPr txBox="1"/>
          <p:nvPr>
            <p:custDataLst>
              <p:tags r:id="rId9"/>
            </p:custDataLst>
          </p:nvPr>
        </p:nvSpPr>
        <p:spPr>
          <a:xfrm>
            <a:off x="8263890" y="2092960"/>
            <a:ext cx="2691765" cy="37388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        </a:t>
            </a:r>
            <a:r>
              <a:rPr lang="en-US" altLang="zh-CN" dirty="0" err="1">
                <a:effectLst/>
              </a:rPr>
              <a:t>PSD_Overlap</a:t>
            </a:r>
            <a:r>
              <a:rPr lang="zh-CN" altLang="en-US" dirty="0">
                <a:effectLst/>
              </a:rPr>
              <a:t>模块实现的功能是对输入的</a:t>
            </a:r>
            <a:r>
              <a:rPr lang="en-US" altLang="zh-CN" dirty="0">
                <a:effectLst/>
              </a:rPr>
              <a:t>IQ</a:t>
            </a:r>
            <a:r>
              <a:rPr lang="zh-CN" altLang="en-US" dirty="0">
                <a:effectLst/>
              </a:rPr>
              <a:t>数据进行交叠处理，同时也实现了数据的分帧。</a:t>
            </a:r>
          </a:p>
          <a:p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       </a:t>
            </a:r>
            <a:r>
              <a:rPr lang="zh-CN" altLang="en-US" dirty="0">
                <a:effectLst/>
              </a:rPr>
              <a:t>数据帧重叠处理是为了提高频谱分析的时间分辨能力，提高短时信号检测能力和避免短时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信号的窗口效应。</a:t>
            </a:r>
          </a:p>
          <a:p>
            <a:endParaRPr lang="zh-CN" altLang="en-US" dirty="0"/>
          </a:p>
        </p:txBody>
      </p:sp>
      <p:sp>
        <p:nvSpPr>
          <p:cNvPr id="33" name="文本框 32"/>
          <p:cNvSpPr txBox="1"/>
          <p:nvPr>
            <p:custDataLst>
              <p:tags r:id="rId10"/>
            </p:custDataLst>
          </p:nvPr>
        </p:nvSpPr>
        <p:spPr>
          <a:xfrm>
            <a:off x="2139950" y="6146165"/>
            <a:ext cx="347218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effectLst/>
              </a:rPr>
              <a:t>图</a:t>
            </a:r>
            <a:r>
              <a:rPr lang="en-US" altLang="zh-CN" sz="1600" dirty="0">
                <a:effectLst/>
              </a:rPr>
              <a:t>5 Overlap </a:t>
            </a:r>
            <a:r>
              <a:rPr lang="zh-CN" altLang="en-US" sz="1600" dirty="0">
                <a:effectLst/>
              </a:rPr>
              <a:t>模块输入输出接口图</a:t>
            </a:r>
          </a:p>
          <a:p>
            <a:endParaRPr lang="zh-CN" altLang="en-US" sz="1600" dirty="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16336" y="393837"/>
            <a:ext cx="495932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3-1</a:t>
            </a:r>
            <a:r>
              <a:rPr lang="zh-CN" altLang="en-US" sz="240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：数据预处理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模块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14975" y="928047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1733" y="129055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effectLst/>
              </a:rPr>
              <a:t>宽带处理通路 </a:t>
            </a:r>
            <a:r>
              <a:rPr lang="en-US" altLang="zh-CN" dirty="0">
                <a:effectLst/>
              </a:rPr>
              <a:t>-&gt; </a:t>
            </a:r>
            <a:r>
              <a:rPr lang="en-US" altLang="zh-CN" dirty="0" err="1">
                <a:effectLst/>
              </a:rPr>
              <a:t>PSD_Overlap</a:t>
            </a:r>
            <a:r>
              <a:rPr lang="zh-CN" altLang="en-US" dirty="0">
                <a:effectLst/>
              </a:rPr>
              <a:t>模块设计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 flipV="1">
            <a:off x="-32797" y="4018661"/>
            <a:ext cx="71613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21733" y="14620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373716" y="2990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3460" y="1172210"/>
            <a:ext cx="5782945" cy="5607685"/>
          </a:xfrm>
          <a:prstGeom prst="rect">
            <a:avLst/>
          </a:prstGeom>
        </p:spPr>
      </p:pic>
      <p:pic>
        <p:nvPicPr>
          <p:cNvPr id="29" name="Picture 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" y="2299335"/>
            <a:ext cx="5502910" cy="313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16336" y="393837"/>
            <a:ext cx="495932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3-1</a:t>
            </a:r>
            <a:r>
              <a:rPr lang="zh-CN" altLang="en-US" sz="240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：数据预处理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模块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14975" y="928047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1733" y="129055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effectLst/>
              </a:rPr>
              <a:t>宽带处理通路 </a:t>
            </a:r>
            <a:r>
              <a:rPr lang="en-US" altLang="zh-CN" dirty="0">
                <a:effectLst/>
              </a:rPr>
              <a:t>-&gt; </a:t>
            </a:r>
            <a:r>
              <a:rPr lang="en-US" altLang="zh-CN" dirty="0" err="1">
                <a:effectLst/>
              </a:rPr>
              <a:t>PSD_Overlap</a:t>
            </a:r>
            <a:r>
              <a:rPr lang="zh-CN" altLang="en-US" dirty="0">
                <a:effectLst/>
              </a:rPr>
              <a:t>模块设计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 flipV="1">
            <a:off x="-32797" y="4018661"/>
            <a:ext cx="71613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21733" y="14620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373716" y="2990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42670" y="2061845"/>
            <a:ext cx="3841750" cy="39420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300470" y="1819910"/>
            <a:ext cx="4203065" cy="16459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299835" y="3914775"/>
            <a:ext cx="4656455" cy="2397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16336" y="393837"/>
            <a:ext cx="495932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3-1</a:t>
            </a:r>
            <a:r>
              <a:rPr lang="zh-CN" altLang="en-US" sz="240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：数据预处理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模块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14975" y="928047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71363" y="149756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effectLst/>
              </a:rPr>
              <a:t>宽带处理通路 </a:t>
            </a:r>
            <a:r>
              <a:rPr lang="en-US" altLang="zh-CN" dirty="0">
                <a:effectLst/>
              </a:rPr>
              <a:t>-&gt; </a:t>
            </a:r>
            <a:r>
              <a:rPr lang="en-US" altLang="zh-CN" dirty="0" err="1">
                <a:effectLst/>
              </a:rPr>
              <a:t>PSD_ADD_Win</a:t>
            </a:r>
            <a:r>
              <a:rPr lang="zh-CN" altLang="en-US" dirty="0">
                <a:effectLst/>
              </a:rPr>
              <a:t>模块设计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 flipV="1">
            <a:off x="-32797" y="4018661"/>
            <a:ext cx="71613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09768" y="14620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373716" y="2990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135110" y="2524760"/>
            <a:ext cx="2412365" cy="27108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        </a:t>
            </a:r>
            <a:r>
              <a:rPr lang="en-US" altLang="zh-CN" dirty="0" err="1">
                <a:effectLst/>
              </a:rPr>
              <a:t>PSD_ADD_Win</a:t>
            </a:r>
            <a:r>
              <a:rPr lang="zh-CN" altLang="en-US" dirty="0">
                <a:effectLst/>
              </a:rPr>
              <a:t>模块实现的功能是对</a:t>
            </a:r>
            <a:r>
              <a:rPr lang="en-US" altLang="zh-CN" dirty="0">
                <a:effectLst/>
              </a:rPr>
              <a:t>Overlap</a:t>
            </a:r>
            <a:r>
              <a:rPr lang="zh-CN" altLang="en-US" dirty="0">
                <a:effectLst/>
              </a:rPr>
              <a:t>输出的</a:t>
            </a:r>
            <a:r>
              <a:rPr lang="en-US" altLang="zh-CN" dirty="0">
                <a:effectLst/>
              </a:rPr>
              <a:t>IQ</a:t>
            </a:r>
            <a:r>
              <a:rPr lang="zh-CN" altLang="en-US" dirty="0">
                <a:effectLst/>
              </a:rPr>
              <a:t>数据进行加窗处理，减小信号在频域上的泄漏现象，即避免频谱泄漏。</a:t>
            </a:r>
          </a:p>
          <a:p>
            <a:endParaRPr lang="zh-CN" altLang="en-US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" y="2287270"/>
            <a:ext cx="778573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95122" y="1851377"/>
            <a:ext cx="86776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922813" y="5054113"/>
            <a:ext cx="61129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effectLst/>
              </a:rPr>
              <a:t>图</a:t>
            </a:r>
            <a:r>
              <a:rPr lang="en-US" altLang="zh-CN" sz="1600" dirty="0">
                <a:effectLst/>
              </a:rPr>
              <a:t>6 </a:t>
            </a:r>
            <a:r>
              <a:rPr lang="en-US" altLang="zh-CN" sz="1600" dirty="0" err="1">
                <a:effectLst/>
              </a:rPr>
              <a:t>Win_Process</a:t>
            </a:r>
            <a:r>
              <a:rPr lang="zh-CN" altLang="en-US" sz="1600" dirty="0">
                <a:effectLst/>
              </a:rPr>
              <a:t>模块输入输出接口</a:t>
            </a:r>
          </a:p>
          <a:p>
            <a:endParaRPr lang="zh-CN" altLang="en-US" sz="1600" dirty="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16336" y="393837"/>
            <a:ext cx="495932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3-1</a:t>
            </a:r>
            <a:r>
              <a:rPr lang="zh-CN" altLang="en-US" sz="240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：数据预处理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模块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14975" y="928047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1733" y="89177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effectLst/>
              </a:rPr>
              <a:t>宽带处理通路 </a:t>
            </a:r>
            <a:r>
              <a:rPr lang="en-US" altLang="zh-CN" dirty="0">
                <a:effectLst/>
              </a:rPr>
              <a:t>-&gt; </a:t>
            </a:r>
            <a:r>
              <a:rPr lang="en-US" altLang="zh-CN" dirty="0" err="1">
                <a:effectLst/>
              </a:rPr>
              <a:t>PSD_ADD_Win</a:t>
            </a:r>
            <a:r>
              <a:rPr lang="zh-CN" altLang="en-US" dirty="0">
                <a:effectLst/>
              </a:rPr>
              <a:t>模块设计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 flipV="1">
            <a:off x="-32797" y="4018661"/>
            <a:ext cx="71613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21733" y="14620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373716" y="2990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14" y="3042898"/>
            <a:ext cx="5514975" cy="183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95122" y="1851377"/>
            <a:ext cx="86776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976517"/>
            <a:ext cx="5754595" cy="437834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541053" y="5040143"/>
            <a:ext cx="61129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effectLst/>
              </a:rPr>
              <a:t>图</a:t>
            </a:r>
            <a:r>
              <a:rPr lang="en-US" altLang="zh-CN" sz="1600" dirty="0">
                <a:effectLst/>
              </a:rPr>
              <a:t>6 </a:t>
            </a:r>
            <a:r>
              <a:rPr lang="en-US" altLang="zh-CN" sz="1600" dirty="0" err="1">
                <a:effectLst/>
              </a:rPr>
              <a:t>Win_Process</a:t>
            </a:r>
            <a:r>
              <a:rPr lang="zh-CN" altLang="en-US" sz="1600" dirty="0">
                <a:effectLst/>
              </a:rPr>
              <a:t>模块输入输出接口</a:t>
            </a:r>
          </a:p>
          <a:p>
            <a:endParaRPr lang="zh-CN" altLang="en-US" sz="1600" dirty="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16336" y="393837"/>
            <a:ext cx="495932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3-1</a:t>
            </a:r>
            <a:r>
              <a:rPr lang="zh-CN" altLang="en-US" sz="240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：数据预处理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模块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14975" y="928047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1733" y="89177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effectLst/>
              </a:rPr>
              <a:t>宽带处理通路 </a:t>
            </a:r>
            <a:r>
              <a:rPr lang="en-US" altLang="zh-CN" dirty="0">
                <a:effectLst/>
              </a:rPr>
              <a:t>-&gt; </a:t>
            </a:r>
            <a:r>
              <a:rPr lang="en-US" altLang="zh-CN" dirty="0" err="1">
                <a:effectLst/>
              </a:rPr>
              <a:t>PSD_ADD_Win</a:t>
            </a:r>
            <a:r>
              <a:rPr lang="zh-CN" altLang="en-US" dirty="0">
                <a:effectLst/>
              </a:rPr>
              <a:t>模块设计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 flipV="1">
            <a:off x="-32797" y="4018661"/>
            <a:ext cx="71613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21733" y="14620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373716" y="2990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95122" y="1851377"/>
            <a:ext cx="86776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443990" y="1342390"/>
            <a:ext cx="2812415" cy="31813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521460" y="4519930"/>
            <a:ext cx="2566035" cy="224726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172200" y="1342390"/>
            <a:ext cx="4093845" cy="276034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852160" y="4116070"/>
            <a:ext cx="4321810" cy="2607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16336" y="393837"/>
            <a:ext cx="495932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3-1</a:t>
            </a:r>
            <a:r>
              <a:rPr lang="zh-CN" altLang="en-US" sz="240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：数据预处理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模块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14975" y="928047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1733" y="89177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effectLst/>
              </a:rPr>
              <a:t>宽带处理通路 </a:t>
            </a:r>
            <a:r>
              <a:rPr lang="en-US" altLang="zh-CN" dirty="0">
                <a:effectLst/>
              </a:rPr>
              <a:t>-&gt; </a:t>
            </a:r>
            <a:r>
              <a:rPr lang="en-US" altLang="zh-CN" dirty="0" err="1">
                <a:effectLst/>
              </a:rPr>
              <a:t>PSD_ADD_Win</a:t>
            </a:r>
            <a:r>
              <a:rPr lang="zh-CN" altLang="en-US" dirty="0">
                <a:effectLst/>
              </a:rPr>
              <a:t>模块设计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 flipV="1">
            <a:off x="-32797" y="4018661"/>
            <a:ext cx="71613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21733" y="14620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373716" y="2990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95122" y="1851377"/>
            <a:ext cx="86776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923665" y="2990215"/>
            <a:ext cx="2978785" cy="1571625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499533" y="1636630"/>
            <a:ext cx="609600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effectLst/>
              </a:rPr>
              <a:t>IP</a:t>
            </a:r>
            <a:r>
              <a:rPr lang="zh-CN" altLang="en-US" dirty="0">
                <a:effectLst/>
              </a:rPr>
              <a:t>核：</a:t>
            </a:r>
            <a:r>
              <a:rPr lang="en-US" altLang="zh-CN" dirty="0">
                <a:effectLst/>
              </a:rPr>
              <a:t>win_mult_I &amp; </a:t>
            </a:r>
            <a:r>
              <a:rPr lang="en-US" altLang="zh-CN" dirty="0">
                <a:effectLst/>
                <a:sym typeface="+mn-ea"/>
              </a:rPr>
              <a:t>win_mult_Q</a:t>
            </a:r>
            <a:r>
              <a:rPr lang="en-US" altLang="zh-CN" dirty="0">
                <a:effectLst/>
              </a:rPr>
              <a:t> </a:t>
            </a:r>
            <a:endParaRPr lang="zh-CN" alt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8133715" y="2990215"/>
            <a:ext cx="3262630" cy="15646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723130" y="5193030"/>
            <a:ext cx="5325110" cy="103759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99745" y="3323590"/>
            <a:ext cx="2497455" cy="1705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0075" y="676275"/>
            <a:ext cx="10991850" cy="550545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30200" dir="2700000" sx="101000" sy="101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386877" y="2849254"/>
            <a:ext cx="5616000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88464" y="3173221"/>
            <a:ext cx="581282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FFT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模块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386877" y="4266628"/>
            <a:ext cx="5616000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5367338" y="1214438"/>
            <a:ext cx="1457325" cy="145732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3-2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686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16336" y="393837"/>
            <a:ext cx="495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3-2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FFT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模块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14975" y="928047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AF28794-1D72-DB72-36BD-B87CE3B229A3}"/>
              </a:ext>
            </a:extLst>
          </p:cNvPr>
          <p:cNvSpPr txBox="1"/>
          <p:nvPr/>
        </p:nvSpPr>
        <p:spPr>
          <a:xfrm>
            <a:off x="321733" y="89177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effectLst/>
              </a:rPr>
              <a:t>宽带处理通路 </a:t>
            </a:r>
            <a:r>
              <a:rPr lang="en-US" altLang="zh-CN" dirty="0">
                <a:effectLst/>
              </a:rPr>
              <a:t>-&gt; </a:t>
            </a:r>
            <a:r>
              <a:rPr lang="en-US" altLang="zh-CN" dirty="0"/>
              <a:t>PSD_FFT_PROCESS –IP</a:t>
            </a:r>
            <a:r>
              <a:rPr lang="zh-CN" altLang="en-US" dirty="0"/>
              <a:t>核调用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E0BC0ED-E250-1D46-9BB9-5B88FA0ED8A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-32797" y="3856855"/>
            <a:ext cx="71613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83083B-9505-499B-1BAF-BFF73B3CE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33" y="14620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BC159-F848-42E0-F4BE-3D9C0D689BE7}"/>
              </a:ext>
            </a:extLst>
          </p:cNvPr>
          <p:cNvSpPr txBox="1"/>
          <p:nvPr/>
        </p:nvSpPr>
        <p:spPr>
          <a:xfrm>
            <a:off x="791233" y="122446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8C3346E-925A-A69C-03A6-532452019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" y="2159379"/>
            <a:ext cx="91283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013AF72-2698-C816-CBA9-46CBB39A2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248" y="2444202"/>
            <a:ext cx="87094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13EFC64-28A9-711A-C9E9-372D52535C03}"/>
              </a:ext>
            </a:extLst>
          </p:cNvPr>
          <p:cNvSpPr txBox="1"/>
          <p:nvPr/>
        </p:nvSpPr>
        <p:spPr>
          <a:xfrm>
            <a:off x="1133634" y="5488040"/>
            <a:ext cx="6112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sz="1600" dirty="0">
              <a:effectLst/>
            </a:endParaRPr>
          </a:p>
          <a:p>
            <a:endParaRPr lang="zh-CN" altLang="en-US" sz="1600" dirty="0">
              <a:effectLst/>
            </a:endParaRPr>
          </a:p>
          <a:p>
            <a:endParaRPr lang="zh-CN" altLang="en-US" sz="1600" dirty="0">
              <a:effectLst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40F054C-DC36-0B2E-0410-D75D69483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67" y="1303590"/>
            <a:ext cx="4105275" cy="202882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B0A5D02-70D0-3D75-5B50-6D7D98FF10CE}"/>
              </a:ext>
            </a:extLst>
          </p:cNvPr>
          <p:cNvSpPr txBox="1"/>
          <p:nvPr/>
        </p:nvSpPr>
        <p:spPr>
          <a:xfrm>
            <a:off x="1192696" y="3353631"/>
            <a:ext cx="21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2 FFT IP</a:t>
            </a:r>
            <a:r>
              <a:rPr lang="zh-CN" altLang="en-US" dirty="0"/>
              <a:t>核框图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5069094-0B14-0DB2-C0B8-EF12C3D8AE32}"/>
              </a:ext>
            </a:extLst>
          </p:cNvPr>
          <p:cNvSpPr txBox="1"/>
          <p:nvPr/>
        </p:nvSpPr>
        <p:spPr>
          <a:xfrm>
            <a:off x="5142389" y="1291869"/>
            <a:ext cx="61125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Xilinx </a:t>
            </a:r>
            <a:r>
              <a:rPr lang="zh-CN" altLang="en-US" dirty="0"/>
              <a:t>的快速傅里叶变换 </a:t>
            </a:r>
            <a:r>
              <a:rPr lang="en-US" altLang="zh-CN" dirty="0"/>
              <a:t>IP </a:t>
            </a:r>
            <a:r>
              <a:rPr lang="zh-CN" altLang="en-US" dirty="0"/>
              <a:t>核实现了 </a:t>
            </a:r>
            <a:r>
              <a:rPr lang="en-US" altLang="zh-CN" dirty="0"/>
              <a:t>Cooley-Tukey-FFT </a:t>
            </a:r>
            <a:r>
              <a:rPr lang="zh-CN" altLang="en-US" dirty="0"/>
              <a:t>算法，该算法是计算离散傅立 叶变换的有效方法，支持计算序列点数𝑁 </a:t>
            </a:r>
            <a:r>
              <a:rPr lang="en-US" altLang="zh-CN" dirty="0"/>
              <a:t>= 2 </a:t>
            </a:r>
            <a:r>
              <a:rPr lang="en-US" altLang="zh-CN" baseline="30000" dirty="0"/>
              <a:t>m</a:t>
            </a:r>
            <a:r>
              <a:rPr lang="zh-CN" altLang="en-US" dirty="0"/>
              <a:t>，𝑚 </a:t>
            </a:r>
            <a:r>
              <a:rPr lang="en-US" altLang="zh-CN" dirty="0"/>
              <a:t>= 3~16</a:t>
            </a:r>
            <a:r>
              <a:rPr lang="zh-CN" altLang="en-US" dirty="0"/>
              <a:t>范围内可配置，可以 很好的满足所需要求。图 </a:t>
            </a:r>
            <a:r>
              <a:rPr lang="en-US" altLang="zh-CN" dirty="0"/>
              <a:t>2</a:t>
            </a:r>
            <a:r>
              <a:rPr lang="zh-CN" altLang="en-US" dirty="0"/>
              <a:t>为 </a:t>
            </a:r>
            <a:r>
              <a:rPr lang="en-US" altLang="zh-CN" dirty="0"/>
              <a:t>Xilinx </a:t>
            </a:r>
            <a:r>
              <a:rPr lang="zh-CN" altLang="en-US" dirty="0"/>
              <a:t>快速傅里叶变换 </a:t>
            </a:r>
            <a:r>
              <a:rPr lang="en-US" altLang="zh-CN" dirty="0"/>
              <a:t>IP </a:t>
            </a:r>
            <a:r>
              <a:rPr lang="zh-CN" altLang="en-US" dirty="0"/>
              <a:t>核的框图。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FC9BD973-81CC-AAE2-DD0B-0679F40AE0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467" y="3689441"/>
            <a:ext cx="3992524" cy="2659586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46457447-D3FA-356B-2538-87388D9A0F7A}"/>
              </a:ext>
            </a:extLst>
          </p:cNvPr>
          <p:cNvSpPr txBox="1"/>
          <p:nvPr/>
        </p:nvSpPr>
        <p:spPr>
          <a:xfrm>
            <a:off x="1133634" y="6427210"/>
            <a:ext cx="21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3 FFT IP</a:t>
            </a:r>
            <a:r>
              <a:rPr lang="zh-CN" altLang="en-US" dirty="0"/>
              <a:t>核配置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04BD6B4-F568-5DA8-BB6C-42855E364DFD}"/>
              </a:ext>
            </a:extLst>
          </p:cNvPr>
          <p:cNvSpPr txBox="1"/>
          <p:nvPr/>
        </p:nvSpPr>
        <p:spPr>
          <a:xfrm>
            <a:off x="5126158" y="3564888"/>
            <a:ext cx="61125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在图 </a:t>
            </a:r>
            <a:r>
              <a:rPr lang="en-US" altLang="zh-CN" dirty="0"/>
              <a:t>3 </a:t>
            </a:r>
            <a:r>
              <a:rPr lang="zh-CN" altLang="en-US" dirty="0"/>
              <a:t>所示的 </a:t>
            </a:r>
            <a:r>
              <a:rPr lang="en-US" altLang="zh-CN" dirty="0"/>
              <a:t>FFT IP </a:t>
            </a:r>
            <a:r>
              <a:rPr lang="zh-CN" altLang="en-US" dirty="0"/>
              <a:t>核配置页面 </a:t>
            </a:r>
            <a:r>
              <a:rPr lang="en-US" altLang="zh-CN" dirty="0"/>
              <a:t>1 </a:t>
            </a:r>
            <a:r>
              <a:rPr lang="zh-CN" altLang="en-US" dirty="0"/>
              <a:t>中主要配置过程有 </a:t>
            </a:r>
            <a:r>
              <a:rPr lang="en-US" altLang="zh-CN" dirty="0"/>
              <a:t>4 </a:t>
            </a:r>
            <a:r>
              <a:rPr lang="zh-CN" altLang="en-US" dirty="0"/>
              <a:t>步。第 </a:t>
            </a:r>
            <a:r>
              <a:rPr lang="en-US" altLang="zh-CN" dirty="0"/>
              <a:t>1 </a:t>
            </a:r>
            <a:r>
              <a:rPr lang="zh-CN" altLang="en-US" dirty="0"/>
              <a:t>步，配置所需要的通道数 </a:t>
            </a:r>
            <a:r>
              <a:rPr lang="en-US" altLang="zh-CN" dirty="0"/>
              <a:t>Number of Channels</a:t>
            </a:r>
            <a:r>
              <a:rPr lang="zh-CN" altLang="en-US" dirty="0"/>
              <a:t>，本模块只需要一路频谱计算功能，因此通道数选择 </a:t>
            </a:r>
            <a:r>
              <a:rPr lang="en-US" altLang="zh-CN" dirty="0"/>
              <a:t>1</a:t>
            </a:r>
            <a:r>
              <a:rPr lang="zh-CN" altLang="en-US" dirty="0"/>
              <a:t>；第 </a:t>
            </a:r>
            <a:r>
              <a:rPr lang="en-US" altLang="zh-CN" dirty="0"/>
              <a:t>2 </a:t>
            </a:r>
            <a:r>
              <a:rPr lang="zh-CN" altLang="en-US" dirty="0"/>
              <a:t>步，配置系统时钟频率 </a:t>
            </a:r>
            <a:r>
              <a:rPr lang="en-US" altLang="zh-CN" dirty="0"/>
              <a:t>Target Clock Frequency</a:t>
            </a:r>
            <a:r>
              <a:rPr lang="zh-CN" altLang="en-US" dirty="0"/>
              <a:t>，需要与实际系统工作频率保持一致，这里为 </a:t>
            </a:r>
            <a:r>
              <a:rPr lang="en-US" altLang="zh-CN" dirty="0"/>
              <a:t>204.8M</a:t>
            </a:r>
            <a:r>
              <a:rPr lang="zh-CN" altLang="en-US" dirty="0"/>
              <a:t>；第 </a:t>
            </a:r>
            <a:r>
              <a:rPr lang="en-US" altLang="zh-CN" dirty="0"/>
              <a:t>3 </a:t>
            </a:r>
            <a:r>
              <a:rPr lang="zh-CN" altLang="en-US" dirty="0"/>
              <a:t>步，选择系统架构，系统架构从 </a:t>
            </a:r>
            <a:r>
              <a:rPr lang="en-US" altLang="zh-CN" dirty="0"/>
              <a:t>Pipelined </a:t>
            </a:r>
            <a:r>
              <a:rPr lang="zh-CN" altLang="en-US" dirty="0"/>
              <a:t>到 </a:t>
            </a:r>
            <a:r>
              <a:rPr lang="en-US" altLang="zh-CN" dirty="0"/>
              <a:t>Radix-2 lite</a:t>
            </a:r>
            <a:r>
              <a:rPr lang="zh-CN" altLang="en-US" dirty="0"/>
              <a:t>，资源消耗依次减少，但是计算的延迟会越来越大，这里选择 </a:t>
            </a:r>
            <a:r>
              <a:rPr lang="en-US" altLang="zh-CN" dirty="0"/>
              <a:t>Pipelined </a:t>
            </a:r>
            <a:r>
              <a:rPr lang="zh-CN" altLang="en-US" dirty="0"/>
              <a:t>流水线架构；第 </a:t>
            </a:r>
            <a:r>
              <a:rPr lang="en-US" altLang="zh-CN" dirty="0"/>
              <a:t>4 </a:t>
            </a:r>
            <a:r>
              <a:rPr lang="zh-CN" altLang="en-US" dirty="0"/>
              <a:t>步，勾选 </a:t>
            </a:r>
            <a:r>
              <a:rPr lang="en-US" altLang="zh-CN" dirty="0"/>
              <a:t>Rum Time Configurable Transform Length </a:t>
            </a:r>
            <a:r>
              <a:rPr lang="zh-CN" altLang="en-US" dirty="0"/>
              <a:t>选项，支持动态配置快速傅里叶变换点数。 </a:t>
            </a:r>
          </a:p>
        </p:txBody>
      </p:sp>
    </p:spTree>
    <p:extLst>
      <p:ext uri="{BB962C8B-B14F-4D97-AF65-F5344CB8AC3E}">
        <p14:creationId xmlns:p14="http://schemas.microsoft.com/office/powerpoint/2010/main" val="408417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3919525" cy="68580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74703" y="2338925"/>
            <a:ext cx="2305382" cy="1565957"/>
            <a:chOff x="758661" y="1328277"/>
            <a:chExt cx="2305382" cy="1565957"/>
          </a:xfrm>
        </p:grpSpPr>
        <p:sp>
          <p:nvSpPr>
            <p:cNvPr id="6" name="文本框 5"/>
            <p:cNvSpPr txBox="1"/>
            <p:nvPr/>
          </p:nvSpPr>
          <p:spPr>
            <a:xfrm>
              <a:off x="758661" y="1328277"/>
              <a:ext cx="16316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目录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22829" y="2242678"/>
              <a:ext cx="22412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CONTENTS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925429" y="2894234"/>
              <a:ext cx="32585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5019290" y="1459884"/>
            <a:ext cx="473400" cy="3685525"/>
            <a:chOff x="5855367" y="980316"/>
            <a:chExt cx="473400" cy="3685525"/>
          </a:xfrm>
          <a:solidFill>
            <a:srgbClr val="0045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椭圆 12"/>
            <p:cNvSpPr/>
            <p:nvPr/>
          </p:nvSpPr>
          <p:spPr>
            <a:xfrm>
              <a:off x="5855368" y="980316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855367" y="2029587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865294" y="3102298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865293" y="4202368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636599" y="1380412"/>
            <a:ext cx="3589214" cy="3535782"/>
            <a:chOff x="6473990" y="974005"/>
            <a:chExt cx="6792300" cy="3535782"/>
          </a:xfrm>
        </p:grpSpPr>
        <p:grpSp>
          <p:nvGrpSpPr>
            <p:cNvPr id="28" name="组合 27"/>
            <p:cNvGrpSpPr/>
            <p:nvPr/>
          </p:nvGrpSpPr>
          <p:grpSpPr>
            <a:xfrm>
              <a:off x="6473992" y="2983659"/>
              <a:ext cx="6792298" cy="749458"/>
              <a:chOff x="6473992" y="3390074"/>
              <a:chExt cx="6792298" cy="749458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6473992" y="3390074"/>
                <a:ext cx="34077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子模块实现</a:t>
                </a: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473992" y="3770200"/>
                <a:ext cx="6792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dirty="0">
                    <a:solidFill>
                      <a:prstClr val="black"/>
                    </a:solidFill>
                  </a:rPr>
                  <a:t>Submodule implement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6476500" y="974005"/>
              <a:ext cx="6789790" cy="704392"/>
              <a:chOff x="6476500" y="974005"/>
              <a:chExt cx="6789790" cy="704392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6476500" y="974005"/>
                <a:ext cx="26494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需求描述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6476500" y="1309065"/>
                <a:ext cx="6789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Description of Requirements</a:t>
                </a: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6473990" y="4109677"/>
              <a:ext cx="24527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问题讨论</a:t>
              </a: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6473992" y="1942531"/>
              <a:ext cx="5078890" cy="764342"/>
              <a:chOff x="6473992" y="2104032"/>
              <a:chExt cx="5078890" cy="764342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6473992" y="2104032"/>
                <a:ext cx="26520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总体设计</a:t>
                </a: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6473992" y="2499042"/>
                <a:ext cx="5078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overall design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5AD497C-0290-E4B4-919C-EEB26D664A30}"/>
              </a:ext>
            </a:extLst>
          </p:cNvPr>
          <p:cNvSpPr txBox="1"/>
          <p:nvPr/>
        </p:nvSpPr>
        <p:spPr>
          <a:xfrm>
            <a:off x="5649533" y="4923422"/>
            <a:ext cx="267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prstClr val="black"/>
                </a:solidFill>
              </a:rPr>
              <a:t>Discussion of issues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16336" y="393837"/>
            <a:ext cx="495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3-2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FFT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模块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14975" y="928047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AF28794-1D72-DB72-36BD-B87CE3B229A3}"/>
              </a:ext>
            </a:extLst>
          </p:cNvPr>
          <p:cNvSpPr txBox="1"/>
          <p:nvPr/>
        </p:nvSpPr>
        <p:spPr>
          <a:xfrm>
            <a:off x="321733" y="89177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effectLst/>
              </a:rPr>
              <a:t>宽带处理通路 </a:t>
            </a:r>
            <a:r>
              <a:rPr lang="en-US" altLang="zh-CN" dirty="0">
                <a:effectLst/>
              </a:rPr>
              <a:t>-&gt; </a:t>
            </a:r>
            <a:r>
              <a:rPr lang="en-US" altLang="zh-CN" dirty="0"/>
              <a:t>PSD_FFT_PROCESS –IP</a:t>
            </a:r>
            <a:r>
              <a:rPr lang="zh-CN" altLang="en-US" dirty="0"/>
              <a:t>核调用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E0BC0ED-E250-1D46-9BB9-5B88FA0ED8A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-32797" y="3856855"/>
            <a:ext cx="71613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83083B-9505-499B-1BAF-BFF73B3CE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33" y="14620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BC159-F848-42E0-F4BE-3D9C0D689BE7}"/>
              </a:ext>
            </a:extLst>
          </p:cNvPr>
          <p:cNvSpPr txBox="1"/>
          <p:nvPr/>
        </p:nvSpPr>
        <p:spPr>
          <a:xfrm>
            <a:off x="791233" y="122446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8C3346E-925A-A69C-03A6-532452019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" y="2159379"/>
            <a:ext cx="91283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013AF72-2698-C816-CBA9-46CBB39A2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248" y="2444202"/>
            <a:ext cx="87094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13EFC64-28A9-711A-C9E9-372D52535C03}"/>
              </a:ext>
            </a:extLst>
          </p:cNvPr>
          <p:cNvSpPr txBox="1"/>
          <p:nvPr/>
        </p:nvSpPr>
        <p:spPr>
          <a:xfrm>
            <a:off x="1133634" y="5488040"/>
            <a:ext cx="6112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sz="1600" dirty="0">
              <a:effectLst/>
            </a:endParaRPr>
          </a:p>
          <a:p>
            <a:endParaRPr lang="zh-CN" altLang="en-US" sz="1600" dirty="0">
              <a:effectLst/>
            </a:endParaRPr>
          </a:p>
          <a:p>
            <a:endParaRPr lang="zh-CN" altLang="en-US" sz="1600" dirty="0">
              <a:effectLst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6457447-D3FA-356B-2538-87388D9A0F7A}"/>
              </a:ext>
            </a:extLst>
          </p:cNvPr>
          <p:cNvSpPr txBox="1"/>
          <p:nvPr/>
        </p:nvSpPr>
        <p:spPr>
          <a:xfrm>
            <a:off x="840635" y="5040596"/>
            <a:ext cx="21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4 FFT IP</a:t>
            </a:r>
            <a:r>
              <a:rPr lang="zh-CN" altLang="en-US" dirty="0"/>
              <a:t>核配置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0423F4F-2002-123F-6FFB-A3E399F98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50" y="1224461"/>
            <a:ext cx="4770752" cy="367041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AC80C7F-C54A-5FFE-5A68-787EE8EDEDDA}"/>
              </a:ext>
            </a:extLst>
          </p:cNvPr>
          <p:cNvSpPr txBox="1"/>
          <p:nvPr/>
        </p:nvSpPr>
        <p:spPr>
          <a:xfrm>
            <a:off x="5519382" y="1261106"/>
            <a:ext cx="61125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在图 </a:t>
            </a:r>
            <a:r>
              <a:rPr lang="en-US" altLang="zh-CN" dirty="0"/>
              <a:t>4</a:t>
            </a:r>
            <a:r>
              <a:rPr lang="zh-CN" altLang="en-US" dirty="0"/>
              <a:t>所示的 </a:t>
            </a:r>
            <a:r>
              <a:rPr lang="en-US" altLang="zh-CN" dirty="0"/>
              <a:t>FFT IP </a:t>
            </a:r>
            <a:r>
              <a:rPr lang="zh-CN" altLang="en-US" dirty="0"/>
              <a:t>核配置页面 </a:t>
            </a:r>
            <a:r>
              <a:rPr lang="en-US" altLang="zh-CN" dirty="0"/>
              <a:t>2 </a:t>
            </a:r>
            <a:r>
              <a:rPr lang="zh-CN" altLang="en-US" dirty="0"/>
              <a:t>中主要配置过程有 </a:t>
            </a:r>
            <a:r>
              <a:rPr lang="en-US" altLang="zh-CN" dirty="0"/>
              <a:t>6 </a:t>
            </a:r>
            <a:r>
              <a:rPr lang="zh-CN" altLang="en-US" dirty="0"/>
              <a:t>步。第 </a:t>
            </a:r>
            <a:r>
              <a:rPr lang="en-US" altLang="zh-CN" dirty="0"/>
              <a:t>5 </a:t>
            </a:r>
            <a:r>
              <a:rPr lang="zh-CN" altLang="en-US" dirty="0"/>
              <a:t>步，配置 数据格式 </a:t>
            </a:r>
            <a:r>
              <a:rPr lang="en-US" altLang="zh-CN" dirty="0"/>
              <a:t>Data Format</a:t>
            </a:r>
            <a:r>
              <a:rPr lang="zh-CN" altLang="en-US" dirty="0"/>
              <a:t>，支持的数据格式有定点数核浮点数，浮点数会消耗大量的资源，这里选择定点数模式；第 </a:t>
            </a:r>
            <a:r>
              <a:rPr lang="en-US" altLang="zh-CN" dirty="0"/>
              <a:t>6 </a:t>
            </a:r>
            <a:r>
              <a:rPr lang="zh-CN" altLang="en-US" dirty="0"/>
              <a:t>步，配置数据缩放选项 </a:t>
            </a:r>
            <a:r>
              <a:rPr lang="en-US" altLang="zh-CN" dirty="0"/>
              <a:t>Scaling Options</a:t>
            </a:r>
            <a:r>
              <a:rPr lang="zh-CN" altLang="en-US" dirty="0"/>
              <a:t>，这里选择不进行缩放，使用全精度输出；第 </a:t>
            </a:r>
            <a:r>
              <a:rPr lang="en-US" altLang="zh-CN" dirty="0"/>
              <a:t>7 </a:t>
            </a:r>
            <a:r>
              <a:rPr lang="zh-CN" altLang="en-US" dirty="0"/>
              <a:t>步，配置舍入模式 </a:t>
            </a:r>
            <a:r>
              <a:rPr lang="en-US" altLang="zh-CN" dirty="0"/>
              <a:t>Rounding Modes</a:t>
            </a:r>
            <a:r>
              <a:rPr lang="zh-CN" altLang="en-US" dirty="0"/>
              <a:t>，这里配置为截断方式，第 </a:t>
            </a:r>
            <a:r>
              <a:rPr lang="en-US" altLang="zh-CN" dirty="0"/>
              <a:t>8 </a:t>
            </a:r>
            <a:r>
              <a:rPr lang="zh-CN" altLang="en-US" dirty="0"/>
              <a:t>步，配置输入数据的宽度，这里是单路 </a:t>
            </a:r>
            <a:r>
              <a:rPr lang="en-US" altLang="zh-CN" dirty="0"/>
              <a:t>I </a:t>
            </a:r>
            <a:r>
              <a:rPr lang="zh-CN" altLang="en-US" dirty="0"/>
              <a:t>或者 </a:t>
            </a:r>
            <a:r>
              <a:rPr lang="en-US" altLang="zh-CN" dirty="0"/>
              <a:t>Q </a:t>
            </a:r>
            <a:r>
              <a:rPr lang="zh-CN" altLang="en-US" dirty="0"/>
              <a:t>的位宽， 不是 </a:t>
            </a:r>
            <a:r>
              <a:rPr lang="en-US" altLang="zh-CN" dirty="0"/>
              <a:t>I</a:t>
            </a:r>
            <a:r>
              <a:rPr lang="zh-CN" altLang="en-US" dirty="0"/>
              <a:t>、</a:t>
            </a:r>
            <a:r>
              <a:rPr lang="en-US" altLang="zh-CN" dirty="0"/>
              <a:t>Q </a:t>
            </a:r>
            <a:r>
              <a:rPr lang="zh-CN" altLang="en-US" dirty="0"/>
              <a:t>数据拼接后的总宽度，这里选择 </a:t>
            </a:r>
            <a:r>
              <a:rPr lang="en-US" altLang="zh-CN" dirty="0"/>
              <a:t>24bit</a:t>
            </a:r>
            <a:r>
              <a:rPr lang="zh-CN" altLang="en-US" dirty="0"/>
              <a:t>；第 </a:t>
            </a:r>
            <a:r>
              <a:rPr lang="en-US" altLang="zh-CN" dirty="0"/>
              <a:t>9 </a:t>
            </a:r>
            <a:r>
              <a:rPr lang="zh-CN" altLang="en-US" dirty="0"/>
              <a:t>步，选择数据有序输出还是 乱序输出，这里选择 </a:t>
            </a:r>
            <a:r>
              <a:rPr lang="en-US" altLang="zh-CN" dirty="0"/>
              <a:t>Bit/Digit Reversed Order</a:t>
            </a:r>
            <a:r>
              <a:rPr lang="zh-CN" altLang="en-US" dirty="0"/>
              <a:t>，进行乱序输出，减少资源的消耗； 第 </a:t>
            </a:r>
            <a:r>
              <a:rPr lang="en-US" altLang="zh-CN" dirty="0"/>
              <a:t>10 </a:t>
            </a:r>
            <a:r>
              <a:rPr lang="zh-CN" altLang="en-US" dirty="0"/>
              <a:t>步，勾选 </a:t>
            </a:r>
            <a:r>
              <a:rPr lang="en-US" altLang="zh-CN" dirty="0"/>
              <a:t>XK_INDEX </a:t>
            </a:r>
            <a:r>
              <a:rPr lang="zh-CN" altLang="en-US" dirty="0"/>
              <a:t>选项，输出数据的索引信息，辅助后续的数据拼接。 </a:t>
            </a:r>
          </a:p>
        </p:txBody>
      </p:sp>
    </p:spTree>
    <p:extLst>
      <p:ext uri="{BB962C8B-B14F-4D97-AF65-F5344CB8AC3E}">
        <p14:creationId xmlns:p14="http://schemas.microsoft.com/office/powerpoint/2010/main" val="94678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16336" y="393837"/>
            <a:ext cx="495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3-2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FFT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模块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14975" y="928047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AF28794-1D72-DB72-36BD-B87CE3B229A3}"/>
              </a:ext>
            </a:extLst>
          </p:cNvPr>
          <p:cNvSpPr txBox="1"/>
          <p:nvPr/>
        </p:nvSpPr>
        <p:spPr>
          <a:xfrm>
            <a:off x="321733" y="89177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effectLst/>
              </a:rPr>
              <a:t>宽带处理通路 </a:t>
            </a:r>
            <a:r>
              <a:rPr lang="en-US" altLang="zh-CN" dirty="0">
                <a:effectLst/>
              </a:rPr>
              <a:t>-&gt; PSD_FFT_PROCESS</a:t>
            </a:r>
            <a:r>
              <a:rPr lang="zh-CN" altLang="en-US" dirty="0">
                <a:effectLst/>
              </a:rPr>
              <a:t>模块设计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E0BC0ED-E250-1D46-9BB9-5B88FA0ED8A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32797" y="4018661"/>
            <a:ext cx="71613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83083B-9505-499B-1BAF-BFF73B3CE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33" y="14620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E880FBE-3276-7024-093D-C96E255E5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716" y="2990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BC159-F848-42E0-F4BE-3D9C0D689BE7}"/>
              </a:ext>
            </a:extLst>
          </p:cNvPr>
          <p:cNvSpPr txBox="1"/>
          <p:nvPr/>
        </p:nvSpPr>
        <p:spPr>
          <a:xfrm>
            <a:off x="782767" y="1333633"/>
            <a:ext cx="9472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       </a:t>
            </a:r>
            <a:r>
              <a:rPr lang="en-US" altLang="zh-CN" dirty="0">
                <a:effectLst/>
              </a:rPr>
              <a:t>PSD_FFT_PROCESS</a:t>
            </a:r>
            <a:r>
              <a:rPr lang="zh-CN" altLang="en-US" dirty="0">
                <a:effectLst/>
              </a:rPr>
              <a:t>模块实现的功能是对</a:t>
            </a:r>
            <a:r>
              <a:rPr lang="en-US" altLang="zh-CN" dirty="0">
                <a:effectLst/>
              </a:rPr>
              <a:t>PSD_ADD_WIN</a:t>
            </a:r>
            <a:r>
              <a:rPr lang="zh-CN" altLang="en-US" dirty="0">
                <a:effectLst/>
              </a:rPr>
              <a:t>模块输出的</a:t>
            </a:r>
            <a:r>
              <a:rPr lang="en-US" altLang="zh-CN" dirty="0">
                <a:effectLst/>
              </a:rPr>
              <a:t>IQ</a:t>
            </a:r>
            <a:r>
              <a:rPr lang="zh-CN" altLang="en-US" dirty="0">
                <a:effectLst/>
              </a:rPr>
              <a:t>数据进行</a:t>
            </a:r>
            <a:r>
              <a:rPr lang="en-US" altLang="zh-CN" dirty="0">
                <a:effectLst/>
              </a:rPr>
              <a:t>FFT</a:t>
            </a:r>
            <a:r>
              <a:rPr lang="zh-CN" altLang="en-US" dirty="0">
                <a:effectLst/>
              </a:rPr>
              <a:t>运算。</a:t>
            </a:r>
          </a:p>
          <a:p>
            <a:endParaRPr lang="zh-CN" altLang="en-US" dirty="0"/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425D620A-083C-B7A9-B25D-B4D0402AF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1563" y="2506147"/>
            <a:ext cx="5103412" cy="282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88C3346E-925A-A69C-03A6-532452019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" y="2159379"/>
            <a:ext cx="91283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52457D3-5580-3C1A-E882-1FDF553417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1343" y="1706431"/>
            <a:ext cx="4964183" cy="498223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D30D762-CB69-ED64-0D50-C50157ECD7F5}"/>
              </a:ext>
            </a:extLst>
          </p:cNvPr>
          <p:cNvSpPr txBox="1"/>
          <p:nvPr/>
        </p:nvSpPr>
        <p:spPr>
          <a:xfrm>
            <a:off x="1164627" y="5887269"/>
            <a:ext cx="611293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effectLst/>
              </a:rPr>
              <a:t>图</a:t>
            </a:r>
            <a:r>
              <a:rPr lang="en-US" altLang="zh-CN" sz="1600" dirty="0"/>
              <a:t>1</a:t>
            </a:r>
            <a:r>
              <a:rPr lang="en-US" altLang="zh-CN" sz="1600" dirty="0">
                <a:effectLst/>
              </a:rPr>
              <a:t> </a:t>
            </a:r>
            <a:r>
              <a:rPr lang="en-US" altLang="zh-CN" sz="1600" dirty="0" err="1">
                <a:effectLst/>
              </a:rPr>
              <a:t>PSD_FFT_Process</a:t>
            </a:r>
            <a:r>
              <a:rPr lang="zh-CN" altLang="en-US" sz="1600" dirty="0">
                <a:effectLst/>
              </a:rPr>
              <a:t>模块输入输出接口</a:t>
            </a:r>
          </a:p>
          <a:p>
            <a:endParaRPr lang="zh-CN" altLang="en-US" sz="1600" dirty="0">
              <a:effectLst/>
            </a:endParaRPr>
          </a:p>
          <a:p>
            <a:endParaRPr lang="zh-CN" alt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1482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0075" y="676275"/>
            <a:ext cx="10991850" cy="550545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30200" dir="2700000" sx="101000" sy="101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386877" y="2849254"/>
            <a:ext cx="5616000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88464" y="3173221"/>
            <a:ext cx="581282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频谱测量模块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386877" y="4266628"/>
            <a:ext cx="5616000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5367338" y="1214438"/>
            <a:ext cx="1457325" cy="145732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3-3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921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16336" y="393837"/>
            <a:ext cx="495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3-3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：频谱测量模块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14975" y="928047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AF28794-1D72-DB72-36BD-B87CE3B229A3}"/>
              </a:ext>
            </a:extLst>
          </p:cNvPr>
          <p:cNvSpPr txBox="1"/>
          <p:nvPr/>
        </p:nvSpPr>
        <p:spPr>
          <a:xfrm>
            <a:off x="321733" y="93565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effectLst/>
              </a:rPr>
              <a:t>宽带处理通路 </a:t>
            </a:r>
            <a:r>
              <a:rPr lang="en-US" altLang="zh-CN" dirty="0">
                <a:effectLst/>
              </a:rPr>
              <a:t>-&gt;</a:t>
            </a:r>
            <a:r>
              <a:rPr lang="zh-CN" altLang="en-US" dirty="0"/>
              <a:t>频谱测量模块的信号通路</a:t>
            </a:r>
            <a:endParaRPr lang="zh-CN" alt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E0BC0ED-E250-1D46-9BB9-5B88FA0ED8A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49278" y="4040188"/>
            <a:ext cx="71613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83083B-9505-499B-1BAF-BFF73B3CE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33" y="14620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E880FBE-3276-7024-093D-C96E255E5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416" y="3009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8C3346E-925A-A69C-03A6-532452019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" y="2159379"/>
            <a:ext cx="91283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C21BB9E-77A3-D26B-D79F-33705222E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08" y="2590042"/>
            <a:ext cx="68281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ACD3180-E058-2446-EBA5-CB9582C34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376" y="1699341"/>
            <a:ext cx="6744047" cy="377844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7355DC37-5731-ABE0-CB99-9E92341152C6}"/>
              </a:ext>
            </a:extLst>
          </p:cNvPr>
          <p:cNvSpPr txBox="1"/>
          <p:nvPr/>
        </p:nvSpPr>
        <p:spPr>
          <a:xfrm>
            <a:off x="1771650" y="5632450"/>
            <a:ext cx="490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</a:t>
            </a:r>
            <a:r>
              <a:rPr lang="zh-CN" altLang="en-US" dirty="0"/>
              <a:t>：频谱测量模块的信号通路</a:t>
            </a:r>
          </a:p>
        </p:txBody>
      </p:sp>
    </p:spTree>
    <p:extLst>
      <p:ext uri="{BB962C8B-B14F-4D97-AF65-F5344CB8AC3E}">
        <p14:creationId xmlns:p14="http://schemas.microsoft.com/office/powerpoint/2010/main" val="239806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3-3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：频谱测量模块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514975" y="928047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AF28794-1D72-DB72-36BD-B87CE3B229A3}"/>
              </a:ext>
            </a:extLst>
          </p:cNvPr>
          <p:cNvSpPr txBox="1"/>
          <p:nvPr/>
        </p:nvSpPr>
        <p:spPr>
          <a:xfrm>
            <a:off x="321733" y="93959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effectLst/>
              </a:rPr>
              <a:t>宽带处理通路 </a:t>
            </a:r>
            <a:r>
              <a:rPr lang="en-US" altLang="zh-CN" dirty="0">
                <a:effectLst/>
              </a:rPr>
              <a:t>-&gt; </a:t>
            </a:r>
            <a:r>
              <a:rPr lang="en-US" altLang="zh-CN" dirty="0" err="1">
                <a:effectLst/>
              </a:rPr>
              <a:t>PSD</a:t>
            </a:r>
            <a:r>
              <a:rPr lang="en-US" altLang="zh-CN" b="1" dirty="0" err="1">
                <a:effectLst/>
              </a:rPr>
              <a:t>_</a:t>
            </a:r>
            <a:r>
              <a:rPr lang="en-US" altLang="zh-CN" dirty="0" err="1">
                <a:effectLst/>
              </a:rPr>
              <a:t>Get_Module_Square</a:t>
            </a:r>
            <a:r>
              <a:rPr lang="zh-CN" altLang="en-US" dirty="0">
                <a:effectLst/>
              </a:rPr>
              <a:t>模块设计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E0BC0ED-E250-1D46-9BB9-5B88FA0ED8A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32797" y="4018661"/>
            <a:ext cx="71613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83083B-9505-499B-1BAF-BFF73B3CE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33" y="14620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E880FBE-3276-7024-093D-C96E255E5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716" y="2990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BC159-F848-42E0-F4BE-3D9C0D689BE7}"/>
              </a:ext>
            </a:extLst>
          </p:cNvPr>
          <p:cNvSpPr txBox="1"/>
          <p:nvPr/>
        </p:nvSpPr>
        <p:spPr>
          <a:xfrm>
            <a:off x="786636" y="1272322"/>
            <a:ext cx="9637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effectLst/>
              </a:rPr>
              <a:t>PSD</a:t>
            </a:r>
            <a:r>
              <a:rPr lang="en-US" altLang="zh-CN" b="1" dirty="0" err="1">
                <a:effectLst/>
              </a:rPr>
              <a:t>_</a:t>
            </a:r>
            <a:r>
              <a:rPr lang="en-US" altLang="zh-CN" dirty="0" err="1">
                <a:effectLst/>
              </a:rPr>
              <a:t>Get_Module_Square</a:t>
            </a:r>
            <a:r>
              <a:rPr lang="zh-CN" altLang="en-US" dirty="0">
                <a:effectLst/>
              </a:rPr>
              <a:t>模块实现的功能是对</a:t>
            </a:r>
            <a:r>
              <a:rPr lang="en-US" altLang="zh-CN" dirty="0" err="1">
                <a:effectLst/>
              </a:rPr>
              <a:t>FFT_Process</a:t>
            </a:r>
            <a:r>
              <a:rPr lang="zh-CN" altLang="en-US" dirty="0">
                <a:effectLst/>
              </a:rPr>
              <a:t>模块计算出的数据的实部虚部的数据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进行求模和模平方的计算。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8C3346E-925A-A69C-03A6-532452019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" y="2159379"/>
            <a:ext cx="91283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217" name="Picture 1">
            <a:extLst>
              <a:ext uri="{FF2B5EF4-FFF2-40B4-BE49-F238E27FC236}">
                <a16:creationId xmlns:a16="http://schemas.microsoft.com/office/drawing/2014/main" id="{19EF0E5D-F36B-01BC-B060-18BABA750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77" y="2612901"/>
            <a:ext cx="4614333" cy="265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C21BB9E-77A3-D26B-D79F-33705222E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08" y="2590042"/>
            <a:ext cx="68281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822CAF5-8937-3009-6DD1-5CA20B780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7284" y="1706431"/>
            <a:ext cx="5282544" cy="493934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B1AFE8E-E561-B939-CADA-33A57168CE92}"/>
              </a:ext>
            </a:extLst>
          </p:cNvPr>
          <p:cNvSpPr txBox="1"/>
          <p:nvPr/>
        </p:nvSpPr>
        <p:spPr>
          <a:xfrm>
            <a:off x="911227" y="5453924"/>
            <a:ext cx="611293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effectLst/>
              </a:rPr>
              <a:t>图</a:t>
            </a:r>
            <a:r>
              <a:rPr lang="en-US" altLang="zh-CN" sz="1600" dirty="0"/>
              <a:t>8</a:t>
            </a:r>
            <a:r>
              <a:rPr lang="en-US" altLang="zh-CN" sz="1600" dirty="0">
                <a:effectLst/>
              </a:rPr>
              <a:t> </a:t>
            </a:r>
            <a:r>
              <a:rPr lang="en-US" altLang="zh-CN" sz="1600" dirty="0" err="1">
                <a:effectLst/>
              </a:rPr>
              <a:t>Get_Module_Square</a:t>
            </a:r>
            <a:r>
              <a:rPr lang="zh-CN" altLang="en-US" sz="1600" dirty="0">
                <a:effectLst/>
              </a:rPr>
              <a:t>模块输入输出接口图</a:t>
            </a:r>
          </a:p>
          <a:p>
            <a:endParaRPr lang="zh-CN" altLang="en-US" sz="1600" dirty="0">
              <a:effectLst/>
            </a:endParaRPr>
          </a:p>
          <a:p>
            <a:endParaRPr lang="zh-CN" altLang="en-US" sz="1600" dirty="0">
              <a:effectLst/>
            </a:endParaRPr>
          </a:p>
          <a:p>
            <a:endParaRPr lang="zh-CN" alt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468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3-3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：频谱测量模块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514975" y="928047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AF28794-1D72-DB72-36BD-B87CE3B229A3}"/>
              </a:ext>
            </a:extLst>
          </p:cNvPr>
          <p:cNvSpPr txBox="1"/>
          <p:nvPr/>
        </p:nvSpPr>
        <p:spPr>
          <a:xfrm>
            <a:off x="245752" y="100175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effectLst/>
              </a:rPr>
              <a:t>宽带处理通路 </a:t>
            </a:r>
            <a:r>
              <a:rPr lang="en-US" altLang="zh-CN" dirty="0">
                <a:effectLst/>
              </a:rPr>
              <a:t>-&gt; </a:t>
            </a:r>
            <a:r>
              <a:rPr lang="en-US" altLang="zh-CN" dirty="0" err="1">
                <a:effectLst/>
              </a:rPr>
              <a:t>PSD</a:t>
            </a:r>
            <a:r>
              <a:rPr lang="en-US" altLang="zh-CN" b="1" dirty="0" err="1">
                <a:effectLst/>
              </a:rPr>
              <a:t>_</a:t>
            </a:r>
            <a:r>
              <a:rPr lang="en-US" altLang="zh-CN" dirty="0" err="1">
                <a:effectLst/>
              </a:rPr>
              <a:t>Get_Module_Square</a:t>
            </a:r>
            <a:r>
              <a:rPr lang="zh-CN" altLang="en-US" dirty="0">
                <a:effectLst/>
              </a:rPr>
              <a:t>模块设计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E0BC0ED-E250-1D46-9BB9-5B88FA0ED8A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49278" y="4040188"/>
            <a:ext cx="71613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83083B-9505-499B-1BAF-BFF73B3CE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33" y="14620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E880FBE-3276-7024-093D-C96E255E5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416" y="3009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8C3346E-925A-A69C-03A6-532452019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08" y="2164924"/>
            <a:ext cx="91283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C21BB9E-77A3-D26B-D79F-33705222E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08" y="2590042"/>
            <a:ext cx="68281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3BB1B44-6DD6-0DD0-6DD6-7823D5E5F6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404"/>
          <a:stretch/>
        </p:blipFill>
        <p:spPr>
          <a:xfrm>
            <a:off x="632453" y="1965703"/>
            <a:ext cx="2832107" cy="130816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8688425-D3E5-B120-8C5C-F61ED1AEB13B}"/>
              </a:ext>
            </a:extLst>
          </p:cNvPr>
          <p:cNvSpPr txBox="1"/>
          <p:nvPr/>
        </p:nvSpPr>
        <p:spPr>
          <a:xfrm>
            <a:off x="632453" y="1573042"/>
            <a:ext cx="517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Module </a:t>
            </a:r>
            <a:r>
              <a:rPr lang="en-US" altLang="zh-CN" dirty="0" err="1"/>
              <a:t>cordic_translate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5422BF0-75F5-A8BE-9CD6-55891D2B34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733" y="3384040"/>
            <a:ext cx="4400849" cy="310343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A364EA3D-5BA5-F769-174A-0D2969941241}"/>
              </a:ext>
            </a:extLst>
          </p:cNvPr>
          <p:cNvSpPr txBox="1"/>
          <p:nvPr/>
        </p:nvSpPr>
        <p:spPr>
          <a:xfrm>
            <a:off x="6880415" y="1387183"/>
            <a:ext cx="517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其中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646DD04-B491-EB56-AA0C-B44AC55260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1477" y="2240033"/>
            <a:ext cx="2762392" cy="184159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4DB9F0FE-D7E2-ED6C-2E91-78FF1C60A3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4639" y="4183573"/>
            <a:ext cx="3676839" cy="104780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2D0B96C-C85D-6BD0-033A-59E9C8AADF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4639" y="3895092"/>
            <a:ext cx="3460928" cy="165108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84139AB8-AA27-4BCC-22F5-148CB47515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81477" y="2836256"/>
            <a:ext cx="5721644" cy="38102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31DBAAB4-2322-04A7-E85D-BD1E6BAF8E34}"/>
              </a:ext>
            </a:extLst>
          </p:cNvPr>
          <p:cNvSpPr txBox="1"/>
          <p:nvPr/>
        </p:nvSpPr>
        <p:spPr>
          <a:xfrm>
            <a:off x="5874639" y="5490334"/>
            <a:ext cx="3461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此模块将笛卡尔坐标系转换为极坐标系，由此我们可以得到信号的幅值，再进行后续计算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ACD8666-5A4F-3E5B-C8D7-60C8A2301286}"/>
              </a:ext>
            </a:extLst>
          </p:cNvPr>
          <p:cNvSpPr txBox="1"/>
          <p:nvPr/>
        </p:nvSpPr>
        <p:spPr>
          <a:xfrm>
            <a:off x="857972" y="6179953"/>
            <a:ext cx="3906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图</a:t>
            </a:r>
            <a:r>
              <a:rPr lang="en-US" altLang="zh-CN" sz="1400" dirty="0"/>
              <a:t>3</a:t>
            </a:r>
            <a:r>
              <a:rPr lang="zh-CN" altLang="en-US" sz="1400" dirty="0"/>
              <a:t>：</a:t>
            </a:r>
            <a:r>
              <a:rPr lang="en-US" altLang="zh-CN" sz="1400" dirty="0"/>
              <a:t>Module </a:t>
            </a:r>
            <a:r>
              <a:rPr lang="en-US" altLang="zh-CN" sz="1400" dirty="0" err="1"/>
              <a:t>cordic_translate</a:t>
            </a:r>
            <a:r>
              <a:rPr lang="zh-CN" altLang="en-US" sz="1400" dirty="0"/>
              <a:t>的</a:t>
            </a:r>
            <a:r>
              <a:rPr lang="en-US" altLang="zh-CN" sz="1400" dirty="0"/>
              <a:t>IP</a:t>
            </a:r>
            <a:r>
              <a:rPr lang="zh-CN" altLang="en-US" sz="1400" dirty="0"/>
              <a:t>核</a:t>
            </a:r>
          </a:p>
          <a:p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7A0A226-EC5F-4562-D526-9BC556DF723D}"/>
              </a:ext>
            </a:extLst>
          </p:cNvPr>
          <p:cNvSpPr txBox="1"/>
          <p:nvPr/>
        </p:nvSpPr>
        <p:spPr>
          <a:xfrm>
            <a:off x="4764492" y="2544976"/>
            <a:ext cx="3811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输入由上游</a:t>
            </a:r>
            <a:r>
              <a:rPr lang="en-US" altLang="zh-CN" sz="1100" dirty="0"/>
              <a:t>FFT</a:t>
            </a:r>
            <a:r>
              <a:rPr lang="zh-CN" altLang="en-US" sz="1100" dirty="0"/>
              <a:t>模块</a:t>
            </a:r>
            <a:r>
              <a:rPr lang="zh-CN" altLang="en-US" sz="1200" dirty="0"/>
              <a:t>输入的数据信号，分为实部和虚部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5787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3-3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：频谱测量模块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514975" y="928047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4E0BC0ED-E250-1D46-9BB9-5B88FA0ED8A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49278" y="4040188"/>
            <a:ext cx="71613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83083B-9505-499B-1BAF-BFF73B3CE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33" y="14620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E880FBE-3276-7024-093D-C96E255E5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416" y="3009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8C3346E-925A-A69C-03A6-532452019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08" y="2164924"/>
            <a:ext cx="91283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C21BB9E-77A3-D26B-D79F-33705222E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08" y="2590042"/>
            <a:ext cx="68281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A62F2C93-31DB-BE23-2035-068146549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99" y="2434589"/>
            <a:ext cx="4895622" cy="305976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76DF2FDE-52A8-922A-C6CA-F97A22F923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8098" y="1224834"/>
            <a:ext cx="6557094" cy="4870306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36D8A527-CE76-C925-2189-9A7166C8F351}"/>
              </a:ext>
            </a:extLst>
          </p:cNvPr>
          <p:cNvSpPr txBox="1"/>
          <p:nvPr/>
        </p:nvSpPr>
        <p:spPr>
          <a:xfrm>
            <a:off x="201599" y="91928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effectLst/>
              </a:rPr>
              <a:t>宽带处理通路 </a:t>
            </a:r>
            <a:r>
              <a:rPr lang="en-US" altLang="zh-CN" dirty="0">
                <a:effectLst/>
              </a:rPr>
              <a:t>-&gt; PSD</a:t>
            </a:r>
            <a:r>
              <a:rPr lang="en-US" altLang="zh-CN" b="1" dirty="0">
                <a:effectLst/>
              </a:rPr>
              <a:t>_</a:t>
            </a:r>
            <a:r>
              <a:rPr lang="en-US" altLang="zh-CN" dirty="0">
                <a:effectLst/>
              </a:rPr>
              <a:t>Spectrum_Log2</a:t>
            </a:r>
            <a:r>
              <a:rPr lang="zh-CN" altLang="en-US" dirty="0">
                <a:effectLst/>
              </a:rPr>
              <a:t>模块设计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2912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3-3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：频谱测量模块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514975" y="928047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4E0BC0ED-E250-1D46-9BB9-5B88FA0ED8A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49278" y="4040188"/>
            <a:ext cx="71613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83083B-9505-499B-1BAF-BFF73B3CE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33" y="14620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E880FBE-3276-7024-093D-C96E255E5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416" y="3009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8C3346E-925A-A69C-03A6-532452019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08" y="2164924"/>
            <a:ext cx="91283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C21BB9E-77A3-D26B-D79F-33705222E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08" y="2590042"/>
            <a:ext cx="68281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6D8A527-CE76-C925-2189-9A7166C8F351}"/>
              </a:ext>
            </a:extLst>
          </p:cNvPr>
          <p:cNvSpPr txBox="1"/>
          <p:nvPr/>
        </p:nvSpPr>
        <p:spPr>
          <a:xfrm>
            <a:off x="201599" y="91928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effectLst/>
              </a:rPr>
              <a:t>宽带处理通路 </a:t>
            </a:r>
            <a:r>
              <a:rPr lang="en-US" altLang="zh-CN" dirty="0">
                <a:effectLst/>
              </a:rPr>
              <a:t>-&gt; PSD</a:t>
            </a:r>
            <a:r>
              <a:rPr lang="en-US" altLang="zh-CN" b="1" dirty="0">
                <a:effectLst/>
              </a:rPr>
              <a:t>_</a:t>
            </a:r>
            <a:r>
              <a:rPr lang="en-US" altLang="zh-CN" dirty="0">
                <a:effectLst/>
              </a:rPr>
              <a:t>Spectrum_Log2</a:t>
            </a:r>
            <a:r>
              <a:rPr lang="zh-CN" altLang="en-US" dirty="0">
                <a:effectLst/>
              </a:rPr>
              <a:t>模块设计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A3600F0-5919-7E8D-468B-31765537E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421" y="2004886"/>
            <a:ext cx="4045158" cy="115575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0D9B445-2E0E-6CB4-E383-38FACDD1A342}"/>
              </a:ext>
            </a:extLst>
          </p:cNvPr>
          <p:cNvSpPr txBox="1"/>
          <p:nvPr/>
        </p:nvSpPr>
        <p:spPr>
          <a:xfrm>
            <a:off x="463550" y="1689100"/>
            <a:ext cx="4248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通过</a:t>
            </a:r>
            <a:r>
              <a:rPr lang="en-US" altLang="zh-CN" sz="1400" dirty="0"/>
              <a:t>Log2Pipeline</a:t>
            </a:r>
            <a:r>
              <a:rPr lang="zh-CN" altLang="en-US" sz="1400" dirty="0"/>
              <a:t>模块对输入的数据求</a:t>
            </a:r>
            <a:r>
              <a:rPr lang="en-US" altLang="zh-CN" sz="1400" dirty="0"/>
              <a:t>log2</a:t>
            </a:r>
            <a:r>
              <a:rPr lang="zh-CN" altLang="en-US" sz="1400" dirty="0"/>
              <a:t>的值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1C471F4-52A2-17D4-9E43-4922240B7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917" y="1750286"/>
            <a:ext cx="4102311" cy="381019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09B390C-A165-9F52-2326-BBA8758D13D8}"/>
              </a:ext>
            </a:extLst>
          </p:cNvPr>
          <p:cNvSpPr txBox="1"/>
          <p:nvPr/>
        </p:nvSpPr>
        <p:spPr>
          <a:xfrm>
            <a:off x="726971" y="3604566"/>
            <a:ext cx="4248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64</a:t>
            </a:r>
            <a:r>
              <a:rPr lang="zh-CN" altLang="en-US" sz="1400" dirty="0"/>
              <a:t>个</a:t>
            </a:r>
            <a:r>
              <a:rPr lang="en-US" altLang="zh-CN" sz="1400" dirty="0"/>
              <a:t>bit</a:t>
            </a:r>
            <a:r>
              <a:rPr lang="zh-CN" altLang="en-US" sz="1400" dirty="0"/>
              <a:t>的输入信号转变为</a:t>
            </a:r>
            <a:r>
              <a:rPr lang="en-US" altLang="zh-CN" sz="1400" dirty="0"/>
              <a:t>16</a:t>
            </a:r>
            <a:r>
              <a:rPr lang="zh-CN" altLang="en-US" sz="1400" dirty="0"/>
              <a:t>个比特的信号</a:t>
            </a:r>
          </a:p>
        </p:txBody>
      </p:sp>
    </p:spTree>
    <p:extLst>
      <p:ext uri="{BB962C8B-B14F-4D97-AF65-F5344CB8AC3E}">
        <p14:creationId xmlns:p14="http://schemas.microsoft.com/office/powerpoint/2010/main" val="322651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3-3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：频谱测量模块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514975" y="928047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AF28794-1D72-DB72-36BD-B87CE3B229A3}"/>
              </a:ext>
            </a:extLst>
          </p:cNvPr>
          <p:cNvSpPr txBox="1"/>
          <p:nvPr/>
        </p:nvSpPr>
        <p:spPr>
          <a:xfrm>
            <a:off x="321733" y="100489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effectLst/>
              </a:rPr>
              <a:t>宽带处理通路 </a:t>
            </a:r>
            <a:r>
              <a:rPr lang="en-US" altLang="zh-CN" dirty="0">
                <a:effectLst/>
              </a:rPr>
              <a:t>-&gt; </a:t>
            </a:r>
            <a:r>
              <a:rPr lang="en-US" altLang="zh-CN" dirty="0" err="1"/>
              <a:t>PSD_Measurement_Mode</a:t>
            </a:r>
            <a:r>
              <a:rPr lang="zh-CN" altLang="en-US" dirty="0"/>
              <a:t>模块设计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E0BC0ED-E250-1D46-9BB9-5B88FA0ED8A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32797" y="4018661"/>
            <a:ext cx="71613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83083B-9505-499B-1BAF-BFF73B3CE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33" y="14620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E880FBE-3276-7024-093D-C96E255E5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716" y="2990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BC159-F848-42E0-F4BE-3D9C0D689BE7}"/>
              </a:ext>
            </a:extLst>
          </p:cNvPr>
          <p:cNvSpPr txBox="1"/>
          <p:nvPr/>
        </p:nvSpPr>
        <p:spPr>
          <a:xfrm>
            <a:off x="781708" y="1433055"/>
            <a:ext cx="10341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       </a:t>
            </a:r>
            <a:r>
              <a:rPr lang="en-US" altLang="zh-CN" dirty="0" err="1">
                <a:effectLst/>
              </a:rPr>
              <a:t>PSD_Measurement_Mode</a:t>
            </a:r>
            <a:r>
              <a:rPr lang="zh-CN" altLang="en-US" dirty="0">
                <a:effectLst/>
              </a:rPr>
              <a:t>模块实现的功能是给定测量的帧数</a:t>
            </a:r>
            <a:r>
              <a:rPr lang="en-US" altLang="zh-CN" dirty="0">
                <a:effectLst/>
              </a:rPr>
              <a:t>,</a:t>
            </a:r>
            <a:r>
              <a:rPr lang="zh-CN" altLang="en-US" dirty="0">
                <a:effectLst/>
              </a:rPr>
              <a:t>也就是平滑点数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对每一帧对应位置的数据进行最大值，最小值比较，对频谱做检波处理，最终输出一帧长度的数据。</a:t>
            </a:r>
          </a:p>
          <a:p>
            <a:endParaRPr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8C3346E-925A-A69C-03A6-532452019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" y="2159379"/>
            <a:ext cx="91283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013AF72-2698-C816-CBA9-46CBB39A2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248" y="2444202"/>
            <a:ext cx="87094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13EFC64-28A9-711A-C9E9-372D52535C03}"/>
              </a:ext>
            </a:extLst>
          </p:cNvPr>
          <p:cNvSpPr txBox="1"/>
          <p:nvPr/>
        </p:nvSpPr>
        <p:spPr>
          <a:xfrm>
            <a:off x="2797748" y="5780782"/>
            <a:ext cx="611293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effectLst/>
              </a:rPr>
              <a:t>图</a:t>
            </a:r>
            <a:r>
              <a:rPr lang="en-US" altLang="zh-CN" sz="1600" dirty="0"/>
              <a:t>9</a:t>
            </a:r>
            <a:r>
              <a:rPr lang="en-US" altLang="zh-CN" sz="1600" dirty="0">
                <a:effectLst/>
              </a:rPr>
              <a:t> </a:t>
            </a:r>
            <a:r>
              <a:rPr lang="en-US" altLang="zh-CN" sz="1600" dirty="0" err="1">
                <a:effectLst/>
              </a:rPr>
              <a:t>Measurement_Mode</a:t>
            </a:r>
            <a:r>
              <a:rPr lang="zh-CN" altLang="en-US" sz="1600" dirty="0">
                <a:effectLst/>
              </a:rPr>
              <a:t>模块输入输出接口图</a:t>
            </a:r>
          </a:p>
          <a:p>
            <a:endParaRPr lang="zh-CN" altLang="en-US" sz="1600" dirty="0">
              <a:effectLst/>
            </a:endParaRPr>
          </a:p>
          <a:p>
            <a:endParaRPr lang="zh-CN" altLang="en-US" sz="1600" dirty="0">
              <a:effectLst/>
            </a:endParaRPr>
          </a:p>
          <a:p>
            <a:endParaRPr lang="zh-CN" altLang="en-US" sz="1600" dirty="0">
              <a:effectLst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3D44395-4FEB-4914-925B-894F2947EF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748" y="2385657"/>
            <a:ext cx="5128694" cy="319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6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3-3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：频谱测量模块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514975" y="928047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AF28794-1D72-DB72-36BD-B87CE3B229A3}"/>
              </a:ext>
            </a:extLst>
          </p:cNvPr>
          <p:cNvSpPr txBox="1"/>
          <p:nvPr/>
        </p:nvSpPr>
        <p:spPr>
          <a:xfrm>
            <a:off x="321733" y="113969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effectLst/>
              </a:rPr>
              <a:t>宽带处理通路 </a:t>
            </a:r>
            <a:r>
              <a:rPr lang="en-US" altLang="zh-CN" dirty="0">
                <a:effectLst/>
              </a:rPr>
              <a:t>-&gt; </a:t>
            </a:r>
            <a:r>
              <a:rPr lang="en-US" altLang="zh-CN" dirty="0" err="1"/>
              <a:t>PSD_Measurement_Mode</a:t>
            </a:r>
            <a:r>
              <a:rPr lang="zh-CN" altLang="en-US" dirty="0"/>
              <a:t>模块设计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E0BC0ED-E250-1D46-9BB9-5B88FA0ED8A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32797" y="4018661"/>
            <a:ext cx="71613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83083B-9505-499B-1BAF-BFF73B3CE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33" y="14620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E880FBE-3276-7024-093D-C96E255E5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716" y="2990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8C3346E-925A-A69C-03A6-532452019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" y="2159379"/>
            <a:ext cx="91283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013AF72-2698-C816-CBA9-46CBB39A2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248" y="2444202"/>
            <a:ext cx="87094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1A7A600-B578-DCEF-904A-7E2B09DCB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38" y="2498677"/>
            <a:ext cx="3359323" cy="348632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A0DD10E-ECAC-C3CD-0DF5-9C7734B71A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5026" y="2616158"/>
            <a:ext cx="3841947" cy="162568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FCCCAB8-11C5-F5A4-74D3-FD6E6C3A26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2508" y="2729025"/>
            <a:ext cx="2540131" cy="213371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36CE36B-A42D-5F63-EA29-638C7A5B0B9E}"/>
              </a:ext>
            </a:extLst>
          </p:cNvPr>
          <p:cNvSpPr txBox="1"/>
          <p:nvPr/>
        </p:nvSpPr>
        <p:spPr>
          <a:xfrm>
            <a:off x="676188" y="2161917"/>
            <a:ext cx="4248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配置</a:t>
            </a:r>
            <a:r>
              <a:rPr lang="en-US" altLang="zh-CN" sz="1400" dirty="0"/>
              <a:t>FFT</a:t>
            </a:r>
            <a:r>
              <a:rPr lang="zh-CN" altLang="en-US" sz="1400" dirty="0"/>
              <a:t>的位数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1AEC029-E9FB-17AC-8D2B-CE6116EDA76E}"/>
              </a:ext>
            </a:extLst>
          </p:cNvPr>
          <p:cNvSpPr txBox="1"/>
          <p:nvPr/>
        </p:nvSpPr>
        <p:spPr>
          <a:xfrm>
            <a:off x="4107808" y="2177202"/>
            <a:ext cx="4248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输入帧数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1771696-D37D-93BD-31FA-735B3843933D}"/>
              </a:ext>
            </a:extLst>
          </p:cNvPr>
          <p:cNvSpPr txBox="1"/>
          <p:nvPr/>
        </p:nvSpPr>
        <p:spPr>
          <a:xfrm>
            <a:off x="8648474" y="2304902"/>
            <a:ext cx="4248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配置</a:t>
            </a:r>
            <a:r>
              <a:rPr lang="en-US" altLang="zh-CN" sz="1400" dirty="0"/>
              <a:t>ram</a:t>
            </a:r>
            <a:r>
              <a:rPr lang="zh-CN" altLang="en-US" sz="1400" dirty="0"/>
              <a:t>的引脚</a:t>
            </a:r>
          </a:p>
        </p:txBody>
      </p:sp>
    </p:spTree>
    <p:extLst>
      <p:ext uri="{BB962C8B-B14F-4D97-AF65-F5344CB8AC3E}">
        <p14:creationId xmlns:p14="http://schemas.microsoft.com/office/powerpoint/2010/main" val="147885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0074" y="676275"/>
            <a:ext cx="10991850" cy="550545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30200" dir="2700000" sx="101000" sy="101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386878" y="2849254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93073" y="3110266"/>
            <a:ext cx="56058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需求描述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386878" y="4266628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5367338" y="1214438"/>
            <a:ext cx="1457325" cy="145732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3-3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：频谱测量模块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514975" y="928047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AF28794-1D72-DB72-36BD-B87CE3B229A3}"/>
              </a:ext>
            </a:extLst>
          </p:cNvPr>
          <p:cNvSpPr txBox="1"/>
          <p:nvPr/>
        </p:nvSpPr>
        <p:spPr>
          <a:xfrm>
            <a:off x="351596" y="112432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effectLst/>
              </a:rPr>
              <a:t>宽带处理通路 </a:t>
            </a:r>
            <a:r>
              <a:rPr lang="en-US" altLang="zh-CN" dirty="0">
                <a:effectLst/>
              </a:rPr>
              <a:t>-&gt; </a:t>
            </a:r>
            <a:r>
              <a:rPr lang="en-US" altLang="zh-CN" dirty="0" err="1"/>
              <a:t>PSD_Measurement_Mode</a:t>
            </a:r>
            <a:r>
              <a:rPr lang="zh-CN" altLang="en-US" dirty="0"/>
              <a:t>模块设计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E0BC0ED-E250-1D46-9BB9-5B88FA0ED8A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32797" y="4018661"/>
            <a:ext cx="71613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83083B-9505-499B-1BAF-BFF73B3CE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33" y="14620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E880FBE-3276-7024-093D-C96E255E5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716" y="2990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8C3346E-925A-A69C-03A6-532452019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" y="2159379"/>
            <a:ext cx="91283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013AF72-2698-C816-CBA9-46CBB39A2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248" y="2444202"/>
            <a:ext cx="87094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8DE47B5-737B-C6BC-E2C2-DE86BF98F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806" y="1936585"/>
            <a:ext cx="5823580" cy="486298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FF3C2A7-A137-E779-EC00-AFEBD1ABCD30}"/>
              </a:ext>
            </a:extLst>
          </p:cNvPr>
          <p:cNvSpPr txBox="1"/>
          <p:nvPr/>
        </p:nvSpPr>
        <p:spPr>
          <a:xfrm>
            <a:off x="6831989" y="2369859"/>
            <a:ext cx="5078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在存储，计算，传输过程中，通过</a:t>
            </a:r>
            <a:r>
              <a:rPr lang="en-US" altLang="zh-CN" dirty="0"/>
              <a:t>ram</a:t>
            </a:r>
            <a:r>
              <a:rPr lang="zh-CN" altLang="en-US" dirty="0"/>
              <a:t>的读写地址，以及</a:t>
            </a:r>
            <a:r>
              <a:rPr lang="en-US" altLang="zh-CN" dirty="0" err="1"/>
              <a:t>frame_cnt</a:t>
            </a:r>
            <a:r>
              <a:rPr lang="zh-CN" altLang="en-US" dirty="0"/>
              <a:t>的计数来进行计算。</a:t>
            </a:r>
          </a:p>
        </p:txBody>
      </p:sp>
    </p:spTree>
    <p:extLst>
      <p:ext uri="{BB962C8B-B14F-4D97-AF65-F5344CB8AC3E}">
        <p14:creationId xmlns:p14="http://schemas.microsoft.com/office/powerpoint/2010/main" val="413498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0075" y="676275"/>
            <a:ext cx="10991850" cy="550545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30200" dir="2700000" sx="101000" sy="101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386877" y="2849254"/>
            <a:ext cx="5616000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88464" y="3173221"/>
            <a:ext cx="581282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打包模块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386877" y="4266628"/>
            <a:ext cx="5616000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5367338" y="1214438"/>
            <a:ext cx="1457325" cy="145732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3-4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62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16336" y="393837"/>
            <a:ext cx="495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：打包模块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14975" y="928047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1945" y="891540"/>
            <a:ext cx="9775825" cy="48196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effectLst/>
              </a:rPr>
              <a:t>打包模块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>
                <a:effectLst/>
              </a:rPr>
              <a:t>-&gt; PSD_Package</a:t>
            </a:r>
            <a:r>
              <a:rPr lang="zh-CN" altLang="en-US" dirty="0">
                <a:effectLst/>
              </a:rPr>
              <a:t>模块：将</a:t>
            </a:r>
            <a:r>
              <a:rPr lang="zh-CN" altLang="en-US" dirty="0">
                <a:effectLst/>
                <a:sym typeface="+mn-ea"/>
              </a:rPr>
              <a:t>频谱计算模块</a:t>
            </a:r>
            <a:r>
              <a:rPr lang="en-US" altLang="zh-CN" dirty="0">
                <a:effectLst/>
                <a:sym typeface="+mn-ea"/>
              </a:rPr>
              <a:t>(PSD_Measurement)</a:t>
            </a:r>
            <a:r>
              <a:rPr lang="zh-CN" altLang="en-US" dirty="0">
                <a:effectLst/>
                <a:sym typeface="+mn-ea"/>
              </a:rPr>
              <a:t>打包输出</a:t>
            </a:r>
            <a:endParaRPr lang="zh-CN" alt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 flipV="1">
            <a:off x="-32797" y="4018661"/>
            <a:ext cx="71613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21733" y="14620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373716" y="2990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82955" y="1333500"/>
            <a:ext cx="6948170" cy="4171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5725" y="2159379"/>
            <a:ext cx="91283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439545" y="5353050"/>
            <a:ext cx="2865120" cy="35179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zh-CN" altLang="en-US" sz="1600" dirty="0">
                <a:effectLst/>
              </a:rPr>
              <a:t>图</a:t>
            </a:r>
            <a:r>
              <a:rPr lang="en-US" altLang="zh-CN" sz="1600" dirty="0"/>
              <a:t> </a:t>
            </a:r>
            <a:r>
              <a:rPr lang="en-US" altLang="zh-CN" sz="1600" dirty="0" err="1">
                <a:effectLst/>
              </a:rPr>
              <a:t>PSD_Package</a:t>
            </a:r>
            <a:r>
              <a:rPr lang="zh-CN" altLang="en-US" sz="1600" dirty="0">
                <a:effectLst/>
              </a:rPr>
              <a:t>模块</a:t>
            </a:r>
            <a:r>
              <a:rPr lang="en-US" altLang="zh-CN" sz="1600" dirty="0">
                <a:effectLst/>
              </a:rPr>
              <a:t>IO</a:t>
            </a:r>
            <a:endParaRPr lang="zh-CN" altLang="en-US" sz="1600" dirty="0">
              <a:effectLst/>
            </a:endParaRPr>
          </a:p>
          <a:p>
            <a:endParaRPr lang="zh-CN" altLang="en-US" sz="1600" dirty="0">
              <a:effectLst/>
            </a:endParaRPr>
          </a:p>
          <a:p>
            <a:endParaRPr lang="zh-CN" altLang="en-US" sz="1600" dirty="0"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5725" y="2040890"/>
            <a:ext cx="5810250" cy="3172460"/>
          </a:xfrm>
          <a:prstGeom prst="rect">
            <a:avLst/>
          </a:prstGeom>
        </p:spPr>
      </p:pic>
      <p:graphicFrame>
        <p:nvGraphicFramePr>
          <p:cNvPr id="12" name="表格 11"/>
          <p:cNvGraphicFramePr/>
          <p:nvPr>
            <p:custDataLst>
              <p:tags r:id="rId2"/>
            </p:custDataLst>
          </p:nvPr>
        </p:nvGraphicFramePr>
        <p:xfrm>
          <a:off x="6083300" y="1722755"/>
          <a:ext cx="5679440" cy="5027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5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0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信号名称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位宽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信号描述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i_package_valid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开始打包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i_FFT_num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FFT点数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8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i_packet_psd_en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数据</a:t>
                      </a:r>
                      <a:r>
                        <a:rPr lang="en-US" altLang="zh-CN" sz="1400"/>
                        <a:t>max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avg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min</a:t>
                      </a:r>
                      <a:r>
                        <a:rPr lang="zh-CN" altLang="en-US" sz="1400"/>
                        <a:t>使能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i_packet_psd_data_max</a:t>
                      </a:r>
                      <a:r>
                        <a:rPr lang="en-US" altLang="zh-CN" sz="1400"/>
                        <a:t> / avg /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数据</a:t>
                      </a:r>
                      <a:r>
                        <a:rPr lang="en-US" altLang="zh-CN" sz="1400">
                          <a:sym typeface="+mn-ea"/>
                        </a:rPr>
                        <a:t>max</a:t>
                      </a:r>
                      <a:r>
                        <a:rPr lang="zh-CN" altLang="en-US" sz="1400">
                          <a:sym typeface="+mn-ea"/>
                        </a:rPr>
                        <a:t>、</a:t>
                      </a:r>
                      <a:r>
                        <a:rPr lang="en-US" altLang="zh-CN" sz="1400">
                          <a:sym typeface="+mn-ea"/>
                        </a:rPr>
                        <a:t>avg</a:t>
                      </a:r>
                      <a:r>
                        <a:rPr lang="zh-CN" altLang="en-US" sz="1400">
                          <a:sym typeface="+mn-ea"/>
                        </a:rPr>
                        <a:t>、</a:t>
                      </a:r>
                      <a:r>
                        <a:rPr lang="en-US" altLang="zh-CN" sz="1400">
                          <a:sym typeface="+mn-ea"/>
                        </a:rPr>
                        <a:t>min</a:t>
                      </a:r>
                      <a:r>
                        <a:rPr lang="zh-CN" altLang="en-US" sz="1400">
                          <a:sym typeface="+mn-ea"/>
                        </a:rPr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i_packet_psd_data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i_packet_psd_data_en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数据使能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i_packet_psd_index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数据索引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i_packet_psd_index_en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数据索引使能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o_packet_psd_tvalid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O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AXIS</a:t>
                      </a:r>
                      <a:r>
                        <a:rPr lang="zh-CN" altLang="en-US" sz="1400"/>
                        <a:t>输出数据帧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o_package_psd_tready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I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o_packet_psd_tdata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o_packet_psd_tlast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7490460" y="1333500"/>
            <a:ext cx="2865120" cy="35179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zh-CN" altLang="en-US" sz="1600" dirty="0"/>
              <a:t>表</a:t>
            </a:r>
            <a:r>
              <a:rPr lang="en-US" altLang="zh-CN" sz="1600" dirty="0"/>
              <a:t> </a:t>
            </a:r>
            <a:r>
              <a:rPr lang="en-US" altLang="zh-CN" sz="1600" dirty="0" err="1">
                <a:effectLst/>
              </a:rPr>
              <a:t>PSD_Package</a:t>
            </a:r>
            <a:r>
              <a:rPr lang="zh-CN" altLang="en-US" sz="1600" dirty="0">
                <a:effectLst/>
              </a:rPr>
              <a:t>模块</a:t>
            </a:r>
            <a:r>
              <a:rPr lang="en-US" altLang="zh-CN" sz="1600" dirty="0">
                <a:effectLst/>
              </a:rPr>
              <a:t>IO</a:t>
            </a:r>
            <a:endParaRPr lang="zh-CN" altLang="en-US" sz="1600" dirty="0">
              <a:effectLst/>
            </a:endParaRPr>
          </a:p>
          <a:p>
            <a:endParaRPr lang="zh-CN" altLang="en-US" sz="1600" dirty="0">
              <a:effectLst/>
            </a:endParaRPr>
          </a:p>
          <a:p>
            <a:endParaRPr lang="zh-CN" altLang="en-US" sz="1600" dirty="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16336" y="393837"/>
            <a:ext cx="495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：打包模块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14975" y="928047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 rot="10800000" flipV="1">
            <a:off x="-32797" y="3856855"/>
            <a:ext cx="71613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21733" y="14620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91233" y="122446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5725" y="2159379"/>
            <a:ext cx="91283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47248" y="2444202"/>
            <a:ext cx="87094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133634" y="5488040"/>
            <a:ext cx="6112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sz="1600" dirty="0">
              <a:effectLst/>
            </a:endParaRPr>
          </a:p>
          <a:p>
            <a:endParaRPr lang="zh-CN" altLang="en-US" sz="1600" dirty="0">
              <a:effectLst/>
            </a:endParaRPr>
          </a:p>
          <a:p>
            <a:endParaRPr lang="zh-CN" altLang="en-US" sz="1600" dirty="0">
              <a:effectLst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321945" y="891540"/>
            <a:ext cx="3366770" cy="48196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effectLst/>
              </a:rPr>
              <a:t>打包模块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>
                <a:effectLst/>
              </a:rPr>
              <a:t>-&gt; </a:t>
            </a:r>
            <a:r>
              <a:rPr lang="zh-CN" altLang="en-US" dirty="0">
                <a:effectLst/>
              </a:rPr>
              <a:t>数据帧格式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</p:txBody>
      </p:sp>
      <p:graphicFrame>
        <p:nvGraphicFramePr>
          <p:cNvPr id="13" name="对象 12"/>
          <p:cNvGraphicFramePr/>
          <p:nvPr>
            <p:custDataLst>
              <p:tags r:id="rId2"/>
            </p:custDataLst>
          </p:nvPr>
        </p:nvGraphicFramePr>
        <p:xfrm>
          <a:off x="1285240" y="1405890"/>
          <a:ext cx="9265920" cy="85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8519795" imgH="647065" progId="Visio.Drawing.15">
                  <p:embed/>
                </p:oleObj>
              </mc:Choice>
              <mc:Fallback>
                <p:oleObj r:id="rId6" imgW="8519795" imgH="647065" progId="Visio.Drawing.15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85240" y="1405890"/>
                        <a:ext cx="9265920" cy="857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16336" y="393837"/>
            <a:ext cx="495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：打包模块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14975" y="928047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 rot="10800000" flipV="1">
            <a:off x="1204183" y="3453630"/>
            <a:ext cx="71613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21733" y="14620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91233" y="122446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5725" y="2159379"/>
            <a:ext cx="91283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47248" y="2444202"/>
            <a:ext cx="87094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321945" y="891540"/>
            <a:ext cx="3366770" cy="48196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effectLst/>
              </a:rPr>
              <a:t>打包模块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>
                <a:effectLst/>
              </a:rPr>
              <a:t>-&gt; </a:t>
            </a:r>
            <a:r>
              <a:rPr lang="zh-CN" altLang="en-US" dirty="0">
                <a:effectLst/>
              </a:rPr>
              <a:t>数据帧格式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</p:txBody>
      </p:sp>
      <p:graphicFrame>
        <p:nvGraphicFramePr>
          <p:cNvPr id="13" name="对象 12"/>
          <p:cNvGraphicFramePr/>
          <p:nvPr>
            <p:custDataLst>
              <p:tags r:id="rId2"/>
            </p:custDataLst>
          </p:nvPr>
        </p:nvGraphicFramePr>
        <p:xfrm>
          <a:off x="1285240" y="1405890"/>
          <a:ext cx="9265920" cy="85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8519795" imgH="647065" progId="Visio.Drawing.15">
                  <p:embed/>
                </p:oleObj>
              </mc:Choice>
              <mc:Fallback>
                <p:oleObj r:id="rId6" imgW="8519795" imgH="647065" progId="Visio.Drawing.15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85240" y="1405890"/>
                        <a:ext cx="9265920" cy="857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1294765" y="1402080"/>
          <a:ext cx="9265920" cy="85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8519795" imgH="647065" progId="Visio.Drawing.15">
                  <p:embed/>
                </p:oleObj>
              </mc:Choice>
              <mc:Fallback>
                <p:oleObj r:id="rId8" imgW="8519795" imgH="647065" progId="Visio.Drawing.15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94765" y="1402080"/>
                        <a:ext cx="9265920" cy="857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211580" y="2771140"/>
            <a:ext cx="78454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zh-CN" altLang="en-US" sz="2000">
                <a:sym typeface="+mn-ea"/>
              </a:rPr>
              <a:t>FFT点数：总数为</a:t>
            </a:r>
            <a:r>
              <a:rPr lang="en-US" altLang="zh-CN" sz="2000">
                <a:sym typeface="+mn-ea"/>
              </a:rPr>
              <a:t>2</a:t>
            </a:r>
            <a:r>
              <a:rPr lang="zh-CN" altLang="en-US" sz="2000">
                <a:sym typeface="+mn-ea"/>
              </a:rPr>
              <a:t>的幂次方，</a:t>
            </a:r>
            <a:r>
              <a:rPr lang="en-US" altLang="zh-CN" sz="2000">
                <a:sym typeface="+mn-ea"/>
              </a:rPr>
              <a:t>2^(FFT_num+1)</a:t>
            </a:r>
            <a:r>
              <a:rPr lang="zh-CN" altLang="en-US" sz="2000">
                <a:sym typeface="+mn-ea"/>
              </a:rPr>
              <a:t>，范围</a:t>
            </a:r>
            <a:r>
              <a:rPr lang="en-US" altLang="zh-CN" sz="2000">
                <a:sym typeface="+mn-ea"/>
              </a:rPr>
              <a:t>[2,65536]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16336" y="393837"/>
            <a:ext cx="495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：打包模块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14975" y="928047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 rot="10800000" flipV="1">
            <a:off x="1204183" y="3453630"/>
            <a:ext cx="71613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21733" y="14620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91233" y="122446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5725" y="2159379"/>
            <a:ext cx="91283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47248" y="2444202"/>
            <a:ext cx="87094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321945" y="891540"/>
            <a:ext cx="3366770" cy="48196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effectLst/>
              </a:rPr>
              <a:t>打包模块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>
                <a:effectLst/>
              </a:rPr>
              <a:t>-&gt; </a:t>
            </a:r>
            <a:r>
              <a:rPr lang="zh-CN" altLang="en-US" dirty="0">
                <a:effectLst/>
              </a:rPr>
              <a:t>数据帧格式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</p:txBody>
      </p:sp>
      <p:graphicFrame>
        <p:nvGraphicFramePr>
          <p:cNvPr id="13" name="对象 12"/>
          <p:cNvGraphicFramePr/>
          <p:nvPr>
            <p:custDataLst>
              <p:tags r:id="rId2"/>
            </p:custDataLst>
          </p:nvPr>
        </p:nvGraphicFramePr>
        <p:xfrm>
          <a:off x="1285240" y="1405890"/>
          <a:ext cx="9265920" cy="85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8519795" imgH="647065" progId="Visio.Drawing.15">
                  <p:embed/>
                </p:oleObj>
              </mc:Choice>
              <mc:Fallback>
                <p:oleObj r:id="rId7" imgW="8519795" imgH="647065" progId="Visio.Drawing.15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85240" y="1405890"/>
                        <a:ext cx="9265920" cy="857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1294765" y="1402080"/>
          <a:ext cx="9265920" cy="85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8519795" imgH="647065" progId="Visio.Drawing.15">
                  <p:embed/>
                </p:oleObj>
              </mc:Choice>
              <mc:Fallback>
                <p:oleObj r:id="rId9" imgW="8519795" imgH="647065" progId="Visio.Drawing.15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94765" y="1402080"/>
                        <a:ext cx="9265920" cy="857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211580" y="2771140"/>
            <a:ext cx="78454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zh-CN" altLang="en-US" sz="2000">
                <a:sym typeface="+mn-ea"/>
              </a:rPr>
              <a:t>FFT点数：总数为</a:t>
            </a:r>
            <a:r>
              <a:rPr lang="en-US" altLang="zh-CN" sz="2000">
                <a:sym typeface="+mn-ea"/>
              </a:rPr>
              <a:t>2</a:t>
            </a:r>
            <a:r>
              <a:rPr lang="zh-CN" altLang="en-US" sz="2000">
                <a:sym typeface="+mn-ea"/>
              </a:rPr>
              <a:t>的幂次方，</a:t>
            </a:r>
            <a:r>
              <a:rPr lang="en-US" altLang="zh-CN" sz="2000">
                <a:sym typeface="+mn-ea"/>
              </a:rPr>
              <a:t>2^(FFT_num+1)</a:t>
            </a:r>
            <a:r>
              <a:rPr lang="zh-CN" altLang="en-US" sz="2000">
                <a:sym typeface="+mn-ea"/>
              </a:rPr>
              <a:t>，范围</a:t>
            </a:r>
            <a:r>
              <a:rPr lang="en-US" altLang="zh-CN" sz="2000">
                <a:sym typeface="+mn-ea"/>
              </a:rPr>
              <a:t>[2,65536]</a:t>
            </a:r>
          </a:p>
        </p:txBody>
      </p:sp>
      <p:graphicFrame>
        <p:nvGraphicFramePr>
          <p:cNvPr id="16" name="对象 15"/>
          <p:cNvGraphicFramePr/>
          <p:nvPr>
            <p:custDataLst>
              <p:tags r:id="rId3"/>
            </p:custDataLst>
          </p:nvPr>
        </p:nvGraphicFramePr>
        <p:xfrm>
          <a:off x="1285240" y="1399540"/>
          <a:ext cx="9265920" cy="85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8519795" imgH="647065" progId="Visio.Drawing.15">
                  <p:embed/>
                </p:oleObj>
              </mc:Choice>
              <mc:Fallback>
                <p:oleObj r:id="rId11" imgW="8519795" imgH="647065" progId="Visio.Drawing.15">
                  <p:embed/>
                  <p:pic>
                    <p:nvPicPr>
                      <p:cNvPr id="16" name="对象 1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85240" y="1399540"/>
                        <a:ext cx="9265920" cy="857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1209040" y="3357245"/>
            <a:ext cx="9918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ym typeface="+mn-ea"/>
              </a:rPr>
              <a:t>数据</a:t>
            </a:r>
            <a:r>
              <a:rPr lang="en-US" altLang="zh-CN" sz="2000">
                <a:sym typeface="+mn-ea"/>
              </a:rPr>
              <a:t>max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avg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min</a:t>
            </a:r>
            <a:r>
              <a:rPr lang="zh-CN" altLang="en-US" sz="2000">
                <a:sym typeface="+mn-ea"/>
              </a:rPr>
              <a:t>使能：频谱计算模块计算的数据最大值、平均值、最小值的使能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16336" y="393837"/>
            <a:ext cx="495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：打包模块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14975" y="928047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 rot="10800000" flipV="1">
            <a:off x="1204183" y="3453630"/>
            <a:ext cx="71613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21733" y="14620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91233" y="122446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5725" y="2159379"/>
            <a:ext cx="91283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47248" y="2444202"/>
            <a:ext cx="87094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211580" y="3943350"/>
            <a:ext cx="6113145" cy="42926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zh-CN" altLang="en-US" sz="2000" dirty="0">
                <a:effectLst/>
              </a:rPr>
              <a:t>数据：</a:t>
            </a:r>
            <a:r>
              <a:rPr lang="zh-CN" altLang="en-US" sz="2000" dirty="0">
                <a:effectLst/>
                <a:sym typeface="+mn-ea"/>
              </a:rPr>
              <a:t>频谱计算模块计算输出的数据</a:t>
            </a:r>
            <a:endParaRPr lang="zh-CN" altLang="en-US" sz="2000" dirty="0">
              <a:effectLst/>
            </a:endParaRPr>
          </a:p>
          <a:p>
            <a:endParaRPr lang="zh-CN" altLang="en-US" sz="2000" dirty="0">
              <a:effectLst/>
            </a:endParaRPr>
          </a:p>
          <a:p>
            <a:endParaRPr lang="zh-CN" altLang="en-US" sz="2000" dirty="0">
              <a:effectLst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321945" y="891540"/>
            <a:ext cx="3366770" cy="48196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effectLst/>
              </a:rPr>
              <a:t>打包模块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>
                <a:effectLst/>
              </a:rPr>
              <a:t>-&gt; </a:t>
            </a:r>
            <a:r>
              <a:rPr lang="zh-CN" altLang="en-US" dirty="0">
                <a:effectLst/>
              </a:rPr>
              <a:t>数据帧格式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</p:txBody>
      </p:sp>
      <p:graphicFrame>
        <p:nvGraphicFramePr>
          <p:cNvPr id="13" name="对象 12"/>
          <p:cNvGraphicFramePr/>
          <p:nvPr>
            <p:custDataLst>
              <p:tags r:id="rId2"/>
            </p:custDataLst>
          </p:nvPr>
        </p:nvGraphicFramePr>
        <p:xfrm>
          <a:off x="1285240" y="1405890"/>
          <a:ext cx="9265920" cy="85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8519795" imgH="647065" progId="Visio.Drawing.15">
                  <p:embed/>
                </p:oleObj>
              </mc:Choice>
              <mc:Fallback>
                <p:oleObj r:id="rId8" imgW="8519795" imgH="647065" progId="Visio.Drawing.15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85240" y="1405890"/>
                        <a:ext cx="9265920" cy="857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1294765" y="1402080"/>
          <a:ext cx="9265920" cy="85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8519795" imgH="647065" progId="Visio.Drawing.15">
                  <p:embed/>
                </p:oleObj>
              </mc:Choice>
              <mc:Fallback>
                <p:oleObj r:id="rId10" imgW="8519795" imgH="647065" progId="Visio.Drawing.15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94765" y="1402080"/>
                        <a:ext cx="9265920" cy="857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211580" y="2771140"/>
            <a:ext cx="87547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zh-CN" altLang="en-US" sz="2000">
                <a:sym typeface="+mn-ea"/>
              </a:rPr>
              <a:t>FFT点数：总数为</a:t>
            </a:r>
            <a:r>
              <a:rPr lang="en-US" altLang="zh-CN" sz="2000">
                <a:sym typeface="+mn-ea"/>
              </a:rPr>
              <a:t>2</a:t>
            </a:r>
            <a:r>
              <a:rPr lang="zh-CN" altLang="en-US" sz="2000">
                <a:sym typeface="+mn-ea"/>
              </a:rPr>
              <a:t>的幂次方，</a:t>
            </a:r>
            <a:r>
              <a:rPr lang="en-US" altLang="zh-CN" sz="2000">
                <a:sym typeface="+mn-ea"/>
              </a:rPr>
              <a:t>2^(FFT_num+1)</a:t>
            </a:r>
            <a:r>
              <a:rPr lang="zh-CN" altLang="en-US" sz="2000">
                <a:sym typeface="+mn-ea"/>
              </a:rPr>
              <a:t>，范围</a:t>
            </a:r>
            <a:r>
              <a:rPr lang="en-US" altLang="zh-CN" sz="2000">
                <a:sym typeface="+mn-ea"/>
              </a:rPr>
              <a:t>[2,65536]</a:t>
            </a:r>
          </a:p>
        </p:txBody>
      </p:sp>
      <p:graphicFrame>
        <p:nvGraphicFramePr>
          <p:cNvPr id="16" name="对象 15"/>
          <p:cNvGraphicFramePr/>
          <p:nvPr>
            <p:custDataLst>
              <p:tags r:id="rId3"/>
            </p:custDataLst>
          </p:nvPr>
        </p:nvGraphicFramePr>
        <p:xfrm>
          <a:off x="1285240" y="1399540"/>
          <a:ext cx="9265920" cy="85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8519795" imgH="647065" progId="Visio.Drawing.15">
                  <p:embed/>
                </p:oleObj>
              </mc:Choice>
              <mc:Fallback>
                <p:oleObj r:id="rId12" imgW="8519795" imgH="647065" progId="Visio.Drawing.15">
                  <p:embed/>
                  <p:pic>
                    <p:nvPicPr>
                      <p:cNvPr id="16" name="对象 1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85240" y="1399540"/>
                        <a:ext cx="9265920" cy="857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1209040" y="3357245"/>
            <a:ext cx="9979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ym typeface="+mn-ea"/>
              </a:rPr>
              <a:t>数据</a:t>
            </a:r>
            <a:r>
              <a:rPr lang="en-US" altLang="zh-CN" sz="2000">
                <a:sym typeface="+mn-ea"/>
              </a:rPr>
              <a:t>max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avg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min</a:t>
            </a:r>
            <a:r>
              <a:rPr lang="zh-CN" altLang="en-US" sz="2000">
                <a:sym typeface="+mn-ea"/>
              </a:rPr>
              <a:t>使能：频谱计算模块计算的数据最大值、平均值、最小值的使能</a:t>
            </a:r>
          </a:p>
        </p:txBody>
      </p:sp>
      <p:graphicFrame>
        <p:nvGraphicFramePr>
          <p:cNvPr id="19" name="对象 18"/>
          <p:cNvGraphicFramePr/>
          <p:nvPr>
            <p:custDataLst>
              <p:tags r:id="rId4"/>
            </p:custDataLst>
          </p:nvPr>
        </p:nvGraphicFramePr>
        <p:xfrm>
          <a:off x="1285240" y="1391920"/>
          <a:ext cx="9265920" cy="85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8519795" imgH="647065" progId="Visio.Drawing.15">
                  <p:embed/>
                </p:oleObj>
              </mc:Choice>
              <mc:Fallback>
                <p:oleObj r:id="rId14" imgW="8519795" imgH="647065" progId="Visio.Drawing.15">
                  <p:embed/>
                  <p:pic>
                    <p:nvPicPr>
                      <p:cNvPr id="19" name="对象 1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85240" y="1391920"/>
                        <a:ext cx="9265920" cy="857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16336" y="393837"/>
            <a:ext cx="495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：打包模块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14975" y="928047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 rot="10800000" flipV="1">
            <a:off x="1204183" y="3453630"/>
            <a:ext cx="71613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21733" y="14620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91233" y="122446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5725" y="2159379"/>
            <a:ext cx="91283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47248" y="2444202"/>
            <a:ext cx="87094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211580" y="3943350"/>
            <a:ext cx="6113145" cy="42926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zh-CN" altLang="en-US" sz="2000" dirty="0">
                <a:effectLst/>
              </a:rPr>
              <a:t>数据：</a:t>
            </a:r>
            <a:r>
              <a:rPr lang="zh-CN" altLang="en-US" sz="2000" dirty="0">
                <a:effectLst/>
                <a:sym typeface="+mn-ea"/>
              </a:rPr>
              <a:t>频谱计算模块计算输出的数据</a:t>
            </a:r>
            <a:endParaRPr lang="zh-CN" altLang="en-US" sz="2000" dirty="0">
              <a:effectLst/>
            </a:endParaRPr>
          </a:p>
          <a:p>
            <a:endParaRPr lang="zh-CN" altLang="en-US" sz="1600" dirty="0">
              <a:effectLst/>
            </a:endParaRPr>
          </a:p>
          <a:p>
            <a:endParaRPr lang="zh-CN" altLang="en-US" sz="1600" dirty="0">
              <a:effectLst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321945" y="891540"/>
            <a:ext cx="3366770" cy="48196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effectLst/>
              </a:rPr>
              <a:t>打包模块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>
                <a:effectLst/>
              </a:rPr>
              <a:t>-&gt; </a:t>
            </a:r>
            <a:r>
              <a:rPr lang="zh-CN" altLang="en-US" dirty="0">
                <a:effectLst/>
              </a:rPr>
              <a:t>数据帧格式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effectLst/>
            </a:endParaRPr>
          </a:p>
        </p:txBody>
      </p:sp>
      <p:graphicFrame>
        <p:nvGraphicFramePr>
          <p:cNvPr id="13" name="对象 12"/>
          <p:cNvGraphicFramePr/>
          <p:nvPr>
            <p:custDataLst>
              <p:tags r:id="rId2"/>
            </p:custDataLst>
          </p:nvPr>
        </p:nvGraphicFramePr>
        <p:xfrm>
          <a:off x="1285240" y="1405890"/>
          <a:ext cx="9265920" cy="85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8519795" imgH="647065" progId="Visio.Drawing.15">
                  <p:embed/>
                </p:oleObj>
              </mc:Choice>
              <mc:Fallback>
                <p:oleObj r:id="rId10" imgW="8519795" imgH="647065" progId="Visio.Drawing.15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85240" y="1405890"/>
                        <a:ext cx="9265920" cy="857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1294765" y="1402080"/>
          <a:ext cx="9265920" cy="85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8519795" imgH="647065" progId="Visio.Drawing.15">
                  <p:embed/>
                </p:oleObj>
              </mc:Choice>
              <mc:Fallback>
                <p:oleObj r:id="rId12" imgW="8519795" imgH="647065" progId="Visio.Drawing.15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94765" y="1402080"/>
                        <a:ext cx="9265920" cy="857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211580" y="2771140"/>
            <a:ext cx="80029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zh-CN" altLang="en-US" sz="2000">
                <a:sym typeface="+mn-ea"/>
              </a:rPr>
              <a:t>FFT点数：总数为</a:t>
            </a:r>
            <a:r>
              <a:rPr lang="en-US" altLang="zh-CN" sz="2000">
                <a:sym typeface="+mn-ea"/>
              </a:rPr>
              <a:t>2</a:t>
            </a:r>
            <a:r>
              <a:rPr lang="zh-CN" altLang="en-US" sz="2000">
                <a:sym typeface="+mn-ea"/>
              </a:rPr>
              <a:t>的幂次方，</a:t>
            </a:r>
            <a:r>
              <a:rPr lang="en-US" altLang="zh-CN" sz="2000">
                <a:sym typeface="+mn-ea"/>
              </a:rPr>
              <a:t>2^(FFT_num+1)</a:t>
            </a:r>
            <a:r>
              <a:rPr lang="zh-CN" altLang="en-US" sz="2000">
                <a:sym typeface="+mn-ea"/>
              </a:rPr>
              <a:t>，范围</a:t>
            </a:r>
            <a:r>
              <a:rPr lang="en-US" altLang="zh-CN" sz="2000">
                <a:sym typeface="+mn-ea"/>
              </a:rPr>
              <a:t>[2,65536]</a:t>
            </a:r>
          </a:p>
        </p:txBody>
      </p:sp>
      <p:graphicFrame>
        <p:nvGraphicFramePr>
          <p:cNvPr id="16" name="对象 15"/>
          <p:cNvGraphicFramePr/>
          <p:nvPr>
            <p:custDataLst>
              <p:tags r:id="rId3"/>
            </p:custDataLst>
          </p:nvPr>
        </p:nvGraphicFramePr>
        <p:xfrm>
          <a:off x="1285240" y="1399540"/>
          <a:ext cx="9265920" cy="85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8519795" imgH="647065" progId="Visio.Drawing.15">
                  <p:embed/>
                </p:oleObj>
              </mc:Choice>
              <mc:Fallback>
                <p:oleObj r:id="rId14" imgW="8519795" imgH="647065" progId="Visio.Drawing.15">
                  <p:embed/>
                  <p:pic>
                    <p:nvPicPr>
                      <p:cNvPr id="16" name="对象 1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85240" y="1399540"/>
                        <a:ext cx="9265920" cy="857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1209040" y="3357245"/>
            <a:ext cx="96494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ym typeface="+mn-ea"/>
              </a:rPr>
              <a:t>数据</a:t>
            </a:r>
            <a:r>
              <a:rPr lang="en-US" altLang="zh-CN" sz="2000">
                <a:sym typeface="+mn-ea"/>
              </a:rPr>
              <a:t>max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avg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min</a:t>
            </a:r>
            <a:r>
              <a:rPr lang="zh-CN" altLang="en-US" sz="2000">
                <a:sym typeface="+mn-ea"/>
              </a:rPr>
              <a:t>使能：频谱计算模块计算的数据最大值、平均值、最小值的使能</a:t>
            </a:r>
          </a:p>
        </p:txBody>
      </p:sp>
      <p:graphicFrame>
        <p:nvGraphicFramePr>
          <p:cNvPr id="19" name="对象 18"/>
          <p:cNvGraphicFramePr/>
          <p:nvPr>
            <p:custDataLst>
              <p:tags r:id="rId4"/>
            </p:custDataLst>
          </p:nvPr>
        </p:nvGraphicFramePr>
        <p:xfrm>
          <a:off x="1285240" y="1391920"/>
          <a:ext cx="9265920" cy="85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8519795" imgH="647065" progId="Visio.Drawing.15">
                  <p:embed/>
                </p:oleObj>
              </mc:Choice>
              <mc:Fallback>
                <p:oleObj r:id="rId16" imgW="8519795" imgH="647065" progId="Visio.Drawing.15">
                  <p:embed/>
                  <p:pic>
                    <p:nvPicPr>
                      <p:cNvPr id="19" name="对象 1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285240" y="1391920"/>
                        <a:ext cx="9265920" cy="857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>
            <p:custDataLst>
              <p:tags r:id="rId5"/>
            </p:custDataLst>
          </p:nvPr>
        </p:nvSpPr>
        <p:spPr>
          <a:xfrm>
            <a:off x="1218565" y="4502785"/>
            <a:ext cx="9737725" cy="42926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zh-CN" altLang="en-US" sz="2000" dirty="0">
                <a:effectLst/>
              </a:rPr>
              <a:t>索引：因为</a:t>
            </a:r>
            <a:r>
              <a:rPr lang="zh-CN" altLang="en-US" sz="2000" dirty="0">
                <a:effectLst/>
                <a:sym typeface="+mn-ea"/>
              </a:rPr>
              <a:t>频谱计算模块计算输出的数据是乱序的，所以每个数据需要带一个索引</a:t>
            </a:r>
            <a:endParaRPr lang="zh-CN" altLang="en-US" sz="2000" dirty="0">
              <a:effectLst/>
            </a:endParaRPr>
          </a:p>
          <a:p>
            <a:endParaRPr lang="zh-CN" altLang="en-US" sz="2000" dirty="0">
              <a:effectLst/>
            </a:endParaRPr>
          </a:p>
        </p:txBody>
      </p:sp>
      <p:graphicFrame>
        <p:nvGraphicFramePr>
          <p:cNvPr id="22" name="对象 21"/>
          <p:cNvGraphicFramePr/>
          <p:nvPr>
            <p:custDataLst>
              <p:tags r:id="rId6"/>
            </p:custDataLst>
          </p:nvPr>
        </p:nvGraphicFramePr>
        <p:xfrm>
          <a:off x="1294765" y="1405890"/>
          <a:ext cx="9265920" cy="85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8519795" imgH="647065" progId="Visio.Drawing.15">
                  <p:embed/>
                </p:oleObj>
              </mc:Choice>
              <mc:Fallback>
                <p:oleObj r:id="rId18" imgW="8519795" imgH="647065" progId="Visio.Drawing.15">
                  <p:embed/>
                  <p:pic>
                    <p:nvPicPr>
                      <p:cNvPr id="22" name="对象 2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294765" y="1405890"/>
                        <a:ext cx="9265920" cy="857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032728" y="3269011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018438" y="3588989"/>
            <a:ext cx="61198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   谢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3032728" y="4686385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829028" y="4970596"/>
            <a:ext cx="533944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456518" y="5070141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2023-9-21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345" y="1316111"/>
            <a:ext cx="1524001" cy="15165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第一部分：需求描述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966692C0-EBBA-81E4-B153-C8C3122E8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170" y="1615735"/>
            <a:ext cx="15320017" cy="64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6AB3C497-E856-3184-46C5-975AD920178C}"/>
              </a:ext>
            </a:extLst>
          </p:cNvPr>
          <p:cNvGraphicFramePr>
            <a:graphicFrameLocks/>
          </p:cNvGraphicFramePr>
          <p:nvPr/>
        </p:nvGraphicFramePr>
        <p:xfrm>
          <a:off x="495300" y="1076325"/>
          <a:ext cx="5356225" cy="416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143508" imgH="2867035" progId="Visio.Drawing.15">
                  <p:embed/>
                </p:oleObj>
              </mc:Choice>
              <mc:Fallback>
                <p:oleObj name="Visio" r:id="rId4" imgW="4143508" imgH="2867035" progId="Visio.Drawing.15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6AB3C497-E856-3184-46C5-975AD920178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1076325"/>
                        <a:ext cx="5356225" cy="4165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F4C018F1-2EBD-30D7-4E19-2BB682676C99}"/>
              </a:ext>
            </a:extLst>
          </p:cNvPr>
          <p:cNvSpPr txBox="1"/>
          <p:nvPr/>
        </p:nvSpPr>
        <p:spPr>
          <a:xfrm>
            <a:off x="-799479" y="5381652"/>
            <a:ext cx="79461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20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无线电频谱监测接收机处理流程图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F67BF8A-AA4B-7BDA-F3AA-5826F1D5FDB1}"/>
              </a:ext>
            </a:extLst>
          </p:cNvPr>
          <p:cNvSpPr/>
          <p:nvPr/>
        </p:nvSpPr>
        <p:spPr>
          <a:xfrm>
            <a:off x="364777" y="987551"/>
            <a:ext cx="5678424" cy="539496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25E6AE6-836E-D528-E13F-0B0CA2DC2E9E}"/>
              </a:ext>
            </a:extLst>
          </p:cNvPr>
          <p:cNvSpPr txBox="1"/>
          <p:nvPr/>
        </p:nvSpPr>
        <p:spPr>
          <a:xfrm>
            <a:off x="6016752" y="1035280"/>
            <a:ext cx="6220968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(1) FPGA</a:t>
            </a:r>
            <a:r>
              <a:rPr lang="zh-CN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输入宽带采样数据，经过宽带功率谱分析模块，</a:t>
            </a:r>
            <a:endParaRPr lang="en-US" altLang="zh-CN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输出功率谱数据，经带宽信号检测模块完成信号检测和参</a:t>
            </a:r>
            <a:endParaRPr lang="en-US" altLang="zh-CN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数（载频、带宽）的测量，得到信号列表。</a:t>
            </a:r>
            <a:endParaRPr lang="en-US" altLang="zh-CN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(2) CPU</a:t>
            </a:r>
            <a:r>
              <a:rPr lang="zh-CN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根据检测信号列表自动配置窄带数字下变频（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</a:t>
            </a:r>
            <a:r>
              <a:rPr lang="zh-CN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）模块，引导窄带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DDC</a:t>
            </a:r>
            <a:r>
              <a:rPr lang="zh-CN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获取基带的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IQ</a:t>
            </a:r>
            <a:r>
              <a:rPr lang="zh-CN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信号，再经过调</a:t>
            </a:r>
            <a:endParaRPr lang="en-US" altLang="zh-CN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制识别模块计算出分类所需要的一系列参数，送往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endParaRPr lang="en-US" altLang="zh-CN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行分类得到识别结果。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371859-5695-616A-FA68-554D33DC8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0665" y="4024362"/>
            <a:ext cx="4044066" cy="2358149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F610668F-EF5B-A443-FAFC-E2E076C592A4}"/>
              </a:ext>
            </a:extLst>
          </p:cNvPr>
          <p:cNvSpPr/>
          <p:nvPr/>
        </p:nvSpPr>
        <p:spPr>
          <a:xfrm>
            <a:off x="1311965" y="1680268"/>
            <a:ext cx="1298713" cy="83764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91D5EEA-B03E-20C5-A8D1-B9DA403A4DA7}"/>
              </a:ext>
            </a:extLst>
          </p:cNvPr>
          <p:cNvSpPr/>
          <p:nvPr/>
        </p:nvSpPr>
        <p:spPr>
          <a:xfrm>
            <a:off x="2296518" y="2260723"/>
            <a:ext cx="478752" cy="4687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0B03EC9-7A86-9A03-5A74-805350A8BE8E}"/>
              </a:ext>
            </a:extLst>
          </p:cNvPr>
          <p:cNvSpPr/>
          <p:nvPr/>
        </p:nvSpPr>
        <p:spPr>
          <a:xfrm>
            <a:off x="2958066" y="2693314"/>
            <a:ext cx="2740369" cy="95103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D8742F-07FC-B9BB-3B08-85331955896B}"/>
              </a:ext>
            </a:extLst>
          </p:cNvPr>
          <p:cNvSpPr txBox="1"/>
          <p:nvPr/>
        </p:nvSpPr>
        <p:spPr>
          <a:xfrm>
            <a:off x="5087357" y="272293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解调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5D65FBA-0571-A734-B5B0-9FE9E4FCBDD9}"/>
              </a:ext>
            </a:extLst>
          </p:cNvPr>
          <p:cNvSpPr/>
          <p:nvPr/>
        </p:nvSpPr>
        <p:spPr>
          <a:xfrm>
            <a:off x="4692650" y="3001091"/>
            <a:ext cx="755650" cy="386783"/>
          </a:xfrm>
          <a:prstGeom prst="ellipse">
            <a:avLst/>
          </a:prstGeom>
          <a:solidFill>
            <a:srgbClr val="F4B183">
              <a:alpha val="4117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38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0075" y="676275"/>
            <a:ext cx="10991850" cy="550545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30200" dir="2700000" sx="101000" sy="101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386878" y="2849254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742037" y="3173221"/>
            <a:ext cx="4707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设计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386878" y="4266628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5367338" y="1214438"/>
            <a:ext cx="1457325" cy="145732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spect="1" noChangeArrowheads="1" noTextEdit="1"/>
          </p:cNvSpPr>
          <p:nvPr/>
        </p:nvSpPr>
        <p:spPr bwMode="auto">
          <a:xfrm>
            <a:off x="443550" y="1714375"/>
            <a:ext cx="11306585" cy="4526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60459" y="1899045"/>
            <a:ext cx="1771109" cy="561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研究方法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722307" y="2394899"/>
            <a:ext cx="2431906" cy="125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单击此处添加文本单击此处添加文本单击此处添加文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793141" y="1918151"/>
            <a:ext cx="1771109" cy="561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354989" y="2414005"/>
            <a:ext cx="2431906" cy="125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单击此处添加文本单击此处添加文本单击此处添加文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16336" y="393837"/>
            <a:ext cx="495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第二部分：总体设计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514975" y="9365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60208A11-4430-CFAC-928F-83E92104057D}"/>
              </a:ext>
            </a:extLst>
          </p:cNvPr>
          <p:cNvSpPr txBox="1"/>
          <p:nvPr/>
        </p:nvSpPr>
        <p:spPr>
          <a:xfrm>
            <a:off x="1283859" y="6356790"/>
            <a:ext cx="1455553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数字下变频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结构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DF2C0A9-1CA3-1761-D5DC-416261B51C55}"/>
              </a:ext>
            </a:extLst>
          </p:cNvPr>
          <p:cNvSpPr txBox="1"/>
          <p:nvPr/>
        </p:nvSpPr>
        <p:spPr>
          <a:xfrm>
            <a:off x="4582127" y="6345120"/>
            <a:ext cx="2094898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相位</a:t>
            </a:r>
            <a:r>
              <a:rPr lang="en-US" altLang="zh-CN" sz="1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幅度关系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A210FB4-6C1A-C0C5-26D0-24EED5064534}"/>
              </a:ext>
            </a:extLst>
          </p:cNvPr>
          <p:cNvSpPr txBox="1"/>
          <p:nvPr/>
        </p:nvSpPr>
        <p:spPr>
          <a:xfrm>
            <a:off x="7716731" y="6343811"/>
            <a:ext cx="2094898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窗函数时域图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6AA4C6C-CBCD-4A8C-FB6C-2E6509D96A62}"/>
              </a:ext>
            </a:extLst>
          </p:cNvPr>
          <p:cNvSpPr txBox="1"/>
          <p:nvPr/>
        </p:nvSpPr>
        <p:spPr>
          <a:xfrm>
            <a:off x="10011517" y="6326949"/>
            <a:ext cx="2094898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滤波器幅频响应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5061200-0C60-4949-9B22-849927D7D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68" y="1039947"/>
            <a:ext cx="9126439" cy="43436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CC4C19D-3C8D-38F5-3AFF-9C4F057A246B}"/>
              </a:ext>
            </a:extLst>
          </p:cNvPr>
          <p:cNvSpPr txBox="1"/>
          <p:nvPr/>
        </p:nvSpPr>
        <p:spPr>
          <a:xfrm>
            <a:off x="9749472" y="1258791"/>
            <a:ext cx="13965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ffectLst/>
              </a:rPr>
              <a:t>核心部分</a:t>
            </a:r>
            <a:endParaRPr lang="en-US" altLang="zh-CN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effectLst/>
              </a:rPr>
              <a:t>宽带</a:t>
            </a:r>
            <a:r>
              <a:rPr lang="en-US" altLang="zh-CN" dirty="0">
                <a:effectLst/>
              </a:rPr>
              <a:t>PSD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effectLst/>
              </a:rPr>
              <a:t>窄带处理</a:t>
            </a:r>
            <a:endParaRPr lang="en-US" altLang="zh-CN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effectLst/>
              </a:rPr>
              <a:t>控制器</a:t>
            </a:r>
          </a:p>
          <a:p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5DBC900-439F-3305-0465-FF479F224586}"/>
              </a:ext>
            </a:extLst>
          </p:cNvPr>
          <p:cNvSpPr txBox="1"/>
          <p:nvPr/>
        </p:nvSpPr>
        <p:spPr>
          <a:xfrm>
            <a:off x="9288783" y="2683684"/>
            <a:ext cx="295946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ffectLst/>
              </a:rPr>
              <a:t>1. </a:t>
            </a:r>
            <a:r>
              <a:rPr lang="zh-CN" altLang="en-US" dirty="0">
                <a:effectLst/>
              </a:rPr>
              <a:t>宽带</a:t>
            </a:r>
            <a:r>
              <a:rPr lang="en-US" altLang="zh-CN" dirty="0">
                <a:effectLst/>
              </a:rPr>
              <a:t>PSD</a:t>
            </a:r>
            <a:r>
              <a:rPr lang="zh-CN" altLang="en-US" dirty="0">
                <a:effectLst/>
              </a:rPr>
              <a:t>模块对输入的数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据完成频谱计算</a:t>
            </a:r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2. </a:t>
            </a:r>
            <a:r>
              <a:rPr lang="zh-CN" altLang="en-US" dirty="0">
                <a:effectLst/>
              </a:rPr>
              <a:t>窄带处理模块对输出的信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号进行解调等处理</a:t>
            </a:r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3. </a:t>
            </a:r>
            <a:r>
              <a:rPr lang="zh-CN" altLang="en-US" dirty="0">
                <a:effectLst/>
              </a:rPr>
              <a:t>控制器模块对系统中的部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分可配置模块进行配置。</a:t>
            </a:r>
          </a:p>
          <a:p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43FA4AC-EF1C-3849-BC90-32B890D359FA}"/>
              </a:ext>
            </a:extLst>
          </p:cNvPr>
          <p:cNvSpPr txBox="1"/>
          <p:nvPr/>
        </p:nvSpPr>
        <p:spPr>
          <a:xfrm>
            <a:off x="571493" y="5799389"/>
            <a:ext cx="10197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     </a:t>
            </a:r>
            <a:r>
              <a:rPr lang="zh-CN" altLang="en-US" dirty="0"/>
              <a:t>由于宽带处理和窄带处理之间的耦合性比较低，</a:t>
            </a:r>
            <a:r>
              <a:rPr lang="zh-CN" altLang="en-US" dirty="0">
                <a:effectLst/>
              </a:rPr>
              <a:t>本次</a:t>
            </a:r>
            <a:r>
              <a:rPr lang="zh-CN" altLang="en-US" dirty="0"/>
              <a:t>首要</a:t>
            </a:r>
            <a:r>
              <a:rPr lang="zh-CN" altLang="en-US" dirty="0">
                <a:effectLst/>
              </a:rPr>
              <a:t>完成宽带</a:t>
            </a:r>
            <a:r>
              <a:rPr lang="en-US" altLang="zh-CN" dirty="0">
                <a:effectLst/>
              </a:rPr>
              <a:t>PSD</a:t>
            </a:r>
            <a:r>
              <a:rPr lang="zh-CN" altLang="en-US" dirty="0">
                <a:effectLst/>
              </a:rPr>
              <a:t>的设计、实现与功能验证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以及控制器主要完成对</a:t>
            </a:r>
            <a:r>
              <a:rPr lang="en-US" altLang="zh-CN" dirty="0">
                <a:effectLst/>
              </a:rPr>
              <a:t>FFT</a:t>
            </a:r>
            <a:r>
              <a:rPr lang="zh-CN" altLang="en-US" dirty="0">
                <a:effectLst/>
              </a:rPr>
              <a:t>点数的配置，实现系统带宽分辨率的可配置。</a:t>
            </a:r>
          </a:p>
          <a:p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E8DA392-B681-4642-8F05-1B5B466F4556}"/>
              </a:ext>
            </a:extLst>
          </p:cNvPr>
          <p:cNvSpPr txBox="1"/>
          <p:nvPr/>
        </p:nvSpPr>
        <p:spPr>
          <a:xfrm>
            <a:off x="3616336" y="5411715"/>
            <a:ext cx="260520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effectLst/>
              </a:rPr>
              <a:t>图</a:t>
            </a:r>
            <a:r>
              <a:rPr lang="en-US" altLang="zh-CN" sz="1600" dirty="0">
                <a:effectLst/>
              </a:rPr>
              <a:t>1 </a:t>
            </a:r>
            <a:r>
              <a:rPr lang="zh-CN" altLang="en-US" sz="1600" dirty="0">
                <a:effectLst/>
              </a:rPr>
              <a:t>数字通信接收机示意图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598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spect="1" noChangeArrowheads="1" noTextEdit="1"/>
          </p:cNvSpPr>
          <p:nvPr/>
        </p:nvSpPr>
        <p:spPr bwMode="auto">
          <a:xfrm>
            <a:off x="443550" y="1714375"/>
            <a:ext cx="11306585" cy="4526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60459" y="1899045"/>
            <a:ext cx="1771109" cy="561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研究方法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722307" y="2394899"/>
            <a:ext cx="2431906" cy="125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单击此处添加文本单击此处添加文本单击此处添加文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793141" y="1918151"/>
            <a:ext cx="1771109" cy="561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354989" y="2414005"/>
            <a:ext cx="2431906" cy="125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单击此处添加文本单击此处添加文本单击此处添加文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16336" y="393837"/>
            <a:ext cx="495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第二部分：总体设计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514975" y="9365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60208A11-4430-CFAC-928F-83E92104057D}"/>
              </a:ext>
            </a:extLst>
          </p:cNvPr>
          <p:cNvSpPr txBox="1"/>
          <p:nvPr/>
        </p:nvSpPr>
        <p:spPr>
          <a:xfrm>
            <a:off x="1283859" y="6356790"/>
            <a:ext cx="1455553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数字下变频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结构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DF2C0A9-1CA3-1761-D5DC-416261B51C55}"/>
              </a:ext>
            </a:extLst>
          </p:cNvPr>
          <p:cNvSpPr txBox="1"/>
          <p:nvPr/>
        </p:nvSpPr>
        <p:spPr>
          <a:xfrm>
            <a:off x="4669416" y="6454153"/>
            <a:ext cx="3537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effectLst/>
              </a:rPr>
              <a:t>图</a:t>
            </a:r>
            <a:r>
              <a:rPr lang="en-US" altLang="zh-CN" sz="1400" dirty="0">
                <a:effectLst/>
              </a:rPr>
              <a:t>2 </a:t>
            </a:r>
            <a:r>
              <a:rPr lang="zh-CN" altLang="en-US" sz="1400" dirty="0">
                <a:effectLst/>
              </a:rPr>
              <a:t>数字通信接收机</a:t>
            </a:r>
            <a:r>
              <a:rPr lang="zh-CN" altLang="en-US" sz="1400" dirty="0"/>
              <a:t>框</a:t>
            </a:r>
            <a:r>
              <a:rPr lang="zh-CN" altLang="en-US" sz="1400" dirty="0">
                <a:effectLst/>
              </a:rPr>
              <a:t>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2E66CD-99E6-9CC2-2C24-4CC5F9193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58" y="1021118"/>
            <a:ext cx="11306585" cy="543303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0075" y="676275"/>
            <a:ext cx="10991850" cy="550545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30200" dir="2700000" sx="101000" sy="101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386877" y="2849254"/>
            <a:ext cx="5616000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88464" y="3173221"/>
            <a:ext cx="58128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子模块实现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386877" y="4266628"/>
            <a:ext cx="5616000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5367338" y="1214438"/>
            <a:ext cx="1457325" cy="145732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0075" y="676275"/>
            <a:ext cx="10991850" cy="550545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30200" dir="2700000" sx="101000" sy="101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386877" y="2849254"/>
            <a:ext cx="5616000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88464" y="3173221"/>
            <a:ext cx="581282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数据预处理模块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386877" y="4266628"/>
            <a:ext cx="5616000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5367338" y="1214438"/>
            <a:ext cx="1457325" cy="145732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47*242"/>
  <p:tag name="TABLE_ENDDRAG_RECT" val="493*149*447*24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6161</TotalTime>
  <Words>1904</Words>
  <Application>Microsoft Office PowerPoint</Application>
  <PresentationFormat>宽屏</PresentationFormat>
  <Paragraphs>295</Paragraphs>
  <Slides>38</Slides>
  <Notes>38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等线</vt:lpstr>
      <vt:lpstr>等线 Light</vt:lpstr>
      <vt:lpstr>微软雅黑</vt:lpstr>
      <vt:lpstr>Arial</vt:lpstr>
      <vt:lpstr>Wingdings</vt:lpstr>
      <vt:lpstr>1_Office 主题​​</vt:lpstr>
      <vt:lpstr>Visio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wangchao sun</cp:lastModifiedBy>
  <cp:revision>160</cp:revision>
  <dcterms:created xsi:type="dcterms:W3CDTF">2019-08-14T01:25:36Z</dcterms:created>
  <dcterms:modified xsi:type="dcterms:W3CDTF">2023-09-26T19:38:01Z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2052-1.4.0.1935</vt:lpwstr>
  </property>
</Properties>
</file>