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698" r:id="rId4"/>
    <p:sldId id="735" r:id="rId5"/>
    <p:sldId id="696" r:id="rId6"/>
    <p:sldId id="720" r:id="rId7"/>
    <p:sldId id="736" r:id="rId8"/>
    <p:sldId id="744" r:id="rId9"/>
    <p:sldId id="771" r:id="rId10"/>
    <p:sldId id="772" r:id="rId11"/>
    <p:sldId id="779" r:id="rId12"/>
    <p:sldId id="781" r:id="rId13"/>
    <p:sldId id="782" r:id="rId14"/>
    <p:sldId id="773" r:id="rId15"/>
    <p:sldId id="780" r:id="rId16"/>
    <p:sldId id="783" r:id="rId17"/>
    <p:sldId id="774" r:id="rId18"/>
    <p:sldId id="776" r:id="rId19"/>
    <p:sldId id="778" r:id="rId20"/>
    <p:sldId id="777" r:id="rId21"/>
    <p:sldId id="70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5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65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9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16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08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013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42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77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36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33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27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0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.vsd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064259" y="3269011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79447" y="3257646"/>
            <a:ext cx="88331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ASIC </a:t>
            </a: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 程 设 计</a:t>
            </a:r>
            <a:endParaRPr lang="en-US" altLang="zh-CN" sz="4400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0" lang="zh-CN" altLang="en-US" sz="440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 字 通 信 接 收 机</a:t>
            </a:r>
            <a:endParaRPr kumimoji="0" lang="en-US" altLang="zh-CN" sz="440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064259" y="4686385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>
            <a:off x="5619438" y="5174817"/>
            <a:ext cx="1132417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524688" y="5193783"/>
            <a:ext cx="144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2023-9-28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5" y="1479551"/>
            <a:ext cx="1524001" cy="1516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部分：子模块实现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514975" y="9365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B3BAB3-3D28-5D87-07B2-8050B78DC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759" y="1172221"/>
            <a:ext cx="2852565" cy="19796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4880C3-906C-5CD8-D3DC-2D6BD81E2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910" y="3387624"/>
            <a:ext cx="2852564" cy="23921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1A5A964-D485-E9CB-E080-94849FCC63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3207"/>
          <a:stretch/>
        </p:blipFill>
        <p:spPr>
          <a:xfrm>
            <a:off x="96146" y="1091496"/>
            <a:ext cx="4500487" cy="318379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3407026-FB7E-170F-12BC-10A1F60270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7985" y="1102643"/>
            <a:ext cx="4394424" cy="343764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CFB90ED-0107-4724-056C-888E7F3246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3135" y="4522052"/>
            <a:ext cx="4394424" cy="186635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4952E9C-FD11-1E3B-2319-2E0484430C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500042"/>
            <a:ext cx="4476190" cy="165714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0FA34CF-79FC-4CC3-7E4D-1F5D98D581D6}"/>
              </a:ext>
            </a:extLst>
          </p:cNvPr>
          <p:cNvSpPr txBox="1"/>
          <p:nvPr/>
        </p:nvSpPr>
        <p:spPr>
          <a:xfrm>
            <a:off x="4672256" y="5972519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目前只做了分帧，交叠为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04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098011A-7993-6A0B-17DF-2BF798B91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855" y="552766"/>
            <a:ext cx="5762289" cy="541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B22A2A-2D75-BC17-F088-8EAEF40FE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538"/>
            <a:ext cx="12192000" cy="64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29563A-1A6B-9015-2327-B22318DB9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002"/>
            <a:ext cx="12192000" cy="64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5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部分：子模块实现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514975" y="9365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7199FB1-F6BF-4EE5-8C0B-AF14C701F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3" y="1009361"/>
            <a:ext cx="5306695" cy="32473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4D0F28-9C58-39B2-BE93-8038B94B2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341" y="1172221"/>
            <a:ext cx="4515072" cy="32473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5486C1-12CA-EAEC-6990-225D2B888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1341" y="4839352"/>
            <a:ext cx="4515073" cy="17069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D9C24C-CF2E-1E52-2C33-CD97045446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068" y="4419600"/>
            <a:ext cx="4264357" cy="22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1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CF97DAA-C5D3-32B5-6033-5E396C3946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059"/>
          <a:stretch/>
        </p:blipFill>
        <p:spPr>
          <a:xfrm>
            <a:off x="390815" y="1733739"/>
            <a:ext cx="5233664" cy="38340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221C90-A447-38A5-61CE-41F5A7CA6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544" y="1770290"/>
            <a:ext cx="5511583" cy="376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9889F6-C552-D0AE-4F1A-B1AA8BFCD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692"/>
            <a:ext cx="12192000" cy="63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0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部分：子模块实现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514975" y="9365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C90788D-F7E2-6FE3-1523-C4B6108AA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92" y="1024124"/>
            <a:ext cx="4987383" cy="32795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FCFAE0-8828-BDC7-E9C1-5EAC0E994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8718" y="1224834"/>
            <a:ext cx="4783282" cy="31376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5E7F17-7D71-9D67-78B0-8A222551B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6174" y="4529596"/>
            <a:ext cx="4610241" cy="20389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501C93-C471-51A5-1ECC-A11ABF0A4C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844" y="4362450"/>
            <a:ext cx="4533333" cy="228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5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D5703B-0033-B674-D499-2F0A90738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5525554" cy="5581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D6CA6F-B910-F34F-856B-2E34650B7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48" y="1247775"/>
            <a:ext cx="5236640" cy="55623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618BC3-2791-D03C-F91B-AC6C76B74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189" y="148034"/>
            <a:ext cx="6518811" cy="84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7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B2EBF8-4BD7-E078-BDE2-7123855C9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75" y="0"/>
            <a:ext cx="10349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3919525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74703" y="2338925"/>
            <a:ext cx="2305382" cy="1565957"/>
            <a:chOff x="758661" y="1328277"/>
            <a:chExt cx="2305382" cy="1565957"/>
          </a:xfrm>
        </p:grpSpPr>
        <p:sp>
          <p:nvSpPr>
            <p:cNvPr id="6" name="文本框 5"/>
            <p:cNvSpPr txBox="1"/>
            <p:nvPr/>
          </p:nvSpPr>
          <p:spPr>
            <a:xfrm>
              <a:off x="758661" y="1328277"/>
              <a:ext cx="1631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2829" y="2242678"/>
              <a:ext cx="2241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925429" y="2894234"/>
              <a:ext cx="3258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5019290" y="1459884"/>
            <a:ext cx="473400" cy="3685525"/>
            <a:chOff x="5855367" y="980316"/>
            <a:chExt cx="473400" cy="3685525"/>
          </a:xfrm>
          <a:solidFill>
            <a:srgbClr val="0045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5855368" y="98031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855367" y="2029587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865294" y="3102298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865293" y="4202368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636599" y="1380412"/>
            <a:ext cx="3589214" cy="3535782"/>
            <a:chOff x="6473990" y="974005"/>
            <a:chExt cx="6792300" cy="3535782"/>
          </a:xfrm>
        </p:grpSpPr>
        <p:grpSp>
          <p:nvGrpSpPr>
            <p:cNvPr id="28" name="组合 27"/>
            <p:cNvGrpSpPr/>
            <p:nvPr/>
          </p:nvGrpSpPr>
          <p:grpSpPr>
            <a:xfrm>
              <a:off x="6473992" y="2983659"/>
              <a:ext cx="6792298" cy="749458"/>
              <a:chOff x="6473992" y="3390074"/>
              <a:chExt cx="6792298" cy="749458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6473992" y="3390074"/>
                <a:ext cx="34077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子模块实现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73992" y="3770200"/>
                <a:ext cx="6792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dirty="0">
                    <a:solidFill>
                      <a:prstClr val="black"/>
                    </a:solidFill>
                  </a:rPr>
                  <a:t>Submodule implement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476500" y="974005"/>
              <a:ext cx="6789790" cy="704392"/>
              <a:chOff x="6476500" y="974005"/>
              <a:chExt cx="6789790" cy="704392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6476500" y="974005"/>
                <a:ext cx="26494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需求描述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476500" y="1309065"/>
                <a:ext cx="6789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Description of Requirements</a:t>
                </a: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473990" y="4109677"/>
              <a:ext cx="2452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问题讨论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6473992" y="1942531"/>
              <a:ext cx="5078890" cy="764342"/>
              <a:chOff x="6473992" y="2104032"/>
              <a:chExt cx="5078890" cy="764342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6473992" y="2104032"/>
                <a:ext cx="26520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总体设计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473992" y="2499042"/>
                <a:ext cx="507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overall design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5AD497C-0290-E4B4-919C-EEB26D664A30}"/>
              </a:ext>
            </a:extLst>
          </p:cNvPr>
          <p:cNvSpPr txBox="1"/>
          <p:nvPr/>
        </p:nvSpPr>
        <p:spPr>
          <a:xfrm>
            <a:off x="5649533" y="4923422"/>
            <a:ext cx="267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Discussion of issues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2D687F-9852-20AE-03D0-AA300C9FA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266"/>
            <a:ext cx="12192000" cy="623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032728" y="3269011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18438" y="3588989"/>
            <a:ext cx="6119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   谢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3032728" y="4686385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829028" y="4970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384800" y="507014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2023-9-28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45" y="1316111"/>
            <a:ext cx="1524001" cy="1516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4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93073" y="3110266"/>
            <a:ext cx="5605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需求描述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第一部分：需求描述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966692C0-EBBA-81E4-B153-C8C3122E8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70" y="1615735"/>
            <a:ext cx="15320017" cy="6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AB3C497-E856-3184-46C5-975AD920178C}"/>
              </a:ext>
            </a:extLst>
          </p:cNvPr>
          <p:cNvGraphicFramePr>
            <a:graphicFrameLocks/>
          </p:cNvGraphicFramePr>
          <p:nvPr/>
        </p:nvGraphicFramePr>
        <p:xfrm>
          <a:off x="495300" y="1076325"/>
          <a:ext cx="5356225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143508" imgH="2867035" progId="Visio.Drawing.15">
                  <p:embed/>
                </p:oleObj>
              </mc:Choice>
              <mc:Fallback>
                <p:oleObj name="Visio" r:id="rId4" imgW="4143508" imgH="2867035" progId="Visio.Drawing.15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6AB3C497-E856-3184-46C5-975AD920178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1076325"/>
                        <a:ext cx="5356225" cy="416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F4C018F1-2EBD-30D7-4E19-2BB682676C99}"/>
              </a:ext>
            </a:extLst>
          </p:cNvPr>
          <p:cNvSpPr txBox="1"/>
          <p:nvPr/>
        </p:nvSpPr>
        <p:spPr>
          <a:xfrm>
            <a:off x="-799479" y="5381652"/>
            <a:ext cx="7946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20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无线电频谱监测接收机处理流程图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F67BF8A-AA4B-7BDA-F3AA-5826F1D5FDB1}"/>
              </a:ext>
            </a:extLst>
          </p:cNvPr>
          <p:cNvSpPr/>
          <p:nvPr/>
        </p:nvSpPr>
        <p:spPr>
          <a:xfrm>
            <a:off x="364777" y="987551"/>
            <a:ext cx="5678424" cy="539496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25E6AE6-836E-D528-E13F-0B0CA2DC2E9E}"/>
              </a:ext>
            </a:extLst>
          </p:cNvPr>
          <p:cNvSpPr txBox="1"/>
          <p:nvPr/>
        </p:nvSpPr>
        <p:spPr>
          <a:xfrm>
            <a:off x="6016752" y="1035280"/>
            <a:ext cx="6220968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(1) FPGA</a:t>
            </a: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输入宽带采样数据，经过宽带功率谱分析模块，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输出功率谱数据，经带宽信号检测模块完成信号检测和参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数（载频、带宽）的测量，得到信号列表。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(2) CPU</a:t>
            </a: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根据检测信号列表自动配置窄带数字下变频（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）模块，引导窄带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DDC</a:t>
            </a: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获取基带的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IQ</a:t>
            </a: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信号，再经过调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制识别模块计算出分类所需要的一系列参数，送往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行分类得到识别结果。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371859-5695-616A-FA68-554D33DC8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665" y="4024362"/>
            <a:ext cx="4044066" cy="2358149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F610668F-EF5B-A443-FAFC-E2E076C592A4}"/>
              </a:ext>
            </a:extLst>
          </p:cNvPr>
          <p:cNvSpPr/>
          <p:nvPr/>
        </p:nvSpPr>
        <p:spPr>
          <a:xfrm>
            <a:off x="1311965" y="1680268"/>
            <a:ext cx="1298713" cy="83764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91D5EEA-B03E-20C5-A8D1-B9DA403A4DA7}"/>
              </a:ext>
            </a:extLst>
          </p:cNvPr>
          <p:cNvSpPr/>
          <p:nvPr/>
        </p:nvSpPr>
        <p:spPr>
          <a:xfrm>
            <a:off x="2296518" y="2260723"/>
            <a:ext cx="478752" cy="468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0B03EC9-7A86-9A03-5A74-805350A8BE8E}"/>
              </a:ext>
            </a:extLst>
          </p:cNvPr>
          <p:cNvSpPr/>
          <p:nvPr/>
        </p:nvSpPr>
        <p:spPr>
          <a:xfrm>
            <a:off x="2958066" y="2693314"/>
            <a:ext cx="2740369" cy="9510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D8742F-07FC-B9BB-3B08-85331955896B}"/>
              </a:ext>
            </a:extLst>
          </p:cNvPr>
          <p:cNvSpPr txBox="1"/>
          <p:nvPr/>
        </p:nvSpPr>
        <p:spPr>
          <a:xfrm>
            <a:off x="5087357" y="27229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解调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5D65FBA-0571-A734-B5B0-9FE9E4FCBDD9}"/>
              </a:ext>
            </a:extLst>
          </p:cNvPr>
          <p:cNvSpPr/>
          <p:nvPr/>
        </p:nvSpPr>
        <p:spPr>
          <a:xfrm>
            <a:off x="4692650" y="3001091"/>
            <a:ext cx="755650" cy="386783"/>
          </a:xfrm>
          <a:prstGeom prst="ellipse">
            <a:avLst/>
          </a:prstGeom>
          <a:solidFill>
            <a:srgbClr val="F4B183">
              <a:alpha val="4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38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742037" y="3173221"/>
            <a:ext cx="4707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443550" y="1714375"/>
            <a:ext cx="11306585" cy="452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60459" y="1899045"/>
            <a:ext cx="1771109" cy="56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722307" y="2394899"/>
            <a:ext cx="2431906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单击此处添加文本单击此处添加文本单击此处添加文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93141" y="1918151"/>
            <a:ext cx="1771109" cy="56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354989" y="2414005"/>
            <a:ext cx="2431906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单击此处添加文本单击此处添加文本单击此处添加文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第二部分：总体设计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514975" y="9365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0208A11-4430-CFAC-928F-83E92104057D}"/>
              </a:ext>
            </a:extLst>
          </p:cNvPr>
          <p:cNvSpPr txBox="1"/>
          <p:nvPr/>
        </p:nvSpPr>
        <p:spPr>
          <a:xfrm>
            <a:off x="1283859" y="6356790"/>
            <a:ext cx="1455553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数字下变频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DF2C0A9-1CA3-1761-D5DC-416261B51C55}"/>
              </a:ext>
            </a:extLst>
          </p:cNvPr>
          <p:cNvSpPr txBox="1"/>
          <p:nvPr/>
        </p:nvSpPr>
        <p:spPr>
          <a:xfrm>
            <a:off x="4582127" y="6345120"/>
            <a:ext cx="2094898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en-US" altLang="zh-CN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幅度关系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A210FB4-6C1A-C0C5-26D0-24EED5064534}"/>
              </a:ext>
            </a:extLst>
          </p:cNvPr>
          <p:cNvSpPr txBox="1"/>
          <p:nvPr/>
        </p:nvSpPr>
        <p:spPr>
          <a:xfrm>
            <a:off x="7716731" y="6343811"/>
            <a:ext cx="2094898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窗函数时域图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6AA4C6C-CBCD-4A8C-FB6C-2E6509D96A62}"/>
              </a:ext>
            </a:extLst>
          </p:cNvPr>
          <p:cNvSpPr txBox="1"/>
          <p:nvPr/>
        </p:nvSpPr>
        <p:spPr>
          <a:xfrm>
            <a:off x="10011517" y="6326949"/>
            <a:ext cx="2094898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滤波器幅频响应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5061200-0C60-4949-9B22-849927D7D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68" y="1039947"/>
            <a:ext cx="9126439" cy="4343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C4C19D-3C8D-38F5-3AFF-9C4F057A246B}"/>
              </a:ext>
            </a:extLst>
          </p:cNvPr>
          <p:cNvSpPr txBox="1"/>
          <p:nvPr/>
        </p:nvSpPr>
        <p:spPr>
          <a:xfrm>
            <a:off x="9749472" y="1258791"/>
            <a:ext cx="13965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ffectLst/>
              </a:rPr>
              <a:t>核心部分</a:t>
            </a:r>
            <a:endParaRPr lang="en-US" altLang="zh-CN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effectLst/>
              </a:rPr>
              <a:t>宽带</a:t>
            </a:r>
            <a:r>
              <a:rPr lang="en-US" altLang="zh-CN" dirty="0">
                <a:effectLst/>
              </a:rPr>
              <a:t>PSD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effectLst/>
              </a:rPr>
              <a:t>窄带处理</a:t>
            </a:r>
            <a:endParaRPr lang="en-US" altLang="zh-CN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effectLst/>
              </a:rPr>
              <a:t>控制器</a:t>
            </a:r>
          </a:p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DBC900-439F-3305-0465-FF479F224586}"/>
              </a:ext>
            </a:extLst>
          </p:cNvPr>
          <p:cNvSpPr txBox="1"/>
          <p:nvPr/>
        </p:nvSpPr>
        <p:spPr>
          <a:xfrm>
            <a:off x="9288783" y="2683684"/>
            <a:ext cx="29594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ffectLst/>
              </a:rPr>
              <a:t>1. </a:t>
            </a:r>
            <a:r>
              <a:rPr lang="zh-CN" altLang="en-US" dirty="0">
                <a:effectLst/>
              </a:rPr>
              <a:t>宽带</a:t>
            </a:r>
            <a:r>
              <a:rPr lang="en-US" altLang="zh-CN" dirty="0">
                <a:effectLst/>
              </a:rPr>
              <a:t>PSD</a:t>
            </a:r>
            <a:r>
              <a:rPr lang="zh-CN" altLang="en-US" dirty="0">
                <a:effectLst/>
              </a:rPr>
              <a:t>模块对输入的数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据完成频谱计算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2. </a:t>
            </a:r>
            <a:r>
              <a:rPr lang="zh-CN" altLang="en-US" dirty="0">
                <a:effectLst/>
              </a:rPr>
              <a:t>窄带处理模块对输出的信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号进行解调等处理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3. </a:t>
            </a:r>
            <a:r>
              <a:rPr lang="zh-CN" altLang="en-US" dirty="0">
                <a:effectLst/>
              </a:rPr>
              <a:t>控制器模块对系统中的部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分可配置模块进行配置。</a:t>
            </a:r>
          </a:p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3FA4AC-EF1C-3849-BC90-32B890D359FA}"/>
              </a:ext>
            </a:extLst>
          </p:cNvPr>
          <p:cNvSpPr txBox="1"/>
          <p:nvPr/>
        </p:nvSpPr>
        <p:spPr>
          <a:xfrm>
            <a:off x="571493" y="5799389"/>
            <a:ext cx="10197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/>
              <a:t>由于宽带处理和窄带处理之间的耦合性比较低，</a:t>
            </a:r>
            <a:r>
              <a:rPr lang="zh-CN" altLang="en-US" dirty="0">
                <a:effectLst/>
              </a:rPr>
              <a:t>本次</a:t>
            </a:r>
            <a:r>
              <a:rPr lang="zh-CN" altLang="en-US" dirty="0"/>
              <a:t>首要</a:t>
            </a:r>
            <a:r>
              <a:rPr lang="zh-CN" altLang="en-US" dirty="0">
                <a:effectLst/>
              </a:rPr>
              <a:t>完成宽带</a:t>
            </a:r>
            <a:r>
              <a:rPr lang="en-US" altLang="zh-CN" dirty="0">
                <a:effectLst/>
              </a:rPr>
              <a:t>PSD</a:t>
            </a:r>
            <a:r>
              <a:rPr lang="zh-CN" altLang="en-US" dirty="0">
                <a:effectLst/>
              </a:rPr>
              <a:t>的设计、实现与功能验证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以及控制器主要完成对</a:t>
            </a:r>
            <a:r>
              <a:rPr lang="en-US" altLang="zh-CN" dirty="0">
                <a:effectLst/>
              </a:rPr>
              <a:t>FFT</a:t>
            </a:r>
            <a:r>
              <a:rPr lang="zh-CN" altLang="en-US" dirty="0">
                <a:effectLst/>
              </a:rPr>
              <a:t>点数的配置，实现系统带宽分辨率的可配置。</a:t>
            </a:r>
          </a:p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8DA392-B681-4642-8F05-1B5B466F4556}"/>
              </a:ext>
            </a:extLst>
          </p:cNvPr>
          <p:cNvSpPr txBox="1"/>
          <p:nvPr/>
        </p:nvSpPr>
        <p:spPr>
          <a:xfrm>
            <a:off x="3616336" y="5411715"/>
            <a:ext cx="26052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effectLst/>
              </a:rPr>
              <a:t>图</a:t>
            </a:r>
            <a:r>
              <a:rPr lang="en-US" altLang="zh-CN" sz="1600" dirty="0">
                <a:effectLst/>
              </a:rPr>
              <a:t>1 </a:t>
            </a:r>
            <a:r>
              <a:rPr lang="zh-CN" altLang="en-US" sz="1600" dirty="0">
                <a:effectLst/>
              </a:rPr>
              <a:t>数字通信接收机示意图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98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443550" y="1714375"/>
            <a:ext cx="11306585" cy="452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60459" y="1899045"/>
            <a:ext cx="1771109" cy="56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722307" y="2394899"/>
            <a:ext cx="2431906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单击此处添加文本单击此处添加文本单击此处添加文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93141" y="1918151"/>
            <a:ext cx="1771109" cy="56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354989" y="2414005"/>
            <a:ext cx="2431906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单击此处添加文本单击此处添加文本单击此处添加文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第二部分：总体设计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514975" y="9365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0208A11-4430-CFAC-928F-83E92104057D}"/>
              </a:ext>
            </a:extLst>
          </p:cNvPr>
          <p:cNvSpPr txBox="1"/>
          <p:nvPr/>
        </p:nvSpPr>
        <p:spPr>
          <a:xfrm>
            <a:off x="1283859" y="6356790"/>
            <a:ext cx="1455553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数字下变频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DF2C0A9-1CA3-1761-D5DC-416261B51C55}"/>
              </a:ext>
            </a:extLst>
          </p:cNvPr>
          <p:cNvSpPr txBox="1"/>
          <p:nvPr/>
        </p:nvSpPr>
        <p:spPr>
          <a:xfrm>
            <a:off x="4669416" y="6454153"/>
            <a:ext cx="353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ffectLst/>
              </a:rPr>
              <a:t>图</a:t>
            </a:r>
            <a:r>
              <a:rPr lang="en-US" altLang="zh-CN" sz="1400" dirty="0">
                <a:effectLst/>
              </a:rPr>
              <a:t>2 </a:t>
            </a:r>
            <a:r>
              <a:rPr lang="zh-CN" altLang="en-US" sz="1400" dirty="0">
                <a:effectLst/>
              </a:rPr>
              <a:t>数字通信接收机</a:t>
            </a:r>
            <a:r>
              <a:rPr lang="zh-CN" altLang="en-US" sz="1400" dirty="0"/>
              <a:t>框</a:t>
            </a:r>
            <a:r>
              <a:rPr lang="zh-CN" altLang="en-US" sz="1400" dirty="0">
                <a:effectLst/>
              </a:rPr>
              <a:t>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2E66CD-99E6-9CC2-2C24-4CC5F9193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8" y="1021118"/>
            <a:ext cx="11306585" cy="543303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7" y="2849254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88464" y="3173221"/>
            <a:ext cx="5812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子模块实现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7" y="4266628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部分：子模块实现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514975" y="9365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57597A-E5A4-736C-8858-A669CEE01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21" y="2079143"/>
            <a:ext cx="11457323" cy="26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3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6247</TotalTime>
  <Words>392</Words>
  <Application>Microsoft Office PowerPoint</Application>
  <PresentationFormat>宽屏</PresentationFormat>
  <Paragraphs>90</Paragraphs>
  <Slides>21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Wingdings</vt:lpstr>
      <vt:lpstr>1_Office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wangchao sun</cp:lastModifiedBy>
  <cp:revision>176</cp:revision>
  <dcterms:created xsi:type="dcterms:W3CDTF">2019-08-14T01:25:36Z</dcterms:created>
  <dcterms:modified xsi:type="dcterms:W3CDTF">2023-10-05T11:31:47Z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