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1.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5.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6.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notesSlides/notesSlide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9"/>
  </p:notesMasterIdLst>
  <p:sldIdLst>
    <p:sldId id="346" r:id="rId3"/>
    <p:sldId id="388" r:id="rId4"/>
    <p:sldId id="392" r:id="rId5"/>
    <p:sldId id="376" r:id="rId6"/>
    <p:sldId id="393" r:id="rId7"/>
    <p:sldId id="377" r:id="rId8"/>
    <p:sldId id="390" r:id="rId9"/>
    <p:sldId id="415" r:id="rId10"/>
    <p:sldId id="416" r:id="rId11"/>
    <p:sldId id="394" r:id="rId12"/>
    <p:sldId id="379" r:id="rId13"/>
    <p:sldId id="395" r:id="rId14"/>
    <p:sldId id="381" r:id="rId15"/>
    <p:sldId id="407" r:id="rId16"/>
    <p:sldId id="382" r:id="rId17"/>
    <p:sldId id="397" r:id="rId18"/>
    <p:sldId id="396" r:id="rId19"/>
    <p:sldId id="408" r:id="rId20"/>
    <p:sldId id="385" r:id="rId21"/>
    <p:sldId id="384" r:id="rId22"/>
    <p:sldId id="399" r:id="rId23"/>
    <p:sldId id="380" r:id="rId24"/>
    <p:sldId id="400" r:id="rId25"/>
    <p:sldId id="440" r:id="rId26"/>
    <p:sldId id="410" r:id="rId27"/>
    <p:sldId id="411" r:id="rId28"/>
    <p:sldId id="412" r:id="rId29"/>
    <p:sldId id="413" r:id="rId30"/>
    <p:sldId id="414" r:id="rId31"/>
    <p:sldId id="441" r:id="rId32"/>
    <p:sldId id="452" r:id="rId33"/>
    <p:sldId id="401" r:id="rId34"/>
    <p:sldId id="406" r:id="rId35"/>
    <p:sldId id="402" r:id="rId36"/>
    <p:sldId id="442" r:id="rId37"/>
    <p:sldId id="352" r:id="rId38"/>
  </p:sldIdLst>
  <p:sldSz cx="12192000" cy="6858000"/>
  <p:notesSz cx="7559675" cy="10691813"/>
  <p:custDataLst>
    <p:tags r:id="rId4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E6CE6FE7-7984-4AB5-8AF5-838F2D35CA4F}">
          <p14:sldIdLst>
            <p14:sldId id="346"/>
            <p14:sldId id="388"/>
          </p14:sldIdLst>
        </p14:section>
        <p14:section name="赛题分析" id="{21B59E38-3044-455D-82DB-7A20FF9566B9}">
          <p14:sldIdLst>
            <p14:sldId id="392"/>
            <p14:sldId id="376"/>
          </p14:sldIdLst>
        </p14:section>
        <p14:section name="系统设计" id="{2DE15CA5-59F6-404C-93B8-DB1A77E96203}">
          <p14:sldIdLst>
            <p14:sldId id="393"/>
            <p14:sldId id="377"/>
            <p14:sldId id="390"/>
            <p14:sldId id="415"/>
            <p14:sldId id="416"/>
            <p14:sldId id="394"/>
            <p14:sldId id="379"/>
          </p14:sldIdLst>
        </p14:section>
        <p14:section name="算法设计" id="{E6E170FC-64CF-4288-A599-91AEFA8B01E0}">
          <p14:sldIdLst>
            <p14:sldId id="395"/>
            <p14:sldId id="381"/>
            <p14:sldId id="407"/>
            <p14:sldId id="382"/>
            <p14:sldId id="397"/>
          </p14:sldIdLst>
        </p14:section>
        <p14:section name="子模块设计" id="{98907AA9-4C0C-4411-99F1-247CE764C4F1}">
          <p14:sldIdLst>
            <p14:sldId id="396"/>
            <p14:sldId id="408"/>
            <p14:sldId id="385"/>
            <p14:sldId id="384"/>
          </p14:sldIdLst>
        </p14:section>
        <p14:section name="验证平台设计" id="{CEDE8117-7A5A-4705-B390-919EAFD45C86}">
          <p14:sldIdLst>
            <p14:sldId id="399"/>
            <p14:sldId id="380"/>
            <p14:sldId id="400"/>
            <p14:sldId id="440"/>
            <p14:sldId id="410"/>
            <p14:sldId id="411"/>
            <p14:sldId id="412"/>
            <p14:sldId id="413"/>
            <p14:sldId id="414"/>
            <p14:sldId id="441"/>
            <p14:sldId id="452"/>
            <p14:sldId id="401"/>
            <p14:sldId id="406"/>
            <p14:sldId id="402"/>
            <p14:sldId id="442"/>
            <p14:sldId id="352"/>
          </p14:sldIdLst>
        </p14:section>
      </p14:sectionLst>
    </p:ext>
    <p:ext uri="{EFAFB233-063F-42B5-8137-9DF3F51BA10A}">
      <p15:sldGuideLst xmlns:p15="http://schemas.microsoft.com/office/powerpoint/2012/main">
        <p15:guide id="1" orient="horz" pos="2175" userDrawn="1">
          <p15:clr>
            <a:srgbClr val="A4A3A4"/>
          </p15:clr>
        </p15:guide>
        <p15:guide id="2" pos="380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aofan Shi (student)" initials="CS(" lastIdx="10"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69933"/>
    <a:srgbClr val="5EB360"/>
    <a:srgbClr val="8BBF43"/>
    <a:srgbClr val="26B2A9"/>
    <a:srgbClr val="2CB3A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7" autoAdjust="0"/>
    <p:restoredTop sz="94660"/>
  </p:normalViewPr>
  <p:slideViewPr>
    <p:cSldViewPr showGuides="1">
      <p:cViewPr>
        <p:scale>
          <a:sx n="100" d="100"/>
          <a:sy n="100" d="100"/>
        </p:scale>
        <p:origin x="888" y="378"/>
      </p:cViewPr>
      <p:guideLst>
        <p:guide orient="horz" pos="2175"/>
        <p:guide pos="380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tags" Target="tags/tag1.xml"/><Relationship Id="rId45"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20" Type="http://schemas.openxmlformats.org/officeDocument/2006/relationships/slide" Target="slides/slide18.xml"/><Relationship Id="rId4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611028" cy="62721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720185" y="0"/>
            <a:ext cx="3611028" cy="627215"/>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2024/5/20</a:t>
            </a:fld>
            <a:endParaRPr lang="zh-CN" altLang="en-US"/>
          </a:p>
        </p:txBody>
      </p:sp>
      <p:sp>
        <p:nvSpPr>
          <p:cNvPr id="4" name="幻灯片图像占位符 3"/>
          <p:cNvSpPr>
            <a:spLocks noGrp="1" noRot="1" noChangeAspect="1"/>
          </p:cNvSpPr>
          <p:nvPr>
            <p:ph type="sldImg" idx="2"/>
          </p:nvPr>
        </p:nvSpPr>
        <p:spPr>
          <a:xfrm>
            <a:off x="416306" y="1562610"/>
            <a:ext cx="7500529" cy="421904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833314" y="6016049"/>
            <a:ext cx="6666513" cy="4922222"/>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11873668"/>
            <a:ext cx="3611028" cy="627214"/>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720185" y="11873668"/>
            <a:ext cx="3611028" cy="627214"/>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573088" y="1336675"/>
            <a:ext cx="6413500" cy="3608388"/>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573088" y="1336675"/>
            <a:ext cx="6413500" cy="3608388"/>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573088" y="1336675"/>
            <a:ext cx="6413500" cy="3608388"/>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573088" y="1336675"/>
            <a:ext cx="6413500" cy="3608388"/>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573088" y="1336675"/>
            <a:ext cx="6413500" cy="3608388"/>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573088" y="1336675"/>
            <a:ext cx="6413500" cy="3608388"/>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573088" y="1336675"/>
            <a:ext cx="6413500" cy="3608388"/>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a:xfrm>
            <a:off x="573088" y="1336675"/>
            <a:ext cx="6413500" cy="3608388"/>
          </a:xfrm>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25"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26"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28"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29"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30"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31"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33"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34"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pic>
        <p:nvPicPr>
          <p:cNvPr id="35" name="图片 34"/>
          <p:cNvPicPr/>
          <p:nvPr/>
        </p:nvPicPr>
        <p:blipFill>
          <a:blip r:embed="rId2"/>
          <a:stretch>
            <a:fillRect/>
          </a:stretch>
        </p:blipFill>
        <p:spPr>
          <a:xfrm>
            <a:off x="3602880" y="1604520"/>
            <a:ext cx="4984920" cy="3977280"/>
          </a:xfrm>
          <a:prstGeom prst="rect">
            <a:avLst/>
          </a:prstGeom>
          <a:ln>
            <a:noFill/>
          </a:ln>
        </p:spPr>
      </p:pic>
      <p:pic>
        <p:nvPicPr>
          <p:cNvPr id="36" name="图片 35"/>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40"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42"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44"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45"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7"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49"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50"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51"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4" name="PlaceHolder 2"/>
          <p:cNvSpPr>
            <a:spLocks noGrp="1"/>
          </p:cNvSpPr>
          <p:nvPr>
            <p:ph type="subTitle"/>
          </p:nvPr>
        </p:nvSpPr>
        <p:spPr>
          <a:xfrm>
            <a:off x="609480" y="1604520"/>
            <a:ext cx="1097244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53"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54"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55"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57"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58"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59"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61" name="PlaceHolder 2"/>
          <p:cNvSpPr>
            <a:spLocks noGrp="1"/>
          </p:cNvSpPr>
          <p:nvPr>
            <p:ph type="body"/>
          </p:nvPr>
        </p:nvSpPr>
        <p:spPr>
          <a:xfrm>
            <a:off x="609480" y="160452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62" name="PlaceHolder 3"/>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64"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65"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66"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67" name="PlaceHolder 5"/>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69"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70" name="PlaceHolder 3"/>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pic>
        <p:nvPicPr>
          <p:cNvPr id="71" name="图片 70"/>
          <p:cNvPicPr/>
          <p:nvPr/>
        </p:nvPicPr>
        <p:blipFill>
          <a:blip r:embed="rId2"/>
          <a:stretch>
            <a:fillRect/>
          </a:stretch>
        </p:blipFill>
        <p:spPr>
          <a:xfrm>
            <a:off x="3602880" y="1604520"/>
            <a:ext cx="4984920" cy="3977280"/>
          </a:xfrm>
          <a:prstGeom prst="rect">
            <a:avLst/>
          </a:prstGeom>
          <a:ln>
            <a:noFill/>
          </a:ln>
        </p:spPr>
      </p:pic>
      <p:pic>
        <p:nvPicPr>
          <p:cNvPr id="72" name="图片 71"/>
          <p:cNvPicPr/>
          <p:nvPr/>
        </p:nvPicPr>
        <p:blipFill>
          <a:blip r:embed="rId2"/>
          <a:stretch>
            <a:fillRect/>
          </a:stretch>
        </p:blipFill>
        <p:spPr>
          <a:xfrm>
            <a:off x="3602880" y="1604520"/>
            <a:ext cx="4984920" cy="3977280"/>
          </a:xfrm>
          <a:prstGeom prst="rect">
            <a:avLst/>
          </a:prstGeom>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6" name="PlaceHolder 2"/>
          <p:cNvSpPr>
            <a:spLocks noGrp="1"/>
          </p:cNvSpPr>
          <p:nvPr>
            <p:ph type="body"/>
          </p:nvPr>
        </p:nvSpPr>
        <p:spPr>
          <a:xfrm>
            <a:off x="609480" y="1604520"/>
            <a:ext cx="1097244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8"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9" name="PlaceHolder 3"/>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609480" y="273600"/>
            <a:ext cx="1097244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13"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14" name="PlaceHolder 3"/>
          <p:cNvSpPr>
            <a:spLocks noGrp="1"/>
          </p:cNvSpPr>
          <p:nvPr>
            <p:ph type="body"/>
          </p:nvPr>
        </p:nvSpPr>
        <p:spPr>
          <a:xfrm>
            <a:off x="60948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15" name="PlaceHolder 4"/>
          <p:cNvSpPr>
            <a:spLocks noGrp="1"/>
          </p:cNvSpPr>
          <p:nvPr>
            <p:ph type="body"/>
          </p:nvPr>
        </p:nvSpPr>
        <p:spPr>
          <a:xfrm>
            <a:off x="623196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17" name="PlaceHolder 2"/>
          <p:cNvSpPr>
            <a:spLocks noGrp="1"/>
          </p:cNvSpPr>
          <p:nvPr>
            <p:ph type="body"/>
          </p:nvPr>
        </p:nvSpPr>
        <p:spPr>
          <a:xfrm>
            <a:off x="609480" y="1604520"/>
            <a:ext cx="535428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18"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19" name="PlaceHolder 4"/>
          <p:cNvSpPr>
            <a:spLocks noGrp="1"/>
          </p:cNvSpPr>
          <p:nvPr>
            <p:ph type="body"/>
          </p:nvPr>
        </p:nvSpPr>
        <p:spPr>
          <a:xfrm>
            <a:off x="6231960" y="368208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panose="020B0604020202020204" pitchFamily="34" charset="0"/>
            </a:endParaRPr>
          </a:p>
        </p:txBody>
      </p:sp>
      <p:sp>
        <p:nvSpPr>
          <p:cNvPr id="21" name="PlaceHolder 2"/>
          <p:cNvSpPr>
            <a:spLocks noGrp="1"/>
          </p:cNvSpPr>
          <p:nvPr>
            <p:ph type="body"/>
          </p:nvPr>
        </p:nvSpPr>
        <p:spPr>
          <a:xfrm>
            <a:off x="60948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22" name="PlaceHolder 3"/>
          <p:cNvSpPr>
            <a:spLocks noGrp="1"/>
          </p:cNvSpPr>
          <p:nvPr>
            <p:ph type="body"/>
          </p:nvPr>
        </p:nvSpPr>
        <p:spPr>
          <a:xfrm>
            <a:off x="6231960" y="1604520"/>
            <a:ext cx="535428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
        <p:nvSpPr>
          <p:cNvPr id="23" name="PlaceHolder 4"/>
          <p:cNvSpPr>
            <a:spLocks noGrp="1"/>
          </p:cNvSpPr>
          <p:nvPr>
            <p:ph type="body"/>
          </p:nvPr>
        </p:nvSpPr>
        <p:spPr>
          <a:xfrm>
            <a:off x="609480" y="3682080"/>
            <a:ext cx="1097244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 name="图片 6"/>
          <p:cNvPicPr/>
          <p:nvPr/>
        </p:nvPicPr>
        <p:blipFill>
          <a:blip r:embed="rId14"/>
          <a:srcRect t="14698"/>
          <a:stretch>
            <a:fillRect/>
          </a:stretch>
        </p:blipFill>
        <p:spPr>
          <a:xfrm>
            <a:off x="1080" y="1008000"/>
            <a:ext cx="12188160" cy="5848200"/>
          </a:xfrm>
          <a:prstGeom prst="rect">
            <a:avLst/>
          </a:prstGeom>
          <a:ln>
            <a:noFill/>
          </a:ln>
        </p:spPr>
      </p:pic>
      <p:sp>
        <p:nvSpPr>
          <p:cNvPr id="4"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pitchFamily="34" charset="0"/>
              </a:rPr>
              <a:t>单击鼠标编辑标题文字格式</a:t>
            </a:r>
          </a:p>
        </p:txBody>
      </p:sp>
      <p:sp>
        <p:nvSpPr>
          <p:cNvPr id="2"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pitchFamily="34" charset="0"/>
              </a:rPr>
              <a:t>单击鼠标编辑大纲文字格式</a:t>
            </a:r>
          </a:p>
          <a:p>
            <a:pPr marL="864235" lvl="1" indent="-323850">
              <a:buClr>
                <a:srgbClr val="000000"/>
              </a:buClr>
              <a:buSzPct val="75000"/>
              <a:buFont typeface="Symbol" panose="05050102010706020507" charset="2"/>
              <a:buChar char=""/>
            </a:pPr>
            <a:r>
              <a:rPr lang="en-US" sz="2800" b="0" strike="noStrike" spc="-1">
                <a:solidFill>
                  <a:srgbClr val="000000"/>
                </a:solidFill>
                <a:uFill>
                  <a:solidFill>
                    <a:srgbClr val="FFFFFF"/>
                  </a:solidFill>
                </a:uFill>
                <a:latin typeface="Arial" panose="020B0604020202020204" pitchFamily="34" charset="0"/>
              </a:rPr>
              <a:t>第二个大纲级</a:t>
            </a: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pitchFamily="34" charset="0"/>
              </a:rPr>
              <a:t>第三大纲级别</a:t>
            </a:r>
          </a:p>
          <a:p>
            <a:pPr marL="1727835" lvl="3" indent="-215900">
              <a:buClr>
                <a:srgbClr val="000000"/>
              </a:buClr>
              <a:buSzPct val="75000"/>
              <a:buFont typeface="Symbol" panose="05050102010706020507" charset="2"/>
              <a:buChar char=""/>
            </a:pPr>
            <a:r>
              <a:rPr lang="en-US" sz="2000" b="0" strike="noStrike" spc="-1">
                <a:solidFill>
                  <a:srgbClr val="000000"/>
                </a:solidFill>
                <a:uFill>
                  <a:solidFill>
                    <a:srgbClr val="FFFFFF"/>
                  </a:solidFill>
                </a:uFill>
                <a:latin typeface="Arial" panose="020B0604020202020204" pitchFamily="34" charset="0"/>
              </a:rPr>
              <a:t>第四大纲级别</a:t>
            </a: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pitchFamily="34" charset="0"/>
              </a:rPr>
              <a:t>第五大纲级别</a:t>
            </a: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pitchFamily="34" charset="0"/>
              </a:rPr>
              <a:t>第六大纲级别</a:t>
            </a: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pitchFamily="34" charset="0"/>
              </a:rPr>
              <a:t>第七大纲级别</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panose="020B0604020202020204" pitchFamily="34" charset="0"/>
              </a:rPr>
              <a:t>单击鼠标编辑标题文字格式</a:t>
            </a:r>
          </a:p>
        </p:txBody>
      </p:sp>
      <p:sp>
        <p:nvSpPr>
          <p:cNvPr id="38" name="PlaceHolder 2"/>
          <p:cNvSpPr>
            <a:spLocks noGrp="1"/>
          </p:cNvSpPr>
          <p:nvPr>
            <p:ph type="body"/>
          </p:nvPr>
        </p:nvSpPr>
        <p:spPr>
          <a:xfrm>
            <a:off x="609480" y="1604520"/>
            <a:ext cx="10972440" cy="3977280"/>
          </a:xfrm>
          <a:prstGeom prst="rect">
            <a:avLst/>
          </a:prstGeom>
        </p:spPr>
        <p:txBody>
          <a:bodyPr lIns="0" tIns="0" rIns="0" bIns="0"/>
          <a:lstStyle/>
          <a:p>
            <a:pPr marL="431800" indent="-323850">
              <a:buClr>
                <a:srgbClr val="000000"/>
              </a:buClr>
              <a:buSzPct val="45000"/>
              <a:buFont typeface="Wingdings" panose="05000000000000000000" pitchFamily="2" charset="2"/>
              <a:buChar char=""/>
            </a:pPr>
            <a:r>
              <a:rPr lang="en-US" sz="3200" b="0" strike="noStrike" spc="-1">
                <a:solidFill>
                  <a:srgbClr val="000000"/>
                </a:solidFill>
                <a:uFill>
                  <a:solidFill>
                    <a:srgbClr val="FFFFFF"/>
                  </a:solidFill>
                </a:uFill>
                <a:latin typeface="Arial" panose="020B0604020202020204" pitchFamily="34" charset="0"/>
              </a:rPr>
              <a:t>单击鼠标编辑大纲文字格式</a:t>
            </a:r>
          </a:p>
          <a:p>
            <a:pPr marL="864235" lvl="1" indent="-323850">
              <a:buClr>
                <a:srgbClr val="000000"/>
              </a:buClr>
              <a:buSzPct val="75000"/>
              <a:buFont typeface="Symbol" panose="05050102010706020507" charset="2"/>
              <a:buChar char=""/>
            </a:pPr>
            <a:r>
              <a:rPr lang="en-US" sz="2800" b="0" strike="noStrike" spc="-1">
                <a:solidFill>
                  <a:srgbClr val="000000"/>
                </a:solidFill>
                <a:uFill>
                  <a:solidFill>
                    <a:srgbClr val="FFFFFF"/>
                  </a:solidFill>
                </a:uFill>
                <a:latin typeface="Arial" panose="020B0604020202020204" pitchFamily="34" charset="0"/>
              </a:rPr>
              <a:t>第二个大纲级</a:t>
            </a:r>
          </a:p>
          <a:p>
            <a:pPr marL="1296035" lvl="2" indent="-288290">
              <a:buClr>
                <a:srgbClr val="000000"/>
              </a:buClr>
              <a:buSzPct val="45000"/>
              <a:buFont typeface="Wingdings" panose="05000000000000000000" pitchFamily="2" charset="2"/>
              <a:buChar char=""/>
            </a:pPr>
            <a:r>
              <a:rPr lang="en-US" sz="2400" b="0" strike="noStrike" spc="-1">
                <a:solidFill>
                  <a:srgbClr val="000000"/>
                </a:solidFill>
                <a:uFill>
                  <a:solidFill>
                    <a:srgbClr val="FFFFFF"/>
                  </a:solidFill>
                </a:uFill>
                <a:latin typeface="Arial" panose="020B0604020202020204" pitchFamily="34" charset="0"/>
              </a:rPr>
              <a:t>第三大纲级别</a:t>
            </a:r>
          </a:p>
          <a:p>
            <a:pPr marL="1727835" lvl="3" indent="-215900">
              <a:buClr>
                <a:srgbClr val="000000"/>
              </a:buClr>
              <a:buSzPct val="75000"/>
              <a:buFont typeface="Symbol" panose="05050102010706020507" charset="2"/>
              <a:buChar char=""/>
            </a:pPr>
            <a:r>
              <a:rPr lang="en-US" sz="2000" b="0" strike="noStrike" spc="-1">
                <a:solidFill>
                  <a:srgbClr val="000000"/>
                </a:solidFill>
                <a:uFill>
                  <a:solidFill>
                    <a:srgbClr val="FFFFFF"/>
                  </a:solidFill>
                </a:uFill>
                <a:latin typeface="Arial" panose="020B0604020202020204" pitchFamily="34" charset="0"/>
              </a:rPr>
              <a:t>第四大纲级别</a:t>
            </a:r>
          </a:p>
          <a:p>
            <a:pPr marL="2160270" lvl="4"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pitchFamily="34" charset="0"/>
              </a:rPr>
              <a:t>第五大纲级别</a:t>
            </a:r>
          </a:p>
          <a:p>
            <a:pPr marL="2592070" lvl="5"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pitchFamily="34" charset="0"/>
              </a:rPr>
              <a:t>第六大纲级别</a:t>
            </a:r>
          </a:p>
          <a:p>
            <a:pPr marL="3023870" lvl="6" indent="-215900">
              <a:buClr>
                <a:srgbClr val="000000"/>
              </a:buClr>
              <a:buSzPct val="45000"/>
              <a:buFont typeface="Wingdings" panose="05000000000000000000" pitchFamily="2" charset="2"/>
              <a:buChar char=""/>
            </a:pPr>
            <a:r>
              <a:rPr lang="en-US" sz="2000" b="0" strike="noStrike" spc="-1">
                <a:solidFill>
                  <a:srgbClr val="000000"/>
                </a:solidFill>
                <a:uFill>
                  <a:solidFill>
                    <a:srgbClr val="FFFFFF"/>
                  </a:solidFill>
                </a:uFill>
                <a:latin typeface="Arial" panose="020B0604020202020204" pitchFamily="34" charset="0"/>
              </a:rPr>
              <a:t>第七大纲级别</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12.xml.rels><?xml version="1.0" encoding="UTF-8" standalone="yes"?>
<Relationships xmlns="http://schemas.openxmlformats.org/package/2006/relationships"><Relationship Id="rId8" Type="http://schemas.openxmlformats.org/officeDocument/2006/relationships/audio" Target="../media/media1.m4a"/><Relationship Id="rId3" Type="http://schemas.openxmlformats.org/officeDocument/2006/relationships/tags" Target="../tags/tag16.xml"/><Relationship Id="rId7" Type="http://schemas.microsoft.com/office/2007/relationships/media" Target="../media/media1.m4a"/><Relationship Id="rId12" Type="http://schemas.openxmlformats.org/officeDocument/2006/relationships/image" Target="../media/image4.png"/><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tags" Target="../tags/tag19.xml"/><Relationship Id="rId11" Type="http://schemas.openxmlformats.org/officeDocument/2006/relationships/image" Target="../media/image3.png"/><Relationship Id="rId5" Type="http://schemas.openxmlformats.org/officeDocument/2006/relationships/tags" Target="../tags/tag18.xml"/><Relationship Id="rId10" Type="http://schemas.openxmlformats.org/officeDocument/2006/relationships/notesSlide" Target="../notesSlides/notesSlide3.xml"/><Relationship Id="rId4" Type="http://schemas.openxmlformats.org/officeDocument/2006/relationships/tags" Target="../tags/tag17.xml"/><Relationship Id="rId9"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8" Type="http://schemas.openxmlformats.org/officeDocument/2006/relationships/audio" Target="../media/media1.m4a"/><Relationship Id="rId3" Type="http://schemas.openxmlformats.org/officeDocument/2006/relationships/tags" Target="../tags/tag23.xml"/><Relationship Id="rId7" Type="http://schemas.microsoft.com/office/2007/relationships/media" Target="../media/media1.m4a"/><Relationship Id="rId12" Type="http://schemas.openxmlformats.org/officeDocument/2006/relationships/image" Target="../media/image4.png"/><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tags" Target="../tags/tag26.xml"/><Relationship Id="rId11" Type="http://schemas.openxmlformats.org/officeDocument/2006/relationships/image" Target="../media/image3.png"/><Relationship Id="rId5" Type="http://schemas.openxmlformats.org/officeDocument/2006/relationships/tags" Target="../tags/tag25.xml"/><Relationship Id="rId10" Type="http://schemas.openxmlformats.org/officeDocument/2006/relationships/notesSlide" Target="../notesSlides/notesSlide4.xml"/><Relationship Id="rId4" Type="http://schemas.openxmlformats.org/officeDocument/2006/relationships/tags" Target="../tags/tag24.xml"/><Relationship Id="rId9"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5.emf"/></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8" Type="http://schemas.openxmlformats.org/officeDocument/2006/relationships/audio" Target="../media/media1.m4a"/><Relationship Id="rId3" Type="http://schemas.openxmlformats.org/officeDocument/2006/relationships/tags" Target="../tags/tag29.xml"/><Relationship Id="rId7" Type="http://schemas.microsoft.com/office/2007/relationships/media" Target="../media/media1.m4a"/><Relationship Id="rId12" Type="http://schemas.openxmlformats.org/officeDocument/2006/relationships/image" Target="../media/image4.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tags" Target="../tags/tag32.xml"/><Relationship Id="rId11" Type="http://schemas.openxmlformats.org/officeDocument/2006/relationships/image" Target="../media/image3.png"/><Relationship Id="rId5" Type="http://schemas.openxmlformats.org/officeDocument/2006/relationships/tags" Target="../tags/tag31.xml"/><Relationship Id="rId10" Type="http://schemas.openxmlformats.org/officeDocument/2006/relationships/notesSlide" Target="../notesSlides/notesSlide5.xml"/><Relationship Id="rId4" Type="http://schemas.openxmlformats.org/officeDocument/2006/relationships/tags" Target="../tags/tag30.xml"/><Relationship Id="rId9"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8" Type="http://schemas.openxmlformats.org/officeDocument/2006/relationships/audio" Target="../media/media1.m4a"/><Relationship Id="rId3" Type="http://schemas.openxmlformats.org/officeDocument/2006/relationships/tags" Target="../tags/tag35.xml"/><Relationship Id="rId7" Type="http://schemas.microsoft.com/office/2007/relationships/media" Target="../media/media1.m4a"/><Relationship Id="rId12" Type="http://schemas.openxmlformats.org/officeDocument/2006/relationships/image" Target="../media/image4.png"/><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tags" Target="../tags/tag38.xml"/><Relationship Id="rId11" Type="http://schemas.openxmlformats.org/officeDocument/2006/relationships/image" Target="../media/image3.png"/><Relationship Id="rId5" Type="http://schemas.openxmlformats.org/officeDocument/2006/relationships/tags" Target="../tags/tag37.xml"/><Relationship Id="rId10" Type="http://schemas.openxmlformats.org/officeDocument/2006/relationships/notesSlide" Target="../notesSlides/notesSlide6.xml"/><Relationship Id="rId4" Type="http://schemas.openxmlformats.org/officeDocument/2006/relationships/tags" Target="../tags/tag36.xml"/><Relationship Id="rId9"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8" Type="http://schemas.openxmlformats.org/officeDocument/2006/relationships/audio" Target="../media/media1.m4a"/><Relationship Id="rId3" Type="http://schemas.openxmlformats.org/officeDocument/2006/relationships/tags" Target="../tags/tag4.xml"/><Relationship Id="rId7" Type="http://schemas.microsoft.com/office/2007/relationships/media" Target="../media/media1.m4a"/><Relationship Id="rId12" Type="http://schemas.openxmlformats.org/officeDocument/2006/relationships/image" Target="../media/image4.png"/><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image" Target="../media/image3.png"/><Relationship Id="rId5" Type="http://schemas.openxmlformats.org/officeDocument/2006/relationships/tags" Target="../tags/tag6.xml"/><Relationship Id="rId10" Type="http://schemas.openxmlformats.org/officeDocument/2006/relationships/notesSlide" Target="../notesSlides/notesSlide1.xml"/><Relationship Id="rId4" Type="http://schemas.openxmlformats.org/officeDocument/2006/relationships/tags" Target="../tags/tag5.xml"/><Relationship Id="rId9"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28.png"/></Relationships>
</file>

<file path=ppt/slides/_rels/slide32.xml.rels><?xml version="1.0" encoding="UTF-8" standalone="yes"?>
<Relationships xmlns="http://schemas.openxmlformats.org/package/2006/relationships"><Relationship Id="rId8" Type="http://schemas.openxmlformats.org/officeDocument/2006/relationships/audio" Target="../media/media1.m4a"/><Relationship Id="rId3" Type="http://schemas.openxmlformats.org/officeDocument/2006/relationships/tags" Target="../tags/tag41.xml"/><Relationship Id="rId7" Type="http://schemas.microsoft.com/office/2007/relationships/media" Target="../media/media1.m4a"/><Relationship Id="rId12" Type="http://schemas.openxmlformats.org/officeDocument/2006/relationships/image" Target="../media/image4.png"/><Relationship Id="rId2" Type="http://schemas.openxmlformats.org/officeDocument/2006/relationships/tags" Target="../tags/tag40.xml"/><Relationship Id="rId1" Type="http://schemas.openxmlformats.org/officeDocument/2006/relationships/tags" Target="../tags/tag39.xml"/><Relationship Id="rId6" Type="http://schemas.openxmlformats.org/officeDocument/2006/relationships/tags" Target="../tags/tag44.xml"/><Relationship Id="rId11" Type="http://schemas.openxmlformats.org/officeDocument/2006/relationships/image" Target="../media/image3.png"/><Relationship Id="rId5" Type="http://schemas.openxmlformats.org/officeDocument/2006/relationships/tags" Target="../tags/tag43.xml"/><Relationship Id="rId10" Type="http://schemas.openxmlformats.org/officeDocument/2006/relationships/notesSlide" Target="../notesSlides/notesSlide7.xml"/><Relationship Id="rId4" Type="http://schemas.openxmlformats.org/officeDocument/2006/relationships/tags" Target="../tags/tag42.xml"/><Relationship Id="rId9"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4.xml.rels><?xml version="1.0" encoding="UTF-8" standalone="yes"?>
<Relationships xmlns="http://schemas.openxmlformats.org/package/2006/relationships"><Relationship Id="rId8" Type="http://schemas.openxmlformats.org/officeDocument/2006/relationships/audio" Target="../media/media1.m4a"/><Relationship Id="rId3" Type="http://schemas.openxmlformats.org/officeDocument/2006/relationships/tags" Target="../tags/tag47.xml"/><Relationship Id="rId7" Type="http://schemas.microsoft.com/office/2007/relationships/media" Target="../media/media1.m4a"/><Relationship Id="rId12" Type="http://schemas.openxmlformats.org/officeDocument/2006/relationships/image" Target="../media/image4.png"/><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tags" Target="../tags/tag50.xml"/><Relationship Id="rId11" Type="http://schemas.openxmlformats.org/officeDocument/2006/relationships/image" Target="../media/image3.png"/><Relationship Id="rId5" Type="http://schemas.openxmlformats.org/officeDocument/2006/relationships/tags" Target="../tags/tag49.xml"/><Relationship Id="rId10" Type="http://schemas.openxmlformats.org/officeDocument/2006/relationships/notesSlide" Target="../notesSlides/notesSlide8.xml"/><Relationship Id="rId4" Type="http://schemas.openxmlformats.org/officeDocument/2006/relationships/tags" Target="../tags/tag48.xml"/><Relationship Id="rId9"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8" Type="http://schemas.openxmlformats.org/officeDocument/2006/relationships/audio" Target="../media/media1.m4a"/><Relationship Id="rId3" Type="http://schemas.openxmlformats.org/officeDocument/2006/relationships/tags" Target="../tags/tag10.xml"/><Relationship Id="rId7" Type="http://schemas.microsoft.com/office/2007/relationships/media" Target="../media/media1.m4a"/><Relationship Id="rId12" Type="http://schemas.openxmlformats.org/officeDocument/2006/relationships/image" Target="../media/image4.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tags" Target="../tags/tag13.xml"/><Relationship Id="rId11" Type="http://schemas.openxmlformats.org/officeDocument/2006/relationships/image" Target="../media/image3.png"/><Relationship Id="rId5" Type="http://schemas.openxmlformats.org/officeDocument/2006/relationships/tags" Target="../tags/tag12.xml"/><Relationship Id="rId10" Type="http://schemas.openxmlformats.org/officeDocument/2006/relationships/notesSlide" Target="../notesSlides/notesSlide2.xml"/><Relationship Id="rId4" Type="http://schemas.openxmlformats.org/officeDocument/2006/relationships/tags" Target="../tags/tag11.xml"/><Relationship Id="rId9"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400050" y="1413510"/>
            <a:ext cx="11303000" cy="19799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indent="304800" algn="ctr"/>
            <a:r>
              <a:rPr lang="zh-CN" altLang="en-US" sz="2800" b="1" dirty="0">
                <a:solidFill>
                  <a:srgbClr val="669933"/>
                </a:solidFill>
                <a:latin typeface="楷体" panose="02010609060101010101" charset="-122"/>
                <a:ea typeface="楷体" panose="02010609060101010101" charset="-122"/>
                <a:cs typeface="楷体" panose="02010609060101010101" charset="-122"/>
                <a:sym typeface="+mn-ea"/>
              </a:rPr>
              <a:t>第八届全国大学生集成电路创新创业大赛</a:t>
            </a:r>
            <a:endParaRPr lang="zh-CN" altLang="en-US" sz="4000" b="1" dirty="0">
              <a:solidFill>
                <a:srgbClr val="5EB360"/>
              </a:solidFill>
              <a:latin typeface="楷体" panose="02010609060101010101" charset="-122"/>
              <a:ea typeface="楷体" panose="02010609060101010101" charset="-122"/>
              <a:cs typeface="楷体" panose="02010609060101010101" charset="-122"/>
              <a:sym typeface="+mn-ea"/>
            </a:endParaRPr>
          </a:p>
          <a:p>
            <a:pPr indent="304800" algn="ctr"/>
            <a:r>
              <a:rPr lang="zh-CN" altLang="en-US" sz="3200" b="1" dirty="0">
                <a:solidFill>
                  <a:srgbClr val="000000"/>
                </a:solidFill>
                <a:latin typeface="楷体" panose="02010609060101010101" charset="-122"/>
                <a:ea typeface="楷体" panose="02010609060101010101" charset="-122"/>
                <a:cs typeface="楷体" panose="02010609060101010101" charset="-122"/>
                <a:sym typeface="+mn-ea"/>
              </a:rPr>
              <a:t>中科芯杯</a:t>
            </a:r>
          </a:p>
          <a:p>
            <a:pPr indent="304800" algn="ctr"/>
            <a:endParaRPr lang="en-US" altLang="zh-CN" sz="2800" dirty="0">
              <a:solidFill>
                <a:srgbClr val="000000"/>
              </a:solidFill>
              <a:latin typeface="楷体" panose="02010609060101010101" charset="-122"/>
              <a:ea typeface="楷体" panose="02010609060101010101" charset="-122"/>
              <a:cs typeface="楷体" panose="02010609060101010101" charset="-122"/>
            </a:endParaRPr>
          </a:p>
          <a:p>
            <a:pPr indent="304800" algn="ctr"/>
            <a:r>
              <a:rPr sz="4000" b="1">
                <a:latin typeface="黑体" panose="02010609060101010101" charset="-122"/>
                <a:ea typeface="黑体" panose="02010609060101010101" charset="-122"/>
                <a:cs typeface="黑体" panose="02010609060101010101" charset="-122"/>
                <a:sym typeface="+mn-ea"/>
              </a:rPr>
              <a:t>高速多端口共享缓存管理模块</a:t>
            </a:r>
            <a:endParaRPr lang="zh-CN" altLang="zh-CN" sz="4000" b="1" kern="100" dirty="0">
              <a:solidFill>
                <a:srgbClr val="000000"/>
              </a:solidFill>
              <a:effectLst/>
              <a:latin typeface="黑体" panose="02010609060101010101" charset="-122"/>
              <a:ea typeface="黑体" panose="02010609060101010101" charset="-122"/>
              <a:cs typeface="黑体" panose="02010609060101010101" charset="-122"/>
              <a:sym typeface="+mn-ea"/>
            </a:endParaRPr>
          </a:p>
        </p:txBody>
      </p:sp>
      <p:sp>
        <p:nvSpPr>
          <p:cNvPr id="2" name="CustomShape 2"/>
          <p:cNvSpPr/>
          <p:nvPr/>
        </p:nvSpPr>
        <p:spPr>
          <a:xfrm>
            <a:off x="2639695" y="4869180"/>
            <a:ext cx="6768465" cy="12014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buClrTx/>
              <a:buSzTx/>
              <a:buFontTx/>
            </a:pPr>
            <a:r>
              <a:rPr lang="zh-CN" altLang="en-US" sz="2400" b="1" spc="-1" dirty="0">
                <a:solidFill>
                  <a:srgbClr val="000000"/>
                </a:solidFill>
                <a:uFill>
                  <a:solidFill>
                    <a:srgbClr val="FFFFFF"/>
                  </a:solidFill>
                </a:uFill>
                <a:latin typeface="Times New Roman" panose="02020603050405020304"/>
                <a:ea typeface="华文中宋" panose="02010600040101010101" charset="-122"/>
              </a:rPr>
              <a:t>队伍编号：CICC3263</a:t>
            </a:r>
          </a:p>
          <a:p>
            <a:pPr algn="ctr">
              <a:lnSpc>
                <a:spcPct val="100000"/>
              </a:lnSpc>
              <a:buClrTx/>
              <a:buSzTx/>
              <a:buFontTx/>
            </a:pPr>
            <a:endParaRPr lang="zh-CN" altLang="en-US" sz="600" b="1" spc="-1" dirty="0">
              <a:solidFill>
                <a:srgbClr val="000000"/>
              </a:solidFill>
              <a:uFill>
                <a:solidFill>
                  <a:srgbClr val="FFFFFF"/>
                </a:solidFill>
              </a:uFill>
              <a:latin typeface="Times New Roman" panose="02020603050405020304"/>
              <a:ea typeface="华文中宋" panose="02010600040101010101" charset="-122"/>
            </a:endParaRPr>
          </a:p>
          <a:p>
            <a:pPr algn="ctr">
              <a:lnSpc>
                <a:spcPct val="100000"/>
              </a:lnSpc>
              <a:buClrTx/>
              <a:buSzTx/>
              <a:buFontTx/>
            </a:pPr>
            <a:r>
              <a:rPr lang="zh-CN" altLang="en-US" sz="2400" b="1" spc="-1" dirty="0">
                <a:solidFill>
                  <a:srgbClr val="000000"/>
                </a:solidFill>
                <a:uFill>
                  <a:solidFill>
                    <a:srgbClr val="FFFFFF"/>
                  </a:solidFill>
                </a:uFill>
                <a:latin typeface="Times New Roman" panose="02020603050405020304"/>
                <a:ea typeface="华文中宋" panose="02010600040101010101" charset="-122"/>
              </a:rPr>
              <a:t>团队名称：随便起了个名字</a:t>
            </a:r>
          </a:p>
        </p:txBody>
      </p:sp>
      <p:pic>
        <p:nvPicPr>
          <p:cNvPr id="3" name="图片 2" descr="集创赛LOGO 全称 横版"/>
          <p:cNvPicPr>
            <a:picLocks noChangeAspect="1"/>
          </p:cNvPicPr>
          <p:nvPr/>
        </p:nvPicPr>
        <p:blipFill rotWithShape="1">
          <a:blip r:embed="rId2"/>
          <a:srcRect t="21149" b="19719"/>
          <a:stretch>
            <a:fillRect/>
          </a:stretch>
        </p:blipFill>
        <p:spPr>
          <a:xfrm>
            <a:off x="6960265" y="260772"/>
            <a:ext cx="4742815" cy="647352"/>
          </a:xfrm>
          <a:prstGeom prst="rect">
            <a:avLst/>
          </a:prstGeom>
        </p:spPr>
      </p:pic>
      <p:sp>
        <p:nvSpPr>
          <p:cNvPr id="112" name="Line 3"/>
          <p:cNvSpPr/>
          <p:nvPr/>
        </p:nvSpPr>
        <p:spPr>
          <a:xfrm flipV="1">
            <a:off x="-3175" y="648335"/>
            <a:ext cx="6864350" cy="127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二、系统设计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7" name="Rectangle 4"/>
          <p:cNvSpPr>
            <a:spLocks noChangeArrowheads="1"/>
          </p:cNvSpPr>
          <p:nvPr/>
        </p:nvSpPr>
        <p:spPr bwMode="auto">
          <a:xfrm>
            <a:off x="2207568" y="13753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pic>
        <p:nvPicPr>
          <p:cNvPr id="101" name="图片 100"/>
          <p:cNvPicPr/>
          <p:nvPr/>
        </p:nvPicPr>
        <p:blipFill>
          <a:blip r:embed="rId3"/>
          <a:stretch>
            <a:fillRect/>
          </a:stretch>
        </p:blipFill>
        <p:spPr>
          <a:xfrm>
            <a:off x="1559496" y="877287"/>
            <a:ext cx="3941157" cy="5399576"/>
          </a:xfrm>
          <a:prstGeom prst="rect">
            <a:avLst/>
          </a:prstGeom>
          <a:noFill/>
          <a:ln w="9525">
            <a:noFill/>
          </a:ln>
        </p:spPr>
      </p:pic>
      <p:sp>
        <p:nvSpPr>
          <p:cNvPr id="5" name="Rectangle 1">
            <a:extLst>
              <a:ext uri="{FF2B5EF4-FFF2-40B4-BE49-F238E27FC236}">
                <a16:creationId xmlns:a16="http://schemas.microsoft.com/office/drawing/2014/main" id="{16467AE3-2E18-9285-8330-9A30FB5FC9C2}"/>
              </a:ext>
            </a:extLst>
          </p:cNvPr>
          <p:cNvSpPr>
            <a:spLocks noChangeArrowheads="1"/>
          </p:cNvSpPr>
          <p:nvPr/>
        </p:nvSpPr>
        <p:spPr bwMode="auto">
          <a:xfrm>
            <a:off x="5879976" y="2348098"/>
            <a:ext cx="5993949"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000000"/>
                </a:solidFill>
                <a:ea typeface="宋体" panose="02010600030101010101" pitchFamily="2" charset="-122"/>
              </a:rPr>
              <a:t>Port_Controller内部的Port_Arbitrator端口仲裁模块会对</a:t>
            </a:r>
            <a:endParaRPr lang="en-US" altLang="zh-CN" dirty="0">
              <a:solidFill>
                <a:srgbClr val="000000"/>
              </a:solidFill>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000000"/>
                </a:solidFill>
                <a:ea typeface="宋体" panose="02010600030101010101" pitchFamily="2" charset="-122"/>
              </a:rPr>
              <a:t>输入控制通道的请求进行仲裁，保证同一个时刻只能有</a:t>
            </a:r>
            <a:endParaRPr lang="en-US" altLang="zh-CN" dirty="0">
              <a:solidFill>
                <a:srgbClr val="000000"/>
              </a:solidFill>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000000"/>
                </a:solidFill>
                <a:ea typeface="宋体" panose="02010600030101010101" pitchFamily="2" charset="-122"/>
              </a:rPr>
              <a:t>一个Input_Controller中的Read_sram模块对本端口进行</a:t>
            </a:r>
            <a:endParaRPr lang="en-US" altLang="zh-CN" dirty="0">
              <a:solidFill>
                <a:srgbClr val="000000"/>
              </a:solidFill>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000000"/>
                </a:solidFill>
                <a:ea typeface="宋体" panose="02010600030101010101" pitchFamily="2" charset="-122"/>
              </a:rPr>
              <a:t>操作。</a:t>
            </a:r>
            <a:endParaRPr lang="en-US" altLang="zh-CN" dirty="0">
              <a:solidFill>
                <a:srgbClr val="000000"/>
              </a:solidFill>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000000"/>
              </a:solidFill>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zh-CN" dirty="0">
              <a:solidFill>
                <a:srgbClr val="000000"/>
              </a:solidFill>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000000"/>
                </a:solidFill>
                <a:ea typeface="宋体" panose="02010600030101010101" pitchFamily="2" charset="-122"/>
              </a:rPr>
              <a:t>Port_Controller内部的MUX16_1会根据仲裁的结果，选择</a:t>
            </a:r>
            <a:endParaRPr lang="en-US" altLang="zh-CN" dirty="0">
              <a:solidFill>
                <a:srgbClr val="000000"/>
              </a:solidFill>
              <a:ea typeface="宋体" panose="02010600030101010101" pitchFamily="2" charset="-122"/>
            </a:endParaRPr>
          </a:p>
          <a:p>
            <a:pPr marL="0" marR="0" lvl="0" indent="0" algn="l" defTabSz="914400" rtl="0" eaLnBrk="0" fontAlgn="base" latinLnBrk="0" hangingPunct="0">
              <a:lnSpc>
                <a:spcPct val="100000"/>
              </a:lnSpc>
              <a:spcBef>
                <a:spcPct val="0"/>
              </a:spcBef>
              <a:spcAft>
                <a:spcPct val="0"/>
              </a:spcAft>
              <a:buClrTx/>
              <a:buSzTx/>
              <a:buFontTx/>
              <a:buNone/>
              <a:tabLst/>
            </a:pPr>
            <a:r>
              <a:rPr lang="zh-CN" altLang="zh-CN" dirty="0">
                <a:solidFill>
                  <a:srgbClr val="000000"/>
                </a:solidFill>
                <a:ea typeface="宋体" panose="02010600030101010101" pitchFamily="2" charset="-122"/>
              </a:rPr>
              <a:t>对应输入数据进行输出。</a:t>
            </a:r>
          </a:p>
        </p:txBody>
      </p:sp>
      <p:sp>
        <p:nvSpPr>
          <p:cNvPr id="2" name="文本框 1"/>
          <p:cNvSpPr txBox="1"/>
          <p:nvPr/>
        </p:nvSpPr>
        <p:spPr>
          <a:xfrm>
            <a:off x="47328" y="781167"/>
            <a:ext cx="2295525" cy="398780"/>
          </a:xfrm>
          <a:prstGeom prst="rect">
            <a:avLst/>
          </a:prstGeom>
          <a:noFill/>
        </p:spPr>
        <p:txBody>
          <a:bodyPr wrap="square" rtlCol="0">
            <a:spAutoFit/>
          </a:bodyPr>
          <a:lstStyle/>
          <a:p>
            <a:r>
              <a:rPr lang="en-US" altLang="zh-CN" sz="2000" b="1" dirty="0"/>
              <a:t>port</a:t>
            </a:r>
            <a:r>
              <a:rPr lang="zh-CN" altLang="en-US" sz="2000" b="1" dirty="0"/>
              <a:t>_Controllor</a:t>
            </a: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二、总体模块设计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sp>
        <p:nvSpPr>
          <p:cNvPr id="10" name="Line 2"/>
          <p:cNvSpPr/>
          <p:nvPr/>
        </p:nvSpPr>
        <p:spPr>
          <a:xfrm flipH="1">
            <a:off x="5807968" y="970957"/>
            <a:ext cx="0" cy="5193683"/>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graphicFrame>
        <p:nvGraphicFramePr>
          <p:cNvPr id="13" name="表格 13"/>
          <p:cNvGraphicFramePr>
            <a:graphicFrameLocks noGrp="1"/>
          </p:cNvGraphicFramePr>
          <p:nvPr/>
        </p:nvGraphicFramePr>
        <p:xfrm>
          <a:off x="6551242" y="2709809"/>
          <a:ext cx="4801235" cy="2581645"/>
        </p:xfrm>
        <a:graphic>
          <a:graphicData uri="http://schemas.openxmlformats.org/drawingml/2006/table">
            <a:tbl>
              <a:tblPr firstRow="1" bandRow="1">
                <a:tableStyleId>{F5AB1C69-6EDB-4FF4-983F-18BD219EF322}</a:tableStyleId>
              </a:tblPr>
              <a:tblGrid>
                <a:gridCol w="1366520">
                  <a:extLst>
                    <a:ext uri="{9D8B030D-6E8A-4147-A177-3AD203B41FA5}">
                      <a16:colId xmlns:a16="http://schemas.microsoft.com/office/drawing/2014/main" val="20000"/>
                    </a:ext>
                  </a:extLst>
                </a:gridCol>
                <a:gridCol w="3434715">
                  <a:extLst>
                    <a:ext uri="{9D8B030D-6E8A-4147-A177-3AD203B41FA5}">
                      <a16:colId xmlns:a16="http://schemas.microsoft.com/office/drawing/2014/main" val="20001"/>
                    </a:ext>
                  </a:extLst>
                </a:gridCol>
              </a:tblGrid>
              <a:tr h="400870">
                <a:tc>
                  <a:txBody>
                    <a:bodyPr/>
                    <a:lstStyle/>
                    <a:p>
                      <a:pPr algn="ctr"/>
                      <a:r>
                        <a:rPr lang="zh-CN" altLang="en-US" dirty="0"/>
                        <a:t>位宽</a:t>
                      </a:r>
                    </a:p>
                  </a:txBody>
                  <a:tcPr/>
                </a:tc>
                <a:tc>
                  <a:txBody>
                    <a:bodyPr/>
                    <a:lstStyle/>
                    <a:p>
                      <a:pPr algn="ctr"/>
                      <a:r>
                        <a:rPr lang="zh-CN" altLang="en-US" dirty="0"/>
                        <a:t>功能</a:t>
                      </a:r>
                    </a:p>
                  </a:txBody>
                  <a:tcPr/>
                </a:tc>
                <a:extLst>
                  <a:ext uri="{0D108BD9-81ED-4DB2-BD59-A6C34878D82A}">
                    <a16:rowId xmlns:a16="http://schemas.microsoft.com/office/drawing/2014/main" val="10000"/>
                  </a:ext>
                </a:extLst>
              </a:tr>
              <a:tr h="752475">
                <a:tc>
                  <a:txBody>
                    <a:bodyPr/>
                    <a:lstStyle/>
                    <a:p>
                      <a:pPr algn="ctr"/>
                      <a:r>
                        <a:rPr lang="en-US" altLang="zh-CN" dirty="0"/>
                        <a:t>[3:0]</a:t>
                      </a:r>
                      <a:endParaRPr lang="zh-CN" altLang="en-US"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800" b="1" kern="100" dirty="0">
                          <a:solidFill>
                            <a:srgbClr val="000000"/>
                          </a:solidFill>
                          <a:effectLst/>
                        </a:rPr>
                        <a:t>DA</a:t>
                      </a:r>
                      <a:r>
                        <a:rPr lang="zh-CN" altLang="en-US" sz="1800" b="1" kern="100" dirty="0">
                          <a:solidFill>
                            <a:srgbClr val="000000"/>
                          </a:solidFill>
                          <a:effectLst/>
                        </a:rPr>
                        <a:t>：</a:t>
                      </a:r>
                      <a:r>
                        <a:rPr lang="zh-CN" altLang="en-US" sz="1800" kern="100" dirty="0">
                          <a:solidFill>
                            <a:srgbClr val="000000"/>
                          </a:solidFill>
                          <a:effectLst/>
                          <a:latin typeface="+mn-lt"/>
                          <a:ea typeface="+mn-ea"/>
                          <a:cs typeface="+mn-cs"/>
                        </a:rPr>
                        <a:t>数据包目的端口，目的端口有</a:t>
                      </a:r>
                      <a:r>
                        <a:rPr lang="en-US" altLang="zh-CN" sz="1800" kern="100" dirty="0">
                          <a:solidFill>
                            <a:srgbClr val="000000"/>
                          </a:solidFill>
                          <a:effectLst/>
                          <a:latin typeface="+mn-lt"/>
                          <a:ea typeface="+mn-ea"/>
                          <a:cs typeface="+mn-cs"/>
                        </a:rPr>
                        <a:t>16</a:t>
                      </a:r>
                      <a:r>
                        <a:rPr lang="zh-CN" altLang="en-US" sz="1800" kern="100" dirty="0">
                          <a:solidFill>
                            <a:srgbClr val="000000"/>
                          </a:solidFill>
                          <a:effectLst/>
                          <a:latin typeface="+mn-lt"/>
                          <a:ea typeface="+mn-ea"/>
                          <a:cs typeface="+mn-cs"/>
                        </a:rPr>
                        <a:t>个</a:t>
                      </a:r>
                      <a:r>
                        <a:rPr lang="en-US" altLang="zh-CN" sz="1800" kern="100" dirty="0">
                          <a:solidFill>
                            <a:srgbClr val="000000"/>
                          </a:solidFill>
                          <a:effectLst/>
                          <a:latin typeface="+mn-lt"/>
                          <a:ea typeface="+mn-ea"/>
                          <a:cs typeface="+mn-cs"/>
                        </a:rPr>
                        <a:t>(0-15)</a:t>
                      </a:r>
                      <a:endParaRPr lang="zh-CN" altLang="en-US" sz="1800" kern="100" dirty="0">
                        <a:solidFill>
                          <a:srgbClr val="000000"/>
                        </a:solidFill>
                        <a:effectLst/>
                        <a:latin typeface="+mn-lt"/>
                        <a:ea typeface="+mn-ea"/>
                        <a:cs typeface="+mn-cs"/>
                      </a:endParaRPr>
                    </a:p>
                  </a:txBody>
                  <a:tcPr/>
                </a:tc>
                <a:extLst>
                  <a:ext uri="{0D108BD9-81ED-4DB2-BD59-A6C34878D82A}">
                    <a16:rowId xmlns:a16="http://schemas.microsoft.com/office/drawing/2014/main" val="10001"/>
                  </a:ext>
                </a:extLst>
              </a:tr>
              <a:tr h="496570">
                <a:tc>
                  <a:txBody>
                    <a:bodyPr/>
                    <a:lstStyle/>
                    <a:p>
                      <a:pPr algn="ctr"/>
                      <a:r>
                        <a:rPr lang="en-US" altLang="zh-CN" dirty="0"/>
                        <a:t>[6:4]</a:t>
                      </a:r>
                      <a:endParaRPr lang="zh-CN" altLang="en-US" dirty="0"/>
                    </a:p>
                  </a:txBody>
                  <a:tcPr/>
                </a:tc>
                <a:tc>
                  <a:txBody>
                    <a:bodyPr/>
                    <a:lstStyle/>
                    <a:p>
                      <a:pPr algn="l"/>
                      <a:r>
                        <a:rPr lang="en-US" altLang="zh-CN" sz="1800" b="1" kern="100" dirty="0" err="1">
                          <a:solidFill>
                            <a:srgbClr val="000000"/>
                          </a:solidFill>
                        </a:rPr>
                        <a:t>prority</a:t>
                      </a:r>
                      <a:r>
                        <a:rPr lang="zh-CN" altLang="en-US" sz="1800" b="1" kern="100" dirty="0">
                          <a:solidFill>
                            <a:srgbClr val="000000"/>
                          </a:solidFill>
                          <a:effectLst/>
                        </a:rPr>
                        <a:t>：</a:t>
                      </a:r>
                      <a:r>
                        <a:rPr lang="zh-CN" altLang="en-US" sz="1800" kern="100" dirty="0">
                          <a:solidFill>
                            <a:srgbClr val="000000"/>
                          </a:solidFill>
                          <a:effectLst/>
                          <a:latin typeface="+mn-lt"/>
                          <a:ea typeface="+mn-ea"/>
                          <a:cs typeface="+mn-cs"/>
                        </a:rPr>
                        <a:t>数据包的优先级</a:t>
                      </a:r>
                      <a:r>
                        <a:rPr lang="en-US" altLang="zh-CN" sz="1800" kern="100" dirty="0">
                          <a:solidFill>
                            <a:srgbClr val="000000"/>
                          </a:solidFill>
                          <a:effectLst/>
                          <a:latin typeface="+mn-lt"/>
                          <a:ea typeface="+mn-ea"/>
                          <a:cs typeface="+mn-cs"/>
                        </a:rPr>
                        <a:t>(0-7)</a:t>
                      </a:r>
                      <a:endParaRPr lang="zh-CN" altLang="en-US" sz="1800" kern="100" dirty="0">
                        <a:solidFill>
                          <a:srgbClr val="000000"/>
                        </a:solidFill>
                        <a:effectLst/>
                        <a:latin typeface="+mn-lt"/>
                        <a:ea typeface="+mn-ea"/>
                        <a:cs typeface="+mn-cs"/>
                      </a:endParaRPr>
                    </a:p>
                  </a:txBody>
                  <a:tcPr/>
                </a:tc>
                <a:extLst>
                  <a:ext uri="{0D108BD9-81ED-4DB2-BD59-A6C34878D82A}">
                    <a16:rowId xmlns:a16="http://schemas.microsoft.com/office/drawing/2014/main" val="10002"/>
                  </a:ext>
                </a:extLst>
              </a:tr>
              <a:tr h="530860">
                <a:tc>
                  <a:txBody>
                    <a:bodyPr/>
                    <a:lstStyle/>
                    <a:p>
                      <a:pPr algn="ctr"/>
                      <a:r>
                        <a:rPr lang="en-US" altLang="zh-CN" dirty="0"/>
                        <a:t>[16:7]</a:t>
                      </a:r>
                      <a:endParaRPr lang="zh-CN" altLang="en-US" dirty="0"/>
                    </a:p>
                  </a:txBody>
                  <a:tcPr/>
                </a:tc>
                <a:tc>
                  <a:txBody>
                    <a:bodyPr/>
                    <a:lstStyle/>
                    <a:p>
                      <a:pPr algn="l"/>
                      <a:r>
                        <a:rPr lang="en-US" altLang="zh-CN" sz="1800" b="1" kern="100" dirty="0" err="1">
                          <a:solidFill>
                            <a:srgbClr val="000000"/>
                          </a:solidFill>
                          <a:effectLst/>
                        </a:rPr>
                        <a:t>len</a:t>
                      </a:r>
                      <a:r>
                        <a:rPr lang="zh-CN" altLang="en-US" sz="1800" b="1" kern="100" dirty="0">
                          <a:solidFill>
                            <a:srgbClr val="000000"/>
                          </a:solidFill>
                          <a:effectLst/>
                        </a:rPr>
                        <a:t>：</a:t>
                      </a:r>
                      <a:r>
                        <a:rPr lang="zh-CN" altLang="en-US" sz="1800" kern="100" dirty="0">
                          <a:solidFill>
                            <a:srgbClr val="000000"/>
                          </a:solidFill>
                          <a:effectLst/>
                          <a:latin typeface="+mn-lt"/>
                          <a:ea typeface="+mn-ea"/>
                          <a:cs typeface="+mn-cs"/>
                        </a:rPr>
                        <a:t>数据长度（</a:t>
                      </a:r>
                      <a:r>
                        <a:rPr lang="en-US" altLang="zh-CN" sz="1800" kern="100" dirty="0">
                          <a:solidFill>
                            <a:srgbClr val="000000"/>
                          </a:solidFill>
                          <a:effectLst/>
                          <a:latin typeface="+mn-lt"/>
                          <a:ea typeface="+mn-ea"/>
                          <a:cs typeface="+mn-cs"/>
                        </a:rPr>
                        <a:t>64-1024Bytes</a:t>
                      </a:r>
                      <a:r>
                        <a:rPr lang="zh-CN" altLang="en-US" sz="1800" kern="100" dirty="0">
                          <a:solidFill>
                            <a:srgbClr val="000000"/>
                          </a:solidFill>
                          <a:effectLst/>
                          <a:latin typeface="+mn-lt"/>
                          <a:ea typeface="+mn-ea"/>
                          <a:cs typeface="+mn-cs"/>
                        </a:rPr>
                        <a:t>）</a:t>
                      </a:r>
                      <a:endParaRPr lang="en-US" altLang="zh-CN" sz="1800" kern="100" dirty="0">
                        <a:solidFill>
                          <a:srgbClr val="000000"/>
                        </a:solidFill>
                        <a:effectLst/>
                        <a:latin typeface="+mn-lt"/>
                        <a:ea typeface="+mn-ea"/>
                        <a:cs typeface="+mn-cs"/>
                      </a:endParaRPr>
                    </a:p>
                  </a:txBody>
                  <a:tcPr/>
                </a:tc>
                <a:extLst>
                  <a:ext uri="{0D108BD9-81ED-4DB2-BD59-A6C34878D82A}">
                    <a16:rowId xmlns:a16="http://schemas.microsoft.com/office/drawing/2014/main" val="10003"/>
                  </a:ext>
                </a:extLst>
              </a:tr>
              <a:tr h="400870">
                <a:tc>
                  <a:txBody>
                    <a:bodyPr/>
                    <a:lstStyle/>
                    <a:p>
                      <a:pPr algn="ctr"/>
                      <a:r>
                        <a:rPr lang="en-US" altLang="zh-CN" dirty="0"/>
                        <a:t>[31:16]</a:t>
                      </a:r>
                      <a:endParaRPr lang="zh-CN" altLang="en-US" dirty="0"/>
                    </a:p>
                  </a:txBody>
                  <a:tcPr/>
                </a:tc>
                <a:tc>
                  <a:txBody>
                    <a:bodyPr/>
                    <a:lstStyle/>
                    <a:p>
                      <a:pPr marL="0" marR="0" lvl="0" indent="0" algn="l" defTabSz="914400" eaLnBrk="1" fontAlgn="auto" latinLnBrk="0" hangingPunct="1">
                        <a:lnSpc>
                          <a:spcPct val="100000"/>
                        </a:lnSpc>
                        <a:spcBef>
                          <a:spcPts val="0"/>
                        </a:spcBef>
                        <a:spcAft>
                          <a:spcPts val="0"/>
                        </a:spcAft>
                        <a:buClrTx/>
                        <a:buSzTx/>
                        <a:buFontTx/>
                        <a:buNone/>
                        <a:defRPr/>
                      </a:pPr>
                      <a:r>
                        <a:rPr lang="en-US" altLang="zh-CN" sz="1800" b="1" kern="100" dirty="0">
                          <a:solidFill>
                            <a:srgbClr val="000000"/>
                          </a:solidFill>
                          <a:effectLst/>
                        </a:rPr>
                        <a:t>reserved</a:t>
                      </a:r>
                      <a:r>
                        <a:rPr lang="zh-CN" altLang="en-US" sz="1800" b="1" kern="100" dirty="0">
                          <a:solidFill>
                            <a:srgbClr val="000000"/>
                          </a:solidFill>
                          <a:effectLst/>
                        </a:rPr>
                        <a:t>：</a:t>
                      </a:r>
                      <a:r>
                        <a:rPr lang="zh-CN" altLang="en-US" sz="1800" kern="100" dirty="0">
                          <a:solidFill>
                            <a:srgbClr val="000000"/>
                          </a:solidFill>
                          <a:effectLst/>
                        </a:rPr>
                        <a:t>保留</a:t>
                      </a:r>
                      <a:endParaRPr lang="zh-CN" altLang="en-US" dirty="0"/>
                    </a:p>
                  </a:txBody>
                  <a:tcPr/>
                </a:tc>
                <a:extLst>
                  <a:ext uri="{0D108BD9-81ED-4DB2-BD59-A6C34878D82A}">
                    <a16:rowId xmlns:a16="http://schemas.microsoft.com/office/drawing/2014/main" val="10004"/>
                  </a:ext>
                </a:extLst>
              </a:tr>
            </a:tbl>
          </a:graphicData>
        </a:graphic>
      </p:graphicFrame>
      <p:sp>
        <p:nvSpPr>
          <p:cNvPr id="5" name="文本框 4"/>
          <p:cNvSpPr txBox="1"/>
          <p:nvPr/>
        </p:nvSpPr>
        <p:spPr>
          <a:xfrm>
            <a:off x="6456045" y="1118870"/>
            <a:ext cx="4763770" cy="1322070"/>
          </a:xfrm>
          <a:prstGeom prst="rect">
            <a:avLst/>
          </a:prstGeom>
          <a:noFill/>
        </p:spPr>
        <p:txBody>
          <a:bodyPr wrap="square">
            <a:spAutoFit/>
          </a:bodyPr>
          <a:lstStyle/>
          <a:p>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接口数据</a:t>
            </a:r>
            <a:r>
              <a:rPr lang="zh-CN" altLang="en-US" sz="1600" b="1"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位宽：</a:t>
            </a:r>
          </a:p>
          <a:p>
            <a:pPr indent="457200"/>
            <a:r>
              <a:rPr lang="zh-CN"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输入输出端口的位宽设计为</a:t>
            </a:r>
            <a:r>
              <a:rPr lang="en-US"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32bit, </a:t>
            </a:r>
            <a:r>
              <a:rPr lang="zh-CN"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接口时钟为</a:t>
            </a:r>
            <a:r>
              <a:rPr lang="en-US"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250MHz, </a:t>
            </a:r>
            <a:r>
              <a:rPr lang="zh-CN"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每个端口的数据传输带宽为</a:t>
            </a:r>
            <a:r>
              <a:rPr lang="en-US"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8Gbps, </a:t>
            </a:r>
            <a:r>
              <a:rPr lang="zh-CN" altLang="zh-CN" sz="1600" b="1" kern="100" dirty="0">
                <a:solidFill>
                  <a:srgbClr val="669933"/>
                </a:solidFill>
                <a:effectLst/>
                <a:latin typeface="微软雅黑" panose="020B0503020204020204" charset="-122"/>
                <a:ea typeface="微软雅黑" panose="020B0503020204020204" charset="-122"/>
                <a:cs typeface="Times New Roman" panose="02020603050405020304" pitchFamily="18" charset="0"/>
              </a:rPr>
              <a:t>满足</a:t>
            </a:r>
            <a:r>
              <a:rPr lang="zh-CN"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赛题的</a:t>
            </a:r>
            <a:r>
              <a:rPr lang="en-US"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1Gbps</a:t>
            </a:r>
            <a:r>
              <a:rPr lang="zh-CN"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要求。</a:t>
            </a:r>
            <a:endParaRPr lang="zh-CN" altLang="en-US"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p>
            <a:endParaRPr lang="en-US"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p:txBody>
      </p:sp>
      <p:sp>
        <p:nvSpPr>
          <p:cNvPr id="6" name="文本框 5"/>
          <p:cNvSpPr txBox="1"/>
          <p:nvPr/>
        </p:nvSpPr>
        <p:spPr>
          <a:xfrm>
            <a:off x="157950" y="913506"/>
            <a:ext cx="2481665" cy="400110"/>
          </a:xfrm>
          <a:prstGeom prst="rect">
            <a:avLst/>
          </a:prstGeom>
          <a:noFill/>
        </p:spPr>
        <p:txBody>
          <a:bodyPr wrap="square" rtlCol="0">
            <a:spAutoFit/>
          </a:bodyPr>
          <a:lstStyle/>
          <a:p>
            <a:r>
              <a:rPr lang="zh-CN" altLang="en-US" sz="2000" b="1" dirty="0"/>
              <a:t>数据包格式设计</a:t>
            </a: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graphicFrame>
        <p:nvGraphicFramePr>
          <p:cNvPr id="3" name="对象 2"/>
          <p:cNvGraphicFramePr/>
          <p:nvPr/>
        </p:nvGraphicFramePr>
        <p:xfrm>
          <a:off x="623570" y="2061210"/>
          <a:ext cx="4636135" cy="2954020"/>
        </p:xfrm>
        <a:graphic>
          <a:graphicData uri="http://schemas.openxmlformats.org/presentationml/2006/ole">
            <mc:AlternateContent xmlns:mc="http://schemas.openxmlformats.org/markup-compatibility/2006">
              <mc:Choice xmlns:v="urn:schemas-microsoft-com:vml" Requires="v">
                <p:oleObj r:id="rId3" imgW="4271010" imgH="2453005" progId="Visio.Drawing.15">
                  <p:embed/>
                </p:oleObj>
              </mc:Choice>
              <mc:Fallback>
                <p:oleObj r:id="rId3" imgW="4271010" imgH="2453005" progId="Visio.Drawing.15">
                  <p:embed/>
                  <p:pic>
                    <p:nvPicPr>
                      <p:cNvPr id="0" name="图片 7"/>
                      <p:cNvPicPr/>
                      <p:nvPr/>
                    </p:nvPicPr>
                    <p:blipFill>
                      <a:blip r:embed="rId4"/>
                      <a:stretch>
                        <a:fillRect/>
                      </a:stretch>
                    </p:blipFill>
                    <p:spPr>
                      <a:xfrm>
                        <a:off x="623570" y="2061210"/>
                        <a:ext cx="4636135" cy="2954020"/>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715" y="18415"/>
            <a:ext cx="8869045" cy="67373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zh-CN" altLang="en-US" sz="2700" dirty="0">
              <a:latin typeface="等线" panose="02010600030101010101" charset="-122"/>
              <a:ea typeface="等线" panose="02010600030101010101" charset="-122"/>
              <a:cs typeface="Cambria Math" panose="02040503050406030204" charset="0"/>
              <a:sym typeface="+mn-ea"/>
            </a:endParaRPr>
          </a:p>
        </p:txBody>
      </p:sp>
      <p:sp>
        <p:nvSpPr>
          <p:cNvPr id="122" name="Line 2"/>
          <p:cNvSpPr/>
          <p:nvPr/>
        </p:nvSpPr>
        <p:spPr>
          <a:xfrm>
            <a:off x="0" y="7898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315" y="6309235"/>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pic>
        <p:nvPicPr>
          <p:cNvPr id="8" name="图片 7" descr="集创赛LOGO 全称 横版"/>
          <p:cNvPicPr>
            <a:picLocks noChangeAspect="1"/>
          </p:cNvPicPr>
          <p:nvPr>
            <p:custDataLst>
              <p:tags r:id="rId1"/>
            </p:custDataLst>
          </p:nvPr>
        </p:nvPicPr>
        <p:blipFill>
          <a:blip r:embed="rId11"/>
          <a:stretch>
            <a:fillRect/>
          </a:stretch>
        </p:blipFill>
        <p:spPr>
          <a:xfrm>
            <a:off x="7103745" y="-171450"/>
            <a:ext cx="4742815" cy="1167130"/>
          </a:xfrm>
          <a:prstGeom prst="rect">
            <a:avLst/>
          </a:prstGeom>
        </p:spPr>
      </p:pic>
      <p:sp>
        <p:nvSpPr>
          <p:cNvPr id="25" name="文本框 24"/>
          <p:cNvSpPr txBox="1"/>
          <p:nvPr>
            <p:custDataLst>
              <p:tags r:id="rId2"/>
            </p:custDataLst>
          </p:nvPr>
        </p:nvSpPr>
        <p:spPr>
          <a:xfrm>
            <a:off x="4655820" y="2701925"/>
            <a:ext cx="4263390" cy="694055"/>
          </a:xfrm>
          <a:prstGeom prst="rect">
            <a:avLst/>
          </a:prstGeom>
          <a:noFill/>
        </p:spPr>
        <p:txBody>
          <a:bodyPr wrap="none" lIns="360000" tIns="0" rIns="0" bIns="0" anchor="b" anchorCtr="0"/>
          <a:lstStyle/>
          <a:p>
            <a:r>
              <a:rPr lang="zh-CN" altLang="en-US" sz="4400" b="1">
                <a:solidFill>
                  <a:srgbClr val="778495"/>
                </a:solidFill>
                <a:latin typeface="Arial" panose="020B0604020202020204" pitchFamily="34" charset="0"/>
                <a:ea typeface="微软雅黑" panose="020B0503020204020204" charset="-122"/>
                <a:cs typeface="+mn-ea"/>
              </a:rPr>
              <a:t>算法设计</a:t>
            </a:r>
          </a:p>
        </p:txBody>
      </p:sp>
      <p:sp>
        <p:nvSpPr>
          <p:cNvPr id="15" name="文本框 14"/>
          <p:cNvSpPr txBox="1"/>
          <p:nvPr>
            <p:custDataLst>
              <p:tags r:id="rId3"/>
            </p:custDataLst>
          </p:nvPr>
        </p:nvSpPr>
        <p:spPr>
          <a:xfrm>
            <a:off x="5111084" y="3754508"/>
            <a:ext cx="732893" cy="707886"/>
          </a:xfrm>
          <a:prstGeom prst="rect">
            <a:avLst/>
          </a:prstGeom>
          <a:noFill/>
        </p:spPr>
        <p:txBody>
          <a:bodyPr wrap="none" anchor="ctr">
            <a:normAutofit/>
          </a:bodyPr>
          <a:lstStyle/>
          <a:p>
            <a:endParaRPr lang="en-US" altLang="zh-CN" sz="4000" b="1">
              <a:solidFill>
                <a:srgbClr val="778495"/>
              </a:solidFill>
            </a:endParaRPr>
          </a:p>
        </p:txBody>
      </p:sp>
      <p:sp>
        <p:nvSpPr>
          <p:cNvPr id="13" name="文本框 12"/>
          <p:cNvSpPr txBox="1"/>
          <p:nvPr>
            <p:custDataLst>
              <p:tags r:id="rId4"/>
            </p:custDataLst>
          </p:nvPr>
        </p:nvSpPr>
        <p:spPr>
          <a:xfrm>
            <a:off x="5111084" y="4871678"/>
            <a:ext cx="716863" cy="707886"/>
          </a:xfrm>
          <a:prstGeom prst="rect">
            <a:avLst/>
          </a:prstGeom>
          <a:noFill/>
        </p:spPr>
        <p:txBody>
          <a:bodyPr wrap="none" anchor="ctr">
            <a:normAutofit/>
          </a:bodyPr>
          <a:lstStyle/>
          <a:p>
            <a:endParaRPr lang="en-US" altLang="zh-CN" sz="4000" b="1" dirty="0">
              <a:solidFill>
                <a:srgbClr val="778495"/>
              </a:solidFill>
            </a:endParaRPr>
          </a:p>
        </p:txBody>
      </p:sp>
      <p:sp>
        <p:nvSpPr>
          <p:cNvPr id="14" name="文本框 13"/>
          <p:cNvSpPr txBox="1"/>
          <p:nvPr>
            <p:custDataLst>
              <p:tags r:id="rId5"/>
            </p:custDataLst>
          </p:nvPr>
        </p:nvSpPr>
        <p:spPr>
          <a:xfrm>
            <a:off x="5880100" y="4797425"/>
            <a:ext cx="3962400" cy="669925"/>
          </a:xfrm>
          <a:prstGeom prst="rect">
            <a:avLst/>
          </a:prstGeom>
          <a:noFill/>
        </p:spPr>
        <p:txBody>
          <a:bodyPr wrap="none" lIns="360000" tIns="0" rIns="0" bIns="0" anchor="b" anchorCtr="0"/>
          <a:lstStyle/>
          <a:p>
            <a:endParaRPr lang="zh-CN" altLang="en-US" sz="3200" b="1">
              <a:solidFill>
                <a:srgbClr val="778495"/>
              </a:solidFill>
              <a:latin typeface="Arial" panose="020B0604020202020204" pitchFamily="34" charset="0"/>
              <a:ea typeface="微软雅黑" panose="020B0503020204020204" charset="-122"/>
              <a:cs typeface="+mn-ea"/>
            </a:endParaRPr>
          </a:p>
        </p:txBody>
      </p:sp>
      <p:sp>
        <p:nvSpPr>
          <p:cNvPr id="4" name="文本框 3"/>
          <p:cNvSpPr txBox="1"/>
          <p:nvPr>
            <p:custDataLst>
              <p:tags r:id="rId6"/>
            </p:custDataLst>
          </p:nvPr>
        </p:nvSpPr>
        <p:spPr>
          <a:xfrm>
            <a:off x="3423889" y="2679680"/>
            <a:ext cx="655949" cy="707886"/>
          </a:xfrm>
          <a:prstGeom prst="rect">
            <a:avLst/>
          </a:prstGeom>
          <a:noFill/>
        </p:spPr>
        <p:txBody>
          <a:bodyPr wrap="none" anchor="ctr"/>
          <a:lstStyle/>
          <a:p>
            <a:r>
              <a:rPr lang="en-US" altLang="zh-CN" sz="4400" b="1">
                <a:solidFill>
                  <a:srgbClr val="778495"/>
                </a:solidFill>
              </a:rPr>
              <a:t>03</a:t>
            </a:r>
          </a:p>
        </p:txBody>
      </p:sp>
      <p:pic>
        <p:nvPicPr>
          <p:cNvPr id="2" name="音频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11488738" y="61547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210"/>
    </mc:Choice>
    <mc:Fallback xmlns="">
      <p:transition spd="slow" advTm="52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三、算法设计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pic>
        <p:nvPicPr>
          <p:cNvPr id="8" name="图片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84065" y="1845310"/>
            <a:ext cx="7164070" cy="3067685"/>
          </a:xfrm>
          <a:prstGeom prst="rect">
            <a:avLst/>
          </a:prstGeom>
        </p:spPr>
      </p:pic>
      <p:sp>
        <p:nvSpPr>
          <p:cNvPr id="9" name="文本框 8"/>
          <p:cNvSpPr txBox="1"/>
          <p:nvPr/>
        </p:nvSpPr>
        <p:spPr>
          <a:xfrm>
            <a:off x="157950" y="913506"/>
            <a:ext cx="2481665" cy="400110"/>
          </a:xfrm>
          <a:prstGeom prst="rect">
            <a:avLst/>
          </a:prstGeom>
          <a:noFill/>
        </p:spPr>
        <p:txBody>
          <a:bodyPr wrap="square" rtlCol="0">
            <a:spAutoFit/>
          </a:bodyPr>
          <a:lstStyle/>
          <a:p>
            <a:r>
              <a:rPr lang="zh-CN" altLang="en-US" sz="2000" b="1" dirty="0"/>
              <a:t>优先级队列管理算法</a:t>
            </a:r>
          </a:p>
        </p:txBody>
      </p:sp>
      <p:sp>
        <p:nvSpPr>
          <p:cNvPr id="11" name="文本框 10"/>
          <p:cNvSpPr txBox="1"/>
          <p:nvPr/>
        </p:nvSpPr>
        <p:spPr>
          <a:xfrm>
            <a:off x="623887" y="1460973"/>
            <a:ext cx="3495040" cy="1568450"/>
          </a:xfrm>
          <a:prstGeom prst="rect">
            <a:avLst/>
          </a:prstGeom>
          <a:noFill/>
        </p:spPr>
        <p:txBody>
          <a:bodyPr wrap="square">
            <a:spAutoFit/>
          </a:bodyPr>
          <a:lstStyle/>
          <a:p>
            <a:pPr indent="457200"/>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优先级队列管理算法参考 </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PIEO</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SP-PIFO</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设计了一种链表算法管理队列，它能以较为简洁的链表形式创建队列，完成出队、入队操作，有助于减少运行时因多次查表引入的延迟和后续的硬件设计。</a:t>
            </a:r>
            <a:endParaRPr lang="en-US"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p:txBody>
      </p:sp>
      <p:sp>
        <p:nvSpPr>
          <p:cNvPr id="3" name="文本框 2"/>
          <p:cNvSpPr txBox="1"/>
          <p:nvPr/>
        </p:nvSpPr>
        <p:spPr>
          <a:xfrm>
            <a:off x="695324" y="3576138"/>
            <a:ext cx="3352165" cy="1814830"/>
          </a:xfrm>
          <a:prstGeom prst="rect">
            <a:avLst/>
          </a:prstGeom>
          <a:noFill/>
        </p:spPr>
        <p:txBody>
          <a:bodyPr wrap="square" rtlCol="0" anchor="t">
            <a:spAutoFit/>
          </a:bodyPr>
          <a:lstStyle/>
          <a:p>
            <a:pPr indent="457200"/>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sym typeface="+mn-ea"/>
              </a:rPr>
              <a:t>本设计为每一个输入端口建立一个队列，一个队列管理一组共享缓存，一个队列中包含</a:t>
            </a:r>
            <a:r>
              <a:rPr lang="en-US" altLang="zh-CN" sz="1600" b="1" kern="100" dirty="0">
                <a:solidFill>
                  <a:srgbClr val="669933"/>
                </a:solidFill>
                <a:latin typeface="微软雅黑" panose="020B0503020204020204" charset="-122"/>
                <a:ea typeface="微软雅黑" panose="020B0503020204020204" charset="-122"/>
                <a:cs typeface="Times New Roman" panose="02020603050405020304" pitchFamily="18" charset="0"/>
                <a:sym typeface="+mn-ea"/>
              </a:rPr>
              <a:t>16x8</a:t>
            </a:r>
            <a:r>
              <a:rPr lang="zh-CN" altLang="en-US" sz="1600" b="1" kern="100" dirty="0">
                <a:solidFill>
                  <a:srgbClr val="669933"/>
                </a:solidFill>
                <a:latin typeface="微软雅黑" panose="020B0503020204020204" charset="-122"/>
                <a:ea typeface="微软雅黑" panose="020B0503020204020204" charset="-122"/>
                <a:cs typeface="Times New Roman" panose="02020603050405020304" pitchFamily="18" charset="0"/>
                <a:sym typeface="+mn-ea"/>
              </a:rPr>
              <a:t>条子队列</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sym typeface="+mn-ea"/>
              </a:rPr>
              <a:t>，每条子队列记录着特定输出端口的特定优先级的包信息，</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sym typeface="+mn-ea"/>
              </a:rPr>
              <a:t>16x8</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sym typeface="+mn-ea"/>
              </a:rPr>
              <a:t>表示对于每个输出端口都有</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sym typeface="+mn-ea"/>
              </a:rPr>
              <a:t>8</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sym typeface="+mn-ea"/>
              </a:rPr>
              <a:t>条不同优先级的子队列。</a:t>
            </a: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三、算法设计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3"/>
          <a:srcRect t="21149" b="19719"/>
          <a:stretch>
            <a:fillRect/>
          </a:stretch>
        </p:blipFill>
        <p:spPr>
          <a:xfrm>
            <a:off x="6816080" y="44928"/>
            <a:ext cx="4742815" cy="647352"/>
          </a:xfrm>
          <a:prstGeom prst="rect">
            <a:avLst/>
          </a:prstGeom>
        </p:spPr>
      </p:pic>
      <p:sp>
        <p:nvSpPr>
          <p:cNvPr id="9" name="文本框 8"/>
          <p:cNvSpPr txBox="1"/>
          <p:nvPr/>
        </p:nvSpPr>
        <p:spPr>
          <a:xfrm>
            <a:off x="119215" y="764916"/>
            <a:ext cx="2481665" cy="400110"/>
          </a:xfrm>
          <a:prstGeom prst="rect">
            <a:avLst/>
          </a:prstGeom>
          <a:noFill/>
        </p:spPr>
        <p:txBody>
          <a:bodyPr wrap="square" rtlCol="0">
            <a:spAutoFit/>
          </a:bodyPr>
          <a:lstStyle/>
          <a:p>
            <a:r>
              <a:rPr lang="zh-CN" altLang="en-US" sz="2000" b="1" dirty="0"/>
              <a:t>优先级队列管理算法</a:t>
            </a:r>
          </a:p>
        </p:txBody>
      </p:sp>
      <p:sp>
        <p:nvSpPr>
          <p:cNvPr id="101" name="文本框 100"/>
          <p:cNvSpPr txBox="1"/>
          <p:nvPr/>
        </p:nvSpPr>
        <p:spPr>
          <a:xfrm>
            <a:off x="194557" y="2499043"/>
            <a:ext cx="4840605" cy="304165"/>
          </a:xfrm>
          <a:prstGeom prst="rect">
            <a:avLst/>
          </a:prstGeom>
          <a:noFill/>
          <a:ln w="9525">
            <a:noFill/>
          </a:ln>
        </p:spPr>
        <p:txBody>
          <a:bodyPr>
            <a:noAutofit/>
          </a:bodyPr>
          <a:lstStyle/>
          <a:p>
            <a:pPr indent="0" algn="ctr"/>
            <a:r>
              <a:rPr lang="zh-CN" b="0">
                <a:solidFill>
                  <a:srgbClr val="000000"/>
                </a:solidFill>
                <a:ea typeface="宋体" panose="02010600030101010101" pitchFamily="2" charset="-122"/>
              </a:rPr>
              <a:t>队列检索表</a:t>
            </a:r>
            <a:endParaRPr lang="zh-CN" altLang="en-US" b="0">
              <a:solidFill>
                <a:srgbClr val="000000"/>
              </a:solidFill>
              <a:ea typeface="宋体" panose="02010600030101010101" pitchFamily="2" charset="-122"/>
            </a:endParaRPr>
          </a:p>
        </p:txBody>
      </p:sp>
      <p:graphicFrame>
        <p:nvGraphicFramePr>
          <p:cNvPr id="4" name="表格 3"/>
          <p:cNvGraphicFramePr/>
          <p:nvPr>
            <p:custDataLst>
              <p:tags r:id="rId1"/>
            </p:custDataLst>
            <p:extLst>
              <p:ext uri="{D42A27DB-BD31-4B8C-83A1-F6EECF244321}">
                <p14:modId xmlns:p14="http://schemas.microsoft.com/office/powerpoint/2010/main" val="370222764"/>
              </p:ext>
            </p:extLst>
          </p:nvPr>
        </p:nvGraphicFramePr>
        <p:xfrm>
          <a:off x="245347" y="2879445"/>
          <a:ext cx="4711065" cy="1371600"/>
        </p:xfrm>
        <a:graphic>
          <a:graphicData uri="http://schemas.openxmlformats.org/drawingml/2006/table">
            <a:tbl>
              <a:tblPr/>
              <a:tblGrid>
                <a:gridCol w="818515">
                  <a:extLst>
                    <a:ext uri="{9D8B030D-6E8A-4147-A177-3AD203B41FA5}">
                      <a16:colId xmlns:a16="http://schemas.microsoft.com/office/drawing/2014/main" val="20000"/>
                    </a:ext>
                  </a:extLst>
                </a:gridCol>
                <a:gridCol w="1315720">
                  <a:extLst>
                    <a:ext uri="{9D8B030D-6E8A-4147-A177-3AD203B41FA5}">
                      <a16:colId xmlns:a16="http://schemas.microsoft.com/office/drawing/2014/main" val="20001"/>
                    </a:ext>
                  </a:extLst>
                </a:gridCol>
                <a:gridCol w="1318895">
                  <a:extLst>
                    <a:ext uri="{9D8B030D-6E8A-4147-A177-3AD203B41FA5}">
                      <a16:colId xmlns:a16="http://schemas.microsoft.com/office/drawing/2014/main" val="20002"/>
                    </a:ext>
                  </a:extLst>
                </a:gridCol>
                <a:gridCol w="1257935">
                  <a:extLst>
                    <a:ext uri="{9D8B030D-6E8A-4147-A177-3AD203B41FA5}">
                      <a16:colId xmlns:a16="http://schemas.microsoft.com/office/drawing/2014/main" val="20003"/>
                    </a:ext>
                  </a:extLst>
                </a:gridCol>
              </a:tblGrid>
              <a:tr h="274320">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子队列号</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0CECE"/>
                    </a:solid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队首地址</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0CECE"/>
                    </a:solid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队尾地址</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0CECE"/>
                    </a:solid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是否创建队列</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0CECE"/>
                    </a:solidFill>
                  </a:tcPr>
                </a:tc>
                <a:extLst>
                  <a:ext uri="{0D108BD9-81ED-4DB2-BD59-A6C34878D82A}">
                    <a16:rowId xmlns:a16="http://schemas.microsoft.com/office/drawing/2014/main" val="10000"/>
                  </a:ext>
                </a:extLst>
              </a:tr>
              <a:tr h="274320">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head_addr_0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dirty="0" err="1">
                          <a:solidFill>
                            <a:srgbClr val="000000"/>
                          </a:solidFill>
                          <a:latin typeface="宋体" panose="02010600030101010101" pitchFamily="2" charset="-122"/>
                          <a:ea typeface="宋体" panose="02010600030101010101" pitchFamily="2" charset="-122"/>
                          <a:cs typeface="宋体" panose="02010600030101010101" pitchFamily="2" charset="-122"/>
                        </a:rPr>
                        <a:t>tail_addr_0</a:t>
                      </a:r>
                      <a:endParaRPr lang="en-US" altLang="en-US" sz="12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vld0</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320">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head_addr_1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tail_addr_1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vld1</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320">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20">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127</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head_addr_127</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a:solidFill>
                            <a:srgbClr val="000000"/>
                          </a:solidFill>
                          <a:latin typeface="宋体" panose="02010600030101010101" pitchFamily="2" charset="-122"/>
                          <a:ea typeface="宋体" panose="02010600030101010101" pitchFamily="2" charset="-122"/>
                          <a:cs typeface="宋体" panose="02010600030101010101" pitchFamily="2" charset="-122"/>
                        </a:rPr>
                        <a:t>tail_addr_127</a:t>
                      </a:r>
                      <a:endParaRPr lang="en-US" altLang="en-US" sz="12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200" b="0" dirty="0" err="1">
                          <a:solidFill>
                            <a:srgbClr val="000000"/>
                          </a:solidFill>
                          <a:latin typeface="宋体" panose="02010600030101010101" pitchFamily="2" charset="-122"/>
                          <a:ea typeface="宋体" panose="02010600030101010101" pitchFamily="2" charset="-122"/>
                          <a:cs typeface="宋体" panose="02010600030101010101" pitchFamily="2" charset="-122"/>
                        </a:rPr>
                        <a:t>vld127</a:t>
                      </a:r>
                      <a:endParaRPr lang="en-US" altLang="en-US" sz="12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文本框 5"/>
          <p:cNvSpPr txBox="1"/>
          <p:nvPr/>
        </p:nvSpPr>
        <p:spPr>
          <a:xfrm>
            <a:off x="921631" y="4296145"/>
            <a:ext cx="3386455" cy="436880"/>
          </a:xfrm>
          <a:prstGeom prst="rect">
            <a:avLst/>
          </a:prstGeom>
          <a:noFill/>
          <a:ln w="9525">
            <a:noFill/>
          </a:ln>
        </p:spPr>
        <p:txBody>
          <a:bodyPr>
            <a:noAutofit/>
          </a:bodyPr>
          <a:lstStyle/>
          <a:p>
            <a:pPr indent="0" algn="ctr"/>
            <a:r>
              <a:rPr lang="zh-CN" b="0" dirty="0">
                <a:solidFill>
                  <a:srgbClr val="000000"/>
                </a:solidFill>
                <a:latin typeface="Times New Roman" panose="02020603050405020304" pitchFamily="18" charset="0"/>
                <a:ea typeface="宋体" panose="02010600030101010101" pitchFamily="2" charset="-122"/>
              </a:rPr>
              <a:t>队列地址表</a:t>
            </a:r>
            <a:endParaRPr lang="zh-CN" altLang="en-US" b="0" dirty="0">
              <a:solidFill>
                <a:srgbClr val="000000"/>
              </a:solidFill>
              <a:latin typeface="Times New Roman" panose="02020603050405020304" pitchFamily="18" charset="0"/>
              <a:ea typeface="宋体" panose="02010600030101010101" pitchFamily="2" charset="-122"/>
            </a:endParaRPr>
          </a:p>
        </p:txBody>
      </p:sp>
      <p:graphicFrame>
        <p:nvGraphicFramePr>
          <p:cNvPr id="10" name="表格 9"/>
          <p:cNvGraphicFramePr/>
          <p:nvPr>
            <p:extLst>
              <p:ext uri="{D42A27DB-BD31-4B8C-83A1-F6EECF244321}">
                <p14:modId xmlns:p14="http://schemas.microsoft.com/office/powerpoint/2010/main" val="3901338723"/>
              </p:ext>
            </p:extLst>
          </p:nvPr>
        </p:nvGraphicFramePr>
        <p:xfrm>
          <a:off x="609201" y="4663377"/>
          <a:ext cx="3983355" cy="1536065"/>
        </p:xfrm>
        <a:graphic>
          <a:graphicData uri="http://schemas.openxmlformats.org/drawingml/2006/table">
            <a:tbl>
              <a:tblPr/>
              <a:tblGrid>
                <a:gridCol w="732155">
                  <a:extLst>
                    <a:ext uri="{9D8B030D-6E8A-4147-A177-3AD203B41FA5}">
                      <a16:colId xmlns:a16="http://schemas.microsoft.com/office/drawing/2014/main" val="20000"/>
                    </a:ext>
                  </a:extLst>
                </a:gridCol>
                <a:gridCol w="1491615">
                  <a:extLst>
                    <a:ext uri="{9D8B030D-6E8A-4147-A177-3AD203B41FA5}">
                      <a16:colId xmlns:a16="http://schemas.microsoft.com/office/drawing/2014/main" val="20001"/>
                    </a:ext>
                  </a:extLst>
                </a:gridCol>
                <a:gridCol w="1759585">
                  <a:extLst>
                    <a:ext uri="{9D8B030D-6E8A-4147-A177-3AD203B41FA5}">
                      <a16:colId xmlns:a16="http://schemas.microsoft.com/office/drawing/2014/main" val="20002"/>
                    </a:ext>
                  </a:extLst>
                </a:gridCol>
              </a:tblGrid>
              <a:tr h="304800">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地址</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下一跳地址</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tc>
                  <a:txBody>
                    <a:bodyPr/>
                    <a:lstStyle/>
                    <a:p>
                      <a:pPr marL="0" indent="0" algn="ctr">
                        <a:buNone/>
                      </a:pPr>
                      <a:r>
                        <a:rPr lang="en-US" sz="1400" b="0" dirty="0" err="1">
                          <a:solidFill>
                            <a:srgbClr val="000000"/>
                          </a:solidFill>
                          <a:latin typeface="宋体" panose="02010600030101010101" pitchFamily="2" charset="-122"/>
                          <a:ea typeface="宋体" panose="02010600030101010101" pitchFamily="2" charset="-122"/>
                          <a:cs typeface="宋体" panose="02010600030101010101" pitchFamily="2" charset="-122"/>
                        </a:rPr>
                        <a:t>是否为帧尾</a:t>
                      </a:r>
                      <a:endParaRPr lang="en-US" altLang="en-US" sz="14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solidFill>
                      <a:srgbClr val="D9D9D9"/>
                    </a:solidFill>
                  </a:tcPr>
                </a:tc>
                <a:extLst>
                  <a:ext uri="{0D108BD9-81ED-4DB2-BD59-A6C34878D82A}">
                    <a16:rowId xmlns:a16="http://schemas.microsoft.com/office/drawing/2014/main" val="10000"/>
                  </a:ext>
                </a:extLst>
              </a:tr>
              <a:tr h="304800">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next_addr_0</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400" b="0" dirty="0" err="1">
                          <a:solidFill>
                            <a:srgbClr val="000000"/>
                          </a:solidFill>
                          <a:latin typeface="宋体" panose="02010600030101010101" pitchFamily="2" charset="-122"/>
                          <a:ea typeface="宋体" panose="02010600030101010101" pitchFamily="2" charset="-122"/>
                          <a:cs typeface="宋体" panose="02010600030101010101" pitchFamily="2" charset="-122"/>
                        </a:rPr>
                        <a:t>frame_last_0</a:t>
                      </a:r>
                      <a:endParaRPr lang="en-US" altLang="en-US" sz="14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00">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next_addr_1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frame_last_1</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00">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16865">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n</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400" b="0">
                          <a:solidFill>
                            <a:srgbClr val="000000"/>
                          </a:solidFill>
                          <a:latin typeface="宋体" panose="02010600030101010101" pitchFamily="2" charset="-122"/>
                          <a:ea typeface="宋体" panose="02010600030101010101" pitchFamily="2" charset="-122"/>
                          <a:cs typeface="宋体" panose="02010600030101010101" pitchFamily="2" charset="-122"/>
                        </a:rPr>
                        <a:t>next_addr_n</a:t>
                      </a:r>
                      <a:endParaRPr lang="en-US" altLang="en-US" sz="1400" b="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marL="0" indent="0" algn="ctr">
                        <a:buNone/>
                      </a:pPr>
                      <a:r>
                        <a:rPr lang="en-US" sz="1400" b="0" dirty="0" err="1">
                          <a:solidFill>
                            <a:srgbClr val="000000"/>
                          </a:solidFill>
                          <a:latin typeface="宋体" panose="02010600030101010101" pitchFamily="2" charset="-122"/>
                          <a:ea typeface="宋体" panose="02010600030101010101" pitchFamily="2" charset="-122"/>
                          <a:cs typeface="宋体" panose="02010600030101010101" pitchFamily="2" charset="-122"/>
                        </a:rPr>
                        <a:t>next_addr_n</a:t>
                      </a:r>
                      <a:endParaRPr lang="en-US" altLang="en-US" sz="1400" b="0" dirty="0">
                        <a:solidFill>
                          <a:srgbClr val="000000"/>
                        </a:solidFill>
                        <a:latin typeface="宋体" panose="02010600030101010101" pitchFamily="2" charset="-122"/>
                        <a:ea typeface="宋体" panose="02010600030101010101" pitchFamily="2" charset="-122"/>
                        <a:cs typeface="宋体" panose="02010600030101010101" pitchFamily="2" charset="-122"/>
                      </a:endParaRPr>
                    </a:p>
                  </a:txBody>
                  <a:tcPr marL="91439" marR="91439" marT="45719" marB="45719">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2" name="文本框 11"/>
          <p:cNvSpPr txBox="1"/>
          <p:nvPr/>
        </p:nvSpPr>
        <p:spPr>
          <a:xfrm>
            <a:off x="191770" y="1215826"/>
            <a:ext cx="5080000" cy="1198880"/>
          </a:xfrm>
          <a:prstGeom prst="rect">
            <a:avLst/>
          </a:prstGeom>
          <a:noFill/>
          <a:ln w="9525">
            <a:noFill/>
          </a:ln>
        </p:spPr>
        <p:txBody>
          <a:bodyPr>
            <a:spAutoFit/>
          </a:bodyPr>
          <a:lstStyle/>
          <a:p>
            <a:pPr indent="457200"/>
            <a:r>
              <a:rPr lang="zh-CN" b="0" dirty="0">
                <a:solidFill>
                  <a:srgbClr val="000000"/>
                </a:solidFill>
                <a:latin typeface="Times New Roman" panose="02020603050405020304" pitchFamily="18" charset="0"/>
                <a:ea typeface="宋体" panose="02010600030101010101" pitchFamily="2" charset="-122"/>
              </a:rPr>
              <a:t>队列检索表中存储着子队列的首尾地址及是否创建队列标志位。队列地址表中存有若干地址节点，地址节点由数据和下一跳地址构成，一组地址节点通过指针首尾相接，构成一条逻辑队列。</a:t>
            </a:r>
            <a:endParaRPr lang="zh-CN" altLang="en-US" b="0" dirty="0">
              <a:solidFill>
                <a:srgbClr val="000000"/>
              </a:solidFill>
              <a:latin typeface="Times New Roman" panose="02020603050405020304" pitchFamily="18" charset="0"/>
              <a:ea typeface="宋体" panose="02010600030101010101" pitchFamily="2" charset="-122"/>
            </a:endParaRPr>
          </a:p>
        </p:txBody>
      </p:sp>
      <p:sp>
        <p:nvSpPr>
          <p:cNvPr id="13" name="文本框 12"/>
          <p:cNvSpPr txBox="1"/>
          <p:nvPr/>
        </p:nvSpPr>
        <p:spPr>
          <a:xfrm>
            <a:off x="5951984" y="1025094"/>
            <a:ext cx="5475605" cy="4815840"/>
          </a:xfrm>
          <a:prstGeom prst="rect">
            <a:avLst/>
          </a:prstGeom>
          <a:noFill/>
          <a:ln w="9525">
            <a:noFill/>
          </a:ln>
        </p:spPr>
        <p:txBody>
          <a:bodyPr wrap="square">
            <a:spAutoFit/>
          </a:bodyPr>
          <a:lstStyle/>
          <a:p>
            <a:pPr indent="266700"/>
            <a:r>
              <a:rPr lang="en-US" b="0">
                <a:solidFill>
                  <a:srgbClr val="000000"/>
                </a:solidFill>
                <a:latin typeface="Times New Roman" panose="02020603050405020304" pitchFamily="18" charset="0"/>
                <a:ea typeface="宋体" panose="02010600030101010101" pitchFamily="2" charset="-122"/>
              </a:rPr>
              <a:t>• </a:t>
            </a:r>
            <a:r>
              <a:rPr lang="zh-CN" b="1">
                <a:solidFill>
                  <a:srgbClr val="000000"/>
                </a:solidFill>
                <a:ea typeface="宋体" panose="02010600030101010101" pitchFamily="2" charset="-122"/>
              </a:rPr>
              <a:t>创建队列</a:t>
            </a:r>
            <a:r>
              <a:rPr lang="en-US" b="1">
                <a:solidFill>
                  <a:srgbClr val="000000"/>
                </a:solidFill>
                <a:latin typeface="宋体" panose="02010600030101010101" pitchFamily="2" charset="-122"/>
              </a:rPr>
              <a:t> </a:t>
            </a:r>
            <a:endParaRPr lang="zh-CN" b="0">
              <a:solidFill>
                <a:srgbClr val="000000"/>
              </a:solidFill>
              <a:ea typeface="宋体" panose="02010600030101010101" pitchFamily="2" charset="-122"/>
            </a:endParaRPr>
          </a:p>
          <a:p>
            <a:pPr indent="266700"/>
            <a:r>
              <a:rPr lang="en-US" altLang="zh-CN" b="0">
                <a:solidFill>
                  <a:srgbClr val="000000"/>
                </a:solidFill>
                <a:ea typeface="宋体" panose="02010600030101010101" pitchFamily="2" charset="-122"/>
              </a:rPr>
              <a:t>        </a:t>
            </a:r>
            <a:r>
              <a:rPr lang="zh-CN" b="0">
                <a:solidFill>
                  <a:srgbClr val="000000"/>
                </a:solidFill>
                <a:ea typeface="宋体" panose="02010600030101010101" pitchFamily="2" charset="-122"/>
              </a:rPr>
              <a:t>有新地址送入PQM，PQM在队列检索表中检索到子队列未被创建，PQM将地址写入此子队列的队首地址和队尾地址；当收到此条报文的最后一个地址，</a:t>
            </a:r>
            <a:r>
              <a:rPr lang="en-US" b="0">
                <a:solidFill>
                  <a:srgbClr val="000000"/>
                </a:solidFill>
                <a:ea typeface="宋体" panose="02010600030101010101" pitchFamily="2" charset="-122"/>
              </a:rPr>
              <a:t>PQM</a:t>
            </a:r>
            <a:r>
              <a:rPr lang="zh-CN" altLang="en-US" b="0">
                <a:solidFill>
                  <a:srgbClr val="000000"/>
                </a:solidFill>
                <a:ea typeface="宋体" panose="02010600030101010101" pitchFamily="2" charset="-122"/>
              </a:rPr>
              <a:t>将</a:t>
            </a:r>
            <a:r>
              <a:rPr lang="zh-CN">
                <a:solidFill>
                  <a:srgbClr val="000000"/>
                </a:solidFill>
                <a:ea typeface="宋体" panose="02010600030101010101" pitchFamily="2" charset="-122"/>
                <a:sym typeface="+mn-ea"/>
              </a:rPr>
              <a:t>子队列创建标志位置</a:t>
            </a:r>
            <a:r>
              <a:rPr lang="en-US" altLang="zh-CN">
                <a:solidFill>
                  <a:srgbClr val="000000"/>
                </a:solidFill>
                <a:ea typeface="宋体" panose="02010600030101010101" pitchFamily="2" charset="-122"/>
                <a:sym typeface="+mn-ea"/>
              </a:rPr>
              <a:t>1</a:t>
            </a:r>
            <a:r>
              <a:rPr lang="zh-CN" altLang="en-US">
                <a:solidFill>
                  <a:srgbClr val="000000"/>
                </a:solidFill>
                <a:ea typeface="宋体" panose="02010600030101010101" pitchFamily="2" charset="-122"/>
                <a:sym typeface="+mn-ea"/>
              </a:rPr>
              <a:t>。</a:t>
            </a:r>
          </a:p>
          <a:p>
            <a:pPr indent="266700"/>
            <a:endParaRPr lang="en-US" b="0">
              <a:solidFill>
                <a:srgbClr val="000000"/>
              </a:solidFill>
              <a:ea typeface="宋体" panose="02010600030101010101" pitchFamily="2" charset="-122"/>
            </a:endParaRPr>
          </a:p>
          <a:p>
            <a:pPr indent="266700"/>
            <a:r>
              <a:rPr lang="en-US" b="0">
                <a:solidFill>
                  <a:srgbClr val="000000"/>
                </a:solidFill>
                <a:latin typeface="Times New Roman" panose="02020603050405020304" pitchFamily="18" charset="0"/>
                <a:ea typeface="宋体" panose="02010600030101010101" pitchFamily="2" charset="-122"/>
              </a:rPr>
              <a:t>• </a:t>
            </a:r>
            <a:r>
              <a:rPr lang="zh-CN" b="1">
                <a:solidFill>
                  <a:srgbClr val="000000"/>
                </a:solidFill>
                <a:ea typeface="宋体" panose="02010600030101010101" pitchFamily="2" charset="-122"/>
              </a:rPr>
              <a:t>入队</a:t>
            </a:r>
            <a:r>
              <a:rPr lang="en-US" b="1">
                <a:solidFill>
                  <a:srgbClr val="000000"/>
                </a:solidFill>
                <a:latin typeface="宋体" panose="02010600030101010101" pitchFamily="2" charset="-122"/>
              </a:rPr>
              <a:t> </a:t>
            </a:r>
            <a:endParaRPr lang="zh-CN" b="0">
              <a:solidFill>
                <a:srgbClr val="000000"/>
              </a:solidFill>
              <a:ea typeface="宋体" panose="02010600030101010101" pitchFamily="2" charset="-122"/>
            </a:endParaRPr>
          </a:p>
          <a:p>
            <a:pPr indent="266700"/>
            <a:r>
              <a:rPr lang="en-US" altLang="zh-CN" b="0">
                <a:solidFill>
                  <a:srgbClr val="000000"/>
                </a:solidFill>
                <a:ea typeface="宋体" panose="02010600030101010101" pitchFamily="2" charset="-122"/>
              </a:rPr>
              <a:t>       </a:t>
            </a:r>
            <a:r>
              <a:rPr lang="zh-CN" b="0">
                <a:solidFill>
                  <a:srgbClr val="000000"/>
                </a:solidFill>
                <a:ea typeface="宋体" panose="02010600030101010101" pitchFamily="2" charset="-122"/>
              </a:rPr>
              <a:t>将新收到的地址写入原队尾地址的下一跳地址内，并更新此子队列的队尾地址；当收到报文的最后一个地址，PQM将</a:t>
            </a:r>
            <a:r>
              <a:rPr lang="zh-CN" sz="1900" b="0">
                <a:solidFill>
                  <a:srgbClr val="000000"/>
                </a:solidFill>
                <a:ea typeface="宋体" panose="02010600030101010101" pitchFamily="2" charset="-122"/>
              </a:rPr>
              <a:t>是否为帧尾标志位置为1。</a:t>
            </a:r>
          </a:p>
          <a:p>
            <a:pPr indent="266700"/>
            <a:endParaRPr lang="en-US" b="0">
              <a:solidFill>
                <a:srgbClr val="000000"/>
              </a:solidFill>
              <a:latin typeface="Times New Roman" panose="02020603050405020304" pitchFamily="18" charset="0"/>
              <a:ea typeface="宋体" panose="02010600030101010101" pitchFamily="2" charset="-122"/>
            </a:endParaRPr>
          </a:p>
          <a:p>
            <a:pPr indent="266700"/>
            <a:r>
              <a:rPr lang="en-US" b="0">
                <a:solidFill>
                  <a:srgbClr val="000000"/>
                </a:solidFill>
                <a:latin typeface="Times New Roman" panose="02020603050405020304" pitchFamily="18" charset="0"/>
                <a:ea typeface="宋体" panose="02010600030101010101" pitchFamily="2" charset="-122"/>
              </a:rPr>
              <a:t>• </a:t>
            </a:r>
            <a:r>
              <a:rPr lang="zh-CN" b="1">
                <a:solidFill>
                  <a:srgbClr val="000000"/>
                </a:solidFill>
                <a:ea typeface="宋体" panose="02010600030101010101" pitchFamily="2" charset="-122"/>
              </a:rPr>
              <a:t>出队</a:t>
            </a:r>
            <a:r>
              <a:rPr lang="en-US" b="1">
                <a:solidFill>
                  <a:srgbClr val="000000"/>
                </a:solidFill>
                <a:latin typeface="宋体" panose="02010600030101010101" pitchFamily="2" charset="-122"/>
              </a:rPr>
              <a:t> </a:t>
            </a:r>
            <a:endParaRPr lang="zh-CN" b="0">
              <a:solidFill>
                <a:srgbClr val="000000"/>
              </a:solidFill>
              <a:ea typeface="宋体" panose="02010600030101010101" pitchFamily="2" charset="-122"/>
            </a:endParaRPr>
          </a:p>
          <a:p>
            <a:pPr indent="266700"/>
            <a:r>
              <a:rPr lang="en-US" altLang="zh-CN" b="0">
                <a:solidFill>
                  <a:srgbClr val="000000"/>
                </a:solidFill>
                <a:ea typeface="宋体" panose="02010600030101010101" pitchFamily="2" charset="-122"/>
              </a:rPr>
              <a:t>        </a:t>
            </a:r>
            <a:r>
              <a:rPr lang="zh-CN" b="0">
                <a:solidFill>
                  <a:srgbClr val="000000"/>
                </a:solidFill>
                <a:ea typeface="宋体" panose="02010600030101010101" pitchFamily="2" charset="-122"/>
              </a:rPr>
              <a:t>根据许可输出的端口号，找到此输出端口创建的最高优先级子队列，将子队列的首地址送至read_sram模块，更新队列首地址，待read_sram模块读完此地址块内的所有数据后，PQM读取首地址，直到一帧结束</a:t>
            </a:r>
            <a:endParaRPr lang="zh-CN" altLang="en-US" b="0">
              <a:solidFill>
                <a:srgbClr val="0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三、算法设计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9" name="文本框 8"/>
          <p:cNvSpPr txBox="1"/>
          <p:nvPr/>
        </p:nvSpPr>
        <p:spPr>
          <a:xfrm>
            <a:off x="157950" y="913506"/>
            <a:ext cx="2481665" cy="400110"/>
          </a:xfrm>
          <a:prstGeom prst="rect">
            <a:avLst/>
          </a:prstGeom>
          <a:noFill/>
        </p:spPr>
        <p:txBody>
          <a:bodyPr wrap="square" rtlCol="0">
            <a:spAutoFit/>
          </a:bodyPr>
          <a:lstStyle/>
          <a:p>
            <a:r>
              <a:rPr lang="zh-CN" altLang="en-US" sz="2000" b="1" dirty="0"/>
              <a:t>内存管理算法</a:t>
            </a:r>
          </a:p>
        </p:txBody>
      </p:sp>
      <p:pic>
        <p:nvPicPr>
          <p:cNvPr id="4" name="图片 3"/>
          <p:cNvPicPr>
            <a:picLocks noChangeAspect="1"/>
          </p:cNvPicPr>
          <p:nvPr/>
        </p:nvPicPr>
        <p:blipFill>
          <a:blip r:embed="rId3"/>
          <a:stretch>
            <a:fillRect/>
          </a:stretch>
        </p:blipFill>
        <p:spPr>
          <a:xfrm>
            <a:off x="551384" y="1441423"/>
            <a:ext cx="6827237" cy="4250921"/>
          </a:xfrm>
          <a:prstGeom prst="rect">
            <a:avLst/>
          </a:prstGeom>
        </p:spPr>
      </p:pic>
      <p:sp>
        <p:nvSpPr>
          <p:cNvPr id="13" name="文本框 12"/>
          <p:cNvSpPr txBox="1"/>
          <p:nvPr/>
        </p:nvSpPr>
        <p:spPr>
          <a:xfrm>
            <a:off x="7824192" y="1313616"/>
            <a:ext cx="3888432" cy="2800767"/>
          </a:xfrm>
          <a:prstGeom prst="rect">
            <a:avLst/>
          </a:prstGeom>
          <a:noFill/>
        </p:spPr>
        <p:txBody>
          <a:bodyPr wrap="square">
            <a:spAutoFit/>
          </a:bodyPr>
          <a:lstStyle/>
          <a:p>
            <a:endPar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pPr algn="ctr"/>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数据结构</a:t>
            </a:r>
            <a:endParaRPr lang="en-US" altLang="zh-CN" sz="1600" b="1"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用</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1bit </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位图比特位和</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SRAM</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的实际内存块（</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block</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）相互映射</a:t>
            </a:r>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pPr algn="ctr"/>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查找过程</a:t>
            </a:r>
            <a:endParaRPr lang="en-US" altLang="zh-CN" sz="1600" b="1"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基于优先级分组的方式，先查找最高优先级组，再基于此查找最高优先级空闲地址</a:t>
            </a:r>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p:txBody>
      </p:sp>
      <p:sp>
        <p:nvSpPr>
          <p:cNvPr id="14" name="文本框 13"/>
          <p:cNvSpPr txBox="1"/>
          <p:nvPr/>
        </p:nvSpPr>
        <p:spPr>
          <a:xfrm>
            <a:off x="4655840" y="5381164"/>
            <a:ext cx="6611213" cy="584775"/>
          </a:xfrm>
          <a:prstGeom prst="rect">
            <a:avLst/>
          </a:prstGeom>
          <a:noFill/>
        </p:spPr>
        <p:txBody>
          <a:bodyPr wrap="square">
            <a:spAutoFit/>
          </a:bodyPr>
          <a:lstStyle/>
          <a:p>
            <a:endPar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通过</a:t>
            </a:r>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位图</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和</a:t>
            </a:r>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优先级组寄存器</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的结合，大大提高了内存查找和分配的效率。</a:t>
            </a:r>
            <a:endParaRPr lang="en-US" altLang="zh-CN" sz="16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三、算法设计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9" name="文本框 8"/>
          <p:cNvSpPr txBox="1"/>
          <p:nvPr/>
        </p:nvSpPr>
        <p:spPr>
          <a:xfrm>
            <a:off x="157950" y="919221"/>
            <a:ext cx="2481665" cy="398780"/>
          </a:xfrm>
          <a:prstGeom prst="rect">
            <a:avLst/>
          </a:prstGeom>
          <a:noFill/>
        </p:spPr>
        <p:txBody>
          <a:bodyPr wrap="square" rtlCol="0">
            <a:spAutoFit/>
          </a:bodyPr>
          <a:lstStyle/>
          <a:p>
            <a:r>
              <a:rPr lang="zh-CN" altLang="en-US" sz="2000" b="1" dirty="0"/>
              <a:t>队列输出仲裁算法</a:t>
            </a:r>
          </a:p>
        </p:txBody>
      </p:sp>
      <p:sp>
        <p:nvSpPr>
          <p:cNvPr id="100" name="文本框 99"/>
          <p:cNvSpPr txBox="1"/>
          <p:nvPr/>
        </p:nvSpPr>
        <p:spPr>
          <a:xfrm>
            <a:off x="191135" y="2059305"/>
            <a:ext cx="4713605" cy="1753235"/>
          </a:xfrm>
          <a:prstGeom prst="rect">
            <a:avLst/>
          </a:prstGeom>
          <a:noFill/>
          <a:ln w="9525">
            <a:noFill/>
          </a:ln>
        </p:spPr>
        <p:txBody>
          <a:bodyPr wrap="square">
            <a:spAutoFit/>
          </a:bodyPr>
          <a:lstStyle/>
          <a:p>
            <a:pPr indent="457200"/>
            <a:r>
              <a:rPr lang="zh-CN" b="0">
                <a:solidFill>
                  <a:srgbClr val="000000"/>
                </a:solidFill>
                <a:ea typeface="宋体" panose="02010600030101010101" pitchFamily="2" charset="-122"/>
              </a:rPr>
              <a:t>优先级队列管理模块内部按照</a:t>
            </a:r>
            <a:r>
              <a:rPr lang="zh-CN" b="1">
                <a:solidFill>
                  <a:srgbClr val="000000"/>
                </a:solidFill>
                <a:ea typeface="宋体" panose="02010600030101010101" pitchFamily="2" charset="-122"/>
              </a:rPr>
              <a:t>目的端口+优先级</a:t>
            </a:r>
            <a:r>
              <a:rPr lang="zh-CN" b="0">
                <a:solidFill>
                  <a:srgbClr val="000000"/>
                </a:solidFill>
                <a:ea typeface="宋体" panose="02010600030101010101" pitchFamily="2" charset="-122"/>
              </a:rPr>
              <a:t>方式进行存储，同时，优先级队列管理模块内部维护了</a:t>
            </a:r>
            <a:r>
              <a:rPr lang="en-US" altLang="zh-CN" b="0">
                <a:solidFill>
                  <a:srgbClr val="000000"/>
                </a:solidFill>
                <a:ea typeface="宋体" panose="02010600030101010101" pitchFamily="2" charset="-122"/>
              </a:rPr>
              <a:t>16</a:t>
            </a:r>
            <a:r>
              <a:rPr lang="zh-CN" altLang="en-US" b="0">
                <a:solidFill>
                  <a:srgbClr val="000000"/>
                </a:solidFill>
                <a:ea typeface="宋体" panose="02010600030101010101" pitchFamily="2" charset="-122"/>
              </a:rPr>
              <a:t>个目的端口是否有数据及数据的</a:t>
            </a:r>
            <a:r>
              <a:rPr lang="zh-CN" b="0">
                <a:solidFill>
                  <a:srgbClr val="000000"/>
                </a:solidFill>
                <a:ea typeface="宋体" panose="02010600030101010101" pitchFamily="2" charset="-122"/>
              </a:rPr>
              <a:t>最高优先级，总共有16个优先级标号数据，及16个数据是否有效的vld信号，这些信号将送进</a:t>
            </a:r>
            <a:r>
              <a:rPr lang="zh-CN" b="1">
                <a:solidFill>
                  <a:srgbClr val="000000"/>
                </a:solidFill>
                <a:ea typeface="宋体" panose="02010600030101010101" pitchFamily="2" charset="-122"/>
              </a:rPr>
              <a:t>仲裁模块</a:t>
            </a:r>
            <a:r>
              <a:rPr lang="zh-CN" b="0">
                <a:solidFill>
                  <a:srgbClr val="000000"/>
                </a:solidFill>
                <a:ea typeface="宋体" panose="02010600030101010101" pitchFamily="2" charset="-122"/>
              </a:rPr>
              <a:t>。</a:t>
            </a:r>
          </a:p>
        </p:txBody>
      </p:sp>
      <p:sp>
        <p:nvSpPr>
          <p:cNvPr id="5" name="文本框 4"/>
          <p:cNvSpPr txBox="1"/>
          <p:nvPr/>
        </p:nvSpPr>
        <p:spPr>
          <a:xfrm>
            <a:off x="222852" y="3901185"/>
            <a:ext cx="1797685" cy="368300"/>
          </a:xfrm>
          <a:prstGeom prst="rect">
            <a:avLst/>
          </a:prstGeom>
          <a:noFill/>
        </p:spPr>
        <p:txBody>
          <a:bodyPr wrap="square" rtlCol="0" anchor="t">
            <a:spAutoFit/>
          </a:bodyPr>
          <a:lstStyle/>
          <a:p>
            <a:r>
              <a:rPr lang="zh-CN" b="1" dirty="0">
                <a:solidFill>
                  <a:srgbClr val="000000"/>
                </a:solidFill>
                <a:ea typeface="宋体" panose="02010600030101010101" pitchFamily="2" charset="-122"/>
                <a:sym typeface="+mn-ea"/>
              </a:rPr>
              <a:t>仲裁模块</a:t>
            </a:r>
            <a:endParaRPr lang="zh-CN" altLang="en-US" b="1" dirty="0">
              <a:solidFill>
                <a:srgbClr val="000000"/>
              </a:solidFill>
              <a:ea typeface="宋体" panose="02010600030101010101" pitchFamily="2" charset="-122"/>
              <a:sym typeface="+mn-ea"/>
            </a:endParaRPr>
          </a:p>
        </p:txBody>
      </p:sp>
      <p:sp>
        <p:nvSpPr>
          <p:cNvPr id="6" name="文本框 5"/>
          <p:cNvSpPr txBox="1"/>
          <p:nvPr/>
        </p:nvSpPr>
        <p:spPr>
          <a:xfrm>
            <a:off x="158115" y="1689100"/>
            <a:ext cx="6096000" cy="368300"/>
          </a:xfrm>
          <a:prstGeom prst="rect">
            <a:avLst/>
          </a:prstGeom>
          <a:noFill/>
        </p:spPr>
        <p:txBody>
          <a:bodyPr wrap="square" rtlCol="0" anchor="t">
            <a:spAutoFit/>
          </a:bodyPr>
          <a:lstStyle/>
          <a:p>
            <a:r>
              <a:rPr lang="zh-CN" b="1">
                <a:solidFill>
                  <a:srgbClr val="000000"/>
                </a:solidFill>
                <a:ea typeface="宋体" panose="02010600030101010101" pitchFamily="2" charset="-122"/>
                <a:sym typeface="+mn-ea"/>
              </a:rPr>
              <a:t>优先级队列管理模块</a:t>
            </a:r>
            <a:endParaRPr lang="zh-CN" altLang="en-US" b="1">
              <a:solidFill>
                <a:srgbClr val="000000"/>
              </a:solidFill>
              <a:ea typeface="宋体" panose="02010600030101010101" pitchFamily="2" charset="-122"/>
              <a:sym typeface="+mn-ea"/>
            </a:endParaRPr>
          </a:p>
        </p:txBody>
      </p:sp>
      <p:sp>
        <p:nvSpPr>
          <p:cNvPr id="10" name="文本框 9"/>
          <p:cNvSpPr txBox="1"/>
          <p:nvPr/>
        </p:nvSpPr>
        <p:spPr>
          <a:xfrm>
            <a:off x="311040" y="4553395"/>
            <a:ext cx="8086725" cy="1476375"/>
          </a:xfrm>
          <a:prstGeom prst="rect">
            <a:avLst/>
          </a:prstGeom>
          <a:noFill/>
          <a:ln w="9525">
            <a:noFill/>
          </a:ln>
        </p:spPr>
        <p:txBody>
          <a:bodyPr wrap="square">
            <a:spAutoFit/>
          </a:bodyPr>
          <a:lstStyle/>
          <a:p>
            <a:pPr indent="457200"/>
            <a:r>
              <a:rPr lang="zh-CN" b="0" dirty="0">
                <a:solidFill>
                  <a:srgbClr val="000000"/>
                </a:solidFill>
                <a:ea typeface="宋体" panose="02010600030101010101" pitchFamily="2" charset="-122"/>
              </a:rPr>
              <a:t>仲裁模块接收到</a:t>
            </a:r>
            <a:r>
              <a:rPr lang="zh-CN" dirty="0">
                <a:solidFill>
                  <a:srgbClr val="000000"/>
                </a:solidFill>
                <a:ea typeface="宋体" panose="02010600030101010101" pitchFamily="2" charset="-122"/>
                <a:sym typeface="+mn-ea"/>
              </a:rPr>
              <a:t>16个数据是否有效的vld信号和</a:t>
            </a:r>
            <a:r>
              <a:rPr lang="en-US" altLang="zh-CN" dirty="0">
                <a:solidFill>
                  <a:srgbClr val="000000"/>
                </a:solidFill>
                <a:ea typeface="宋体" panose="02010600030101010101" pitchFamily="2" charset="-122"/>
                <a:sym typeface="+mn-ea"/>
              </a:rPr>
              <a:t>16</a:t>
            </a:r>
            <a:r>
              <a:rPr lang="zh-CN" altLang="en-US" dirty="0">
                <a:solidFill>
                  <a:srgbClr val="000000"/>
                </a:solidFill>
                <a:ea typeface="宋体" panose="02010600030101010101" pitchFamily="2" charset="-122"/>
                <a:sym typeface="+mn-ea"/>
              </a:rPr>
              <a:t>个目的端口的最高优先级信号，需要从这些优先级中选择出一个</a:t>
            </a:r>
            <a:r>
              <a:rPr lang="zh-CN" altLang="en-US" b="1" dirty="0">
                <a:solidFill>
                  <a:schemeClr val="tx1"/>
                </a:solidFill>
                <a:ea typeface="宋体" panose="02010600030101010101" pitchFamily="2" charset="-122"/>
                <a:sym typeface="+mn-ea"/>
              </a:rPr>
              <a:t>数值最大</a:t>
            </a:r>
            <a:r>
              <a:rPr lang="zh-CN" altLang="en-US" dirty="0">
                <a:solidFill>
                  <a:srgbClr val="000000"/>
                </a:solidFill>
                <a:ea typeface="宋体" panose="02010600030101010101" pitchFamily="2" charset="-122"/>
                <a:sym typeface="+mn-ea"/>
              </a:rPr>
              <a:t>的数据(这里定义数值越大优先级越高）。首先将输入的数据逐bit与对应的vld信号进行</a:t>
            </a:r>
            <a:r>
              <a:rPr lang="zh-CN" altLang="en-US" b="1" dirty="0">
                <a:solidFill>
                  <a:srgbClr val="669933"/>
                </a:solidFill>
                <a:ea typeface="宋体" panose="02010600030101010101" pitchFamily="2" charset="-122"/>
                <a:sym typeface="+mn-ea"/>
              </a:rPr>
              <a:t>与操作</a:t>
            </a:r>
            <a:r>
              <a:rPr lang="zh-CN" altLang="en-US" dirty="0">
                <a:solidFill>
                  <a:srgbClr val="000000"/>
                </a:solidFill>
                <a:ea typeface="宋体" panose="02010600030101010101" pitchFamily="2" charset="-122"/>
                <a:sym typeface="+mn-ea"/>
              </a:rPr>
              <a:t>，消除无效信号的影响。之后将经过与操作后的数据进行</a:t>
            </a:r>
            <a:r>
              <a:rPr lang="zh-CN" altLang="en-US" b="1" dirty="0">
                <a:solidFill>
                  <a:srgbClr val="669933"/>
                </a:solidFill>
                <a:ea typeface="宋体" panose="02010600030101010101" pitchFamily="2" charset="-122"/>
                <a:sym typeface="+mn-ea"/>
              </a:rPr>
              <a:t>独热编码</a:t>
            </a:r>
            <a:r>
              <a:rPr lang="zh-CN" altLang="en-US" dirty="0">
                <a:solidFill>
                  <a:srgbClr val="000000"/>
                </a:solidFill>
                <a:ea typeface="宋体" panose="02010600030101010101" pitchFamily="2" charset="-122"/>
                <a:sym typeface="+mn-ea"/>
              </a:rPr>
              <a:t>，并将编码后的数据与对应的vld信号进行合并处理，最后按照行排列。</a:t>
            </a:r>
          </a:p>
        </p:txBody>
      </p:sp>
      <p:pic>
        <p:nvPicPr>
          <p:cNvPr id="12" name="图片 11"/>
          <p:cNvPicPr>
            <a:picLocks noChangeAspect="1"/>
          </p:cNvPicPr>
          <p:nvPr/>
        </p:nvPicPr>
        <p:blipFill>
          <a:blip r:embed="rId3"/>
          <a:stretch>
            <a:fillRect/>
          </a:stretch>
        </p:blipFill>
        <p:spPr>
          <a:xfrm>
            <a:off x="4802873" y="981076"/>
            <a:ext cx="7053846" cy="323965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715" y="18415"/>
            <a:ext cx="8869045" cy="67373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zh-CN" altLang="en-US" sz="2700" dirty="0">
              <a:latin typeface="等线" panose="02010600030101010101" charset="-122"/>
              <a:ea typeface="等线" panose="02010600030101010101" charset="-122"/>
              <a:cs typeface="Cambria Math" panose="02040503050406030204" charset="0"/>
              <a:sym typeface="+mn-ea"/>
            </a:endParaRPr>
          </a:p>
        </p:txBody>
      </p:sp>
      <p:sp>
        <p:nvSpPr>
          <p:cNvPr id="122" name="Line 2"/>
          <p:cNvSpPr/>
          <p:nvPr/>
        </p:nvSpPr>
        <p:spPr>
          <a:xfrm>
            <a:off x="0" y="7898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315" y="6309235"/>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pic>
        <p:nvPicPr>
          <p:cNvPr id="8" name="图片 7" descr="集创赛LOGO 全称 横版"/>
          <p:cNvPicPr>
            <a:picLocks noChangeAspect="1"/>
          </p:cNvPicPr>
          <p:nvPr>
            <p:custDataLst>
              <p:tags r:id="rId1"/>
            </p:custDataLst>
          </p:nvPr>
        </p:nvPicPr>
        <p:blipFill>
          <a:blip r:embed="rId11"/>
          <a:stretch>
            <a:fillRect/>
          </a:stretch>
        </p:blipFill>
        <p:spPr>
          <a:xfrm>
            <a:off x="7103745" y="-171450"/>
            <a:ext cx="4742815" cy="1167130"/>
          </a:xfrm>
          <a:prstGeom prst="rect">
            <a:avLst/>
          </a:prstGeom>
        </p:spPr>
      </p:pic>
      <p:sp>
        <p:nvSpPr>
          <p:cNvPr id="25" name="文本框 24"/>
          <p:cNvSpPr txBox="1"/>
          <p:nvPr>
            <p:custDataLst>
              <p:tags r:id="rId2"/>
            </p:custDataLst>
          </p:nvPr>
        </p:nvSpPr>
        <p:spPr>
          <a:xfrm>
            <a:off x="4655820" y="2701925"/>
            <a:ext cx="4263390" cy="694055"/>
          </a:xfrm>
          <a:prstGeom prst="rect">
            <a:avLst/>
          </a:prstGeom>
          <a:noFill/>
        </p:spPr>
        <p:txBody>
          <a:bodyPr wrap="none" lIns="360000" tIns="0" rIns="0" bIns="0" anchor="b" anchorCtr="0"/>
          <a:lstStyle/>
          <a:p>
            <a:r>
              <a:rPr lang="zh-CN" altLang="en-US" sz="4400" b="1">
                <a:solidFill>
                  <a:srgbClr val="778495"/>
                </a:solidFill>
                <a:latin typeface="Arial" panose="020B0604020202020204" pitchFamily="34" charset="0"/>
                <a:ea typeface="微软雅黑" panose="020B0503020204020204" charset="-122"/>
                <a:cs typeface="+mn-ea"/>
              </a:rPr>
              <a:t>主要子模块设计</a:t>
            </a:r>
          </a:p>
        </p:txBody>
      </p:sp>
      <p:sp>
        <p:nvSpPr>
          <p:cNvPr id="15" name="文本框 14"/>
          <p:cNvSpPr txBox="1"/>
          <p:nvPr>
            <p:custDataLst>
              <p:tags r:id="rId3"/>
            </p:custDataLst>
          </p:nvPr>
        </p:nvSpPr>
        <p:spPr>
          <a:xfrm>
            <a:off x="5111084" y="3754508"/>
            <a:ext cx="732893" cy="707886"/>
          </a:xfrm>
          <a:prstGeom prst="rect">
            <a:avLst/>
          </a:prstGeom>
          <a:noFill/>
        </p:spPr>
        <p:txBody>
          <a:bodyPr wrap="none" anchor="ctr">
            <a:normAutofit/>
          </a:bodyPr>
          <a:lstStyle/>
          <a:p>
            <a:endParaRPr lang="en-US" altLang="zh-CN" sz="4000" b="1">
              <a:solidFill>
                <a:srgbClr val="778495"/>
              </a:solidFill>
            </a:endParaRPr>
          </a:p>
        </p:txBody>
      </p:sp>
      <p:sp>
        <p:nvSpPr>
          <p:cNvPr id="13" name="文本框 12"/>
          <p:cNvSpPr txBox="1"/>
          <p:nvPr>
            <p:custDataLst>
              <p:tags r:id="rId4"/>
            </p:custDataLst>
          </p:nvPr>
        </p:nvSpPr>
        <p:spPr>
          <a:xfrm>
            <a:off x="5111084" y="4871678"/>
            <a:ext cx="716863" cy="707886"/>
          </a:xfrm>
          <a:prstGeom prst="rect">
            <a:avLst/>
          </a:prstGeom>
          <a:noFill/>
        </p:spPr>
        <p:txBody>
          <a:bodyPr wrap="none" anchor="ctr">
            <a:normAutofit/>
          </a:bodyPr>
          <a:lstStyle/>
          <a:p>
            <a:endParaRPr lang="en-US" altLang="zh-CN" sz="4000" b="1" dirty="0">
              <a:solidFill>
                <a:srgbClr val="778495"/>
              </a:solidFill>
            </a:endParaRPr>
          </a:p>
        </p:txBody>
      </p:sp>
      <p:sp>
        <p:nvSpPr>
          <p:cNvPr id="14" name="文本框 13"/>
          <p:cNvSpPr txBox="1"/>
          <p:nvPr>
            <p:custDataLst>
              <p:tags r:id="rId5"/>
            </p:custDataLst>
          </p:nvPr>
        </p:nvSpPr>
        <p:spPr>
          <a:xfrm>
            <a:off x="5880100" y="4797425"/>
            <a:ext cx="3962400" cy="669925"/>
          </a:xfrm>
          <a:prstGeom prst="rect">
            <a:avLst/>
          </a:prstGeom>
          <a:noFill/>
        </p:spPr>
        <p:txBody>
          <a:bodyPr wrap="none" lIns="360000" tIns="0" rIns="0" bIns="0" anchor="b" anchorCtr="0"/>
          <a:lstStyle/>
          <a:p>
            <a:endParaRPr lang="zh-CN" altLang="en-US" sz="3200" b="1">
              <a:solidFill>
                <a:srgbClr val="778495"/>
              </a:solidFill>
              <a:latin typeface="Arial" panose="020B0604020202020204" pitchFamily="34" charset="0"/>
              <a:ea typeface="微软雅黑" panose="020B0503020204020204" charset="-122"/>
              <a:cs typeface="+mn-ea"/>
            </a:endParaRPr>
          </a:p>
        </p:txBody>
      </p:sp>
      <p:sp>
        <p:nvSpPr>
          <p:cNvPr id="4" name="文本框 3"/>
          <p:cNvSpPr txBox="1"/>
          <p:nvPr>
            <p:custDataLst>
              <p:tags r:id="rId6"/>
            </p:custDataLst>
          </p:nvPr>
        </p:nvSpPr>
        <p:spPr>
          <a:xfrm>
            <a:off x="3423889" y="2679680"/>
            <a:ext cx="655949" cy="707886"/>
          </a:xfrm>
          <a:prstGeom prst="rect">
            <a:avLst/>
          </a:prstGeom>
          <a:noFill/>
        </p:spPr>
        <p:txBody>
          <a:bodyPr wrap="none" anchor="ctr"/>
          <a:lstStyle/>
          <a:p>
            <a:r>
              <a:rPr lang="en-US" altLang="zh-CN" sz="4400" b="1">
                <a:solidFill>
                  <a:srgbClr val="778495"/>
                </a:solidFill>
              </a:rPr>
              <a:t>04</a:t>
            </a:r>
          </a:p>
        </p:txBody>
      </p:sp>
      <p:pic>
        <p:nvPicPr>
          <p:cNvPr id="2" name="音频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11488738" y="61547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210"/>
    </mc:Choice>
    <mc:Fallback xmlns="">
      <p:transition spd="slow" advTm="52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四、主要子模块设计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7" name="Rectangle 4"/>
          <p:cNvSpPr>
            <a:spLocks noChangeArrowheads="1"/>
          </p:cNvSpPr>
          <p:nvPr/>
        </p:nvSpPr>
        <p:spPr bwMode="auto">
          <a:xfrm>
            <a:off x="2207568" y="13753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graphicFrame>
        <p:nvGraphicFramePr>
          <p:cNvPr id="4" name="对象 3"/>
          <p:cNvGraphicFramePr/>
          <p:nvPr>
            <p:extLst>
              <p:ext uri="{D42A27DB-BD31-4B8C-83A1-F6EECF244321}">
                <p14:modId xmlns:p14="http://schemas.microsoft.com/office/powerpoint/2010/main" val="2885237872"/>
              </p:ext>
            </p:extLst>
          </p:nvPr>
        </p:nvGraphicFramePr>
        <p:xfrm>
          <a:off x="502920" y="836712"/>
          <a:ext cx="11055985" cy="5256224"/>
        </p:xfrm>
        <a:graphic>
          <a:graphicData uri="http://schemas.openxmlformats.org/presentationml/2006/ole">
            <mc:AlternateContent xmlns:mc="http://schemas.openxmlformats.org/markup-compatibility/2006">
              <mc:Choice xmlns:v="urn:schemas-microsoft-com:vml" Requires="v">
                <p:oleObj r:id="rId3" imgW="14106525" imgH="6645910" progId="Visio.Drawing.15">
                  <p:embed/>
                </p:oleObj>
              </mc:Choice>
              <mc:Fallback>
                <p:oleObj r:id="rId3" imgW="14106525" imgH="6645910" progId="Visio.Drawing.15">
                  <p:embed/>
                  <p:pic>
                    <p:nvPicPr>
                      <p:cNvPr id="0" name="图片 5"/>
                      <p:cNvPicPr/>
                      <p:nvPr/>
                    </p:nvPicPr>
                    <p:blipFill>
                      <a:blip r:embed="rId4"/>
                      <a:stretch>
                        <a:fillRect/>
                      </a:stretch>
                    </p:blipFill>
                    <p:spPr>
                      <a:xfrm>
                        <a:off x="502920" y="836712"/>
                        <a:ext cx="11055985" cy="5256224"/>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四、主要子模块设计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14" name="文本框 13"/>
          <p:cNvSpPr txBox="1"/>
          <p:nvPr/>
        </p:nvSpPr>
        <p:spPr>
          <a:xfrm>
            <a:off x="917685" y="5229200"/>
            <a:ext cx="10153128" cy="829945"/>
          </a:xfrm>
          <a:prstGeom prst="rect">
            <a:avLst/>
          </a:prstGeom>
          <a:noFill/>
        </p:spPr>
        <p:txBody>
          <a:bodyPr wrap="square">
            <a:spAutoFit/>
          </a:bodyPr>
          <a:lstStyle/>
          <a:p>
            <a:pPr indent="457200"/>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内存管理模块（</a:t>
            </a:r>
            <a:r>
              <a:rPr lang="en-US" altLang="zh-CN" sz="1600" kern="100" dirty="0" err="1">
                <a:solidFill>
                  <a:srgbClr val="000000"/>
                </a:solidFill>
                <a:latin typeface="微软雅黑" panose="020B0503020204020204" charset="-122"/>
                <a:ea typeface="微软雅黑" panose="020B0503020204020204" charset="-122"/>
                <a:cs typeface="Times New Roman" panose="02020603050405020304" pitchFamily="18" charset="0"/>
              </a:rPr>
              <a:t>mem_manager</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）是一个管理</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SRAM</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空间的模块，对</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SRAM</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内存空间进行分块（</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block</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）管理，采用位图的方法管理每个</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block</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从而高效实现内存灵活管理。其中包含了占用和释放</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ROM</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块的逻辑以及相应的状态机。</a:t>
            </a:r>
          </a:p>
        </p:txBody>
      </p:sp>
      <p:sp>
        <p:nvSpPr>
          <p:cNvPr id="3" name="文本框 2"/>
          <p:cNvSpPr txBox="1"/>
          <p:nvPr/>
        </p:nvSpPr>
        <p:spPr>
          <a:xfrm>
            <a:off x="158115" y="913765"/>
            <a:ext cx="3225800" cy="398780"/>
          </a:xfrm>
          <a:prstGeom prst="rect">
            <a:avLst/>
          </a:prstGeom>
          <a:noFill/>
        </p:spPr>
        <p:txBody>
          <a:bodyPr wrap="square" rtlCol="0">
            <a:spAutoFit/>
          </a:bodyPr>
          <a:lstStyle/>
          <a:p>
            <a:r>
              <a:rPr lang="en-US" altLang="zh-CN" sz="2000" b="1" dirty="0" err="1"/>
              <a:t>mem_manager</a:t>
            </a:r>
            <a:r>
              <a:rPr lang="en-US" altLang="zh-CN" sz="2000" b="1" dirty="0"/>
              <a:t> </a:t>
            </a:r>
            <a:r>
              <a:rPr lang="zh-CN" altLang="en-US" sz="2000" b="1" dirty="0"/>
              <a:t>模块</a:t>
            </a:r>
          </a:p>
        </p:txBody>
      </p:sp>
      <p:pic>
        <p:nvPicPr>
          <p:cNvPr id="6145"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1504" y="1628800"/>
            <a:ext cx="3798752" cy="2977112"/>
          </a:xfrm>
          <a:prstGeom prst="rect">
            <a:avLst/>
          </a:prstGeom>
          <a:noFill/>
          <a:extLst>
            <a:ext uri="{909E8E84-426E-40DD-AFC4-6F175D3DCCD1}">
              <a14:hiddenFill xmlns:a14="http://schemas.microsoft.com/office/drawing/2010/main">
                <a:solidFill>
                  <a:srgbClr val="FFFFFF"/>
                </a:solidFill>
              </a14:hiddenFill>
            </a:ext>
          </a:extLst>
        </p:spPr>
      </p:pic>
      <p:pic>
        <p:nvPicPr>
          <p:cNvPr id="6147"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994249" y="881637"/>
            <a:ext cx="4850068" cy="41315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CustomShape 1"/>
          <p:cNvSpPr/>
          <p:nvPr/>
        </p:nvSpPr>
        <p:spPr>
          <a:xfrm>
            <a:off x="1981080" y="8640"/>
            <a:ext cx="8227800" cy="80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4400" b="1" strike="noStrike" spc="-1">
                <a:solidFill>
                  <a:srgbClr val="354D4D"/>
                </a:solidFill>
                <a:uFill>
                  <a:solidFill>
                    <a:srgbClr val="FFFFFF"/>
                  </a:solidFill>
                </a:uFill>
                <a:latin typeface="华文中宋" panose="02010600040101010101" charset="-122"/>
                <a:ea typeface="华文中宋" panose="02010600040101010101" charset="-122"/>
              </a:rPr>
              <a:t>目  录</a:t>
            </a:r>
            <a:endParaRPr lang="en-US" sz="1800" b="0" strike="noStrike" spc="-1">
              <a:solidFill>
                <a:srgbClr val="000000"/>
              </a:solidFill>
              <a:uFill>
                <a:solidFill>
                  <a:srgbClr val="FFFFFF"/>
                </a:solidFill>
              </a:uFill>
              <a:latin typeface="Arial" panose="020B0604020202020204" pitchFamily="34" charset="0"/>
            </a:endParaRPr>
          </a:p>
        </p:txBody>
      </p:sp>
      <p:sp>
        <p:nvSpPr>
          <p:cNvPr id="115" name="CustomShape 3"/>
          <p:cNvSpPr/>
          <p:nvPr/>
        </p:nvSpPr>
        <p:spPr>
          <a:xfrm>
            <a:off x="1268428" y="925336"/>
            <a:ext cx="4536504" cy="794629"/>
          </a:xfrm>
          <a:prstGeom prst="roundRect">
            <a:avLst>
              <a:gd name="adj" fmla="val 16667"/>
            </a:avLst>
          </a:prstGeom>
          <a:gradFill>
            <a:gsLst>
              <a:gs pos="0">
                <a:srgbClr val="4A7777"/>
              </a:gs>
              <a:gs pos="80000">
                <a:srgbClr val="5F9C9C"/>
              </a:gs>
              <a:gs pos="100000">
                <a:srgbClr val="5F9D9D"/>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321120" tIns="56160" rIns="264960" bIns="56160" anchor="ctr"/>
          <a:lstStyle/>
          <a:p>
            <a:pPr>
              <a:lnSpc>
                <a:spcPct val="90000"/>
              </a:lnSpc>
            </a:pPr>
            <a:r>
              <a:rPr lang="en-US" sz="2400" b="1" strike="noStrike" spc="-1" dirty="0">
                <a:solidFill>
                  <a:schemeClr val="bg1"/>
                </a:solidFill>
                <a:uFill>
                  <a:solidFill>
                    <a:srgbClr val="FFFFFF"/>
                  </a:solidFill>
                </a:uFill>
                <a:latin typeface="微软雅黑" panose="020B0503020204020204" charset="-122"/>
                <a:ea typeface="微软雅黑" panose="020B0503020204020204" charset="-122"/>
              </a:rPr>
              <a:t>一、</a:t>
            </a:r>
            <a:r>
              <a:rPr lang="zh-CN" altLang="en-US" sz="2400" b="1" spc="-1" dirty="0">
                <a:solidFill>
                  <a:schemeClr val="bg1"/>
                </a:solidFill>
                <a:uFill>
                  <a:solidFill>
                    <a:srgbClr val="FFFFFF"/>
                  </a:solidFill>
                </a:uFill>
                <a:latin typeface="微软雅黑" panose="020B0503020204020204" charset="-122"/>
                <a:ea typeface="微软雅黑" panose="020B0503020204020204" charset="-122"/>
              </a:rPr>
              <a:t>赛题分析</a:t>
            </a:r>
            <a:endParaRPr lang="zh-CN" altLang="en-US" sz="2400" b="1" strike="noStrike" spc="-1" dirty="0">
              <a:solidFill>
                <a:schemeClr val="bg1"/>
              </a:solidFill>
              <a:uFill>
                <a:solidFill>
                  <a:srgbClr val="FFFFFF"/>
                </a:solidFill>
              </a:uFill>
              <a:latin typeface="微软雅黑" panose="020B0503020204020204" charset="-122"/>
              <a:ea typeface="微软雅黑" panose="020B0503020204020204" charset="-122"/>
            </a:endParaRPr>
          </a:p>
        </p:txBody>
      </p:sp>
      <p:sp>
        <p:nvSpPr>
          <p:cNvPr id="117" name="CustomShape 5"/>
          <p:cNvSpPr/>
          <p:nvPr/>
        </p:nvSpPr>
        <p:spPr>
          <a:xfrm>
            <a:off x="6396112" y="942803"/>
            <a:ext cx="4536504" cy="794629"/>
          </a:xfrm>
          <a:prstGeom prst="roundRect">
            <a:avLst>
              <a:gd name="adj" fmla="val 16667"/>
            </a:avLst>
          </a:prstGeom>
          <a:gradFill>
            <a:gsLst>
              <a:gs pos="0">
                <a:srgbClr val="4A7777"/>
              </a:gs>
              <a:gs pos="80000">
                <a:srgbClr val="5F9C9C"/>
              </a:gs>
              <a:gs pos="100000">
                <a:srgbClr val="5F9D9D"/>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321120" tIns="56160" rIns="264960" bIns="56160" anchor="ctr"/>
          <a:lstStyle/>
          <a:p>
            <a:pPr>
              <a:lnSpc>
                <a:spcPct val="90000"/>
              </a:lnSpc>
            </a:pPr>
            <a:r>
              <a:rPr lang="zh-CN" altLang="en-US" sz="2400" b="1" spc="-1" dirty="0">
                <a:solidFill>
                  <a:srgbClr val="FFFFFF"/>
                </a:solidFill>
                <a:uFill>
                  <a:solidFill>
                    <a:srgbClr val="FFFFFF"/>
                  </a:solidFill>
                </a:uFill>
                <a:latin typeface="微软雅黑" panose="020B0503020204020204" charset="-122"/>
                <a:ea typeface="微软雅黑" panose="020B0503020204020204" charset="-122"/>
              </a:rPr>
              <a:t>二、系统设计</a:t>
            </a:r>
            <a:endParaRPr lang="en-US" sz="2400" b="1" spc="-1" dirty="0">
              <a:solidFill>
                <a:srgbClr val="FFFFFF"/>
              </a:solidFill>
              <a:uFill>
                <a:solidFill>
                  <a:srgbClr val="FFFFFF"/>
                </a:solidFill>
              </a:uFill>
              <a:latin typeface="微软雅黑" panose="020B0503020204020204" charset="-122"/>
              <a:ea typeface="微软雅黑" panose="020B0503020204020204" charset="-122"/>
            </a:endParaRPr>
          </a:p>
        </p:txBody>
      </p:sp>
      <p:sp>
        <p:nvSpPr>
          <p:cNvPr id="120" name="Line 8"/>
          <p:cNvSpPr/>
          <p:nvPr/>
        </p:nvSpPr>
        <p:spPr>
          <a:xfrm>
            <a:off x="0" y="72000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3" name="CustomShape 5"/>
          <p:cNvSpPr/>
          <p:nvPr/>
        </p:nvSpPr>
        <p:spPr>
          <a:xfrm>
            <a:off x="1259162" y="2492896"/>
            <a:ext cx="4523423" cy="794629"/>
          </a:xfrm>
          <a:prstGeom prst="roundRect">
            <a:avLst>
              <a:gd name="adj" fmla="val 16667"/>
            </a:avLst>
          </a:prstGeom>
          <a:gradFill>
            <a:gsLst>
              <a:gs pos="0">
                <a:srgbClr val="4A7777"/>
              </a:gs>
              <a:gs pos="80000">
                <a:srgbClr val="5F9C9C"/>
              </a:gs>
              <a:gs pos="100000">
                <a:srgbClr val="5F9D9D"/>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321120" tIns="56160" rIns="264960" bIns="56160" anchor="ctr"/>
          <a:lstStyle/>
          <a:p>
            <a:pPr>
              <a:lnSpc>
                <a:spcPct val="90000"/>
              </a:lnSpc>
            </a:pPr>
            <a:r>
              <a:rPr lang="zh-CN" altLang="en-US" sz="2400" b="1" spc="-1" dirty="0">
                <a:solidFill>
                  <a:srgbClr val="FFFFFF"/>
                </a:solidFill>
                <a:uFill>
                  <a:solidFill>
                    <a:srgbClr val="FFFFFF"/>
                  </a:solidFill>
                </a:uFill>
                <a:latin typeface="微软雅黑" panose="020B0503020204020204" charset="-122"/>
                <a:ea typeface="微软雅黑" panose="020B0503020204020204" charset="-122"/>
              </a:rPr>
              <a:t>三、算法设计</a:t>
            </a:r>
            <a:endParaRPr lang="en-US" sz="2400" b="1" spc="-1" dirty="0">
              <a:solidFill>
                <a:srgbClr val="FFFFFF"/>
              </a:solidFill>
              <a:uFill>
                <a:solidFill>
                  <a:srgbClr val="FFFFFF"/>
                </a:solidFill>
              </a:uFill>
              <a:latin typeface="微软雅黑" panose="020B0503020204020204" charset="-122"/>
              <a:ea typeface="微软雅黑" panose="020B0503020204020204" charset="-122"/>
            </a:endParaRPr>
          </a:p>
        </p:txBody>
      </p:sp>
      <p:sp>
        <p:nvSpPr>
          <p:cNvPr id="4" name="CustomShape 5"/>
          <p:cNvSpPr/>
          <p:nvPr/>
        </p:nvSpPr>
        <p:spPr>
          <a:xfrm>
            <a:off x="6409193" y="2542890"/>
            <a:ext cx="4523423" cy="794629"/>
          </a:xfrm>
          <a:prstGeom prst="roundRect">
            <a:avLst>
              <a:gd name="adj" fmla="val 16667"/>
            </a:avLst>
          </a:prstGeom>
          <a:gradFill>
            <a:gsLst>
              <a:gs pos="0">
                <a:srgbClr val="4A7777"/>
              </a:gs>
              <a:gs pos="80000">
                <a:srgbClr val="5F9C9C"/>
              </a:gs>
              <a:gs pos="100000">
                <a:srgbClr val="5F9D9D"/>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321120" tIns="56160" rIns="264960" bIns="56160" anchor="ctr"/>
          <a:lstStyle/>
          <a:p>
            <a:pPr>
              <a:lnSpc>
                <a:spcPct val="90000"/>
              </a:lnSpc>
            </a:pPr>
            <a:r>
              <a:rPr lang="zh-CN" altLang="en-US" sz="2400" b="1" spc="-1" dirty="0">
                <a:solidFill>
                  <a:srgbClr val="FFFFFF"/>
                </a:solidFill>
                <a:uFill>
                  <a:solidFill>
                    <a:srgbClr val="FFFFFF"/>
                  </a:solidFill>
                </a:uFill>
                <a:latin typeface="微软雅黑" panose="020B0503020204020204" charset="-122"/>
                <a:ea typeface="微软雅黑" panose="020B0503020204020204" charset="-122"/>
              </a:rPr>
              <a:t>四、主要子模块设计</a:t>
            </a:r>
            <a:endParaRPr lang="en-US" sz="2400" b="1" spc="-1" dirty="0">
              <a:solidFill>
                <a:srgbClr val="FFFFFF"/>
              </a:solidFill>
              <a:uFill>
                <a:solidFill>
                  <a:srgbClr val="FFFFFF"/>
                </a:solidFill>
              </a:uFill>
              <a:latin typeface="微软雅黑" panose="020B0503020204020204" charset="-122"/>
              <a:ea typeface="微软雅黑" panose="020B0503020204020204" charset="-122"/>
            </a:endParaRPr>
          </a:p>
        </p:txBody>
      </p:sp>
      <p:sp>
        <p:nvSpPr>
          <p:cNvPr id="5" name="CustomShape 5"/>
          <p:cNvSpPr/>
          <p:nvPr/>
        </p:nvSpPr>
        <p:spPr>
          <a:xfrm>
            <a:off x="1340436" y="4149080"/>
            <a:ext cx="4523423" cy="794629"/>
          </a:xfrm>
          <a:prstGeom prst="roundRect">
            <a:avLst>
              <a:gd name="adj" fmla="val 16667"/>
            </a:avLst>
          </a:prstGeom>
          <a:gradFill>
            <a:gsLst>
              <a:gs pos="0">
                <a:srgbClr val="4A7777"/>
              </a:gs>
              <a:gs pos="80000">
                <a:srgbClr val="5F9C9C"/>
              </a:gs>
              <a:gs pos="100000">
                <a:srgbClr val="5F9D9D"/>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321120" tIns="56160" rIns="264960" bIns="56160" anchor="ctr"/>
          <a:lstStyle/>
          <a:p>
            <a:pPr>
              <a:lnSpc>
                <a:spcPct val="90000"/>
              </a:lnSpc>
            </a:pPr>
            <a:r>
              <a:rPr lang="zh-CN" altLang="en-US" sz="2400" b="1" spc="-1" dirty="0">
                <a:solidFill>
                  <a:srgbClr val="FFFFFF"/>
                </a:solidFill>
                <a:uFill>
                  <a:solidFill>
                    <a:srgbClr val="FFFFFF"/>
                  </a:solidFill>
                </a:uFill>
                <a:latin typeface="微软雅黑" panose="020B0503020204020204" charset="-122"/>
                <a:ea typeface="微软雅黑" panose="020B0503020204020204" charset="-122"/>
              </a:rPr>
              <a:t>五、验证平台设计</a:t>
            </a:r>
            <a:endParaRPr lang="en-US" sz="2400" b="1" spc="-1" dirty="0">
              <a:solidFill>
                <a:srgbClr val="FFFFFF"/>
              </a:solidFill>
              <a:uFill>
                <a:solidFill>
                  <a:srgbClr val="FFFFFF"/>
                </a:solidFill>
              </a:uFill>
              <a:latin typeface="微软雅黑" panose="020B0503020204020204" charset="-122"/>
              <a:ea typeface="微软雅黑" panose="020B0503020204020204" charset="-122"/>
            </a:endParaRPr>
          </a:p>
        </p:txBody>
      </p:sp>
      <p:sp>
        <p:nvSpPr>
          <p:cNvPr id="6" name="CustomShape 5"/>
          <p:cNvSpPr/>
          <p:nvPr/>
        </p:nvSpPr>
        <p:spPr>
          <a:xfrm>
            <a:off x="6409194" y="4143609"/>
            <a:ext cx="4523423" cy="794629"/>
          </a:xfrm>
          <a:prstGeom prst="roundRect">
            <a:avLst>
              <a:gd name="adj" fmla="val 16667"/>
            </a:avLst>
          </a:prstGeom>
          <a:gradFill>
            <a:gsLst>
              <a:gs pos="0">
                <a:srgbClr val="4A7777"/>
              </a:gs>
              <a:gs pos="80000">
                <a:srgbClr val="5F9C9C"/>
              </a:gs>
              <a:gs pos="100000">
                <a:srgbClr val="5F9D9D"/>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321120" tIns="56160" rIns="264960" bIns="56160" anchor="ctr"/>
          <a:lstStyle/>
          <a:p>
            <a:pPr>
              <a:lnSpc>
                <a:spcPct val="90000"/>
              </a:lnSpc>
            </a:pPr>
            <a:r>
              <a:rPr lang="zh-CN" altLang="en-US" sz="2400" b="1" spc="-1" dirty="0">
                <a:solidFill>
                  <a:srgbClr val="FFFFFF"/>
                </a:solidFill>
                <a:uFill>
                  <a:solidFill>
                    <a:srgbClr val="FFFFFF"/>
                  </a:solidFill>
                </a:uFill>
                <a:latin typeface="微软雅黑" panose="020B0503020204020204" charset="-122"/>
                <a:ea typeface="微软雅黑" panose="020B0503020204020204" charset="-122"/>
              </a:rPr>
              <a:t>六、仿真测试</a:t>
            </a:r>
            <a:endParaRPr lang="en-US" sz="2400" b="1" spc="-1" dirty="0">
              <a:solidFill>
                <a:srgbClr val="FFFFFF"/>
              </a:solidFill>
              <a:uFill>
                <a:solidFill>
                  <a:srgbClr val="FFFFFF"/>
                </a:solidFill>
              </a:uFill>
              <a:latin typeface="微软雅黑" panose="020B0503020204020204" charset="-122"/>
              <a:ea typeface="微软雅黑" panose="020B0503020204020204" charset="-122"/>
            </a:endParaRPr>
          </a:p>
        </p:txBody>
      </p:sp>
      <p:sp>
        <p:nvSpPr>
          <p:cNvPr id="7" name="CustomShape 5"/>
          <p:cNvSpPr/>
          <p:nvPr/>
        </p:nvSpPr>
        <p:spPr>
          <a:xfrm>
            <a:off x="1339850" y="5661660"/>
            <a:ext cx="4523105" cy="794385"/>
          </a:xfrm>
          <a:prstGeom prst="roundRect">
            <a:avLst>
              <a:gd name="adj" fmla="val 16667"/>
            </a:avLst>
          </a:prstGeom>
          <a:gradFill>
            <a:gsLst>
              <a:gs pos="0">
                <a:srgbClr val="4A7777"/>
              </a:gs>
              <a:gs pos="80000">
                <a:srgbClr val="5F9C9C"/>
              </a:gs>
              <a:gs pos="100000">
                <a:srgbClr val="5F9D9D"/>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321120" tIns="56160" rIns="264960" bIns="56160" anchor="ctr"/>
          <a:lstStyle/>
          <a:p>
            <a:pPr>
              <a:lnSpc>
                <a:spcPct val="90000"/>
              </a:lnSpc>
            </a:pPr>
            <a:r>
              <a:rPr lang="zh-CN" altLang="en-US" sz="2400" b="1" spc="-1" dirty="0">
                <a:solidFill>
                  <a:srgbClr val="FFFFFF"/>
                </a:solidFill>
                <a:uFill>
                  <a:solidFill>
                    <a:srgbClr val="FFFFFF"/>
                  </a:solidFill>
                </a:uFill>
                <a:latin typeface="微软雅黑" panose="020B0503020204020204" charset="-122"/>
                <a:ea typeface="微软雅黑" panose="020B0503020204020204" charset="-122"/>
              </a:rPr>
              <a:t>七、</a:t>
            </a:r>
            <a:r>
              <a:rPr lang="en-US" altLang="zh-CN" sz="2400" b="1" spc="-1" dirty="0">
                <a:solidFill>
                  <a:srgbClr val="FFFFFF"/>
                </a:solidFill>
                <a:uFill>
                  <a:solidFill>
                    <a:srgbClr val="FFFFFF"/>
                  </a:solidFill>
                </a:uFill>
                <a:latin typeface="微软雅黑" panose="020B0503020204020204" charset="-122"/>
                <a:ea typeface="微软雅黑" panose="020B0503020204020204" charset="-122"/>
              </a:rPr>
              <a:t>Synthesis</a:t>
            </a:r>
          </a:p>
        </p:txBody>
      </p:sp>
      <p:sp>
        <p:nvSpPr>
          <p:cNvPr id="2" name="CustomShape 5"/>
          <p:cNvSpPr/>
          <p:nvPr/>
        </p:nvSpPr>
        <p:spPr>
          <a:xfrm>
            <a:off x="6456045" y="5661660"/>
            <a:ext cx="4523105" cy="794385"/>
          </a:xfrm>
          <a:prstGeom prst="roundRect">
            <a:avLst>
              <a:gd name="adj" fmla="val 16667"/>
            </a:avLst>
          </a:prstGeom>
          <a:gradFill>
            <a:gsLst>
              <a:gs pos="0">
                <a:srgbClr val="4A7777"/>
              </a:gs>
              <a:gs pos="80000">
                <a:srgbClr val="5F9C9C"/>
              </a:gs>
              <a:gs pos="100000">
                <a:srgbClr val="5F9D9D"/>
              </a:gs>
            </a:gsLst>
            <a:lin ang="16200000"/>
          </a:gradFill>
          <a:ln>
            <a:noFill/>
          </a:ln>
          <a:effectLst>
            <a:outerShdw blurRad="40000" dist="23000" dir="5400000" rotWithShape="0">
              <a:srgbClr val="000000">
                <a:alpha val="35000"/>
              </a:srgbClr>
            </a:outerShdw>
          </a:effectLst>
        </p:spPr>
        <p:style>
          <a:lnRef idx="0">
            <a:scrgbClr r="0" g="0" b="0"/>
          </a:lnRef>
          <a:fillRef idx="0">
            <a:scrgbClr r="0" g="0" b="0"/>
          </a:fillRef>
          <a:effectRef idx="2">
            <a:scrgbClr r="0" g="0" b="0"/>
          </a:effectRef>
          <a:fontRef idx="minor"/>
        </p:style>
        <p:txBody>
          <a:bodyPr lIns="321120" tIns="56160" rIns="264960" bIns="56160" anchor="ctr"/>
          <a:lstStyle/>
          <a:p>
            <a:pPr>
              <a:lnSpc>
                <a:spcPct val="90000"/>
              </a:lnSpc>
            </a:pPr>
            <a:r>
              <a:rPr lang="zh-CN" altLang="en-US" sz="2400" b="1" spc="-1" dirty="0">
                <a:solidFill>
                  <a:srgbClr val="FFFFFF"/>
                </a:solidFill>
                <a:uFill>
                  <a:solidFill>
                    <a:srgbClr val="FFFFFF"/>
                  </a:solidFill>
                </a:uFill>
                <a:latin typeface="微软雅黑" panose="020B0503020204020204" charset="-122"/>
                <a:ea typeface="微软雅黑" panose="020B0503020204020204" charset="-122"/>
              </a:rPr>
              <a:t>七、不足与改进</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四、主要子模块设计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14" name="文本框 13"/>
          <p:cNvSpPr txBox="1"/>
          <p:nvPr/>
        </p:nvSpPr>
        <p:spPr>
          <a:xfrm>
            <a:off x="884112" y="5059613"/>
            <a:ext cx="10153128" cy="829945"/>
          </a:xfrm>
          <a:prstGeom prst="rect">
            <a:avLst/>
          </a:prstGeom>
          <a:noFill/>
        </p:spPr>
        <p:txBody>
          <a:bodyPr wrap="square">
            <a:spAutoFit/>
          </a:bodyPr>
          <a:lstStyle/>
          <a:p>
            <a:pPr indent="457200"/>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优先级队列管理（</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Priority Queue Manager, PQM</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完成对报文信息的多优先级队列管理，优先级队列管理模块内部有两级管理，第一级为队列检索表，存储着子队列，即逻辑队列的首尾地址，第二级为队列地址表，存储着逻辑队列的所有地址。使用此结构有助于减少运行时因多次查表引入的延迟和硬件设计。</a:t>
            </a:r>
          </a:p>
        </p:txBody>
      </p:sp>
      <p:sp>
        <p:nvSpPr>
          <p:cNvPr id="3" name="文本框 2"/>
          <p:cNvSpPr txBox="1"/>
          <p:nvPr/>
        </p:nvSpPr>
        <p:spPr>
          <a:xfrm>
            <a:off x="157950" y="913506"/>
            <a:ext cx="2481665" cy="400110"/>
          </a:xfrm>
          <a:prstGeom prst="rect">
            <a:avLst/>
          </a:prstGeom>
          <a:noFill/>
        </p:spPr>
        <p:txBody>
          <a:bodyPr wrap="square" rtlCol="0">
            <a:spAutoFit/>
          </a:bodyPr>
          <a:lstStyle/>
          <a:p>
            <a:r>
              <a:rPr lang="en-US" altLang="zh-CN" sz="2000" b="1" dirty="0"/>
              <a:t>PQM </a:t>
            </a:r>
            <a:r>
              <a:rPr lang="zh-CN" altLang="en-US" sz="2000" b="1" dirty="0"/>
              <a:t>模块</a:t>
            </a:r>
          </a:p>
        </p:txBody>
      </p:sp>
      <p:pic>
        <p:nvPicPr>
          <p:cNvPr id="5121"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728" y="794264"/>
            <a:ext cx="5170883" cy="38412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715" y="18415"/>
            <a:ext cx="8869045" cy="67373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zh-CN" altLang="en-US" sz="2700" dirty="0">
              <a:latin typeface="等线" panose="02010600030101010101" charset="-122"/>
              <a:ea typeface="等线" panose="02010600030101010101" charset="-122"/>
              <a:cs typeface="Cambria Math" panose="02040503050406030204" charset="0"/>
              <a:sym typeface="+mn-ea"/>
            </a:endParaRPr>
          </a:p>
        </p:txBody>
      </p:sp>
      <p:sp>
        <p:nvSpPr>
          <p:cNvPr id="122" name="Line 2"/>
          <p:cNvSpPr/>
          <p:nvPr/>
        </p:nvSpPr>
        <p:spPr>
          <a:xfrm>
            <a:off x="0" y="7898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315" y="6309235"/>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pic>
        <p:nvPicPr>
          <p:cNvPr id="8" name="图片 7" descr="集创赛LOGO 全称 横版"/>
          <p:cNvPicPr>
            <a:picLocks noChangeAspect="1"/>
          </p:cNvPicPr>
          <p:nvPr>
            <p:custDataLst>
              <p:tags r:id="rId1"/>
            </p:custDataLst>
          </p:nvPr>
        </p:nvPicPr>
        <p:blipFill>
          <a:blip r:embed="rId11"/>
          <a:stretch>
            <a:fillRect/>
          </a:stretch>
        </p:blipFill>
        <p:spPr>
          <a:xfrm>
            <a:off x="7103745" y="-171450"/>
            <a:ext cx="4742815" cy="1167130"/>
          </a:xfrm>
          <a:prstGeom prst="rect">
            <a:avLst/>
          </a:prstGeom>
        </p:spPr>
      </p:pic>
      <p:sp>
        <p:nvSpPr>
          <p:cNvPr id="25" name="文本框 24"/>
          <p:cNvSpPr txBox="1"/>
          <p:nvPr>
            <p:custDataLst>
              <p:tags r:id="rId2"/>
            </p:custDataLst>
          </p:nvPr>
        </p:nvSpPr>
        <p:spPr>
          <a:xfrm>
            <a:off x="4655820" y="2701925"/>
            <a:ext cx="4263390" cy="694055"/>
          </a:xfrm>
          <a:prstGeom prst="rect">
            <a:avLst/>
          </a:prstGeom>
          <a:noFill/>
        </p:spPr>
        <p:txBody>
          <a:bodyPr wrap="none" lIns="360000" tIns="0" rIns="0" bIns="0" anchor="b" anchorCtr="0"/>
          <a:lstStyle/>
          <a:p>
            <a:r>
              <a:rPr lang="zh-CN" altLang="en-US" sz="4400" b="1">
                <a:solidFill>
                  <a:srgbClr val="778495"/>
                </a:solidFill>
                <a:latin typeface="Arial" panose="020B0604020202020204" pitchFamily="34" charset="0"/>
                <a:ea typeface="微软雅黑" panose="020B0503020204020204" charset="-122"/>
                <a:cs typeface="+mn-ea"/>
              </a:rPr>
              <a:t>验证平台设计</a:t>
            </a:r>
          </a:p>
        </p:txBody>
      </p:sp>
      <p:sp>
        <p:nvSpPr>
          <p:cNvPr id="15" name="文本框 14"/>
          <p:cNvSpPr txBox="1"/>
          <p:nvPr>
            <p:custDataLst>
              <p:tags r:id="rId3"/>
            </p:custDataLst>
          </p:nvPr>
        </p:nvSpPr>
        <p:spPr>
          <a:xfrm>
            <a:off x="5111084" y="3754508"/>
            <a:ext cx="732893" cy="707886"/>
          </a:xfrm>
          <a:prstGeom prst="rect">
            <a:avLst/>
          </a:prstGeom>
          <a:noFill/>
        </p:spPr>
        <p:txBody>
          <a:bodyPr wrap="none" anchor="ctr">
            <a:normAutofit/>
          </a:bodyPr>
          <a:lstStyle/>
          <a:p>
            <a:endParaRPr lang="en-US" altLang="zh-CN" sz="4000" b="1">
              <a:solidFill>
                <a:srgbClr val="778495"/>
              </a:solidFill>
            </a:endParaRPr>
          </a:p>
        </p:txBody>
      </p:sp>
      <p:sp>
        <p:nvSpPr>
          <p:cNvPr id="13" name="文本框 12"/>
          <p:cNvSpPr txBox="1"/>
          <p:nvPr>
            <p:custDataLst>
              <p:tags r:id="rId4"/>
            </p:custDataLst>
          </p:nvPr>
        </p:nvSpPr>
        <p:spPr>
          <a:xfrm>
            <a:off x="5111084" y="4871678"/>
            <a:ext cx="716863" cy="707886"/>
          </a:xfrm>
          <a:prstGeom prst="rect">
            <a:avLst/>
          </a:prstGeom>
          <a:noFill/>
        </p:spPr>
        <p:txBody>
          <a:bodyPr wrap="none" anchor="ctr">
            <a:normAutofit/>
          </a:bodyPr>
          <a:lstStyle/>
          <a:p>
            <a:endParaRPr lang="en-US" altLang="zh-CN" sz="4000" b="1" dirty="0">
              <a:solidFill>
                <a:srgbClr val="778495"/>
              </a:solidFill>
            </a:endParaRPr>
          </a:p>
        </p:txBody>
      </p:sp>
      <p:sp>
        <p:nvSpPr>
          <p:cNvPr id="14" name="文本框 13"/>
          <p:cNvSpPr txBox="1"/>
          <p:nvPr>
            <p:custDataLst>
              <p:tags r:id="rId5"/>
            </p:custDataLst>
          </p:nvPr>
        </p:nvSpPr>
        <p:spPr>
          <a:xfrm>
            <a:off x="5880100" y="4797425"/>
            <a:ext cx="3962400" cy="669925"/>
          </a:xfrm>
          <a:prstGeom prst="rect">
            <a:avLst/>
          </a:prstGeom>
          <a:noFill/>
        </p:spPr>
        <p:txBody>
          <a:bodyPr wrap="none" lIns="360000" tIns="0" rIns="0" bIns="0" anchor="b" anchorCtr="0"/>
          <a:lstStyle/>
          <a:p>
            <a:endParaRPr lang="zh-CN" altLang="en-US" sz="3200" b="1">
              <a:solidFill>
                <a:srgbClr val="778495"/>
              </a:solidFill>
              <a:latin typeface="Arial" panose="020B0604020202020204" pitchFamily="34" charset="0"/>
              <a:ea typeface="微软雅黑" panose="020B0503020204020204" charset="-122"/>
              <a:cs typeface="+mn-ea"/>
            </a:endParaRPr>
          </a:p>
        </p:txBody>
      </p:sp>
      <p:sp>
        <p:nvSpPr>
          <p:cNvPr id="4" name="文本框 3"/>
          <p:cNvSpPr txBox="1"/>
          <p:nvPr>
            <p:custDataLst>
              <p:tags r:id="rId6"/>
            </p:custDataLst>
          </p:nvPr>
        </p:nvSpPr>
        <p:spPr>
          <a:xfrm>
            <a:off x="3423889" y="2679680"/>
            <a:ext cx="655949" cy="707886"/>
          </a:xfrm>
          <a:prstGeom prst="rect">
            <a:avLst/>
          </a:prstGeom>
          <a:noFill/>
        </p:spPr>
        <p:txBody>
          <a:bodyPr wrap="none" anchor="ctr"/>
          <a:lstStyle/>
          <a:p>
            <a:r>
              <a:rPr lang="en-US" altLang="zh-CN" sz="4400" b="1">
                <a:solidFill>
                  <a:srgbClr val="778495"/>
                </a:solidFill>
              </a:rPr>
              <a:t>05</a:t>
            </a:r>
          </a:p>
        </p:txBody>
      </p:sp>
      <p:pic>
        <p:nvPicPr>
          <p:cNvPr id="2" name="音频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11488738" y="61547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210"/>
    </mc:Choice>
    <mc:Fallback xmlns="">
      <p:transition spd="slow" advTm="52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五、验证平台设计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sp>
        <p:nvSpPr>
          <p:cNvPr id="4" name="Rectangle 2"/>
          <p:cNvSpPr>
            <a:spLocks noChangeArrowheads="1"/>
          </p:cNvSpPr>
          <p:nvPr/>
        </p:nvSpPr>
        <p:spPr bwMode="auto">
          <a:xfrm>
            <a:off x="2063552" y="1772816"/>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文本框 7"/>
          <p:cNvSpPr txBox="1"/>
          <p:nvPr/>
        </p:nvSpPr>
        <p:spPr>
          <a:xfrm>
            <a:off x="7680176" y="1238850"/>
            <a:ext cx="4320479" cy="4524315"/>
          </a:xfrm>
          <a:prstGeom prst="rect">
            <a:avLst/>
          </a:prstGeom>
          <a:noFill/>
        </p:spPr>
        <p:txBody>
          <a:bodyPr wrap="square">
            <a:spAutoFit/>
          </a:bodyPr>
          <a:lstStyle/>
          <a:p>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验证环境：</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对随机化的部分参数进行了设置，并串联起整个验证流程，包含创建对象、构建模块、运行以及最后的统计。</a:t>
            </a:r>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r>
              <a:rPr lang="zh-CN" altLang="zh-CN"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事务发生器</a:t>
            </a:r>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产生发送的数据包，并对数据包进行受约束的随机化，然后将数据包传递到驱动器模块。</a:t>
            </a:r>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r>
              <a:rPr lang="zh-CN" altLang="zh-CN"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驱动器</a:t>
            </a:r>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负责和待测平台</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(DUT)</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进行实际连接，将事务发生器产生的数据包根据实际接口的时序要求，送进</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DUT</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中。</a:t>
            </a:r>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输入</a:t>
            </a:r>
            <a:r>
              <a:rPr lang="zh-CN" altLang="zh-CN"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监视器</a:t>
            </a:r>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把</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DUT</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输入信号打包到参考模型。</a:t>
            </a:r>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输出监视器：</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把</a:t>
            </a:r>
            <a:r>
              <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rPr>
              <a:t>DUT</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输出信号打包到检验器。</a:t>
            </a:r>
          </a:p>
          <a:p>
            <a:endParaRPr lang="en-US" altLang="zh-CN" sz="1600" b="1" kern="100" dirty="0">
              <a:solidFill>
                <a:srgbClr val="000000"/>
              </a:solidFill>
              <a:latin typeface="微软雅黑" panose="020B0503020204020204" charset="-122"/>
              <a:ea typeface="微软雅黑" panose="020B0503020204020204" charset="-122"/>
              <a:cs typeface="Times New Roman" panose="02020603050405020304" pitchFamily="18" charset="0"/>
            </a:endParaRPr>
          </a:p>
          <a:p>
            <a:r>
              <a:rPr lang="zh-CN" altLang="en-US" sz="1600" b="1" kern="100" dirty="0">
                <a:solidFill>
                  <a:srgbClr val="000000"/>
                </a:solidFill>
                <a:latin typeface="微软雅黑" panose="020B0503020204020204" charset="-122"/>
                <a:ea typeface="微软雅黑" panose="020B0503020204020204" charset="-122"/>
                <a:cs typeface="Times New Roman" panose="02020603050405020304" pitchFamily="18" charset="0"/>
              </a:rPr>
              <a:t>检验器：</a:t>
            </a:r>
            <a:r>
              <a:rPr lang="zh-CN" altLang="en-US" sz="1600" kern="100" dirty="0">
                <a:solidFill>
                  <a:srgbClr val="000000"/>
                </a:solidFill>
                <a:latin typeface="微软雅黑" panose="020B0503020204020204" charset="-122"/>
                <a:ea typeface="微软雅黑" panose="020B0503020204020204" charset="-122"/>
                <a:cs typeface="Times New Roman" panose="02020603050405020304" pitchFamily="18" charset="0"/>
              </a:rPr>
              <a:t>将参考模型的输出数据和输出监视器的输出数据进行比较，输出最终的校验结果。</a:t>
            </a:r>
            <a:endParaRPr lang="en-US" altLang="zh-CN" sz="1600" kern="100" dirty="0">
              <a:solidFill>
                <a:srgbClr val="000000"/>
              </a:solidFill>
              <a:latin typeface="微软雅黑" panose="020B0503020204020204" charset="-122"/>
              <a:ea typeface="微软雅黑" panose="020B0503020204020204" charset="-122"/>
              <a:cs typeface="Times New Roman" panose="02020603050405020304" pitchFamily="18" charset="0"/>
            </a:endParaRPr>
          </a:p>
        </p:txBody>
      </p:sp>
      <p:sp>
        <p:nvSpPr>
          <p:cNvPr id="12" name="Line 2"/>
          <p:cNvSpPr/>
          <p:nvPr/>
        </p:nvSpPr>
        <p:spPr>
          <a:xfrm flipH="1">
            <a:off x="7608168" y="908720"/>
            <a:ext cx="0" cy="5193683"/>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pic>
        <p:nvPicPr>
          <p:cNvPr id="3" name="图片 2"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pic>
        <p:nvPicPr>
          <p:cNvPr id="7169" name="Picture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1334496"/>
            <a:ext cx="6566134" cy="4464496"/>
          </a:xfrm>
          <a:prstGeom prst="rect">
            <a:avLst/>
          </a:prstGeom>
          <a:noFill/>
          <a:extLst>
            <a:ext uri="{909E8E84-426E-40DD-AFC4-6F175D3DCCD1}">
              <a14:hiddenFill xmlns:a14="http://schemas.microsoft.com/office/drawing/2010/main">
                <a:solidFill>
                  <a:srgbClr val="FFFFFF"/>
                </a:solidFill>
              </a14:hiddenFill>
            </a:ext>
          </a:extLst>
        </p:spPr>
      </p:pic>
      <p:sp>
        <p:nvSpPr>
          <p:cNvPr id="5" name="文本框 4"/>
          <p:cNvSpPr txBox="1"/>
          <p:nvPr/>
        </p:nvSpPr>
        <p:spPr>
          <a:xfrm>
            <a:off x="119336" y="860065"/>
            <a:ext cx="2553674" cy="400110"/>
          </a:xfrm>
          <a:prstGeom prst="rect">
            <a:avLst/>
          </a:prstGeom>
          <a:noFill/>
        </p:spPr>
        <p:txBody>
          <a:bodyPr wrap="square" rtlCol="0">
            <a:spAutoFit/>
          </a:bodyPr>
          <a:lstStyle/>
          <a:p>
            <a:r>
              <a:rPr lang="zh-CN" altLang="en-US" sz="2000" b="1" dirty="0"/>
              <a:t>验证平台整体设计</a:t>
            </a: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715" y="18415"/>
            <a:ext cx="8869045" cy="67373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zh-CN" altLang="en-US" sz="2700" dirty="0">
              <a:latin typeface="等线" panose="02010600030101010101" charset="-122"/>
              <a:ea typeface="等线" panose="02010600030101010101" charset="-122"/>
              <a:cs typeface="Cambria Math" panose="02040503050406030204" charset="0"/>
              <a:sym typeface="+mn-ea"/>
            </a:endParaRPr>
          </a:p>
        </p:txBody>
      </p:sp>
      <p:sp>
        <p:nvSpPr>
          <p:cNvPr id="122" name="Line 2"/>
          <p:cNvSpPr/>
          <p:nvPr/>
        </p:nvSpPr>
        <p:spPr>
          <a:xfrm>
            <a:off x="0" y="7898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315" y="6309235"/>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pic>
        <p:nvPicPr>
          <p:cNvPr id="8" name="图片 7" descr="集创赛LOGO 全称 横版"/>
          <p:cNvPicPr>
            <a:picLocks noChangeAspect="1"/>
          </p:cNvPicPr>
          <p:nvPr>
            <p:custDataLst>
              <p:tags r:id="rId1"/>
            </p:custDataLst>
          </p:nvPr>
        </p:nvPicPr>
        <p:blipFill>
          <a:blip r:embed="rId11"/>
          <a:stretch>
            <a:fillRect/>
          </a:stretch>
        </p:blipFill>
        <p:spPr>
          <a:xfrm>
            <a:off x="7103745" y="-171450"/>
            <a:ext cx="4742815" cy="1167130"/>
          </a:xfrm>
          <a:prstGeom prst="rect">
            <a:avLst/>
          </a:prstGeom>
        </p:spPr>
      </p:pic>
      <p:sp>
        <p:nvSpPr>
          <p:cNvPr id="25" name="文本框 24"/>
          <p:cNvSpPr txBox="1"/>
          <p:nvPr>
            <p:custDataLst>
              <p:tags r:id="rId2"/>
            </p:custDataLst>
          </p:nvPr>
        </p:nvSpPr>
        <p:spPr>
          <a:xfrm>
            <a:off x="4655820" y="2701925"/>
            <a:ext cx="4263390" cy="694055"/>
          </a:xfrm>
          <a:prstGeom prst="rect">
            <a:avLst/>
          </a:prstGeom>
          <a:noFill/>
        </p:spPr>
        <p:txBody>
          <a:bodyPr wrap="none" lIns="360000" tIns="0" rIns="0" bIns="0" anchor="b" anchorCtr="0"/>
          <a:lstStyle/>
          <a:p>
            <a:r>
              <a:rPr lang="zh-CN" altLang="en-US" sz="4400" b="1">
                <a:solidFill>
                  <a:srgbClr val="778495"/>
                </a:solidFill>
                <a:latin typeface="Arial" panose="020B0604020202020204" pitchFamily="34" charset="0"/>
                <a:ea typeface="微软雅黑" panose="020B0503020204020204" charset="-122"/>
                <a:cs typeface="+mn-ea"/>
              </a:rPr>
              <a:t>仿真测试</a:t>
            </a:r>
          </a:p>
        </p:txBody>
      </p:sp>
      <p:sp>
        <p:nvSpPr>
          <p:cNvPr id="15" name="文本框 14"/>
          <p:cNvSpPr txBox="1"/>
          <p:nvPr>
            <p:custDataLst>
              <p:tags r:id="rId3"/>
            </p:custDataLst>
          </p:nvPr>
        </p:nvSpPr>
        <p:spPr>
          <a:xfrm>
            <a:off x="5111084" y="3754508"/>
            <a:ext cx="732893" cy="707886"/>
          </a:xfrm>
          <a:prstGeom prst="rect">
            <a:avLst/>
          </a:prstGeom>
          <a:noFill/>
        </p:spPr>
        <p:txBody>
          <a:bodyPr wrap="none" anchor="ctr">
            <a:normAutofit/>
          </a:bodyPr>
          <a:lstStyle/>
          <a:p>
            <a:endParaRPr lang="en-US" altLang="zh-CN" sz="4000" b="1">
              <a:solidFill>
                <a:srgbClr val="778495"/>
              </a:solidFill>
            </a:endParaRPr>
          </a:p>
        </p:txBody>
      </p:sp>
      <p:sp>
        <p:nvSpPr>
          <p:cNvPr id="13" name="文本框 12"/>
          <p:cNvSpPr txBox="1"/>
          <p:nvPr>
            <p:custDataLst>
              <p:tags r:id="rId4"/>
            </p:custDataLst>
          </p:nvPr>
        </p:nvSpPr>
        <p:spPr>
          <a:xfrm>
            <a:off x="5111084" y="4871678"/>
            <a:ext cx="716863" cy="707886"/>
          </a:xfrm>
          <a:prstGeom prst="rect">
            <a:avLst/>
          </a:prstGeom>
          <a:noFill/>
        </p:spPr>
        <p:txBody>
          <a:bodyPr wrap="none" anchor="ctr">
            <a:normAutofit/>
          </a:bodyPr>
          <a:lstStyle/>
          <a:p>
            <a:endParaRPr lang="en-US" altLang="zh-CN" sz="4000" b="1" dirty="0">
              <a:solidFill>
                <a:srgbClr val="778495"/>
              </a:solidFill>
            </a:endParaRPr>
          </a:p>
        </p:txBody>
      </p:sp>
      <p:sp>
        <p:nvSpPr>
          <p:cNvPr id="14" name="文本框 13"/>
          <p:cNvSpPr txBox="1"/>
          <p:nvPr>
            <p:custDataLst>
              <p:tags r:id="rId5"/>
            </p:custDataLst>
          </p:nvPr>
        </p:nvSpPr>
        <p:spPr>
          <a:xfrm>
            <a:off x="5880100" y="4797425"/>
            <a:ext cx="3962400" cy="669925"/>
          </a:xfrm>
          <a:prstGeom prst="rect">
            <a:avLst/>
          </a:prstGeom>
          <a:noFill/>
        </p:spPr>
        <p:txBody>
          <a:bodyPr wrap="none" lIns="360000" tIns="0" rIns="0" bIns="0" anchor="b" anchorCtr="0"/>
          <a:lstStyle/>
          <a:p>
            <a:endParaRPr lang="zh-CN" altLang="en-US" sz="3200" b="1">
              <a:solidFill>
                <a:srgbClr val="778495"/>
              </a:solidFill>
              <a:latin typeface="Arial" panose="020B0604020202020204" pitchFamily="34" charset="0"/>
              <a:ea typeface="微软雅黑" panose="020B0503020204020204" charset="-122"/>
              <a:cs typeface="+mn-ea"/>
            </a:endParaRPr>
          </a:p>
        </p:txBody>
      </p:sp>
      <p:sp>
        <p:nvSpPr>
          <p:cNvPr id="4" name="文本框 3"/>
          <p:cNvSpPr txBox="1"/>
          <p:nvPr>
            <p:custDataLst>
              <p:tags r:id="rId6"/>
            </p:custDataLst>
          </p:nvPr>
        </p:nvSpPr>
        <p:spPr>
          <a:xfrm>
            <a:off x="3423889" y="2679680"/>
            <a:ext cx="655949" cy="707886"/>
          </a:xfrm>
          <a:prstGeom prst="rect">
            <a:avLst/>
          </a:prstGeom>
          <a:noFill/>
        </p:spPr>
        <p:txBody>
          <a:bodyPr wrap="none" anchor="ctr"/>
          <a:lstStyle/>
          <a:p>
            <a:r>
              <a:rPr lang="en-US" altLang="zh-CN" sz="4400" b="1">
                <a:solidFill>
                  <a:srgbClr val="778495"/>
                </a:solidFill>
              </a:rPr>
              <a:t>06</a:t>
            </a:r>
          </a:p>
        </p:txBody>
      </p:sp>
      <p:pic>
        <p:nvPicPr>
          <p:cNvPr id="2" name="音频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11488738" y="61547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210"/>
    </mc:Choice>
    <mc:Fallback xmlns="">
      <p:transition spd="slow" advTm="52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六、仿真测试</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4" name="文本框 3"/>
          <p:cNvSpPr txBox="1"/>
          <p:nvPr/>
        </p:nvSpPr>
        <p:spPr>
          <a:xfrm>
            <a:off x="157950" y="913506"/>
            <a:ext cx="2481665" cy="398780"/>
          </a:xfrm>
          <a:prstGeom prst="rect">
            <a:avLst/>
          </a:prstGeom>
          <a:noFill/>
        </p:spPr>
        <p:txBody>
          <a:bodyPr wrap="square" rtlCol="0">
            <a:spAutoFit/>
          </a:bodyPr>
          <a:lstStyle/>
          <a:p>
            <a:r>
              <a:rPr lang="zh-CN" altLang="en-US" sz="2000" b="1" dirty="0">
                <a:ea typeface="宋体" panose="02010600030101010101" pitchFamily="2" charset="-122"/>
              </a:rPr>
              <a:t>测试计划</a:t>
            </a:r>
            <a:endParaRPr lang="zh-CN" altLang="en-US" sz="2000" b="1" dirty="0"/>
          </a:p>
        </p:txBody>
      </p:sp>
      <p:sp>
        <p:nvSpPr>
          <p:cNvPr id="5" name="文本框 4"/>
          <p:cNvSpPr txBox="1"/>
          <p:nvPr/>
        </p:nvSpPr>
        <p:spPr>
          <a:xfrm>
            <a:off x="3431704" y="1859915"/>
            <a:ext cx="6631940" cy="3138170"/>
          </a:xfrm>
          <a:prstGeom prst="rect">
            <a:avLst/>
          </a:prstGeom>
          <a:noFill/>
          <a:ln w="9525">
            <a:noFill/>
          </a:ln>
        </p:spPr>
        <p:txBody>
          <a:bodyPr wrap="square">
            <a:spAutoFit/>
          </a:bodyPr>
          <a:lstStyle/>
          <a:p>
            <a:pPr indent="0"/>
            <a:r>
              <a:rPr lang="zh-CN" b="0" dirty="0">
                <a:solidFill>
                  <a:srgbClr val="000000"/>
                </a:solidFill>
                <a:ea typeface="宋体" panose="02010600030101010101" pitchFamily="2" charset="-122"/>
              </a:rPr>
              <a:t>仿真测试平台：</a:t>
            </a:r>
            <a:r>
              <a:rPr lang="en-US" b="0" dirty="0" err="1">
                <a:solidFill>
                  <a:srgbClr val="000000"/>
                </a:solidFill>
                <a:latin typeface="宋体" panose="02010600030101010101" pitchFamily="2" charset="-122"/>
              </a:rPr>
              <a:t>QuestaSim10.6c</a:t>
            </a:r>
            <a:r>
              <a:rPr lang="en-US" b="0" dirty="0">
                <a:solidFill>
                  <a:srgbClr val="000000"/>
                </a:solidFill>
                <a:latin typeface="宋体" panose="02010600030101010101" pitchFamily="2" charset="-122"/>
              </a:rPr>
              <a:t>/</a:t>
            </a:r>
            <a:r>
              <a:rPr lang="en-US" b="0" dirty="0" err="1">
                <a:solidFill>
                  <a:srgbClr val="000000"/>
                </a:solidFill>
                <a:latin typeface="宋体" panose="02010600030101010101" pitchFamily="2" charset="-122"/>
              </a:rPr>
              <a:t>ModelSim10.5</a:t>
            </a:r>
            <a:endParaRPr lang="en-US" b="0" dirty="0">
              <a:solidFill>
                <a:srgbClr val="000000"/>
              </a:solidFill>
              <a:latin typeface="宋体" panose="02010600030101010101" pitchFamily="2" charset="-122"/>
            </a:endParaRPr>
          </a:p>
          <a:p>
            <a:pPr indent="0"/>
            <a:endParaRPr lang="zh-CN" b="0" dirty="0">
              <a:solidFill>
                <a:srgbClr val="000000"/>
              </a:solidFill>
              <a:ea typeface="宋体" panose="02010600030101010101" pitchFamily="2" charset="-122"/>
            </a:endParaRPr>
          </a:p>
          <a:p>
            <a:pPr indent="0"/>
            <a:r>
              <a:rPr lang="zh-CN" b="0" dirty="0">
                <a:solidFill>
                  <a:srgbClr val="000000"/>
                </a:solidFill>
                <a:ea typeface="宋体" panose="02010600030101010101" pitchFamily="2" charset="-122"/>
              </a:rPr>
              <a:t>测试过程分为两个大的部分:子模块的测试和整体测试。</a:t>
            </a:r>
            <a:endParaRPr lang="en-US" b="0" dirty="0">
              <a:solidFill>
                <a:srgbClr val="000000"/>
              </a:solidFill>
              <a:latin typeface="宋体" panose="02010600030101010101" pitchFamily="2" charset="-122"/>
            </a:endParaRPr>
          </a:p>
          <a:p>
            <a:pPr indent="0"/>
            <a:r>
              <a:rPr lang="en-US" b="0" dirty="0">
                <a:solidFill>
                  <a:srgbClr val="000000"/>
                </a:solidFill>
                <a:latin typeface="宋体" panose="02010600030101010101" pitchFamily="2" charset="-122"/>
              </a:rPr>
              <a:t>(1) </a:t>
            </a:r>
            <a:r>
              <a:rPr lang="zh-CN" b="0" dirty="0">
                <a:solidFill>
                  <a:srgbClr val="000000"/>
                </a:solidFill>
                <a:ea typeface="宋体" panose="02010600030101010101" pitchFamily="2" charset="-122"/>
              </a:rPr>
              <a:t>子模块测试</a:t>
            </a:r>
          </a:p>
          <a:p>
            <a:pPr indent="0"/>
            <a:r>
              <a:rPr lang="en-US" altLang="zh-CN" b="0" dirty="0">
                <a:solidFill>
                  <a:srgbClr val="000000"/>
                </a:solidFill>
                <a:ea typeface="宋体" panose="02010600030101010101" pitchFamily="2" charset="-122"/>
              </a:rPr>
              <a:t>        </a:t>
            </a:r>
            <a:r>
              <a:rPr lang="zh-CN" b="0" dirty="0">
                <a:solidFill>
                  <a:srgbClr val="000000"/>
                </a:solidFill>
                <a:ea typeface="宋体" panose="02010600030101010101" pitchFamily="2" charset="-122"/>
              </a:rPr>
              <a:t>针对各个子模块编写相应的TestBench进行功能性的测试。</a:t>
            </a:r>
            <a:endParaRPr lang="en-US" b="0" dirty="0">
              <a:solidFill>
                <a:srgbClr val="000000"/>
              </a:solidFill>
              <a:latin typeface="宋体" panose="02010600030101010101" pitchFamily="2" charset="-122"/>
            </a:endParaRPr>
          </a:p>
          <a:p>
            <a:pPr indent="0"/>
            <a:r>
              <a:rPr lang="en-US" b="0" dirty="0">
                <a:solidFill>
                  <a:srgbClr val="000000"/>
                </a:solidFill>
                <a:latin typeface="宋体" panose="02010600030101010101" pitchFamily="2" charset="-122"/>
              </a:rPr>
              <a:t>(2) </a:t>
            </a:r>
            <a:r>
              <a:rPr lang="zh-CN" b="0" dirty="0">
                <a:solidFill>
                  <a:srgbClr val="000000"/>
                </a:solidFill>
                <a:ea typeface="宋体" panose="02010600030101010101" pitchFamily="2" charset="-122"/>
              </a:rPr>
              <a:t>整体测试</a:t>
            </a:r>
          </a:p>
          <a:p>
            <a:pPr indent="0"/>
            <a:r>
              <a:rPr lang="en-US" altLang="zh-CN" b="0" dirty="0">
                <a:solidFill>
                  <a:srgbClr val="000000"/>
                </a:solidFill>
                <a:ea typeface="宋体" panose="02010600030101010101" pitchFamily="2" charset="-122"/>
              </a:rPr>
              <a:t>        </a:t>
            </a:r>
            <a:r>
              <a:rPr lang="zh-CN" b="0" dirty="0">
                <a:solidFill>
                  <a:srgbClr val="000000"/>
                </a:solidFill>
                <a:ea typeface="宋体" panose="02010600030101010101" pitchFamily="2" charset="-122"/>
              </a:rPr>
              <a:t>整体测试计划分为4个步骤：</a:t>
            </a:r>
            <a:endParaRPr lang="en-US" b="0" dirty="0">
              <a:solidFill>
                <a:srgbClr val="000000"/>
              </a:solidFill>
              <a:latin typeface="宋体" panose="02010600030101010101" pitchFamily="2" charset="-122"/>
            </a:endParaRPr>
          </a:p>
          <a:p>
            <a:pPr indent="0"/>
            <a:r>
              <a:rPr lang="en-US" b="0" dirty="0">
                <a:solidFill>
                  <a:srgbClr val="000000"/>
                </a:solidFill>
                <a:latin typeface="宋体" panose="02010600030101010101" pitchFamily="2" charset="-122"/>
              </a:rPr>
              <a:t>	① </a:t>
            </a:r>
            <a:r>
              <a:rPr lang="zh-CN" b="0" dirty="0">
                <a:solidFill>
                  <a:srgbClr val="000000"/>
                </a:solidFill>
                <a:ea typeface="宋体" panose="02010600030101010101" pitchFamily="2" charset="-122"/>
              </a:rPr>
              <a:t>完成1个端口向1个端口发送数据的测试。</a:t>
            </a:r>
            <a:endParaRPr lang="en-US" b="0" dirty="0">
              <a:solidFill>
                <a:srgbClr val="000000"/>
              </a:solidFill>
              <a:latin typeface="宋体" panose="02010600030101010101" pitchFamily="2" charset="-122"/>
            </a:endParaRPr>
          </a:p>
          <a:p>
            <a:pPr indent="0"/>
            <a:r>
              <a:rPr lang="en-US" b="0" dirty="0">
                <a:solidFill>
                  <a:srgbClr val="000000"/>
                </a:solidFill>
                <a:latin typeface="宋体" panose="02010600030101010101" pitchFamily="2" charset="-122"/>
              </a:rPr>
              <a:t>	② </a:t>
            </a:r>
            <a:r>
              <a:rPr lang="zh-CN" b="0" dirty="0">
                <a:solidFill>
                  <a:srgbClr val="000000"/>
                </a:solidFill>
                <a:ea typeface="宋体" panose="02010600030101010101" pitchFamily="2" charset="-122"/>
              </a:rPr>
              <a:t>完成1个端口向16个端口发送数据的测试。</a:t>
            </a:r>
            <a:endParaRPr lang="en-US" b="0" dirty="0">
              <a:solidFill>
                <a:srgbClr val="000000"/>
              </a:solidFill>
              <a:latin typeface="宋体" panose="02010600030101010101" pitchFamily="2" charset="-122"/>
            </a:endParaRPr>
          </a:p>
          <a:p>
            <a:pPr indent="0"/>
            <a:r>
              <a:rPr lang="en-US" b="0" dirty="0">
                <a:solidFill>
                  <a:srgbClr val="000000"/>
                </a:solidFill>
                <a:latin typeface="宋体" panose="02010600030101010101" pitchFamily="2" charset="-122"/>
              </a:rPr>
              <a:t>	③ </a:t>
            </a:r>
            <a:r>
              <a:rPr lang="zh-CN" b="0" dirty="0">
                <a:solidFill>
                  <a:srgbClr val="000000"/>
                </a:solidFill>
                <a:ea typeface="宋体" panose="02010600030101010101" pitchFamily="2" charset="-122"/>
              </a:rPr>
              <a:t>完成16个端口向1个端口发送数据的测试。</a:t>
            </a:r>
          </a:p>
          <a:p>
            <a:pPr indent="0"/>
            <a:r>
              <a:rPr lang="en-US" altLang="zh-CN" b="0" dirty="0">
                <a:solidFill>
                  <a:srgbClr val="000000"/>
                </a:solidFill>
                <a:ea typeface="宋体" panose="02010600030101010101" pitchFamily="2" charset="-122"/>
              </a:rPr>
              <a:t>        </a:t>
            </a:r>
            <a:r>
              <a:rPr lang="zh-CN" b="0" dirty="0">
                <a:solidFill>
                  <a:srgbClr val="000000"/>
                </a:solidFill>
                <a:ea typeface="宋体" panose="02010600030101010101" pitchFamily="2" charset="-122"/>
              </a:rPr>
              <a:t>完成16个端口向16个端口随机发送数据的测试。</a:t>
            </a:r>
            <a:endParaRPr lang="zh-CN" altLang="en-US" b="0" dirty="0">
              <a:solidFill>
                <a:srgbClr val="0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六、仿真测试</a:t>
            </a:r>
            <a:r>
              <a:rPr lang="en-US" altLang="zh-CN" sz="2700" b="1" spc="-1" dirty="0">
                <a:solidFill>
                  <a:srgbClr val="354D4D"/>
                </a:solidFill>
                <a:uFill>
                  <a:solidFill>
                    <a:srgbClr val="FFFFFF"/>
                  </a:solidFill>
                </a:uFill>
                <a:latin typeface="Times New Roman" panose="02020603050405020304"/>
                <a:ea typeface="微软雅黑" panose="020B0503020204020204" charset="-122"/>
              </a:rPr>
              <a:t>——</a:t>
            </a:r>
            <a:r>
              <a:rPr lang="zh-CN" altLang="en-US" sz="2700" b="1" spc="-1" dirty="0">
                <a:solidFill>
                  <a:srgbClr val="354D4D"/>
                </a:solidFill>
                <a:uFill>
                  <a:solidFill>
                    <a:srgbClr val="FFFFFF"/>
                  </a:solidFill>
                </a:uFill>
                <a:latin typeface="Times New Roman" panose="02020603050405020304"/>
                <a:ea typeface="微软雅黑" panose="020B0503020204020204" charset="-122"/>
              </a:rPr>
              <a:t>子模块测试</a:t>
            </a: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4" name="文本框 3"/>
          <p:cNvSpPr txBox="1"/>
          <p:nvPr/>
        </p:nvSpPr>
        <p:spPr>
          <a:xfrm>
            <a:off x="157950" y="913506"/>
            <a:ext cx="2481665" cy="398780"/>
          </a:xfrm>
          <a:prstGeom prst="rect">
            <a:avLst/>
          </a:prstGeom>
          <a:noFill/>
        </p:spPr>
        <p:txBody>
          <a:bodyPr wrap="square" rtlCol="0">
            <a:spAutoFit/>
          </a:bodyPr>
          <a:lstStyle/>
          <a:p>
            <a:r>
              <a:rPr lang="zh-CN" altLang="en-US" sz="2000" b="1" dirty="0">
                <a:ea typeface="宋体" panose="02010600030101010101" pitchFamily="2" charset="-122"/>
              </a:rPr>
              <a:t>内存管理</a:t>
            </a:r>
            <a:r>
              <a:rPr lang="zh-CN" altLang="en-US" sz="2000" b="1" dirty="0"/>
              <a:t>模块</a:t>
            </a:r>
          </a:p>
        </p:txBody>
      </p:sp>
      <p:sp>
        <p:nvSpPr>
          <p:cNvPr id="102" name="文本框 101"/>
          <p:cNvSpPr txBox="1"/>
          <p:nvPr/>
        </p:nvSpPr>
        <p:spPr>
          <a:xfrm>
            <a:off x="2063115" y="1312545"/>
            <a:ext cx="8635365" cy="1476375"/>
          </a:xfrm>
          <a:prstGeom prst="rect">
            <a:avLst/>
          </a:prstGeom>
          <a:noFill/>
          <a:ln w="9525">
            <a:noFill/>
          </a:ln>
        </p:spPr>
        <p:txBody>
          <a:bodyPr wrap="square">
            <a:spAutoFit/>
          </a:bodyPr>
          <a:lstStyle/>
          <a:p>
            <a:pPr indent="457200"/>
            <a:r>
              <a:rPr lang="zh-CN" b="0">
                <a:solidFill>
                  <a:srgbClr val="000000"/>
                </a:solidFill>
                <a:ea typeface="宋体" panose="02010600030101010101" pitchFamily="2" charset="-122"/>
              </a:rPr>
              <a:t>当有模块需要申请block地址，即拉高“ocp_req”，内存管理模块会在2拍以内回复“ocp_rsp”，如果有空闲内存块，就拉高“ocp_rsp”,否则拉高“full”信号表示没有多余的空闲地址可以进行分配。</a:t>
            </a:r>
          </a:p>
          <a:p>
            <a:pPr indent="457200"/>
            <a:r>
              <a:rPr lang="zh-CN" altLang="en-US" b="0">
                <a:solidFill>
                  <a:srgbClr val="000000"/>
                </a:solidFill>
                <a:ea typeface="宋体" panose="02010600030101010101" pitchFamily="2" charset="-122"/>
              </a:rPr>
              <a:t>下面波形图所示，当分配完03ff(hex)地址的block块之后，内存没有新的可以进行分配的地址，因此下次再进行申请，模块不会再拉高“ocp_rsp”。</a:t>
            </a:r>
          </a:p>
        </p:txBody>
      </p:sp>
      <p:pic>
        <p:nvPicPr>
          <p:cNvPr id="3" name="图片 2"/>
          <p:cNvPicPr>
            <a:picLocks noChangeAspect="1"/>
          </p:cNvPicPr>
          <p:nvPr/>
        </p:nvPicPr>
        <p:blipFill>
          <a:blip r:embed="rId3"/>
          <a:stretch>
            <a:fillRect/>
          </a:stretch>
        </p:blipFill>
        <p:spPr>
          <a:xfrm>
            <a:off x="2207568" y="3441907"/>
            <a:ext cx="7905750" cy="21717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六、仿真测试</a:t>
            </a:r>
            <a:r>
              <a:rPr lang="en-US" altLang="zh-CN" sz="2700" b="1" spc="-1" dirty="0">
                <a:solidFill>
                  <a:srgbClr val="354D4D"/>
                </a:solidFill>
                <a:uFill>
                  <a:solidFill>
                    <a:srgbClr val="FFFFFF"/>
                  </a:solidFill>
                </a:uFill>
                <a:latin typeface="Times New Roman" panose="02020603050405020304"/>
                <a:ea typeface="微软雅黑" panose="020B0503020204020204" charset="-122"/>
                <a:sym typeface="+mn-ea"/>
              </a:rPr>
              <a:t>——</a:t>
            </a:r>
            <a:r>
              <a:rPr lang="zh-CN" altLang="en-US" sz="2700" b="1" spc="-1" dirty="0">
                <a:solidFill>
                  <a:srgbClr val="354D4D"/>
                </a:solidFill>
                <a:uFill>
                  <a:solidFill>
                    <a:srgbClr val="FFFFFF"/>
                  </a:solidFill>
                </a:uFill>
                <a:latin typeface="Times New Roman" panose="02020603050405020304"/>
                <a:ea typeface="微软雅黑" panose="020B0503020204020204" charset="-122"/>
                <a:sym typeface="+mn-ea"/>
              </a:rPr>
              <a:t>子模块测试</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4" name="文本框 3"/>
          <p:cNvSpPr txBox="1"/>
          <p:nvPr/>
        </p:nvSpPr>
        <p:spPr>
          <a:xfrm>
            <a:off x="157950" y="913506"/>
            <a:ext cx="2481665" cy="398780"/>
          </a:xfrm>
          <a:prstGeom prst="rect">
            <a:avLst/>
          </a:prstGeom>
          <a:noFill/>
        </p:spPr>
        <p:txBody>
          <a:bodyPr wrap="square" rtlCol="0">
            <a:spAutoFit/>
          </a:bodyPr>
          <a:lstStyle/>
          <a:p>
            <a:r>
              <a:rPr lang="zh-CN" altLang="en-US" sz="2000" b="1" dirty="0">
                <a:ea typeface="宋体" panose="02010600030101010101" pitchFamily="2" charset="-122"/>
              </a:rPr>
              <a:t>内存管理</a:t>
            </a:r>
            <a:r>
              <a:rPr lang="zh-CN" altLang="en-US" sz="2000" b="1" dirty="0"/>
              <a:t>模块</a:t>
            </a:r>
          </a:p>
        </p:txBody>
      </p:sp>
      <p:sp>
        <p:nvSpPr>
          <p:cNvPr id="5" name="文本框 4"/>
          <p:cNvSpPr txBox="1"/>
          <p:nvPr/>
        </p:nvSpPr>
        <p:spPr>
          <a:xfrm>
            <a:off x="1631315" y="1402080"/>
            <a:ext cx="8437880" cy="922020"/>
          </a:xfrm>
          <a:prstGeom prst="rect">
            <a:avLst/>
          </a:prstGeom>
          <a:noFill/>
          <a:ln w="9525">
            <a:noFill/>
          </a:ln>
        </p:spPr>
        <p:txBody>
          <a:bodyPr wrap="square">
            <a:spAutoFit/>
          </a:bodyPr>
          <a:lstStyle/>
          <a:p>
            <a:pPr indent="457200"/>
            <a:r>
              <a:rPr lang="zh-CN" b="0">
                <a:solidFill>
                  <a:srgbClr val="000000"/>
                </a:solidFill>
                <a:ea typeface="宋体" panose="02010600030101010101" pitchFamily="2" charset="-122"/>
              </a:rPr>
              <a:t>在内存分配满的情况下，如果释放了部分内存块，如图所示，释放了block地址为007、013、029的内存块之后，下次再向该模块申请新的内存地址，模块分按照优先级提供地址为007、013、029的内存进行响应。结果如下图所示。</a:t>
            </a:r>
            <a:endParaRPr lang="zh-CN" altLang="en-US" b="0">
              <a:solidFill>
                <a:srgbClr val="000000"/>
              </a:solidFill>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2135505" y="2565400"/>
            <a:ext cx="7905750" cy="2200275"/>
          </a:xfrm>
          <a:prstGeom prst="rect">
            <a:avLst/>
          </a:prstGeom>
        </p:spPr>
      </p:pic>
      <p:sp>
        <p:nvSpPr>
          <p:cNvPr id="8" name="文本框 7"/>
          <p:cNvSpPr txBox="1"/>
          <p:nvPr/>
        </p:nvSpPr>
        <p:spPr>
          <a:xfrm>
            <a:off x="2513965" y="5373370"/>
            <a:ext cx="5015865" cy="398780"/>
          </a:xfrm>
          <a:prstGeom prst="rect">
            <a:avLst/>
          </a:prstGeom>
          <a:noFill/>
          <a:ln w="9525">
            <a:noFill/>
          </a:ln>
        </p:spPr>
        <p:txBody>
          <a:bodyPr wrap="square">
            <a:spAutoFit/>
          </a:bodyPr>
          <a:lstStyle/>
          <a:p>
            <a:pPr indent="0"/>
            <a:r>
              <a:rPr lang="zh-CN" sz="2000" b="0">
                <a:solidFill>
                  <a:srgbClr val="000000"/>
                </a:solidFill>
                <a:ea typeface="宋体" panose="02010600030101010101" pitchFamily="2" charset="-122"/>
              </a:rPr>
              <a:t>经测试，内存管理模块符合预期功能</a:t>
            </a:r>
            <a:endParaRPr lang="zh-CN" altLang="en-US" sz="2000" b="0">
              <a:solidFill>
                <a:srgbClr val="0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六、仿真测试</a:t>
            </a:r>
            <a:r>
              <a:rPr lang="en-US" altLang="zh-CN" sz="2700" b="1" spc="-1" dirty="0">
                <a:solidFill>
                  <a:srgbClr val="354D4D"/>
                </a:solidFill>
                <a:uFill>
                  <a:solidFill>
                    <a:srgbClr val="FFFFFF"/>
                  </a:solidFill>
                </a:uFill>
                <a:latin typeface="Times New Roman" panose="02020603050405020304"/>
                <a:ea typeface="微软雅黑" panose="020B0503020204020204" charset="-122"/>
                <a:sym typeface="+mn-ea"/>
              </a:rPr>
              <a:t>——</a:t>
            </a:r>
            <a:r>
              <a:rPr lang="zh-CN" altLang="en-US" sz="2700" b="1" spc="-1" dirty="0">
                <a:solidFill>
                  <a:srgbClr val="354D4D"/>
                </a:solidFill>
                <a:uFill>
                  <a:solidFill>
                    <a:srgbClr val="FFFFFF"/>
                  </a:solidFill>
                </a:uFill>
                <a:latin typeface="Times New Roman" panose="02020603050405020304"/>
                <a:ea typeface="微软雅黑" panose="020B0503020204020204" charset="-122"/>
                <a:sym typeface="+mn-ea"/>
              </a:rPr>
              <a:t>子模块测试</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4" name="文本框 3"/>
          <p:cNvSpPr txBox="1"/>
          <p:nvPr/>
        </p:nvSpPr>
        <p:spPr>
          <a:xfrm>
            <a:off x="157950" y="913506"/>
            <a:ext cx="2481665" cy="398780"/>
          </a:xfrm>
          <a:prstGeom prst="rect">
            <a:avLst/>
          </a:prstGeom>
          <a:noFill/>
        </p:spPr>
        <p:txBody>
          <a:bodyPr wrap="square" rtlCol="0">
            <a:spAutoFit/>
          </a:bodyPr>
          <a:lstStyle/>
          <a:p>
            <a:r>
              <a:rPr lang="zh-CN" altLang="en-US" sz="2000" b="1" dirty="0">
                <a:ea typeface="宋体" panose="02010600030101010101" pitchFamily="2" charset="-122"/>
              </a:rPr>
              <a:t>优先级队列管理</a:t>
            </a:r>
            <a:r>
              <a:rPr lang="zh-CN" altLang="en-US" sz="2000" b="1" dirty="0"/>
              <a:t>模块</a:t>
            </a:r>
          </a:p>
        </p:txBody>
      </p:sp>
      <p:sp>
        <p:nvSpPr>
          <p:cNvPr id="5" name="文本框 4"/>
          <p:cNvSpPr txBox="1"/>
          <p:nvPr/>
        </p:nvSpPr>
        <p:spPr>
          <a:xfrm>
            <a:off x="1703070" y="1485265"/>
            <a:ext cx="9084945" cy="1476375"/>
          </a:xfrm>
          <a:prstGeom prst="rect">
            <a:avLst/>
          </a:prstGeom>
          <a:noFill/>
          <a:ln w="9525">
            <a:noFill/>
          </a:ln>
        </p:spPr>
        <p:txBody>
          <a:bodyPr wrap="square">
            <a:spAutoFit/>
          </a:bodyPr>
          <a:lstStyle/>
          <a:p>
            <a:pPr indent="457200"/>
            <a:r>
              <a:rPr lang="zh-CN" b="0">
                <a:solidFill>
                  <a:srgbClr val="000000"/>
                </a:solidFill>
                <a:ea typeface="宋体" panose="02010600030101010101" pitchFamily="2" charset="-122"/>
              </a:rPr>
              <a:t>当有一帧数据进入SRAM_Controllor,input_ctrl模块会提取帧头中的DA和Piror字段给PQM（①框），同时向MEM_Manager申请空闲地址，当MEM_Manager返回一个空闲地址后，input_ctrl模块会将此地址送入PQM（②框）。PQM根据DA和Piror寄存器检查对应的子队列是否被创建，若没有，则将此地址写入子队列的队首和队尾地址，同时写入逻辑队列（③框）。</a:t>
            </a:r>
            <a:endParaRPr lang="zh-CN" altLang="en-US" b="0">
              <a:solidFill>
                <a:srgbClr val="000000"/>
              </a:solidFill>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1487170" y="3134360"/>
            <a:ext cx="9300845" cy="17037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六、仿真测试</a:t>
            </a:r>
            <a:r>
              <a:rPr lang="en-US" altLang="zh-CN" sz="2700" b="1" spc="-1" dirty="0">
                <a:solidFill>
                  <a:srgbClr val="354D4D"/>
                </a:solidFill>
                <a:uFill>
                  <a:solidFill>
                    <a:srgbClr val="FFFFFF"/>
                  </a:solidFill>
                </a:uFill>
                <a:latin typeface="Times New Roman" panose="02020603050405020304"/>
                <a:ea typeface="微软雅黑" panose="020B0503020204020204" charset="-122"/>
                <a:sym typeface="+mn-ea"/>
              </a:rPr>
              <a:t>——</a:t>
            </a:r>
            <a:r>
              <a:rPr lang="zh-CN" altLang="en-US" sz="2700" b="1" spc="-1" dirty="0">
                <a:solidFill>
                  <a:srgbClr val="354D4D"/>
                </a:solidFill>
                <a:uFill>
                  <a:solidFill>
                    <a:srgbClr val="FFFFFF"/>
                  </a:solidFill>
                </a:uFill>
                <a:latin typeface="Times New Roman" panose="02020603050405020304"/>
                <a:ea typeface="微软雅黑" panose="020B0503020204020204" charset="-122"/>
                <a:sym typeface="+mn-ea"/>
              </a:rPr>
              <a:t>子模块测试</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4" name="文本框 3"/>
          <p:cNvSpPr txBox="1"/>
          <p:nvPr/>
        </p:nvSpPr>
        <p:spPr>
          <a:xfrm>
            <a:off x="157950" y="913506"/>
            <a:ext cx="2481665" cy="398780"/>
          </a:xfrm>
          <a:prstGeom prst="rect">
            <a:avLst/>
          </a:prstGeom>
          <a:noFill/>
        </p:spPr>
        <p:txBody>
          <a:bodyPr wrap="square" rtlCol="0">
            <a:spAutoFit/>
          </a:bodyPr>
          <a:lstStyle/>
          <a:p>
            <a:r>
              <a:rPr lang="zh-CN" altLang="en-US" sz="2000" b="1" dirty="0">
                <a:ea typeface="宋体" panose="02010600030101010101" pitchFamily="2" charset="-122"/>
              </a:rPr>
              <a:t>优先级队列管理</a:t>
            </a:r>
            <a:r>
              <a:rPr lang="zh-CN" altLang="en-US" sz="2000" b="1" dirty="0"/>
              <a:t>模块</a:t>
            </a:r>
          </a:p>
        </p:txBody>
      </p:sp>
      <p:sp>
        <p:nvSpPr>
          <p:cNvPr id="102" name="文本框 101"/>
          <p:cNvSpPr txBox="1"/>
          <p:nvPr/>
        </p:nvSpPr>
        <p:spPr>
          <a:xfrm>
            <a:off x="2218690" y="1534160"/>
            <a:ext cx="6911340" cy="922020"/>
          </a:xfrm>
          <a:prstGeom prst="rect">
            <a:avLst/>
          </a:prstGeom>
          <a:noFill/>
          <a:ln w="9525">
            <a:noFill/>
          </a:ln>
        </p:spPr>
        <p:txBody>
          <a:bodyPr wrap="square">
            <a:spAutoFit/>
          </a:bodyPr>
          <a:lstStyle/>
          <a:p>
            <a:pPr indent="266700"/>
            <a:r>
              <a:rPr lang="zh-CN" b="0">
                <a:solidFill>
                  <a:srgbClr val="000000"/>
                </a:solidFill>
                <a:ea typeface="宋体" panose="02010600030101010101" pitchFamily="2" charset="-122"/>
              </a:rPr>
              <a:t>当PQM收到帧尾地址时（①框），PQM根据DA和Piror寄存器更新子队列队尾地址并读取原队尾地址（②框），然后将新地址写入原队尾地址的下一跳地址（③框）。</a:t>
            </a:r>
            <a:endParaRPr lang="zh-CN" altLang="en-US" b="0">
              <a:solidFill>
                <a:srgbClr val="000000"/>
              </a:solidFill>
              <a:ea typeface="宋体" panose="02010600030101010101" pitchFamily="2" charset="-122"/>
            </a:endParaRPr>
          </a:p>
        </p:txBody>
      </p:sp>
      <p:pic>
        <p:nvPicPr>
          <p:cNvPr id="3" name="图片 2"/>
          <p:cNvPicPr>
            <a:picLocks noChangeAspect="1"/>
          </p:cNvPicPr>
          <p:nvPr/>
        </p:nvPicPr>
        <p:blipFill>
          <a:blip r:embed="rId3"/>
          <a:stretch>
            <a:fillRect/>
          </a:stretch>
        </p:blipFill>
        <p:spPr>
          <a:xfrm>
            <a:off x="1919605" y="2708910"/>
            <a:ext cx="7905750" cy="21145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六、仿真测试</a:t>
            </a:r>
            <a:r>
              <a:rPr lang="en-US" altLang="zh-CN" sz="2700" b="1" spc="-1" dirty="0">
                <a:solidFill>
                  <a:srgbClr val="354D4D"/>
                </a:solidFill>
                <a:uFill>
                  <a:solidFill>
                    <a:srgbClr val="FFFFFF"/>
                  </a:solidFill>
                </a:uFill>
                <a:latin typeface="Times New Roman" panose="02020603050405020304"/>
                <a:ea typeface="微软雅黑" panose="020B0503020204020204" charset="-122"/>
                <a:sym typeface="+mn-ea"/>
              </a:rPr>
              <a:t>——</a:t>
            </a:r>
            <a:r>
              <a:rPr lang="zh-CN" altLang="en-US" sz="2700" b="1" spc="-1" dirty="0">
                <a:solidFill>
                  <a:srgbClr val="354D4D"/>
                </a:solidFill>
                <a:uFill>
                  <a:solidFill>
                    <a:srgbClr val="FFFFFF"/>
                  </a:solidFill>
                </a:uFill>
                <a:latin typeface="Times New Roman" panose="02020603050405020304"/>
                <a:ea typeface="微软雅黑" panose="020B0503020204020204" charset="-122"/>
                <a:sym typeface="+mn-ea"/>
              </a:rPr>
              <a:t>子模块测试</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4" name="文本框 3"/>
          <p:cNvSpPr txBox="1"/>
          <p:nvPr/>
        </p:nvSpPr>
        <p:spPr>
          <a:xfrm>
            <a:off x="157950" y="913506"/>
            <a:ext cx="2481665" cy="398780"/>
          </a:xfrm>
          <a:prstGeom prst="rect">
            <a:avLst/>
          </a:prstGeom>
          <a:noFill/>
        </p:spPr>
        <p:txBody>
          <a:bodyPr wrap="square" rtlCol="0">
            <a:spAutoFit/>
          </a:bodyPr>
          <a:lstStyle/>
          <a:p>
            <a:r>
              <a:rPr lang="zh-CN" altLang="en-US" sz="2000" b="1" dirty="0">
                <a:ea typeface="宋体" panose="02010600030101010101" pitchFamily="2" charset="-122"/>
              </a:rPr>
              <a:t>优先级队列管理</a:t>
            </a:r>
            <a:r>
              <a:rPr lang="zh-CN" altLang="en-US" sz="2000" b="1" dirty="0"/>
              <a:t>模块</a:t>
            </a:r>
          </a:p>
        </p:txBody>
      </p:sp>
      <p:sp>
        <p:nvSpPr>
          <p:cNvPr id="5" name="文本框 4"/>
          <p:cNvSpPr txBox="1"/>
          <p:nvPr/>
        </p:nvSpPr>
        <p:spPr>
          <a:xfrm>
            <a:off x="1830705" y="1557020"/>
            <a:ext cx="8152130" cy="1476375"/>
          </a:xfrm>
          <a:prstGeom prst="rect">
            <a:avLst/>
          </a:prstGeom>
          <a:noFill/>
          <a:ln w="9525">
            <a:noFill/>
          </a:ln>
        </p:spPr>
        <p:txBody>
          <a:bodyPr wrap="square">
            <a:spAutoFit/>
          </a:bodyPr>
          <a:lstStyle/>
          <a:p>
            <a:pPr indent="266700"/>
            <a:r>
              <a:rPr lang="zh-CN" b="0">
                <a:solidFill>
                  <a:srgbClr val="000000"/>
                </a:solidFill>
                <a:ea typeface="宋体" panose="02010600030101010101" pitchFamily="2" charset="-122"/>
              </a:rPr>
              <a:t>当输出许可信号拉高时，PQM找到此输出许可的最高优先级子队列（①框），然后读取此队列的队首地址的下一跳地址并将队首地址输出出去（②框），等output_ctrl处理完上一个地址块内的所有有效数据将addr_out_rdy信号拉高时，PQM将释放刚送出去的那个地址，同时将读到的下一跳地址发送出去并更新子队列的队首地址（③框），直到发送完帧尾地址后停止。</a:t>
            </a:r>
            <a:endParaRPr lang="zh-CN" altLang="en-US" b="0">
              <a:solidFill>
                <a:srgbClr val="000000"/>
              </a:solidFill>
              <a:ea typeface="宋体" panose="02010600030101010101" pitchFamily="2" charset="-122"/>
            </a:endParaRPr>
          </a:p>
        </p:txBody>
      </p:sp>
      <p:pic>
        <p:nvPicPr>
          <p:cNvPr id="6" name="图片 5"/>
          <p:cNvPicPr>
            <a:picLocks noChangeAspect="1"/>
          </p:cNvPicPr>
          <p:nvPr/>
        </p:nvPicPr>
        <p:blipFill>
          <a:blip r:embed="rId3"/>
          <a:stretch>
            <a:fillRect/>
          </a:stretch>
        </p:blipFill>
        <p:spPr>
          <a:xfrm>
            <a:off x="1424305" y="3247390"/>
            <a:ext cx="8500110" cy="1433830"/>
          </a:xfrm>
          <a:prstGeom prst="rect">
            <a:avLst/>
          </a:prstGeom>
        </p:spPr>
      </p:pic>
      <p:sp>
        <p:nvSpPr>
          <p:cNvPr id="8" name="文本框 7"/>
          <p:cNvSpPr txBox="1"/>
          <p:nvPr/>
        </p:nvSpPr>
        <p:spPr>
          <a:xfrm>
            <a:off x="2567305" y="5229225"/>
            <a:ext cx="5014595" cy="398780"/>
          </a:xfrm>
          <a:prstGeom prst="rect">
            <a:avLst/>
          </a:prstGeom>
          <a:noFill/>
          <a:ln w="9525">
            <a:noFill/>
          </a:ln>
        </p:spPr>
        <p:txBody>
          <a:bodyPr wrap="square">
            <a:spAutoFit/>
          </a:bodyPr>
          <a:lstStyle/>
          <a:p>
            <a:pPr indent="0"/>
            <a:r>
              <a:rPr lang="zh-CN" sz="2000" b="0">
                <a:solidFill>
                  <a:srgbClr val="000000"/>
                </a:solidFill>
                <a:ea typeface="宋体" panose="02010600030101010101" pitchFamily="2" charset="-122"/>
              </a:rPr>
              <a:t>经测试，优先级队列模块符合预期功能</a:t>
            </a:r>
            <a:endParaRPr lang="zh-CN" altLang="en-US" sz="2000" b="0">
              <a:solidFill>
                <a:srgbClr val="0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715" y="18415"/>
            <a:ext cx="8869045" cy="67373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zh-CN" altLang="en-US" sz="2700" dirty="0">
              <a:latin typeface="等线" panose="02010600030101010101" charset="-122"/>
              <a:ea typeface="等线" panose="02010600030101010101" charset="-122"/>
              <a:cs typeface="Cambria Math" panose="02040503050406030204" charset="0"/>
              <a:sym typeface="+mn-ea"/>
            </a:endParaRPr>
          </a:p>
        </p:txBody>
      </p:sp>
      <p:sp>
        <p:nvSpPr>
          <p:cNvPr id="122" name="Line 2"/>
          <p:cNvSpPr/>
          <p:nvPr/>
        </p:nvSpPr>
        <p:spPr>
          <a:xfrm>
            <a:off x="0" y="7898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315" y="6309235"/>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pic>
        <p:nvPicPr>
          <p:cNvPr id="8" name="图片 7" descr="集创赛LOGO 全称 横版"/>
          <p:cNvPicPr>
            <a:picLocks noChangeAspect="1"/>
          </p:cNvPicPr>
          <p:nvPr>
            <p:custDataLst>
              <p:tags r:id="rId1"/>
            </p:custDataLst>
          </p:nvPr>
        </p:nvPicPr>
        <p:blipFill>
          <a:blip r:embed="rId11"/>
          <a:stretch>
            <a:fillRect/>
          </a:stretch>
        </p:blipFill>
        <p:spPr>
          <a:xfrm>
            <a:off x="7103745" y="-171450"/>
            <a:ext cx="4742815" cy="1167130"/>
          </a:xfrm>
          <a:prstGeom prst="rect">
            <a:avLst/>
          </a:prstGeom>
        </p:spPr>
      </p:pic>
      <p:sp>
        <p:nvSpPr>
          <p:cNvPr id="25" name="文本框 24"/>
          <p:cNvSpPr txBox="1"/>
          <p:nvPr>
            <p:custDataLst>
              <p:tags r:id="rId2"/>
            </p:custDataLst>
          </p:nvPr>
        </p:nvSpPr>
        <p:spPr>
          <a:xfrm>
            <a:off x="4655820" y="2701925"/>
            <a:ext cx="4263390" cy="694055"/>
          </a:xfrm>
          <a:prstGeom prst="rect">
            <a:avLst/>
          </a:prstGeom>
          <a:noFill/>
        </p:spPr>
        <p:txBody>
          <a:bodyPr wrap="none" lIns="360000" tIns="0" rIns="0" bIns="0" anchor="b" anchorCtr="0"/>
          <a:lstStyle/>
          <a:p>
            <a:r>
              <a:rPr lang="zh-CN" altLang="en-US" sz="4400" b="1">
                <a:solidFill>
                  <a:srgbClr val="778495"/>
                </a:solidFill>
                <a:latin typeface="Arial" panose="020B0604020202020204" pitchFamily="34" charset="0"/>
                <a:ea typeface="微软雅黑" panose="020B0503020204020204" charset="-122"/>
                <a:cs typeface="+mn-ea"/>
              </a:rPr>
              <a:t>赛题分析</a:t>
            </a:r>
          </a:p>
        </p:txBody>
      </p:sp>
      <p:sp>
        <p:nvSpPr>
          <p:cNvPr id="15" name="文本框 14"/>
          <p:cNvSpPr txBox="1"/>
          <p:nvPr>
            <p:custDataLst>
              <p:tags r:id="rId3"/>
            </p:custDataLst>
          </p:nvPr>
        </p:nvSpPr>
        <p:spPr>
          <a:xfrm>
            <a:off x="5111084" y="3754508"/>
            <a:ext cx="732893" cy="707886"/>
          </a:xfrm>
          <a:prstGeom prst="rect">
            <a:avLst/>
          </a:prstGeom>
          <a:noFill/>
        </p:spPr>
        <p:txBody>
          <a:bodyPr wrap="none" anchor="ctr">
            <a:normAutofit/>
          </a:bodyPr>
          <a:lstStyle/>
          <a:p>
            <a:endParaRPr lang="en-US" altLang="zh-CN" sz="4000" b="1">
              <a:solidFill>
                <a:srgbClr val="778495"/>
              </a:solidFill>
            </a:endParaRPr>
          </a:p>
        </p:txBody>
      </p:sp>
      <p:sp>
        <p:nvSpPr>
          <p:cNvPr id="13" name="文本框 12"/>
          <p:cNvSpPr txBox="1"/>
          <p:nvPr>
            <p:custDataLst>
              <p:tags r:id="rId4"/>
            </p:custDataLst>
          </p:nvPr>
        </p:nvSpPr>
        <p:spPr>
          <a:xfrm>
            <a:off x="5111084" y="4871678"/>
            <a:ext cx="716863" cy="707886"/>
          </a:xfrm>
          <a:prstGeom prst="rect">
            <a:avLst/>
          </a:prstGeom>
          <a:noFill/>
        </p:spPr>
        <p:txBody>
          <a:bodyPr wrap="none" anchor="ctr">
            <a:normAutofit/>
          </a:bodyPr>
          <a:lstStyle/>
          <a:p>
            <a:endParaRPr lang="en-US" altLang="zh-CN" sz="4000" b="1" dirty="0">
              <a:solidFill>
                <a:srgbClr val="778495"/>
              </a:solidFill>
            </a:endParaRPr>
          </a:p>
        </p:txBody>
      </p:sp>
      <p:sp>
        <p:nvSpPr>
          <p:cNvPr id="14" name="文本框 13"/>
          <p:cNvSpPr txBox="1"/>
          <p:nvPr>
            <p:custDataLst>
              <p:tags r:id="rId5"/>
            </p:custDataLst>
          </p:nvPr>
        </p:nvSpPr>
        <p:spPr>
          <a:xfrm>
            <a:off x="5880100" y="4797425"/>
            <a:ext cx="3962400" cy="669925"/>
          </a:xfrm>
          <a:prstGeom prst="rect">
            <a:avLst/>
          </a:prstGeom>
          <a:noFill/>
        </p:spPr>
        <p:txBody>
          <a:bodyPr wrap="none" lIns="360000" tIns="0" rIns="0" bIns="0" anchor="b" anchorCtr="0"/>
          <a:lstStyle/>
          <a:p>
            <a:endParaRPr lang="zh-CN" altLang="en-US" sz="3200" b="1">
              <a:solidFill>
                <a:srgbClr val="778495"/>
              </a:solidFill>
              <a:latin typeface="Arial" panose="020B0604020202020204" pitchFamily="34" charset="0"/>
              <a:ea typeface="微软雅黑" panose="020B0503020204020204" charset="-122"/>
              <a:cs typeface="+mn-ea"/>
            </a:endParaRPr>
          </a:p>
        </p:txBody>
      </p:sp>
      <p:sp>
        <p:nvSpPr>
          <p:cNvPr id="4" name="文本框 3"/>
          <p:cNvSpPr txBox="1"/>
          <p:nvPr>
            <p:custDataLst>
              <p:tags r:id="rId6"/>
            </p:custDataLst>
          </p:nvPr>
        </p:nvSpPr>
        <p:spPr>
          <a:xfrm>
            <a:off x="3423889" y="2679680"/>
            <a:ext cx="655949" cy="707886"/>
          </a:xfrm>
          <a:prstGeom prst="rect">
            <a:avLst/>
          </a:prstGeom>
          <a:noFill/>
        </p:spPr>
        <p:txBody>
          <a:bodyPr wrap="none" anchor="ctr"/>
          <a:lstStyle/>
          <a:p>
            <a:r>
              <a:rPr lang="en-US" altLang="zh-CN" sz="4400" b="1">
                <a:solidFill>
                  <a:srgbClr val="778495"/>
                </a:solidFill>
              </a:rPr>
              <a:t>01</a:t>
            </a:r>
          </a:p>
        </p:txBody>
      </p:sp>
      <p:pic>
        <p:nvPicPr>
          <p:cNvPr id="2" name="音频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11488738" y="61547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210"/>
    </mc:Choice>
    <mc:Fallback xmlns="">
      <p:transition spd="slow" advTm="52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六、仿真测试</a:t>
            </a:r>
            <a:r>
              <a:rPr lang="en-US" altLang="zh-CN" sz="2700" b="1" spc="-1" dirty="0">
                <a:solidFill>
                  <a:srgbClr val="354D4D"/>
                </a:solidFill>
                <a:uFill>
                  <a:solidFill>
                    <a:srgbClr val="FFFFFF"/>
                  </a:solidFill>
                </a:uFill>
                <a:latin typeface="Times New Roman" panose="02020603050405020304"/>
                <a:ea typeface="微软雅黑" panose="020B0503020204020204" charset="-122"/>
                <a:sym typeface="+mn-ea"/>
              </a:rPr>
              <a:t>——</a:t>
            </a:r>
            <a:r>
              <a:rPr lang="zh-CN" altLang="en-US" sz="2700" b="1" spc="-1" dirty="0">
                <a:solidFill>
                  <a:srgbClr val="354D4D"/>
                </a:solidFill>
                <a:uFill>
                  <a:solidFill>
                    <a:srgbClr val="FFFFFF"/>
                  </a:solidFill>
                </a:uFill>
                <a:latin typeface="Times New Roman" panose="02020603050405020304"/>
                <a:ea typeface="微软雅黑" panose="020B0503020204020204" charset="-122"/>
                <a:sym typeface="+mn-ea"/>
              </a:rPr>
              <a:t>整体测试</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5" name="文本框 4"/>
          <p:cNvSpPr txBox="1"/>
          <p:nvPr/>
        </p:nvSpPr>
        <p:spPr>
          <a:xfrm>
            <a:off x="767715" y="1484630"/>
            <a:ext cx="4655820" cy="922020"/>
          </a:xfrm>
          <a:prstGeom prst="rect">
            <a:avLst/>
          </a:prstGeom>
          <a:noFill/>
          <a:ln w="9525">
            <a:noFill/>
          </a:ln>
        </p:spPr>
        <p:txBody>
          <a:bodyPr wrap="square">
            <a:spAutoFit/>
          </a:bodyPr>
          <a:lstStyle/>
          <a:p>
            <a:pPr indent="266700"/>
            <a:r>
              <a:rPr lang="zh-CN" altLang="en-US" b="0">
                <a:solidFill>
                  <a:srgbClr val="000000"/>
                </a:solidFill>
                <a:ea typeface="宋体" panose="02010600030101010101" pitchFamily="2" charset="-122"/>
              </a:rPr>
              <a:t>向</a:t>
            </a:r>
            <a:r>
              <a:rPr lang="en-US" altLang="zh-CN" b="0">
                <a:solidFill>
                  <a:srgbClr val="000000"/>
                </a:solidFill>
                <a:ea typeface="宋体" panose="02010600030101010101" pitchFamily="2" charset="-122"/>
              </a:rPr>
              <a:t>SRAN_Controllor</a:t>
            </a:r>
            <a:r>
              <a:rPr lang="zh-CN" altLang="en-US" b="0">
                <a:solidFill>
                  <a:srgbClr val="000000"/>
                </a:solidFill>
                <a:ea typeface="宋体" panose="02010600030101010101" pitchFamily="2" charset="-122"/>
              </a:rPr>
              <a:t>模块输入一个</a:t>
            </a:r>
            <a:r>
              <a:rPr lang="en-US" altLang="zh-CN" b="0">
                <a:solidFill>
                  <a:srgbClr val="000000"/>
                </a:solidFill>
                <a:ea typeface="宋体" panose="02010600030101010101" pitchFamily="2" charset="-122"/>
              </a:rPr>
              <a:t>DA</a:t>
            </a:r>
            <a:r>
              <a:rPr lang="zh-CN" altLang="en-US" b="0">
                <a:solidFill>
                  <a:srgbClr val="000000"/>
                </a:solidFill>
                <a:ea typeface="宋体" panose="02010600030101010101" pitchFamily="2" charset="-122"/>
              </a:rPr>
              <a:t>为</a:t>
            </a:r>
            <a:r>
              <a:rPr lang="en-US" altLang="zh-CN" b="0">
                <a:solidFill>
                  <a:srgbClr val="000000"/>
                </a:solidFill>
                <a:ea typeface="宋体" panose="02010600030101010101" pitchFamily="2" charset="-122"/>
              </a:rPr>
              <a:t>4</a:t>
            </a:r>
            <a:r>
              <a:rPr lang="zh-CN" altLang="en-US" b="0">
                <a:solidFill>
                  <a:srgbClr val="000000"/>
                </a:solidFill>
                <a:ea typeface="宋体" panose="02010600030101010101" pitchFamily="2" charset="-122"/>
              </a:rPr>
              <a:t>，优先级为</a:t>
            </a:r>
            <a:r>
              <a:rPr lang="en-US" altLang="zh-CN" b="0">
                <a:solidFill>
                  <a:srgbClr val="000000"/>
                </a:solidFill>
                <a:ea typeface="宋体" panose="02010600030101010101" pitchFamily="2" charset="-122"/>
              </a:rPr>
              <a:t>1</a:t>
            </a:r>
            <a:r>
              <a:rPr lang="zh-CN" altLang="en-US" b="0">
                <a:solidFill>
                  <a:srgbClr val="000000"/>
                </a:solidFill>
                <a:ea typeface="宋体" panose="02010600030101010101" pitchFamily="2" charset="-122"/>
              </a:rPr>
              <a:t>，长度为</a:t>
            </a:r>
            <a:r>
              <a:rPr lang="en-US" altLang="zh-CN" b="0">
                <a:solidFill>
                  <a:srgbClr val="000000"/>
                </a:solidFill>
                <a:ea typeface="宋体" panose="02010600030101010101" pitchFamily="2" charset="-122"/>
              </a:rPr>
              <a:t>216</a:t>
            </a:r>
            <a:r>
              <a:rPr lang="zh-CN" altLang="en-US" b="0">
                <a:solidFill>
                  <a:srgbClr val="000000"/>
                </a:solidFill>
                <a:ea typeface="宋体" panose="02010600030101010101" pitchFamily="2" charset="-122"/>
              </a:rPr>
              <a:t>的数据包（①框），然后输出这个数据包（②框）</a:t>
            </a:r>
          </a:p>
        </p:txBody>
      </p:sp>
      <p:grpSp>
        <p:nvGrpSpPr>
          <p:cNvPr id="9" name="组合 8"/>
          <p:cNvGrpSpPr/>
          <p:nvPr/>
        </p:nvGrpSpPr>
        <p:grpSpPr>
          <a:xfrm>
            <a:off x="983432" y="2636912"/>
            <a:ext cx="9105448" cy="3335263"/>
            <a:chOff x="1889" y="2679"/>
            <a:chExt cx="15516" cy="5346"/>
          </a:xfrm>
        </p:grpSpPr>
        <p:pic>
          <p:nvPicPr>
            <p:cNvPr id="3" name="图片 2"/>
            <p:cNvPicPr>
              <a:picLocks noChangeAspect="1"/>
            </p:cNvPicPr>
            <p:nvPr/>
          </p:nvPicPr>
          <p:blipFill>
            <a:blip r:embed="rId3"/>
            <a:stretch>
              <a:fillRect/>
            </a:stretch>
          </p:blipFill>
          <p:spPr>
            <a:xfrm>
              <a:off x="1889" y="2679"/>
              <a:ext cx="15516" cy="5347"/>
            </a:xfrm>
            <a:prstGeom prst="rect">
              <a:avLst/>
            </a:prstGeom>
          </p:spPr>
        </p:pic>
        <p:sp>
          <p:nvSpPr>
            <p:cNvPr id="4" name="椭圆 3"/>
            <p:cNvSpPr/>
            <p:nvPr/>
          </p:nvSpPr>
          <p:spPr>
            <a:xfrm>
              <a:off x="10620" y="5173"/>
              <a:ext cx="340" cy="34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1</a:t>
              </a:r>
            </a:p>
          </p:txBody>
        </p:sp>
        <p:sp>
          <p:nvSpPr>
            <p:cNvPr id="6" name="椭圆 5"/>
            <p:cNvSpPr/>
            <p:nvPr/>
          </p:nvSpPr>
          <p:spPr>
            <a:xfrm>
              <a:off x="16630" y="6080"/>
              <a:ext cx="340" cy="34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2</a:t>
              </a:r>
            </a:p>
          </p:txBody>
        </p:sp>
      </p:grpSp>
      <p:pic>
        <p:nvPicPr>
          <p:cNvPr id="8" name="图片 7"/>
          <p:cNvPicPr>
            <a:picLocks noChangeAspect="1"/>
          </p:cNvPicPr>
          <p:nvPr/>
        </p:nvPicPr>
        <p:blipFill>
          <a:blip r:embed="rId4"/>
          <a:stretch>
            <a:fillRect/>
          </a:stretch>
        </p:blipFill>
        <p:spPr>
          <a:xfrm>
            <a:off x="6384290" y="1268730"/>
            <a:ext cx="5391150" cy="16192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六、仿真测试</a:t>
            </a:r>
            <a:r>
              <a:rPr lang="en-US" altLang="zh-CN" sz="2700" b="1" spc="-1" dirty="0">
                <a:solidFill>
                  <a:srgbClr val="354D4D"/>
                </a:solidFill>
                <a:uFill>
                  <a:solidFill>
                    <a:srgbClr val="FFFFFF"/>
                  </a:solidFill>
                </a:uFill>
                <a:latin typeface="Times New Roman" panose="02020603050405020304"/>
                <a:ea typeface="微软雅黑" panose="020B0503020204020204" charset="-122"/>
                <a:sym typeface="+mn-ea"/>
              </a:rPr>
              <a:t>——</a:t>
            </a:r>
            <a:r>
              <a:rPr lang="zh-CN" altLang="en-US" sz="2700" b="1" spc="-1" dirty="0">
                <a:solidFill>
                  <a:srgbClr val="354D4D"/>
                </a:solidFill>
                <a:uFill>
                  <a:solidFill>
                    <a:srgbClr val="FFFFFF"/>
                  </a:solidFill>
                </a:uFill>
                <a:latin typeface="Times New Roman" panose="02020603050405020304"/>
                <a:ea typeface="微软雅黑" panose="020B0503020204020204" charset="-122"/>
                <a:sym typeface="+mn-ea"/>
              </a:rPr>
              <a:t>整体测试</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5" name="文本框 4"/>
          <p:cNvSpPr txBox="1"/>
          <p:nvPr/>
        </p:nvSpPr>
        <p:spPr>
          <a:xfrm>
            <a:off x="1654175" y="1218565"/>
            <a:ext cx="8782685" cy="346710"/>
          </a:xfrm>
          <a:prstGeom prst="rect">
            <a:avLst/>
          </a:prstGeom>
          <a:noFill/>
          <a:ln w="9525">
            <a:noFill/>
          </a:ln>
        </p:spPr>
        <p:txBody>
          <a:bodyPr wrap="square">
            <a:noAutofit/>
          </a:bodyPr>
          <a:lstStyle/>
          <a:p>
            <a:pPr indent="266700"/>
            <a:r>
              <a:rPr lang="zh-CN" b="0">
                <a:solidFill>
                  <a:srgbClr val="000000"/>
                </a:solidFill>
                <a:ea typeface="宋体" panose="02010600030101010101" pitchFamily="2" charset="-122"/>
              </a:rPr>
              <a:t>放大①框和②框，输出端口之前，输出数据包与</a:t>
            </a:r>
            <a:r>
              <a:rPr lang="zh-CN">
                <a:solidFill>
                  <a:srgbClr val="000000"/>
                </a:solidFill>
                <a:ea typeface="宋体" panose="02010600030101010101" pitchFamily="2" charset="-122"/>
                <a:sym typeface="+mn-ea"/>
              </a:rPr>
              <a:t>输入数据包</a:t>
            </a:r>
            <a:r>
              <a:rPr lang="zh-CN" b="0">
                <a:solidFill>
                  <a:srgbClr val="000000"/>
                </a:solidFill>
                <a:ea typeface="宋体" panose="02010600030101010101" pitchFamily="2" charset="-122"/>
              </a:rPr>
              <a:t>相同，整体测试正确</a:t>
            </a:r>
          </a:p>
        </p:txBody>
      </p:sp>
      <p:pic>
        <p:nvPicPr>
          <p:cNvPr id="8" name="图片 7"/>
          <p:cNvPicPr>
            <a:picLocks noChangeAspect="1"/>
          </p:cNvPicPr>
          <p:nvPr/>
        </p:nvPicPr>
        <p:blipFill>
          <a:blip r:embed="rId3"/>
          <a:stretch>
            <a:fillRect/>
          </a:stretch>
        </p:blipFill>
        <p:spPr>
          <a:xfrm>
            <a:off x="549910" y="1916430"/>
            <a:ext cx="10557510" cy="1537335"/>
          </a:xfrm>
          <a:prstGeom prst="rect">
            <a:avLst/>
          </a:prstGeom>
        </p:spPr>
      </p:pic>
      <p:pic>
        <p:nvPicPr>
          <p:cNvPr id="9" name="图片 8"/>
          <p:cNvPicPr>
            <a:picLocks noChangeAspect="1"/>
          </p:cNvPicPr>
          <p:nvPr/>
        </p:nvPicPr>
        <p:blipFill>
          <a:blip r:embed="rId4"/>
          <a:stretch>
            <a:fillRect/>
          </a:stretch>
        </p:blipFill>
        <p:spPr>
          <a:xfrm>
            <a:off x="582295" y="3644900"/>
            <a:ext cx="10490200" cy="1713865"/>
          </a:xfrm>
          <a:prstGeom prst="rect">
            <a:avLst/>
          </a:prstGeom>
        </p:spPr>
      </p:pic>
      <p:sp>
        <p:nvSpPr>
          <p:cNvPr id="11" name="椭圆 10"/>
          <p:cNvSpPr/>
          <p:nvPr/>
        </p:nvSpPr>
        <p:spPr>
          <a:xfrm>
            <a:off x="3863975" y="2040890"/>
            <a:ext cx="304800" cy="238125"/>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1</a:t>
            </a:r>
          </a:p>
        </p:txBody>
      </p:sp>
      <p:sp>
        <p:nvSpPr>
          <p:cNvPr id="12" name="椭圆 11"/>
          <p:cNvSpPr/>
          <p:nvPr/>
        </p:nvSpPr>
        <p:spPr>
          <a:xfrm>
            <a:off x="4008120" y="4193540"/>
            <a:ext cx="304165" cy="259080"/>
          </a:xfrm>
          <a:prstGeom prst="ellipse">
            <a:avLst/>
          </a:prstGeom>
          <a:solidFill>
            <a:srgbClr val="FF0000"/>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t>2</a:t>
            </a: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715" y="18415"/>
            <a:ext cx="8869045" cy="67373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zh-CN" altLang="en-US" sz="2700" dirty="0">
              <a:latin typeface="等线" panose="02010600030101010101" charset="-122"/>
              <a:ea typeface="等线" panose="02010600030101010101" charset="-122"/>
              <a:cs typeface="Cambria Math" panose="02040503050406030204" charset="0"/>
              <a:sym typeface="+mn-ea"/>
            </a:endParaRPr>
          </a:p>
        </p:txBody>
      </p:sp>
      <p:sp>
        <p:nvSpPr>
          <p:cNvPr id="122" name="Line 2"/>
          <p:cNvSpPr/>
          <p:nvPr/>
        </p:nvSpPr>
        <p:spPr>
          <a:xfrm>
            <a:off x="0" y="7898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315" y="6309235"/>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pic>
        <p:nvPicPr>
          <p:cNvPr id="8" name="图片 7" descr="集创赛LOGO 全称 横版"/>
          <p:cNvPicPr>
            <a:picLocks noChangeAspect="1"/>
          </p:cNvPicPr>
          <p:nvPr>
            <p:custDataLst>
              <p:tags r:id="rId1"/>
            </p:custDataLst>
          </p:nvPr>
        </p:nvPicPr>
        <p:blipFill>
          <a:blip r:embed="rId11"/>
          <a:stretch>
            <a:fillRect/>
          </a:stretch>
        </p:blipFill>
        <p:spPr>
          <a:xfrm>
            <a:off x="7103745" y="-171450"/>
            <a:ext cx="4742815" cy="1167130"/>
          </a:xfrm>
          <a:prstGeom prst="rect">
            <a:avLst/>
          </a:prstGeom>
        </p:spPr>
      </p:pic>
      <p:sp>
        <p:nvSpPr>
          <p:cNvPr id="25" name="文本框 24"/>
          <p:cNvSpPr txBox="1"/>
          <p:nvPr>
            <p:custDataLst>
              <p:tags r:id="rId2"/>
            </p:custDataLst>
          </p:nvPr>
        </p:nvSpPr>
        <p:spPr>
          <a:xfrm>
            <a:off x="3148965" y="2701925"/>
            <a:ext cx="4263390" cy="694055"/>
          </a:xfrm>
          <a:prstGeom prst="rect">
            <a:avLst/>
          </a:prstGeom>
          <a:noFill/>
        </p:spPr>
        <p:txBody>
          <a:bodyPr wrap="none" lIns="360000" tIns="0" rIns="0" bIns="0" anchor="b" anchorCtr="0"/>
          <a:lstStyle/>
          <a:p>
            <a:r>
              <a:rPr lang="en-US" altLang="zh-CN" sz="4400" b="1">
                <a:solidFill>
                  <a:srgbClr val="778495"/>
                </a:solidFill>
                <a:latin typeface="Arial" panose="020B0604020202020204" pitchFamily="34" charset="0"/>
                <a:ea typeface="微软雅黑" panose="020B0503020204020204" charset="-122"/>
                <a:cs typeface="+mn-ea"/>
              </a:rPr>
              <a:t>Synthesis&amp;Implementation</a:t>
            </a:r>
          </a:p>
        </p:txBody>
      </p:sp>
      <p:sp>
        <p:nvSpPr>
          <p:cNvPr id="15" name="文本框 14"/>
          <p:cNvSpPr txBox="1"/>
          <p:nvPr>
            <p:custDataLst>
              <p:tags r:id="rId3"/>
            </p:custDataLst>
          </p:nvPr>
        </p:nvSpPr>
        <p:spPr>
          <a:xfrm>
            <a:off x="5111084" y="3754508"/>
            <a:ext cx="732893" cy="707886"/>
          </a:xfrm>
          <a:prstGeom prst="rect">
            <a:avLst/>
          </a:prstGeom>
          <a:noFill/>
        </p:spPr>
        <p:txBody>
          <a:bodyPr wrap="none" anchor="ctr">
            <a:normAutofit/>
          </a:bodyPr>
          <a:lstStyle/>
          <a:p>
            <a:endParaRPr lang="en-US" altLang="zh-CN" sz="4000" b="1">
              <a:solidFill>
                <a:srgbClr val="778495"/>
              </a:solidFill>
            </a:endParaRPr>
          </a:p>
        </p:txBody>
      </p:sp>
      <p:sp>
        <p:nvSpPr>
          <p:cNvPr id="13" name="文本框 12"/>
          <p:cNvSpPr txBox="1"/>
          <p:nvPr>
            <p:custDataLst>
              <p:tags r:id="rId4"/>
            </p:custDataLst>
          </p:nvPr>
        </p:nvSpPr>
        <p:spPr>
          <a:xfrm>
            <a:off x="5111084" y="4871678"/>
            <a:ext cx="716863" cy="707886"/>
          </a:xfrm>
          <a:prstGeom prst="rect">
            <a:avLst/>
          </a:prstGeom>
          <a:noFill/>
        </p:spPr>
        <p:txBody>
          <a:bodyPr wrap="none" anchor="ctr">
            <a:normAutofit/>
          </a:bodyPr>
          <a:lstStyle/>
          <a:p>
            <a:endParaRPr lang="en-US" altLang="zh-CN" sz="4000" b="1" dirty="0">
              <a:solidFill>
                <a:srgbClr val="778495"/>
              </a:solidFill>
            </a:endParaRPr>
          </a:p>
        </p:txBody>
      </p:sp>
      <p:sp>
        <p:nvSpPr>
          <p:cNvPr id="14" name="文本框 13"/>
          <p:cNvSpPr txBox="1"/>
          <p:nvPr>
            <p:custDataLst>
              <p:tags r:id="rId5"/>
            </p:custDataLst>
          </p:nvPr>
        </p:nvSpPr>
        <p:spPr>
          <a:xfrm>
            <a:off x="5880100" y="4797425"/>
            <a:ext cx="3962400" cy="669925"/>
          </a:xfrm>
          <a:prstGeom prst="rect">
            <a:avLst/>
          </a:prstGeom>
          <a:noFill/>
        </p:spPr>
        <p:txBody>
          <a:bodyPr wrap="none" lIns="360000" tIns="0" rIns="0" bIns="0" anchor="b" anchorCtr="0"/>
          <a:lstStyle/>
          <a:p>
            <a:endParaRPr lang="zh-CN" altLang="en-US" sz="3200" b="1">
              <a:solidFill>
                <a:srgbClr val="778495"/>
              </a:solidFill>
              <a:latin typeface="Arial" panose="020B0604020202020204" pitchFamily="34" charset="0"/>
              <a:ea typeface="微软雅黑" panose="020B0503020204020204" charset="-122"/>
              <a:cs typeface="+mn-ea"/>
            </a:endParaRPr>
          </a:p>
        </p:txBody>
      </p:sp>
      <p:sp>
        <p:nvSpPr>
          <p:cNvPr id="4" name="文本框 3"/>
          <p:cNvSpPr txBox="1"/>
          <p:nvPr>
            <p:custDataLst>
              <p:tags r:id="rId6"/>
            </p:custDataLst>
          </p:nvPr>
        </p:nvSpPr>
        <p:spPr>
          <a:xfrm>
            <a:off x="1917034" y="2679680"/>
            <a:ext cx="655949" cy="707886"/>
          </a:xfrm>
          <a:prstGeom prst="rect">
            <a:avLst/>
          </a:prstGeom>
          <a:noFill/>
        </p:spPr>
        <p:txBody>
          <a:bodyPr wrap="none" anchor="ctr"/>
          <a:lstStyle/>
          <a:p>
            <a:r>
              <a:rPr lang="en-US" altLang="zh-CN" sz="4400" b="1">
                <a:solidFill>
                  <a:srgbClr val="778495"/>
                </a:solidFill>
              </a:rPr>
              <a:t>07</a:t>
            </a:r>
          </a:p>
        </p:txBody>
      </p:sp>
      <p:pic>
        <p:nvPicPr>
          <p:cNvPr id="2" name="音频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11488738" y="61547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210"/>
    </mc:Choice>
    <mc:Fallback xmlns="">
      <p:transition spd="slow" advTm="52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七、</a:t>
            </a:r>
            <a:r>
              <a:rPr lang="zh-CN" altLang="en-US" sz="2700" b="1" spc="-1" dirty="0">
                <a:solidFill>
                  <a:srgbClr val="354D4D"/>
                </a:solidFill>
                <a:uFill>
                  <a:solidFill>
                    <a:srgbClr val="FFFFFF"/>
                  </a:solidFill>
                </a:uFill>
                <a:latin typeface="Times New Roman" panose="02020603050405020304"/>
                <a:ea typeface="微软雅黑" panose="020B0503020204020204" charset="-122"/>
                <a:sym typeface="+mn-ea"/>
              </a:rPr>
              <a:t>Synthesis&amp;Implementation</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3" name="文本框 2"/>
          <p:cNvSpPr txBox="1"/>
          <p:nvPr/>
        </p:nvSpPr>
        <p:spPr>
          <a:xfrm>
            <a:off x="1487170" y="981075"/>
            <a:ext cx="5074920" cy="922020"/>
          </a:xfrm>
          <a:prstGeom prst="rect">
            <a:avLst/>
          </a:prstGeom>
          <a:noFill/>
          <a:ln w="9525">
            <a:noFill/>
          </a:ln>
        </p:spPr>
        <p:txBody>
          <a:bodyPr wrap="square">
            <a:spAutoFit/>
          </a:bodyPr>
          <a:lstStyle/>
          <a:p>
            <a:pPr indent="457200"/>
            <a:r>
              <a:rPr lang="zh-CN" b="0">
                <a:solidFill>
                  <a:srgbClr val="000000"/>
                </a:solidFill>
                <a:ea typeface="宋体" panose="02010600030101010101" pitchFamily="2" charset="-122"/>
              </a:rPr>
              <a:t>平台使用米联客</a:t>
            </a:r>
            <a:r>
              <a:rPr lang="en-US" b="0">
                <a:solidFill>
                  <a:srgbClr val="000000"/>
                </a:solidFill>
                <a:latin typeface="宋体" panose="02010600030101010101" pitchFamily="2" charset="-122"/>
                <a:cs typeface="Times New Roman" panose="02020603050405020304" pitchFamily="18" charset="0"/>
              </a:rPr>
              <a:t> </a:t>
            </a:r>
            <a:r>
              <a:rPr lang="zh-CN" b="0">
                <a:solidFill>
                  <a:srgbClr val="000000"/>
                </a:solidFill>
                <a:ea typeface="宋体" panose="02010600030101010101" pitchFamily="2" charset="-122"/>
              </a:rPr>
              <a:t>MZ7100FC 开发板，它搭载 Xilinx 公司开发的 Zynq-7000 系列芯片，型号为 XC7Z100FFG900-2。</a:t>
            </a:r>
            <a:endParaRPr lang="zh-CN" altLang="en-US" b="0">
              <a:solidFill>
                <a:srgbClr val="000000"/>
              </a:solidFill>
              <a:ea typeface="宋体" panose="02010600030101010101" pitchFamily="2" charset="-122"/>
            </a:endParaRPr>
          </a:p>
        </p:txBody>
      </p:sp>
      <p:sp>
        <p:nvSpPr>
          <p:cNvPr id="6" name="文本框 5"/>
          <p:cNvSpPr txBox="1"/>
          <p:nvPr/>
        </p:nvSpPr>
        <p:spPr>
          <a:xfrm>
            <a:off x="158115" y="913765"/>
            <a:ext cx="1298575" cy="398780"/>
          </a:xfrm>
          <a:prstGeom prst="rect">
            <a:avLst/>
          </a:prstGeom>
          <a:noFill/>
        </p:spPr>
        <p:txBody>
          <a:bodyPr wrap="square" rtlCol="0">
            <a:spAutoFit/>
          </a:bodyPr>
          <a:lstStyle/>
          <a:p>
            <a:r>
              <a:rPr lang="zh-CN" altLang="en-US" sz="2000" b="1" dirty="0">
                <a:ea typeface="宋体" panose="02010600030101010101" pitchFamily="2" charset="-122"/>
              </a:rPr>
              <a:t>开发平台</a:t>
            </a:r>
            <a:endParaRPr lang="zh-CN" altLang="en-US" sz="2000" b="1" dirty="0"/>
          </a:p>
        </p:txBody>
      </p:sp>
      <p:pic>
        <p:nvPicPr>
          <p:cNvPr id="9" name="图片 8"/>
          <p:cNvPicPr>
            <a:picLocks noChangeAspect="1"/>
          </p:cNvPicPr>
          <p:nvPr/>
        </p:nvPicPr>
        <p:blipFill>
          <a:blip r:embed="rId3"/>
          <a:stretch>
            <a:fillRect/>
          </a:stretch>
        </p:blipFill>
        <p:spPr>
          <a:xfrm>
            <a:off x="6863715" y="981075"/>
            <a:ext cx="4799330" cy="2715895"/>
          </a:xfrm>
          <a:prstGeom prst="rect">
            <a:avLst/>
          </a:prstGeom>
        </p:spPr>
      </p:pic>
      <p:grpSp>
        <p:nvGrpSpPr>
          <p:cNvPr id="12" name="组合 11"/>
          <p:cNvGrpSpPr/>
          <p:nvPr/>
        </p:nvGrpSpPr>
        <p:grpSpPr>
          <a:xfrm>
            <a:off x="263525" y="2185035"/>
            <a:ext cx="6230620" cy="1525543"/>
            <a:chOff x="249" y="6876"/>
            <a:chExt cx="10710" cy="2801"/>
          </a:xfrm>
        </p:grpSpPr>
        <p:pic>
          <p:nvPicPr>
            <p:cNvPr id="11" name="图片 10"/>
            <p:cNvPicPr/>
            <p:nvPr/>
          </p:nvPicPr>
          <p:blipFill>
            <a:blip r:embed="rId4"/>
            <a:stretch>
              <a:fillRect/>
            </a:stretch>
          </p:blipFill>
          <p:spPr>
            <a:xfrm>
              <a:off x="249" y="7442"/>
              <a:ext cx="10710" cy="2235"/>
            </a:xfrm>
            <a:prstGeom prst="rect">
              <a:avLst/>
            </a:prstGeom>
            <a:noFill/>
            <a:ln w="9525">
              <a:noFill/>
            </a:ln>
          </p:spPr>
        </p:pic>
        <p:sp>
          <p:nvSpPr>
            <p:cNvPr id="101" name="文本框 100"/>
            <p:cNvSpPr txBox="1"/>
            <p:nvPr/>
          </p:nvSpPr>
          <p:spPr>
            <a:xfrm>
              <a:off x="1322" y="6876"/>
              <a:ext cx="8000" cy="676"/>
            </a:xfrm>
            <a:prstGeom prst="rect">
              <a:avLst/>
            </a:prstGeom>
            <a:noFill/>
            <a:ln w="9525">
              <a:noFill/>
            </a:ln>
          </p:spPr>
          <p:txBody>
            <a:bodyPr>
              <a:spAutoFit/>
            </a:bodyPr>
            <a:lstStyle/>
            <a:p>
              <a:pPr indent="266700" algn="ctr"/>
              <a:r>
                <a:rPr lang="en-US" altLang="zh-CN" b="0">
                  <a:solidFill>
                    <a:srgbClr val="000000"/>
                  </a:solidFill>
                  <a:ea typeface="宋体" panose="02010600030101010101" pitchFamily="2" charset="-122"/>
                </a:rPr>
                <a:t>F</a:t>
              </a:r>
              <a:r>
                <a:rPr lang="zh-CN" b="0">
                  <a:solidFill>
                    <a:srgbClr val="000000"/>
                  </a:solidFill>
                  <a:ea typeface="宋体" panose="02010600030101010101" pitchFamily="2" charset="-122"/>
                </a:rPr>
                <a:t>PGA资源情况</a:t>
              </a:r>
              <a:endParaRPr lang="zh-CN" altLang="en-US" b="0">
                <a:solidFill>
                  <a:srgbClr val="000000"/>
                </a:solidFill>
                <a:ea typeface="宋体" panose="02010600030101010101" pitchFamily="2" charset="-122"/>
              </a:endParaRPr>
            </a:p>
          </p:txBody>
        </p:sp>
      </p:grpSp>
      <p:sp>
        <p:nvSpPr>
          <p:cNvPr id="13" name="文本框 12"/>
          <p:cNvSpPr txBox="1"/>
          <p:nvPr/>
        </p:nvSpPr>
        <p:spPr>
          <a:xfrm>
            <a:off x="191135" y="4005580"/>
            <a:ext cx="1753235" cy="368300"/>
          </a:xfrm>
          <a:prstGeom prst="rect">
            <a:avLst/>
          </a:prstGeom>
          <a:noFill/>
          <a:ln w="9525">
            <a:noFill/>
          </a:ln>
        </p:spPr>
        <p:txBody>
          <a:bodyPr wrap="square">
            <a:spAutoFit/>
          </a:bodyPr>
          <a:lstStyle/>
          <a:p>
            <a:pPr indent="0"/>
            <a:r>
              <a:rPr lang="zh-CN" b="1">
                <a:solidFill>
                  <a:srgbClr val="000000"/>
                </a:solidFill>
                <a:ea typeface="宋体" panose="02010600030101010101" pitchFamily="2" charset="-122"/>
              </a:rPr>
              <a:t>资源使用情况</a:t>
            </a:r>
            <a:endParaRPr lang="zh-CN" altLang="en-US" b="1">
              <a:solidFill>
                <a:srgbClr val="000000"/>
              </a:solidFill>
              <a:ea typeface="宋体" panose="02010600030101010101" pitchFamily="2" charset="-122"/>
            </a:endParaRPr>
          </a:p>
        </p:txBody>
      </p:sp>
      <p:pic>
        <p:nvPicPr>
          <p:cNvPr id="14" name="图片 13"/>
          <p:cNvPicPr>
            <a:picLocks noChangeAspect="1"/>
          </p:cNvPicPr>
          <p:nvPr/>
        </p:nvPicPr>
        <p:blipFill>
          <a:blip r:embed="rId5"/>
          <a:stretch>
            <a:fillRect/>
          </a:stretch>
        </p:blipFill>
        <p:spPr>
          <a:xfrm>
            <a:off x="407035" y="4479290"/>
            <a:ext cx="5377815" cy="1813560"/>
          </a:xfrm>
          <a:prstGeom prst="rect">
            <a:avLst/>
          </a:prstGeom>
        </p:spPr>
      </p:pic>
      <p:pic>
        <p:nvPicPr>
          <p:cNvPr id="15" name="图片 14"/>
          <p:cNvPicPr>
            <a:picLocks noChangeAspect="1"/>
          </p:cNvPicPr>
          <p:nvPr/>
        </p:nvPicPr>
        <p:blipFill>
          <a:blip r:embed="rId6"/>
          <a:stretch>
            <a:fillRect/>
          </a:stretch>
        </p:blipFill>
        <p:spPr>
          <a:xfrm>
            <a:off x="6096000" y="4437380"/>
            <a:ext cx="5166360" cy="179705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715" y="18415"/>
            <a:ext cx="8869045" cy="67373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zh-CN" altLang="en-US" sz="2700" dirty="0">
              <a:latin typeface="等线" panose="02010600030101010101" charset="-122"/>
              <a:ea typeface="等线" panose="02010600030101010101" charset="-122"/>
              <a:cs typeface="Cambria Math" panose="02040503050406030204" charset="0"/>
              <a:sym typeface="+mn-ea"/>
            </a:endParaRPr>
          </a:p>
        </p:txBody>
      </p:sp>
      <p:sp>
        <p:nvSpPr>
          <p:cNvPr id="122" name="Line 2"/>
          <p:cNvSpPr/>
          <p:nvPr/>
        </p:nvSpPr>
        <p:spPr>
          <a:xfrm>
            <a:off x="0" y="7898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315" y="6309235"/>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pic>
        <p:nvPicPr>
          <p:cNvPr id="8" name="图片 7" descr="集创赛LOGO 全称 横版"/>
          <p:cNvPicPr>
            <a:picLocks noChangeAspect="1"/>
          </p:cNvPicPr>
          <p:nvPr>
            <p:custDataLst>
              <p:tags r:id="rId1"/>
            </p:custDataLst>
          </p:nvPr>
        </p:nvPicPr>
        <p:blipFill>
          <a:blip r:embed="rId11"/>
          <a:stretch>
            <a:fillRect/>
          </a:stretch>
        </p:blipFill>
        <p:spPr>
          <a:xfrm>
            <a:off x="7103745" y="-171450"/>
            <a:ext cx="4742815" cy="1167130"/>
          </a:xfrm>
          <a:prstGeom prst="rect">
            <a:avLst/>
          </a:prstGeom>
        </p:spPr>
      </p:pic>
      <p:sp>
        <p:nvSpPr>
          <p:cNvPr id="25" name="文本框 24"/>
          <p:cNvSpPr txBox="1"/>
          <p:nvPr>
            <p:custDataLst>
              <p:tags r:id="rId2"/>
            </p:custDataLst>
          </p:nvPr>
        </p:nvSpPr>
        <p:spPr>
          <a:xfrm>
            <a:off x="4655820" y="2701925"/>
            <a:ext cx="4263390" cy="694055"/>
          </a:xfrm>
          <a:prstGeom prst="rect">
            <a:avLst/>
          </a:prstGeom>
          <a:noFill/>
        </p:spPr>
        <p:txBody>
          <a:bodyPr wrap="none" lIns="360000" tIns="0" rIns="0" bIns="0" anchor="b" anchorCtr="0"/>
          <a:lstStyle/>
          <a:p>
            <a:r>
              <a:rPr lang="zh-CN" altLang="en-US" sz="4400" b="1">
                <a:solidFill>
                  <a:srgbClr val="778495"/>
                </a:solidFill>
                <a:latin typeface="Arial" panose="020B0604020202020204" pitchFamily="34" charset="0"/>
                <a:ea typeface="微软雅黑" panose="020B0503020204020204" charset="-122"/>
                <a:cs typeface="+mn-ea"/>
              </a:rPr>
              <a:t>不足与改进</a:t>
            </a:r>
          </a:p>
        </p:txBody>
      </p:sp>
      <p:sp>
        <p:nvSpPr>
          <p:cNvPr id="15" name="文本框 14"/>
          <p:cNvSpPr txBox="1"/>
          <p:nvPr>
            <p:custDataLst>
              <p:tags r:id="rId3"/>
            </p:custDataLst>
          </p:nvPr>
        </p:nvSpPr>
        <p:spPr>
          <a:xfrm>
            <a:off x="5111084" y="3754508"/>
            <a:ext cx="732893" cy="707886"/>
          </a:xfrm>
          <a:prstGeom prst="rect">
            <a:avLst/>
          </a:prstGeom>
          <a:noFill/>
        </p:spPr>
        <p:txBody>
          <a:bodyPr wrap="none" anchor="ctr">
            <a:normAutofit/>
          </a:bodyPr>
          <a:lstStyle/>
          <a:p>
            <a:endParaRPr lang="en-US" altLang="zh-CN" sz="4000" b="1">
              <a:solidFill>
                <a:srgbClr val="778495"/>
              </a:solidFill>
            </a:endParaRPr>
          </a:p>
        </p:txBody>
      </p:sp>
      <p:sp>
        <p:nvSpPr>
          <p:cNvPr id="13" name="文本框 12"/>
          <p:cNvSpPr txBox="1"/>
          <p:nvPr>
            <p:custDataLst>
              <p:tags r:id="rId4"/>
            </p:custDataLst>
          </p:nvPr>
        </p:nvSpPr>
        <p:spPr>
          <a:xfrm>
            <a:off x="5111084" y="4871678"/>
            <a:ext cx="716863" cy="707886"/>
          </a:xfrm>
          <a:prstGeom prst="rect">
            <a:avLst/>
          </a:prstGeom>
          <a:noFill/>
        </p:spPr>
        <p:txBody>
          <a:bodyPr wrap="none" anchor="ctr">
            <a:normAutofit/>
          </a:bodyPr>
          <a:lstStyle/>
          <a:p>
            <a:endParaRPr lang="en-US" altLang="zh-CN" sz="4000" b="1" dirty="0">
              <a:solidFill>
                <a:srgbClr val="778495"/>
              </a:solidFill>
            </a:endParaRPr>
          </a:p>
        </p:txBody>
      </p:sp>
      <p:sp>
        <p:nvSpPr>
          <p:cNvPr id="14" name="文本框 13"/>
          <p:cNvSpPr txBox="1"/>
          <p:nvPr>
            <p:custDataLst>
              <p:tags r:id="rId5"/>
            </p:custDataLst>
          </p:nvPr>
        </p:nvSpPr>
        <p:spPr>
          <a:xfrm>
            <a:off x="5880100" y="4797425"/>
            <a:ext cx="3962400" cy="669925"/>
          </a:xfrm>
          <a:prstGeom prst="rect">
            <a:avLst/>
          </a:prstGeom>
          <a:noFill/>
        </p:spPr>
        <p:txBody>
          <a:bodyPr wrap="none" lIns="360000" tIns="0" rIns="0" bIns="0" anchor="b" anchorCtr="0"/>
          <a:lstStyle/>
          <a:p>
            <a:endParaRPr lang="zh-CN" altLang="en-US" sz="3200" b="1">
              <a:solidFill>
                <a:srgbClr val="778495"/>
              </a:solidFill>
              <a:latin typeface="Arial" panose="020B0604020202020204" pitchFamily="34" charset="0"/>
              <a:ea typeface="微软雅黑" panose="020B0503020204020204" charset="-122"/>
              <a:cs typeface="+mn-ea"/>
            </a:endParaRPr>
          </a:p>
        </p:txBody>
      </p:sp>
      <p:sp>
        <p:nvSpPr>
          <p:cNvPr id="4" name="文本框 3"/>
          <p:cNvSpPr txBox="1"/>
          <p:nvPr>
            <p:custDataLst>
              <p:tags r:id="rId6"/>
            </p:custDataLst>
          </p:nvPr>
        </p:nvSpPr>
        <p:spPr>
          <a:xfrm>
            <a:off x="3423889" y="2679680"/>
            <a:ext cx="655949" cy="707886"/>
          </a:xfrm>
          <a:prstGeom prst="rect">
            <a:avLst/>
          </a:prstGeom>
          <a:noFill/>
        </p:spPr>
        <p:txBody>
          <a:bodyPr wrap="none" anchor="ctr"/>
          <a:lstStyle/>
          <a:p>
            <a:r>
              <a:rPr lang="en-US" altLang="zh-CN" sz="4400" b="1">
                <a:solidFill>
                  <a:srgbClr val="778495"/>
                </a:solidFill>
              </a:rPr>
              <a:t>08</a:t>
            </a:r>
          </a:p>
        </p:txBody>
      </p:sp>
      <p:pic>
        <p:nvPicPr>
          <p:cNvPr id="2" name="音频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11488738" y="61547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210"/>
    </mc:Choice>
    <mc:Fallback xmlns="">
      <p:transition spd="slow" advTm="52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八、不足与改进</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pic>
        <p:nvPicPr>
          <p:cNvPr id="7" name="图片 6"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sp>
        <p:nvSpPr>
          <p:cNvPr id="102" name="文本框 101"/>
          <p:cNvSpPr txBox="1"/>
          <p:nvPr/>
        </p:nvSpPr>
        <p:spPr>
          <a:xfrm>
            <a:off x="479425" y="1125220"/>
            <a:ext cx="5077460" cy="4544695"/>
          </a:xfrm>
          <a:prstGeom prst="rect">
            <a:avLst/>
          </a:prstGeom>
          <a:noFill/>
          <a:ln w="9525">
            <a:noFill/>
          </a:ln>
        </p:spPr>
        <p:txBody>
          <a:bodyPr wrap="square">
            <a:noAutofit/>
          </a:bodyPr>
          <a:lstStyle/>
          <a:p>
            <a:pPr marL="269875" indent="-269875"/>
            <a:r>
              <a:rPr lang="zh-CN" sz="2000" b="1">
                <a:solidFill>
                  <a:srgbClr val="000000"/>
                </a:solidFill>
                <a:ea typeface="宋体" panose="02010600030101010101" pitchFamily="2" charset="-122"/>
              </a:rPr>
              <a:t>不足：</a:t>
            </a:r>
          </a:p>
          <a:p>
            <a:pPr marL="269875" indent="-269875"/>
            <a:endParaRPr lang="zh-CN" sz="2000" b="1">
              <a:solidFill>
                <a:srgbClr val="000000"/>
              </a:solidFill>
              <a:ea typeface="宋体" panose="02010600030101010101" pitchFamily="2" charset="-122"/>
            </a:endParaRPr>
          </a:p>
          <a:p>
            <a:pPr marL="269875" indent="-269875"/>
            <a:r>
              <a:rPr lang="en-US" altLang="zh-CN" b="0">
                <a:solidFill>
                  <a:srgbClr val="000000"/>
                </a:solidFill>
                <a:ea typeface="宋体" panose="02010600030101010101" pitchFamily="2" charset="-122"/>
              </a:rPr>
              <a:t>1.</a:t>
            </a:r>
            <a:r>
              <a:rPr lang="zh-CN" b="0">
                <a:solidFill>
                  <a:srgbClr val="000000"/>
                </a:solidFill>
                <a:ea typeface="宋体" panose="02010600030101010101" pitchFamily="2" charset="-122"/>
              </a:rPr>
              <a:t>目前将SRAM分成了16个组，端口n(0&lt;=n&lt;=15)只能使用第n个组SRAM，如果一个端口的SRAM组满了，但是其他15个SRAM组仍然空闲的情况下，该端口也不能继续传输数据。</a:t>
            </a:r>
          </a:p>
          <a:p>
            <a:pPr marL="269875" indent="-269875"/>
            <a:endParaRPr lang="zh-CN" b="0">
              <a:solidFill>
                <a:srgbClr val="000000"/>
              </a:solidFill>
              <a:ea typeface="宋体" panose="02010600030101010101" pitchFamily="2" charset="-122"/>
            </a:endParaRPr>
          </a:p>
          <a:p>
            <a:pPr marL="269875" indent="-269875"/>
            <a:r>
              <a:rPr lang="en-US" altLang="zh-CN" b="0">
                <a:solidFill>
                  <a:srgbClr val="000000"/>
                </a:solidFill>
                <a:ea typeface="宋体" panose="02010600030101010101" pitchFamily="2" charset="-122"/>
              </a:rPr>
              <a:t>2.在数据出队的过程中，向PQM队列管理模块请求地址时，</a:t>
            </a:r>
            <a:r>
              <a:rPr lang="zh-CN" altLang="en-US" b="0">
                <a:solidFill>
                  <a:srgbClr val="000000"/>
                </a:solidFill>
                <a:ea typeface="宋体" panose="02010600030101010101" pitchFamily="2" charset="-122"/>
              </a:rPr>
              <a:t>只能在</a:t>
            </a:r>
            <a:r>
              <a:rPr lang="en-US" altLang="zh-CN" b="0">
                <a:solidFill>
                  <a:srgbClr val="000000"/>
                </a:solidFill>
                <a:ea typeface="宋体" panose="02010600030101010101" pitchFamily="2" charset="-122"/>
              </a:rPr>
              <a:t>一个地址块完全读取完成后再去请求地址，</a:t>
            </a:r>
            <a:r>
              <a:rPr lang="zh-CN" altLang="en-US" b="0">
                <a:solidFill>
                  <a:srgbClr val="000000"/>
                </a:solidFill>
                <a:ea typeface="宋体" panose="02010600030101010101" pitchFamily="2" charset="-122"/>
              </a:rPr>
              <a:t>导致</a:t>
            </a:r>
            <a:r>
              <a:rPr lang="en-US" altLang="zh-CN" b="0">
                <a:solidFill>
                  <a:srgbClr val="000000"/>
                </a:solidFill>
                <a:ea typeface="宋体" panose="02010600030101010101" pitchFamily="2" charset="-122"/>
              </a:rPr>
              <a:t>2个时钟周期的</a:t>
            </a:r>
            <a:r>
              <a:rPr lang="zh-CN" altLang="en-US" b="0">
                <a:solidFill>
                  <a:srgbClr val="000000"/>
                </a:solidFill>
                <a:ea typeface="宋体" panose="02010600030101010101" pitchFamily="2" charset="-122"/>
              </a:rPr>
              <a:t>浪费</a:t>
            </a:r>
            <a:r>
              <a:rPr lang="en-US" altLang="zh-CN" b="0">
                <a:solidFill>
                  <a:srgbClr val="000000"/>
                </a:solidFill>
                <a:ea typeface="宋体" panose="02010600030101010101" pitchFamily="2" charset="-122"/>
              </a:rPr>
              <a:t>。</a:t>
            </a:r>
          </a:p>
          <a:p>
            <a:pPr marL="269875" indent="-269875"/>
            <a:endParaRPr lang="en-US" altLang="zh-CN" b="0">
              <a:solidFill>
                <a:srgbClr val="000000"/>
              </a:solidFill>
              <a:ea typeface="宋体" panose="02010600030101010101" pitchFamily="2" charset="-122"/>
            </a:endParaRPr>
          </a:p>
          <a:p>
            <a:pPr marL="269875" indent="-269875"/>
            <a:r>
              <a:rPr lang="en-US" altLang="zh-CN" b="0">
                <a:solidFill>
                  <a:srgbClr val="000000"/>
                </a:solidFill>
                <a:ea typeface="宋体" panose="02010600030101010101" pitchFamily="2" charset="-122"/>
              </a:rPr>
              <a:t>3.考虑使用ECC纠错带来的巨大空间开销，目前仅仅使用了CRC校验，不具备纠错功能。</a:t>
            </a:r>
          </a:p>
          <a:p>
            <a:pPr marL="269875" indent="-269875"/>
            <a:endParaRPr lang="en-US" altLang="zh-CN" b="0">
              <a:solidFill>
                <a:srgbClr val="000000"/>
              </a:solidFill>
              <a:ea typeface="宋体" panose="02010600030101010101" pitchFamily="2" charset="-122"/>
            </a:endParaRPr>
          </a:p>
          <a:p>
            <a:pPr marL="269875" indent="-269875"/>
            <a:r>
              <a:rPr lang="en-US" altLang="zh-CN" b="0">
                <a:solidFill>
                  <a:srgbClr val="000000"/>
                </a:solidFill>
                <a:ea typeface="宋体" panose="02010600030101010101" pitchFamily="2" charset="-122"/>
              </a:rPr>
              <a:t>4.</a:t>
            </a:r>
            <a:r>
              <a:rPr lang="zh-CN" altLang="en-US" b="0">
                <a:solidFill>
                  <a:srgbClr val="000000"/>
                </a:solidFill>
                <a:ea typeface="宋体" panose="02010600030101010101" pitchFamily="2" charset="-122"/>
              </a:rPr>
              <a:t>参考模型目前不具备优先级验证功能</a:t>
            </a:r>
          </a:p>
        </p:txBody>
      </p:sp>
      <p:sp>
        <p:nvSpPr>
          <p:cNvPr id="3" name="文本框 2"/>
          <p:cNvSpPr txBox="1"/>
          <p:nvPr/>
        </p:nvSpPr>
        <p:spPr>
          <a:xfrm>
            <a:off x="6561455" y="1196975"/>
            <a:ext cx="4997450" cy="3812540"/>
          </a:xfrm>
          <a:prstGeom prst="rect">
            <a:avLst/>
          </a:prstGeom>
          <a:noFill/>
        </p:spPr>
        <p:txBody>
          <a:bodyPr wrap="square" rtlCol="0" anchor="t">
            <a:noAutofit/>
          </a:bodyPr>
          <a:lstStyle/>
          <a:p>
            <a:pPr marL="269875" indent="-269875"/>
            <a:r>
              <a:rPr lang="zh-CN" sz="2000" b="1">
                <a:solidFill>
                  <a:srgbClr val="000000"/>
                </a:solidFill>
                <a:ea typeface="宋体" panose="02010600030101010101" pitchFamily="2" charset="-122"/>
                <a:sym typeface="+mn-ea"/>
              </a:rPr>
              <a:t>后续改进方向：</a:t>
            </a:r>
          </a:p>
          <a:p>
            <a:pPr marL="269875" indent="-269875"/>
            <a:endParaRPr lang="zh-CN" sz="2000" b="1">
              <a:solidFill>
                <a:srgbClr val="000000"/>
              </a:solidFill>
              <a:ea typeface="宋体" panose="02010600030101010101" pitchFamily="2" charset="-122"/>
              <a:sym typeface="+mn-ea"/>
            </a:endParaRPr>
          </a:p>
          <a:p>
            <a:pPr marL="269875" indent="-269875"/>
            <a:r>
              <a:rPr lang="en-US" altLang="zh-CN">
                <a:solidFill>
                  <a:srgbClr val="000000"/>
                </a:solidFill>
                <a:ea typeface="宋体" panose="02010600030101010101" pitchFamily="2" charset="-122"/>
                <a:sym typeface="+mn-ea"/>
              </a:rPr>
              <a:t>1.</a:t>
            </a:r>
            <a:r>
              <a:rPr lang="zh-CN">
                <a:solidFill>
                  <a:srgbClr val="000000"/>
                </a:solidFill>
                <a:ea typeface="宋体" panose="02010600030101010101" pitchFamily="2" charset="-122"/>
                <a:sym typeface="+mn-ea"/>
              </a:rPr>
              <a:t>端口首先使用本端口对应的SRAM组，在SRAM组满了，但是其SRAM组仍然有空闲的情况下，可以向其他组的SRAM进行写入。</a:t>
            </a:r>
          </a:p>
          <a:p>
            <a:pPr marL="269875" indent="-269875"/>
            <a:endParaRPr lang="zh-CN">
              <a:solidFill>
                <a:srgbClr val="000000"/>
              </a:solidFill>
              <a:ea typeface="宋体" panose="02010600030101010101" pitchFamily="2" charset="-122"/>
              <a:sym typeface="+mn-ea"/>
            </a:endParaRPr>
          </a:p>
          <a:p>
            <a:pPr marL="269875" indent="-269875"/>
            <a:r>
              <a:rPr lang="en-US" altLang="zh-CN">
                <a:solidFill>
                  <a:srgbClr val="000000"/>
                </a:solidFill>
                <a:ea typeface="宋体" panose="02010600030101010101" pitchFamily="2" charset="-122"/>
                <a:sym typeface="+mn-ea"/>
              </a:rPr>
              <a:t>2.实现地址的提前请求。</a:t>
            </a:r>
          </a:p>
          <a:p>
            <a:pPr marL="269875" indent="-269875"/>
            <a:endParaRPr lang="en-US" altLang="zh-CN">
              <a:solidFill>
                <a:srgbClr val="000000"/>
              </a:solidFill>
              <a:ea typeface="宋体" panose="02010600030101010101" pitchFamily="2" charset="-122"/>
              <a:sym typeface="+mn-ea"/>
            </a:endParaRPr>
          </a:p>
          <a:p>
            <a:pPr marL="269875" indent="-269875"/>
            <a:r>
              <a:rPr lang="en-US" altLang="zh-CN">
                <a:solidFill>
                  <a:srgbClr val="000000"/>
                </a:solidFill>
                <a:ea typeface="宋体" panose="02010600030101010101" pitchFamily="2" charset="-122"/>
                <a:sym typeface="+mn-ea"/>
              </a:rPr>
              <a:t>3.对数据包的头部使用ECC纠错，对数据包的数据部分使用CRC校验。</a:t>
            </a:r>
          </a:p>
          <a:p>
            <a:pPr marL="269875" indent="-269875"/>
            <a:endParaRPr lang="en-US" altLang="zh-CN">
              <a:solidFill>
                <a:srgbClr val="000000"/>
              </a:solidFill>
              <a:ea typeface="宋体" panose="02010600030101010101" pitchFamily="2" charset="-122"/>
              <a:sym typeface="+mn-ea"/>
            </a:endParaRPr>
          </a:p>
          <a:p>
            <a:pPr marL="269875" indent="-269875"/>
            <a:r>
              <a:rPr lang="en-US" altLang="zh-CN">
                <a:solidFill>
                  <a:srgbClr val="000000"/>
                </a:solidFill>
                <a:ea typeface="宋体" panose="02010600030101010101" pitchFamily="2" charset="-122"/>
                <a:sym typeface="+mn-ea"/>
              </a:rPr>
              <a:t>4.</a:t>
            </a:r>
            <a:r>
              <a:rPr lang="zh-CN" altLang="en-US">
                <a:solidFill>
                  <a:srgbClr val="000000"/>
                </a:solidFill>
                <a:ea typeface="宋体" panose="02010600030101010101" pitchFamily="2" charset="-122"/>
                <a:sym typeface="+mn-ea"/>
              </a:rPr>
              <a:t>优化参考模型</a:t>
            </a:r>
          </a:p>
        </p:txBody>
      </p:sp>
      <p:cxnSp>
        <p:nvCxnSpPr>
          <p:cNvPr id="25" name="直接连接符 24"/>
          <p:cNvCxnSpPr/>
          <p:nvPr/>
        </p:nvCxnSpPr>
        <p:spPr>
          <a:xfrm>
            <a:off x="5951608" y="726723"/>
            <a:ext cx="0" cy="5555022"/>
          </a:xfrm>
          <a:prstGeom prst="line">
            <a:avLst/>
          </a:prstGeom>
          <a:ln w="38100">
            <a:solidFill>
              <a:srgbClr val="669933"/>
            </a:solidFill>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CustomShape 1"/>
          <p:cNvSpPr/>
          <p:nvPr/>
        </p:nvSpPr>
        <p:spPr>
          <a:xfrm>
            <a:off x="432000" y="2286360"/>
            <a:ext cx="11303280" cy="1528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7200" b="1" strike="noStrike" spc="-1">
                <a:solidFill>
                  <a:srgbClr val="354D4D"/>
                </a:solidFill>
                <a:uFill>
                  <a:solidFill>
                    <a:srgbClr val="FFFFFF"/>
                  </a:solidFill>
                </a:uFill>
                <a:latin typeface="华文中宋" panose="02010600040101010101" charset="-122"/>
                <a:ea typeface="华文中宋" panose="02010600040101010101" charset="-122"/>
              </a:rPr>
              <a:t>Thanks</a:t>
            </a:r>
            <a:endParaRPr lang="en-US" sz="1800" b="0" strike="noStrike" spc="-1">
              <a:solidFill>
                <a:srgbClr val="000000"/>
              </a:solidFill>
              <a:uFill>
                <a:solidFill>
                  <a:srgbClr val="FFFFFF"/>
                </a:solidFill>
              </a:uFill>
              <a:latin typeface="Arial" panose="020B0604020202020204" pitchFamily="34" charset="0"/>
            </a:endParaRPr>
          </a:p>
        </p:txBody>
      </p:sp>
      <p:pic>
        <p:nvPicPr>
          <p:cNvPr id="2" name="图片 1" descr="集创赛LOGO 全称 横版"/>
          <p:cNvPicPr>
            <a:picLocks noChangeAspect="1"/>
          </p:cNvPicPr>
          <p:nvPr/>
        </p:nvPicPr>
        <p:blipFill rotWithShape="1">
          <a:blip r:embed="rId2"/>
          <a:srcRect t="21149" b="19719"/>
          <a:stretch>
            <a:fillRect/>
          </a:stretch>
        </p:blipFill>
        <p:spPr>
          <a:xfrm>
            <a:off x="3935760" y="476672"/>
            <a:ext cx="4742815" cy="64735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一、赛题分析</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9" name="文本框 8"/>
          <p:cNvSpPr txBox="1"/>
          <p:nvPr/>
        </p:nvSpPr>
        <p:spPr>
          <a:xfrm>
            <a:off x="982980" y="1196975"/>
            <a:ext cx="4489450" cy="2584450"/>
          </a:xfrm>
          <a:prstGeom prst="rect">
            <a:avLst/>
          </a:prstGeom>
          <a:noFill/>
        </p:spPr>
        <p:txBody>
          <a:bodyPr wrap="square">
            <a:spAutoFit/>
          </a:bodyPr>
          <a:lstStyle/>
          <a:p>
            <a:pPr algn="ctr"/>
            <a:endParaRPr lang="en-US" altLang="zh-CN" sz="1800" kern="100" dirty="0">
              <a:solidFill>
                <a:srgbClr val="000000"/>
              </a:solidFill>
              <a:effectLst/>
              <a:latin typeface="微软雅黑" panose="020B0503020204020204" charset="-122"/>
              <a:ea typeface="微软雅黑" panose="020B0503020204020204" charset="-122"/>
              <a:cs typeface="Times New Roman" panose="02020603050405020304" pitchFamily="18" charset="0"/>
            </a:endParaRPr>
          </a:p>
          <a:p>
            <a:r>
              <a:rPr lang="en-US" altLang="zh-CN" kern="100" dirty="0">
                <a:solidFill>
                  <a:srgbClr val="000000"/>
                </a:solidFill>
                <a:latin typeface="微软雅黑" panose="020B0503020204020204" charset="-122"/>
                <a:ea typeface="微软雅黑" panose="020B0503020204020204" charset="-122"/>
                <a:cs typeface="Times New Roman" panose="02020603050405020304" pitchFamily="18" charset="0"/>
              </a:rPr>
              <a:t>       </a:t>
            </a:r>
            <a:r>
              <a:rPr lang="zh-CN" altLang="zh-CN" sz="18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随着近代网络技术的高速发展，互联网流量呈爆炸式增长，企业和家庭对网络带宽的要求日益提高。</a:t>
            </a:r>
          </a:p>
          <a:p>
            <a:pPr indent="457200"/>
            <a:r>
              <a:rPr lang="zh-CN" altLang="zh-CN" sz="1800" kern="100" dirty="0">
                <a:solidFill>
                  <a:srgbClr val="000000"/>
                </a:solidFill>
                <a:effectLst/>
                <a:latin typeface="微软雅黑" panose="020B0503020204020204" charset="-122"/>
                <a:ea typeface="微软雅黑" panose="020B0503020204020204" charset="-122"/>
                <a:cs typeface="Times New Roman" panose="02020603050405020304" pitchFamily="18" charset="0"/>
              </a:rPr>
              <a:t>在网络设备对数据包的处理中，存储管理、调度占去了大部分时间，因此大多数存储器的低速缓存能力成为了限制网络处理器进一步提高的瓶颈。</a:t>
            </a:r>
          </a:p>
          <a:p>
            <a:pPr indent="457200"/>
            <a:endParaRPr lang="zh-CN" altLang="en-US" dirty="0">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2"/>
          <a:stretch>
            <a:fillRect/>
          </a:stretch>
        </p:blipFill>
        <p:spPr>
          <a:xfrm>
            <a:off x="5510082" y="1279747"/>
            <a:ext cx="6048813" cy="4053758"/>
          </a:xfrm>
          <a:prstGeom prst="rect">
            <a:avLst/>
          </a:prstGeom>
        </p:spPr>
      </p:pic>
      <p:pic>
        <p:nvPicPr>
          <p:cNvPr id="2" name="图片 1" descr="集创赛LOGO 全称 横版"/>
          <p:cNvPicPr>
            <a:picLocks noChangeAspect="1"/>
          </p:cNvPicPr>
          <p:nvPr/>
        </p:nvPicPr>
        <p:blipFill rotWithShape="1">
          <a:blip r:embed="rId3"/>
          <a:srcRect t="21149" b="19719"/>
          <a:stretch>
            <a:fillRect/>
          </a:stretch>
        </p:blipFill>
        <p:spPr>
          <a:xfrm>
            <a:off x="6816080" y="44928"/>
            <a:ext cx="4742815" cy="647352"/>
          </a:xfrm>
          <a:prstGeom prst="rect">
            <a:avLst/>
          </a:prstGeom>
        </p:spPr>
      </p:pic>
      <p:sp>
        <p:nvSpPr>
          <p:cNvPr id="3" name="文本框 2"/>
          <p:cNvSpPr txBox="1"/>
          <p:nvPr/>
        </p:nvSpPr>
        <p:spPr>
          <a:xfrm>
            <a:off x="982980" y="4005580"/>
            <a:ext cx="4443730" cy="1753235"/>
          </a:xfrm>
          <a:prstGeom prst="rect">
            <a:avLst/>
          </a:prstGeom>
          <a:noFill/>
        </p:spPr>
        <p:txBody>
          <a:bodyPr wrap="square" rtlCol="0" anchor="t">
            <a:spAutoFit/>
          </a:bodyPr>
          <a:lstStyle/>
          <a:p>
            <a:pPr indent="457200"/>
            <a:r>
              <a:rPr lang="zh-CN" altLang="zh-CN"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支持高速数据存储的</a:t>
            </a:r>
            <a:r>
              <a:rPr lang="en-US" altLang="zh-CN"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SRAM</a:t>
            </a:r>
            <a:r>
              <a:rPr lang="zh-CN" altLang="zh-CN"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管理模块：避免</a:t>
            </a:r>
            <a:r>
              <a:rPr lang="zh-CN" altLang="zh-CN" b="1" kern="100" dirty="0">
                <a:solidFill>
                  <a:srgbClr val="669933"/>
                </a:solidFill>
                <a:effectLst/>
                <a:latin typeface="微软雅黑" panose="020B0503020204020204" charset="-122"/>
                <a:ea typeface="微软雅黑" panose="020B0503020204020204" charset="-122"/>
                <a:cs typeface="Times New Roman" panose="02020603050405020304" pitchFamily="18" charset="0"/>
                <a:sym typeface="+mn-ea"/>
              </a:rPr>
              <a:t>数据包的长度</a:t>
            </a:r>
            <a:r>
              <a:rPr lang="zh-CN" altLang="zh-CN"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和</a:t>
            </a:r>
            <a:r>
              <a:rPr lang="zh-CN" altLang="zh-CN" b="1" kern="100" dirty="0">
                <a:solidFill>
                  <a:srgbClr val="669933"/>
                </a:solidFill>
                <a:effectLst/>
                <a:latin typeface="微软雅黑" panose="020B0503020204020204" charset="-122"/>
                <a:ea typeface="微软雅黑" panose="020B0503020204020204" charset="-122"/>
                <a:cs typeface="Times New Roman" panose="02020603050405020304" pitchFamily="18" charset="0"/>
                <a:sym typeface="+mn-ea"/>
              </a:rPr>
              <a:t>存储器数据通道</a:t>
            </a:r>
            <a:r>
              <a:rPr lang="zh-CN" altLang="zh-CN"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的数量对存储器资源的影响</a:t>
            </a:r>
            <a:r>
              <a:rPr lang="zh-CN" altLang="en-US"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a:t>
            </a:r>
            <a:r>
              <a:rPr lang="zh-CN" altLang="zh-CN"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可以通过</a:t>
            </a:r>
            <a:r>
              <a:rPr lang="zh-CN" altLang="zh-CN" kern="100" dirty="0">
                <a:solidFill>
                  <a:schemeClr val="tx1"/>
                </a:solidFill>
                <a:effectLst/>
                <a:latin typeface="微软雅黑" panose="020B0503020204020204" charset="-122"/>
                <a:ea typeface="微软雅黑" panose="020B0503020204020204" charset="-122"/>
                <a:cs typeface="Times New Roman" panose="02020603050405020304" pitchFamily="18" charset="0"/>
                <a:sym typeface="+mn-ea"/>
              </a:rPr>
              <a:t>内存回收</a:t>
            </a:r>
            <a:r>
              <a:rPr lang="zh-CN" altLang="zh-CN"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动态调整空间达到</a:t>
            </a:r>
            <a:r>
              <a:rPr lang="zh-CN" altLang="en-US" b="1" kern="100" dirty="0">
                <a:solidFill>
                  <a:srgbClr val="669933"/>
                </a:solidFill>
                <a:effectLst/>
                <a:latin typeface="微软雅黑" panose="020B0503020204020204" charset="-122"/>
                <a:ea typeface="微软雅黑" panose="020B0503020204020204" charset="-122"/>
                <a:cs typeface="Times New Roman" panose="02020603050405020304" pitchFamily="18" charset="0"/>
                <a:sym typeface="+mn-ea"/>
              </a:rPr>
              <a:t>节约</a:t>
            </a:r>
            <a:r>
              <a:rPr lang="zh-CN" altLang="zh-CN" b="1" kern="100" dirty="0">
                <a:solidFill>
                  <a:srgbClr val="669933"/>
                </a:solidFill>
                <a:effectLst/>
                <a:latin typeface="微软雅黑" panose="020B0503020204020204" charset="-122"/>
                <a:ea typeface="微软雅黑" panose="020B0503020204020204" charset="-122"/>
                <a:cs typeface="Times New Roman" panose="02020603050405020304" pitchFamily="18" charset="0"/>
                <a:sym typeface="+mn-ea"/>
              </a:rPr>
              <a:t>存储资源</a:t>
            </a:r>
            <a:r>
              <a:rPr lang="zh-CN" altLang="zh-CN"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的目的，提高</a:t>
            </a:r>
            <a:r>
              <a:rPr lang="zh-CN" altLang="zh-CN" b="1" kern="100" dirty="0">
                <a:solidFill>
                  <a:srgbClr val="669933"/>
                </a:solidFill>
                <a:effectLst/>
                <a:latin typeface="微软雅黑" panose="020B0503020204020204" charset="-122"/>
                <a:ea typeface="微软雅黑" panose="020B0503020204020204" charset="-122"/>
                <a:cs typeface="Times New Roman" panose="02020603050405020304" pitchFamily="18" charset="0"/>
                <a:sym typeface="+mn-ea"/>
              </a:rPr>
              <a:t>数据存储效率</a:t>
            </a:r>
            <a:r>
              <a:rPr lang="zh-CN" altLang="zh-CN"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，提升</a:t>
            </a:r>
            <a:r>
              <a:rPr lang="zh-CN" altLang="zh-CN" b="1" kern="100" dirty="0">
                <a:solidFill>
                  <a:srgbClr val="669933"/>
                </a:solidFill>
                <a:effectLst/>
                <a:latin typeface="微软雅黑" panose="020B0503020204020204" charset="-122"/>
                <a:ea typeface="微软雅黑" panose="020B0503020204020204" charset="-122"/>
                <a:cs typeface="Times New Roman" panose="02020603050405020304" pitchFamily="18" charset="0"/>
                <a:sym typeface="+mn-ea"/>
              </a:rPr>
              <a:t>数据校验纠错</a:t>
            </a:r>
            <a:r>
              <a:rPr lang="zh-CN" altLang="zh-CN"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的能力</a:t>
            </a:r>
            <a:r>
              <a:rPr lang="zh-CN" altLang="en-US" kern="100" dirty="0">
                <a:solidFill>
                  <a:srgbClr val="000000"/>
                </a:solidFill>
                <a:effectLst/>
                <a:latin typeface="微软雅黑" panose="020B0503020204020204" charset="-122"/>
                <a:ea typeface="微软雅黑" panose="020B0503020204020204" charset="-122"/>
                <a:cs typeface="Times New Roman" panose="02020603050405020304" pitchFamily="18" charset="0"/>
                <a:sym typeface="+mn-ea"/>
              </a:rPr>
              <a:t>。</a:t>
            </a: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715" y="18415"/>
            <a:ext cx="8869045" cy="673735"/>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endParaRPr lang="zh-CN" altLang="en-US" sz="2700" dirty="0">
              <a:latin typeface="等线" panose="02010600030101010101" charset="-122"/>
              <a:ea typeface="等线" panose="02010600030101010101" charset="-122"/>
              <a:cs typeface="Cambria Math" panose="02040503050406030204" charset="0"/>
              <a:sym typeface="+mn-ea"/>
            </a:endParaRPr>
          </a:p>
        </p:txBody>
      </p:sp>
      <p:sp>
        <p:nvSpPr>
          <p:cNvPr id="122" name="Line 2"/>
          <p:cNvSpPr/>
          <p:nvPr/>
        </p:nvSpPr>
        <p:spPr>
          <a:xfrm>
            <a:off x="0" y="7898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315" y="6309235"/>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pic>
        <p:nvPicPr>
          <p:cNvPr id="8" name="图片 7" descr="集创赛LOGO 全称 横版"/>
          <p:cNvPicPr>
            <a:picLocks noChangeAspect="1"/>
          </p:cNvPicPr>
          <p:nvPr>
            <p:custDataLst>
              <p:tags r:id="rId1"/>
            </p:custDataLst>
          </p:nvPr>
        </p:nvPicPr>
        <p:blipFill>
          <a:blip r:embed="rId11"/>
          <a:stretch>
            <a:fillRect/>
          </a:stretch>
        </p:blipFill>
        <p:spPr>
          <a:xfrm>
            <a:off x="7103745" y="-171450"/>
            <a:ext cx="4742815" cy="1167130"/>
          </a:xfrm>
          <a:prstGeom prst="rect">
            <a:avLst/>
          </a:prstGeom>
        </p:spPr>
      </p:pic>
      <p:sp>
        <p:nvSpPr>
          <p:cNvPr id="25" name="文本框 24"/>
          <p:cNvSpPr txBox="1"/>
          <p:nvPr>
            <p:custDataLst>
              <p:tags r:id="rId2"/>
            </p:custDataLst>
          </p:nvPr>
        </p:nvSpPr>
        <p:spPr>
          <a:xfrm>
            <a:off x="4655820" y="2701925"/>
            <a:ext cx="4263390" cy="694055"/>
          </a:xfrm>
          <a:prstGeom prst="rect">
            <a:avLst/>
          </a:prstGeom>
          <a:noFill/>
        </p:spPr>
        <p:txBody>
          <a:bodyPr wrap="none" lIns="360000" tIns="0" rIns="0" bIns="0" anchor="b" anchorCtr="0"/>
          <a:lstStyle/>
          <a:p>
            <a:r>
              <a:rPr lang="zh-CN" altLang="en-US" sz="4400" b="1">
                <a:solidFill>
                  <a:srgbClr val="778495"/>
                </a:solidFill>
                <a:latin typeface="Arial" panose="020B0604020202020204" pitchFamily="34" charset="0"/>
                <a:ea typeface="微软雅黑" panose="020B0503020204020204" charset="-122"/>
                <a:cs typeface="+mn-ea"/>
              </a:rPr>
              <a:t>系统设计</a:t>
            </a:r>
          </a:p>
        </p:txBody>
      </p:sp>
      <p:sp>
        <p:nvSpPr>
          <p:cNvPr id="15" name="文本框 14"/>
          <p:cNvSpPr txBox="1"/>
          <p:nvPr>
            <p:custDataLst>
              <p:tags r:id="rId3"/>
            </p:custDataLst>
          </p:nvPr>
        </p:nvSpPr>
        <p:spPr>
          <a:xfrm>
            <a:off x="5111084" y="3754508"/>
            <a:ext cx="732893" cy="707886"/>
          </a:xfrm>
          <a:prstGeom prst="rect">
            <a:avLst/>
          </a:prstGeom>
          <a:noFill/>
        </p:spPr>
        <p:txBody>
          <a:bodyPr wrap="none" anchor="ctr">
            <a:normAutofit/>
          </a:bodyPr>
          <a:lstStyle/>
          <a:p>
            <a:endParaRPr lang="en-US" altLang="zh-CN" sz="4000" b="1">
              <a:solidFill>
                <a:srgbClr val="778495"/>
              </a:solidFill>
            </a:endParaRPr>
          </a:p>
        </p:txBody>
      </p:sp>
      <p:sp>
        <p:nvSpPr>
          <p:cNvPr id="13" name="文本框 12"/>
          <p:cNvSpPr txBox="1"/>
          <p:nvPr>
            <p:custDataLst>
              <p:tags r:id="rId4"/>
            </p:custDataLst>
          </p:nvPr>
        </p:nvSpPr>
        <p:spPr>
          <a:xfrm>
            <a:off x="5111084" y="4871678"/>
            <a:ext cx="716863" cy="707886"/>
          </a:xfrm>
          <a:prstGeom prst="rect">
            <a:avLst/>
          </a:prstGeom>
          <a:noFill/>
        </p:spPr>
        <p:txBody>
          <a:bodyPr wrap="none" anchor="ctr">
            <a:normAutofit/>
          </a:bodyPr>
          <a:lstStyle/>
          <a:p>
            <a:endParaRPr lang="en-US" altLang="zh-CN" sz="4000" b="1" dirty="0">
              <a:solidFill>
                <a:srgbClr val="778495"/>
              </a:solidFill>
            </a:endParaRPr>
          </a:p>
        </p:txBody>
      </p:sp>
      <p:sp>
        <p:nvSpPr>
          <p:cNvPr id="14" name="文本框 13"/>
          <p:cNvSpPr txBox="1"/>
          <p:nvPr>
            <p:custDataLst>
              <p:tags r:id="rId5"/>
            </p:custDataLst>
          </p:nvPr>
        </p:nvSpPr>
        <p:spPr>
          <a:xfrm>
            <a:off x="5880100" y="4797425"/>
            <a:ext cx="3962400" cy="669925"/>
          </a:xfrm>
          <a:prstGeom prst="rect">
            <a:avLst/>
          </a:prstGeom>
          <a:noFill/>
        </p:spPr>
        <p:txBody>
          <a:bodyPr wrap="none" lIns="360000" tIns="0" rIns="0" bIns="0" anchor="b" anchorCtr="0"/>
          <a:lstStyle/>
          <a:p>
            <a:endParaRPr lang="zh-CN" altLang="en-US" sz="3200" b="1">
              <a:solidFill>
                <a:srgbClr val="778495"/>
              </a:solidFill>
              <a:latin typeface="Arial" panose="020B0604020202020204" pitchFamily="34" charset="0"/>
              <a:ea typeface="微软雅黑" panose="020B0503020204020204" charset="-122"/>
              <a:cs typeface="+mn-ea"/>
            </a:endParaRPr>
          </a:p>
        </p:txBody>
      </p:sp>
      <p:sp>
        <p:nvSpPr>
          <p:cNvPr id="4" name="文本框 3"/>
          <p:cNvSpPr txBox="1"/>
          <p:nvPr>
            <p:custDataLst>
              <p:tags r:id="rId6"/>
            </p:custDataLst>
          </p:nvPr>
        </p:nvSpPr>
        <p:spPr>
          <a:xfrm>
            <a:off x="3423889" y="2679680"/>
            <a:ext cx="655949" cy="707886"/>
          </a:xfrm>
          <a:prstGeom prst="rect">
            <a:avLst/>
          </a:prstGeom>
          <a:noFill/>
        </p:spPr>
        <p:txBody>
          <a:bodyPr wrap="none" anchor="ctr"/>
          <a:lstStyle/>
          <a:p>
            <a:r>
              <a:rPr lang="en-US" altLang="zh-CN" sz="4400" b="1">
                <a:solidFill>
                  <a:srgbClr val="778495"/>
                </a:solidFill>
              </a:rPr>
              <a:t>02</a:t>
            </a:r>
          </a:p>
        </p:txBody>
      </p:sp>
      <p:pic>
        <p:nvPicPr>
          <p:cNvPr id="2" name="音频 1">
            <a:hlinkClick r:id="" action="ppaction://media"/>
          </p:cNvPr>
          <p:cNvPicPr>
            <a:picLocks noChangeAspect="1"/>
          </p:cNvPicPr>
          <p:nvPr>
            <a:audioFile r:link="rId8"/>
            <p:extLst>
              <p:ext uri="{DAA4B4D4-6D71-4841-9C94-3DE7FCFB9230}">
                <p14:media xmlns:p14="http://schemas.microsoft.com/office/powerpoint/2010/main" r:embed="rId7"/>
              </p:ext>
            </p:extLst>
          </p:nvPr>
        </p:nvPicPr>
        <p:blipFill>
          <a:blip r:embed="rId12"/>
          <a:stretch>
            <a:fillRect/>
          </a:stretch>
        </p:blipFill>
        <p:spPr>
          <a:xfrm>
            <a:off x="11488738" y="6154738"/>
            <a:ext cx="487362" cy="48736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5210"/>
    </mc:Choice>
    <mc:Fallback xmlns="">
      <p:transition spd="slow" advTm="521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2"/>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二、系统设计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文本框 1"/>
          <p:cNvSpPr txBox="1"/>
          <p:nvPr/>
        </p:nvSpPr>
        <p:spPr>
          <a:xfrm>
            <a:off x="157951" y="913506"/>
            <a:ext cx="1512168" cy="400110"/>
          </a:xfrm>
          <a:prstGeom prst="rect">
            <a:avLst/>
          </a:prstGeom>
          <a:noFill/>
        </p:spPr>
        <p:txBody>
          <a:bodyPr wrap="square" rtlCol="0">
            <a:spAutoFit/>
          </a:bodyPr>
          <a:lstStyle/>
          <a:p>
            <a:r>
              <a:rPr lang="zh-CN" altLang="en-US" sz="2000" b="1" dirty="0"/>
              <a:t>系统架构</a:t>
            </a:r>
          </a:p>
        </p:txBody>
      </p:sp>
      <p:sp>
        <p:nvSpPr>
          <p:cNvPr id="7" name="Rectangle 4"/>
          <p:cNvSpPr>
            <a:spLocks noChangeArrowheads="1"/>
          </p:cNvSpPr>
          <p:nvPr/>
        </p:nvSpPr>
        <p:spPr bwMode="auto">
          <a:xfrm>
            <a:off x="2207568" y="13753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graphicFrame>
        <p:nvGraphicFramePr>
          <p:cNvPr id="4" name="对象 3"/>
          <p:cNvGraphicFramePr/>
          <p:nvPr>
            <p:extLst>
              <p:ext uri="{D42A27DB-BD31-4B8C-83A1-F6EECF244321}">
                <p14:modId xmlns:p14="http://schemas.microsoft.com/office/powerpoint/2010/main" val="1948890052"/>
              </p:ext>
            </p:extLst>
          </p:nvPr>
        </p:nvGraphicFramePr>
        <p:xfrm>
          <a:off x="1678999" y="722206"/>
          <a:ext cx="8649901" cy="5570234"/>
        </p:xfrm>
        <a:graphic>
          <a:graphicData uri="http://schemas.openxmlformats.org/presentationml/2006/ole">
            <mc:AlternateContent xmlns:mc="http://schemas.openxmlformats.org/markup-compatibility/2006">
              <mc:Choice xmlns:v="urn:schemas-microsoft-com:vml" Requires="v">
                <p:oleObj r:id="rId3" imgW="20786090" imgH="13749655" progId="Visio.Drawing.15">
                  <p:embed/>
                </p:oleObj>
              </mc:Choice>
              <mc:Fallback>
                <p:oleObj r:id="rId3" imgW="20786090" imgH="13749655" progId="Visio.Drawing.15">
                  <p:embed/>
                  <p:pic>
                    <p:nvPicPr>
                      <p:cNvPr id="0" name="图片 5"/>
                      <p:cNvPicPr/>
                      <p:nvPr/>
                    </p:nvPicPr>
                    <p:blipFill>
                      <a:blip r:embed="rId4"/>
                      <a:stretch>
                        <a:fillRect/>
                      </a:stretch>
                    </p:blipFill>
                    <p:spPr>
                      <a:xfrm>
                        <a:off x="1678999" y="722206"/>
                        <a:ext cx="8649901" cy="5570234"/>
                      </a:xfrm>
                      <a:prstGeom prst="rect">
                        <a:avLst/>
                      </a:prstGeom>
                    </p:spPr>
                  </p:pic>
                </p:oleObj>
              </mc:Fallback>
            </mc:AlternateContent>
          </a:graphicData>
        </a:graphic>
      </p:graphicFrame>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二、系统设计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文本框 1"/>
          <p:cNvSpPr txBox="1"/>
          <p:nvPr/>
        </p:nvSpPr>
        <p:spPr>
          <a:xfrm>
            <a:off x="158115" y="913765"/>
            <a:ext cx="2295525" cy="398780"/>
          </a:xfrm>
          <a:prstGeom prst="rect">
            <a:avLst/>
          </a:prstGeom>
          <a:noFill/>
        </p:spPr>
        <p:txBody>
          <a:bodyPr wrap="square" rtlCol="0">
            <a:spAutoFit/>
          </a:bodyPr>
          <a:lstStyle/>
          <a:p>
            <a:r>
              <a:rPr lang="zh-CN" altLang="en-US" sz="2000" b="1" dirty="0"/>
              <a:t>Input_Controllor</a:t>
            </a:r>
          </a:p>
        </p:txBody>
      </p:sp>
      <p:sp>
        <p:nvSpPr>
          <p:cNvPr id="7" name="Rectangle 4"/>
          <p:cNvSpPr>
            <a:spLocks noChangeArrowheads="1"/>
          </p:cNvSpPr>
          <p:nvPr/>
        </p:nvSpPr>
        <p:spPr bwMode="auto">
          <a:xfrm>
            <a:off x="2207568" y="13753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424" y="1375347"/>
            <a:ext cx="10008962" cy="4547322"/>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二、系统设计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文本框 1"/>
          <p:cNvSpPr txBox="1"/>
          <p:nvPr/>
        </p:nvSpPr>
        <p:spPr>
          <a:xfrm>
            <a:off x="158115" y="913765"/>
            <a:ext cx="2295525" cy="398780"/>
          </a:xfrm>
          <a:prstGeom prst="rect">
            <a:avLst/>
          </a:prstGeom>
          <a:noFill/>
        </p:spPr>
        <p:txBody>
          <a:bodyPr wrap="square" rtlCol="0">
            <a:spAutoFit/>
          </a:bodyPr>
          <a:lstStyle/>
          <a:p>
            <a:r>
              <a:rPr lang="zh-CN" altLang="en-US" sz="2000" b="1" dirty="0"/>
              <a:t>Input_Controllor</a:t>
            </a:r>
          </a:p>
        </p:txBody>
      </p:sp>
      <p:sp>
        <p:nvSpPr>
          <p:cNvPr id="7" name="Rectangle 4"/>
          <p:cNvSpPr>
            <a:spLocks noChangeArrowheads="1"/>
          </p:cNvSpPr>
          <p:nvPr/>
        </p:nvSpPr>
        <p:spPr bwMode="auto">
          <a:xfrm>
            <a:off x="2207568" y="13753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pic>
        <p:nvPicPr>
          <p:cNvPr id="4" name="图片 3"/>
          <p:cNvPicPr>
            <a:picLocks noChangeAspect="1"/>
          </p:cNvPicPr>
          <p:nvPr/>
        </p:nvPicPr>
        <p:blipFill>
          <a:blip r:embed="rId3"/>
          <a:stretch>
            <a:fillRect/>
          </a:stretch>
        </p:blipFill>
        <p:spPr>
          <a:xfrm>
            <a:off x="1199456" y="1238209"/>
            <a:ext cx="9634205" cy="4503989"/>
          </a:xfrm>
          <a:prstGeom prst="rect">
            <a:avLst/>
          </a:prstGeom>
        </p:spPr>
      </p:pic>
      <p:sp>
        <p:nvSpPr>
          <p:cNvPr id="102" name="文本框 101"/>
          <p:cNvSpPr txBox="1"/>
          <p:nvPr/>
        </p:nvSpPr>
        <p:spPr>
          <a:xfrm>
            <a:off x="4079776" y="5742198"/>
            <a:ext cx="5080000" cy="368300"/>
          </a:xfrm>
          <a:prstGeom prst="rect">
            <a:avLst/>
          </a:prstGeom>
          <a:noFill/>
          <a:ln w="9525">
            <a:noFill/>
          </a:ln>
        </p:spPr>
        <p:txBody>
          <a:bodyPr>
            <a:spAutoFit/>
          </a:bodyPr>
          <a:lstStyle/>
          <a:p>
            <a:pPr indent="0"/>
            <a:r>
              <a:rPr lang="zh-CN" b="0" dirty="0">
                <a:solidFill>
                  <a:srgbClr val="000000"/>
                </a:solidFill>
                <a:ea typeface="宋体" panose="02010600030101010101" pitchFamily="2" charset="-122"/>
              </a:rPr>
              <a:t>数据写入SRAM中的地址申请流程</a:t>
            </a:r>
            <a:endParaRPr lang="zh-CN" altLang="en-US" b="0" dirty="0">
              <a:solidFill>
                <a:srgbClr val="0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400" y="18360"/>
            <a:ext cx="8468280" cy="673920"/>
          </a:xfrm>
          <a:prstGeom prst="rect">
            <a:avLst/>
          </a:prstGeom>
          <a:noFill/>
          <a:ln w="9360">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zh-CN" altLang="en-US" sz="2700" b="1" spc="-1" dirty="0">
                <a:solidFill>
                  <a:srgbClr val="354D4D"/>
                </a:solidFill>
                <a:uFill>
                  <a:solidFill>
                    <a:srgbClr val="FFFFFF"/>
                  </a:solidFill>
                </a:uFill>
                <a:latin typeface="Times New Roman" panose="02020603050405020304"/>
                <a:ea typeface="微软雅黑" panose="020B0503020204020204" charset="-122"/>
              </a:rPr>
              <a:t>二、系统设计</a:t>
            </a:r>
            <a:endParaRPr lang="en-US" altLang="zh-CN" sz="2700" b="1" spc="-1" dirty="0">
              <a:solidFill>
                <a:srgbClr val="354D4D"/>
              </a:solidFill>
              <a:uFill>
                <a:solidFill>
                  <a:srgbClr val="FFFFFF"/>
                </a:solidFill>
              </a:uFill>
              <a:latin typeface="Times New Roman" panose="02020603050405020304"/>
              <a:ea typeface="微软雅黑" panose="020B0503020204020204" charset="-122"/>
            </a:endParaRPr>
          </a:p>
        </p:txBody>
      </p:sp>
      <p:sp>
        <p:nvSpPr>
          <p:cNvPr id="122" name="Line 2"/>
          <p:cNvSpPr/>
          <p:nvPr/>
        </p:nvSpPr>
        <p:spPr>
          <a:xfrm>
            <a:off x="0" y="69336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3" name="Line 3"/>
          <p:cNvSpPr/>
          <p:nvPr/>
        </p:nvSpPr>
        <p:spPr>
          <a:xfrm>
            <a:off x="-5400" y="6313680"/>
            <a:ext cx="12191760" cy="360"/>
          </a:xfrm>
          <a:prstGeom prst="line">
            <a:avLst/>
          </a:prstGeom>
          <a:ln w="12600">
            <a:solidFill>
              <a:srgbClr val="669933"/>
            </a:solidFill>
            <a:round/>
          </a:ln>
        </p:spPr>
        <p:style>
          <a:lnRef idx="1">
            <a:schemeClr val="accent1"/>
          </a:lnRef>
          <a:fillRef idx="0">
            <a:schemeClr val="accent1"/>
          </a:fillRef>
          <a:effectRef idx="0">
            <a:schemeClr val="accent1"/>
          </a:effectRef>
          <a:fontRef idx="minor"/>
        </p:style>
      </p:sp>
      <p:sp>
        <p:nvSpPr>
          <p:cNvPr id="124" name="CustomShape 4"/>
          <p:cNvSpPr/>
          <p:nvPr/>
        </p:nvSpPr>
        <p:spPr>
          <a:xfrm>
            <a:off x="311040" y="6334920"/>
            <a:ext cx="10726200" cy="42444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endParaRPr lang="en-US" sz="1800" b="0" strike="noStrike" spc="-1" dirty="0">
              <a:solidFill>
                <a:srgbClr val="000000"/>
              </a:solidFill>
              <a:uFill>
                <a:solidFill>
                  <a:srgbClr val="FFFFFF"/>
                </a:solidFill>
              </a:uFill>
              <a:latin typeface="Arial" panose="020B0604020202020204" pitchFamily="34" charset="0"/>
            </a:endParaRPr>
          </a:p>
        </p:txBody>
      </p:sp>
      <p:sp>
        <p:nvSpPr>
          <p:cNvPr id="2" name="文本框 1"/>
          <p:cNvSpPr txBox="1"/>
          <p:nvPr/>
        </p:nvSpPr>
        <p:spPr>
          <a:xfrm>
            <a:off x="158115" y="913765"/>
            <a:ext cx="2295525" cy="398780"/>
          </a:xfrm>
          <a:prstGeom prst="rect">
            <a:avLst/>
          </a:prstGeom>
          <a:noFill/>
        </p:spPr>
        <p:txBody>
          <a:bodyPr wrap="square" rtlCol="0">
            <a:spAutoFit/>
          </a:bodyPr>
          <a:lstStyle/>
          <a:p>
            <a:r>
              <a:rPr lang="zh-CN" altLang="en-US" sz="2000" b="1" dirty="0"/>
              <a:t>Input_Controllor</a:t>
            </a:r>
          </a:p>
        </p:txBody>
      </p:sp>
      <p:sp>
        <p:nvSpPr>
          <p:cNvPr id="7" name="Rectangle 4"/>
          <p:cNvSpPr>
            <a:spLocks noChangeArrowheads="1"/>
          </p:cNvSpPr>
          <p:nvPr/>
        </p:nvSpPr>
        <p:spPr bwMode="auto">
          <a:xfrm>
            <a:off x="2207568" y="137534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3" name="图片 2" descr="集创赛LOGO 全称 横版"/>
          <p:cNvPicPr>
            <a:picLocks noChangeAspect="1"/>
          </p:cNvPicPr>
          <p:nvPr/>
        </p:nvPicPr>
        <p:blipFill rotWithShape="1">
          <a:blip r:embed="rId2"/>
          <a:srcRect t="21149" b="19719"/>
          <a:stretch>
            <a:fillRect/>
          </a:stretch>
        </p:blipFill>
        <p:spPr>
          <a:xfrm>
            <a:off x="6816080" y="44928"/>
            <a:ext cx="4742815" cy="647352"/>
          </a:xfrm>
          <a:prstGeom prst="rect">
            <a:avLst/>
          </a:prstGeom>
        </p:spPr>
      </p:pic>
      <p:pic>
        <p:nvPicPr>
          <p:cNvPr id="5" name="图片 4"/>
          <p:cNvPicPr>
            <a:picLocks noChangeAspect="1"/>
          </p:cNvPicPr>
          <p:nvPr/>
        </p:nvPicPr>
        <p:blipFill>
          <a:blip r:embed="rId3"/>
          <a:stretch>
            <a:fillRect/>
          </a:stretch>
        </p:blipFill>
        <p:spPr>
          <a:xfrm>
            <a:off x="1055440" y="1213361"/>
            <a:ext cx="9884711" cy="4710046"/>
          </a:xfrm>
          <a:prstGeom prst="rect">
            <a:avLst/>
          </a:prstGeom>
        </p:spPr>
      </p:pic>
      <p:sp>
        <p:nvSpPr>
          <p:cNvPr id="102" name="文本框 101"/>
          <p:cNvSpPr txBox="1"/>
          <p:nvPr/>
        </p:nvSpPr>
        <p:spPr>
          <a:xfrm>
            <a:off x="3550480" y="5854703"/>
            <a:ext cx="5080000" cy="368300"/>
          </a:xfrm>
          <a:prstGeom prst="rect">
            <a:avLst/>
          </a:prstGeom>
          <a:noFill/>
          <a:ln w="9525">
            <a:noFill/>
          </a:ln>
        </p:spPr>
        <p:txBody>
          <a:bodyPr>
            <a:spAutoFit/>
          </a:bodyPr>
          <a:lstStyle/>
          <a:p>
            <a:pPr indent="266700" algn="ctr"/>
            <a:r>
              <a:rPr lang="zh-CN" b="0" dirty="0">
                <a:solidFill>
                  <a:srgbClr val="000000"/>
                </a:solidFill>
                <a:ea typeface="宋体" panose="02010600030101010101" pitchFamily="2" charset="-122"/>
              </a:rPr>
              <a:t>输出数据的处理流程</a:t>
            </a:r>
            <a:endParaRPr lang="zh-CN" altLang="en-US" b="0" dirty="0">
              <a:solidFill>
                <a:srgbClr val="000000"/>
              </a:solidFill>
              <a:ea typeface="宋体" panose="02010600030101010101" pitchFamily="2" charset="-122"/>
            </a:endParaRPr>
          </a:p>
        </p:txBody>
      </p:sp>
    </p:spTree>
  </p:cSld>
  <p:clrMapOvr>
    <a:masterClrMapping/>
  </p:clrMapOvr>
  <mc:AlternateContent xmlns:mc="http://schemas.openxmlformats.org/markup-compatibility/2006" xmlns:p14="http://schemas.microsoft.com/office/powerpoint/2010/main">
    <mc:Choice Requires="p14">
      <p:transition spd="slow" p14:dur="2000" advTm="9715"/>
    </mc:Choice>
    <mc:Fallback xmlns="">
      <p:transition spd="slow" advTm="9715"/>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KSO_WPP_MARK_KEY" val="0adc3afd-a715-4267-a7c2-bd8344ccc003"/>
  <p:tag name="COMMONDATA" val="eyJoZGlkIjoiNTI1NmU0MmYzYTkyMWQ5ZWQ4YTU1MDkxN2RlNDNlYmYifQ=="/>
</p:tagLst>
</file>

<file path=ppt/tags/tag1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3_1"/>
  <p:tag name="KSO_WM_UNIT_ID" val="diagram20186151_2*l_h_i*1_3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1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4_1"/>
  <p:tag name="KSO_WM_UNIT_ID" val="diagram20186151_2*l_h_i*1_4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4_1"/>
  <p:tag name="KSO_WM_UNIT_ID" val="diagram20186151_2*l_h_a*1_4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1_1"/>
  <p:tag name="KSO_WM_UNIT_ID" val="diagram20186151_2*l_h_i*1_1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1_1"/>
  <p:tag name="KSO_WM_UNIT_ID" val="diagram20186151_2*l_h_a*1_1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3_1"/>
  <p:tag name="KSO_WM_UNIT_ID" val="diagram20186151_2*l_h_i*1_3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4_1"/>
  <p:tag name="KSO_WM_UNIT_ID" val="diagram20186151_2*l_h_i*1_4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4_1"/>
  <p:tag name="KSO_WM_UNIT_ID" val="diagram20186151_2*l_h_a*1_4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1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1_1"/>
  <p:tag name="KSO_WM_UNIT_ID" val="diagram20186151_2*l_h_i*1_1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TABLE_ENDDRAG_ORIGIN_RECT" val="389*113"/>
  <p:tag name="TABLE_ENDDRAG_RECT" val="32*151*389*113"/>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1_1"/>
  <p:tag name="KSO_WM_UNIT_ID" val="diagram20186151_2*l_h_a*1_1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3_1"/>
  <p:tag name="KSO_WM_UNIT_ID" val="diagram20186151_2*l_h_i*1_3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2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4_1"/>
  <p:tag name="KSO_WM_UNIT_ID" val="diagram20186151_2*l_h_i*1_4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2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4_1"/>
  <p:tag name="KSO_WM_UNIT_ID" val="diagram20186151_2*l_h_a*1_4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1_1"/>
  <p:tag name="KSO_WM_UNIT_ID" val="diagram20186151_2*l_h_i*1_1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1_1"/>
  <p:tag name="KSO_WM_UNIT_ID" val="diagram20186151_2*l_h_a*1_1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2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3_1"/>
  <p:tag name="KSO_WM_UNIT_ID" val="diagram20186151_2*l_h_i*1_3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1_1"/>
  <p:tag name="KSO_WM_UNIT_ID" val="diagram20186151_2*l_h_a*1_1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3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4_1"/>
  <p:tag name="KSO_WM_UNIT_ID" val="diagram20186151_2*l_h_i*1_4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4_1"/>
  <p:tag name="KSO_WM_UNIT_ID" val="diagram20186151_2*l_h_a*1_4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1_1"/>
  <p:tag name="KSO_WM_UNIT_ID" val="diagram20186151_2*l_h_i*1_1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1_1"/>
  <p:tag name="KSO_WM_UNIT_ID" val="diagram20186151_2*l_h_a*1_1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3_1"/>
  <p:tag name="KSO_WM_UNIT_ID" val="diagram20186151_2*l_h_i*1_3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4_1"/>
  <p:tag name="KSO_WM_UNIT_ID" val="diagram20186151_2*l_h_i*1_4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3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4_1"/>
  <p:tag name="KSO_WM_UNIT_ID" val="diagram20186151_2*l_h_a*1_4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3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1_1"/>
  <p:tag name="KSO_WM_UNIT_ID" val="diagram20186151_2*l_h_i*1_1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3_1"/>
  <p:tag name="KSO_WM_UNIT_ID" val="diagram20186151_2*l_h_i*1_3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4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1_1"/>
  <p:tag name="KSO_WM_UNIT_ID" val="diagram20186151_2*l_h_a*1_1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3_1"/>
  <p:tag name="KSO_WM_UNIT_ID" val="diagram20186151_2*l_h_i*1_3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4_1"/>
  <p:tag name="KSO_WM_UNIT_ID" val="diagram20186151_2*l_h_i*1_4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4_1"/>
  <p:tag name="KSO_WM_UNIT_ID" val="diagram20186151_2*l_h_a*1_4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1_1"/>
  <p:tag name="KSO_WM_UNIT_ID" val="diagram20186151_2*l_h_i*1_1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1_1"/>
  <p:tag name="KSO_WM_UNIT_ID" val="diagram20186151_2*l_h_a*1_1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3_1"/>
  <p:tag name="KSO_WM_UNIT_ID" val="diagram20186151_2*l_h_i*1_3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4_1"/>
  <p:tag name="KSO_WM_UNIT_ID" val="diagram20186151_2*l_h_i*1_4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4_1"/>
  <p:tag name="KSO_WM_UNIT_ID" val="diagram20186151_2*l_h_a*1_4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4_1"/>
  <p:tag name="KSO_WM_UNIT_ID" val="diagram20186151_2*l_h_i*1_4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50.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1_1"/>
  <p:tag name="KSO_WM_UNIT_ID" val="diagram20186151_2*l_h_i*1_1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4_1"/>
  <p:tag name="KSO_WM_UNIT_ID" val="diagram20186151_2*l_h_a*1_4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ags/tag7.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i"/>
  <p:tag name="KSO_WM_UNIT_INDEX" val="1_1_1"/>
  <p:tag name="KSO_WM_UNIT_ID" val="diagram20186151_2*l_h_i*1_1_1"/>
  <p:tag name="KSO_WM_UNIT_LAYERLEVEL" val="1_1_1"/>
  <p:tag name="KSO_WM_BEAUTIFY_FLAG" val=""/>
  <p:tag name="KSO_WM_TAG_VERSION" val="1.0"/>
  <p:tag name="KSO_WM_DIAGRAM_GROUP_CODE" val="l1-1"/>
  <p:tag name="KSO_WM_UNIT_TEXT_FILL_FORE_SCHEMECOLOR_INDEX" val="15"/>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TEMPLATE_CATEGORY" val="diagram"/>
  <p:tag name="KSO_WM_TEMPLATE_INDEX" val="20186151"/>
  <p:tag name="KSO_WM_UNIT_TYPE" val="l_h_a"/>
  <p:tag name="KSO_WM_UNIT_INDEX" val="1_1_1"/>
  <p:tag name="KSO_WM_UNIT_ID" val="diagram20186151_2*l_h_a*1_1_1"/>
  <p:tag name="KSO_WM_UNIT_LAYERLEVEL" val="1_1_1"/>
  <p:tag name="KSO_WM_UNIT_VALUE" val="17"/>
  <p:tag name="KSO_WM_UNIT_HIGHLIGHT" val="0"/>
  <p:tag name="KSO_WM_UNIT_COMPATIBLE" val="0"/>
  <p:tag name="KSO_WM_UNIT_CLEAR" val="0"/>
  <p:tag name="KSO_WM_BEAUTIFY_FLAG" val=""/>
  <p:tag name="KSO_WM_TAG_VERSION" val="1.0"/>
  <p:tag name="KSO_WM_DIAGRAM_GROUP_CODE" val="l1-1"/>
  <p:tag name="KSO_WM_UNIT_PRESET_TEXT" val="标题文本预设"/>
  <p:tag name="KSO_WM_UNIT_TEXT_FILL_FORE_SCHEMECOLOR_INDEX" val="15"/>
  <p:tag name="KSO_WM_UNIT_TEXT_FILL_TYPE"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2294</Words>
  <Application>Microsoft Office PowerPoint</Application>
  <PresentationFormat>宽屏</PresentationFormat>
  <Paragraphs>226</Paragraphs>
  <Slides>36</Slides>
  <Notes>8</Notes>
  <HiddenSlides>0</HiddenSlides>
  <MMClips>8</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36</vt:i4>
      </vt:variant>
    </vt:vector>
  </HeadingPairs>
  <TitlesOfParts>
    <vt:vector size="50" baseType="lpstr">
      <vt:lpstr>等线</vt:lpstr>
      <vt:lpstr>黑体</vt:lpstr>
      <vt:lpstr>华文中宋</vt:lpstr>
      <vt:lpstr>楷体</vt:lpstr>
      <vt:lpstr>宋体</vt:lpstr>
      <vt:lpstr>微软雅黑</vt:lpstr>
      <vt:lpstr>Arial</vt:lpstr>
      <vt:lpstr>Calibri</vt:lpstr>
      <vt:lpstr>Symbol</vt:lpstr>
      <vt:lpstr>Times New Roman</vt:lpstr>
      <vt:lpstr>Wingdings</vt:lpstr>
      <vt:lpstr>Office Theme</vt:lpstr>
      <vt:lpstr>Office Theme</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Allen</dc:creator>
  <cp:lastModifiedBy>sun wangchao</cp:lastModifiedBy>
  <cp:revision>784</cp:revision>
  <dcterms:created xsi:type="dcterms:W3CDTF">1900-01-01T00:00:00Z</dcterms:created>
  <dcterms:modified xsi:type="dcterms:W3CDTF">2024-05-20T15:47:21Z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宽屏</vt:lpwstr>
  </property>
  <property fmtid="{D5CDD505-2E9C-101B-9397-08002B2CF9AE}" pid="9" name="ScaleCrop">
    <vt:bool>false</vt:bool>
  </property>
  <property fmtid="{D5CDD505-2E9C-101B-9397-08002B2CF9AE}" pid="10" name="ShareDoc">
    <vt:bool>false</vt:bool>
  </property>
  <property fmtid="{D5CDD505-2E9C-101B-9397-08002B2CF9AE}" pid="11" name="Slides">
    <vt:i4>5</vt:i4>
  </property>
  <property fmtid="{D5CDD505-2E9C-101B-9397-08002B2CF9AE}" pid="12" name="KSOProductBuildVer">
    <vt:lpwstr>2052-12.1.0.16729</vt:lpwstr>
  </property>
  <property fmtid="{D5CDD505-2E9C-101B-9397-08002B2CF9AE}" pid="13" name="ICV">
    <vt:lpwstr>FFB49685A20F458F8EDEBF73FA114577</vt:lpwstr>
  </property>
</Properties>
</file>