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73" r:id="rId6"/>
    <p:sldId id="274" r:id="rId7"/>
    <p:sldId id="258" r:id="rId8"/>
    <p:sldId id="265" r:id="rId9"/>
    <p:sldId id="260" r:id="rId10"/>
    <p:sldId id="308" r:id="rId11"/>
    <p:sldId id="284" r:id="rId12"/>
    <p:sldId id="282" r:id="rId13"/>
    <p:sldId id="286" r:id="rId14"/>
    <p:sldId id="279" r:id="rId15"/>
    <p:sldId id="269" r:id="rId16"/>
    <p:sldId id="290" r:id="rId17"/>
    <p:sldId id="287" r:id="rId18"/>
    <p:sldId id="289" r:id="rId19"/>
    <p:sldId id="309" r:id="rId20"/>
    <p:sldId id="291" r:id="rId21"/>
    <p:sldId id="293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275" r:id="rId34"/>
    <p:sldId id="271" r:id="rId3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E35A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84A1E-19F9-E0D4-337F-14D42A633DFF}" v="2" dt="2023-08-23T04:37:17.066"/>
    <p1510:client id="{032F3B8C-B365-AE12-ED1F-CF0B97C63CD7}" v="2" dt="2023-08-19T07:52:29.246"/>
    <p1510:client id="{036EADA6-D4DB-E5A3-4A30-23E9D181B586}" v="13" dt="2023-08-23T04:41:17.173"/>
    <p1510:client id="{10AAEC59-7C70-0E33-FDEF-25C3A43C7410}" v="1090" dt="2023-01-27T01:39:35.866"/>
    <p1510:client id="{134EFAA9-5E6E-150B-DB10-CED58EC76C2B}" v="1446" dt="2023-01-27T15:55:46.779"/>
    <p1510:client id="{1786A1A0-1224-5722-4648-6139CB1CFAFE}" v="160" dt="2023-01-31T02:25:58.352"/>
    <p1510:client id="{1CE02B44-0A8D-8852-84B1-3E6BBDD82C59}" v="485" dt="2023-02-13T16:07:25.846"/>
    <p1510:client id="{38332352-2719-A1A2-0198-948A43781BD8}" v="341" dt="2023-02-14T16:15:22.315"/>
    <p1510:client id="{3E09A4DD-A880-1B0F-9C9C-AD07D4F52E17}" v="8" dt="2023-01-31T01:04:27.543"/>
    <p1510:client id="{4165BE3C-B964-2ECE-43F8-2B40D4350648}" v="56" dt="2023-08-19T08:10:29.295"/>
    <p1510:client id="{4AF2719C-FF88-DE4C-70D7-8C90E75F7975}" v="71" dt="2023-02-14T08:00:57.275"/>
    <p1510:client id="{5230908D-9C9B-4839-BE86-8752C8F88362}" v="79" dt="2023-08-23T04:23:56.510"/>
    <p1510:client id="{647DE1B7-1EA2-E1F1-1513-5E2D0EBCB1C4}" v="29" dt="2023-08-23T05:30:20.741"/>
    <p1510:client id="{649851AE-7980-5645-49E8-A24C40CDAA18}" v="97" dt="2023-01-31T01:47:52.636"/>
    <p1510:client id="{6986D067-A412-A554-1168-144D69F12A90}" v="701" dt="2023-01-31T01:01:20.596"/>
    <p1510:client id="{6B5D7937-57D2-9FB2-95DF-1353B0E01E46}" v="1766" dt="2023-08-23T05:13:11.828"/>
    <p1510:client id="{6E8CDB24-0BB7-B488-E42B-783132F0A307}" v="19" dt="2023-08-19T07:37:30.865"/>
    <p1510:client id="{7029685C-122A-93C9-6E3A-C187A49EA63C}" v="242" dt="2023-08-23T11:26:49.497"/>
    <p1510:client id="{730FAD34-72AC-21D1-99E2-2A6C5EA8F192}" v="437" dt="2023-08-23T12:23:34.289"/>
    <p1510:client id="{762CAE8B-82F5-E9D7-9FD7-A3DF9FD9084D}" v="231" dt="2023-08-23T14:13:15.254"/>
    <p1510:client id="{8393F828-D779-606B-D222-5BA5E9614749}" v="21" dt="2023-02-01T00:07:59.806"/>
    <p1510:client id="{8858BF1D-2171-F82F-9402-F77EC6D54F30}" v="273" dt="2023-02-14T13:24:41.858"/>
    <p1510:client id="{8983FA62-915F-A670-8836-DF3EE5361197}" v="19" dt="2023-08-23T05:18:11.671"/>
    <p1510:client id="{8B9FCAEF-0630-ACF9-B3F9-2AD45629C0E6}" v="301" dt="2023-01-28T02:09:39.366"/>
    <p1510:client id="{91294796-BDA8-426C-97B4-F2EDF9D7189C}" v="1170" dt="2023-01-26T15:28:27.921"/>
    <p1510:client id="{A2871FCA-0904-AFB9-01A9-A2110D9BEB63}" v="20" dt="2023-01-31T02:07:23.116"/>
    <p1510:client id="{B674D2F4-6C90-F9C4-BA8C-1D23BEEFF747}" v="23" dt="2023-08-23T11:51:39.479"/>
    <p1510:client id="{BCFC1957-33F2-DA46-2B5A-1B95235B412B}" v="2" dt="2023-01-31T15:50:19.896"/>
    <p1510:client id="{BDB5C96D-FE81-DDCB-B611-D9E8F5AF8097}" v="64" dt="2023-08-23T12:13:21.922"/>
    <p1510:client id="{BFD90A9F-16A2-A75D-6375-0352C0EA784F}" v="6" dt="2023-08-19T07:42:21.849"/>
    <p1510:client id="{C021134A-1D91-49EF-BC62-5C1F985BD48A}" v="26" dt="2023-01-31T03:44:57.376"/>
    <p1510:client id="{C8BC6649-DC90-2F23-2951-037A3B530BC3}" v="72" dt="2023-08-23T04:28:32.140"/>
    <p1510:client id="{CA98ACB2-5ED5-0559-6F70-7BEB8E79967F}" v="262" dt="2023-01-31T04:17:57.658"/>
    <p1510:client id="{D3EB001E-AC85-6CDD-88AB-99CEFB22F25A}" v="166" dt="2023-02-15T03:25:56.501"/>
    <p1510:client id="{D8057FF4-55DA-14C7-C71E-C61B273965EB}" v="54" dt="2023-01-31T01:22:17.227"/>
    <p1510:client id="{E466D0E7-5D4C-CFD7-41D3-86A35880B340}" v="302" dt="2023-01-27T01:47:11.498"/>
    <p1510:client id="{E659E4F4-6989-414A-460C-A310402C510D}" v="35" dt="2023-08-23T05:22:30.756"/>
    <p1510:client id="{E95A7755-43A9-27EB-9962-1DA9854C1E0A}" v="17" dt="2023-08-23T04:35:52.436"/>
    <p1510:client id="{F03C0C6C-B3FE-E621-9122-12EBB450262B}" v="3688" dt="2023-08-19T09:49:56.597"/>
    <p1510:client id="{F82F3D50-A1B0-495D-871F-F1395A445403}" v="41" dt="2023-08-19T08:00:45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522" y="-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xmlns="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xmlns="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xmlns="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xmlns="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Information for Teachers in TU (Meiktila)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3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7EF3E71E-907D-6F48-62AD-2B950321321B}"/>
              </a:ext>
            </a:extLst>
          </p:cNvPr>
          <p:cNvSpPr>
            <a:spLocks noGrp="1"/>
          </p:cNvSpPr>
          <p:nvPr/>
        </p:nvSpPr>
        <p:spPr>
          <a:xfrm>
            <a:off x="1995542" y="688923"/>
            <a:ext cx="9633580" cy="3759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Times New Roman"/>
                <a:cs typeface="Times New Roman"/>
              </a:rPr>
              <a:t>Technological University(Meiktila)</a:t>
            </a:r>
            <a:endParaRPr lang="en-US" sz="4400" dirty="0"/>
          </a:p>
          <a:p>
            <a:endParaRPr lang="en-US" sz="4100">
              <a:latin typeface="Times New Roman"/>
              <a:cs typeface="Times New Roman"/>
            </a:endParaRPr>
          </a:p>
          <a:p>
            <a:r>
              <a:rPr lang="en-US" sz="3600" dirty="0">
                <a:latin typeface="Times New Roman"/>
                <a:cs typeface="Times New Roman"/>
              </a:rPr>
              <a:t>         </a:t>
            </a:r>
            <a:endParaRPr lang="en-US" sz="4000"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  <a:p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r>
              <a:rPr lang="en-US" sz="3600" dirty="0">
                <a:latin typeface="Times New Roman"/>
                <a:cs typeface="Times New Roman"/>
              </a:rPr>
              <a:t/>
            </a:r>
            <a:br>
              <a:rPr lang="en-US" sz="3600" dirty="0">
                <a:latin typeface="Times New Roman"/>
                <a:cs typeface="Times New Roman"/>
              </a:rPr>
            </a:b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xmlns="" id="{574967EC-FBBD-12FA-81D4-5D9751FD0F90}"/>
              </a:ext>
            </a:extLst>
          </p:cNvPr>
          <p:cNvSpPr txBox="1">
            <a:spLocks/>
          </p:cNvSpPr>
          <p:nvPr/>
        </p:nvSpPr>
        <p:spPr>
          <a:xfrm>
            <a:off x="8946776" y="6143438"/>
            <a:ext cx="2743200" cy="365125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>
                <a:ea typeface="+mn-lt"/>
                <a:cs typeface="+mn-lt"/>
              </a:rPr>
              <a:t>Project Group VI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F9E815-0F6C-01E6-FC93-CBECEC3320F4}"/>
              </a:ext>
            </a:extLst>
          </p:cNvPr>
          <p:cNvSpPr txBox="1"/>
          <p:nvPr/>
        </p:nvSpPr>
        <p:spPr>
          <a:xfrm>
            <a:off x="2001613" y="3840138"/>
            <a:ext cx="103740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Information of Teachers in TU (Meiktila)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2B235F1-AEFE-9144-8901-4B5256CD21D4}"/>
              </a:ext>
            </a:extLst>
          </p:cNvPr>
          <p:cNvSpPr txBox="1"/>
          <p:nvPr/>
        </p:nvSpPr>
        <p:spPr>
          <a:xfrm>
            <a:off x="378345" y="5612524"/>
            <a:ext cx="5342402" cy="14209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>
                <a:ea typeface="+mn-lt"/>
                <a:cs typeface="+mn-lt"/>
              </a:rPr>
              <a:t>  Supervised By Dr. Myat Thu Aye</a:t>
            </a:r>
            <a:endParaRPr lang="en-US" sz="20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50754B-D968-DC64-9518-96863D5F15E4}"/>
              </a:ext>
            </a:extLst>
          </p:cNvPr>
          <p:cNvSpPr txBox="1"/>
          <p:nvPr/>
        </p:nvSpPr>
        <p:spPr>
          <a:xfrm>
            <a:off x="2084927" y="5324928"/>
            <a:ext cx="26533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(final Seminar)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81F4D5-3375-AB01-898E-C0B31F3C91B1}"/>
              </a:ext>
            </a:extLst>
          </p:cNvPr>
          <p:cNvSpPr txBox="1"/>
          <p:nvPr/>
        </p:nvSpPr>
        <p:spPr>
          <a:xfrm>
            <a:off x="9331779" y="5323114"/>
            <a:ext cx="341539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/>
              <a:t>24-8-2023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A8F7285-7FFE-AB25-AE31-D8F5FE8F52E2}"/>
              </a:ext>
            </a:extLst>
          </p:cNvPr>
          <p:cNvSpPr txBox="1"/>
          <p:nvPr/>
        </p:nvSpPr>
        <p:spPr>
          <a:xfrm>
            <a:off x="2581141" y="2387958"/>
            <a:ext cx="886495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</a:rPr>
              <a:t>Department for Information Technology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112775A-2299-852B-0AE4-E69B3C94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xmlns="" id="{18873D23-2DCF-4B31-A009-95721C06E8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xmlns="" id="{C13EF075-D4EF-4929-ADBC-91B27DA199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xmlns="" id="{DAA26DFA-AAB2-4973-9C17-16D587C7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F407F11-7321-4BF6-8536-CCE8E34245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06AC5DCC-C3CC-4FD5-AD4E-13A1BE5F7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4BBCC2F4-EFA7-4AF4-B538-AC4022D90F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A9D1364-B6A3-44CB-9FBA-C528F0CE90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7D54D3-D79B-5C70-A8CE-F7C0485C9EE9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React.js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C48085B-71D4-3BC5-E20F-2F6732A67A2E}"/>
              </a:ext>
            </a:extLst>
          </p:cNvPr>
          <p:cNvSpPr txBox="1"/>
          <p:nvPr/>
        </p:nvSpPr>
        <p:spPr>
          <a:xfrm>
            <a:off x="5528442" y="804672"/>
            <a:ext cx="6167155" cy="52303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57150" lvl="0" indent="-285750" algn="just">
              <a:lnSpc>
                <a:spcPct val="15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 dirty="0">
                <a:solidFill>
                  <a:schemeClr val="tx2"/>
                </a:solidFill>
              </a:rPr>
              <a:t>React.js is a JavaScript library for building user interfaces. It was developed and is maintained by Facebook.​</a:t>
            </a:r>
            <a:endParaRPr lang="en-US" dirty="0"/>
          </a:p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2400">
              <a:solidFill>
                <a:schemeClr val="tx2"/>
              </a:solidFill>
            </a:endParaRPr>
          </a:p>
          <a:p>
            <a:pPr marL="57150" indent="-285750" algn="just">
              <a:lnSpc>
                <a:spcPct val="15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 dirty="0">
                <a:solidFill>
                  <a:schemeClr val="tx2"/>
                </a:solidFill>
              </a:rPr>
              <a:t> React is based on a component-based approach to building user interfaces, the use of a virtual DOM for efficient updates and rendering, and a declarative syntax for easier understanding and development.​</a:t>
            </a:r>
          </a:p>
          <a:p>
            <a:pPr marL="57150" lvl="0" indent="-285750" algn="just">
              <a:lnSpc>
                <a:spcPct val="15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CB9262-8614-3495-A122-F625CFBC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Information for Teachers in TU (Meiktila) </a:t>
            </a: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F9D4E8-B2D5-B838-705D-FE266310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20172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88EB6E95-9C89-4CFF-A598-F278D0DFB3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74CD0F4-EA2A-4E5D-AE73-1112C1CA2A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37DA95-BE54-E910-AA6C-94ACCAF3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65403"/>
            <a:ext cx="6196391" cy="41271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Node.js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5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03AD3A-99C9-4EB2-4BEB-F149ECFD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1868" y="1200627"/>
            <a:ext cx="7563383" cy="44567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lnSpc>
                <a:spcPct val="150000"/>
              </a:lnSpc>
            </a:pP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Node.js is based on its use of Google's V8 JavaScript engine, its event-driven, non-blocking I/O model, and its large and growing ecosystem of modules and libraries. These features make it a fast, efficient, and scalable platform for server-side programming in JavaScript.</a:t>
            </a:r>
            <a:endParaRPr lang="en-US" sz="2400" kern="1200">
              <a:solidFill>
                <a:schemeClr val="tx2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endParaRPr lang="en-US" sz="2400" kern="120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A1EDC8FC-C3D1-4FE4-8E66-29767478DB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51638344-E7F0-4958-8208-ADCB82256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4E1970FB-4D97-4834-84EC-E48B27CC19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EA7D5D6-1774-4826-A365-56CA591C9C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C9CE5CDD-EDFB-416F-889C-A7DB46AA9A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1BC136B2-4D8D-4561-95D5-56167F4116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 flipH="1">
            <a:off x="0" y="4114799"/>
            <a:ext cx="3655725" cy="2743201"/>
            <a:chOff x="-305" y="-1"/>
            <a:chExt cx="3832880" cy="2876136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C3B060E-7597-4B31-9EBE-16DBC974CD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937A35E4-8449-4A65-9CFF-F87916203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25774B36-1747-45AE-82C4-C5BA90C518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0022F94E-D4FB-4369-A3EE-7D82330BA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75C322-BF5E-464B-E39D-F813076A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200">
                <a:ea typeface="+mn-lt"/>
                <a:cs typeface="+mn-lt"/>
              </a:rPr>
              <a:t>Information for Teachers in TU (Meiktila) </a:t>
            </a:r>
            <a:endParaRPr lang="en-US" sz="1200" kern="120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5E5E87-EAB1-5BA1-AB99-F4A76290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/>
              <a:pPr>
                <a:spcAft>
                  <a:spcPts val="600"/>
                </a:spcAft>
              </a:pPr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5853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52807282"/>
              </p:ext>
            </p:extLst>
          </p:nvPr>
        </p:nvGraphicFramePr>
        <p:xfrm>
          <a:off x="321268" y="1259393"/>
          <a:ext cx="11292998" cy="289122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38172">
                  <a:extLst>
                    <a:ext uri="{9D8B030D-6E8A-4147-A177-3AD203B41FA5}">
                      <a16:colId xmlns:a16="http://schemas.microsoft.com/office/drawing/2014/main" xmlns="" val="2547279344"/>
                    </a:ext>
                  </a:extLst>
                </a:gridCol>
                <a:gridCol w="2638172">
                  <a:extLst>
                    <a:ext uri="{9D8B030D-6E8A-4147-A177-3AD203B41FA5}">
                      <a16:colId xmlns:a16="http://schemas.microsoft.com/office/drawing/2014/main" xmlns="" val="2366228292"/>
                    </a:ext>
                  </a:extLst>
                </a:gridCol>
                <a:gridCol w="3008327">
                  <a:extLst>
                    <a:ext uri="{9D8B030D-6E8A-4147-A177-3AD203B41FA5}">
                      <a16:colId xmlns:a16="http://schemas.microsoft.com/office/drawing/2014/main" xmlns="" val="934788178"/>
                    </a:ext>
                  </a:extLst>
                </a:gridCol>
                <a:gridCol w="3008327">
                  <a:extLst>
                    <a:ext uri="{9D8B030D-6E8A-4147-A177-3AD203B41FA5}">
                      <a16:colId xmlns:a16="http://schemas.microsoft.com/office/drawing/2014/main" xmlns="" val="4030131843"/>
                    </a:ext>
                  </a:extLst>
                </a:gridCol>
              </a:tblGrid>
              <a:tr h="96374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0" i="0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Requirements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41328149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React.js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Node.js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Mongo DB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Window  8 , 10 ,11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34841754"/>
                  </a:ext>
                </a:extLst>
              </a:tr>
              <a:tr h="9637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Next.js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Express.js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Minimum core i3, 7 gen , Ram 4</a:t>
                      </a:r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29140390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010" y="6349863"/>
            <a:ext cx="4114800" cy="365125"/>
          </a:xfrm>
        </p:spPr>
        <p:txBody>
          <a:bodyPr/>
          <a:lstStyle/>
          <a:p>
            <a:r>
              <a:rPr lang="en-US" sz="1200">
                <a:ea typeface="+mn-lt"/>
                <a:cs typeface="+mn-lt"/>
              </a:rPr>
              <a:t>Information for Teachers in TU (Meiktila) 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xmlns="" id="{5766857F-E1DA-E3A2-7B35-E5CB7156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44" y="2357283"/>
            <a:ext cx="752168" cy="752168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xmlns="" id="{A27A4363-C81F-561E-3519-43C8230D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11" y="2308629"/>
            <a:ext cx="789039" cy="789039"/>
          </a:xfrm>
          <a:prstGeom prst="rect">
            <a:avLst/>
          </a:prstGeom>
        </p:spPr>
      </p:pic>
      <p:pic>
        <p:nvPicPr>
          <p:cNvPr id="10" name="Picture 10" descr="A picture containing balloon, aircraft, transport&#10;&#10;Description automatically generated">
            <a:extLst>
              <a:ext uri="{FF2B5EF4-FFF2-40B4-BE49-F238E27FC236}">
                <a16:creationId xmlns:a16="http://schemas.microsoft.com/office/drawing/2014/main" xmlns="" id="{4FF888FA-D9F9-DD73-3AFB-AED73B16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22" y="2389238"/>
            <a:ext cx="703007" cy="690717"/>
          </a:xfrm>
          <a:prstGeom prst="rect">
            <a:avLst/>
          </a:prstGeom>
        </p:spPr>
      </p:pic>
      <p:pic>
        <p:nvPicPr>
          <p:cNvPr id="11" name="Picture 11" descr="Icon&#10;&#10;Description automatically generated">
            <a:extLst>
              <a:ext uri="{FF2B5EF4-FFF2-40B4-BE49-F238E27FC236}">
                <a16:creationId xmlns:a16="http://schemas.microsoft.com/office/drawing/2014/main" xmlns="" id="{66C93AB8-C17F-C1BF-1581-21E6724B1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140" y="2438397"/>
            <a:ext cx="518654" cy="518655"/>
          </a:xfrm>
          <a:prstGeom prst="rect">
            <a:avLst/>
          </a:prstGeom>
        </p:spPr>
      </p:pic>
      <p:pic>
        <p:nvPicPr>
          <p:cNvPr id="12" name="Graphic 12">
            <a:extLst>
              <a:ext uri="{FF2B5EF4-FFF2-40B4-BE49-F238E27FC236}">
                <a16:creationId xmlns:a16="http://schemas.microsoft.com/office/drawing/2014/main" xmlns="" id="{5D48D137-421D-F8FD-43FB-6546BCB1B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1840" y="3428039"/>
            <a:ext cx="614085" cy="625289"/>
          </a:xfrm>
          <a:prstGeom prst="rect">
            <a:avLst/>
          </a:prstGeom>
        </p:spPr>
      </p:pic>
      <p:pic>
        <p:nvPicPr>
          <p:cNvPr id="14" name="Picture 14" descr="Icon&#10;&#10;Description automatically generated">
            <a:extLst>
              <a:ext uri="{FF2B5EF4-FFF2-40B4-BE49-F238E27FC236}">
                <a16:creationId xmlns:a16="http://schemas.microsoft.com/office/drawing/2014/main" xmlns="" id="{F17F66D7-9775-53E8-1FE5-587F0176B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0643" y="3433201"/>
            <a:ext cx="686362" cy="6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420FC82-CAC9-08A7-8A63-B4015842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Information for Teachers in TU (Meiktila)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030769-724A-814D-B53E-59FB0A79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AF7DA6B-357D-6225-FCD2-F379999D2D03}"/>
              </a:ext>
            </a:extLst>
          </p:cNvPr>
          <p:cNvSpPr txBox="1"/>
          <p:nvPr/>
        </p:nvSpPr>
        <p:spPr>
          <a:xfrm>
            <a:off x="1047749" y="1115428"/>
            <a:ext cx="10214309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b="1"/>
              <a:t>Configuration</a:t>
            </a:r>
            <a:r>
              <a:rPr lang="en-US" sz="2000"/>
              <a:t>:</a:t>
            </a:r>
          </a:p>
          <a:p>
            <a:r>
              <a:rPr lang="en-US"/>
              <a:t>       </a:t>
            </a:r>
            <a:r>
              <a:rPr lang="en-US" sz="2000"/>
              <a:t> </a:t>
            </a:r>
            <a:r>
              <a:rPr lang="en-US" sz="2000" b="1"/>
              <a:t>1. Environment Variables</a:t>
            </a:r>
            <a:r>
              <a:rPr lang="en-US" sz="2000"/>
              <a:t>: Store configuration files to manage different      environments(development, production, etc.).</a:t>
            </a:r>
          </a:p>
          <a:p>
            <a:r>
              <a:rPr lang="en-US" sz="2000"/>
              <a:t>       </a:t>
            </a:r>
            <a:r>
              <a:rPr lang="en-US" sz="2000" b="1"/>
              <a:t> 2. Constants</a:t>
            </a:r>
            <a:r>
              <a:rPr lang="en-US" sz="2000"/>
              <a:t>: Define constants like API URLs, configuration settings.</a:t>
            </a:r>
          </a:p>
          <a:p>
            <a:r>
              <a:rPr lang="en-US" sz="2000" b="1"/>
              <a:t>2.  Documentation</a:t>
            </a:r>
            <a:r>
              <a:rPr lang="en-US" sz="2000"/>
              <a:t>:</a:t>
            </a:r>
            <a:endParaRPr lang="en-US"/>
          </a:p>
          <a:p>
            <a:r>
              <a:rPr lang="en-US" sz="2000" b="1"/>
              <a:t>         1. </a:t>
            </a:r>
            <a:r>
              <a:rPr lang="en-US" sz="2000"/>
              <a:t>Create</a:t>
            </a:r>
            <a:r>
              <a:rPr lang="en-US" sz="2000" b="1"/>
              <a:t> </a:t>
            </a:r>
            <a:r>
              <a:rPr lang="en-US" sz="2000"/>
              <a:t>a folder to hold documentation related to the IMS.</a:t>
            </a:r>
          </a:p>
          <a:p>
            <a:r>
              <a:rPr lang="en-US" sz="2000"/>
              <a:t>        </a:t>
            </a:r>
            <a:r>
              <a:rPr lang="en-US" sz="2000" b="1"/>
              <a:t> 2</a:t>
            </a:r>
            <a:r>
              <a:rPr lang="en-US" sz="2000"/>
              <a:t>. </a:t>
            </a:r>
            <a:r>
              <a:rPr lang="en-US" sz="2000" b="1"/>
              <a:t>API Documentation</a:t>
            </a:r>
            <a:r>
              <a:rPr lang="en-US" sz="2000"/>
              <a:t>: Document the API endpoints, request, and response payload.</a:t>
            </a:r>
          </a:p>
          <a:p>
            <a:r>
              <a:rPr lang="en-US" sz="2000"/>
              <a:t>         </a:t>
            </a:r>
            <a:r>
              <a:rPr lang="en-US" sz="2000" b="1"/>
              <a:t>3. Installation/Deployment Guide</a:t>
            </a:r>
            <a:r>
              <a:rPr lang="en-US" sz="2000"/>
              <a:t>: Include instructions for setting up the system and </a:t>
            </a:r>
          </a:p>
          <a:p>
            <a:r>
              <a:rPr lang="en-US" sz="2000"/>
              <a:t>             deploying it.</a:t>
            </a:r>
          </a:p>
          <a:p>
            <a:r>
              <a:rPr lang="en-US" sz="2000" b="1"/>
              <a:t>3.  Utility:</a:t>
            </a:r>
            <a:endParaRPr lang="en-US" b="1"/>
          </a:p>
          <a:p>
            <a:r>
              <a:rPr lang="en-US" sz="2000"/>
              <a:t>         1. Store utility or helper functions that are used throughout the system.</a:t>
            </a:r>
            <a:endParaRPr lang="en-US" sz="2000" b="1"/>
          </a:p>
          <a:p>
            <a:endParaRPr lang="en-US" sz="2000"/>
          </a:p>
          <a:p>
            <a:r>
              <a:rPr lang="en-US" sz="2000" b="1"/>
              <a:t>1.Dependencies:</a:t>
            </a:r>
            <a:endParaRPr lang="en-US" sz="2000"/>
          </a:p>
          <a:p>
            <a:r>
              <a:rPr lang="en-US" sz="2000" b="1"/>
              <a:t>        </a:t>
            </a:r>
            <a:r>
              <a:rPr lang="en-US" sz="2000"/>
              <a:t>1. Store any external dependencies, libraries, or modules required for the project.</a:t>
            </a:r>
            <a:endParaRPr lang="en-US" sz="2000" b="1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68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7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9F80139-B37C-BAE7-EFDE-F4D9461B760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Admin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xmlns="" id="{BE6C23D1-0E71-7F3F-9DE9-3517FAE5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81" y="548985"/>
            <a:ext cx="4676149" cy="594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14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C21FD-52BF-87BA-93F2-6E1F0A36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5AB511-378E-FCD0-9A96-DEFC8DA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Information for Teachers in TU (Meiktila)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6BAA27-A49A-7EEC-44C9-83A0A56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A289510-F52A-5AA6-E523-AF1DC75A6FA5}"/>
              </a:ext>
            </a:extLst>
          </p:cNvPr>
          <p:cNvSpPr txBox="1"/>
          <p:nvPr/>
        </p:nvSpPr>
        <p:spPr>
          <a:xfrm>
            <a:off x="560471" y="760979"/>
            <a:ext cx="11409087" cy="51185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sz="2000" b="1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sz="2000" b="1"/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en-US" sz="2000" b="1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1" dirty="0"/>
              <a:t>Main Project Directory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000" b="1" dirty="0"/>
              <a:t>Backend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       1. Controllers: </a:t>
            </a:r>
            <a:r>
              <a:rPr lang="en-US" sz="2000" dirty="0"/>
              <a:t>Contains the logic to handle requests, process data, and interact with the                 database.</a:t>
            </a:r>
            <a:r>
              <a:rPr lang="en-US" sz="2000" b="1" dirty="0"/>
              <a:t>   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       2. Models: </a:t>
            </a:r>
            <a:r>
              <a:rPr lang="en-US" sz="2000" dirty="0"/>
              <a:t>Define data structures and interact with the database.</a:t>
            </a:r>
            <a:endParaRPr lang="en-US" sz="2000" b="1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       </a:t>
            </a:r>
            <a:r>
              <a:rPr lang="en-US" sz="2000" b="1" dirty="0"/>
              <a:t>3. Views: </a:t>
            </a:r>
            <a:r>
              <a:rPr lang="en-US" sz="2000" dirty="0"/>
              <a:t>In case the backend generates views.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       </a:t>
            </a:r>
            <a:r>
              <a:rPr lang="en-US" sz="2000" b="1" dirty="0"/>
              <a:t>4.Routes: </a:t>
            </a:r>
            <a:r>
              <a:rPr lang="en-US" sz="2000" dirty="0"/>
              <a:t>Define the API endpoints and route requests to appropriate controllers.</a:t>
            </a:r>
          </a:p>
          <a:p>
            <a:pPr algn="just">
              <a:lnSpc>
                <a:spcPct val="150000"/>
              </a:lnSpc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6379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CC21FD-52BF-87BA-93F2-6E1F0A36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C5AB511-378E-FCD0-9A96-DEFC8DAD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Information for Teachers in TU (Meiktila) 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6BAA27-A49A-7EEC-44C9-83A0A561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FCE046-C857-A30E-B001-2B740AC5CDFE}"/>
              </a:ext>
            </a:extLst>
          </p:cNvPr>
          <p:cNvSpPr txBox="1"/>
          <p:nvPr/>
        </p:nvSpPr>
        <p:spPr>
          <a:xfrm>
            <a:off x="701842" y="1817269"/>
            <a:ext cx="10715624" cy="3271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000" b="1">
                <a:latin typeface="Tenorite"/>
                <a:ea typeface="Segoe UI"/>
                <a:cs typeface="Segoe UI"/>
              </a:rPr>
              <a:t>3.Fronted</a:t>
            </a:r>
            <a:r>
              <a:rPr lang="en-US" sz="2000">
                <a:latin typeface="Tenorite"/>
                <a:ea typeface="Segoe UI"/>
                <a:cs typeface="Segoe UI"/>
              </a:rPr>
              <a:t>​</a:t>
            </a:r>
            <a:endParaRPr lang="en-US"/>
          </a:p>
          <a:p>
            <a:pPr algn="just" rtl="0">
              <a:lnSpc>
                <a:spcPct val="150000"/>
              </a:lnSpc>
            </a:pPr>
            <a:r>
              <a:rPr lang="en-US" sz="2000" b="1" dirty="0">
                <a:latin typeface="Tenorite"/>
                <a:ea typeface="Segoe UI"/>
                <a:cs typeface="Segoe UI"/>
              </a:rPr>
              <a:t>        1. Components: </a:t>
            </a:r>
            <a:r>
              <a:rPr lang="en-US" sz="2000" dirty="0">
                <a:latin typeface="Tenorite"/>
                <a:ea typeface="Segoe UI"/>
                <a:cs typeface="Segoe UI"/>
              </a:rPr>
              <a:t>Divide the frontend into reusable components for better organization.​</a:t>
            </a:r>
          </a:p>
          <a:p>
            <a:pPr algn="just" rtl="0">
              <a:lnSpc>
                <a:spcPct val="150000"/>
              </a:lnSpc>
            </a:pPr>
            <a:r>
              <a:rPr lang="en-US" sz="2000" b="1" dirty="0">
                <a:latin typeface="Tenorite"/>
                <a:ea typeface="Segoe UI"/>
                <a:cs typeface="Segoe UI"/>
              </a:rPr>
              <a:t>        2. Views: </a:t>
            </a:r>
            <a:r>
              <a:rPr lang="en-US" sz="2000" dirty="0">
                <a:latin typeface="Tenorite"/>
                <a:ea typeface="Segoe UI"/>
                <a:cs typeface="Segoe UI"/>
              </a:rPr>
              <a:t>Contains pages or templates that use components to display information.​</a:t>
            </a:r>
          </a:p>
          <a:p>
            <a:pPr algn="just" rtl="0">
              <a:lnSpc>
                <a:spcPct val="150000"/>
              </a:lnSpc>
            </a:pPr>
            <a:r>
              <a:rPr lang="en-US" sz="2000" b="1">
                <a:latin typeface="Tenorite"/>
                <a:ea typeface="Segoe UI"/>
                <a:cs typeface="Segoe UI"/>
              </a:rPr>
              <a:t>4.Database:</a:t>
            </a:r>
            <a:r>
              <a:rPr lang="en-US" sz="2000">
                <a:latin typeface="Tenorite"/>
                <a:ea typeface="Segoe UI"/>
                <a:cs typeface="Segoe UI"/>
              </a:rPr>
              <a:t>​</a:t>
            </a:r>
          </a:p>
          <a:p>
            <a:pPr algn="just" rtl="0">
              <a:lnSpc>
                <a:spcPct val="150000"/>
              </a:lnSpc>
            </a:pPr>
            <a:r>
              <a:rPr lang="en-US" sz="2000" b="1">
                <a:latin typeface="Tenorite"/>
                <a:ea typeface="Segoe UI"/>
                <a:cs typeface="Segoe UI"/>
              </a:rPr>
              <a:t>         1. </a:t>
            </a:r>
            <a:r>
              <a:rPr lang="en-US" sz="2000">
                <a:latin typeface="Tenorite"/>
                <a:ea typeface="Segoe UI"/>
                <a:cs typeface="Segoe UI"/>
              </a:rPr>
              <a:t>Set up a directory or subdirectories to manage database-related files.​</a:t>
            </a:r>
          </a:p>
          <a:p>
            <a:pPr algn="just" rtl="0">
              <a:lnSpc>
                <a:spcPct val="150000"/>
              </a:lnSpc>
            </a:pPr>
            <a:r>
              <a:rPr lang="en-US" sz="2000" b="1">
                <a:latin typeface="Tenorite"/>
                <a:ea typeface="Segoe UI"/>
                <a:cs typeface="Segoe UI"/>
              </a:rPr>
              <a:t>         2. Migrations: </a:t>
            </a:r>
            <a:r>
              <a:rPr lang="en-US" sz="2000">
                <a:latin typeface="Tenorite"/>
                <a:ea typeface="Segoe UI"/>
                <a:cs typeface="Segoe UI"/>
              </a:rPr>
              <a:t>Store database schema migration files.</a:t>
            </a:r>
            <a:r>
              <a:rPr lang="en-US" sz="2000" b="1" dirty="0">
                <a:latin typeface="Tenorite"/>
                <a:ea typeface="Segoe UI"/>
                <a:cs typeface="Segoe UI"/>
              </a:rPr>
              <a:t>       </a:t>
            </a:r>
            <a:r>
              <a:rPr lang="en-US" sz="2000">
                <a:latin typeface="Tenorite"/>
                <a:ea typeface="Segoe UI"/>
                <a:cs typeface="Segoe UI"/>
              </a:rPr>
              <a:t>​</a:t>
            </a:r>
          </a:p>
          <a:p>
            <a:pPr lvl="0" algn="just" rtl="0">
              <a:lnSpc>
                <a:spcPct val="150000"/>
              </a:lnSpc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2260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A8DB9CD9-59B1-4D73-BC4C-98796A48EF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874A6A9-41FF-4E33-AFA8-F9F81436A5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21D730E-1F97-4071-B143-B05E6D25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3849C6A-9EE5-4604-8EAE-DD4796B79D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308677BE-069B-4A4D-8732-E26B6EF56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9A9A575B-DD07-4388-963B-0AF3FDDCF3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55285E4-21EB-4EC1-AB8E-36E881E89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A0C77B5-3FAA-4D4F-9555-89D7516088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F0C96D1-A8B7-4C8E-9997-D823FD1591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A46556D-445B-4CD0-87A0-02A30BD1B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50D31A-F5AB-AB04-E8D3-F84B430819FC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by step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2C8E1F-7294-A766-1277-D3CCC924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71236" y="6356126"/>
            <a:ext cx="25443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E587E1E-D313-B17E-09DD-1CB6BADB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26932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24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Main Page of the system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38525"/>
            <a:ext cx="7347537" cy="3581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2638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6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Fill personal data pgae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38525"/>
            <a:ext cx="7347537" cy="3581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48450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76" y="603961"/>
            <a:ext cx="11580158" cy="1325563"/>
          </a:xfrm>
        </p:spPr>
        <p:txBody>
          <a:bodyPr/>
          <a:lstStyle/>
          <a:p>
            <a:r>
              <a:rPr lang="en-US"/>
              <a:t>Members of OUR TEAM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D8AA0031-84FC-6577-DE3D-4976C57F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>
                <a:ea typeface="+mn-lt"/>
                <a:cs typeface="+mn-lt"/>
              </a:rPr>
              <a:t>Information for Teachers in TU (Meiktila) </a:t>
            </a:r>
            <a:endParaRPr lang="en-US" sz="120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xmlns="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DB420882-1CC0-49B4-8DDE-24EC2668750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1936" y="3510237"/>
            <a:ext cx="1844675" cy="342900"/>
          </a:xfrm>
        </p:spPr>
        <p:txBody>
          <a:bodyPr/>
          <a:lstStyle/>
          <a:p>
            <a:r>
              <a:rPr lang="en-US" sz="1800"/>
              <a:t>V-IT-22 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D40B843D-6615-46EB-A813-BEBD624EC68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168126" y="3409256"/>
            <a:ext cx="1846262" cy="342900"/>
          </a:xfrm>
        </p:spPr>
        <p:txBody>
          <a:bodyPr/>
          <a:lstStyle/>
          <a:p>
            <a:r>
              <a:rPr lang="en-US" sz="1800" dirty="0"/>
              <a:t>V-IT-27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F0714D4-1A7C-4D7F-A5C0-4F766382B6A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17973" y="2845785"/>
            <a:ext cx="2341563" cy="658813"/>
          </a:xfrm>
        </p:spPr>
        <p:txBody>
          <a:bodyPr/>
          <a:lstStyle/>
          <a:p>
            <a:r>
              <a:rPr lang="en-US" sz="2400"/>
              <a:t>Han </a:t>
            </a:r>
            <a:r>
              <a:rPr lang="en-US" sz="2400" err="1"/>
              <a:t>Htal</a:t>
            </a:r>
            <a:r>
              <a:rPr lang="en-US" sz="2400"/>
              <a:t> Wint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017101B-2009-4267-8513-19000E37B1F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20666" y="3513813"/>
            <a:ext cx="1855788" cy="342900"/>
          </a:xfrm>
        </p:spPr>
        <p:txBody>
          <a:bodyPr/>
          <a:lstStyle/>
          <a:p>
            <a:r>
              <a:rPr lang="en-US" sz="1800"/>
              <a:t>V-IT-23 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36AEE506-9967-4592-BC98-D3FD3028A8E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906869" y="2838440"/>
            <a:ext cx="2557462" cy="3429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Wa</a:t>
            </a:r>
            <a:r>
              <a:rPr lang="en-US" sz="2400" dirty="0"/>
              <a:t> </a:t>
            </a:r>
            <a:r>
              <a:rPr lang="en-US" sz="2400" dirty="0" err="1"/>
              <a:t>Thone</a:t>
            </a:r>
            <a:r>
              <a:rPr lang="en-US" sz="2400" dirty="0"/>
              <a:t> </a:t>
            </a:r>
            <a:r>
              <a:rPr lang="en-US" sz="2400" dirty="0" err="1"/>
              <a:t>Kyaw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BCC184-1096-457B-AB72-BD49E6E5411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94886" y="2768256"/>
            <a:ext cx="2317750" cy="342900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Lwin Aung </a:t>
            </a:r>
          </a:p>
        </p:txBody>
      </p:sp>
    </p:spTree>
    <p:extLst>
      <p:ext uri="{BB962C8B-B14F-4D97-AF65-F5344CB8AC3E}">
        <p14:creationId xmlns:p14="http://schemas.microsoft.com/office/powerpoint/2010/main" val="883633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55B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Fill personal data page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38525"/>
            <a:ext cx="7347537" cy="3581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814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3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Feedback from the system</a:t>
            </a:r>
          </a:p>
        </p:txBody>
      </p:sp>
      <p:pic>
        <p:nvPicPr>
          <p:cNvPr id="2" name="Picture 1" descr="A screenshot of a message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38525"/>
            <a:ext cx="7347537" cy="35819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495233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659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Get in touch with admin</a:t>
            </a:r>
          </a:p>
        </p:txBody>
      </p:sp>
      <p:pic>
        <p:nvPicPr>
          <p:cNvPr id="2" name="Picture 1" descr="A screenshot of a login form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47710"/>
            <a:ext cx="7347537" cy="356355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67560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E5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Admin Register page</a:t>
            </a:r>
          </a:p>
        </p:txBody>
      </p:sp>
      <p:pic>
        <p:nvPicPr>
          <p:cNvPr id="2" name="Picture 1" descr="A screenshot of a login form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583419"/>
            <a:ext cx="7347537" cy="369213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5265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24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Admin Login page</a:t>
            </a:r>
          </a:p>
        </p:txBody>
      </p:sp>
      <p:pic>
        <p:nvPicPr>
          <p:cNvPr id="2" name="Picture 1" descr="A screenshot of a login form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29342"/>
            <a:ext cx="7347537" cy="36002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097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65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Admin profile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10972"/>
            <a:ext cx="7347537" cy="36370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0468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C4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Data Lists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75264"/>
            <a:ext cx="7347537" cy="35084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122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C2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Filter data 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656895"/>
            <a:ext cx="7347537" cy="35451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9133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C2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CV36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32" y="1656895"/>
            <a:ext cx="7293939" cy="35451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78050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8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xmlns="" id="{D12DDE76-C203-4047-9998-63900085B5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C2E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78D548A-E65D-A493-BC3B-42FCBD790A6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Figure: </a:t>
            </a:r>
            <a:r>
              <a:rPr lang="en-US" sz="3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CV36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white paper with black text&#10;&#10;Description automatically generated">
            <a:extLst>
              <a:ext uri="{FF2B5EF4-FFF2-40B4-BE49-F238E27FC236}">
                <a16:creationId xmlns:a16="http://schemas.microsoft.com/office/drawing/2014/main" xmlns="" id="{D53FE70B-6C3B-45B8-1044-A2837CE41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070" y="1656895"/>
            <a:ext cx="7231263" cy="35451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8F75A53-63D7-5F80-991E-7B546AF6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5960951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83433A-FB3A-6FD2-987F-DC568A13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49DFD55-3C28-40EF-9E31-A92D2E4017FF}" type="slidenum">
              <a:rPr lang="en-US" sz="1200" smtClean="0"/>
              <a:pPr algn="l">
                <a:spcAft>
                  <a:spcPts val="600"/>
                </a:spcAft>
              </a:pPr>
              <a:t>29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9016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xmlns="" id="{7AB0DADA-888C-00F9-6B8C-25B6397E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63" y="154572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Outlines Of Presentation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xmlns="" id="{A0B501C4-B868-DEA3-3D25-408922CF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200">
                <a:ea typeface="+mn-lt"/>
                <a:cs typeface="+mn-lt"/>
              </a:rPr>
              <a:t>Information for Teachers in TU (Meiktila) </a:t>
            </a:r>
            <a:endParaRPr lang="en-US" sz="1200"/>
          </a:p>
        </p:txBody>
      </p:sp>
      <p:sp>
        <p:nvSpPr>
          <p:cNvPr id="3" name="Slide Number Placeholder 24">
            <a:extLst>
              <a:ext uri="{FF2B5EF4-FFF2-40B4-BE49-F238E27FC236}">
                <a16:creationId xmlns:a16="http://schemas.microsoft.com/office/drawing/2014/main" xmlns="" id="{5A7F8EDB-6F62-4CF4-AF67-3A5DD8E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F296454E-02D6-6DEA-D5C5-F26BB5448850}"/>
              </a:ext>
            </a:extLst>
          </p:cNvPr>
          <p:cNvSpPr>
            <a:spLocks noGrp="1"/>
          </p:cNvSpPr>
          <p:nvPr/>
        </p:nvSpPr>
        <p:spPr>
          <a:xfrm>
            <a:off x="498417" y="1353431"/>
            <a:ext cx="11249504" cy="4935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 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    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</a:t>
            </a:r>
          </a:p>
          <a:p>
            <a:r>
              <a:rPr lang="en-US" sz="2800">
                <a:solidFill>
                  <a:schemeClr val="tx1"/>
                </a:solidFill>
                <a:ea typeface="+mn-lt"/>
                <a:cs typeface="+mn-lt"/>
              </a:rPr>
              <a:t>                                  </a:t>
            </a:r>
          </a:p>
          <a:p>
            <a:endParaRPr lang="en-US" sz="2800">
              <a:solidFill>
                <a:schemeClr val="tx1"/>
              </a:solidFill>
            </a:endParaRPr>
          </a:p>
          <a:p>
            <a:endParaRPr lang="en-US" sz="28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69F0404-B441-8142-6765-3BB252D6B6C5}"/>
              </a:ext>
            </a:extLst>
          </p:cNvPr>
          <p:cNvSpPr txBox="1"/>
          <p:nvPr/>
        </p:nvSpPr>
        <p:spPr>
          <a:xfrm>
            <a:off x="1300709" y="1450345"/>
            <a:ext cx="40404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</a:t>
            </a:r>
            <a:r>
              <a:rPr lang="en-US" sz="3000"/>
              <a:t>  Introduction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8A332DE-BB5C-8488-C1F6-CD3D13406EEE}"/>
              </a:ext>
            </a:extLst>
          </p:cNvPr>
          <p:cNvSpPr txBox="1"/>
          <p:nvPr/>
        </p:nvSpPr>
        <p:spPr>
          <a:xfrm>
            <a:off x="1613584" y="2503130"/>
            <a:ext cx="40404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Abstract</a:t>
            </a:r>
            <a:endParaRPr lang="en-US" sz="30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F59E0E1-2109-C702-F04E-9AEFDB3A95DA}"/>
              </a:ext>
            </a:extLst>
          </p:cNvPr>
          <p:cNvSpPr txBox="1"/>
          <p:nvPr/>
        </p:nvSpPr>
        <p:spPr>
          <a:xfrm>
            <a:off x="1300457" y="3692339"/>
            <a:ext cx="4040442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</a:t>
            </a:r>
            <a:r>
              <a:rPr lang="en-US" sz="3000"/>
              <a:t>  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00878746-7289-D9D6-371D-4EEB51133430}"/>
              </a:ext>
            </a:extLst>
          </p:cNvPr>
          <p:cNvSpPr txBox="1"/>
          <p:nvPr/>
        </p:nvSpPr>
        <p:spPr>
          <a:xfrm>
            <a:off x="6457251" y="2499236"/>
            <a:ext cx="404044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     Requirements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E4370EEC-4E39-1F00-BB53-BD74544B11ED}"/>
              </a:ext>
            </a:extLst>
          </p:cNvPr>
          <p:cNvSpPr txBox="1"/>
          <p:nvPr/>
        </p:nvSpPr>
        <p:spPr>
          <a:xfrm>
            <a:off x="6234044" y="4854849"/>
            <a:ext cx="4070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         Summary</a:t>
            </a:r>
            <a:endParaRPr lang="en-US" sz="3000"/>
          </a:p>
        </p:txBody>
      </p:sp>
      <p:pic>
        <p:nvPicPr>
          <p:cNvPr id="2" name="Picture 3" descr="Icon&#10;&#10;Description automatically generated">
            <a:extLst>
              <a:ext uri="{FF2B5EF4-FFF2-40B4-BE49-F238E27FC236}">
                <a16:creationId xmlns:a16="http://schemas.microsoft.com/office/drawing/2014/main" xmlns="" id="{151B2C5E-2210-9BFE-0F20-3960629D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06" y="1348511"/>
            <a:ext cx="604684" cy="62926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68BA705-0609-E5CF-917C-D92323E6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1528591" y="2367503"/>
            <a:ext cx="606401" cy="65522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F9B0E345-E0DC-1E3A-7B28-4DAEA8239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954" y="4858785"/>
            <a:ext cx="601758" cy="580307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xmlns="" id="{F93FEA93-7C66-E5B1-5D19-A53150072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122" y="2369265"/>
            <a:ext cx="980997" cy="828756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xmlns="" id="{378D3E6D-E8B4-7CF1-1F40-C0617D887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802" y="3484045"/>
            <a:ext cx="619207" cy="662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F08592-2477-AD81-F8AF-F500211E2E5C}"/>
              </a:ext>
            </a:extLst>
          </p:cNvPr>
          <p:cNvSpPr txBox="1"/>
          <p:nvPr/>
        </p:nvSpPr>
        <p:spPr>
          <a:xfrm>
            <a:off x="2405356" y="4862521"/>
            <a:ext cx="3942472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3000">
                <a:latin typeface="Times New Roman"/>
                <a:cs typeface="Times New Roman"/>
              </a:rPr>
              <a:t>Background Theories</a:t>
            </a:r>
            <a:endParaRPr lang="en-US" sz="3000">
              <a:ea typeface="+mn-lt"/>
              <a:cs typeface="+mn-lt"/>
            </a:endParaRPr>
          </a:p>
          <a:p>
            <a:endParaRPr lang="en-US" sz="3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4AC574-9178-FC3C-D208-3F188D1ACB0D}"/>
              </a:ext>
            </a:extLst>
          </p:cNvPr>
          <p:cNvSpPr txBox="1"/>
          <p:nvPr/>
        </p:nvSpPr>
        <p:spPr>
          <a:xfrm>
            <a:off x="7074619" y="1490967"/>
            <a:ext cx="4040442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3000">
                <a:latin typeface="Times New Roman"/>
                <a:ea typeface="+mn-lt"/>
                <a:cs typeface="Times New Roman"/>
              </a:rPr>
              <a:t>Flow Diagram</a:t>
            </a:r>
            <a:endParaRPr lang="en-US"/>
          </a:p>
          <a:p>
            <a:endParaRPr lang="en-US" sz="3000"/>
          </a:p>
        </p:txBody>
      </p:sp>
      <p:pic>
        <p:nvPicPr>
          <p:cNvPr id="9" name="Picture 9" descr="Icon&#10;&#10;Description automatically generated">
            <a:extLst>
              <a:ext uri="{FF2B5EF4-FFF2-40B4-BE49-F238E27FC236}">
                <a16:creationId xmlns:a16="http://schemas.microsoft.com/office/drawing/2014/main" xmlns="" id="{449B98EA-6E2B-6DA2-7624-81B04283A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2775" y="4796335"/>
            <a:ext cx="599623" cy="577212"/>
          </a:xfrm>
          <a:prstGeom prst="rect">
            <a:avLst/>
          </a:prstGeom>
        </p:spPr>
      </p:pic>
      <p:pic>
        <p:nvPicPr>
          <p:cNvPr id="5" name="Picture 4" descr="A group of colorful shapes&#10;&#10;Description automatically generated">
            <a:extLst>
              <a:ext uri="{FF2B5EF4-FFF2-40B4-BE49-F238E27FC236}">
                <a16:creationId xmlns:a16="http://schemas.microsoft.com/office/drawing/2014/main" xmlns="" id="{95088559-4A3F-09D0-2C09-706A32C0E5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9645" y="1453737"/>
            <a:ext cx="714501" cy="635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DCD9928-47E1-B888-8055-71FC6522A24F}"/>
              </a:ext>
            </a:extLst>
          </p:cNvPr>
          <p:cNvSpPr txBox="1"/>
          <p:nvPr/>
        </p:nvSpPr>
        <p:spPr>
          <a:xfrm>
            <a:off x="7075713" y="3626922"/>
            <a:ext cx="315438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/>
              <a:t>Project Structure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4D08FE5-8373-E1E0-3FCA-FF0C5C25AA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9750" y="3630880"/>
            <a:ext cx="724395" cy="7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77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Information for Teachers in TU (Meiktila) 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D19BCA-B61F-4EA6-A1FB-CCA3BD8506F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32001" y="1874212"/>
            <a:ext cx="10465802" cy="3778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This </a:t>
            </a:r>
            <a:r>
              <a:rPr lang="en-US" sz="2400" dirty="0">
                <a:ea typeface="+mn-lt"/>
                <a:cs typeface="+mn-lt"/>
              </a:rPr>
              <a:t>Personal Information for Teachers in TU (Meiktila) 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can help an admin to search and look out for information under digital platform , from personal ID to any other requirements for the personal information.</a:t>
            </a:r>
            <a:endParaRPr lang="en-US" sz="2400" b="1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HR admin can easily get the information data with an effortless with this system . </a:t>
            </a:r>
          </a:p>
        </p:txBody>
      </p:sp>
    </p:spTree>
    <p:extLst>
      <p:ext uri="{BB962C8B-B14F-4D97-AF65-F5344CB8AC3E}">
        <p14:creationId xmlns:p14="http://schemas.microsoft.com/office/powerpoint/2010/main" val="3782450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BA79A7CF-01AF-4178-9369-94E0C90EB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r>
              <a:rPr lang="en-US" sz="370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9413ED5-9ED4-4772-BCE4-2BCAE6B12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4357C93-F0CB-4A1C-8F77-4E90637898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Text, icon&#10;&#10;Description automatically generated">
            <a:extLst>
              <a:ext uri="{FF2B5EF4-FFF2-40B4-BE49-F238E27FC236}">
                <a16:creationId xmlns:a16="http://schemas.microsoft.com/office/drawing/2014/main" xmlns="" id="{D8A92D35-9C5F-0A1D-85C4-00BA98E3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37" y="858525"/>
            <a:ext cx="5211906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F533E9-6690-41A8-A372-4C6C622D02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>
                <a:ea typeface="+mn-lt"/>
                <a:cs typeface="+mn-lt"/>
              </a:rPr>
              <a:t>Information for Teachers in TU (Meiktila) </a:t>
            </a:r>
            <a:endParaRPr lang="en-US"/>
          </a:p>
        </p:txBody>
      </p:sp>
      <p:sp>
        <p:nvSpPr>
          <p:cNvPr id="10" name="Slide Number Placeholder 24">
            <a:extLst>
              <a:ext uri="{FF2B5EF4-FFF2-40B4-BE49-F238E27FC236}">
                <a16:creationId xmlns:a16="http://schemas.microsoft.com/office/drawing/2014/main" xmlns="" id="{10D31070-DFE7-F811-01B1-138A26A6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5232F9-FD00-464A-9F17-619C91AEF8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72893" y="1922610"/>
            <a:ext cx="10248900" cy="3294062"/>
          </a:xfr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Personal Information for Teachers in TU (Meiktila) </a:t>
            </a:r>
            <a:r>
              <a:rPr lang="en-US" sz="2400" dirty="0"/>
              <a:t> is used to retrieve people information and personal data easily . </a:t>
            </a:r>
            <a:r>
              <a:rPr lang="en-US" sz="2400" dirty="0">
                <a:ea typeface="+mn-lt"/>
                <a:cs typeface="+mn-lt"/>
              </a:rPr>
              <a:t>It shows a  variety information such as people's ID , parents name,  parents ID and necessaries for personal affairs . 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>
                <a:ea typeface="+mn-lt"/>
                <a:cs typeface="+mn-lt"/>
              </a:rPr>
              <a:t>It is the exciting time at the People Personal Information for Teachers in TU (Meiktila)  . At the leading of provider of data , People Information Directory is responding to change in Technology , to provide data  to HR (Human Resource) with an effortless easy steps .</a:t>
            </a:r>
          </a:p>
          <a:p>
            <a:pPr algn="just">
              <a:lnSpc>
                <a:spcPct val="150000"/>
              </a:lnSpc>
            </a:pPr>
            <a:endParaRPr lang="en-US" sz="2400"/>
          </a:p>
          <a:p>
            <a:pPr algn="just">
              <a:lnSpc>
                <a:spcPct val="15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ea typeface="+mn-lt"/>
                <a:cs typeface="+mn-lt"/>
              </a:rPr>
              <a:t>Information for Teachers in TU (Meiktila) </a:t>
            </a:r>
            <a:endParaRPr lang="en-US"/>
          </a:p>
        </p:txBody>
      </p:sp>
      <p:sp>
        <p:nvSpPr>
          <p:cNvPr id="13" name="Slide Number Placeholder 24">
            <a:extLst>
              <a:ext uri="{FF2B5EF4-FFF2-40B4-BE49-F238E27FC236}">
                <a16:creationId xmlns:a16="http://schemas.microsoft.com/office/drawing/2014/main" xmlns="" id="{59DE887A-2A96-3547-C0EB-B7F7D1B6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5FD0450-A909-4CD9-8912-96A19ACEB7C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403911" y="329547"/>
            <a:ext cx="4269068" cy="5715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ABSTRACT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3D89733-B8BA-229D-E082-5DFC96FA5D5C}"/>
              </a:ext>
            </a:extLst>
          </p:cNvPr>
          <p:cNvSpPr txBox="1"/>
          <p:nvPr/>
        </p:nvSpPr>
        <p:spPr>
          <a:xfrm>
            <a:off x="1012273" y="1100713"/>
            <a:ext cx="10455406" cy="44618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/>
              <a:t>This system can reduce the counts  that the employes had to fill out their personal information every time that the HR and office asked for it . </a:t>
            </a:r>
            <a:endParaRPr lang="en-US"/>
          </a:p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This is wanted  to be easy in the modern internet era , saving time and not having to fill it out repeatedly the personal data by employee.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This system can send a notification message to the employee whenever it needs an update data.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v"/>
            </a:pPr>
            <a:r>
              <a:rPr lang="en-US" sz="2400">
                <a:ea typeface="+mn-lt"/>
                <a:cs typeface="+mn-lt"/>
              </a:rPr>
              <a:t>This system can also  reduce valuable time and  save the word by reducing the use of papers  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5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Objectives</a:t>
            </a:r>
            <a:endParaRPr lang="en-US" kern="1200" dirty="0">
              <a:latin typeface="+mj-lt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latin typeface="+mn-lt"/>
                <a:ea typeface="+mn-ea"/>
                <a:cs typeface="+mn-cs"/>
              </a:rPr>
              <a:t>Information for Teachers in TU (Meiktila) </a:t>
            </a:r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dirty="0" smtClean="0"/>
              <a:pPr>
                <a:spcAft>
                  <a:spcPts val="600"/>
                </a:spcAft>
              </a:pPr>
              <a:t>6</a:t>
            </a:fld>
            <a:endParaRPr lang="en-US" sz="1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D8731E-4977-402E-8BFD-895B4D0544C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72143" y="1197268"/>
            <a:ext cx="11523942" cy="42229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400" b="1" dirty="0"/>
              <a:t>To improved data quality.</a:t>
            </a:r>
            <a:endParaRPr lang="en-US" sz="2400" dirty="0"/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400" b="1" dirty="0"/>
              <a:t>To increased operational efficiency.</a:t>
            </a:r>
            <a:endParaRPr lang="en-US" sz="2400" dirty="0"/>
          </a:p>
          <a:p>
            <a:pPr marL="1143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400" b="1" dirty="0"/>
              <a:t>To get real time data from the employee.  </a:t>
            </a:r>
            <a:r>
              <a:rPr lang="en-US" sz="2400" dirty="0"/>
              <a:t>By using this anyone can check in </a:t>
            </a:r>
            <a:r>
              <a:rPr lang="en-US" sz="2400"/>
              <a:t>real     </a:t>
            </a:r>
            <a:r>
              <a:rPr lang="en-US" sz="2400" dirty="0"/>
              <a:t>time by using digital data form .</a:t>
            </a:r>
            <a:endParaRPr lang="en-US" sz="2400" b="1" dirty="0"/>
          </a:p>
          <a:p>
            <a:pPr marL="1143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US" sz="2400" b="1" dirty="0"/>
              <a:t>To get better data access. </a:t>
            </a:r>
            <a:r>
              <a:rPr lang="en-US" sz="2400" dirty="0"/>
              <a:t>Re-entering data from paper forms can take hours or even days. With a digital solution, data is available in real-time. The Admin of HR can access the data more than a paper.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6FB25DC-1D1D-72F4-52C9-FC192FDA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Information for Teachers in TU (Meiktila)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4C61BC7-29A5-51AF-82A3-D12E4EF0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3E5F3E8-8BB9-5FCF-70C6-FA3BADDE09CC}"/>
              </a:ext>
            </a:extLst>
          </p:cNvPr>
          <p:cNvSpPr txBox="1"/>
          <p:nvPr/>
        </p:nvSpPr>
        <p:spPr>
          <a:xfrm>
            <a:off x="616323" y="1358713"/>
            <a:ext cx="10967757" cy="224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just" rtl="0">
              <a:lnSpc>
                <a:spcPct val="150000"/>
              </a:lnSpc>
              <a:buChar char="•"/>
            </a:pPr>
            <a:r>
              <a:rPr lang="en-US" sz="2400" b="1" dirty="0">
                <a:latin typeface="Tenorite"/>
                <a:ea typeface="Arial"/>
                <a:cs typeface="Arial"/>
              </a:rPr>
              <a:t>To reduce costs. </a:t>
            </a:r>
            <a:r>
              <a:rPr lang="en-US" sz="2400" dirty="0">
                <a:latin typeface="Tenorite"/>
                <a:ea typeface="Arial"/>
                <a:cs typeface="Arial"/>
              </a:rPr>
              <a:t>Paper document management and archiving can be an intensive and expensive work.​</a:t>
            </a:r>
            <a:endParaRPr lang="en-US" dirty="0"/>
          </a:p>
          <a:p>
            <a:pPr lvl="0" algn="just" rtl="0">
              <a:lnSpc>
                <a:spcPct val="150000"/>
              </a:lnSpc>
              <a:buChar char="•"/>
            </a:pPr>
            <a:r>
              <a:rPr lang="en-US" sz="2400" b="1" dirty="0">
                <a:latin typeface="Tenorite"/>
                <a:ea typeface="Arial"/>
                <a:cs typeface="Arial"/>
              </a:rPr>
              <a:t>To get more reliable backups. </a:t>
            </a:r>
            <a:r>
              <a:rPr lang="en-US" sz="2400" dirty="0">
                <a:latin typeface="Tenorite"/>
                <a:ea typeface="Arial"/>
                <a:cs typeface="Arial"/>
              </a:rPr>
              <a:t>improves the ability to properly backup all content and ensure that they can readily retrieve it.​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BF67A5-FAFE-7B11-4A54-8C8E8397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062" y="629268"/>
            <a:ext cx="10536859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BACKGROUND THEORY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A11FBB-6FCA-1FD5-0C5D-C14E13221501}"/>
              </a:ext>
            </a:extLst>
          </p:cNvPr>
          <p:cNvSpPr txBox="1"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F400EE-A8A5-48AF-B4D6-291B52C6F0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9D2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F707E3C-B78B-CB42-F933-8C0DD74D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sz="1200">
                <a:latin typeface="Tenorite"/>
              </a:rPr>
              <a:t>Information for Teachers in TU (Meiktila) </a:t>
            </a:r>
            <a:endParaRPr lang="en-US" sz="1200" kern="1200">
              <a:latin typeface="Tenorit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EEEF7F-DD9B-1B92-BD20-DCD4D3DD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49DFD55-3C28-40EF-9E31-A92D2E4017FF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9586A1-3516-68C6-C6D5-36BBA2C31AF2}"/>
              </a:ext>
            </a:extLst>
          </p:cNvPr>
          <p:cNvSpPr txBox="1"/>
          <p:nvPr/>
        </p:nvSpPr>
        <p:spPr>
          <a:xfrm>
            <a:off x="3295181" y="3433129"/>
            <a:ext cx="753835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>
                <a:cs typeface="Arial"/>
              </a:rPr>
              <a:t>Background idea of the system​</a:t>
            </a:r>
          </a:p>
          <a:p>
            <a:pPr>
              <a:buChar char="•"/>
            </a:pPr>
            <a:r>
              <a:rPr lang="en-US" sz="2800">
                <a:cs typeface="Arial"/>
              </a:rPr>
              <a:t>React.js​</a:t>
            </a:r>
          </a:p>
          <a:p>
            <a:pPr>
              <a:buChar char="•"/>
            </a:pPr>
            <a:r>
              <a:rPr lang="en-US" sz="2800">
                <a:cs typeface="Arial"/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1661412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BB867FF-FC45-48F7-8104-F89BE5490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BB56887-D0D5-4F0C-9E19-7247EB83C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B0C1A26-6028-7F35-118C-E5104430D657}"/>
              </a:ext>
            </a:extLst>
          </p:cNvPr>
          <p:cNvSpPr txBox="1"/>
          <p:nvPr/>
        </p:nvSpPr>
        <p:spPr>
          <a:xfrm>
            <a:off x="3043989" y="304967"/>
            <a:ext cx="8169443" cy="100472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latin typeface="+mj-lt"/>
                <a:ea typeface="+mj-ea"/>
                <a:cs typeface="+mj-cs"/>
              </a:rPr>
              <a:t>Background </a:t>
            </a:r>
            <a:r>
              <a:rPr lang="en-US" sz="2800" dirty="0">
                <a:latin typeface="+mj-lt"/>
                <a:ea typeface="+mj-ea"/>
                <a:cs typeface="+mj-cs"/>
              </a:rPr>
              <a:t>Idea of 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the System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081E4A58-353D-44AE-B2FC-2A74E2E400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C077616-515B-5A6F-C407-7A5AA887939C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/>
              <a:t>The background idea of a Personal Information for Teachers in TU (Meiktila) system is rooted in the need for individuals and organizations to manage and organize their personal data. This system is  designed to provide a central repository for storing, organizing, and accessing a wide range of data.</a:t>
            </a:r>
            <a:endParaRPr lang="en-US"/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/>
              <a:t>One of the key theories behind the system is the idea of a "digital memory" or "digital brain."</a:t>
            </a:r>
          </a:p>
          <a:p>
            <a:pPr marL="114300" indent="-342900" algn="just">
              <a:lnSpc>
                <a:spcPct val="150000"/>
              </a:lnSpc>
              <a:spcAft>
                <a:spcPts val="600"/>
              </a:spcAft>
              <a:buFont typeface="Wingdings" panose="020B0604020202020204" pitchFamily="34" charset="0"/>
              <a:buChar char="v"/>
            </a:pPr>
            <a:r>
              <a:rPr lang="en-US" sz="2400"/>
              <a:t> The goal of these system is to provide users with a comprehensive, organized, and easily accessible repository for all of  personal data  . This allows users to more effectively manage their data and reduces the risk of data loss or duplication.</a:t>
            </a:r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FF0A96A-E835-5088-68C8-1B60DF15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/>
              <a:t>Information for Teachers in TU (Meiktila) </a:t>
            </a:r>
            <a:endParaRPr lang="en-US" sz="1200" kern="1200"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20D7711-ED6A-EAB7-2BBB-D8BA305D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200" smtClean="0"/>
              <a:pPr>
                <a:spcAft>
                  <a:spcPts val="600"/>
                </a:spcAft>
              </a:pPr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4353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purl.org/dc/terms/"/>
    <ds:schemaRef ds:uri="http://schemas.microsoft.com/sharepoint/v3"/>
    <ds:schemaRef ds:uri="16c05727-aa75-4e4a-9b5f-8a80a1165891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540</Words>
  <Application>Microsoft Office PowerPoint</Application>
  <PresentationFormat>Custom</PresentationFormat>
  <Paragraphs>185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Members of OUR TEAM</vt:lpstr>
      <vt:lpstr>Outlines Of Presentation</vt:lpstr>
      <vt:lpstr>INTRODUCTION</vt:lpstr>
      <vt:lpstr>PowerPoint Presentation</vt:lpstr>
      <vt:lpstr>Objectives</vt:lpstr>
      <vt:lpstr>PowerPoint Presentation</vt:lpstr>
      <vt:lpstr>BACKGROUND THEORY </vt:lpstr>
      <vt:lpstr>PowerPoint Presentation</vt:lpstr>
      <vt:lpstr>PowerPoint Presentation</vt:lpstr>
      <vt:lpstr>Node.js </vt:lpstr>
      <vt:lpstr>Requirements</vt:lpstr>
      <vt:lpstr>PowerPoint Presentation</vt:lpstr>
      <vt:lpstr>PowerPoint Presentation</vt:lpstr>
      <vt:lpstr>Project structure</vt:lpstr>
      <vt:lpstr>Project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ATS</cp:lastModifiedBy>
  <cp:revision>220</cp:revision>
  <cp:lastPrinted>2023-08-24T01:37:05Z</cp:lastPrinted>
  <dcterms:created xsi:type="dcterms:W3CDTF">2023-01-26T14:14:13Z</dcterms:created>
  <dcterms:modified xsi:type="dcterms:W3CDTF">2023-08-24T01:37:06Z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