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2"/>
    <p:sldId id="259" r:id="rId3"/>
    <p:sldId id="261" r:id="rId4"/>
    <p:sldId id="263" r:id="rId5"/>
    <p:sldId id="264" r:id="rId6"/>
    <p:sldId id="266" r:id="rId7"/>
    <p:sldId id="269" r:id="rId8"/>
    <p:sldId id="265" r:id="rId9"/>
    <p:sldId id="270"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7" r:id="rId25"/>
    <p:sldId id="28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琳琳" initials="李"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1" d="100"/>
          <a:sy n="111" d="100"/>
        </p:scale>
        <p:origin x="112" y="120"/>
      </p:cViewPr>
      <p:guideLst>
        <p:guide orient="horz" pos="2105"/>
        <p:guide pos="38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5C58BF4D-3AFA-4C06-9F0B-8C521A67655E}"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73FFDE99-0701-4327-8AF5-08C87295797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extLst>
      <p:ext uri="{BB962C8B-B14F-4D97-AF65-F5344CB8AC3E}">
        <p14:creationId xmlns:p14="http://schemas.microsoft.com/office/powerpoint/2010/main" val="395551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marL="0" marR="0" lvl="0" indent="0" algn="r" defTabSz="457200" rtl="0" eaLnBrk="1" fontAlgn="base" latinLnBrk="0" hangingPunct="1">
              <a:lnSpc>
                <a:spcPct val="100000"/>
              </a:lnSpc>
              <a:spcBef>
                <a:spcPct val="0"/>
              </a:spcBef>
              <a:spcAft>
                <a:spcPct val="0"/>
              </a:spcAft>
              <a:buClrTx/>
              <a:buSzTx/>
              <a:buFontTx/>
              <a:buNone/>
              <a:defRPr/>
            </a:pPr>
            <a:fld id="{3A1AC378-1965-4C93-A3EB-8E20A49CB6B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
        <p:nvSpPr>
          <p:cNvPr id="2" name="日期占位符 1"/>
          <p:cNvSpPr>
            <a:spLocks noGrp="1"/>
          </p:cNvSpPr>
          <p:nvPr>
            <p:ph type="dt" idx="1"/>
          </p:nvPr>
        </p:nvSpPr>
        <p:spPr/>
        <p:txBody>
          <a:bodyPr/>
          <a:lstStyle/>
          <a:p>
            <a:fld id="{2B8FC991-5C83-43F6-BAFD-3B03F15436A3}" type="datetime1">
              <a:rPr lang="zh-CN" altLang="en-US" smtClean="0"/>
              <a:t>2023/11/15</a:t>
            </a:fld>
            <a:endParaRPr lang="zh-CN" altLang="en-US"/>
          </a:p>
        </p:txBody>
      </p:sp>
      <p:sp>
        <p:nvSpPr>
          <p:cNvPr id="3" name="页脚占位符 2"/>
          <p:cNvSpPr>
            <a:spLocks noGrp="1"/>
          </p:cNvSpPr>
          <p:nvPr>
            <p:ph type="ftr" sz="quarter" idx="4"/>
          </p:nvPr>
        </p:nvSpPr>
        <p:spPr/>
        <p:txBody>
          <a:bodyPr/>
          <a:lstStyle/>
          <a:p>
            <a:endParaRPr lang="zh-CN" altLang="en-US"/>
          </a:p>
        </p:txBody>
      </p:sp>
      <p:sp>
        <p:nvSpPr>
          <p:cNvPr id="4" name="页眉占位符 3"/>
          <p:cNvSpPr>
            <a:spLocks noGrp="1"/>
          </p:cNvSpPr>
          <p:nvPr>
            <p:ph type="hdr" sz="quarter"/>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5D0C05-D1F4-4D23-BDF0-C1C9ABA03E3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日期占位符 4"/>
          <p:cNvSpPr>
            <a:spLocks noGrp="1"/>
          </p:cNvSpPr>
          <p:nvPr>
            <p:ph type="dt" idx="1"/>
          </p:nvPr>
        </p:nvSpPr>
        <p:spPr/>
        <p:txBody>
          <a:bodyPr/>
          <a:lstStyle/>
          <a:p>
            <a:fld id="{D9E874CB-1D85-4E82-97C0-ACD3A853486F}" type="datetime1">
              <a:rPr lang="zh-CN" altLang="en-US" smtClean="0"/>
              <a:t>2023/11/15</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页眉占位符 6"/>
          <p:cNvSpPr>
            <a:spLocks noGrp="1"/>
          </p:cNvSpPr>
          <p:nvPr>
            <p:ph type="hdr" sz="quarter"/>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不显示页码">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2023/11/15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www.nowscore.com/" TargetMode="External"/><Relationship Id="rId5" Type="http://schemas.openxmlformats.org/officeDocument/2006/relationships/hyperlink" Target="http://tzuqiu.cc/competitions/21/show.do" TargetMode="External"/><Relationship Id="rId4" Type="http://schemas.openxmlformats.org/officeDocument/2006/relationships/hyperlink" Target="https://www.dszuqiu.com/worldcup2022"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68400" y="4598133"/>
            <a:ext cx="1723550" cy="461665"/>
          </a:xfrm>
          <a:prstGeom prst="rect">
            <a:avLst/>
          </a:prstGeom>
        </p:spPr>
        <p:txBody>
          <a:bodyPr wrap="none">
            <a:spAutoFit/>
          </a:bodyPr>
          <a:lstStyle/>
          <a:p>
            <a:pPr algn="ctr"/>
            <a:r>
              <a:rPr lang="en-US" altLang="zh-CN" sz="2400" dirty="0">
                <a:latin typeface="宋体" panose="02010600030101010101" pitchFamily="2" charset="-122"/>
                <a:ea typeface="宋体" panose="02010600030101010101" pitchFamily="2" charset="-122"/>
                <a:sym typeface="+mn-ea"/>
              </a:rPr>
              <a:t>2023.11.15</a:t>
            </a:r>
            <a:endParaRPr kumimoji="1" lang="en-US" altLang="zh-CN" sz="2400" b="1" i="0" u="none" strike="noStrike" kern="1200" cap="none" spc="0" normalizeH="0" baseline="0" noProof="0" dirty="0">
              <a:ln>
                <a:noFill/>
              </a:ln>
              <a:solidFill>
                <a:srgbClr val="3D3F4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924858" y="2990678"/>
            <a:ext cx="10712115" cy="829945"/>
          </a:xfrm>
          <a:prstGeom prst="rect">
            <a:avLst/>
          </a:prstGeom>
        </p:spPr>
        <p:txBody>
          <a:bodyPr wrap="square">
            <a:spAutoFit/>
          </a:bodyPr>
          <a:lstStyle/>
          <a:p>
            <a:pPr algn="ctr"/>
            <a:r>
              <a:rPr lang="en-US" altLang="zh-CN" sz="4800" b="1" dirty="0" err="1">
                <a:solidFill>
                  <a:srgbClr val="0070C0"/>
                </a:solidFill>
                <a:latin typeface="Times New Roman" panose="02020603050405020304" pitchFamily="18" charset="0"/>
                <a:cs typeface="Times New Roman" panose="02020603050405020304" pitchFamily="18" charset="0"/>
                <a:sym typeface="+mn-ea"/>
              </a:rPr>
              <a:t>Kownoldge</a:t>
            </a:r>
            <a:r>
              <a:rPr lang="en-US" altLang="zh-CN" sz="4800" b="1" dirty="0">
                <a:solidFill>
                  <a:srgbClr val="0070C0"/>
                </a:solidFill>
                <a:latin typeface="Times New Roman" panose="02020603050405020304" pitchFamily="18" charset="0"/>
                <a:cs typeface="Times New Roman" panose="02020603050405020304" pitchFamily="18" charset="0"/>
                <a:sym typeface="+mn-ea"/>
              </a:rPr>
              <a:t> and Data Integration</a:t>
            </a:r>
            <a:endParaRPr lang="en-US" altLang="zh-CN" sz="4800" b="1" dirty="0">
              <a:solidFill>
                <a:srgbClr val="0070C0"/>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pic>
        <p:nvPicPr>
          <p:cNvPr id="21" name="图片 20"/>
          <p:cNvPicPr>
            <a:picLocks noChangeAspect="1"/>
          </p:cNvPicPr>
          <p:nvPr/>
        </p:nvPicPr>
        <p:blipFill>
          <a:blip r:embed="rId3"/>
          <a:stretch>
            <a:fillRect/>
          </a:stretch>
        </p:blipFill>
        <p:spPr>
          <a:xfrm>
            <a:off x="5124149" y="765985"/>
            <a:ext cx="1766655" cy="1766655"/>
          </a:xfrm>
          <a:prstGeom prst="rect">
            <a:avLst/>
          </a:prstGeom>
        </p:spPr>
      </p:pic>
      <p:sp>
        <p:nvSpPr>
          <p:cNvPr id="2" name="灯片编号占位符 1"/>
          <p:cNvSpPr>
            <a:spLocks noGrp="1"/>
          </p:cNvSpPr>
          <p:nvPr>
            <p:ph type="sldNum" sz="quarter" idx="12"/>
          </p:nvPr>
        </p:nvSpPr>
        <p:spPr/>
        <p:txBody>
          <a:bodyPr/>
          <a:lstStyle/>
          <a:p>
            <a:fld id="{23DA680B-B80A-2545-AB30-B9870FE9052E}" type="slidenum">
              <a:rPr kumimoji="1" lang="zh-CN" altLang="en-US" smtClean="0"/>
              <a:t>1</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Formalized Refined Purpose</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10</a:t>
            </a:fld>
            <a:endParaRPr kumimoji="1" lang="zh-CN" altLang="en-US"/>
          </a:p>
        </p:txBody>
      </p:sp>
      <p:sp>
        <p:nvSpPr>
          <p:cNvPr id="3" name="文本框 2"/>
          <p:cNvSpPr txBox="1"/>
          <p:nvPr/>
        </p:nvSpPr>
        <p:spPr>
          <a:xfrm>
            <a:off x="873549" y="873720"/>
            <a:ext cx="6107184" cy="5692775"/>
          </a:xfrm>
          <a:prstGeom prst="rect">
            <a:avLst/>
          </a:prstGeom>
          <a:noFill/>
        </p:spPr>
        <p:txBody>
          <a:bodyPr wrap="square">
            <a:spAutoFit/>
          </a:bodyPr>
          <a:lstStyle/>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Analyzed Competency Questions</a:t>
            </a:r>
          </a:p>
          <a:p>
            <a:pPr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宋体" panose="02010600030101010101" pitchFamily="2" charset="-122"/>
                <a:cs typeface="Times New Roman Regular"/>
              </a:rPr>
              <a:t>CQ1: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Common: teams</a:t>
            </a:r>
            <a:r>
              <a:rPr lang="zh-CN" altLang="zh-CN" sz="1800" kern="0" dirty="0">
                <a:solidFill>
                  <a:srgbClr val="333333"/>
                </a:solidFill>
                <a:effectLst/>
                <a:latin typeface="Times New Roman Regular"/>
                <a:ea typeface="宋体" panose="02010600030101010101" pitchFamily="2" charset="-122"/>
                <a:cs typeface="Times New Roman Regular"/>
              </a:rPr>
              <a:t>，</a:t>
            </a:r>
            <a:r>
              <a:rPr lang="en-US" altLang="zh-CN" sz="1800" kern="0" dirty="0">
                <a:solidFill>
                  <a:srgbClr val="333333"/>
                </a:solidFill>
                <a:effectLst/>
                <a:latin typeface="Times New Roman Regular"/>
                <a:ea typeface="宋体" panose="02010600030101010101" pitchFamily="2" charset="-122"/>
                <a:cs typeface="Times New Roman Regular"/>
              </a:rPr>
              <a:t>competition</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Core: winner</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Contextual: </a:t>
            </a:r>
            <a:r>
              <a:rPr lang="en-US" altLang="zh-CN" kern="100" dirty="0">
                <a:effectLst/>
                <a:latin typeface="Times New Roman Regular"/>
                <a:ea typeface="等线" panose="02010600030101010101" charset="-122"/>
                <a:cs typeface="Times New Roman Regular"/>
                <a:sym typeface="+mn-ea"/>
              </a:rPr>
              <a:t>League of Legends S13 World Championship</a:t>
            </a:r>
            <a:endParaRPr lang="en-US" altLang="zh-CN" sz="1800" kern="100" dirty="0">
              <a:effectLst/>
              <a:latin typeface="Times New Roman Regular"/>
              <a:ea typeface="等线" panose="02010600030101010101" charset="-122"/>
              <a:cs typeface="Times New Roman Regular"/>
            </a:endParaRPr>
          </a:p>
          <a:p>
            <a:pPr marL="266700" indent="266700"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宋体" panose="02010600030101010101" pitchFamily="2" charset="-122"/>
                <a:cs typeface="Times New Roman Regular"/>
              </a:rPr>
              <a:t>CQ2: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Common: teams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Core: </a:t>
            </a:r>
            <a:r>
              <a:rPr lang="en-US" altLang="zh-CN" sz="1800" kern="100" dirty="0" err="1">
                <a:effectLst/>
                <a:latin typeface="Times New Roman Regular"/>
                <a:ea typeface="等线" panose="02010600030101010101" charset="-122"/>
                <a:cs typeface="Times New Roman Regular"/>
              </a:rPr>
              <a:t>performance,records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Contextual:</a:t>
            </a:r>
            <a:r>
              <a:rPr lang="en-US" altLang="zh-CN" sz="1800" kern="100" dirty="0">
                <a:effectLst/>
                <a:latin typeface="Times New Roman Regular"/>
                <a:ea typeface="等线" panose="02010600030101010101" charset="-122"/>
                <a:cs typeface="Times New Roman Regular"/>
              </a:rPr>
              <a:t>historical</a:t>
            </a:r>
          </a:p>
          <a:p>
            <a:pPr marL="266700" indent="266700"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宋体" panose="02010600030101010101" pitchFamily="2" charset="-122"/>
                <a:cs typeface="Times New Roman Regular"/>
              </a:rPr>
              <a:t>CQ3: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Common: players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Core: </a:t>
            </a:r>
            <a:r>
              <a:rPr lang="en-US" altLang="zh-CN" sz="1800" kern="100" dirty="0">
                <a:effectLst/>
                <a:latin typeface="Times New Roman Regular"/>
                <a:ea typeface="等线" panose="02010600030101010101" charset="-122"/>
                <a:cs typeface="Times New Roman Regular"/>
              </a:rPr>
              <a:t>performance</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Contextual: </a:t>
            </a:r>
            <a:r>
              <a:rPr lang="en-US" altLang="zh-CN" sz="1800" kern="100" dirty="0">
                <a:effectLst/>
                <a:latin typeface="Times New Roman Regular"/>
                <a:ea typeface="等线" panose="02010600030101010101" charset="-122"/>
                <a:cs typeface="Times New Roman Regular"/>
              </a:rPr>
              <a:t>team</a:t>
            </a:r>
          </a:p>
          <a:p>
            <a:pPr marL="266700" indent="266700"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宋体" panose="02010600030101010101" pitchFamily="2" charset="-122"/>
                <a:cs typeface="Times New Roman Regular"/>
              </a:rPr>
              <a:t>CQ4: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Common: </a:t>
            </a:r>
            <a:r>
              <a:rPr lang="en-US" altLang="zh-CN" sz="1800" kern="100" dirty="0">
                <a:effectLst/>
                <a:latin typeface="Times New Roman Regular"/>
                <a:ea typeface="等线" panose="02010600030101010101" charset="-122"/>
                <a:cs typeface="Times New Roman Regular"/>
              </a:rPr>
              <a:t>competition</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Core: </a:t>
            </a:r>
            <a:r>
              <a:rPr lang="en-US" altLang="zh-CN" sz="1800" kern="100" dirty="0">
                <a:effectLst/>
                <a:latin typeface="Times New Roman Regular"/>
                <a:ea typeface="等线" panose="02010600030101010101" charset="-122"/>
                <a:cs typeface="Times New Roman Regular"/>
              </a:rPr>
              <a:t>reward rate</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kern="0" dirty="0">
                <a:solidFill>
                  <a:srgbClr val="333333"/>
                </a:solidFill>
                <a:effectLst/>
                <a:latin typeface="Times New Roman Regular"/>
                <a:ea typeface="宋体" panose="02010600030101010101" pitchFamily="2" charset="-122"/>
                <a:cs typeface="Times New Roman Regular"/>
              </a:rPr>
              <a:t>Contextual:</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Formalized Refined Purpose</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11</a:t>
            </a:fld>
            <a:endParaRPr kumimoji="1" lang="zh-CN" altLang="en-US"/>
          </a:p>
        </p:txBody>
      </p:sp>
      <p:sp>
        <p:nvSpPr>
          <p:cNvPr id="3" name="文本框 2"/>
          <p:cNvSpPr txBox="1"/>
          <p:nvPr/>
        </p:nvSpPr>
        <p:spPr>
          <a:xfrm>
            <a:off x="1149350" y="904240"/>
            <a:ext cx="9190990" cy="5815965"/>
          </a:xfrm>
          <a:prstGeom prst="rect">
            <a:avLst/>
          </a:prstGeom>
          <a:noFill/>
        </p:spPr>
        <p:txBody>
          <a:bodyPr wrap="square">
            <a:spAutoFit/>
          </a:bodyPr>
          <a:lstStyle/>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Classified Competency Questions</a:t>
            </a:r>
          </a:p>
          <a:p>
            <a:pPr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OpenSans-Regular"/>
                <a:cs typeface="Times New Roman Regular"/>
              </a:rPr>
              <a:t>CQ1: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sz="1800" b="1" kern="0" dirty="0">
                <a:solidFill>
                  <a:srgbClr val="333333"/>
                </a:solidFill>
                <a:effectLst/>
                <a:latin typeface="Times New Roman Regular"/>
                <a:ea typeface="OpenSans-Regular"/>
                <a:cs typeface="Times New Roman Regular"/>
              </a:rPr>
              <a:t>Common: </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Objects:</a:t>
            </a:r>
            <a:r>
              <a:rPr lang="en-US" altLang="zh-CN" sz="1800" kern="0" dirty="0">
                <a:solidFill>
                  <a:srgbClr val="333333"/>
                </a:solidFill>
                <a:effectLst/>
                <a:latin typeface="Times New Roman Regular"/>
                <a:ea typeface="OpenSans-Regular"/>
                <a:cs typeface="Times New Roman Regular"/>
              </a:rPr>
              <a:t>		Person, Winner</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Core:</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Functions:</a:t>
            </a:r>
            <a:r>
              <a:rPr lang="en-US" altLang="zh-CN" sz="1800" kern="0" dirty="0">
                <a:solidFill>
                  <a:srgbClr val="333333"/>
                </a:solidFill>
                <a:effectLst/>
                <a:latin typeface="Times New Roman Regular"/>
                <a:ea typeface="OpenSans-Regular"/>
                <a:cs typeface="Times New Roman Regular"/>
              </a:rPr>
              <a:t>	teams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Contextual:</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	</a:t>
            </a:r>
            <a:r>
              <a:rPr lang="en-US" altLang="zh-CN" kern="100" dirty="0">
                <a:effectLst/>
                <a:latin typeface="Times New Roman Regular"/>
                <a:ea typeface="等线" panose="02010600030101010101" charset="-122"/>
                <a:cs typeface="Times New Roman Regular"/>
                <a:sym typeface="+mn-ea"/>
              </a:rPr>
              <a:t>League of Legends S13 World Championship</a:t>
            </a:r>
            <a:endParaRPr lang="en-US" altLang="zh-CN" sz="1800" kern="100" dirty="0">
              <a:effectLst/>
              <a:latin typeface="Times New Roman Regular"/>
              <a:ea typeface="等线" panose="02010600030101010101" charset="-122"/>
              <a:cs typeface="Times New Roman Regular"/>
            </a:endParaRPr>
          </a:p>
          <a:p>
            <a:pPr marL="266700" indent="266700"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0" dirty="0">
                <a:solidFill>
                  <a:srgbClr val="333333"/>
                </a:solidFill>
                <a:effectLst/>
                <a:latin typeface="Times New Roman Regular"/>
                <a:ea typeface="OpenSans-Regular"/>
                <a:cs typeface="Times New Roman Regular"/>
              </a:rPr>
              <a:t>CQ2: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Common: </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Objects:	</a:t>
            </a:r>
            <a:r>
              <a:rPr lang="en-US" altLang="zh-CN" sz="1800" kern="0" dirty="0">
                <a:solidFill>
                  <a:srgbClr val="333333"/>
                </a:solidFill>
                <a:effectLst/>
                <a:latin typeface="Times New Roman Regular"/>
                <a:ea typeface="OpenSans-Regular"/>
                <a:cs typeface="Times New Roman Regular"/>
              </a:rPr>
              <a:t>	teams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Core:</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Functions:</a:t>
            </a:r>
            <a:r>
              <a:rPr lang="en-US" altLang="zh-CN" sz="1800" kern="0" dirty="0">
                <a:solidFill>
                  <a:srgbClr val="333333"/>
                </a:solidFill>
                <a:effectLst/>
                <a:latin typeface="Times New Roman Regular"/>
                <a:ea typeface="OpenSans-Regular"/>
                <a:cs typeface="Times New Roman Regular"/>
              </a:rPr>
              <a:t>	</a:t>
            </a:r>
            <a:r>
              <a:rPr lang="en-US" altLang="zh-CN" sz="1800" kern="100" dirty="0">
                <a:effectLst/>
                <a:latin typeface="Times New Roman Regular"/>
                <a:ea typeface="等线" panose="02010600030101010101" charset="-122"/>
                <a:cs typeface="Times New Roman Regular"/>
              </a:rPr>
              <a:t>performance, records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Contextual:</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	</a:t>
            </a:r>
            <a:r>
              <a:rPr lang="en-US" altLang="zh-CN" sz="1800" kern="100" dirty="0">
                <a:effectLst/>
                <a:latin typeface="Times New Roman Regular"/>
                <a:ea typeface="等线" panose="02010600030101010101" charset="-122"/>
                <a:cs typeface="Times New Roman Regular"/>
              </a:rPr>
              <a:t>historical</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kern="0" dirty="0">
              <a:solidFill>
                <a:srgbClr val="333333"/>
              </a:solidFill>
              <a:latin typeface="Times New Roman Regular"/>
              <a:ea typeface="OpenSans-Regular"/>
              <a:cs typeface="Times New Roman Regular"/>
            </a:endParaRPr>
          </a:p>
          <a:p>
            <a:pPr indent="266700" algn="l"/>
            <a:r>
              <a:rPr lang="en-US" altLang="zh-CN" sz="1800" kern="0" dirty="0">
                <a:solidFill>
                  <a:srgbClr val="333333"/>
                </a:solidFill>
                <a:effectLst/>
                <a:latin typeface="Times New Roman Regular"/>
                <a:ea typeface="OpenSans-Regular"/>
                <a:cs typeface="Times New Roman Regular"/>
              </a:rPr>
              <a:t>CQ3: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Common:</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Objects:</a:t>
            </a:r>
            <a:r>
              <a:rPr lang="en-US" altLang="zh-CN" sz="1800" kern="0" dirty="0">
                <a:solidFill>
                  <a:srgbClr val="333333"/>
                </a:solidFill>
                <a:effectLst/>
                <a:latin typeface="Times New Roman Regular"/>
                <a:ea typeface="OpenSans-Regular"/>
                <a:cs typeface="Times New Roman Regular"/>
              </a:rPr>
              <a:t>		Players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Core: </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Functions:</a:t>
            </a:r>
            <a:r>
              <a:rPr lang="en-US" altLang="zh-CN" sz="1800" kern="0" dirty="0">
                <a:solidFill>
                  <a:srgbClr val="333333"/>
                </a:solidFill>
                <a:effectLst/>
                <a:latin typeface="Times New Roman Regular"/>
                <a:ea typeface="OpenSans-Regular"/>
                <a:cs typeface="Times New Roman Regular"/>
              </a:rPr>
              <a:t>	performance</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Contextual:</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	</a:t>
            </a:r>
            <a:r>
              <a:rPr lang="en-US" altLang="zh-CN" sz="1800" kern="0" dirty="0">
                <a:solidFill>
                  <a:srgbClr val="333333"/>
                </a:solidFill>
                <a:effectLst/>
                <a:latin typeface="Times New Roman Regular"/>
                <a:ea typeface="OpenSans-Regular"/>
                <a:cs typeface="Times New Roman Regular"/>
              </a:rPr>
              <a:t>team</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sz="1800" kern="0" dirty="0">
              <a:solidFill>
                <a:srgbClr val="333333"/>
              </a:solidFill>
              <a:effectLst/>
              <a:latin typeface="Times New Roman Regular"/>
              <a:ea typeface="OpenSans-Regular"/>
              <a:cs typeface="Times New Roman Regular"/>
            </a:endParaRPr>
          </a:p>
          <a:p>
            <a:pPr indent="266700" algn="l"/>
            <a:r>
              <a:rPr lang="en-US" altLang="zh-CN" sz="1800" kern="0" dirty="0">
                <a:solidFill>
                  <a:srgbClr val="333333"/>
                </a:solidFill>
                <a:effectLst/>
                <a:latin typeface="Times New Roman Regular"/>
                <a:ea typeface="OpenSans-Regular"/>
                <a:cs typeface="Times New Roman Regular"/>
              </a:rPr>
              <a:t>CQ4: </a:t>
            </a:r>
            <a:endParaRPr lang="zh-CN" altLang="zh-CN" b="1" kern="0" dirty="0">
              <a:solidFill>
                <a:srgbClr val="333333"/>
              </a:solidFill>
              <a:latin typeface="Times New Roman Regular"/>
            </a:endParaRPr>
          </a:p>
          <a:p>
            <a:pPr marL="266700" indent="266700" algn="l"/>
            <a:r>
              <a:rPr lang="en-US" altLang="zh-CN" b="1" kern="0" dirty="0">
                <a:solidFill>
                  <a:srgbClr val="333333"/>
                </a:solidFill>
                <a:latin typeface="Times New Roman Regular"/>
              </a:rPr>
              <a:t>Common: </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Objects:</a:t>
            </a:r>
            <a:r>
              <a:rPr lang="en-US" altLang="zh-CN" sz="1800" kern="0" dirty="0">
                <a:solidFill>
                  <a:srgbClr val="333333"/>
                </a:solidFill>
                <a:effectLst/>
                <a:latin typeface="Times New Roman Regular"/>
                <a:ea typeface="OpenSans-Regular"/>
                <a:cs typeface="Times New Roman Regular"/>
              </a:rPr>
              <a:t>		</a:t>
            </a:r>
            <a:r>
              <a:rPr lang="en-US" altLang="zh-CN" sz="1800" kern="100" dirty="0">
                <a:effectLst/>
                <a:latin typeface="Times New Roman Regular"/>
                <a:ea typeface="等线" panose="02010600030101010101" charset="-122"/>
                <a:cs typeface="Times New Roman Regular"/>
              </a:rPr>
              <a:t>competition</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Core: </a:t>
            </a:r>
            <a:r>
              <a:rPr lang="en-US" altLang="zh-CN" sz="1800" kern="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Functions:</a:t>
            </a:r>
            <a:r>
              <a:rPr lang="en-US" altLang="zh-CN" sz="1800" kern="0" dirty="0">
                <a:solidFill>
                  <a:srgbClr val="333333"/>
                </a:solidFill>
                <a:effectLst/>
                <a:latin typeface="Times New Roman Regular"/>
                <a:ea typeface="OpenSans-Regular"/>
                <a:cs typeface="Times New Roman Regular"/>
              </a:rPr>
              <a:t>	rate                   </a:t>
            </a:r>
            <a:endParaRPr lang="en-US" altLang="zh-CN" sz="1400" kern="100" dirty="0">
              <a:latin typeface="等线" panose="02010600030101010101" charset="-122"/>
              <a:ea typeface="等线" panose="02010600030101010101" charset="-122"/>
              <a:cs typeface="Times New Roman" panose="02020603050405020304" pitchFamily="18" charset="0"/>
            </a:endParaRPr>
          </a:p>
          <a:p>
            <a:pPr marL="266700" indent="266700" algn="l"/>
            <a:r>
              <a:rPr lang="en-US" altLang="zh-CN" b="1" kern="0" dirty="0">
                <a:solidFill>
                  <a:srgbClr val="333333"/>
                </a:solidFill>
                <a:latin typeface="Times New Roman Regular"/>
              </a:rPr>
              <a:t>Contextual: </a:t>
            </a:r>
            <a:r>
              <a:rPr lang="en-US" altLang="zh-CN" sz="1800" dirty="0">
                <a:solidFill>
                  <a:srgbClr val="333333"/>
                </a:solidFill>
                <a:effectLst/>
                <a:latin typeface="Times New Roman Regular"/>
                <a:ea typeface="OpenSans-Regular"/>
                <a:cs typeface="Times New Roman Regular"/>
              </a:rPr>
              <a:t>		</a:t>
            </a:r>
            <a:r>
              <a:rPr lang="en-US" altLang="zh-CN" b="1" kern="0" dirty="0">
                <a:solidFill>
                  <a:srgbClr val="333333"/>
                </a:solidFill>
                <a:latin typeface="Times New Roman Regular"/>
              </a:rPr>
              <a:t>Function:	</a:t>
            </a:r>
            <a:r>
              <a:rPr lang="en-US" altLang="zh-CN" sz="1800" dirty="0">
                <a:solidFill>
                  <a:srgbClr val="333333"/>
                </a:solidFill>
                <a:effectLst/>
                <a:latin typeface="Times New Roman Regular"/>
                <a:ea typeface="OpenSans-Regular"/>
                <a:cs typeface="Times New Roman Regular"/>
              </a:rPr>
              <a:t>reward           </a:t>
            </a:r>
            <a:endParaRPr lang="zh-CN" altLang="en-US" sz="1800" dirty="0">
              <a:solidFill>
                <a:srgbClr val="FF0000"/>
              </a:solidFill>
              <a:effectLst/>
              <a:latin typeface="Times New Roman Regular"/>
              <a:ea typeface="OpenSans-Regular"/>
              <a:cs typeface="Times New Roman Regular"/>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4"/>
          <a:stretch>
            <a:fillRect/>
          </a:stretch>
        </p:blipFill>
        <p:spPr>
          <a:xfrm>
            <a:off x="221943" y="118742"/>
            <a:ext cx="804538" cy="804538"/>
          </a:xfrm>
          <a:prstGeom prst="rect">
            <a:avLst/>
          </a:prstGeom>
        </p:spPr>
      </p:pic>
      <p:sp>
        <p:nvSpPr>
          <p:cNvPr id="12" name="文本框 11"/>
          <p:cNvSpPr txBox="1"/>
          <p:nvPr/>
        </p:nvSpPr>
        <p:spPr>
          <a:xfrm>
            <a:off x="1118235" y="290830"/>
            <a:ext cx="5572125" cy="460375"/>
          </a:xfrm>
          <a:prstGeom prst="rect">
            <a:avLst/>
          </a:prstGeom>
          <a:noFill/>
        </p:spPr>
        <p:txBody>
          <a:bodyPr wrap="square" rtlCol="0">
            <a:spAutoFit/>
          </a:bodyPr>
          <a:lstStyle/>
          <a:p>
            <a:pPr algn="l"/>
            <a:r>
              <a:rPr lang="en-US" altLang="zh-CN" sz="2400" b="1" kern="0" dirty="0">
                <a:solidFill>
                  <a:srgbClr val="0070C0"/>
                </a:solidFill>
                <a:effectLst/>
                <a:latin typeface="Times New Roman Bold" panose="02020803070505020304" pitchFamily="18" charset="0"/>
                <a:ea typeface="黑体" panose="02010609060101010101" charset="-122"/>
                <a:cs typeface="Times New Roman Bold" panose="02020803070505020304" pitchFamily="18" charset="0"/>
                <a:sym typeface="+mn-ea"/>
              </a:rPr>
              <a:t>Attributed Competency Questions</a:t>
            </a: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12</a:t>
            </a:fld>
            <a:endParaRPr kumimoji="1" lang="zh-CN" altLang="en-US"/>
          </a:p>
        </p:txBody>
      </p:sp>
      <p:graphicFrame>
        <p:nvGraphicFramePr>
          <p:cNvPr id="4" name="表格 8"/>
          <p:cNvGraphicFramePr>
            <a:graphicFrameLocks noGrp="1"/>
          </p:cNvGraphicFramePr>
          <p:nvPr>
            <p:custDataLst>
              <p:tags r:id="rId1"/>
            </p:custDataLst>
          </p:nvPr>
        </p:nvGraphicFramePr>
        <p:xfrm>
          <a:off x="897255" y="1262380"/>
          <a:ext cx="10796905" cy="4662805"/>
        </p:xfrm>
        <a:graphic>
          <a:graphicData uri="http://schemas.openxmlformats.org/drawingml/2006/table">
            <a:tbl>
              <a:tblPr firstRow="1" bandRow="1">
                <a:tableStyleId>{BDBED569-4797-4DF1-A0F4-6AAB3CD982D8}</a:tableStyleId>
              </a:tblPr>
              <a:tblGrid>
                <a:gridCol w="2630805">
                  <a:extLst>
                    <a:ext uri="{9D8B030D-6E8A-4147-A177-3AD203B41FA5}">
                      <a16:colId xmlns:a16="http://schemas.microsoft.com/office/drawing/2014/main" val="20000"/>
                    </a:ext>
                  </a:extLst>
                </a:gridCol>
                <a:gridCol w="8166100">
                  <a:extLst>
                    <a:ext uri="{9D8B030D-6E8A-4147-A177-3AD203B41FA5}">
                      <a16:colId xmlns:a16="http://schemas.microsoft.com/office/drawing/2014/main" val="20001"/>
                    </a:ext>
                  </a:extLst>
                </a:gridCol>
              </a:tblGrid>
              <a:tr h="457835">
                <a:tc>
                  <a:txBody>
                    <a:bodyPr/>
                    <a:lstStyle/>
                    <a:p>
                      <a:r>
                        <a:rPr lang="en-US" altLang="zh-CN" dirty="0"/>
                        <a:t>Object</a:t>
                      </a:r>
                      <a:endParaRPr lang="zh-CN" altLang="en-US" dirty="0"/>
                    </a:p>
                  </a:txBody>
                  <a:tcPr/>
                </a:tc>
                <a:tc>
                  <a:txBody>
                    <a:bodyPr/>
                    <a:lstStyle/>
                    <a:p>
                      <a:r>
                        <a:rPr lang="en-US" altLang="zh-CN" dirty="0"/>
                        <a:t>Components</a:t>
                      </a:r>
                      <a:endParaRPr lang="zh-CN" altLang="en-US" dirty="0"/>
                    </a:p>
                  </a:txBody>
                  <a:tcPr/>
                </a:tc>
                <a:extLst>
                  <a:ext uri="{0D108BD9-81ED-4DB2-BD59-A6C34878D82A}">
                    <a16:rowId xmlns:a16="http://schemas.microsoft.com/office/drawing/2014/main" val="10000"/>
                  </a:ext>
                </a:extLst>
              </a:tr>
              <a:tr h="458470">
                <a:tc>
                  <a:txBody>
                    <a:bodyPr/>
                    <a:lstStyle/>
                    <a:p>
                      <a:pPr marL="0" algn="l" defTabSz="914400" rtl="0" eaLnBrk="1" latinLnBrk="0" hangingPunct="1"/>
                      <a:r>
                        <a:rPr lang="en-US" altLang="zh-CN" sz="1800" b="0" kern="0" dirty="0">
                          <a:solidFill>
                            <a:schemeClr val="tx1"/>
                          </a:solidFill>
                          <a:effectLst/>
                          <a:latin typeface="Times New Roman Regular"/>
                          <a:ea typeface="OpenSans-Regular"/>
                          <a:cs typeface="Times New Roman Regular"/>
                        </a:rPr>
                        <a:t>Team</a:t>
                      </a:r>
                      <a:endParaRPr lang="zh-CN" altLang="en-US" sz="1800" b="0" kern="0" dirty="0">
                        <a:solidFill>
                          <a:schemeClr val="tx1"/>
                        </a:solidFill>
                        <a:effectLst/>
                        <a:highlight>
                          <a:srgbClr val="000080"/>
                        </a:highlight>
                        <a:latin typeface="Times New Roman Regular"/>
                      </a:endParaRPr>
                    </a:p>
                  </a:txBody>
                  <a:tcPr>
                    <a:solidFill>
                      <a:schemeClr val="accent2">
                        <a:lumMod val="40000"/>
                        <a:lumOff val="60000"/>
                      </a:schemeClr>
                    </a:solidFill>
                  </a:tcPr>
                </a:tc>
                <a:tc>
                  <a:txBody>
                    <a:bodyPr/>
                    <a:lstStyle/>
                    <a:p>
                      <a:r>
                        <a:rPr lang="en-US" altLang="zh-CN" sz="1400" kern="100" dirty="0" err="1">
                          <a:effectLst/>
                          <a:latin typeface="Times New Roman Regular"/>
                          <a:ea typeface="+mn-ea"/>
                          <a:cs typeface="Times New Roman Regular"/>
                        </a:rPr>
                        <a:t>Team_ID</a:t>
                      </a:r>
                      <a:r>
                        <a:rPr lang="en-US" altLang="zh-CN" sz="1400" kern="100" dirty="0">
                          <a:effectLst/>
                          <a:latin typeface="Times New Roman Regular"/>
                          <a:ea typeface="+mn-ea"/>
                          <a:cs typeface="Times New Roman Regular"/>
                        </a:rPr>
                        <a:t>,  </a:t>
                      </a:r>
                      <a:r>
                        <a:rPr lang="en-US" altLang="zh-CN" sz="1400" kern="100" dirty="0" err="1">
                          <a:effectLst/>
                          <a:latin typeface="Times New Roman Regular"/>
                          <a:ea typeface="+mn-ea"/>
                          <a:cs typeface="Times New Roman Regular"/>
                        </a:rPr>
                        <a:t>TeamName</a:t>
                      </a:r>
                      <a:r>
                        <a:rPr lang="en-US" altLang="zh-CN" sz="1400" kern="100" dirty="0">
                          <a:effectLst/>
                          <a:latin typeface="Times New Roman Regular"/>
                          <a:ea typeface="+mn-ea"/>
                          <a:cs typeface="Times New Roman Regular"/>
                        </a:rPr>
                        <a:t>,  </a:t>
                      </a:r>
                      <a:r>
                        <a:rPr lang="en-US" altLang="zh-CN" sz="1400" kern="100" dirty="0" err="1">
                          <a:effectLst/>
                          <a:latin typeface="Times New Roman Regular"/>
                          <a:ea typeface="+mn-ea"/>
                          <a:cs typeface="Times New Roman Regular"/>
                        </a:rPr>
                        <a:t>NationalRank</a:t>
                      </a:r>
                      <a:r>
                        <a:rPr lang="en-US" altLang="zh-CN" sz="1400" kern="100" dirty="0">
                          <a:effectLst/>
                          <a:latin typeface="Times New Roman Regular"/>
                          <a:ea typeface="+mn-ea"/>
                          <a:cs typeface="Times New Roman Regular"/>
                        </a:rPr>
                        <a:t>,  </a:t>
                      </a:r>
                      <a:r>
                        <a:rPr lang="en-US" altLang="zh-CN" sz="1400" kern="100" dirty="0" err="1">
                          <a:effectLst/>
                          <a:latin typeface="Times New Roman Regular"/>
                          <a:ea typeface="+mn-ea"/>
                          <a:cs typeface="Times New Roman Regular"/>
                        </a:rPr>
                        <a:t>TeamValue</a:t>
                      </a:r>
                      <a:r>
                        <a:rPr lang="en-US" altLang="zh-CN" sz="1400" kern="100" dirty="0">
                          <a:effectLst/>
                          <a:latin typeface="Times New Roman Regular"/>
                          <a:ea typeface="+mn-ea"/>
                          <a:cs typeface="Times New Roman Regular"/>
                        </a:rPr>
                        <a:t>,  </a:t>
                      </a:r>
                      <a:r>
                        <a:rPr lang="en-US" altLang="zh-CN" sz="1400" kern="100" dirty="0" err="1">
                          <a:effectLst/>
                          <a:latin typeface="Times New Roman Regular"/>
                          <a:ea typeface="+mn-ea"/>
                          <a:cs typeface="Times New Roman Regular"/>
                        </a:rPr>
                        <a:t>AverageAge</a:t>
                      </a:r>
                      <a:endParaRPr lang="zh-CN" altLang="en-US" sz="1400" dirty="0"/>
                    </a:p>
                  </a:txBody>
                  <a:tcPr>
                    <a:solidFill>
                      <a:schemeClr val="accent2">
                        <a:lumMod val="40000"/>
                        <a:lumOff val="60000"/>
                      </a:schemeClr>
                    </a:solidFill>
                  </a:tcPr>
                </a:tc>
                <a:extLst>
                  <a:ext uri="{0D108BD9-81ED-4DB2-BD59-A6C34878D82A}">
                    <a16:rowId xmlns:a16="http://schemas.microsoft.com/office/drawing/2014/main" val="10001"/>
                  </a:ext>
                </a:extLst>
              </a:tr>
              <a:tr h="853440">
                <a:tc>
                  <a:txBody>
                    <a:bodyPr/>
                    <a:lstStyle/>
                    <a:p>
                      <a:pPr marL="0" algn="l" defTabSz="914400" rtl="0" eaLnBrk="1" latinLnBrk="0" hangingPunct="1"/>
                      <a:r>
                        <a:rPr lang="en-US" altLang="zh-CN" sz="1800" b="0" kern="0" dirty="0" err="1">
                          <a:solidFill>
                            <a:schemeClr val="tx1"/>
                          </a:solidFill>
                          <a:effectLst/>
                          <a:latin typeface="Times New Roman Regular"/>
                        </a:rPr>
                        <a:t>Team_Performance</a:t>
                      </a:r>
                      <a:endParaRPr lang="zh-CN" altLang="en-US" sz="1800" b="0" kern="0" dirty="0">
                        <a:solidFill>
                          <a:schemeClr val="tx1"/>
                        </a:solidFill>
                        <a:effectLst/>
                        <a:latin typeface="Times New Roman Regular"/>
                      </a:endParaRPr>
                    </a:p>
                  </a:txBody>
                  <a:tcPr/>
                </a:tc>
                <a:tc>
                  <a:txBody>
                    <a:bodyPr/>
                    <a:lstStyle/>
                    <a:p>
                      <a:r>
                        <a:rPr lang="en-US" altLang="zh-CN" sz="1400" kern="100" dirty="0" err="1">
                          <a:effectLst/>
                          <a:latin typeface="Times New Roman Regular"/>
                          <a:ea typeface="+mn-ea"/>
                          <a:cs typeface="Times New Roman Regular"/>
                        </a:rPr>
                        <a:t>Team_ID</a:t>
                      </a:r>
                      <a:r>
                        <a:rPr lang="en-US" altLang="zh-CN" sz="1400" kern="100" dirty="0">
                          <a:effectLst/>
                          <a:latin typeface="Times New Roman Regular"/>
                          <a:ea typeface="+mn-ea"/>
                          <a:cs typeface="Times New Roman Regular"/>
                        </a:rPr>
                        <a:t>,</a:t>
                      </a:r>
                      <a:r>
                        <a:rPr lang="en-US" altLang="zh-CN" sz="1400" kern="100" dirty="0" err="1">
                          <a:effectLst/>
                          <a:latin typeface="Times New Roman Regular"/>
                          <a:ea typeface="+mn-ea"/>
                          <a:cs typeface="Times New Roman Regular"/>
                        </a:rPr>
                        <a:t>TeamName</a:t>
                      </a:r>
                      <a:r>
                        <a:rPr lang="en-US" altLang="zh-CN" sz="1400" kern="100" dirty="0">
                          <a:effectLst/>
                          <a:latin typeface="Times New Roman Regular"/>
                          <a:ea typeface="+mn-ea"/>
                          <a:cs typeface="Times New Roman Regular"/>
                        </a:rPr>
                        <a:t>,Team</a:t>
                      </a:r>
                      <a:r>
                        <a:rPr lang="en-US" altLang="zh-CN" sz="1400" kern="100" dirty="0" err="1">
                          <a:effectLst/>
                          <a:latin typeface="Times New Roman Regular"/>
                          <a:ea typeface="+mn-ea"/>
                          <a:cs typeface="Times New Roman Regular"/>
                        </a:rPr>
                        <a:t>NationalRank</a:t>
                      </a:r>
                      <a:r>
                        <a:rPr lang="en-US" altLang="zh-CN" sz="1400" kern="100" dirty="0">
                          <a:effectLst/>
                          <a:latin typeface="Times New Roman Regular"/>
                          <a:ea typeface="+mn-ea"/>
                          <a:cs typeface="Times New Roman Regular"/>
                        </a:rPr>
                        <a:t>,Team</a:t>
                      </a:r>
                      <a:r>
                        <a:rPr lang="en-US" altLang="zh-CN" sz="1400" kern="100" dirty="0">
                          <a:solidFill>
                            <a:schemeClr val="tx1"/>
                          </a:solidFill>
                          <a:effectLst/>
                          <a:latin typeface="Times New Roman Regular"/>
                          <a:ea typeface="+mn-ea"/>
                          <a:cs typeface="Times New Roman Regular"/>
                        </a:rPr>
                        <a:t>KDA,TeamAverageKillPerGame,Team</a:t>
                      </a:r>
                      <a:r>
                        <a:rPr lang="en-US" altLang="zh-CN" sz="1400" kern="100" dirty="0">
                          <a:solidFill>
                            <a:schemeClr val="tx1"/>
                          </a:solidFill>
                          <a:effectLst/>
                          <a:latin typeface="Times New Roman Regular"/>
                          <a:cs typeface="Times New Roman Regular"/>
                          <a:sym typeface="+mn-ea"/>
                        </a:rPr>
                        <a:t>AverageDeathPerGame,TeamDamagePerMinute</a:t>
                      </a:r>
                      <a:r>
                        <a:rPr lang="en-US" altLang="zh-CN" sz="1400" kern="100" dirty="0">
                          <a:solidFill>
                            <a:schemeClr val="tx1"/>
                          </a:solidFill>
                          <a:effectLst/>
                          <a:latin typeface="Times New Roman Regular"/>
                          <a:ea typeface="+mn-ea"/>
                          <a:cs typeface="Times New Roman Regular"/>
                        </a:rPr>
                        <a:t>,TeamMoneyPerMinute</a:t>
                      </a:r>
                      <a:endParaRPr lang="zh-CN" altLang="en-US" sz="1400" kern="100" dirty="0">
                        <a:solidFill>
                          <a:schemeClr val="tx1"/>
                        </a:solidFill>
                        <a:effectLst/>
                        <a:latin typeface="Times New Roman Regular"/>
                        <a:ea typeface="+mn-ea"/>
                        <a:cs typeface="Times New Roman Regular"/>
                      </a:endParaRPr>
                    </a:p>
                  </a:txBody>
                  <a:tcPr/>
                </a:tc>
                <a:extLst>
                  <a:ext uri="{0D108BD9-81ED-4DB2-BD59-A6C34878D82A}">
                    <a16:rowId xmlns:a16="http://schemas.microsoft.com/office/drawing/2014/main" val="10002"/>
                  </a:ext>
                </a:extLst>
              </a:tr>
              <a:tr h="688340">
                <a:tc>
                  <a:txBody>
                    <a:bodyPr/>
                    <a:lstStyle/>
                    <a:p>
                      <a:pPr marL="0" algn="l" defTabSz="914400" rtl="0" eaLnBrk="1" latinLnBrk="0" hangingPunct="1">
                        <a:buNone/>
                      </a:pPr>
                      <a:r>
                        <a:rPr lang="en-US" altLang="zh-CN" sz="1800" kern="0" dirty="0" err="1">
                          <a:effectLst/>
                          <a:latin typeface="Times New Roman Regular"/>
                          <a:sym typeface="+mn-ea"/>
                        </a:rPr>
                        <a:t>Team_Historical_Record</a:t>
                      </a:r>
                      <a:endParaRPr lang="zh-CN" altLang="en-US" sz="1800" b="0" kern="0" dirty="0">
                        <a:solidFill>
                          <a:schemeClr val="tx1"/>
                        </a:solidFill>
                        <a:effectLst/>
                        <a:latin typeface="Times New Roman Regular"/>
                      </a:endParaRPr>
                    </a:p>
                    <a:p>
                      <a:pPr marL="0" algn="l" defTabSz="914400" rtl="0" eaLnBrk="1" latinLnBrk="0" hangingPunct="1">
                        <a:buNone/>
                      </a:pPr>
                      <a:endParaRPr lang="zh-CN" altLang="en-US" sz="1800" b="0" kern="0" dirty="0">
                        <a:solidFill>
                          <a:schemeClr val="tx1"/>
                        </a:solidFill>
                        <a:effectLst/>
                        <a:latin typeface="Times New Roman Regular"/>
                      </a:endParaRPr>
                    </a:p>
                  </a:txBody>
                  <a:tcPr>
                    <a:solidFill>
                      <a:schemeClr val="accent2">
                        <a:lumMod val="40000"/>
                        <a:lumOff val="60000"/>
                      </a:schemeClr>
                    </a:solidFill>
                  </a:tcPr>
                </a:tc>
                <a:tc>
                  <a:txBody>
                    <a:bodyPr/>
                    <a:lstStyle/>
                    <a:p>
                      <a:pPr>
                        <a:buNone/>
                      </a:pPr>
                      <a:r>
                        <a:rPr lang="en-US" altLang="zh-CN" sz="1400" kern="100" dirty="0" err="1">
                          <a:effectLst/>
                          <a:latin typeface="Times New Roman Regular"/>
                          <a:cs typeface="Times New Roman Regular"/>
                          <a:sym typeface="+mn-ea"/>
                        </a:rPr>
                        <a:t>Team_ID</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TeamName</a:t>
                      </a:r>
                      <a:r>
                        <a:rPr lang="en-US" altLang="zh-CN" sz="1400" kern="100" dirty="0">
                          <a:effectLst/>
                          <a:latin typeface="Times New Roman Regular"/>
                          <a:cs typeface="Times New Roman Regular"/>
                          <a:sym typeface="+mn-ea"/>
                        </a:rPr>
                        <a:t>, Event, </a:t>
                      </a:r>
                      <a:r>
                        <a:rPr lang="en-US" altLang="zh-CN" sz="1400" kern="100" dirty="0" err="1">
                          <a:effectLst/>
                          <a:latin typeface="Times New Roman Regular"/>
                          <a:cs typeface="Times New Roman Regular"/>
                          <a:sym typeface="+mn-ea"/>
                        </a:rPr>
                        <a:t>EventValue</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GameResult</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GameResult_ID</a:t>
                      </a:r>
                      <a:r>
                        <a:rPr lang="en-US" altLang="zh-CN" sz="1400" kern="100" dirty="0">
                          <a:effectLst/>
                          <a:latin typeface="Times New Roman Regular"/>
                          <a:cs typeface="Times New Roman Regular"/>
                          <a:sym typeface="+mn-ea"/>
                        </a:rPr>
                        <a:t>, Date</a:t>
                      </a:r>
                      <a:endParaRPr lang="zh-CN" altLang="en-US" sz="1400" dirty="0"/>
                    </a:p>
                    <a:p>
                      <a:pPr>
                        <a:buNone/>
                      </a:pPr>
                      <a:endParaRPr lang="zh-CN" altLang="en-US" sz="1400" dirty="0">
                        <a:solidFill>
                          <a:srgbClr val="FF0000"/>
                        </a:solidFill>
                      </a:endParaRPr>
                    </a:p>
                  </a:txBody>
                  <a:tcPr>
                    <a:solidFill>
                      <a:schemeClr val="accent2">
                        <a:lumMod val="40000"/>
                        <a:lumOff val="60000"/>
                      </a:schemeClr>
                    </a:solidFill>
                  </a:tcPr>
                </a:tc>
                <a:extLst>
                  <a:ext uri="{0D108BD9-81ED-4DB2-BD59-A6C34878D82A}">
                    <a16:rowId xmlns:a16="http://schemas.microsoft.com/office/drawing/2014/main" val="10003"/>
                  </a:ext>
                </a:extLst>
              </a:tr>
              <a:tr h="630555">
                <a:tc>
                  <a:txBody>
                    <a:bodyPr/>
                    <a:lstStyle/>
                    <a:p>
                      <a:pPr marL="0" algn="l" defTabSz="914400" rtl="0" eaLnBrk="1" latinLnBrk="0" hangingPunct="1"/>
                      <a:r>
                        <a:rPr lang="en-US" altLang="zh-CN" sz="1800" kern="0" dirty="0">
                          <a:effectLst/>
                          <a:latin typeface="Times New Roman Regular"/>
                          <a:sym typeface="+mn-ea"/>
                        </a:rPr>
                        <a:t>Player</a:t>
                      </a:r>
                      <a:endParaRPr lang="zh-CN" altLang="en-US" sz="1800" b="0" kern="0" dirty="0">
                        <a:solidFill>
                          <a:schemeClr val="tx1"/>
                        </a:solidFill>
                        <a:effectLst/>
                        <a:latin typeface="Times New Roman Regular"/>
                      </a:endParaRPr>
                    </a:p>
                  </a:txBody>
                  <a:tcPr/>
                </a:tc>
                <a:tc>
                  <a:txBody>
                    <a:bodyPr/>
                    <a:lstStyle/>
                    <a:p>
                      <a:r>
                        <a:rPr lang="en-US" altLang="zh-CN" sz="1400" kern="100" dirty="0" err="1">
                          <a:effectLst/>
                          <a:latin typeface="Times New Roman Regular"/>
                          <a:cs typeface="Times New Roman Regular"/>
                          <a:sym typeface="+mn-ea"/>
                        </a:rPr>
                        <a:t>Player_ID</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PlayerName</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PlayerPosition</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PlayerAge</a:t>
                      </a:r>
                      <a:r>
                        <a:rPr lang="en-US" altLang="zh-CN" sz="1400" kern="100" dirty="0">
                          <a:effectLst/>
                          <a:latin typeface="Times New Roman Regular"/>
                          <a:cs typeface="Times New Roman Regular"/>
                          <a:sym typeface="+mn-ea"/>
                        </a:rPr>
                        <a:t>,</a:t>
                      </a:r>
                      <a:r>
                        <a:rPr lang="en-US" altLang="zh-CN" sz="1400" kern="100" dirty="0" err="1">
                          <a:effectLst/>
                          <a:latin typeface="Times New Roman Regular"/>
                          <a:cs typeface="Times New Roman Regular"/>
                          <a:sym typeface="+mn-ea"/>
                        </a:rPr>
                        <a:t>PlayerValue     </a:t>
                      </a:r>
                      <a:endParaRPr lang="zh-CN" altLang="en-US" sz="1400" dirty="0"/>
                    </a:p>
                    <a:p>
                      <a:r>
                        <a:rPr lang="en-US" altLang="zh-CN" sz="1400" dirty="0"/>
                        <a:t>                            </a:t>
                      </a:r>
                      <a:r>
                        <a:rPr lang="en-US" altLang="zh-CN" sz="1400" dirty="0">
                          <a:solidFill>
                            <a:srgbClr val="FF0000"/>
                          </a:solidFill>
                        </a:rPr>
                        <a:t> </a:t>
                      </a:r>
                      <a:endParaRPr lang="zh-CN" altLang="en-US" sz="1400" dirty="0">
                        <a:solidFill>
                          <a:srgbClr val="FF0000"/>
                        </a:solidFill>
                      </a:endParaRPr>
                    </a:p>
                  </a:txBody>
                  <a:tcPr/>
                </a:tc>
                <a:extLst>
                  <a:ext uri="{0D108BD9-81ED-4DB2-BD59-A6C34878D82A}">
                    <a16:rowId xmlns:a16="http://schemas.microsoft.com/office/drawing/2014/main" val="10004"/>
                  </a:ext>
                </a:extLst>
              </a:tr>
              <a:tr h="787400">
                <a:tc>
                  <a:txBody>
                    <a:bodyPr/>
                    <a:lstStyle/>
                    <a:p>
                      <a:pPr marL="0" algn="l" defTabSz="914400" rtl="0" eaLnBrk="1" latinLnBrk="0" hangingPunct="1"/>
                      <a:r>
                        <a:rPr lang="en-US" altLang="zh-CN" sz="1800" kern="0" dirty="0" err="1">
                          <a:effectLst/>
                          <a:latin typeface="Times New Roman Regular"/>
                          <a:sym typeface="+mn-ea"/>
                        </a:rPr>
                        <a:t>Player_Performance</a:t>
                      </a:r>
                      <a:endParaRPr lang="zh-CN" altLang="en-US" sz="1800" b="0" kern="0" dirty="0">
                        <a:solidFill>
                          <a:schemeClr val="tx1"/>
                        </a:solidFill>
                        <a:effectLst/>
                        <a:latin typeface="Times New Roman Regular"/>
                      </a:endParaRPr>
                    </a:p>
                  </a:txBody>
                  <a:tcPr>
                    <a:solidFill>
                      <a:schemeClr val="accent2">
                        <a:lumMod val="40000"/>
                        <a:lumOff val="60000"/>
                      </a:schemeClr>
                    </a:solidFill>
                  </a:tcPr>
                </a:tc>
                <a:tc>
                  <a:txBody>
                    <a:bodyPr/>
                    <a:lstStyle/>
                    <a:p>
                      <a:r>
                        <a:rPr lang="en-US" altLang="zh-CN" sz="1400" kern="100" dirty="0" err="1">
                          <a:effectLst/>
                          <a:latin typeface="Times New Roman Regular"/>
                          <a:cs typeface="Times New Roman Regular"/>
                          <a:sym typeface="+mn-ea"/>
                        </a:rPr>
                        <a:t>Player_ID</a:t>
                      </a:r>
                      <a:r>
                        <a:rPr lang="en-US" altLang="zh-CN" sz="1400" kern="100" dirty="0">
                          <a:effectLst/>
                          <a:latin typeface="Times New Roman Regular"/>
                          <a:cs typeface="Times New Roman Regular"/>
                          <a:sym typeface="+mn-ea"/>
                        </a:rPr>
                        <a:t>,</a:t>
                      </a:r>
                      <a:r>
                        <a:rPr lang="en-US" altLang="zh-CN" sz="1400" kern="100" dirty="0" err="1">
                          <a:effectLst/>
                          <a:latin typeface="Times New Roman Regular"/>
                          <a:cs typeface="Times New Roman Regular"/>
                          <a:sym typeface="+mn-ea"/>
                        </a:rPr>
                        <a:t>PlayerName,</a:t>
                      </a:r>
                      <a:r>
                        <a:rPr lang="en-US" altLang="zh-CN" sz="1400" kern="100" dirty="0">
                          <a:effectLst/>
                          <a:latin typeface="Times New Roman Regular"/>
                          <a:cs typeface="Times New Roman Regular"/>
                          <a:sym typeface="+mn-ea"/>
                        </a:rPr>
                        <a:t>KDA,</a:t>
                      </a:r>
                      <a:r>
                        <a:rPr lang="en-US" altLang="zh-CN" sz="1400" kern="100" dirty="0">
                          <a:solidFill>
                            <a:schemeClr val="tx1"/>
                          </a:solidFill>
                          <a:effectLst/>
                          <a:latin typeface="Times New Roman Regular"/>
                          <a:cs typeface="Times New Roman Regular"/>
                          <a:sym typeface="+mn-ea"/>
                        </a:rPr>
                        <a:t>ParticipationRate,AverageKillPerGame,AverageDeathPerGame,DamagePerMinute,MoneyPerMinute ,AverageAssistsPerGame     </a:t>
                      </a:r>
                      <a:r>
                        <a:rPr lang="en-US" altLang="zh-CN" sz="1400" kern="100" dirty="0">
                          <a:solidFill>
                            <a:srgbClr val="FF0000"/>
                          </a:solidFill>
                          <a:effectLst/>
                          <a:latin typeface="Times New Roman Regular"/>
                          <a:cs typeface="Times New Roman Regular"/>
                          <a:sym typeface="+mn-ea"/>
                        </a:rPr>
                        <a:t>                       </a:t>
                      </a:r>
                      <a:endParaRPr lang="zh-CN" altLang="en-US" sz="1400" dirty="0"/>
                    </a:p>
                  </a:txBody>
                  <a:tcPr>
                    <a:solidFill>
                      <a:schemeClr val="accent2">
                        <a:lumMod val="40000"/>
                        <a:lumOff val="60000"/>
                      </a:schemeClr>
                    </a:solidFill>
                  </a:tcPr>
                </a:tc>
                <a:extLst>
                  <a:ext uri="{0D108BD9-81ED-4DB2-BD59-A6C34878D82A}">
                    <a16:rowId xmlns:a16="http://schemas.microsoft.com/office/drawing/2014/main" val="10005"/>
                  </a:ext>
                </a:extLst>
              </a:tr>
              <a:tr h="786765">
                <a:tc>
                  <a:txBody>
                    <a:bodyPr/>
                    <a:lstStyle/>
                    <a:p>
                      <a:pPr marL="0" algn="l" defTabSz="914400" rtl="0" eaLnBrk="1" latinLnBrk="0" hangingPunct="1"/>
                      <a:r>
                        <a:rPr lang="en-US" altLang="zh-CN" sz="1800" kern="0" dirty="0" err="1">
                          <a:effectLst/>
                          <a:latin typeface="Times New Roman Regular"/>
                          <a:sym typeface="+mn-ea"/>
                        </a:rPr>
                        <a:t>Reward_Rate</a:t>
                      </a:r>
                      <a:endParaRPr lang="zh-CN" altLang="en-US" sz="1800" b="0" kern="0" dirty="0">
                        <a:solidFill>
                          <a:schemeClr val="tx1"/>
                        </a:solidFill>
                        <a:effectLst/>
                        <a:latin typeface="Times New Roman Regular"/>
                      </a:endParaRPr>
                    </a:p>
                  </a:txBody>
                  <a:tcPr/>
                </a:tc>
                <a:tc>
                  <a:txBody>
                    <a:bodyPr/>
                    <a:lstStyle/>
                    <a:p>
                      <a:r>
                        <a:rPr lang="en-US" altLang="zh-CN" sz="1400" kern="100" dirty="0" err="1">
                          <a:effectLst/>
                          <a:latin typeface="Times New Roman Regular"/>
                          <a:cs typeface="Times New Roman Regular"/>
                          <a:sym typeface="+mn-ea"/>
                        </a:rPr>
                        <a:t>Team_ID</a:t>
                      </a:r>
                      <a:r>
                        <a:rPr lang="en-US" altLang="zh-CN" sz="1400" kern="100" dirty="0">
                          <a:effectLst/>
                          <a:latin typeface="Times New Roman Regular"/>
                          <a:cs typeface="Times New Roman Regular"/>
                          <a:sym typeface="+mn-ea"/>
                        </a:rPr>
                        <a:t>, </a:t>
                      </a:r>
                      <a:r>
                        <a:rPr lang="en-US" altLang="zh-CN" sz="1400" kern="100" dirty="0">
                          <a:solidFill>
                            <a:schemeClr val="tx1"/>
                          </a:solidFill>
                          <a:effectLst/>
                          <a:latin typeface="Times New Roman Regular"/>
                          <a:cs typeface="Times New Roman Regular"/>
                          <a:sym typeface="+mn-ea"/>
                        </a:rPr>
                        <a:t>Red</a:t>
                      </a:r>
                      <a:r>
                        <a:rPr lang="en-US" altLang="zh-CN" sz="1400" kern="100" dirty="0" err="1">
                          <a:solidFill>
                            <a:schemeClr val="tx1"/>
                          </a:solidFill>
                          <a:effectLst/>
                          <a:latin typeface="Times New Roman Regular"/>
                          <a:cs typeface="Times New Roman Regular"/>
                          <a:sym typeface="+mn-ea"/>
                        </a:rPr>
                        <a:t>Team</a:t>
                      </a:r>
                      <a:r>
                        <a:rPr lang="en-US" altLang="zh-CN" sz="1400" kern="100" dirty="0">
                          <a:solidFill>
                            <a:schemeClr val="tx1"/>
                          </a:solidFill>
                          <a:effectLst/>
                          <a:latin typeface="Times New Roman Regular"/>
                          <a:cs typeface="Times New Roman Regular"/>
                          <a:sym typeface="+mn-ea"/>
                        </a:rPr>
                        <a:t>,</a:t>
                      </a:r>
                      <a:r>
                        <a:rPr lang="en-US" altLang="zh-CN" sz="1400" kern="100" dirty="0" err="1">
                          <a:solidFill>
                            <a:schemeClr val="tx1"/>
                          </a:solidFill>
                          <a:effectLst/>
                          <a:latin typeface="Times New Roman Regular"/>
                          <a:cs typeface="Times New Roman Regular"/>
                          <a:sym typeface="+mn-ea"/>
                        </a:rPr>
                        <a:t>BlueTeam</a:t>
                      </a:r>
                      <a:r>
                        <a:rPr lang="en-US" altLang="zh-CN" sz="1400" kern="100" dirty="0">
                          <a:solidFill>
                            <a:schemeClr val="tx1"/>
                          </a:solidFill>
                          <a:effectLst/>
                          <a:latin typeface="Times New Roman Regular"/>
                          <a:cs typeface="Times New Roman Regular"/>
                          <a:sym typeface="+mn-ea"/>
                        </a:rPr>
                        <a:t>, Red</a:t>
                      </a:r>
                      <a:r>
                        <a:rPr lang="en-US" altLang="zh-CN" sz="1400" kern="100" dirty="0" err="1">
                          <a:solidFill>
                            <a:schemeClr val="tx1"/>
                          </a:solidFill>
                          <a:effectLst/>
                          <a:latin typeface="Times New Roman Regular"/>
                          <a:cs typeface="Times New Roman Regular"/>
                          <a:sym typeface="+mn-ea"/>
                        </a:rPr>
                        <a:t>WinRate</a:t>
                      </a:r>
                      <a:r>
                        <a:rPr lang="en-US" altLang="zh-CN" sz="1400" kern="100" dirty="0">
                          <a:solidFill>
                            <a:schemeClr val="tx1"/>
                          </a:solidFill>
                          <a:effectLst/>
                          <a:latin typeface="Times New Roman Regular"/>
                          <a:cs typeface="Times New Roman Regular"/>
                          <a:sym typeface="+mn-ea"/>
                        </a:rPr>
                        <a:t>, Blue</a:t>
                      </a:r>
                      <a:r>
                        <a:rPr lang="en-US" altLang="zh-CN" sz="1400" kern="100" dirty="0" err="1">
                          <a:solidFill>
                            <a:schemeClr val="tx1"/>
                          </a:solidFill>
                          <a:effectLst/>
                          <a:latin typeface="Times New Roman Regular"/>
                          <a:cs typeface="Times New Roman Regular"/>
                          <a:sym typeface="+mn-ea"/>
                        </a:rPr>
                        <a:t>WinRate</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538677" y="2907352"/>
            <a:ext cx="3253105"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Fourth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422900" y="2732405"/>
            <a:ext cx="6241415" cy="255143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Resource Selection</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Resource Selection</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14</a:t>
            </a:fld>
            <a:endParaRPr kumimoji="1" lang="zh-CN" altLang="en-US"/>
          </a:p>
        </p:txBody>
      </p:sp>
      <p:sp>
        <p:nvSpPr>
          <p:cNvPr id="4" name="文本框 3"/>
          <p:cNvSpPr txBox="1"/>
          <p:nvPr/>
        </p:nvSpPr>
        <p:spPr>
          <a:xfrm>
            <a:off x="1026765" y="984131"/>
            <a:ext cx="8300207" cy="5046345"/>
          </a:xfrm>
          <a:prstGeom prst="rect">
            <a:avLst/>
          </a:prstGeom>
          <a:noFill/>
        </p:spPr>
        <p:txBody>
          <a:bodyPr wrap="square">
            <a:spAutoFit/>
          </a:bodyPr>
          <a:lstStyle/>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Knowledge Resources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just"/>
            <a:r>
              <a:rPr lang="en-US" altLang="zh-CN" sz="1800" b="1" kern="100" dirty="0">
                <a:effectLst/>
                <a:latin typeface="Times New Roman Regular"/>
                <a:ea typeface="宋体" panose="02010600030101010101" pitchFamily="2" charset="-122"/>
                <a:cs typeface="Times New Roman Regular"/>
              </a:rPr>
              <a:t>    </a:t>
            </a:r>
            <a:r>
              <a:rPr lang="en-US" altLang="zh-CN" sz="1800" kern="100" dirty="0">
                <a:effectLst/>
                <a:latin typeface="Times New Roman Regular"/>
                <a:ea typeface="宋体" panose="02010600030101010101" pitchFamily="2" charset="-122"/>
                <a:cs typeface="Times New Roman Regular"/>
              </a:rPr>
              <a:t>Player and </a:t>
            </a:r>
            <a:r>
              <a:rPr lang="en-US" altLang="zh-CN" sz="1800" kern="100" dirty="0" err="1">
                <a:effectLst/>
                <a:latin typeface="Times New Roman Regular"/>
                <a:ea typeface="宋体" panose="02010600030101010101" pitchFamily="2" charset="-122"/>
                <a:cs typeface="Times New Roman Regular"/>
              </a:rPr>
              <a:t>teamstatistics</a:t>
            </a:r>
            <a:r>
              <a:rPr lang="en-US" altLang="zh-CN" sz="1800" kern="100" dirty="0">
                <a:effectLst/>
                <a:latin typeface="Times New Roman Regular"/>
                <a:ea typeface="宋体" panose="02010600030101010101" pitchFamily="2" charset="-122"/>
                <a:cs typeface="Times New Roman Regular"/>
              </a:rPr>
              <a:t> Dataset</a:t>
            </a:r>
            <a:r>
              <a:rPr lang="zh-CN" altLang="zh-CN" sz="1800" kern="100" dirty="0">
                <a:effectLst/>
                <a:latin typeface="Times New Roman Regular"/>
                <a:ea typeface="宋体" panose="02010600030101010101" pitchFamily="2" charset="-122"/>
                <a:cs typeface="Times New Roman Regular"/>
              </a:rPr>
              <a:t>：</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marL="266700" indent="266700" algn="just"/>
            <a:r>
              <a:rPr lang="en-US" altLang="zh-CN" sz="1800" kern="100" dirty="0">
                <a:solidFill>
                  <a:srgbClr val="FF0000"/>
                </a:solidFill>
                <a:effectLst/>
                <a:latin typeface="Times New Roman Regular"/>
                <a:ea typeface="宋体" panose="02010600030101010101" pitchFamily="2" charset="-122"/>
                <a:cs typeface="Times New Roman Regular"/>
              </a:rPr>
              <a:t>Score</a:t>
            </a:r>
            <a:r>
              <a:rPr lang="en-US" altLang="zh-CN" sz="1800" kern="100" dirty="0">
                <a:effectLst/>
                <a:latin typeface="Times New Roman Regular"/>
                <a:ea typeface="宋体" panose="02010600030101010101" pitchFamily="2" charset="-122"/>
                <a:cs typeface="Times New Roman Regular"/>
              </a:rPr>
              <a:t> is an esports celebrity and anchor graphic, voice, and video information app. Focus on top players in the esports industry and get game information as soon as possible.</a:t>
            </a:r>
          </a:p>
          <a:p>
            <a:pPr marL="266700" indent="266700" algn="just"/>
            <a:r>
              <a:rPr lang="en-US" altLang="zh-CN" sz="1800" kern="100" dirty="0">
                <a:effectLst/>
                <a:latin typeface="Times New Roman Regular"/>
                <a:ea typeface="宋体" panose="02010600030101010101" pitchFamily="2" charset="-122"/>
                <a:cs typeface="Times New Roman Regular"/>
                <a:hlinkClick r:id="rId4"/>
              </a:rPr>
              <a:t>https://www.scoregg.com/</a:t>
            </a:r>
            <a:endParaRPr lang="en-US" altLang="zh-CN" sz="1800" kern="100" dirty="0">
              <a:effectLst/>
              <a:latin typeface="Times New Roman Regular"/>
              <a:ea typeface="宋体" panose="02010600030101010101" pitchFamily="2" charset="-122"/>
              <a:cs typeface="Times New Roman Regular"/>
            </a:endParaRPr>
          </a:p>
          <a:p>
            <a:pPr marL="266700" indent="266700" algn="just"/>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266700" algn="just"/>
            <a:r>
              <a:rPr lang="en-US" altLang="zh-CN" sz="1800" kern="100">
                <a:solidFill>
                  <a:srgbClr val="FF0000"/>
                </a:solidFill>
                <a:effectLst/>
                <a:latin typeface="Times New Roman Regular"/>
                <a:ea typeface="宋体" panose="02010600030101010101" pitchFamily="2" charset="-122"/>
                <a:cs typeface="Times New Roman Regular"/>
              </a:rPr>
              <a:t>Play Plus esports</a:t>
            </a:r>
            <a:r>
              <a:rPr lang="en-US" altLang="zh-CN" sz="1800" kern="100">
                <a:effectLst/>
                <a:latin typeface="Times New Roman Regular"/>
                <a:ea typeface="宋体" panose="02010600030101010101" pitchFamily="2" charset="-122"/>
                <a:cs typeface="Times New Roman Regular"/>
              </a:rPr>
              <a:t> is a cutting-edge esports platform that focuses on esports data, culture, business, and innovation. By mining the commercial value of events, teams, and players through data, and deriving a series of appealing brands.</a:t>
            </a:r>
          </a:p>
          <a:p>
            <a:pPr marL="266700" indent="266700" algn="just"/>
            <a:r>
              <a:rPr lang="en-US" altLang="zh-CN" sz="1800" kern="100" dirty="0">
                <a:effectLst/>
                <a:latin typeface="Times New Roman Regular"/>
                <a:ea typeface="宋体" panose="02010600030101010101" pitchFamily="2" charset="-122"/>
                <a:cs typeface="Times New Roman Regular"/>
                <a:hlinkClick r:id="rId5"/>
              </a:rPr>
              <a:t>https://www.wanplus.cn/</a:t>
            </a:r>
            <a:endParaRPr lang="en-US" altLang="zh-CN" sz="1800" kern="100" dirty="0">
              <a:effectLst/>
              <a:latin typeface="Times New Roman Regular"/>
              <a:ea typeface="宋体" panose="02010600030101010101" pitchFamily="2" charset="-122"/>
              <a:cs typeface="Times New Roman Regular"/>
            </a:endParaRPr>
          </a:p>
          <a:p>
            <a:pPr indent="304800" algn="just"/>
            <a:endParaRPr lang="en-US" altLang="zh-CN" kern="100" dirty="0">
              <a:latin typeface="Times New Roman Regular"/>
              <a:ea typeface="宋体" panose="02010600030101010101" pitchFamily="2" charset="-122"/>
              <a:cs typeface="Times New Roman Regular"/>
            </a:endParaRPr>
          </a:p>
          <a:p>
            <a:pPr indent="304800" algn="just"/>
            <a:r>
              <a:rPr lang="en-US" altLang="zh-CN" sz="1800" kern="100" dirty="0">
                <a:effectLst/>
                <a:latin typeface="Times New Roman Regular"/>
                <a:ea typeface="宋体" panose="02010600030101010101" pitchFamily="2" charset="-122"/>
                <a:cs typeface="Times New Roman Regular"/>
              </a:rPr>
              <a:t>Reward rate information Dataset</a:t>
            </a:r>
            <a:r>
              <a:rPr lang="zh-CN" altLang="zh-CN" sz="1800" kern="100" dirty="0">
                <a:effectLst/>
                <a:latin typeface="Times New Roman Regular"/>
                <a:ea typeface="宋体" panose="02010600030101010101" pitchFamily="2" charset="-122"/>
                <a:cs typeface="Times New Roman Regular"/>
              </a:rPr>
              <a:t>：</a:t>
            </a:r>
            <a:r>
              <a:rPr lang="en-US" altLang="zh-CN" sz="1800" kern="100" dirty="0">
                <a:effectLst/>
                <a:latin typeface="Times New Roman Regular"/>
                <a:ea typeface="宋体" panose="02010600030101010101" pitchFamily="2" charset="-122"/>
                <a:cs typeface="Times New Roman Regular"/>
              </a:rPr>
              <a:t>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marL="266700" indent="304800" algn="just"/>
            <a:r>
              <a:rPr lang="en-US" altLang="zh-CN" sz="1800" kern="100">
                <a:effectLst/>
                <a:latin typeface="Times New Roman Regular"/>
                <a:ea typeface="宋体" panose="02010600030101010101" pitchFamily="2" charset="-122"/>
                <a:cs typeface="Times New Roman Regular"/>
              </a:rPr>
              <a:t>As the largest anime video platform in China, </a:t>
            </a:r>
            <a:r>
              <a:rPr lang="en-US" altLang="zh-CN" sz="1800" kern="100">
                <a:solidFill>
                  <a:srgbClr val="FF0000"/>
                </a:solidFill>
                <a:effectLst/>
                <a:latin typeface="Times New Roman Regular"/>
                <a:ea typeface="宋体" panose="02010600030101010101" pitchFamily="2" charset="-122"/>
                <a:cs typeface="Times New Roman Regular"/>
              </a:rPr>
              <a:t>Station B</a:t>
            </a:r>
            <a:r>
              <a:rPr lang="en-US" altLang="zh-CN" sz="1800" kern="100">
                <a:effectLst/>
                <a:latin typeface="Times New Roman Regular"/>
                <a:ea typeface="宋体" panose="02010600030101010101" pitchFamily="2" charset="-122"/>
                <a:cs typeface="Times New Roman Regular"/>
              </a:rPr>
              <a:t> has more than 300 million monthly active users, many of whom are non core events or potential event users. During the S13 period, it provided reward rates for each team to provide a more unique viewing experience for the audience.</a:t>
            </a:r>
          </a:p>
          <a:p>
            <a:pPr marL="266700" indent="304800" algn="just"/>
            <a:r>
              <a:rPr lang="en-US" altLang="zh-CN" kern="100" dirty="0">
                <a:effectLst/>
                <a:latin typeface="Times New Roman" panose="02020603050405020304" pitchFamily="18" charset="0"/>
                <a:cs typeface="Times New Roman" panose="02020603050405020304" pitchFamily="18" charset="0"/>
                <a:hlinkClick r:id="rId6"/>
              </a:rPr>
              <a:t>https://www.bilibili.com/online.html</a:t>
            </a:r>
            <a:endParaRPr lang="en-US" altLang="zh-CN"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4"/>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Resource Selection</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15</a:t>
            </a:fld>
            <a:endParaRPr kumimoji="1" lang="zh-CN" altLang="en-US"/>
          </a:p>
        </p:txBody>
      </p:sp>
      <p:sp>
        <p:nvSpPr>
          <p:cNvPr id="5" name="文本框 4"/>
          <p:cNvSpPr txBox="1"/>
          <p:nvPr/>
        </p:nvSpPr>
        <p:spPr>
          <a:xfrm>
            <a:off x="261457" y="883484"/>
            <a:ext cx="11669086" cy="5600700"/>
          </a:xfrm>
          <a:prstGeom prst="rect">
            <a:avLst/>
          </a:prstGeom>
          <a:noFill/>
        </p:spPr>
        <p:txBody>
          <a:bodyPr wrap="square">
            <a:spAutoFit/>
          </a:bodyPr>
          <a:lstStyle/>
          <a:p>
            <a:pPr algn="just"/>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Data Resources</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Alignment in format</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marL="269240" indent="271145" algn="l"/>
            <a:endParaRPr lang="en-US" altLang="zh-CN" sz="1400" kern="100" dirty="0">
              <a:effectLst/>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effectLst/>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effectLst/>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effectLst/>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latin typeface="等线" panose="02010600030101010101" charset="-122"/>
              <a:ea typeface="等线" panose="02010600030101010101" charset="-122"/>
              <a:cs typeface="Times New Roman" panose="02020603050405020304" pitchFamily="18" charset="0"/>
            </a:endParaRPr>
          </a:p>
          <a:p>
            <a:pPr marL="269240" indent="271145" algn="l"/>
            <a:endParaRPr lang="en-US" altLang="zh-CN" sz="1400" kern="100" dirty="0">
              <a:effectLst/>
              <a:latin typeface="等线" panose="02010600030101010101" charset="-122"/>
              <a:ea typeface="等线" panose="02010600030101010101" charset="-122"/>
              <a:cs typeface="Times New Roman" panose="02020603050405020304" pitchFamily="18" charset="0"/>
            </a:endParaRPr>
          </a:p>
          <a:p>
            <a:pPr marL="269240" indent="271145" algn="l"/>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just"/>
            <a:endParaRPr lang="en-US" altLang="zh-CN" sz="1800" kern="100" dirty="0">
              <a:effectLst/>
              <a:latin typeface="Times New Roman Regular"/>
              <a:ea typeface="宋体" panose="02010600030101010101" pitchFamily="2" charset="-122"/>
              <a:cs typeface="Times New Roman Regular"/>
            </a:endParaRPr>
          </a:p>
          <a:p>
            <a:pPr indent="266700" algn="just"/>
            <a:endParaRPr lang="en-US" altLang="zh-CN" sz="1800" kern="100" dirty="0">
              <a:effectLst/>
              <a:latin typeface="Times New Roman Regular"/>
              <a:ea typeface="宋体" panose="02010600030101010101" pitchFamily="2" charset="-122"/>
              <a:cs typeface="Times New Roman Regular"/>
            </a:endParaRPr>
          </a:p>
          <a:p>
            <a:pPr indent="266700" algn="just"/>
            <a:endParaRPr lang="en-US" altLang="zh-CN" kern="100" dirty="0">
              <a:latin typeface="Times New Roman Regular"/>
              <a:ea typeface="宋体" panose="02010600030101010101" pitchFamily="2" charset="-122"/>
              <a:cs typeface="Times New Roman Regular"/>
            </a:endParaRPr>
          </a:p>
          <a:p>
            <a:pPr indent="266700" algn="just"/>
            <a:endParaRPr lang="en-US" altLang="zh-CN" sz="1800" kern="100" dirty="0">
              <a:effectLst/>
              <a:latin typeface="Times New Roman Regular"/>
              <a:ea typeface="宋体" panose="02010600030101010101" pitchFamily="2" charset="-122"/>
              <a:cs typeface="Times New Roman Regular"/>
            </a:endParaRPr>
          </a:p>
          <a:p>
            <a:pPr indent="266700" algn="just"/>
            <a:endParaRPr lang="en-US" altLang="zh-CN" kern="100" dirty="0">
              <a:latin typeface="Times New Roman Regular"/>
              <a:ea typeface="宋体" panose="02010600030101010101" pitchFamily="2" charset="-122"/>
              <a:cs typeface="Times New Roman Regular"/>
            </a:endParaRPr>
          </a:p>
          <a:p>
            <a:pPr indent="266700" algn="just"/>
            <a:r>
              <a:rPr lang="en-US" altLang="zh-CN" sz="1800" kern="100" dirty="0">
                <a:effectLst/>
                <a:latin typeface="Times New Roman Regular"/>
                <a:ea typeface="宋体" panose="02010600030101010101" pitchFamily="2" charset="-122"/>
                <a:cs typeface="Times New Roman Regular"/>
              </a:rPr>
              <a:t>- Sample and scale of the data retrieved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marL="266700" indent="266700" algn="just"/>
            <a:r>
              <a:rPr lang="en-US" altLang="zh-CN" sz="1800" kern="100" dirty="0">
                <a:effectLst/>
                <a:latin typeface="Times New Roman Regular"/>
                <a:ea typeface="宋体" panose="02010600030101010101" pitchFamily="2" charset="-122"/>
                <a:cs typeface="Times New Roman Regular"/>
              </a:rPr>
              <a:t>Team Dataset</a:t>
            </a:r>
            <a:r>
              <a:rPr lang="zh-CN" altLang="zh-CN" sz="1800" kern="100" dirty="0">
                <a:effectLst/>
                <a:latin typeface="Times New Roman Regular"/>
                <a:ea typeface="宋体" panose="02010600030101010101" pitchFamily="2" charset="-122"/>
                <a:cs typeface="Times New Roman Regular"/>
              </a:rPr>
              <a:t>：</a:t>
            </a:r>
            <a:r>
              <a:rPr lang="zh-CN" altLang="zh-CN" sz="1800" kern="100" dirty="0">
                <a:effectLst/>
                <a:latin typeface="等线" panose="02010600030101010101" charset="-122"/>
                <a:ea typeface="Times New Roman Regular"/>
                <a:cs typeface="Times New Roman Regular"/>
              </a:rPr>
              <a:t> </a:t>
            </a:r>
            <a:r>
              <a:rPr lang="en-US" altLang="zh-CN" sz="1800" kern="100" dirty="0">
                <a:effectLst/>
                <a:latin typeface="等线" panose="02010600030101010101" charset="-122"/>
                <a:ea typeface="Times New Roman Regular"/>
                <a:cs typeface="Times New Roman Regular"/>
              </a:rPr>
              <a:t>10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marL="266700" indent="266700" algn="just"/>
            <a:r>
              <a:rPr lang="en-US" altLang="zh-CN" sz="1800" kern="100" dirty="0" err="1">
                <a:effectLst/>
                <a:latin typeface="Times New Roman Regular"/>
                <a:ea typeface="宋体" panose="02010600030101010101" pitchFamily="2" charset="-122"/>
                <a:cs typeface="Times New Roman Regular"/>
              </a:rPr>
              <a:t>TeamPerformance</a:t>
            </a:r>
            <a:r>
              <a:rPr lang="en-US" altLang="zh-CN" sz="1800" kern="100" dirty="0">
                <a:effectLst/>
                <a:latin typeface="Times New Roman Regular"/>
                <a:ea typeface="宋体" panose="02010600030101010101" pitchFamily="2" charset="-122"/>
                <a:cs typeface="Times New Roman Regular"/>
              </a:rPr>
              <a:t> Dataset</a:t>
            </a:r>
            <a:r>
              <a:rPr lang="zh-CN" altLang="zh-CN" sz="1800" kern="100" dirty="0">
                <a:effectLst/>
                <a:latin typeface="Times New Roman Regular"/>
                <a:ea typeface="宋体" panose="02010600030101010101" pitchFamily="2" charset="-122"/>
                <a:cs typeface="Times New Roman Regular"/>
              </a:rPr>
              <a:t>：</a:t>
            </a:r>
            <a:r>
              <a:rPr lang="en-US" altLang="zh-CN" sz="1800" kern="100" dirty="0">
                <a:effectLst/>
                <a:latin typeface="Times New Roman Regular"/>
                <a:ea typeface="宋体" panose="02010600030101010101" pitchFamily="2" charset="-122"/>
                <a:cs typeface="Times New Roman Regular"/>
              </a:rPr>
              <a:t>10</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800" kern="100" dirty="0">
                <a:effectLst/>
                <a:latin typeface="Times New Roman Regular"/>
                <a:ea typeface="宋体" panose="02010600030101010101" pitchFamily="2" charset="-122"/>
                <a:cs typeface="Times New Roman Regular"/>
              </a:rPr>
              <a:t>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Problems solved in retrieval</a:t>
            </a:r>
            <a:endParaRPr lang="zh-CN" altLang="en-US" dirty="0"/>
          </a:p>
        </p:txBody>
      </p:sp>
      <p:graphicFrame>
        <p:nvGraphicFramePr>
          <p:cNvPr id="6" name="表格 6"/>
          <p:cNvGraphicFramePr>
            <a:graphicFrameLocks noGrp="1"/>
          </p:cNvGraphicFramePr>
          <p:nvPr>
            <p:custDataLst>
              <p:tags r:id="rId1"/>
            </p:custDataLst>
          </p:nvPr>
        </p:nvGraphicFramePr>
        <p:xfrm>
          <a:off x="882015" y="1804670"/>
          <a:ext cx="10979150" cy="2641600"/>
        </p:xfrm>
        <a:graphic>
          <a:graphicData uri="http://schemas.openxmlformats.org/drawingml/2006/table">
            <a:tbl>
              <a:tblPr firstRow="1" bandRow="1">
                <a:tableStyleId>{BDBED569-4797-4DF1-A0F4-6AAB3CD982D8}</a:tableStyleId>
              </a:tblPr>
              <a:tblGrid>
                <a:gridCol w="2033905">
                  <a:extLst>
                    <a:ext uri="{9D8B030D-6E8A-4147-A177-3AD203B41FA5}">
                      <a16:colId xmlns:a16="http://schemas.microsoft.com/office/drawing/2014/main" val="20000"/>
                    </a:ext>
                  </a:extLst>
                </a:gridCol>
                <a:gridCol w="8945245">
                  <a:extLst>
                    <a:ext uri="{9D8B030D-6E8A-4147-A177-3AD203B41FA5}">
                      <a16:colId xmlns:a16="http://schemas.microsoft.com/office/drawing/2014/main" val="20001"/>
                    </a:ext>
                  </a:extLst>
                </a:gridCol>
              </a:tblGrid>
              <a:tr h="370840">
                <a:tc>
                  <a:txBody>
                    <a:bodyPr/>
                    <a:lstStyle/>
                    <a:p>
                      <a:r>
                        <a:rPr lang="en-US" altLang="zh-CN" dirty="0"/>
                        <a:t>Object</a:t>
                      </a:r>
                      <a:endParaRPr lang="zh-CN" altLang="en-US" dirty="0"/>
                    </a:p>
                  </a:txBody>
                  <a:tcPr/>
                </a:tc>
                <a:tc>
                  <a:txBody>
                    <a:bodyPr/>
                    <a:lstStyle/>
                    <a:p>
                      <a:r>
                        <a:rPr lang="en-US" altLang="zh-CN" dirty="0"/>
                        <a:t>Components</a:t>
                      </a:r>
                      <a:endParaRPr lang="zh-CN" altLang="en-US" dirty="0"/>
                    </a:p>
                  </a:txBody>
                  <a:tcPr/>
                </a:tc>
                <a:extLst>
                  <a:ext uri="{0D108BD9-81ED-4DB2-BD59-A6C34878D82A}">
                    <a16:rowId xmlns:a16="http://schemas.microsoft.com/office/drawing/2014/main" val="10000"/>
                  </a:ext>
                </a:extLst>
              </a:tr>
              <a:tr h="370840">
                <a:tc>
                  <a:txBody>
                    <a:bodyPr/>
                    <a:lstStyle/>
                    <a:p>
                      <a:r>
                        <a:rPr lang="en-US" altLang="zh-CN" sz="1800" kern="100" dirty="0">
                          <a:solidFill>
                            <a:schemeClr val="tx1"/>
                          </a:solidFill>
                          <a:effectLst/>
                          <a:latin typeface="Times New Roman Regular"/>
                          <a:ea typeface="+mn-ea"/>
                        </a:rPr>
                        <a:t>Team</a:t>
                      </a:r>
                      <a:endParaRPr lang="zh-CN" altLang="en-US" sz="1800" kern="100" dirty="0">
                        <a:solidFill>
                          <a:schemeClr val="tx1"/>
                        </a:solidFill>
                        <a:effectLst/>
                        <a:latin typeface="Times New Roman Regular"/>
                        <a:ea typeface="+mn-ea"/>
                      </a:endParaRPr>
                    </a:p>
                  </a:txBody>
                  <a:tcPr>
                    <a:solidFill>
                      <a:schemeClr val="accent2">
                        <a:lumMod val="40000"/>
                        <a:lumOff val="60000"/>
                      </a:schemeClr>
                    </a:solidFill>
                  </a:tcPr>
                </a:tc>
                <a:tc>
                  <a:txBody>
                    <a:bodyPr/>
                    <a:lstStyle/>
                    <a:p>
                      <a:r>
                        <a:rPr lang="en-US" altLang="zh-CN" sz="1400" kern="100" dirty="0" err="1">
                          <a:effectLst/>
                          <a:latin typeface="Times New Roman Regular"/>
                          <a:cs typeface="Times New Roman Regular"/>
                          <a:sym typeface="+mn-ea"/>
                        </a:rPr>
                        <a:t>Team_ID</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TeamName</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NationalRank</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TeamValue</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AverageAge</a:t>
                      </a:r>
                      <a:endParaRPr lang="zh-CN" altLang="en-US" sz="1400" kern="100" dirty="0">
                        <a:solidFill>
                          <a:schemeClr val="tx1"/>
                        </a:solidFill>
                        <a:effectLst/>
                        <a:latin typeface="Times New Roman Regular"/>
                        <a:ea typeface="+mn-ea"/>
                      </a:endParaRPr>
                    </a:p>
                  </a:txBody>
                  <a:tcPr>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r>
                        <a:rPr lang="en-US" altLang="zh-CN" sz="1800" kern="100" dirty="0" err="1">
                          <a:solidFill>
                            <a:schemeClr val="tx1"/>
                          </a:solidFill>
                          <a:effectLst/>
                          <a:latin typeface="Times New Roman Regular"/>
                          <a:ea typeface="+mn-ea"/>
                          <a:cs typeface="Times New Roman Regular"/>
                        </a:rPr>
                        <a:t>Team_Performance</a:t>
                      </a:r>
                      <a:endParaRPr lang="zh-CN" altLang="en-US" sz="1800" kern="100" dirty="0">
                        <a:solidFill>
                          <a:schemeClr val="tx1"/>
                        </a:solidFill>
                        <a:effectLst/>
                        <a:latin typeface="Times New Roman Regular"/>
                        <a:ea typeface="+mn-ea"/>
                      </a:endParaRPr>
                    </a:p>
                  </a:txBody>
                  <a:tcPr/>
                </a:tc>
                <a:tc>
                  <a:txBody>
                    <a:bodyPr/>
                    <a:lstStyle/>
                    <a:p>
                      <a:r>
                        <a:rPr lang="en-US" altLang="zh-CN" sz="1400" kern="100" dirty="0" err="1">
                          <a:effectLst/>
                          <a:latin typeface="Times New Roman Regular"/>
                          <a:cs typeface="Times New Roman Regular"/>
                          <a:sym typeface="+mn-ea"/>
                        </a:rPr>
                        <a:t>Team_ID</a:t>
                      </a:r>
                      <a:r>
                        <a:rPr lang="en-US" altLang="zh-CN" sz="1400" kern="100" dirty="0">
                          <a:effectLst/>
                          <a:latin typeface="Times New Roman Regular"/>
                          <a:cs typeface="Times New Roman Regular"/>
                          <a:sym typeface="+mn-ea"/>
                        </a:rPr>
                        <a:t>,</a:t>
                      </a:r>
                      <a:r>
                        <a:rPr lang="en-US" altLang="zh-CN" sz="1400" kern="100" dirty="0" err="1">
                          <a:effectLst/>
                          <a:latin typeface="Times New Roman Regular"/>
                          <a:cs typeface="Times New Roman Regular"/>
                          <a:sym typeface="+mn-ea"/>
                        </a:rPr>
                        <a:t>TeamName</a:t>
                      </a:r>
                      <a:r>
                        <a:rPr lang="en-US" altLang="zh-CN" sz="1400" kern="100" dirty="0">
                          <a:effectLst/>
                          <a:latin typeface="Times New Roman Regular"/>
                          <a:cs typeface="Times New Roman Regular"/>
                          <a:sym typeface="+mn-ea"/>
                        </a:rPr>
                        <a:t>,Team</a:t>
                      </a:r>
                      <a:r>
                        <a:rPr lang="en-US" altLang="zh-CN" sz="1400" kern="100" dirty="0" err="1">
                          <a:effectLst/>
                          <a:latin typeface="Times New Roman Regular"/>
                          <a:cs typeface="Times New Roman Regular"/>
                          <a:sym typeface="+mn-ea"/>
                        </a:rPr>
                        <a:t>NationalRank</a:t>
                      </a:r>
                      <a:r>
                        <a:rPr lang="en-US" altLang="zh-CN" sz="1400" kern="100" dirty="0">
                          <a:effectLst/>
                          <a:latin typeface="Times New Roman Regular"/>
                          <a:cs typeface="Times New Roman Regular"/>
                          <a:sym typeface="+mn-ea"/>
                        </a:rPr>
                        <a:t>,TeamKDA,TeamAverageKillPerGame,TeamAverageDeathPerGame,TeamDamagePerMinute,TeamMoneyPerMinute</a:t>
                      </a:r>
                      <a:endParaRPr lang="zh-CN" altLang="en-US" sz="1400" kern="100" dirty="0">
                        <a:solidFill>
                          <a:schemeClr val="tx1"/>
                        </a:solidFill>
                        <a:effectLst/>
                        <a:latin typeface="Times New Roman Regular"/>
                        <a:ea typeface="+mn-ea"/>
                      </a:endParaRPr>
                    </a:p>
                  </a:txBody>
                  <a:tcPr/>
                </a:tc>
                <a:extLst>
                  <a:ext uri="{0D108BD9-81ED-4DB2-BD59-A6C34878D82A}">
                    <a16:rowId xmlns:a16="http://schemas.microsoft.com/office/drawing/2014/main" val="10002"/>
                  </a:ext>
                </a:extLst>
              </a:tr>
              <a:tr h="370840">
                <a:tc>
                  <a:txBody>
                    <a:bodyPr/>
                    <a:lstStyle/>
                    <a:p>
                      <a:r>
                        <a:rPr lang="en-US" altLang="zh-CN" sz="1800" kern="100" dirty="0">
                          <a:solidFill>
                            <a:schemeClr val="tx1"/>
                          </a:solidFill>
                          <a:effectLst/>
                          <a:latin typeface="Times New Roman Regular"/>
                          <a:ea typeface="+mn-ea"/>
                          <a:cs typeface="Times New Roman Regular"/>
                        </a:rPr>
                        <a:t>Player</a:t>
                      </a:r>
                      <a:endParaRPr lang="zh-CN" altLang="en-US" sz="1800" kern="100" dirty="0">
                        <a:solidFill>
                          <a:schemeClr val="tx1"/>
                        </a:solidFill>
                        <a:effectLst/>
                        <a:latin typeface="Times New Roman Regular"/>
                        <a:ea typeface="+mn-ea"/>
                      </a:endParaRPr>
                    </a:p>
                  </a:txBody>
                  <a:tcPr>
                    <a:solidFill>
                      <a:schemeClr val="accent2">
                        <a:lumMod val="40000"/>
                        <a:lumOff val="60000"/>
                      </a:schemeClr>
                    </a:solidFill>
                  </a:tcPr>
                </a:tc>
                <a:tc>
                  <a:txBody>
                    <a:bodyPr/>
                    <a:lstStyle/>
                    <a:p>
                      <a:r>
                        <a:rPr lang="en-US" altLang="zh-CN" sz="1400" kern="100" dirty="0" err="1">
                          <a:effectLst/>
                          <a:latin typeface="Times New Roman Regular"/>
                          <a:cs typeface="Times New Roman Regular"/>
                          <a:sym typeface="+mn-ea"/>
                        </a:rPr>
                        <a:t>Player_ID</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PlayerName</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PlayerPosition</a:t>
                      </a:r>
                      <a:r>
                        <a:rPr lang="en-US" altLang="zh-CN" sz="1400" kern="100" dirty="0">
                          <a:effectLst/>
                          <a:latin typeface="Times New Roman Regular"/>
                          <a:cs typeface="Times New Roman Regular"/>
                          <a:sym typeface="+mn-ea"/>
                        </a:rPr>
                        <a:t>, </a:t>
                      </a:r>
                      <a:r>
                        <a:rPr lang="en-US" altLang="zh-CN" sz="1400" kern="100" dirty="0" err="1">
                          <a:effectLst/>
                          <a:latin typeface="Times New Roman Regular"/>
                          <a:cs typeface="Times New Roman Regular"/>
                          <a:sym typeface="+mn-ea"/>
                        </a:rPr>
                        <a:t>PlayerAge</a:t>
                      </a:r>
                      <a:r>
                        <a:rPr lang="en-US" altLang="zh-CN" sz="1400" kern="100" dirty="0">
                          <a:effectLst/>
                          <a:latin typeface="Times New Roman Regular"/>
                          <a:cs typeface="Times New Roman Regular"/>
                          <a:sym typeface="+mn-ea"/>
                        </a:rPr>
                        <a:t>,</a:t>
                      </a:r>
                      <a:r>
                        <a:rPr lang="en-US" altLang="zh-CN" sz="1400" kern="100" dirty="0" err="1">
                          <a:effectLst/>
                          <a:latin typeface="Times New Roman Regular"/>
                          <a:cs typeface="Times New Roman Regular"/>
                          <a:sym typeface="+mn-ea"/>
                        </a:rPr>
                        <a:t>PlayerValue        </a:t>
                      </a:r>
                      <a:endParaRPr lang="zh-CN" altLang="en-US" sz="1400" kern="100" dirty="0">
                        <a:solidFill>
                          <a:schemeClr val="tx1"/>
                        </a:solidFill>
                        <a:effectLst/>
                        <a:latin typeface="Times New Roman Regular"/>
                        <a:ea typeface="+mn-ea"/>
                      </a:endParaRPr>
                    </a:p>
                  </a:txBody>
                  <a:tcPr>
                    <a:solidFill>
                      <a:schemeClr val="accent2">
                        <a:lumMod val="40000"/>
                        <a:lumOff val="60000"/>
                      </a:schemeClr>
                    </a:solidFill>
                  </a:tcPr>
                </a:tc>
                <a:extLst>
                  <a:ext uri="{0D108BD9-81ED-4DB2-BD59-A6C34878D82A}">
                    <a16:rowId xmlns:a16="http://schemas.microsoft.com/office/drawing/2014/main" val="10003"/>
                  </a:ext>
                </a:extLst>
              </a:tr>
              <a:tr h="370840">
                <a:tc>
                  <a:txBody>
                    <a:bodyPr/>
                    <a:lstStyle/>
                    <a:p>
                      <a:r>
                        <a:rPr lang="en-US" altLang="zh-CN" sz="1800" kern="100" dirty="0" err="1">
                          <a:solidFill>
                            <a:schemeClr val="tx1"/>
                          </a:solidFill>
                          <a:effectLst/>
                          <a:latin typeface="Times New Roman Regular"/>
                          <a:ea typeface="+mn-ea"/>
                          <a:cs typeface="Times New Roman Regular"/>
                        </a:rPr>
                        <a:t>Player_Performance</a:t>
                      </a:r>
                      <a:endParaRPr lang="zh-CN" altLang="en-US" sz="1800" kern="100" dirty="0">
                        <a:solidFill>
                          <a:schemeClr val="tx1"/>
                        </a:solidFill>
                        <a:effectLst/>
                        <a:latin typeface="Times New Roman Regular"/>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kern="100" dirty="0" err="1">
                          <a:effectLst/>
                          <a:latin typeface="Times New Roman Regular"/>
                          <a:cs typeface="Times New Roman Regular"/>
                          <a:sym typeface="+mn-ea"/>
                        </a:rPr>
                        <a:t>Player_ID</a:t>
                      </a:r>
                      <a:r>
                        <a:rPr lang="en-US" altLang="zh-CN" sz="1400" kern="100" dirty="0">
                          <a:effectLst/>
                          <a:latin typeface="Times New Roman Regular"/>
                          <a:cs typeface="Times New Roman Regular"/>
                          <a:sym typeface="+mn-ea"/>
                        </a:rPr>
                        <a:t>,</a:t>
                      </a:r>
                      <a:r>
                        <a:rPr lang="en-US" altLang="zh-CN" sz="1400" kern="100" dirty="0" err="1">
                          <a:effectLst/>
                          <a:latin typeface="Times New Roman Regular"/>
                          <a:cs typeface="Times New Roman Regular"/>
                          <a:sym typeface="+mn-ea"/>
                        </a:rPr>
                        <a:t>PlayerName,</a:t>
                      </a:r>
                      <a:r>
                        <a:rPr lang="en-US" altLang="zh-CN" sz="1400" kern="100" dirty="0">
                          <a:effectLst/>
                          <a:latin typeface="Times New Roman Regular"/>
                          <a:cs typeface="Times New Roman Regular"/>
                          <a:sym typeface="+mn-ea"/>
                        </a:rPr>
                        <a:t>KDA,</a:t>
                      </a:r>
                      <a:r>
                        <a:rPr lang="en-US" altLang="zh-CN" sz="1400" kern="100" dirty="0">
                          <a:solidFill>
                            <a:schemeClr val="tx1"/>
                          </a:solidFill>
                          <a:effectLst/>
                          <a:latin typeface="Times New Roman Regular"/>
                          <a:cs typeface="Times New Roman Regular"/>
                          <a:sym typeface="+mn-ea"/>
                        </a:rPr>
                        <a:t>ParticipationRate,AverageKillPerGame,AverageDeathPerGame,DamagePerMinute,MoneyPerMinute ,AverageAssistsPerGame</a:t>
                      </a:r>
                      <a:r>
                        <a:rPr lang="en-US" altLang="zh-CN" sz="1400" kern="100" dirty="0">
                          <a:solidFill>
                            <a:srgbClr val="FF0000"/>
                          </a:solidFill>
                          <a:effectLst/>
                          <a:latin typeface="Times New Roman Regular"/>
                          <a:cs typeface="Times New Roman Regular"/>
                          <a:sym typeface="+mn-ea"/>
                        </a:rPr>
                        <a:t>                            </a:t>
                      </a:r>
                      <a:endParaRPr lang="zh-CN" altLang="zh-CN" sz="1400" kern="100" dirty="0">
                        <a:solidFill>
                          <a:schemeClr val="tx1"/>
                        </a:solidFill>
                        <a:effectLst/>
                        <a:latin typeface="Times New Roman Regular"/>
                        <a:ea typeface="+mn-ea"/>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altLang="zh-CN" sz="1800" kern="100" dirty="0">
                          <a:solidFill>
                            <a:schemeClr val="tx1"/>
                          </a:solidFill>
                          <a:effectLst/>
                          <a:latin typeface="Times New Roman Regular"/>
                          <a:ea typeface="+mn-ea"/>
                        </a:rPr>
                        <a:t>Reward_Rate</a:t>
                      </a:r>
                    </a:p>
                  </a:txBody>
                  <a:tcPr>
                    <a:solidFill>
                      <a:schemeClr val="accent2">
                        <a:lumMod val="40000"/>
                        <a:lumOff val="60000"/>
                      </a:schemeClr>
                    </a:solidFill>
                  </a:tcPr>
                </a:tc>
                <a:tc>
                  <a:txBody>
                    <a:bodyPr/>
                    <a:lstStyle/>
                    <a:p>
                      <a:r>
                        <a:rPr lang="en-US" altLang="zh-CN" sz="1400" kern="100" dirty="0" err="1">
                          <a:effectLst/>
                          <a:latin typeface="Times New Roman Regular"/>
                          <a:cs typeface="Times New Roman Regular"/>
                          <a:sym typeface="+mn-ea"/>
                        </a:rPr>
                        <a:t>Team_ID</a:t>
                      </a:r>
                      <a:r>
                        <a:rPr lang="en-US" altLang="zh-CN" sz="1400" kern="100" dirty="0">
                          <a:effectLst/>
                          <a:latin typeface="Times New Roman Regular"/>
                          <a:cs typeface="Times New Roman Regular"/>
                          <a:sym typeface="+mn-ea"/>
                        </a:rPr>
                        <a:t>, </a:t>
                      </a:r>
                      <a:r>
                        <a:rPr lang="en-US" altLang="zh-CN" sz="1400" kern="100" dirty="0">
                          <a:solidFill>
                            <a:schemeClr val="tx1"/>
                          </a:solidFill>
                          <a:effectLst/>
                          <a:latin typeface="Times New Roman Regular"/>
                          <a:cs typeface="Times New Roman Regular"/>
                          <a:sym typeface="+mn-ea"/>
                        </a:rPr>
                        <a:t>Red</a:t>
                      </a:r>
                      <a:r>
                        <a:rPr lang="en-US" altLang="zh-CN" sz="1400" kern="100" dirty="0" err="1">
                          <a:solidFill>
                            <a:schemeClr val="tx1"/>
                          </a:solidFill>
                          <a:effectLst/>
                          <a:latin typeface="Times New Roman Regular"/>
                          <a:cs typeface="Times New Roman Regular"/>
                          <a:sym typeface="+mn-ea"/>
                        </a:rPr>
                        <a:t>Team</a:t>
                      </a:r>
                      <a:r>
                        <a:rPr lang="en-US" altLang="zh-CN" sz="1400" kern="100" dirty="0">
                          <a:solidFill>
                            <a:schemeClr val="tx1"/>
                          </a:solidFill>
                          <a:effectLst/>
                          <a:latin typeface="Times New Roman Regular"/>
                          <a:cs typeface="Times New Roman Regular"/>
                          <a:sym typeface="+mn-ea"/>
                        </a:rPr>
                        <a:t>,</a:t>
                      </a:r>
                      <a:r>
                        <a:rPr lang="en-US" altLang="zh-CN" sz="1400" kern="100" dirty="0" err="1">
                          <a:solidFill>
                            <a:schemeClr val="tx1"/>
                          </a:solidFill>
                          <a:effectLst/>
                          <a:latin typeface="Times New Roman Regular"/>
                          <a:cs typeface="Times New Roman Regular"/>
                          <a:sym typeface="+mn-ea"/>
                        </a:rPr>
                        <a:t>BlueTeam</a:t>
                      </a:r>
                      <a:r>
                        <a:rPr lang="en-US" altLang="zh-CN" sz="1400" kern="100" dirty="0">
                          <a:solidFill>
                            <a:schemeClr val="tx1"/>
                          </a:solidFill>
                          <a:effectLst/>
                          <a:latin typeface="Times New Roman Regular"/>
                          <a:cs typeface="Times New Roman Regular"/>
                          <a:sym typeface="+mn-ea"/>
                        </a:rPr>
                        <a:t>, Red</a:t>
                      </a:r>
                      <a:r>
                        <a:rPr lang="en-US" altLang="zh-CN" sz="1400" kern="100" dirty="0" err="1">
                          <a:solidFill>
                            <a:schemeClr val="tx1"/>
                          </a:solidFill>
                          <a:effectLst/>
                          <a:latin typeface="Times New Roman Regular"/>
                          <a:cs typeface="Times New Roman Regular"/>
                          <a:sym typeface="+mn-ea"/>
                        </a:rPr>
                        <a:t>WinRate</a:t>
                      </a:r>
                      <a:r>
                        <a:rPr lang="en-US" altLang="zh-CN" sz="1400" kern="100" dirty="0">
                          <a:solidFill>
                            <a:schemeClr val="tx1"/>
                          </a:solidFill>
                          <a:effectLst/>
                          <a:latin typeface="Times New Roman Regular"/>
                          <a:cs typeface="Times New Roman Regular"/>
                          <a:sym typeface="+mn-ea"/>
                        </a:rPr>
                        <a:t>, Blue</a:t>
                      </a:r>
                      <a:r>
                        <a:rPr lang="en-US" altLang="zh-CN" sz="1400" kern="100" dirty="0" err="1">
                          <a:solidFill>
                            <a:schemeClr val="tx1"/>
                          </a:solidFill>
                          <a:effectLst/>
                          <a:latin typeface="Times New Roman Regular"/>
                          <a:cs typeface="Times New Roman Regular"/>
                          <a:sym typeface="+mn-ea"/>
                        </a:rPr>
                        <a:t>WinRate</a:t>
                      </a:r>
                      <a:endParaRPr lang="en-US" altLang="zh-CN" sz="1400" kern="100" dirty="0" err="1">
                        <a:solidFill>
                          <a:schemeClr val="tx1"/>
                        </a:solidFill>
                        <a:effectLst/>
                        <a:latin typeface="Times New Roman Regular"/>
                        <a:ea typeface="+mn-ea"/>
                        <a:cs typeface="Times New Roman Regular"/>
                        <a:sym typeface="+mn-ea"/>
                      </a:endParaRPr>
                    </a:p>
                  </a:txBody>
                  <a:tcPr>
                    <a:solidFill>
                      <a:schemeClr val="accent2">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538677" y="2907352"/>
            <a:ext cx="2726055"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Fifth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422900" y="2732405"/>
            <a:ext cx="6241415" cy="255143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EG File Metadata</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EG File Metadata</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17</a:t>
            </a:fld>
            <a:endParaRPr kumimoji="1" lang="zh-CN" altLang="en-US"/>
          </a:p>
        </p:txBody>
      </p:sp>
      <p:sp>
        <p:nvSpPr>
          <p:cNvPr id="5" name="文本框 4"/>
          <p:cNvSpPr txBox="1"/>
          <p:nvPr/>
        </p:nvSpPr>
        <p:spPr>
          <a:xfrm>
            <a:off x="1027098" y="1214961"/>
            <a:ext cx="6107184" cy="4246245"/>
          </a:xfrm>
          <a:prstGeom prst="rect">
            <a:avLst/>
          </a:prstGeom>
          <a:noFill/>
        </p:spPr>
        <p:txBody>
          <a:bodyPr wrap="square">
            <a:spAutoFit/>
          </a:bodyPr>
          <a:lstStyle/>
          <a:p>
            <a:pPr indent="266700" algn="just"/>
            <a:r>
              <a:rPr lang="en-US" altLang="zh-CN" sz="1800" kern="100" dirty="0" err="1">
                <a:effectLst/>
                <a:latin typeface="Times New Roman Regular"/>
                <a:ea typeface="宋体" panose="02010600030101010101" pitchFamily="2" charset="-122"/>
                <a:cs typeface="Times New Roman Regular"/>
              </a:rPr>
              <a:t>Explaination</a:t>
            </a:r>
            <a:r>
              <a:rPr lang="en-US" altLang="zh-CN" sz="1800" kern="100" dirty="0">
                <a:effectLst/>
                <a:latin typeface="Times New Roman Regular"/>
                <a:ea typeface="宋体" panose="02010600030101010101" pitchFamily="2" charset="-122"/>
                <a:cs typeface="Times New Roman Regular"/>
              </a:rPr>
              <a:t> of the ER</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zh-CN" altLang="zh-CN" sz="1800" kern="100" dirty="0">
                <a:effectLst/>
                <a:latin typeface="Times New Roman Regular"/>
                <a:ea typeface="宋体" panose="02010600030101010101" pitchFamily="2" charset="-122"/>
                <a:cs typeface="Times New Roman Regular"/>
              </a:rPr>
              <a:t>①</a:t>
            </a:r>
            <a:r>
              <a:rPr lang="en-US" altLang="zh-CN" sz="1800" kern="100" dirty="0">
                <a:effectLst/>
                <a:latin typeface="Times New Roman Regular"/>
                <a:ea typeface="宋体" panose="02010600030101010101" pitchFamily="2" charset="-122"/>
                <a:cs typeface="Times New Roman Regular"/>
              </a:rPr>
              <a:t> Object</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Person</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Reward rate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zh-CN" altLang="zh-CN" sz="1800" kern="100" dirty="0">
                <a:effectLst/>
                <a:latin typeface="Times New Roman Regular"/>
                <a:ea typeface="宋体" panose="02010600030101010101" pitchFamily="2" charset="-122"/>
                <a:cs typeface="Times New Roman Regular"/>
              </a:rPr>
              <a:t>②</a:t>
            </a:r>
            <a:r>
              <a:rPr lang="zh-CN" altLang="zh-CN" sz="1800" kern="100" dirty="0">
                <a:effectLst/>
                <a:latin typeface="等线" panose="02010600030101010101" charset="-122"/>
                <a:ea typeface="Times New Roman Regular"/>
                <a:cs typeface="Times New Roman Regular"/>
              </a:rPr>
              <a:t> </a:t>
            </a:r>
            <a:r>
              <a:rPr lang="en-US" altLang="zh-CN" sz="1800" kern="100" dirty="0">
                <a:effectLst/>
                <a:latin typeface="Times New Roman Regular"/>
                <a:ea typeface="宋体" panose="02010600030101010101" pitchFamily="2" charset="-122"/>
                <a:cs typeface="Times New Roman Regular"/>
              </a:rPr>
              <a:t>Function</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Find the winner of competition.</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zh-CN" altLang="zh-CN" sz="1800" kern="100" dirty="0">
                <a:effectLst/>
                <a:latin typeface="Times New Roman Regular"/>
                <a:ea typeface="宋体" panose="02010600030101010101" pitchFamily="2" charset="-122"/>
                <a:cs typeface="Times New Roman Regular"/>
              </a:rPr>
              <a:t>③</a:t>
            </a:r>
            <a:r>
              <a:rPr lang="zh-CN" altLang="zh-CN" sz="1800" kern="100" dirty="0">
                <a:effectLst/>
                <a:latin typeface="等线" panose="02010600030101010101" charset="-122"/>
                <a:ea typeface="Times New Roman Regular"/>
                <a:cs typeface="Times New Roman Regular"/>
              </a:rPr>
              <a:t> </a:t>
            </a:r>
            <a:r>
              <a:rPr lang="en-US" altLang="zh-CN" sz="1800" kern="100" dirty="0">
                <a:effectLst/>
                <a:latin typeface="Times New Roman Regular"/>
                <a:ea typeface="宋体" panose="02010600030101010101" pitchFamily="2" charset="-122"/>
                <a:cs typeface="Times New Roman Regular"/>
              </a:rPr>
              <a:t>Action</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Teams will compete.</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zh-CN" altLang="zh-CN" sz="1800" kern="100" dirty="0">
                <a:effectLst/>
                <a:latin typeface="Times New Roman Regular"/>
                <a:ea typeface="宋体" panose="02010600030101010101" pitchFamily="2" charset="-122"/>
                <a:cs typeface="Times New Roman Regular"/>
              </a:rPr>
              <a:t>④</a:t>
            </a:r>
            <a:r>
              <a:rPr lang="zh-CN" altLang="zh-CN" sz="1800" kern="100" dirty="0">
                <a:effectLst/>
                <a:latin typeface="等线" panose="02010600030101010101" charset="-122"/>
                <a:ea typeface="Times New Roman Regular"/>
                <a:cs typeface="Times New Roman Regular"/>
              </a:rPr>
              <a:t> </a:t>
            </a:r>
            <a:r>
              <a:rPr lang="en-US" altLang="zh-CN" sz="1800" kern="100" dirty="0">
                <a:effectLst/>
                <a:latin typeface="Times New Roman Regular"/>
                <a:ea typeface="宋体" panose="02010600030101010101" pitchFamily="2" charset="-122"/>
                <a:cs typeface="Times New Roman Regular"/>
              </a:rPr>
              <a:t>Property</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 Object Property</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Team</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a:t>
            </a:r>
            <a:r>
              <a:rPr lang="en-US" altLang="zh-CN" kern="100" dirty="0">
                <a:effectLst/>
                <a:latin typeface="Times New Roman Regular"/>
                <a:ea typeface="宋体" panose="02010600030101010101" pitchFamily="2" charset="-122"/>
                <a:cs typeface="Times New Roman Regular"/>
                <a:sym typeface="+mn-ea"/>
              </a:rPr>
              <a:t>Reward rate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marL="266700" indent="457200" algn="just"/>
            <a:r>
              <a:rPr lang="en-US" altLang="zh-CN" sz="1800" kern="100" dirty="0">
                <a:effectLst/>
                <a:latin typeface="Times New Roman Regular"/>
                <a:ea typeface="宋体" panose="02010600030101010101" pitchFamily="2" charset="-122"/>
                <a:cs typeface="Times New Roman Regular"/>
              </a:rPr>
              <a:t>Team Performance</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 Data Property</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indent="266700" algn="just"/>
            <a:r>
              <a:rPr lang="en-US" altLang="zh-CN" sz="1800" kern="100" dirty="0">
                <a:effectLst/>
                <a:latin typeface="Times New Roman Regular"/>
                <a:ea typeface="宋体" panose="02010600030101010101" pitchFamily="2" charset="-122"/>
                <a:cs typeface="Times New Roman Regular"/>
              </a:rPr>
              <a:t>      None</a:t>
            </a:r>
            <a:endParaRPr lang="zh-CN" altLang="zh-CN" sz="1400" kern="100" dirty="0">
              <a:effectLst/>
              <a:latin typeface="等线" panose="02010600030101010101" charset="-122"/>
              <a:ea typeface="等线" panose="02010600030101010101"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538677" y="2907352"/>
            <a:ext cx="2829560"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Sixth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422900" y="2732405"/>
            <a:ext cx="6241415" cy="255143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          ER</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ER</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19</a:t>
            </a:fld>
            <a:endParaRPr kumimoji="1" lang="zh-CN" altLang="en-US"/>
          </a:p>
        </p:txBody>
      </p:sp>
      <p:pic>
        <p:nvPicPr>
          <p:cNvPr id="4" name="图片 3"/>
          <p:cNvPicPr>
            <a:picLocks noChangeAspect="1"/>
          </p:cNvPicPr>
          <p:nvPr/>
        </p:nvPicPr>
        <p:blipFill>
          <a:blip r:embed="rId4"/>
          <a:stretch>
            <a:fillRect/>
          </a:stretch>
        </p:blipFill>
        <p:spPr>
          <a:xfrm>
            <a:off x="2105025" y="336550"/>
            <a:ext cx="7981950" cy="6184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3" name="灯片编号占位符 2"/>
          <p:cNvSpPr>
            <a:spLocks noGrp="1"/>
          </p:cNvSpPr>
          <p:nvPr>
            <p:ph type="sldNum" sz="quarter" idx="12"/>
          </p:nvPr>
        </p:nvSpPr>
        <p:spPr/>
        <p:txBody>
          <a:bodyPr/>
          <a:lstStyle/>
          <a:p>
            <a:fld id="{23DA680B-B80A-2545-AB30-B9870FE9052E}" type="slidenum">
              <a:rPr kumimoji="1" lang="zh-CN" altLang="en-US" smtClean="0"/>
              <a:t>2</a:t>
            </a:fld>
            <a:endParaRPr kumimoji="1" lang="zh-CN" altLang="en-US"/>
          </a:p>
        </p:txBody>
      </p:sp>
      <p:sp>
        <p:nvSpPr>
          <p:cNvPr id="21" name="椭圆 20"/>
          <p:cNvSpPr/>
          <p:nvPr/>
        </p:nvSpPr>
        <p:spPr>
          <a:xfrm>
            <a:off x="1803611" y="2112498"/>
            <a:ext cx="3265040" cy="3140993"/>
          </a:xfrm>
          <a:prstGeom prst="ellipse">
            <a:avLst/>
          </a:prstGeom>
          <a:solidFill>
            <a:srgbClr val="0070C0"/>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b="1" dirty="0">
                <a:solidFill>
                  <a:schemeClr val="bg1"/>
                </a:solidFill>
                <a:cs typeface="+mn-ea"/>
                <a:sym typeface="+mn-lt"/>
              </a:rPr>
              <a:t>Content</a:t>
            </a:r>
            <a:endParaRPr lang="zh-CN" altLang="en-US" sz="4000" b="1" dirty="0">
              <a:solidFill>
                <a:schemeClr val="bg1"/>
              </a:solidFill>
              <a:cs typeface="+mn-ea"/>
              <a:sym typeface="+mn-lt"/>
            </a:endParaRPr>
          </a:p>
        </p:txBody>
      </p:sp>
      <p:sp>
        <p:nvSpPr>
          <p:cNvPr id="22" name="新月形 21"/>
          <p:cNvSpPr/>
          <p:nvPr/>
        </p:nvSpPr>
        <p:spPr>
          <a:xfrm rot="10800000">
            <a:off x="3673029" y="1485128"/>
            <a:ext cx="2167879" cy="4335757"/>
          </a:xfrm>
          <a:prstGeom prst="moon">
            <a:avLst>
              <a:gd name="adj" fmla="val 211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476341" y="4213483"/>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13" name="椭圆 12"/>
          <p:cNvSpPr/>
          <p:nvPr/>
        </p:nvSpPr>
        <p:spPr>
          <a:xfrm>
            <a:off x="5433218" y="2600726"/>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5" name="椭圆 4"/>
          <p:cNvSpPr/>
          <p:nvPr/>
        </p:nvSpPr>
        <p:spPr>
          <a:xfrm>
            <a:off x="5068651" y="2083196"/>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6" name="椭圆 5"/>
          <p:cNvSpPr/>
          <p:nvPr/>
        </p:nvSpPr>
        <p:spPr>
          <a:xfrm>
            <a:off x="4553123" y="1539812"/>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7" name="椭圆 6"/>
          <p:cNvSpPr/>
          <p:nvPr/>
        </p:nvSpPr>
        <p:spPr>
          <a:xfrm>
            <a:off x="3848448" y="1281283"/>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8" name="椭圆 7"/>
          <p:cNvSpPr/>
          <p:nvPr/>
        </p:nvSpPr>
        <p:spPr>
          <a:xfrm>
            <a:off x="5596022" y="3341178"/>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9" name="椭圆 8"/>
          <p:cNvSpPr/>
          <p:nvPr/>
        </p:nvSpPr>
        <p:spPr>
          <a:xfrm>
            <a:off x="5025528" y="5001872"/>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10" name="椭圆 9"/>
          <p:cNvSpPr/>
          <p:nvPr/>
        </p:nvSpPr>
        <p:spPr>
          <a:xfrm>
            <a:off x="4256138" y="5442498"/>
            <a:ext cx="407690" cy="407690"/>
          </a:xfrm>
          <a:prstGeom prst="ellipse">
            <a:avLst/>
          </a:prstGeom>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b="1">
              <a:solidFill>
                <a:schemeClr val="bg1"/>
              </a:solidFill>
              <a:cs typeface="+mn-ea"/>
              <a:sym typeface="+mn-lt"/>
            </a:endParaRPr>
          </a:p>
        </p:txBody>
      </p:sp>
      <p:sp>
        <p:nvSpPr>
          <p:cNvPr id="11" name="文本框 10"/>
          <p:cNvSpPr txBox="1"/>
          <p:nvPr/>
        </p:nvSpPr>
        <p:spPr>
          <a:xfrm>
            <a:off x="4447540" y="991235"/>
            <a:ext cx="4429760" cy="368300"/>
          </a:xfrm>
          <a:prstGeom prst="rect">
            <a:avLst/>
          </a:prstGeom>
          <a:noFill/>
        </p:spPr>
        <p:txBody>
          <a:bodyPr wrap="square" rtlCol="0">
            <a:spAutoFit/>
          </a:bodyPr>
          <a:lstStyle/>
          <a:p>
            <a:r>
              <a:rPr lang="en-US" altLang="zh-CN" dirty="0"/>
              <a:t>Team Members and Distribution</a:t>
            </a:r>
            <a:endParaRPr lang="zh-CN" altLang="en-US" dirty="0"/>
          </a:p>
        </p:txBody>
      </p:sp>
      <p:sp>
        <p:nvSpPr>
          <p:cNvPr id="12" name="文本框 11"/>
          <p:cNvSpPr txBox="1"/>
          <p:nvPr/>
        </p:nvSpPr>
        <p:spPr>
          <a:xfrm>
            <a:off x="5257358" y="1480710"/>
            <a:ext cx="1901381" cy="369332"/>
          </a:xfrm>
          <a:prstGeom prst="rect">
            <a:avLst/>
          </a:prstGeom>
          <a:noFill/>
        </p:spPr>
        <p:txBody>
          <a:bodyPr wrap="square" rtlCol="0">
            <a:spAutoFit/>
          </a:bodyPr>
          <a:lstStyle/>
          <a:p>
            <a:r>
              <a:rPr lang="en-US" altLang="zh-CN" dirty="0"/>
              <a:t>Refined Context</a:t>
            </a:r>
            <a:endParaRPr lang="zh-CN" altLang="en-US" dirty="0"/>
          </a:p>
        </p:txBody>
      </p:sp>
      <p:sp>
        <p:nvSpPr>
          <p:cNvPr id="14" name="文本框 13"/>
          <p:cNvSpPr txBox="1"/>
          <p:nvPr/>
        </p:nvSpPr>
        <p:spPr>
          <a:xfrm>
            <a:off x="5596133" y="2041105"/>
            <a:ext cx="3097017" cy="369332"/>
          </a:xfrm>
          <a:prstGeom prst="rect">
            <a:avLst/>
          </a:prstGeom>
          <a:noFill/>
        </p:spPr>
        <p:txBody>
          <a:bodyPr wrap="square" rtlCol="0">
            <a:spAutoFit/>
          </a:bodyPr>
          <a:lstStyle/>
          <a:p>
            <a:r>
              <a:rPr lang="en-US" altLang="zh-CN" dirty="0"/>
              <a:t>Formalized Refined Purpose</a:t>
            </a:r>
            <a:endParaRPr lang="zh-CN" altLang="en-US" dirty="0"/>
          </a:p>
        </p:txBody>
      </p:sp>
      <p:sp>
        <p:nvSpPr>
          <p:cNvPr id="15" name="文本框 14"/>
          <p:cNvSpPr txBox="1"/>
          <p:nvPr/>
        </p:nvSpPr>
        <p:spPr>
          <a:xfrm>
            <a:off x="6060402" y="2600936"/>
            <a:ext cx="2167880" cy="369332"/>
          </a:xfrm>
          <a:prstGeom prst="rect">
            <a:avLst/>
          </a:prstGeom>
          <a:noFill/>
        </p:spPr>
        <p:txBody>
          <a:bodyPr wrap="square" rtlCol="0">
            <a:spAutoFit/>
          </a:bodyPr>
          <a:lstStyle/>
          <a:p>
            <a:r>
              <a:rPr lang="en-US" altLang="zh-CN" dirty="0"/>
              <a:t>Resource Selection</a:t>
            </a:r>
            <a:endParaRPr lang="zh-CN" altLang="en-US" dirty="0"/>
          </a:p>
        </p:txBody>
      </p:sp>
      <p:sp>
        <p:nvSpPr>
          <p:cNvPr id="16" name="文本框 15"/>
          <p:cNvSpPr txBox="1"/>
          <p:nvPr/>
        </p:nvSpPr>
        <p:spPr>
          <a:xfrm>
            <a:off x="6276975" y="3341602"/>
            <a:ext cx="1901381" cy="369332"/>
          </a:xfrm>
          <a:prstGeom prst="rect">
            <a:avLst/>
          </a:prstGeom>
          <a:noFill/>
        </p:spPr>
        <p:txBody>
          <a:bodyPr wrap="square" rtlCol="0">
            <a:spAutoFit/>
          </a:bodyPr>
          <a:lstStyle/>
          <a:p>
            <a:r>
              <a:rPr lang="en-US" altLang="zh-CN" dirty="0"/>
              <a:t>EG file metadata</a:t>
            </a:r>
            <a:endParaRPr lang="zh-CN" altLang="en-US" dirty="0"/>
          </a:p>
        </p:txBody>
      </p:sp>
      <p:sp>
        <p:nvSpPr>
          <p:cNvPr id="17" name="文本框 16"/>
          <p:cNvSpPr txBox="1"/>
          <p:nvPr/>
        </p:nvSpPr>
        <p:spPr>
          <a:xfrm>
            <a:off x="6111240" y="4211955"/>
            <a:ext cx="1284605" cy="368300"/>
          </a:xfrm>
          <a:prstGeom prst="rect">
            <a:avLst/>
          </a:prstGeom>
          <a:noFill/>
        </p:spPr>
        <p:txBody>
          <a:bodyPr wrap="square" rtlCol="0">
            <a:spAutoFit/>
          </a:bodyPr>
          <a:lstStyle/>
          <a:p>
            <a:r>
              <a:rPr lang="en-US" altLang="zh-CN" dirty="0"/>
              <a:t>ER</a:t>
            </a:r>
            <a:endParaRPr lang="zh-CN" altLang="en-US" dirty="0"/>
          </a:p>
        </p:txBody>
      </p:sp>
      <p:sp>
        <p:nvSpPr>
          <p:cNvPr id="18" name="文本框 17"/>
          <p:cNvSpPr txBox="1"/>
          <p:nvPr/>
        </p:nvSpPr>
        <p:spPr>
          <a:xfrm>
            <a:off x="5727467" y="5021082"/>
            <a:ext cx="1509453" cy="369332"/>
          </a:xfrm>
          <a:prstGeom prst="rect">
            <a:avLst/>
          </a:prstGeom>
          <a:noFill/>
        </p:spPr>
        <p:txBody>
          <a:bodyPr wrap="square" rtlCol="0">
            <a:spAutoFit/>
          </a:bodyPr>
          <a:lstStyle/>
          <a:p>
            <a:r>
              <a:rPr lang="en-US" altLang="zh-CN" dirty="0"/>
              <a:t>FT-ETG-EG</a:t>
            </a:r>
            <a:endParaRPr lang="zh-CN" altLang="en-US" dirty="0"/>
          </a:p>
        </p:txBody>
      </p:sp>
      <p:sp>
        <p:nvSpPr>
          <p:cNvPr id="19" name="文本框 18"/>
          <p:cNvSpPr txBox="1"/>
          <p:nvPr/>
        </p:nvSpPr>
        <p:spPr>
          <a:xfrm>
            <a:off x="5025696" y="5676637"/>
            <a:ext cx="1450669" cy="369332"/>
          </a:xfrm>
          <a:prstGeom prst="rect">
            <a:avLst/>
          </a:prstGeom>
          <a:noFill/>
        </p:spPr>
        <p:txBody>
          <a:bodyPr wrap="square" rtlCol="0">
            <a:spAutoFit/>
          </a:bodyPr>
          <a:lstStyle/>
          <a:p>
            <a:r>
              <a:rPr lang="en-US" altLang="zh-CN" dirty="0"/>
              <a:t>Ontology</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421837" y="2907352"/>
            <a:ext cx="3590290"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Seventh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357495" y="2725420"/>
            <a:ext cx="6241415" cy="337185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        FT-ETG-EG</a:t>
            </a:r>
            <a:endParaRPr lang="en-US" altLang="zh-CN" sz="5325" b="1"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FT-ETG-EG</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21</a:t>
            </a:fld>
            <a:endParaRPr kumimoji="1" lang="zh-CN" altLang="en-US"/>
          </a:p>
        </p:txBody>
      </p:sp>
      <p:pic>
        <p:nvPicPr>
          <p:cNvPr id="4" name="图片 3"/>
          <p:cNvPicPr>
            <a:picLocks noChangeAspect="1"/>
          </p:cNvPicPr>
          <p:nvPr/>
        </p:nvPicPr>
        <p:blipFill>
          <a:blip r:embed="rId4"/>
          <a:stretch>
            <a:fillRect/>
          </a:stretch>
        </p:blipFill>
        <p:spPr>
          <a:xfrm>
            <a:off x="2370455" y="707390"/>
            <a:ext cx="7451090" cy="57689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538677" y="2907352"/>
            <a:ext cx="3182620"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Eighth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422900" y="2732405"/>
            <a:ext cx="6241415" cy="255143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       Ontology</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Ontology</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23</a:t>
            </a:fld>
            <a:endParaRPr kumimoji="1" lang="zh-CN" altLang="en-US"/>
          </a:p>
        </p:txBody>
      </p:sp>
      <p:pic>
        <p:nvPicPr>
          <p:cNvPr id="4" name="图片 3"/>
          <p:cNvPicPr>
            <a:picLocks noChangeAspect="1"/>
          </p:cNvPicPr>
          <p:nvPr/>
        </p:nvPicPr>
        <p:blipFill>
          <a:blip r:embed="rId4"/>
          <a:stretch>
            <a:fillRect/>
          </a:stretch>
        </p:blipFill>
        <p:spPr>
          <a:xfrm>
            <a:off x="2407285" y="922020"/>
            <a:ext cx="7524115" cy="5500370"/>
          </a:xfrm>
          <a:prstGeom prst="rect">
            <a:avLst/>
          </a:prstGeom>
        </p:spPr>
      </p:pic>
      <p:pic>
        <p:nvPicPr>
          <p:cNvPr id="6" name="图片 5"/>
          <p:cNvPicPr>
            <a:picLocks noChangeAspect="1"/>
          </p:cNvPicPr>
          <p:nvPr/>
        </p:nvPicPr>
        <p:blipFill>
          <a:blip r:embed="rId4"/>
          <a:stretch>
            <a:fillRect/>
          </a:stretch>
        </p:blipFill>
        <p:spPr>
          <a:xfrm>
            <a:off x="2534285" y="1049020"/>
            <a:ext cx="7524115" cy="55003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2" name="灯片编号占位符 1"/>
          <p:cNvSpPr>
            <a:spLocks noGrp="1"/>
          </p:cNvSpPr>
          <p:nvPr>
            <p:ph type="sldNum" sz="quarter" idx="12"/>
          </p:nvPr>
        </p:nvSpPr>
        <p:spPr/>
        <p:txBody>
          <a:bodyPr/>
          <a:lstStyle/>
          <a:p>
            <a:fld id="{23DA680B-B80A-2545-AB30-B9870FE9052E}" type="slidenum">
              <a:rPr kumimoji="1" lang="zh-CN" altLang="en-US" smtClean="0"/>
              <a:t>24</a:t>
            </a:fld>
            <a:endParaRPr kumimoji="1" lang="zh-CN" altLang="en-US"/>
          </a:p>
        </p:txBody>
      </p:sp>
      <p:pic>
        <p:nvPicPr>
          <p:cNvPr id="5" name="图片 4">
            <a:extLst>
              <a:ext uri="{FF2B5EF4-FFF2-40B4-BE49-F238E27FC236}">
                <a16:creationId xmlns:a16="http://schemas.microsoft.com/office/drawing/2014/main" id="{B5831F09-B74E-4460-BA56-72A2A9CC4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740" y="839638"/>
            <a:ext cx="9529313" cy="5633162"/>
          </a:xfrm>
          <a:prstGeom prst="rect">
            <a:avLst/>
          </a:prstGeom>
        </p:spPr>
      </p:pic>
      <p:sp>
        <p:nvSpPr>
          <p:cNvPr id="10" name="文本框 9">
            <a:extLst>
              <a:ext uri="{FF2B5EF4-FFF2-40B4-BE49-F238E27FC236}">
                <a16:creationId xmlns:a16="http://schemas.microsoft.com/office/drawing/2014/main" id="{DA28A5E6-2AEB-4004-8B12-10551C46BA09}"/>
              </a:ext>
            </a:extLst>
          </p:cNvPr>
          <p:cNvSpPr txBox="1"/>
          <p:nvPr/>
        </p:nvSpPr>
        <p:spPr>
          <a:xfrm>
            <a:off x="1161690" y="311906"/>
            <a:ext cx="6096000" cy="369332"/>
          </a:xfrm>
          <a:prstGeom prst="rect">
            <a:avLst/>
          </a:prstGeom>
          <a:noFill/>
        </p:spPr>
        <p:txBody>
          <a:bodyPr wrap="square">
            <a:spAutoFit/>
          </a:bodyPr>
          <a:lstStyle/>
          <a:p>
            <a:pPr algn="l"/>
            <a:r>
              <a:rPr lang="en-US" altLang="zh-CN"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rPr>
              <a:t>Knowledge Graph</a:t>
            </a:r>
            <a:endParaRPr lang="zh-CN" altLang="en-US" sz="1800" b="1" dirty="0">
              <a:solidFill>
                <a:srgbClr val="112F7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816131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0" y="2821305"/>
            <a:ext cx="12192000" cy="1568450"/>
          </a:xfrm>
          <a:prstGeom prst="rect">
            <a:avLst/>
          </a:prstGeom>
          <a:noFill/>
        </p:spPr>
        <p:txBody>
          <a:bodyPr wrap="square">
            <a:spAutoFit/>
          </a:bodyPr>
          <a:lstStyle/>
          <a:p>
            <a:pPr algn="ctr"/>
            <a:r>
              <a:rPr lang="en-US" altLang="zh-CN" sz="9600" b="1">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lt"/>
              </a:rPr>
              <a:t>Thanks!</a:t>
            </a:r>
            <a:endParaRPr lang="en-US" altLang="zh-CN" sz="9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15" name="图片 14"/>
          <p:cNvPicPr>
            <a:picLocks noChangeAspect="1"/>
          </p:cNvPicPr>
          <p:nvPr/>
        </p:nvPicPr>
        <p:blipFill>
          <a:blip r:embed="rId3"/>
          <a:stretch>
            <a:fillRect/>
          </a:stretch>
        </p:blipFill>
        <p:spPr>
          <a:xfrm>
            <a:off x="5309508" y="760767"/>
            <a:ext cx="1612781" cy="1612781"/>
          </a:xfrm>
          <a:prstGeom prst="rect">
            <a:avLst/>
          </a:prstGeom>
        </p:spPr>
      </p:pic>
      <p:sp>
        <p:nvSpPr>
          <p:cNvPr id="2" name="灯片编号占位符 1"/>
          <p:cNvSpPr>
            <a:spLocks noGrp="1"/>
          </p:cNvSpPr>
          <p:nvPr>
            <p:ph type="sldNum" sz="quarter" idx="12"/>
          </p:nvPr>
        </p:nvSpPr>
        <p:spPr/>
        <p:txBody>
          <a:bodyPr/>
          <a:lstStyle/>
          <a:p>
            <a:fld id="{23DA680B-B80A-2545-AB30-B9870FE9052E}" type="slidenum">
              <a:rPr kumimoji="1" lang="zh-CN" altLang="en-US" smtClean="0"/>
              <a:t>25</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638372" y="2907352"/>
            <a:ext cx="2651125"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First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291455" y="2402205"/>
            <a:ext cx="6101715" cy="2551430"/>
          </a:xfrm>
          <a:prstGeom prst="rect">
            <a:avLst/>
          </a:prstGeom>
          <a:noFill/>
        </p:spPr>
        <p:txBody>
          <a:bodyPr wrap="square" lIns="91440" tIns="45720" rIns="91440" bIns="45720" rtlCol="0">
            <a:spAutoFit/>
          </a:bodyPr>
          <a:lstStyle/>
          <a:p>
            <a:pPr algn="l"/>
            <a:r>
              <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Team Members and Distribution</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63480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Team Members and Distribution</a:t>
            </a:r>
            <a:endPar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4</a:t>
            </a:fld>
            <a:endParaRPr kumimoji="1" lang="zh-CN" altLang="en-US"/>
          </a:p>
        </p:txBody>
      </p:sp>
      <p:sp>
        <p:nvSpPr>
          <p:cNvPr id="3" name="文本框 2"/>
          <p:cNvSpPr txBox="1"/>
          <p:nvPr/>
        </p:nvSpPr>
        <p:spPr>
          <a:xfrm>
            <a:off x="688068" y="1333136"/>
            <a:ext cx="9963667" cy="4399915"/>
          </a:xfrm>
          <a:prstGeom prst="rect">
            <a:avLst/>
          </a:prstGeom>
          <a:noFill/>
        </p:spPr>
        <p:txBody>
          <a:bodyPr wrap="square" rtlCol="0">
            <a:spAutoFit/>
          </a:bodyPr>
          <a:lstStyle/>
          <a:p>
            <a:pPr algn="just"/>
            <a:r>
              <a:rPr lang="en-US" altLang="zh-CN" sz="1400" b="1" kern="100" dirty="0">
                <a:effectLst/>
                <a:latin typeface="Times New Roman" panose="02020603050405020304" pitchFamily="18" charset="0"/>
                <a:ea typeface="宋体" panose="02010600030101010101" pitchFamily="2" charset="-122"/>
                <a:cs typeface="Courier New" panose="02070309020205020404" pitchFamily="49" charset="0"/>
              </a:rPr>
              <a:t>Heming Yu </a:t>
            </a:r>
            <a:endParaRPr lang="zh-CN" altLang="zh-CN" sz="1400" b="1"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solidFill>
                  <a:srgbClr val="FF0000"/>
                </a:solidFill>
                <a:effectLst/>
                <a:latin typeface="Times New Roman" panose="02020603050405020304" pitchFamily="18" charset="0"/>
                <a:ea typeface="宋体" panose="02010600030101010101" pitchFamily="2" charset="-122"/>
                <a:cs typeface="Courier New" panose="02070309020205020404" pitchFamily="49" charset="0"/>
              </a:rPr>
              <a:t>  Project Manager</a:t>
            </a:r>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(1) Be responsible for the overall situation of the whole project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(2) Coordinate the cooperation and communication among personnel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(3) Actively promote the steady progress of the project, complete the formulated plan on schedule </a:t>
            </a: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(4) Ensure that the project can achieve the expected effect in the end</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a:t>
            </a:r>
            <a:r>
              <a:rPr lang="en-US" altLang="zh-CN" sz="1400" b="1" kern="100" dirty="0">
                <a:effectLst/>
                <a:latin typeface="Times New Roman" panose="02020603050405020304" pitchFamily="18" charset="0"/>
                <a:ea typeface="宋体" panose="02010600030101010101" pitchFamily="2" charset="-122"/>
                <a:cs typeface="Courier New" panose="02070309020205020404" pitchFamily="49" charset="0"/>
              </a:rPr>
              <a:t>Jianqiao Chen </a:t>
            </a:r>
            <a:endParaRPr lang="zh-CN" altLang="zh-CN" sz="1400" b="1"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solidFill>
                  <a:srgbClr val="FF0000"/>
                </a:solidFill>
                <a:effectLst/>
                <a:latin typeface="Times New Roman" panose="02020603050405020304" pitchFamily="18" charset="0"/>
                <a:ea typeface="宋体" panose="02010600030101010101" pitchFamily="2" charset="-122"/>
                <a:cs typeface="Courier New" panose="02070309020205020404" pitchFamily="49" charset="0"/>
              </a:rPr>
              <a:t>  Knowledge Engineer</a:t>
            </a:r>
            <a:endParaRPr lang="zh-CN" altLang="zh-CN" sz="1400" kern="100" dirty="0">
              <a:solidFill>
                <a:srgbClr val="FF0000"/>
              </a:solidFill>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(1) His research direction is how to build a good knowledge map</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(2) Fully analyze and utilize the collected data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(3) Reasonably match and build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(4) Establish a relatively complete and reasonable knowledge map</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a:t>
            </a:r>
            <a:r>
              <a:rPr lang="en-US" altLang="zh-CN" sz="1400" b="1" kern="100" dirty="0">
                <a:effectLst/>
                <a:latin typeface="Times New Roman" panose="02020603050405020304" pitchFamily="18" charset="0"/>
                <a:ea typeface="宋体" panose="02010600030101010101" pitchFamily="2" charset="-122"/>
                <a:cs typeface="Courier New" panose="02070309020205020404" pitchFamily="49" charset="0"/>
              </a:rPr>
              <a:t>An Wang </a:t>
            </a:r>
            <a:endParaRPr lang="zh-CN" altLang="zh-CN" sz="1400" b="1"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solidFill>
                  <a:srgbClr val="FF0000"/>
                </a:solidFill>
                <a:latin typeface="Times New Roman" panose="02020603050405020304" pitchFamily="18" charset="0"/>
                <a:ea typeface="宋体" panose="02010600030101010101" pitchFamily="2" charset="-122"/>
                <a:cs typeface="Courier New" panose="02070309020205020404" pitchFamily="49" charset="0"/>
              </a:rPr>
              <a:t>  Data Scientist </a:t>
            </a:r>
            <a:endParaRPr lang="zh-CN" altLang="zh-CN" sz="1400" kern="100" dirty="0">
              <a:solidFill>
                <a:srgbClr val="FF0000"/>
              </a:solidFill>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(1) Mainly responsible for sorting, classifying and storing the collected data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(2) Discuss the specific algorithm of data processing with domain expert and implement it with code </a:t>
            </a:r>
            <a:endParaRPr lang="zh-CN" altLang="zh-CN" sz="14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(3) Discuss with knowledge engineer how to build the knowledge map and implement it in </a:t>
            </a:r>
            <a:r>
              <a:rPr lang="en-US" altLang="zh-CN" sz="1200" kern="100" dirty="0">
                <a:effectLst/>
                <a:latin typeface="Times New Roman" panose="02020603050405020304" pitchFamily="18" charset="0"/>
                <a:ea typeface="宋体" panose="02010600030101010101" pitchFamily="2" charset="-122"/>
                <a:cs typeface="Courier New" panose="02070309020205020404" pitchFamily="49" charset="0"/>
              </a:rPr>
              <a:t>code </a:t>
            </a:r>
            <a:endParaRPr lang="zh-CN" altLang="zh-CN" sz="1200" kern="100" dirty="0">
              <a:effectLst/>
              <a:latin typeface="等线" panose="02010600030101010101" charset="-122"/>
              <a:ea typeface="等线" panose="02010600030101010101" charset="-122"/>
              <a:cs typeface="Courier New" panose="02070309020205020404" pitchFamily="49" charset="0"/>
            </a:endParaRPr>
          </a:p>
          <a:p>
            <a:pPr algn="just"/>
            <a:r>
              <a:rPr lang="en-US" altLang="zh-CN" sz="1400" kern="100" dirty="0">
                <a:effectLst/>
                <a:latin typeface="Times New Roman" panose="02020603050405020304" pitchFamily="18" charset="0"/>
                <a:ea typeface="宋体" panose="02010600030101010101" pitchFamily="2" charset="-122"/>
                <a:cs typeface="Courier New" panose="02070309020205020404" pitchFamily="49" charset="0"/>
              </a:rPr>
              <a:t>  (4) Ensure that the final data and code of the project can be completely implemented</a:t>
            </a:r>
            <a:endParaRPr lang="zh-CN" altLang="zh-CN" sz="1400" kern="100" dirty="0">
              <a:effectLst/>
              <a:latin typeface="等线" panose="02010600030101010101" charset="-122"/>
              <a:ea typeface="等线" panose="02010600030101010101"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451047" y="2907352"/>
            <a:ext cx="3402965"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Second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291455" y="2738755"/>
            <a:ext cx="5853430" cy="2551430"/>
          </a:xfrm>
          <a:prstGeom prst="rect">
            <a:avLst/>
          </a:prstGeom>
          <a:noFill/>
        </p:spPr>
        <p:txBody>
          <a:bodyPr wrap="square" lIns="91440" tIns="45720" rIns="91440" bIns="45720" rtlCol="0">
            <a:spAutoFit/>
          </a:bodyPr>
          <a:lstStyle/>
          <a:p>
            <a:pPr algn="l"/>
            <a:r>
              <a:rPr lang="en-US" altLang="zh-CN" sz="5325" b="1" dirty="0">
                <a:solidFill>
                  <a:srgbClr val="0070C0"/>
                </a:solidFill>
                <a:sym typeface="+mn-ea"/>
              </a:rPr>
              <a:t>Refined Context</a:t>
            </a:r>
            <a:endParaRPr lang="zh-CN" altLang="en-US" sz="5325" b="1" dirty="0">
              <a:solidFill>
                <a:srgbClr val="0070C0"/>
              </a:solidFill>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3128645" cy="460375"/>
          </a:xfrm>
          <a:prstGeom prst="rect">
            <a:avLst/>
          </a:prstGeom>
          <a:noFill/>
        </p:spPr>
        <p:txBody>
          <a:bodyPr wrap="square" rtlCol="0">
            <a:spAutoFit/>
          </a:bodyPr>
          <a:lstStyle/>
          <a:p>
            <a:pPr algn="l"/>
            <a:r>
              <a:rPr lang="en-US" altLang="zh-CN" sz="2400" b="1" dirty="0">
                <a:solidFill>
                  <a:srgbClr val="0070C0"/>
                </a:solidFill>
                <a:sym typeface="+mn-ea"/>
              </a:rPr>
              <a:t>Refined Context</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6</a:t>
            </a:fld>
            <a:endParaRPr kumimoji="1" lang="zh-CN" altLang="en-US"/>
          </a:p>
        </p:txBody>
      </p:sp>
      <p:sp>
        <p:nvSpPr>
          <p:cNvPr id="4" name="文本框 3"/>
          <p:cNvSpPr txBox="1"/>
          <p:nvPr/>
        </p:nvSpPr>
        <p:spPr>
          <a:xfrm>
            <a:off x="1026632" y="1430667"/>
            <a:ext cx="8187655" cy="2584450"/>
          </a:xfrm>
          <a:prstGeom prst="rect">
            <a:avLst/>
          </a:prstGeom>
          <a:noFill/>
        </p:spPr>
        <p:txBody>
          <a:bodyPr wrap="square" rtlCol="0">
            <a:spAutoFit/>
          </a:bodyPr>
          <a:lstStyle/>
          <a:p>
            <a:pPr algn="l"/>
            <a:r>
              <a:rPr lang="en-US" altLang="zh-CN" sz="18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Domain of interest</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等线" panose="02010600030101010101" charset="-122"/>
                <a:cs typeface="Times New Roman Regular"/>
              </a:rPr>
              <a:t>Recommendations for winner of League of Legends S13 World Championship </a:t>
            </a:r>
          </a:p>
          <a:p>
            <a:pPr indent="266700" algn="l"/>
            <a:r>
              <a:rPr lang="en-US" altLang="zh-CN" sz="1800" kern="100" dirty="0">
                <a:effectLst/>
                <a:latin typeface="Times New Roman Regular"/>
                <a:ea typeface="等线" panose="02010600030101010101" charset="-122"/>
                <a:cs typeface="Times New Roman Regular"/>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r>
              <a:rPr lang="en-US" altLang="zh-CN" sz="18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Personas</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等线" panose="02010600030101010101" charset="-122"/>
                <a:cs typeface="Times New Roman Regular"/>
              </a:rPr>
              <a:t>Audiences                   </a:t>
            </a:r>
          </a:p>
          <a:p>
            <a:pPr indent="266700" algn="l"/>
            <a:r>
              <a:rPr lang="en-US" altLang="zh-CN" sz="1800" kern="100" dirty="0">
                <a:effectLst/>
                <a:latin typeface="Times New Roman Regular"/>
                <a:ea typeface="等线" panose="02010600030101010101" charset="-122"/>
                <a:cs typeface="Times New Roman Regular"/>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algn="l"/>
            <a:r>
              <a:rPr lang="en-US" altLang="zh-CN" sz="18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Scenarios</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宋体" panose="02010600030101010101" pitchFamily="2" charset="-122"/>
                <a:cs typeface="Times New Roman Regular"/>
              </a:rPr>
              <a:t>For a game of </a:t>
            </a:r>
            <a:r>
              <a:rPr lang="en-US" altLang="zh-CN" kern="100" dirty="0">
                <a:effectLst/>
                <a:latin typeface="Times New Roman Regular"/>
                <a:ea typeface="等线" panose="02010600030101010101" charset="-122"/>
                <a:cs typeface="Times New Roman Regular"/>
                <a:sym typeface="+mn-ea"/>
              </a:rPr>
              <a:t>S13 World Championship</a:t>
            </a:r>
            <a:r>
              <a:rPr lang="en-US" altLang="zh-CN" sz="1800" kern="100" dirty="0">
                <a:effectLst/>
                <a:latin typeface="Times New Roman Regular"/>
                <a:ea typeface="宋体" panose="02010600030101010101" pitchFamily="2" charset="-122"/>
                <a:cs typeface="Times New Roman Regular"/>
              </a:rPr>
              <a:t>, the winner is recommended to audiences based on team comprehensive strength.</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68893"/>
            <a:ext cx="4304715" cy="1584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solidFill>
            </a:endParaRPr>
          </a:p>
        </p:txBody>
      </p:sp>
      <p:sp>
        <p:nvSpPr>
          <p:cNvPr id="3" name="文本框 2"/>
          <p:cNvSpPr txBox="1"/>
          <p:nvPr/>
        </p:nvSpPr>
        <p:spPr>
          <a:xfrm>
            <a:off x="538677" y="2907352"/>
            <a:ext cx="2884805" cy="706755"/>
          </a:xfrm>
          <a:prstGeom prst="rect">
            <a:avLst/>
          </a:prstGeom>
          <a:noFill/>
        </p:spPr>
        <p:txBody>
          <a:bodyPr wrap="none" lIns="91440" tIns="45720" rIns="91440" bIns="45720" rtlCol="0">
            <a:spAutoFit/>
          </a:bodyPr>
          <a:lstStyle/>
          <a:p>
            <a:pPr algn="l"/>
            <a:r>
              <a:rPr lang="en-US" altLang="zh-CN" sz="4000" b="1" dirty="0">
                <a:solidFill>
                  <a:schemeClr val="bg1"/>
                </a:solidFill>
                <a:latin typeface="微软雅黑" panose="020B0503020204020204" charset="-122"/>
                <a:ea typeface="微软雅黑" panose="020B0503020204020204" charset="-122"/>
              </a:rPr>
              <a:t> Third Part</a:t>
            </a:r>
          </a:p>
        </p:txBody>
      </p:sp>
      <p:sp>
        <p:nvSpPr>
          <p:cNvPr id="11" name="矩形 10"/>
          <p:cNvSpPr/>
          <p:nvPr/>
        </p:nvSpPr>
        <p:spPr>
          <a:xfrm>
            <a:off x="4403189" y="2468893"/>
            <a:ext cx="407963" cy="15840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tx1"/>
              </a:solidFill>
            </a:endParaRPr>
          </a:p>
        </p:txBody>
      </p:sp>
      <p:sp>
        <p:nvSpPr>
          <p:cNvPr id="13" name="文本框 12"/>
          <p:cNvSpPr txBox="1"/>
          <p:nvPr/>
        </p:nvSpPr>
        <p:spPr>
          <a:xfrm>
            <a:off x="5393055" y="2468880"/>
            <a:ext cx="6241415" cy="3371850"/>
          </a:xfrm>
          <a:prstGeom prst="rect">
            <a:avLst/>
          </a:prstGeom>
          <a:noFill/>
        </p:spPr>
        <p:txBody>
          <a:bodyPr wrap="square" lIns="91440" tIns="45720" rIns="91440" bIns="45720" rtlCol="0">
            <a:spAutoFit/>
          </a:bodyPr>
          <a:lstStyle/>
          <a:p>
            <a:pPr algn="l"/>
            <a:r>
              <a:rPr lang="en-US" altLang="zh-CN" sz="5325"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Formalized Refined Purpose</a:t>
            </a: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a:p>
            <a:pPr algn="l"/>
            <a:endParaRPr lang="en-US" altLang="zh-CN" sz="5330" b="1" dirty="0">
              <a:solidFill>
                <a:srgbClr val="0070C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Formalized Refined Purpose</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8</a:t>
            </a:fld>
            <a:endParaRPr kumimoji="1" lang="zh-CN" altLang="en-US"/>
          </a:p>
        </p:txBody>
      </p:sp>
      <p:sp>
        <p:nvSpPr>
          <p:cNvPr id="3" name="文本框 2"/>
          <p:cNvSpPr txBox="1"/>
          <p:nvPr/>
        </p:nvSpPr>
        <p:spPr>
          <a:xfrm>
            <a:off x="913130" y="1334135"/>
            <a:ext cx="10234930" cy="2614930"/>
          </a:xfrm>
          <a:prstGeom prst="rect">
            <a:avLst/>
          </a:prstGeom>
          <a:noFill/>
        </p:spPr>
        <p:txBody>
          <a:bodyPr wrap="square" rtlCol="0">
            <a:spAutoFit/>
          </a:bodyPr>
          <a:lstStyle/>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Raw Competency Questions </a:t>
            </a:r>
          </a:p>
          <a:p>
            <a:pPr algn="l"/>
            <a:r>
              <a:rPr lang="en-US" altLang="zh-CN" sz="18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等线" panose="02010600030101010101" charset="-122"/>
                <a:cs typeface="Times New Roman Regular"/>
              </a:rPr>
              <a:t>CQ1:  Who is the winner of the two teams in </a:t>
            </a:r>
            <a:r>
              <a:rPr lang="en-US" altLang="zh-CN" kern="100" dirty="0">
                <a:effectLst/>
                <a:latin typeface="Times New Roman Regular"/>
                <a:ea typeface="等线" panose="02010600030101010101" charset="-122"/>
                <a:cs typeface="Times New Roman Regular"/>
                <a:sym typeface="+mn-ea"/>
              </a:rPr>
              <a:t>League of Legends S13 World Championship</a:t>
            </a:r>
            <a:r>
              <a:rPr lang="en-US" altLang="zh-CN" sz="1800" kern="100" dirty="0">
                <a:effectLst/>
                <a:latin typeface="Times New Roman Regular"/>
                <a:ea typeface="等线" panose="02010600030101010101" charset="-122"/>
                <a:cs typeface="Times New Roman Regular"/>
              </a:rPr>
              <a:t> competition? </a:t>
            </a:r>
          </a:p>
          <a:p>
            <a:pPr indent="266700" algn="l"/>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等线" panose="02010600030101010101" charset="-122"/>
                <a:cs typeface="Times New Roman Regular"/>
              </a:rPr>
              <a:t>CQ2:  List all teams with its </a:t>
            </a:r>
            <a:r>
              <a:rPr lang="en-US" altLang="zh-CN" sz="1800" kern="100" dirty="0" err="1">
                <a:effectLst/>
                <a:latin typeface="Times New Roman Regular"/>
                <a:ea typeface="等线" panose="02010600030101010101" charset="-122"/>
                <a:cs typeface="Times New Roman Regular"/>
              </a:rPr>
              <a:t>performance,historical</a:t>
            </a:r>
            <a:r>
              <a:rPr lang="en-US" altLang="zh-CN" sz="1800" kern="100" dirty="0">
                <a:effectLst/>
                <a:latin typeface="Times New Roman Regular"/>
                <a:ea typeface="等线" panose="02010600030101010101" charset="-122"/>
                <a:cs typeface="Times New Roman Regular"/>
              </a:rPr>
              <a:t> records.</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sz="1800" kern="100" dirty="0">
              <a:effectLst/>
              <a:latin typeface="Times New Roman Regular"/>
              <a:ea typeface="等线" panose="02010600030101010101" charset="-122"/>
              <a:cs typeface="Times New Roman Regular"/>
            </a:endParaRPr>
          </a:p>
          <a:p>
            <a:pPr indent="266700" algn="l"/>
            <a:r>
              <a:rPr lang="en-US" altLang="zh-CN" sz="1800" kern="100" dirty="0">
                <a:effectLst/>
                <a:latin typeface="Times New Roman Regular"/>
                <a:ea typeface="等线" panose="02010600030101010101" charset="-122"/>
                <a:cs typeface="Times New Roman Regular"/>
              </a:rPr>
              <a:t>CQ3:  List all players with their performance related to the team.</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sz="1800" kern="100" dirty="0">
              <a:effectLst/>
              <a:latin typeface="Times New Roman Regular"/>
              <a:ea typeface="等线" panose="02010600030101010101" charset="-122"/>
              <a:cs typeface="Times New Roman Regular"/>
            </a:endParaRPr>
          </a:p>
          <a:p>
            <a:pPr indent="266700" algn="l"/>
            <a:r>
              <a:rPr lang="en-US" altLang="zh-CN" sz="1800" kern="100" dirty="0">
                <a:effectLst/>
                <a:latin typeface="Times New Roman Regular"/>
                <a:ea typeface="等线" panose="02010600030101010101" charset="-122"/>
                <a:cs typeface="Times New Roman Regular"/>
              </a:rPr>
              <a:t>CQ4:  List all competition with reward rate. </a:t>
            </a:r>
            <a:endParaRPr lang="zh-CN" altLang="zh-CN" sz="1800" kern="100" dirty="0">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a:stretch>
            <a:fillRect/>
          </a:stretch>
        </p:blipFill>
        <p:spPr>
          <a:xfrm>
            <a:off x="221943" y="118742"/>
            <a:ext cx="804538" cy="804538"/>
          </a:xfrm>
          <a:prstGeom prst="rect">
            <a:avLst/>
          </a:prstGeom>
        </p:spPr>
      </p:pic>
      <p:sp>
        <p:nvSpPr>
          <p:cNvPr id="12" name="文本框 11"/>
          <p:cNvSpPr txBox="1"/>
          <p:nvPr/>
        </p:nvSpPr>
        <p:spPr>
          <a:xfrm>
            <a:off x="1118235" y="290830"/>
            <a:ext cx="4620895" cy="460375"/>
          </a:xfrm>
          <a:prstGeom prst="rect">
            <a:avLst/>
          </a:prstGeom>
          <a:noFill/>
        </p:spPr>
        <p:txBody>
          <a:bodyPr wrap="square" rtlCol="0">
            <a:spAutoFit/>
          </a:bodyPr>
          <a:lstStyle/>
          <a:p>
            <a:pPr algn="l"/>
            <a:r>
              <a:rPr lang="en-US" altLang="zh-C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Formalized Refined Purpose</a:t>
            </a:r>
            <a:endParaRPr lang="zh-CN" altLang="en-US" sz="2400" b="1" dirty="0">
              <a:solidFill>
                <a:srgbClr val="112F70"/>
              </a:solidFill>
              <a:latin typeface="微软雅黑" panose="020B0503020204020204" charset="-122"/>
              <a:ea typeface="微软雅黑" panose="020B0503020204020204" charset="-122"/>
            </a:endParaRPr>
          </a:p>
        </p:txBody>
      </p:sp>
      <p:sp>
        <p:nvSpPr>
          <p:cNvPr id="2" name="灯片编号占位符 1"/>
          <p:cNvSpPr>
            <a:spLocks noGrp="1"/>
          </p:cNvSpPr>
          <p:nvPr>
            <p:ph type="sldNum" sz="quarter" idx="12"/>
          </p:nvPr>
        </p:nvSpPr>
        <p:spPr/>
        <p:txBody>
          <a:bodyPr/>
          <a:lstStyle/>
          <a:p>
            <a:fld id="{23DA680B-B80A-2545-AB30-B9870FE9052E}" type="slidenum">
              <a:rPr kumimoji="1" lang="zh-CN" altLang="en-US" smtClean="0"/>
              <a:t>9</a:t>
            </a:fld>
            <a:endParaRPr kumimoji="1" lang="zh-CN" altLang="en-US"/>
          </a:p>
        </p:txBody>
      </p:sp>
      <p:sp>
        <p:nvSpPr>
          <p:cNvPr id="5" name="文本框 4"/>
          <p:cNvSpPr txBox="1"/>
          <p:nvPr/>
        </p:nvSpPr>
        <p:spPr>
          <a:xfrm>
            <a:off x="1006475" y="1255395"/>
            <a:ext cx="9062720" cy="2646045"/>
          </a:xfrm>
          <a:prstGeom prst="rect">
            <a:avLst/>
          </a:prstGeom>
          <a:noFill/>
        </p:spPr>
        <p:txBody>
          <a:bodyPr wrap="square">
            <a:spAutoFit/>
          </a:bodyPr>
          <a:lstStyle/>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Kernel Competency Questions</a:t>
            </a:r>
          </a:p>
          <a:p>
            <a:pPr algn="l"/>
            <a:r>
              <a:rPr lang="en-US" altLang="zh-CN" sz="2000" b="1" kern="0" dirty="0">
                <a:solidFill>
                  <a:srgbClr val="333333"/>
                </a:solidFill>
                <a:effectLst/>
                <a:latin typeface="Times New Roman Bold" panose="02020803070505020304" pitchFamily="18" charset="0"/>
                <a:ea typeface="黑体" panose="02010609060101010101" charset="-122"/>
                <a:cs typeface="Times New Roman Bold" panose="02020803070505020304" pitchFamily="18" charset="0"/>
              </a:rPr>
              <a:t>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r>
              <a:rPr lang="en-US" altLang="zh-CN" sz="1800" kern="100" dirty="0">
                <a:effectLst/>
                <a:latin typeface="Times New Roman Regular"/>
                <a:ea typeface="宋体" panose="02010600030101010101" pitchFamily="2" charset="-122"/>
                <a:cs typeface="Times New Roman Regular"/>
              </a:rPr>
              <a:t>CQ1:  winner, teams, </a:t>
            </a:r>
            <a:r>
              <a:rPr lang="en-US" altLang="zh-CN" kern="100" dirty="0">
                <a:effectLst/>
                <a:latin typeface="Times New Roman Regular"/>
                <a:ea typeface="等线" panose="02010600030101010101" charset="-122"/>
                <a:cs typeface="Times New Roman Regular"/>
                <a:sym typeface="+mn-ea"/>
              </a:rPr>
              <a:t>League of Legends S13 World Championship</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sz="1800" kern="100" dirty="0">
              <a:effectLst/>
              <a:latin typeface="Times New Roman Regular"/>
              <a:ea typeface="宋体" panose="02010600030101010101" pitchFamily="2" charset="-122"/>
              <a:cs typeface="Times New Roman Regular"/>
            </a:endParaRPr>
          </a:p>
          <a:p>
            <a:pPr indent="266700" algn="l"/>
            <a:r>
              <a:rPr lang="en-US" altLang="zh-CN" sz="1800" kern="100" dirty="0">
                <a:effectLst/>
                <a:latin typeface="Times New Roman Regular"/>
                <a:ea typeface="宋体" panose="02010600030101010101" pitchFamily="2" charset="-122"/>
                <a:cs typeface="Times New Roman Regular"/>
              </a:rPr>
              <a:t>CQ2:  </a:t>
            </a:r>
            <a:r>
              <a:rPr lang="en-US" altLang="zh-CN" sz="1800" kern="100" dirty="0">
                <a:effectLst/>
                <a:latin typeface="Times New Roman Regular"/>
                <a:ea typeface="等线" panose="02010600030101010101" charset="-122"/>
                <a:cs typeface="Times New Roman Regular"/>
              </a:rPr>
              <a:t>teams</a:t>
            </a:r>
            <a:r>
              <a:rPr lang="en-US" altLang="zh-CN" sz="1800" kern="100" dirty="0">
                <a:effectLst/>
                <a:latin typeface="Times New Roman Regular"/>
                <a:ea typeface="宋体" panose="02010600030101010101" pitchFamily="2" charset="-122"/>
                <a:cs typeface="Times New Roman Regular"/>
              </a:rPr>
              <a:t>, </a:t>
            </a:r>
            <a:r>
              <a:rPr lang="en-US" altLang="zh-CN" sz="1800" kern="100" dirty="0">
                <a:effectLst/>
                <a:latin typeface="Times New Roman Regular"/>
                <a:ea typeface="等线" panose="02010600030101010101" charset="-122"/>
                <a:cs typeface="Times New Roman Regular"/>
              </a:rPr>
              <a:t>performance</a:t>
            </a:r>
            <a:r>
              <a:rPr lang="en-US" altLang="zh-CN" sz="1800" kern="100" dirty="0">
                <a:effectLst/>
                <a:latin typeface="Times New Roman Regular"/>
                <a:ea typeface="宋体" panose="02010600030101010101" pitchFamily="2" charset="-122"/>
                <a:cs typeface="Times New Roman Regular"/>
              </a:rPr>
              <a:t>, </a:t>
            </a:r>
            <a:r>
              <a:rPr lang="en-US" altLang="zh-CN" sz="1800" kern="100" dirty="0">
                <a:effectLst/>
                <a:latin typeface="Times New Roman Regular"/>
                <a:ea typeface="等线" panose="02010600030101010101" charset="-122"/>
                <a:cs typeface="Times New Roman Regular"/>
              </a:rPr>
              <a:t>historical records</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sz="1800" kern="100" dirty="0">
              <a:effectLst/>
              <a:latin typeface="Times New Roman Regular"/>
              <a:ea typeface="宋体" panose="02010600030101010101" pitchFamily="2" charset="-122"/>
              <a:cs typeface="Times New Roman Regular"/>
            </a:endParaRPr>
          </a:p>
          <a:p>
            <a:pPr indent="266700" algn="l"/>
            <a:r>
              <a:rPr lang="en-US" altLang="zh-CN" sz="1800" kern="100" dirty="0">
                <a:effectLst/>
                <a:latin typeface="Times New Roman Regular"/>
                <a:ea typeface="宋体" panose="02010600030101010101" pitchFamily="2" charset="-122"/>
                <a:cs typeface="Times New Roman Regular"/>
              </a:rPr>
              <a:t>CQ3:  </a:t>
            </a:r>
            <a:r>
              <a:rPr lang="en-US" altLang="zh-CN" sz="1800" kern="100" dirty="0">
                <a:effectLst/>
                <a:latin typeface="Times New Roman Regular"/>
                <a:ea typeface="等线" panose="02010600030101010101" charset="-122"/>
                <a:cs typeface="Times New Roman Regular"/>
              </a:rPr>
              <a:t>players</a:t>
            </a:r>
            <a:r>
              <a:rPr lang="en-US" altLang="zh-CN" sz="1800" kern="100" dirty="0">
                <a:effectLst/>
                <a:latin typeface="Times New Roman Regular"/>
                <a:ea typeface="宋体" panose="02010600030101010101" pitchFamily="2" charset="-122"/>
                <a:cs typeface="Times New Roman Regular"/>
              </a:rPr>
              <a:t>, </a:t>
            </a:r>
            <a:r>
              <a:rPr lang="en-US" altLang="zh-CN" sz="1800" kern="100" dirty="0">
                <a:effectLst/>
                <a:latin typeface="Times New Roman Regular"/>
                <a:ea typeface="等线" panose="02010600030101010101" charset="-122"/>
                <a:cs typeface="Times New Roman Regular"/>
              </a:rPr>
              <a:t>performance</a:t>
            </a:r>
            <a:r>
              <a:rPr lang="en-US" altLang="zh-CN" sz="1800" kern="100" dirty="0">
                <a:effectLst/>
                <a:latin typeface="Times New Roman Regular"/>
                <a:ea typeface="宋体" panose="02010600030101010101" pitchFamily="2" charset="-122"/>
                <a:cs typeface="Times New Roman Regular"/>
              </a:rPr>
              <a:t>, </a:t>
            </a:r>
            <a:r>
              <a:rPr lang="en-US" altLang="zh-CN" sz="1800" kern="100" dirty="0">
                <a:effectLst/>
                <a:latin typeface="Times New Roman Regular"/>
                <a:ea typeface="等线" panose="02010600030101010101" charset="-122"/>
                <a:cs typeface="Times New Roman Regular"/>
              </a:rPr>
              <a:t>team</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indent="266700" algn="l"/>
            <a:endParaRPr lang="en-US" altLang="zh-CN" kern="100" dirty="0">
              <a:latin typeface="Times New Roman Regular"/>
              <a:ea typeface="等线" panose="02010600030101010101" charset="-122"/>
              <a:cs typeface="Times New Roman Regular"/>
            </a:endParaRPr>
          </a:p>
          <a:p>
            <a:pPr indent="266700" algn="l"/>
            <a:r>
              <a:rPr lang="en-US" altLang="zh-CN" sz="1800" kern="100" dirty="0">
                <a:effectLst/>
                <a:latin typeface="Times New Roman Regular"/>
                <a:ea typeface="等线" panose="02010600030101010101" charset="-122"/>
                <a:cs typeface="Times New Roman Regular"/>
              </a:rPr>
              <a:t>CQ4:  </a:t>
            </a:r>
            <a:r>
              <a:rPr lang="en-US" altLang="zh-CN" sz="1800" kern="100" dirty="0" err="1">
                <a:effectLst/>
                <a:latin typeface="Times New Roman Regular"/>
                <a:ea typeface="等线" panose="02010600030101010101" charset="-122"/>
                <a:cs typeface="Times New Roman Regular"/>
              </a:rPr>
              <a:t>competition,reward rate</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44c32e8-ecfb-468d-a4e9-b4925a783656"/>
  <p:tag name="COMMONDATA" val="eyJoZGlkIjoiNjBjMTIwMjAzZmJkNzY0ZTE4MDNhYzgyYTY1ZmE1MD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TABLE_BEAUTIFY" val="smartTable{e82296bf-0c00-4705-8cdf-99c8c080c6f8}"/>
  <p:tag name="TABLE_ENDDRAG_ORIGIN_RECT" val="850*367"/>
  <p:tag name="TABLE_ENDDRAG_RECT" val="70*99*850*367"/>
</p:tagLst>
</file>

<file path=ppt/tags/tag65.xml><?xml version="1.0" encoding="utf-8"?>
<p:tagLst xmlns:a="http://schemas.openxmlformats.org/drawingml/2006/main" xmlns:r="http://schemas.openxmlformats.org/officeDocument/2006/relationships" xmlns:p="http://schemas.openxmlformats.org/presentationml/2006/main">
  <p:tag name="KSO_WM_UNIT_TABLE_BEAUTIFY" val="smartTable{a0ba31a6-3deb-424d-9e32-0ab8d5eb1c23}"/>
  <p:tag name="TABLE_ENDDRAG_ORIGIN_RECT" val="864*198"/>
  <p:tag name="TABLE_ENDDRAG_RECT" val="69*142*864*19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1101</Words>
  <Application>Microsoft Office PowerPoint</Application>
  <PresentationFormat>宽屏</PresentationFormat>
  <Paragraphs>265</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Times New Roman Regular</vt:lpstr>
      <vt:lpstr>等线</vt:lpstr>
      <vt:lpstr>宋体</vt:lpstr>
      <vt:lpstr>微软雅黑</vt:lpstr>
      <vt:lpstr>Arial</vt:lpstr>
      <vt:lpstr>Calibri</vt:lpstr>
      <vt:lpstr>Times New Roman</vt:lpstr>
      <vt:lpstr>Times New Roman Bold</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贺名 于</cp:lastModifiedBy>
  <cp:revision>198</cp:revision>
  <dcterms:created xsi:type="dcterms:W3CDTF">2019-06-19T02:08:00Z</dcterms:created>
  <dcterms:modified xsi:type="dcterms:W3CDTF">2023-11-15T07:19:23Z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E5E1B913F9834EB5954B3994E885310A</vt:lpwstr>
  </property>
</Properties>
</file>