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62" r:id="rId4"/>
    <p:sldId id="274" r:id="rId5"/>
    <p:sldId id="323" r:id="rId6"/>
    <p:sldId id="257" r:id="rId7"/>
    <p:sldId id="316" r:id="rId8"/>
    <p:sldId id="317" r:id="rId9"/>
    <p:sldId id="318" r:id="rId10"/>
    <p:sldId id="319" r:id="rId11"/>
    <p:sldId id="320" r:id="rId12"/>
    <p:sldId id="322" r:id="rId13"/>
    <p:sldId id="324" r:id="rId14"/>
    <p:sldId id="325" r:id="rId15"/>
    <p:sldId id="326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Barlow Condensed" panose="00000506000000000000" pitchFamily="2" charset="0"/>
      <p:regular r:id="rId22"/>
      <p:bold r:id="rId23"/>
      <p:italic r:id="rId24"/>
      <p:boldItalic r:id="rId25"/>
    </p:embeddedFont>
    <p:embeddedFont>
      <p:font typeface="Barlow Condensed SemiBold" panose="00000706000000000000" pitchFamily="2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Montserrat Light" panose="00000400000000000000" pitchFamily="2" charset="0"/>
      <p:regular r:id="rId34"/>
      <p:bold r:id="rId35"/>
      <p:italic r:id="rId36"/>
      <p:boldItalic r:id="rId37"/>
    </p:embeddedFont>
    <p:embeddedFont>
      <p:font typeface="Roboto Condensed" panose="02000000000000000000" pitchFamily="2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814B1-A91B-4CD1-BB79-A4A6B44E29E8}">
  <a:tblStyle styleId="{437814B1-A91B-4CD1-BB79-A4A6B44E29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09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50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066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6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86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2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58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9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2822436-6726-4C47-AF46-DA6B396EFC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61864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98" imgH="499" progId="TCLayout.ActiveDocument.1">
                  <p:embed/>
                </p:oleObj>
              </mc:Choice>
              <mc:Fallback>
                <p:oleObj name="think-cell Slide" r:id="rId16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00CE9B6-BEDC-4F5D-AD70-782C3CD190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5889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45406" y="1048933"/>
            <a:ext cx="6692531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 err="1"/>
              <a:t>iMDb</a:t>
            </a:r>
            <a:r>
              <a:rPr lang="en-US" sz="5400" dirty="0"/>
              <a:t> Movie Scraping and Regression Analysis</a:t>
            </a:r>
            <a:br>
              <a:rPr lang="en-US" sz="5400" dirty="0"/>
            </a:br>
            <a:endParaRPr sz="5400" dirty="0"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1034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Delivered</a:t>
            </a:r>
            <a:r>
              <a:rPr lang="en" dirty="0"/>
              <a:t>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IBRAHIM ALHAMMAD</a:t>
            </a:r>
          </a:p>
          <a:p>
            <a:pPr marL="0" indent="0"/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WAAD ALDUHAMI</a:t>
            </a: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9534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4DA73-6671-459E-A0EF-719867A5A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00" y="875108"/>
            <a:ext cx="6949440" cy="37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441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6BF10-92C3-47A0-8B2E-A2D8F1B6F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87" y="757350"/>
            <a:ext cx="7208107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6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8858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CF083-AFFD-4958-8EC7-BAEA93139A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536"/>
          <a:stretch/>
        </p:blipFill>
        <p:spPr>
          <a:xfrm>
            <a:off x="3035174" y="690464"/>
            <a:ext cx="2887037" cy="42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9C6DE-DEA3-45D2-B3B1-97BFFDC73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198" y="637952"/>
            <a:ext cx="3830188" cy="40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79F3ECD-69A3-4FE3-9C53-7A12DCD6B1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1730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79F3ECD-69A3-4FE3-9C53-7A12DCD6B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5028293" y="1320775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63785" y="1893475"/>
            <a:ext cx="5614002" cy="204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In conclusion we can say that the movies probably have a higher rating when they are in the average of 90m to 150m and the critic reviews are important along with the user reviews   </a:t>
            </a:r>
            <a:endParaRPr sz="2000" dirty="0"/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1827517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74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89FD39C-0441-4375-98C7-2D15FF4B9B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2148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89FD39C-0441-4375-98C7-2D15FF4B9B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Google Shape;1571;p85">
            <a:extLst>
              <a:ext uri="{FF2B5EF4-FFF2-40B4-BE49-F238E27FC236}">
                <a16:creationId xmlns:a16="http://schemas.microsoft.com/office/drawing/2014/main" id="{A39F6E2A-C603-472C-ACBD-7EC1D2CF99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06118" y="1914644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THANKS!</a:t>
            </a:r>
            <a:endParaRPr sz="6000"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806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89FD39C-0441-4375-98C7-2D15FF4B9B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8361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" name="Google Shape;893;p28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94" name="Google Shape;894;p28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95" name="Google Shape;895;p28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6" name="Google Shape;896;p28"/>
          <p:cNvSpPr txBox="1">
            <a:spLocks noGrp="1"/>
          </p:cNvSpPr>
          <p:nvPr>
            <p:ph type="ctrTitle" idx="3"/>
          </p:nvPr>
        </p:nvSpPr>
        <p:spPr>
          <a:xfrm>
            <a:off x="4155425" y="2816447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PROPLEM</a:t>
            </a:r>
            <a:br>
              <a:rPr lang="en-US" dirty="0"/>
            </a:br>
            <a:endParaRPr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8" name="Google Shape;898;p28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1" name="Google Shape;901;p28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902" name="Google Shape;902;p28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79F3ECD-69A3-4FE3-9C53-7A12DCD6B1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6148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5034513" y="1096840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INTRODUCTION</a:t>
            </a:r>
            <a:endParaRPr sz="4400"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63785" y="1893475"/>
            <a:ext cx="5614002" cy="204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The Internet Movie Database (IMDB) is an online database of information related movies, TV shows, celebrities, genre, reviews, etc. The IMDB website enables registered users to rate different </a:t>
            </a:r>
            <a:r>
              <a:rPr lang="en-US" sz="2000" dirty="0" err="1"/>
              <a:t>movies,TV</a:t>
            </a:r>
            <a:r>
              <a:rPr lang="en-US" sz="2000" dirty="0"/>
              <a:t> shows and actors on scale of 1 to 10.</a:t>
            </a:r>
            <a:endParaRPr sz="2000" dirty="0"/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1827517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AB1E98-4A78-40D9-8684-36057303B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901" y="2334260"/>
            <a:ext cx="2297292" cy="1155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041BF21-B655-4EAD-BFBB-A49C2BD292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653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" name="Google Shape;1062;p44"/>
          <p:cNvSpPr txBox="1">
            <a:spLocks noGrp="1"/>
          </p:cNvSpPr>
          <p:nvPr>
            <p:ph type="ctrTitle"/>
          </p:nvPr>
        </p:nvSpPr>
        <p:spPr>
          <a:xfrm>
            <a:off x="4784652" y="215267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PROPLEM</a:t>
            </a:r>
            <a:endParaRPr dirty="0"/>
          </a:p>
        </p:txBody>
      </p:sp>
      <p:cxnSp>
        <p:nvCxnSpPr>
          <p:cNvPr id="1063" name="Google Shape;1063;p44"/>
          <p:cNvCxnSpPr>
            <a:stCxn id="1064" idx="3"/>
            <a:endCxn id="1065" idx="1"/>
          </p:cNvCxnSpPr>
          <p:nvPr/>
        </p:nvCxnSpPr>
        <p:spPr>
          <a:xfrm>
            <a:off x="3592296" y="3042518"/>
            <a:ext cx="88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66" name="Google Shape;1066;p44"/>
          <p:cNvCxnSpPr>
            <a:stCxn id="1067" idx="0"/>
          </p:cNvCxnSpPr>
          <p:nvPr/>
        </p:nvCxnSpPr>
        <p:spPr>
          <a:xfrm rot="10800000">
            <a:off x="3230857" y="2359243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68" name="Google Shape;1068;p44"/>
          <p:cNvSpPr/>
          <p:nvPr/>
        </p:nvSpPr>
        <p:spPr>
          <a:xfrm>
            <a:off x="2834575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2935807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9" name="Google Shape;1069;p44"/>
          <p:cNvCxnSpPr>
            <a:stCxn id="1070" idx="4"/>
          </p:cNvCxnSpPr>
          <p:nvPr/>
        </p:nvCxnSpPr>
        <p:spPr>
          <a:xfrm>
            <a:off x="4836387" y="3337543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1" name="Google Shape;1071;p44"/>
          <p:cNvSpPr/>
          <p:nvPr/>
        </p:nvSpPr>
        <p:spPr>
          <a:xfrm>
            <a:off x="4440105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4"/>
          <p:cNvSpPr/>
          <p:nvPr/>
        </p:nvSpPr>
        <p:spPr>
          <a:xfrm>
            <a:off x="4541337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2" name="Google Shape;1072;p44"/>
          <p:cNvCxnSpPr>
            <a:stCxn id="1073" idx="0"/>
          </p:cNvCxnSpPr>
          <p:nvPr/>
        </p:nvCxnSpPr>
        <p:spPr>
          <a:xfrm rot="10800000">
            <a:off x="6441918" y="2359243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4" name="Google Shape;1074;p44"/>
          <p:cNvSpPr/>
          <p:nvPr/>
        </p:nvSpPr>
        <p:spPr>
          <a:xfrm>
            <a:off x="6045636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6146868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5" name="Google Shape;1075;p44"/>
          <p:cNvCxnSpPr>
            <a:stCxn id="1076" idx="4"/>
          </p:cNvCxnSpPr>
          <p:nvPr/>
        </p:nvCxnSpPr>
        <p:spPr>
          <a:xfrm>
            <a:off x="8047449" y="3337543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7" name="Google Shape;1077;p44"/>
          <p:cNvSpPr/>
          <p:nvPr/>
        </p:nvSpPr>
        <p:spPr>
          <a:xfrm>
            <a:off x="7651166" y="2646285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/>
          <p:cNvSpPr/>
          <p:nvPr/>
        </p:nvSpPr>
        <p:spPr>
          <a:xfrm>
            <a:off x="7752399" y="2747443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"/>
          <p:cNvSpPr txBox="1"/>
          <p:nvPr/>
        </p:nvSpPr>
        <p:spPr>
          <a:xfrm>
            <a:off x="2879196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24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65" name="Google Shape;1065;p44"/>
          <p:cNvSpPr txBox="1"/>
          <p:nvPr/>
        </p:nvSpPr>
        <p:spPr>
          <a:xfrm>
            <a:off x="4479975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6085579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7686646" y="2816618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4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090" name="Google Shape;1090;p44"/>
          <p:cNvCxnSpPr>
            <a:stCxn id="1065" idx="3"/>
            <a:endCxn id="1078" idx="1"/>
          </p:cNvCxnSpPr>
          <p:nvPr/>
        </p:nvCxnSpPr>
        <p:spPr>
          <a:xfrm>
            <a:off x="5193075" y="3042518"/>
            <a:ext cx="89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91" name="Google Shape;1091;p44"/>
          <p:cNvCxnSpPr>
            <a:stCxn id="1078" idx="3"/>
            <a:endCxn id="1079" idx="1"/>
          </p:cNvCxnSpPr>
          <p:nvPr/>
        </p:nvCxnSpPr>
        <p:spPr>
          <a:xfrm>
            <a:off x="6798679" y="3042518"/>
            <a:ext cx="888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EE2B9B-E543-48B8-BB33-18542717E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6205" y="1479856"/>
            <a:ext cx="1579941" cy="833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01DC1-BDCA-4ED7-A1EF-2213ACCD1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628" y="3764367"/>
            <a:ext cx="1097254" cy="99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1BF6E-1949-493C-BA88-707C401314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4117" y="1452861"/>
            <a:ext cx="1555602" cy="871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C21FBD-AED6-4B05-ACFC-2BED28D655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9456" y="3779650"/>
            <a:ext cx="2041232" cy="685685"/>
          </a:xfrm>
          <a:prstGeom prst="rect">
            <a:avLst/>
          </a:prstGeom>
        </p:spPr>
      </p:pic>
      <p:sp>
        <p:nvSpPr>
          <p:cNvPr id="45" name="Google Shape;926;p32">
            <a:extLst>
              <a:ext uri="{FF2B5EF4-FFF2-40B4-BE49-F238E27FC236}">
                <a16:creationId xmlns:a16="http://schemas.microsoft.com/office/drawing/2014/main" id="{0FAD7C4F-C9F4-40DA-AD0E-87E15F93E685}"/>
              </a:ext>
            </a:extLst>
          </p:cNvPr>
          <p:cNvSpPr txBox="1">
            <a:spLocks/>
          </p:cNvSpPr>
          <p:nvPr/>
        </p:nvSpPr>
        <p:spPr>
          <a:xfrm>
            <a:off x="296446" y="-80831"/>
            <a:ext cx="2058791" cy="393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As we all now that there are a lot of Production Companies in the World like  </a:t>
            </a:r>
            <a:r>
              <a:rPr lang="en-US" sz="1600" u="sng" dirty="0"/>
              <a:t>(Universal Pictures, Warner Bros., Columbia Pictures</a:t>
            </a:r>
            <a:r>
              <a:rPr lang="en-US" sz="1600" u="sng" dirty="0">
                <a:sym typeface="Arvo"/>
              </a:rPr>
              <a:t> and </a:t>
            </a:r>
            <a:r>
              <a:rPr lang="en-US" sz="1600" u="sng" dirty="0"/>
              <a:t>Walt Disney Pictures)</a:t>
            </a:r>
            <a:endParaRPr lang="en-US" sz="1600" u="sng" dirty="0">
              <a:sym typeface="Arvo"/>
            </a:endParaRPr>
          </a:p>
          <a:p>
            <a:r>
              <a:rPr lang="en-US" sz="1600" dirty="0">
                <a:solidFill>
                  <a:schemeClr val="dk1"/>
                </a:solidFill>
                <a:latin typeface="Arvo"/>
                <a:sym typeface="Arvo"/>
              </a:rPr>
              <a:t> </a:t>
            </a:r>
            <a:r>
              <a:rPr lang="en-US" sz="1600" dirty="0"/>
              <a:t>so in our project we will talk about how to help them to get a higher </a:t>
            </a:r>
            <a:r>
              <a:rPr lang="en-US" sz="1800" b="1" u="sng" dirty="0"/>
              <a:t>rating</a:t>
            </a:r>
            <a:r>
              <a:rPr lang="en-US" sz="1600" dirty="0"/>
              <a:t> based on </a:t>
            </a:r>
            <a:r>
              <a:rPr lang="en-US" sz="1600" dirty="0" err="1"/>
              <a:t>iMDb</a:t>
            </a:r>
            <a:r>
              <a:rPr lang="en-US" sz="1600" dirty="0"/>
              <a:t> top 250 movies scarped data from </a:t>
            </a:r>
            <a:r>
              <a:rPr lang="en-US" sz="1600" dirty="0" err="1"/>
              <a:t>iMDb</a:t>
            </a:r>
            <a:r>
              <a:rPr lang="en-US" sz="1600" dirty="0"/>
              <a:t> website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4D208-D9E4-4C6E-B876-2504F7FC3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487181"/>
            <a:ext cx="7620000" cy="1620301"/>
          </a:xfrm>
          <a:prstGeom prst="rect">
            <a:avLst/>
          </a:prstGeom>
        </p:spPr>
      </p:pic>
      <p:sp>
        <p:nvSpPr>
          <p:cNvPr id="7" name="Google Shape;926;p32">
            <a:extLst>
              <a:ext uri="{FF2B5EF4-FFF2-40B4-BE49-F238E27FC236}">
                <a16:creationId xmlns:a16="http://schemas.microsoft.com/office/drawing/2014/main" id="{35876FFB-0E45-4934-8769-4C38A773FC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0725" y="1352603"/>
            <a:ext cx="7620000" cy="828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In our analysis we used the top 250 movies rated based on </a:t>
            </a:r>
            <a:r>
              <a:rPr lang="en-US" sz="2000" dirty="0" err="1"/>
              <a:t>iMDb</a:t>
            </a:r>
            <a:r>
              <a:rPr lang="en-US" sz="2000" dirty="0"/>
              <a:t> website and this is the top 5 with the columns we use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9866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6081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B0B02-A5B8-4A5C-9E8B-8BE2C142E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7" y="871870"/>
            <a:ext cx="6078029" cy="4271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6786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D5E09-FEE3-4E24-BD55-A0E9056CE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24" y="932823"/>
            <a:ext cx="60057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4387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A4AA1-1B2E-4815-A909-082F090FF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190" y="146353"/>
            <a:ext cx="4647619" cy="48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CD8661-50EC-48B5-A114-D922BB0B5F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3320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CD8661-50EC-48B5-A114-D922BB0B5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89E70-F087-4815-BDF4-D2ACA6B76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00774"/>
            <a:ext cx="9144000" cy="35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02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210</Words>
  <Application>Microsoft Office PowerPoint</Application>
  <PresentationFormat>عرض على الشاشة (16:9)</PresentationFormat>
  <Paragraphs>36</Paragraphs>
  <Slides>15</Slides>
  <Notes>15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4" baseType="lpstr">
      <vt:lpstr>Barlow Condensed SemiBold</vt:lpstr>
      <vt:lpstr>Arvo</vt:lpstr>
      <vt:lpstr>Roboto Condensed</vt:lpstr>
      <vt:lpstr>Arial</vt:lpstr>
      <vt:lpstr>Barlow Condensed</vt:lpstr>
      <vt:lpstr>Montserrat Light</vt:lpstr>
      <vt:lpstr>Fira Sans Extra Condensed Medium</vt:lpstr>
      <vt:lpstr>My Creative CV XL by Slidesgo</vt:lpstr>
      <vt:lpstr>think-cell Slide</vt:lpstr>
      <vt:lpstr>iMDb Movie Scraping and Regression Analysis </vt:lpstr>
      <vt:lpstr>CONCLUSION</vt:lpstr>
      <vt:lpstr>INTRODUCTION</vt:lpstr>
      <vt:lpstr>PROPLEM</vt:lpstr>
      <vt:lpstr>ANALYZING</vt:lpstr>
      <vt:lpstr>ANALYZING</vt:lpstr>
      <vt:lpstr>ANALYZING</vt:lpstr>
      <vt:lpstr>ANALYZING</vt:lpstr>
      <vt:lpstr>ANALYZING</vt:lpstr>
      <vt:lpstr>ANALYZING</vt:lpstr>
      <vt:lpstr>ANALYZING</vt:lpstr>
      <vt:lpstr>ANALYZING</vt:lpstr>
      <vt:lpstr>ANALYZING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Scraping and Regression Analysis </dc:title>
  <cp:lastModifiedBy>AM AB</cp:lastModifiedBy>
  <cp:revision>11</cp:revision>
  <dcterms:modified xsi:type="dcterms:W3CDTF">2021-09-26T14:19:19Z</dcterms:modified>
</cp:coreProperties>
</file>