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72" r:id="rId3"/>
    <p:sldId id="261" r:id="rId4"/>
    <p:sldId id="257" r:id="rId5"/>
    <p:sldId id="281" r:id="rId6"/>
    <p:sldId id="279" r:id="rId7"/>
    <p:sldId id="280" r:id="rId8"/>
    <p:sldId id="264" r:id="rId9"/>
    <p:sldId id="259" r:id="rId10"/>
    <p:sldId id="267" r:id="rId11"/>
    <p:sldId id="274" r:id="rId12"/>
    <p:sldId id="278" r:id="rId13"/>
  </p:sldIdLst>
  <p:sldSz cx="9144000" cy="5143500" type="screen16x9"/>
  <p:notesSz cx="6858000" cy="9144000"/>
  <p:embeddedFontLst>
    <p:embeddedFont>
      <p:font typeface="Corbel" panose="020B0503020204020204" pitchFamily="34" charset="0"/>
      <p:regular r:id="rId15"/>
      <p:bold r:id="rId16"/>
      <p:italic r:id="rId17"/>
      <p:boldItalic r:id="rId18"/>
    </p:embeddedFont>
    <p:embeddedFont>
      <p:font typeface="Oswald" panose="00000500000000000000" pitchFamily="2" charset="0"/>
      <p:regular r:id="rId19"/>
      <p:bold r:id="rId20"/>
    </p:embeddedFont>
    <p:embeddedFont>
      <p:font typeface="Roboto" panose="02000000000000000000" pitchFamily="2"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بلا نمط، بلا شبكة">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نمط ذو نسُق 2 - تميي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نمط فاتح 1 - تميي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نمط فاتح 1 - تميي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نمط فاتح 1 - تميي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نمط فاتح 1 - تميي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نمط فاتح 2 - تميي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نمط فاتح 1 - تميي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النمط الفاتح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EAF6F-7C58-4433-9E6F-2F21F04795F8}"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pPr rtl="1"/>
          <a:endParaRPr lang="ar-SA"/>
        </a:p>
      </dgm:t>
    </dgm:pt>
    <dgm:pt modelId="{5E4CC87C-A2FC-40BC-A274-1EA40C7A989E}">
      <dgm:prSet phldrT="[نص]"/>
      <dgm:spPr>
        <a:solidFill>
          <a:schemeClr val="accent2">
            <a:lumMod val="50000"/>
          </a:schemeClr>
        </a:solidFill>
      </dgm:spPr>
      <dgm:t>
        <a:bodyPr/>
        <a:lstStyle/>
        <a:p>
          <a:pPr rtl="1"/>
          <a:r>
            <a:rPr lang="en-US" dirty="0"/>
            <a:t>EDA</a:t>
          </a:r>
          <a:endParaRPr lang="ar-SA" dirty="0"/>
        </a:p>
      </dgm:t>
    </dgm:pt>
    <dgm:pt modelId="{E742F7C4-7C4C-4AED-BDDE-09BD78A487FC}" type="parTrans" cxnId="{0931ED17-ED65-4B30-AD5B-AE88D5E3C4C3}">
      <dgm:prSet/>
      <dgm:spPr/>
      <dgm:t>
        <a:bodyPr/>
        <a:lstStyle/>
        <a:p>
          <a:pPr rtl="1"/>
          <a:endParaRPr lang="ar-SA"/>
        </a:p>
      </dgm:t>
    </dgm:pt>
    <dgm:pt modelId="{9BCC5BA5-5337-4CD2-9306-3765783FEBC3}" type="sibTrans" cxnId="{0931ED17-ED65-4B30-AD5B-AE88D5E3C4C3}">
      <dgm:prSet/>
      <dgm:spPr/>
      <dgm:t>
        <a:bodyPr/>
        <a:lstStyle/>
        <a:p>
          <a:pPr rtl="1"/>
          <a:endParaRPr lang="ar-SA"/>
        </a:p>
      </dgm:t>
    </dgm:pt>
    <dgm:pt modelId="{EA0E9056-7344-4E15-81EB-D9F1F623C657}">
      <dgm:prSet/>
      <dgm:spPr>
        <a:solidFill>
          <a:schemeClr val="accent2">
            <a:lumMod val="75000"/>
          </a:schemeClr>
        </a:solidFill>
      </dgm:spPr>
      <dgm:t>
        <a:bodyPr/>
        <a:lstStyle/>
        <a:p>
          <a:pPr rtl="1"/>
          <a:r>
            <a:rPr lang="en-US" dirty="0" err="1"/>
            <a:t>Dateset</a:t>
          </a:r>
          <a:endParaRPr lang="ar-SA" dirty="0"/>
        </a:p>
      </dgm:t>
    </dgm:pt>
    <dgm:pt modelId="{8417B9EA-2511-4CD1-9B6C-D1217F1AE312}" type="parTrans" cxnId="{918147E1-0692-4D1F-9C70-E7085261C29F}">
      <dgm:prSet/>
      <dgm:spPr/>
      <dgm:t>
        <a:bodyPr/>
        <a:lstStyle/>
        <a:p>
          <a:pPr rtl="1"/>
          <a:endParaRPr lang="ar-SA"/>
        </a:p>
      </dgm:t>
    </dgm:pt>
    <dgm:pt modelId="{8518488C-CA84-4135-8684-EBD21D638D51}" type="sibTrans" cxnId="{918147E1-0692-4D1F-9C70-E7085261C29F}">
      <dgm:prSet/>
      <dgm:spPr/>
      <dgm:t>
        <a:bodyPr/>
        <a:lstStyle/>
        <a:p>
          <a:pPr rtl="1"/>
          <a:endParaRPr lang="ar-SA"/>
        </a:p>
      </dgm:t>
    </dgm:pt>
    <dgm:pt modelId="{E281B091-4C2F-4848-BA29-006A9DD4B107}">
      <dgm:prSet/>
      <dgm:spPr/>
      <dgm:t>
        <a:bodyPr/>
        <a:lstStyle/>
        <a:p>
          <a:pPr rtl="1"/>
          <a:r>
            <a:rPr lang="en-US" dirty="0"/>
            <a:t>Preprocessing</a:t>
          </a:r>
        </a:p>
      </dgm:t>
    </dgm:pt>
    <dgm:pt modelId="{E831CED1-995A-4E6D-B6F2-A5834E2D0E32}" type="parTrans" cxnId="{DCF954E9-4DC1-4E75-865B-F4FF04CBF1BF}">
      <dgm:prSet/>
      <dgm:spPr/>
      <dgm:t>
        <a:bodyPr/>
        <a:lstStyle/>
        <a:p>
          <a:pPr rtl="1"/>
          <a:endParaRPr lang="ar-SA"/>
        </a:p>
      </dgm:t>
    </dgm:pt>
    <dgm:pt modelId="{8A1F81F6-A1BF-4E64-910B-1C55CB551C2F}" type="sibTrans" cxnId="{DCF954E9-4DC1-4E75-865B-F4FF04CBF1BF}">
      <dgm:prSet/>
      <dgm:spPr/>
      <dgm:t>
        <a:bodyPr/>
        <a:lstStyle/>
        <a:p>
          <a:pPr rtl="1"/>
          <a:endParaRPr lang="ar-SA"/>
        </a:p>
      </dgm:t>
    </dgm:pt>
    <dgm:pt modelId="{3D5FE7C8-47D6-4402-9079-9764585BBDB4}">
      <dgm:prSet/>
      <dgm:spPr>
        <a:solidFill>
          <a:schemeClr val="accent4">
            <a:lumMod val="75000"/>
          </a:schemeClr>
        </a:solidFill>
      </dgm:spPr>
      <dgm:t>
        <a:bodyPr/>
        <a:lstStyle/>
        <a:p>
          <a:pPr rtl="1"/>
          <a:r>
            <a:rPr lang="en-US" dirty="0"/>
            <a:t>INTRODUCTION</a:t>
          </a:r>
          <a:endParaRPr lang="ar-SA" dirty="0"/>
        </a:p>
      </dgm:t>
    </dgm:pt>
    <dgm:pt modelId="{6EC6611C-4DFB-4AFD-B1DC-1AE08F4A8C23}" type="parTrans" cxnId="{814AFFE6-3BBA-4503-8861-3BB6155437C8}">
      <dgm:prSet/>
      <dgm:spPr/>
      <dgm:t>
        <a:bodyPr/>
        <a:lstStyle/>
        <a:p>
          <a:pPr rtl="1"/>
          <a:endParaRPr lang="ar-SA"/>
        </a:p>
      </dgm:t>
    </dgm:pt>
    <dgm:pt modelId="{B1AB22CF-3E70-4961-A079-67E08D3D1738}" type="sibTrans" cxnId="{814AFFE6-3BBA-4503-8861-3BB6155437C8}">
      <dgm:prSet/>
      <dgm:spPr/>
      <dgm:t>
        <a:bodyPr/>
        <a:lstStyle/>
        <a:p>
          <a:pPr rtl="1"/>
          <a:endParaRPr lang="ar-SA"/>
        </a:p>
      </dgm:t>
    </dgm:pt>
    <dgm:pt modelId="{DC512D4E-CA5C-45AC-B804-6F381869223C}">
      <dgm:prSet/>
      <dgm:spPr>
        <a:solidFill>
          <a:schemeClr val="accent4">
            <a:lumMod val="75000"/>
          </a:schemeClr>
        </a:solidFill>
      </dgm:spPr>
      <dgm:t>
        <a:bodyPr/>
        <a:lstStyle/>
        <a:p>
          <a:pPr rtl="1"/>
          <a:r>
            <a:rPr lang="en-US" dirty="0"/>
            <a:t>Modeling</a:t>
          </a:r>
          <a:endParaRPr lang="ar-SA" dirty="0"/>
        </a:p>
      </dgm:t>
    </dgm:pt>
    <dgm:pt modelId="{04014C03-0FA5-4A12-931C-4699926F9DD2}" type="parTrans" cxnId="{9601DB32-D839-41B9-93C8-ADE9A695690A}">
      <dgm:prSet/>
      <dgm:spPr/>
      <dgm:t>
        <a:bodyPr/>
        <a:lstStyle/>
        <a:p>
          <a:pPr rtl="1"/>
          <a:endParaRPr lang="ar-SA"/>
        </a:p>
      </dgm:t>
    </dgm:pt>
    <dgm:pt modelId="{A1D9029F-E921-4C74-A501-938ADE1D73A3}" type="sibTrans" cxnId="{9601DB32-D839-41B9-93C8-ADE9A695690A}">
      <dgm:prSet/>
      <dgm:spPr/>
      <dgm:t>
        <a:bodyPr/>
        <a:lstStyle/>
        <a:p>
          <a:pPr rtl="1"/>
          <a:endParaRPr lang="ar-SA"/>
        </a:p>
      </dgm:t>
    </dgm:pt>
    <dgm:pt modelId="{11462BDB-F2ED-4702-AC04-BB3B0794AC4B}" type="pres">
      <dgm:prSet presAssocID="{B70EAF6F-7C58-4433-9E6F-2F21F04795F8}" presName="Name0" presStyleCnt="0">
        <dgm:presLayoutVars>
          <dgm:dir/>
          <dgm:animLvl val="lvl"/>
          <dgm:resizeHandles val="exact"/>
        </dgm:presLayoutVars>
      </dgm:prSet>
      <dgm:spPr/>
    </dgm:pt>
    <dgm:pt modelId="{D1F8B38F-F827-4B00-BE5D-B5199012C8AC}" type="pres">
      <dgm:prSet presAssocID="{3D5FE7C8-47D6-4402-9079-9764585BBDB4}" presName="parTxOnly" presStyleLbl="node1" presStyleIdx="0" presStyleCnt="5" custLinFactNeighborX="-14644" custLinFactNeighborY="-2746">
        <dgm:presLayoutVars>
          <dgm:chMax val="0"/>
          <dgm:chPref val="0"/>
          <dgm:bulletEnabled val="1"/>
        </dgm:presLayoutVars>
      </dgm:prSet>
      <dgm:spPr/>
    </dgm:pt>
    <dgm:pt modelId="{E2A8FB76-9E03-4995-96E9-D515DFAFEF0F}" type="pres">
      <dgm:prSet presAssocID="{B1AB22CF-3E70-4961-A079-67E08D3D1738}" presName="parTxOnlySpace" presStyleCnt="0"/>
      <dgm:spPr/>
    </dgm:pt>
    <dgm:pt modelId="{9C926CAB-10E5-423A-A0A4-C02ABEB89C8C}" type="pres">
      <dgm:prSet presAssocID="{EA0E9056-7344-4E15-81EB-D9F1F623C657}" presName="parTxOnly" presStyleLbl="node1" presStyleIdx="1" presStyleCnt="5">
        <dgm:presLayoutVars>
          <dgm:chMax val="0"/>
          <dgm:chPref val="0"/>
          <dgm:bulletEnabled val="1"/>
        </dgm:presLayoutVars>
      </dgm:prSet>
      <dgm:spPr/>
    </dgm:pt>
    <dgm:pt modelId="{7082FA2F-4F6F-4420-BADE-6CCBEC8333E1}" type="pres">
      <dgm:prSet presAssocID="{8518488C-CA84-4135-8684-EBD21D638D51}" presName="parTxOnlySpace" presStyleCnt="0"/>
      <dgm:spPr/>
    </dgm:pt>
    <dgm:pt modelId="{B2BF3D52-B46B-4F2A-9340-CADB9B67C4E0}" type="pres">
      <dgm:prSet presAssocID="{E281B091-4C2F-4848-BA29-006A9DD4B107}" presName="parTxOnly" presStyleLbl="node1" presStyleIdx="2" presStyleCnt="5" custLinFactNeighborX="-35707" custLinFactNeighborY="-559">
        <dgm:presLayoutVars>
          <dgm:chMax val="0"/>
          <dgm:chPref val="0"/>
          <dgm:bulletEnabled val="1"/>
        </dgm:presLayoutVars>
      </dgm:prSet>
      <dgm:spPr/>
    </dgm:pt>
    <dgm:pt modelId="{1938B552-390F-4265-9D69-8D54256A8DF4}" type="pres">
      <dgm:prSet presAssocID="{8A1F81F6-A1BF-4E64-910B-1C55CB551C2F}" presName="parTxOnlySpace" presStyleCnt="0"/>
      <dgm:spPr/>
    </dgm:pt>
    <dgm:pt modelId="{23C9E9B9-C318-4949-A859-1E9CCC97714B}" type="pres">
      <dgm:prSet presAssocID="{5E4CC87C-A2FC-40BC-A274-1EA40C7A989E}" presName="parTxOnly" presStyleLbl="node1" presStyleIdx="3" presStyleCnt="5" custLinFactNeighborX="-76554" custLinFactNeighborY="-676">
        <dgm:presLayoutVars>
          <dgm:chMax val="0"/>
          <dgm:chPref val="0"/>
          <dgm:bulletEnabled val="1"/>
        </dgm:presLayoutVars>
      </dgm:prSet>
      <dgm:spPr/>
    </dgm:pt>
    <dgm:pt modelId="{22638883-7382-4ADA-8608-246ABA11A577}" type="pres">
      <dgm:prSet presAssocID="{9BCC5BA5-5337-4CD2-9306-3765783FEBC3}" presName="parTxOnlySpace" presStyleCnt="0"/>
      <dgm:spPr/>
    </dgm:pt>
    <dgm:pt modelId="{73721A8A-12D8-4762-9277-676BC4E1F6D8}" type="pres">
      <dgm:prSet presAssocID="{DC512D4E-CA5C-45AC-B804-6F381869223C}" presName="parTxOnly" presStyleLbl="node1" presStyleIdx="4" presStyleCnt="5" custLinFactX="-819" custLinFactNeighborX="-100000" custLinFactNeighborY="1931">
        <dgm:presLayoutVars>
          <dgm:chMax val="0"/>
          <dgm:chPref val="0"/>
          <dgm:bulletEnabled val="1"/>
        </dgm:presLayoutVars>
      </dgm:prSet>
      <dgm:spPr/>
    </dgm:pt>
  </dgm:ptLst>
  <dgm:cxnLst>
    <dgm:cxn modelId="{0931ED17-ED65-4B30-AD5B-AE88D5E3C4C3}" srcId="{B70EAF6F-7C58-4433-9E6F-2F21F04795F8}" destId="{5E4CC87C-A2FC-40BC-A274-1EA40C7A989E}" srcOrd="3" destOrd="0" parTransId="{E742F7C4-7C4C-4AED-BDDE-09BD78A487FC}" sibTransId="{9BCC5BA5-5337-4CD2-9306-3765783FEBC3}"/>
    <dgm:cxn modelId="{A6A7D019-7B27-4534-A053-F65BEFC61268}" type="presOf" srcId="{EA0E9056-7344-4E15-81EB-D9F1F623C657}" destId="{9C926CAB-10E5-423A-A0A4-C02ABEB89C8C}" srcOrd="0" destOrd="0" presId="urn:microsoft.com/office/officeart/2005/8/layout/chevron1"/>
    <dgm:cxn modelId="{9601DB32-D839-41B9-93C8-ADE9A695690A}" srcId="{B70EAF6F-7C58-4433-9E6F-2F21F04795F8}" destId="{DC512D4E-CA5C-45AC-B804-6F381869223C}" srcOrd="4" destOrd="0" parTransId="{04014C03-0FA5-4A12-931C-4699926F9DD2}" sibTransId="{A1D9029F-E921-4C74-A501-938ADE1D73A3}"/>
    <dgm:cxn modelId="{38258439-9A6D-43C0-B28E-BE5EEAB9ED67}" type="presOf" srcId="{E281B091-4C2F-4848-BA29-006A9DD4B107}" destId="{B2BF3D52-B46B-4F2A-9340-CADB9B67C4E0}" srcOrd="0" destOrd="0" presId="urn:microsoft.com/office/officeart/2005/8/layout/chevron1"/>
    <dgm:cxn modelId="{6BEBE897-FAFE-46DF-B1AD-D5179B10A60F}" type="presOf" srcId="{5E4CC87C-A2FC-40BC-A274-1EA40C7A989E}" destId="{23C9E9B9-C318-4949-A859-1E9CCC97714B}" srcOrd="0" destOrd="0" presId="urn:microsoft.com/office/officeart/2005/8/layout/chevron1"/>
    <dgm:cxn modelId="{4AD3B9B8-E20D-4AFF-B1E8-7D5B1249C33D}" type="presOf" srcId="{DC512D4E-CA5C-45AC-B804-6F381869223C}" destId="{73721A8A-12D8-4762-9277-676BC4E1F6D8}" srcOrd="0" destOrd="0" presId="urn:microsoft.com/office/officeart/2005/8/layout/chevron1"/>
    <dgm:cxn modelId="{81AAA6C7-8D35-4CD6-8366-D6CF3BE82315}" type="presOf" srcId="{3D5FE7C8-47D6-4402-9079-9764585BBDB4}" destId="{D1F8B38F-F827-4B00-BE5D-B5199012C8AC}" srcOrd="0" destOrd="0" presId="urn:microsoft.com/office/officeart/2005/8/layout/chevron1"/>
    <dgm:cxn modelId="{918147E1-0692-4D1F-9C70-E7085261C29F}" srcId="{B70EAF6F-7C58-4433-9E6F-2F21F04795F8}" destId="{EA0E9056-7344-4E15-81EB-D9F1F623C657}" srcOrd="1" destOrd="0" parTransId="{8417B9EA-2511-4CD1-9B6C-D1217F1AE312}" sibTransId="{8518488C-CA84-4135-8684-EBD21D638D51}"/>
    <dgm:cxn modelId="{814AFFE6-3BBA-4503-8861-3BB6155437C8}" srcId="{B70EAF6F-7C58-4433-9E6F-2F21F04795F8}" destId="{3D5FE7C8-47D6-4402-9079-9764585BBDB4}" srcOrd="0" destOrd="0" parTransId="{6EC6611C-4DFB-4AFD-B1DC-1AE08F4A8C23}" sibTransId="{B1AB22CF-3E70-4961-A079-67E08D3D1738}"/>
    <dgm:cxn modelId="{DCF954E9-4DC1-4E75-865B-F4FF04CBF1BF}" srcId="{B70EAF6F-7C58-4433-9E6F-2F21F04795F8}" destId="{E281B091-4C2F-4848-BA29-006A9DD4B107}" srcOrd="2" destOrd="0" parTransId="{E831CED1-995A-4E6D-B6F2-A5834E2D0E32}" sibTransId="{8A1F81F6-A1BF-4E64-910B-1C55CB551C2F}"/>
    <dgm:cxn modelId="{54E544FE-9CA7-4EF9-A450-FA6D74CCB398}" type="presOf" srcId="{B70EAF6F-7C58-4433-9E6F-2F21F04795F8}" destId="{11462BDB-F2ED-4702-AC04-BB3B0794AC4B}" srcOrd="0" destOrd="0" presId="urn:microsoft.com/office/officeart/2005/8/layout/chevron1"/>
    <dgm:cxn modelId="{945F7F95-DF21-49FF-BE19-B3865EBFECE2}" type="presParOf" srcId="{11462BDB-F2ED-4702-AC04-BB3B0794AC4B}" destId="{D1F8B38F-F827-4B00-BE5D-B5199012C8AC}" srcOrd="0" destOrd="0" presId="urn:microsoft.com/office/officeart/2005/8/layout/chevron1"/>
    <dgm:cxn modelId="{6A013572-6FA6-4DD7-AECE-ADFD2311CD31}" type="presParOf" srcId="{11462BDB-F2ED-4702-AC04-BB3B0794AC4B}" destId="{E2A8FB76-9E03-4995-96E9-D515DFAFEF0F}" srcOrd="1" destOrd="0" presId="urn:microsoft.com/office/officeart/2005/8/layout/chevron1"/>
    <dgm:cxn modelId="{537C91D1-9430-48C8-8F40-2CD3632A438C}" type="presParOf" srcId="{11462BDB-F2ED-4702-AC04-BB3B0794AC4B}" destId="{9C926CAB-10E5-423A-A0A4-C02ABEB89C8C}" srcOrd="2" destOrd="0" presId="urn:microsoft.com/office/officeart/2005/8/layout/chevron1"/>
    <dgm:cxn modelId="{166F0ADA-9A33-438F-BBF9-C839873EA1F9}" type="presParOf" srcId="{11462BDB-F2ED-4702-AC04-BB3B0794AC4B}" destId="{7082FA2F-4F6F-4420-BADE-6CCBEC8333E1}" srcOrd="3" destOrd="0" presId="urn:microsoft.com/office/officeart/2005/8/layout/chevron1"/>
    <dgm:cxn modelId="{15882933-0E92-451F-913F-5D8A99E44168}" type="presParOf" srcId="{11462BDB-F2ED-4702-AC04-BB3B0794AC4B}" destId="{B2BF3D52-B46B-4F2A-9340-CADB9B67C4E0}" srcOrd="4" destOrd="0" presId="urn:microsoft.com/office/officeart/2005/8/layout/chevron1"/>
    <dgm:cxn modelId="{782B9F1A-8C3A-4C1B-859E-CD564627EFDF}" type="presParOf" srcId="{11462BDB-F2ED-4702-AC04-BB3B0794AC4B}" destId="{1938B552-390F-4265-9D69-8D54256A8DF4}" srcOrd="5" destOrd="0" presId="urn:microsoft.com/office/officeart/2005/8/layout/chevron1"/>
    <dgm:cxn modelId="{C4137E92-40B5-405B-A514-E76CC19B5F66}" type="presParOf" srcId="{11462BDB-F2ED-4702-AC04-BB3B0794AC4B}" destId="{23C9E9B9-C318-4949-A859-1E9CCC97714B}" srcOrd="6" destOrd="0" presId="urn:microsoft.com/office/officeart/2005/8/layout/chevron1"/>
    <dgm:cxn modelId="{B1F0A580-3B87-40DC-BA44-337A0ED71902}" type="presParOf" srcId="{11462BDB-F2ED-4702-AC04-BB3B0794AC4B}" destId="{22638883-7382-4ADA-8608-246ABA11A577}" srcOrd="7" destOrd="0" presId="urn:microsoft.com/office/officeart/2005/8/layout/chevron1"/>
    <dgm:cxn modelId="{EFF27E0C-0B5F-49B3-A87E-EF159DE751BA}" type="presParOf" srcId="{11462BDB-F2ED-4702-AC04-BB3B0794AC4B}" destId="{73721A8A-12D8-4762-9277-676BC4E1F6D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8B38F-F827-4B00-BE5D-B5199012C8AC}">
      <dsp:nvSpPr>
        <dsp:cNvPr id="0" name=""/>
        <dsp:cNvSpPr/>
      </dsp:nvSpPr>
      <dsp:spPr>
        <a:xfrm>
          <a:off x="0" y="1737552"/>
          <a:ext cx="1948774" cy="779509"/>
        </a:xfrm>
        <a:prstGeom prst="chevron">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1">
            <a:lnSpc>
              <a:spcPct val="90000"/>
            </a:lnSpc>
            <a:spcBef>
              <a:spcPct val="0"/>
            </a:spcBef>
            <a:spcAft>
              <a:spcPct val="35000"/>
            </a:spcAft>
            <a:buNone/>
          </a:pPr>
          <a:r>
            <a:rPr lang="en-US" sz="1100" kern="1200" dirty="0"/>
            <a:t>INTRODUCTION</a:t>
          </a:r>
          <a:endParaRPr lang="ar-SA" sz="1100" kern="1200" dirty="0"/>
        </a:p>
      </dsp:txBody>
      <dsp:txXfrm>
        <a:off x="389755" y="1737552"/>
        <a:ext cx="1169265" cy="779509"/>
      </dsp:txXfrm>
    </dsp:sp>
    <dsp:sp modelId="{9C926CAB-10E5-423A-A0A4-C02ABEB89C8C}">
      <dsp:nvSpPr>
        <dsp:cNvPr id="0" name=""/>
        <dsp:cNvSpPr/>
      </dsp:nvSpPr>
      <dsp:spPr>
        <a:xfrm>
          <a:off x="1756086" y="1758958"/>
          <a:ext cx="1948774" cy="779509"/>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1">
            <a:lnSpc>
              <a:spcPct val="90000"/>
            </a:lnSpc>
            <a:spcBef>
              <a:spcPct val="0"/>
            </a:spcBef>
            <a:spcAft>
              <a:spcPct val="35000"/>
            </a:spcAft>
            <a:buNone/>
          </a:pPr>
          <a:r>
            <a:rPr lang="en-US" sz="1100" kern="1200" dirty="0" err="1"/>
            <a:t>Dateset</a:t>
          </a:r>
          <a:endParaRPr lang="ar-SA" sz="1100" kern="1200" dirty="0"/>
        </a:p>
      </dsp:txBody>
      <dsp:txXfrm>
        <a:off x="2145841" y="1758958"/>
        <a:ext cx="1169265" cy="779509"/>
      </dsp:txXfrm>
    </dsp:sp>
    <dsp:sp modelId="{B2BF3D52-B46B-4F2A-9340-CADB9B67C4E0}">
      <dsp:nvSpPr>
        <dsp:cNvPr id="0" name=""/>
        <dsp:cNvSpPr/>
      </dsp:nvSpPr>
      <dsp:spPr>
        <a:xfrm>
          <a:off x="3440398" y="1754600"/>
          <a:ext cx="1948774" cy="77950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1">
            <a:lnSpc>
              <a:spcPct val="90000"/>
            </a:lnSpc>
            <a:spcBef>
              <a:spcPct val="0"/>
            </a:spcBef>
            <a:spcAft>
              <a:spcPct val="35000"/>
            </a:spcAft>
            <a:buNone/>
          </a:pPr>
          <a:r>
            <a:rPr lang="en-US" sz="1100" kern="1200" dirty="0"/>
            <a:t>Preprocessing</a:t>
          </a:r>
        </a:p>
      </dsp:txBody>
      <dsp:txXfrm>
        <a:off x="3830153" y="1754600"/>
        <a:ext cx="1169265" cy="779509"/>
      </dsp:txXfrm>
    </dsp:sp>
    <dsp:sp modelId="{23C9E9B9-C318-4949-A859-1E9CCC97714B}">
      <dsp:nvSpPr>
        <dsp:cNvPr id="0" name=""/>
        <dsp:cNvSpPr/>
      </dsp:nvSpPr>
      <dsp:spPr>
        <a:xfrm>
          <a:off x="5114693" y="1753688"/>
          <a:ext cx="1948774" cy="779509"/>
        </a:xfrm>
        <a:prstGeom prst="chevron">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1">
            <a:lnSpc>
              <a:spcPct val="90000"/>
            </a:lnSpc>
            <a:spcBef>
              <a:spcPct val="0"/>
            </a:spcBef>
            <a:spcAft>
              <a:spcPct val="35000"/>
            </a:spcAft>
            <a:buNone/>
          </a:pPr>
          <a:r>
            <a:rPr lang="en-US" sz="1100" kern="1200" dirty="0"/>
            <a:t>EDA</a:t>
          </a:r>
          <a:endParaRPr lang="ar-SA" sz="1100" kern="1200" dirty="0"/>
        </a:p>
      </dsp:txBody>
      <dsp:txXfrm>
        <a:off x="5504448" y="1753688"/>
        <a:ext cx="1169265" cy="779509"/>
      </dsp:txXfrm>
    </dsp:sp>
    <dsp:sp modelId="{73721A8A-12D8-4762-9277-676BC4E1F6D8}">
      <dsp:nvSpPr>
        <dsp:cNvPr id="0" name=""/>
        <dsp:cNvSpPr/>
      </dsp:nvSpPr>
      <dsp:spPr>
        <a:xfrm>
          <a:off x="6806938" y="1774010"/>
          <a:ext cx="1948774" cy="779509"/>
        </a:xfrm>
        <a:prstGeom prst="chevron">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rtl="1">
            <a:lnSpc>
              <a:spcPct val="90000"/>
            </a:lnSpc>
            <a:spcBef>
              <a:spcPct val="0"/>
            </a:spcBef>
            <a:spcAft>
              <a:spcPct val="35000"/>
            </a:spcAft>
            <a:buNone/>
          </a:pPr>
          <a:r>
            <a:rPr lang="en-US" sz="1100" kern="1200" dirty="0"/>
            <a:t>Modeling</a:t>
          </a:r>
          <a:endParaRPr lang="ar-SA" sz="1100" kern="1200" dirty="0"/>
        </a:p>
      </dsp:txBody>
      <dsp:txXfrm>
        <a:off x="7196693" y="1774010"/>
        <a:ext cx="1169265" cy="7795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345815" y="3637745"/>
            <a:ext cx="5610300" cy="1159800"/>
          </a:xfrm>
          <a:prstGeom prst="rect">
            <a:avLst/>
          </a:prstGeom>
        </p:spPr>
        <p:txBody>
          <a:bodyPr spcFirstLastPara="1" wrap="square" lIns="91425" tIns="91425" rIns="91425" bIns="91425" anchor="ctr" anchorCtr="0">
            <a:noAutofit/>
          </a:bodyPr>
          <a:lstStyle/>
          <a:p>
            <a:r>
              <a:rPr lang="en-US" b="1" i="0" dirty="0">
                <a:solidFill>
                  <a:srgbClr val="FFFFFF"/>
                </a:solidFill>
                <a:effectLst/>
                <a:latin typeface="zeitung"/>
              </a:rPr>
              <a:t>Bank Personal</a:t>
            </a:r>
            <a:r>
              <a:rPr lang="en-US" dirty="0">
                <a:latin typeface="zeitung"/>
              </a:rPr>
              <a:t> </a:t>
            </a:r>
            <a:r>
              <a:rPr lang="en-US" b="1" i="0" dirty="0">
                <a:solidFill>
                  <a:srgbClr val="FFFFFF"/>
                </a:solidFill>
                <a:effectLst/>
                <a:latin typeface="zeitung"/>
              </a:rPr>
              <a:t>Loan</a:t>
            </a:r>
            <a:r>
              <a:rPr lang="en-US" dirty="0">
                <a:latin typeface="zeitung"/>
              </a:rPr>
              <a:t> </a:t>
            </a:r>
            <a:r>
              <a:rPr lang="en-US" b="1" i="0" dirty="0">
                <a:solidFill>
                  <a:srgbClr val="FFFFFF"/>
                </a:solidFill>
                <a:effectLst/>
                <a:latin typeface="zeitung"/>
              </a:rPr>
              <a:t>Modelling</a:t>
            </a:r>
            <a:br>
              <a:rPr lang="en-US" b="1" i="0" dirty="0">
                <a:solidFill>
                  <a:srgbClr val="FFFFFF"/>
                </a:solidFill>
                <a:effectLst/>
                <a:latin typeface="zeitung"/>
              </a:rPr>
            </a:br>
            <a:endParaRPr dirty="0"/>
          </a:p>
        </p:txBody>
      </p:sp>
      <p:sp>
        <p:nvSpPr>
          <p:cNvPr id="2" name="مربع نص 1">
            <a:extLst>
              <a:ext uri="{FF2B5EF4-FFF2-40B4-BE49-F238E27FC236}">
                <a16:creationId xmlns:a16="http://schemas.microsoft.com/office/drawing/2014/main" id="{CB9D88D7-E453-4E2C-AC84-818D3B0D1D4B}"/>
              </a:ext>
            </a:extLst>
          </p:cNvPr>
          <p:cNvSpPr txBox="1"/>
          <p:nvPr/>
        </p:nvSpPr>
        <p:spPr>
          <a:xfrm>
            <a:off x="152400" y="4064000"/>
            <a:ext cx="3769360" cy="646331"/>
          </a:xfrm>
          <a:prstGeom prst="rect">
            <a:avLst/>
          </a:prstGeom>
          <a:noFill/>
        </p:spPr>
        <p:txBody>
          <a:bodyPr wrap="square" rtlCol="1">
            <a:spAutoFit/>
          </a:bodyPr>
          <a:lstStyle/>
          <a:p>
            <a:r>
              <a:rPr lang="en-US" sz="1800" dirty="0">
                <a:solidFill>
                  <a:schemeClr val="bg1"/>
                </a:solidFill>
              </a:rPr>
              <a:t>Delivered</a:t>
            </a:r>
            <a:r>
              <a:rPr lang="en" sz="1800" dirty="0">
                <a:solidFill>
                  <a:schemeClr val="bg1"/>
                </a:solidFill>
              </a:rPr>
              <a:t> by:</a:t>
            </a:r>
          </a:p>
          <a:p>
            <a:r>
              <a:rPr lang="en-US" sz="1800" dirty="0" err="1">
                <a:solidFill>
                  <a:schemeClr val="bg1"/>
                </a:solidFill>
              </a:rPr>
              <a:t>Waad</a:t>
            </a:r>
            <a:r>
              <a:rPr lang="en-US" sz="1800" dirty="0">
                <a:solidFill>
                  <a:schemeClr val="bg1"/>
                </a:solidFill>
              </a:rPr>
              <a:t> </a:t>
            </a:r>
            <a:r>
              <a:rPr lang="en-US" sz="1800" dirty="0" err="1">
                <a:solidFill>
                  <a:schemeClr val="bg1"/>
                </a:solidFill>
              </a:rPr>
              <a:t>alduhami</a:t>
            </a:r>
            <a:endParaRPr lang="ar-SA" sz="1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grpSp>
        <p:nvGrpSpPr>
          <p:cNvPr id="556" name="Google Shape;556;p24"/>
          <p:cNvGrpSpPr/>
          <p:nvPr/>
        </p:nvGrpSpPr>
        <p:grpSpPr>
          <a:xfrm>
            <a:off x="5182424" y="1468009"/>
            <a:ext cx="3402774" cy="3150130"/>
            <a:chOff x="3164714" y="1285129"/>
            <a:chExt cx="3402774" cy="3150130"/>
          </a:xfrm>
        </p:grpSpPr>
        <p:sp>
          <p:nvSpPr>
            <p:cNvPr id="557" name="Google Shape;557;p24"/>
            <p:cNvSpPr/>
            <p:nvPr/>
          </p:nvSpPr>
          <p:spPr>
            <a:xfrm rot="5400000">
              <a:off x="3164714" y="128512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24"/>
            <p:cNvSpPr/>
            <p:nvPr/>
          </p:nvSpPr>
          <p:spPr>
            <a:xfrm rot="5400000" flipH="1">
              <a:off x="3495954" y="306995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24"/>
            <p:cNvSpPr/>
            <p:nvPr/>
          </p:nvSpPr>
          <p:spPr>
            <a:xfrm rot="12528701">
              <a:off x="5284615" y="2001519"/>
              <a:ext cx="1282873" cy="1081749"/>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24"/>
            <p:cNvSpPr/>
            <p:nvPr/>
          </p:nvSpPr>
          <p:spPr>
            <a:xfrm flipH="1">
              <a:off x="4929126" y="3048000"/>
              <a:ext cx="1242124" cy="1212459"/>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 name="Google Shape;556;p24">
            <a:extLst>
              <a:ext uri="{FF2B5EF4-FFF2-40B4-BE49-F238E27FC236}">
                <a16:creationId xmlns:a16="http://schemas.microsoft.com/office/drawing/2014/main" id="{661C6792-6934-4E7E-AB8C-DA3A0BB200BA}"/>
              </a:ext>
            </a:extLst>
          </p:cNvPr>
          <p:cNvGrpSpPr/>
          <p:nvPr/>
        </p:nvGrpSpPr>
        <p:grpSpPr>
          <a:xfrm>
            <a:off x="854262" y="1076965"/>
            <a:ext cx="3580062" cy="3703737"/>
            <a:chOff x="2821964" y="1276569"/>
            <a:chExt cx="3214666" cy="3100299"/>
          </a:xfrm>
        </p:grpSpPr>
        <p:sp>
          <p:nvSpPr>
            <p:cNvPr id="24" name="Google Shape;557;p24">
              <a:extLst>
                <a:ext uri="{FF2B5EF4-FFF2-40B4-BE49-F238E27FC236}">
                  <a16:creationId xmlns:a16="http://schemas.microsoft.com/office/drawing/2014/main" id="{353EBAEC-66B2-488A-BF16-5ED77E58630A}"/>
                </a:ext>
              </a:extLst>
            </p:cNvPr>
            <p:cNvSpPr/>
            <p:nvPr/>
          </p:nvSpPr>
          <p:spPr>
            <a:xfrm rot="4469834">
              <a:off x="2821965" y="1276568"/>
              <a:ext cx="1706700" cy="1706701"/>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558;p24">
              <a:extLst>
                <a:ext uri="{FF2B5EF4-FFF2-40B4-BE49-F238E27FC236}">
                  <a16:creationId xmlns:a16="http://schemas.microsoft.com/office/drawing/2014/main" id="{470803AB-F136-4DC7-85E0-016E00A4E2CC}"/>
                </a:ext>
              </a:extLst>
            </p:cNvPr>
            <p:cNvSpPr/>
            <p:nvPr/>
          </p:nvSpPr>
          <p:spPr>
            <a:xfrm rot="5400000" flipH="1">
              <a:off x="3248881" y="2894094"/>
              <a:ext cx="1365300" cy="1600247"/>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559;p24">
              <a:extLst>
                <a:ext uri="{FF2B5EF4-FFF2-40B4-BE49-F238E27FC236}">
                  <a16:creationId xmlns:a16="http://schemas.microsoft.com/office/drawing/2014/main" id="{0509E565-93D8-432E-9E0E-56E3B485D5EA}"/>
                </a:ext>
              </a:extLst>
            </p:cNvPr>
            <p:cNvSpPr/>
            <p:nvPr/>
          </p:nvSpPr>
          <p:spPr>
            <a:xfrm rot="13133334">
              <a:off x="5093430" y="2104565"/>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endParaRPr lang="en-US" b="0" dirty="0">
                <a:solidFill>
                  <a:srgbClr val="000000"/>
                </a:solidFill>
                <a:effectLst/>
                <a:latin typeface="Courier New" panose="02070309020205020404" pitchFamily="49" charset="0"/>
              </a:endParaRPr>
            </a:p>
            <a:p>
              <a:pPr marL="0" lvl="0" indent="0" algn="l" rtl="0">
                <a:spcBef>
                  <a:spcPts val="0"/>
                </a:spcBef>
                <a:spcAft>
                  <a:spcPts val="0"/>
                </a:spcAft>
                <a:buNone/>
              </a:pPr>
              <a:endParaRPr dirty="0"/>
            </a:p>
          </p:txBody>
        </p:sp>
        <p:sp>
          <p:nvSpPr>
            <p:cNvPr id="27" name="Google Shape;560;p24">
              <a:extLst>
                <a:ext uri="{FF2B5EF4-FFF2-40B4-BE49-F238E27FC236}">
                  <a16:creationId xmlns:a16="http://schemas.microsoft.com/office/drawing/2014/main" id="{71C33D82-8854-41FF-9A86-BBEF30258713}"/>
                </a:ext>
              </a:extLst>
            </p:cNvPr>
            <p:cNvSpPr/>
            <p:nvPr/>
          </p:nvSpPr>
          <p:spPr>
            <a:xfrm flipH="1">
              <a:off x="4801602" y="304415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مربع نص 3">
            <a:extLst>
              <a:ext uri="{FF2B5EF4-FFF2-40B4-BE49-F238E27FC236}">
                <a16:creationId xmlns:a16="http://schemas.microsoft.com/office/drawing/2014/main" id="{47E5BE3D-D6F5-4AE2-8B23-52D33FEF32FB}"/>
              </a:ext>
            </a:extLst>
          </p:cNvPr>
          <p:cNvSpPr txBox="1"/>
          <p:nvPr/>
        </p:nvSpPr>
        <p:spPr>
          <a:xfrm>
            <a:off x="1148080" y="1676400"/>
            <a:ext cx="1463040" cy="830997"/>
          </a:xfrm>
          <a:prstGeom prst="rect">
            <a:avLst/>
          </a:prstGeom>
          <a:noFill/>
        </p:spPr>
        <p:txBody>
          <a:bodyPr wrap="square" rtlCol="1">
            <a:spAutoFit/>
          </a:bodyPr>
          <a:lstStyle/>
          <a:p>
            <a:r>
              <a:rPr lang="en-US" sz="2400" b="0" dirty="0">
                <a:solidFill>
                  <a:schemeClr val="bg1"/>
                </a:solidFill>
                <a:effectLst/>
                <a:latin typeface="+mj-lt"/>
              </a:rPr>
              <a:t>Gradient Boosting</a:t>
            </a:r>
          </a:p>
        </p:txBody>
      </p:sp>
      <p:sp>
        <p:nvSpPr>
          <p:cNvPr id="5" name="مربع نص 4">
            <a:extLst>
              <a:ext uri="{FF2B5EF4-FFF2-40B4-BE49-F238E27FC236}">
                <a16:creationId xmlns:a16="http://schemas.microsoft.com/office/drawing/2014/main" id="{C9B1C2D3-9003-42FB-A7BB-ECAA0DF5466E}"/>
              </a:ext>
            </a:extLst>
          </p:cNvPr>
          <p:cNvSpPr txBox="1"/>
          <p:nvPr/>
        </p:nvSpPr>
        <p:spPr>
          <a:xfrm>
            <a:off x="1615440" y="3342640"/>
            <a:ext cx="1280160" cy="830997"/>
          </a:xfrm>
          <a:prstGeom prst="rect">
            <a:avLst/>
          </a:prstGeom>
          <a:noFill/>
        </p:spPr>
        <p:txBody>
          <a:bodyPr wrap="square" rtlCol="1">
            <a:spAutoFit/>
          </a:bodyPr>
          <a:lstStyle/>
          <a:p>
            <a:r>
              <a:rPr lang="en-US" sz="1800" b="0" dirty="0">
                <a:solidFill>
                  <a:schemeClr val="bg1"/>
                </a:solidFill>
                <a:effectLst/>
                <a:latin typeface="+mj-lt"/>
              </a:rPr>
              <a:t>Logistic </a:t>
            </a:r>
          </a:p>
          <a:p>
            <a:r>
              <a:rPr lang="en-US" sz="1600" b="0" dirty="0">
                <a:solidFill>
                  <a:schemeClr val="bg1"/>
                </a:solidFill>
                <a:effectLst/>
                <a:latin typeface="+mj-lt"/>
              </a:rPr>
              <a:t>Regression</a:t>
            </a:r>
          </a:p>
          <a:p>
            <a:endParaRPr lang="ar-SA" dirty="0"/>
          </a:p>
        </p:txBody>
      </p:sp>
      <p:sp>
        <p:nvSpPr>
          <p:cNvPr id="6" name="مربع نص 5">
            <a:extLst>
              <a:ext uri="{FF2B5EF4-FFF2-40B4-BE49-F238E27FC236}">
                <a16:creationId xmlns:a16="http://schemas.microsoft.com/office/drawing/2014/main" id="{F7B4A195-5BA7-4601-9289-606135B7987B}"/>
              </a:ext>
            </a:extLst>
          </p:cNvPr>
          <p:cNvSpPr txBox="1"/>
          <p:nvPr/>
        </p:nvSpPr>
        <p:spPr>
          <a:xfrm>
            <a:off x="3535680" y="2407920"/>
            <a:ext cx="690880" cy="584775"/>
          </a:xfrm>
          <a:prstGeom prst="rect">
            <a:avLst/>
          </a:prstGeom>
          <a:noFill/>
        </p:spPr>
        <p:txBody>
          <a:bodyPr wrap="square" rtlCol="1">
            <a:spAutoFit/>
          </a:bodyPr>
          <a:lstStyle/>
          <a:p>
            <a:r>
              <a:rPr lang="en-US" sz="1800" b="0" dirty="0">
                <a:solidFill>
                  <a:schemeClr val="bg1"/>
                </a:solidFill>
                <a:effectLst/>
                <a:latin typeface="+mj-lt"/>
              </a:rPr>
              <a:t>KNN</a:t>
            </a:r>
          </a:p>
          <a:p>
            <a:endParaRPr lang="ar-SA" dirty="0"/>
          </a:p>
        </p:txBody>
      </p:sp>
      <p:sp>
        <p:nvSpPr>
          <p:cNvPr id="7" name="مربع نص 6">
            <a:extLst>
              <a:ext uri="{FF2B5EF4-FFF2-40B4-BE49-F238E27FC236}">
                <a16:creationId xmlns:a16="http://schemas.microsoft.com/office/drawing/2014/main" id="{DEF93736-D445-4746-A9F0-EFB23493C9F6}"/>
              </a:ext>
            </a:extLst>
          </p:cNvPr>
          <p:cNvSpPr txBox="1"/>
          <p:nvPr/>
        </p:nvSpPr>
        <p:spPr>
          <a:xfrm>
            <a:off x="3302000" y="3281680"/>
            <a:ext cx="995680" cy="584775"/>
          </a:xfrm>
          <a:prstGeom prst="rect">
            <a:avLst/>
          </a:prstGeom>
          <a:noFill/>
        </p:spPr>
        <p:txBody>
          <a:bodyPr wrap="square" rtlCol="1">
            <a:spAutoFit/>
          </a:bodyPr>
          <a:lstStyle/>
          <a:p>
            <a:r>
              <a:rPr lang="en-US" sz="1600" b="0" dirty="0">
                <a:solidFill>
                  <a:schemeClr val="bg1"/>
                </a:solidFill>
                <a:effectLst/>
                <a:latin typeface="+mj-lt"/>
              </a:rPr>
              <a:t>Naive </a:t>
            </a:r>
          </a:p>
          <a:p>
            <a:r>
              <a:rPr lang="en-US" sz="1600" b="0" dirty="0">
                <a:solidFill>
                  <a:schemeClr val="bg1"/>
                </a:solidFill>
                <a:effectLst/>
                <a:latin typeface="+mj-lt"/>
              </a:rPr>
              <a:t>Bayes</a:t>
            </a:r>
          </a:p>
        </p:txBody>
      </p:sp>
      <p:sp>
        <p:nvSpPr>
          <p:cNvPr id="32" name="Google Shape;559;p24">
            <a:extLst>
              <a:ext uri="{FF2B5EF4-FFF2-40B4-BE49-F238E27FC236}">
                <a16:creationId xmlns:a16="http://schemas.microsoft.com/office/drawing/2014/main" id="{19B46F8E-4DC4-4A06-8446-2477033084D0}"/>
              </a:ext>
            </a:extLst>
          </p:cNvPr>
          <p:cNvSpPr/>
          <p:nvPr/>
        </p:nvSpPr>
        <p:spPr>
          <a:xfrm rot="8107997">
            <a:off x="2693034" y="1151718"/>
            <a:ext cx="1050409" cy="11267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endParaRPr lang="en-US" b="0" dirty="0">
              <a:solidFill>
                <a:srgbClr val="000000"/>
              </a:solidFill>
              <a:effectLst/>
              <a:latin typeface="Courier New" panose="02070309020205020404" pitchFamily="49" charset="0"/>
            </a:endParaRPr>
          </a:p>
          <a:p>
            <a:pPr marL="0" lvl="0" indent="0" algn="l" rtl="0">
              <a:spcBef>
                <a:spcPts val="0"/>
              </a:spcBef>
              <a:spcAft>
                <a:spcPts val="0"/>
              </a:spcAft>
              <a:buNone/>
            </a:pPr>
            <a:endParaRPr dirty="0"/>
          </a:p>
        </p:txBody>
      </p:sp>
      <p:sp>
        <p:nvSpPr>
          <p:cNvPr id="8" name="مربع نص 7">
            <a:extLst>
              <a:ext uri="{FF2B5EF4-FFF2-40B4-BE49-F238E27FC236}">
                <a16:creationId xmlns:a16="http://schemas.microsoft.com/office/drawing/2014/main" id="{FED681B5-1ACC-499F-B7CB-C9A5960FAD6C}"/>
              </a:ext>
            </a:extLst>
          </p:cNvPr>
          <p:cNvSpPr txBox="1"/>
          <p:nvPr/>
        </p:nvSpPr>
        <p:spPr>
          <a:xfrm>
            <a:off x="2794000" y="1483360"/>
            <a:ext cx="995680" cy="523220"/>
          </a:xfrm>
          <a:prstGeom prst="rect">
            <a:avLst/>
          </a:prstGeom>
          <a:noFill/>
        </p:spPr>
        <p:txBody>
          <a:bodyPr wrap="square" rtlCol="1">
            <a:spAutoFit/>
          </a:bodyPr>
          <a:lstStyle/>
          <a:p>
            <a:r>
              <a:rPr lang="en-US" sz="1400" b="1" dirty="0">
                <a:solidFill>
                  <a:schemeClr val="bg1"/>
                </a:solidFill>
                <a:effectLst/>
                <a:latin typeface="Corbel" panose="020B0503020204020204" pitchFamily="34" charset="0"/>
              </a:rPr>
              <a:t>Random</a:t>
            </a:r>
          </a:p>
          <a:p>
            <a:r>
              <a:rPr lang="en-US" sz="1400" b="1" dirty="0">
                <a:solidFill>
                  <a:schemeClr val="bg1"/>
                </a:solidFill>
                <a:effectLst/>
                <a:latin typeface="Corbel" panose="020B0503020204020204" pitchFamily="34" charset="0"/>
              </a:rPr>
              <a:t> </a:t>
            </a:r>
            <a:r>
              <a:rPr lang="en-US" sz="1400" b="1" dirty="0">
                <a:solidFill>
                  <a:schemeClr val="bg1"/>
                </a:solidFill>
                <a:effectLst/>
                <a:latin typeface="+mj-lt"/>
              </a:rPr>
              <a:t>Forest</a:t>
            </a:r>
          </a:p>
        </p:txBody>
      </p:sp>
      <p:sp>
        <p:nvSpPr>
          <p:cNvPr id="34" name="Google Shape;559;p24">
            <a:extLst>
              <a:ext uri="{FF2B5EF4-FFF2-40B4-BE49-F238E27FC236}">
                <a16:creationId xmlns:a16="http://schemas.microsoft.com/office/drawing/2014/main" id="{4C4555EA-4BA2-464F-A97D-2285D6F4BF68}"/>
              </a:ext>
            </a:extLst>
          </p:cNvPr>
          <p:cNvSpPr/>
          <p:nvPr/>
        </p:nvSpPr>
        <p:spPr>
          <a:xfrm rot="8107997">
            <a:off x="6693821" y="1081014"/>
            <a:ext cx="1135639" cy="11267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endParaRPr lang="en-US" b="0" dirty="0">
              <a:solidFill>
                <a:srgbClr val="000000"/>
              </a:solidFill>
              <a:effectLst/>
              <a:latin typeface="Courier New" panose="02070309020205020404" pitchFamily="49" charset="0"/>
            </a:endParaRPr>
          </a:p>
          <a:p>
            <a:pPr marL="0" lvl="0" indent="0" algn="l" rtl="0">
              <a:spcBef>
                <a:spcPts val="0"/>
              </a:spcBef>
              <a:spcAft>
                <a:spcPts val="0"/>
              </a:spcAft>
              <a:buNone/>
            </a:pPr>
            <a:endParaRPr dirty="0"/>
          </a:p>
        </p:txBody>
      </p:sp>
      <p:sp>
        <p:nvSpPr>
          <p:cNvPr id="9" name="مربع نص 8">
            <a:extLst>
              <a:ext uri="{FF2B5EF4-FFF2-40B4-BE49-F238E27FC236}">
                <a16:creationId xmlns:a16="http://schemas.microsoft.com/office/drawing/2014/main" id="{2CACF2C3-6E7D-41BC-9F6E-5F220F82F315}"/>
              </a:ext>
            </a:extLst>
          </p:cNvPr>
          <p:cNvSpPr txBox="1"/>
          <p:nvPr/>
        </p:nvSpPr>
        <p:spPr>
          <a:xfrm>
            <a:off x="6904736" y="1532128"/>
            <a:ext cx="1016000" cy="307777"/>
          </a:xfrm>
          <a:prstGeom prst="rect">
            <a:avLst/>
          </a:prstGeom>
          <a:noFill/>
        </p:spPr>
        <p:txBody>
          <a:bodyPr wrap="square" rtlCol="1">
            <a:spAutoFit/>
          </a:bodyPr>
          <a:lstStyle/>
          <a:p>
            <a:r>
              <a:rPr lang="ar-SA" b="0" i="0" dirty="0">
                <a:solidFill>
                  <a:schemeClr val="bg1"/>
                </a:solidFill>
                <a:effectLst/>
                <a:latin typeface="Courier New" panose="02070309020205020404" pitchFamily="49" charset="0"/>
              </a:rPr>
              <a:t>0.9974</a:t>
            </a:r>
            <a:endParaRPr lang="ar-SA" dirty="0">
              <a:solidFill>
                <a:schemeClr val="bg1"/>
              </a:solidFill>
            </a:endParaRPr>
          </a:p>
        </p:txBody>
      </p:sp>
      <p:sp>
        <p:nvSpPr>
          <p:cNvPr id="10" name="مربع نص 9">
            <a:extLst>
              <a:ext uri="{FF2B5EF4-FFF2-40B4-BE49-F238E27FC236}">
                <a16:creationId xmlns:a16="http://schemas.microsoft.com/office/drawing/2014/main" id="{291BB880-4805-439D-AF0A-E07AD046EFA8}"/>
              </a:ext>
            </a:extLst>
          </p:cNvPr>
          <p:cNvSpPr txBox="1"/>
          <p:nvPr/>
        </p:nvSpPr>
        <p:spPr>
          <a:xfrm>
            <a:off x="5923280" y="3633216"/>
            <a:ext cx="1239520" cy="307777"/>
          </a:xfrm>
          <a:prstGeom prst="rect">
            <a:avLst/>
          </a:prstGeom>
          <a:noFill/>
        </p:spPr>
        <p:txBody>
          <a:bodyPr wrap="square" rtlCol="1">
            <a:spAutoFit/>
          </a:bodyPr>
          <a:lstStyle/>
          <a:p>
            <a:r>
              <a:rPr lang="ar-SA" b="0" i="0" dirty="0">
                <a:solidFill>
                  <a:schemeClr val="bg1"/>
                </a:solidFill>
                <a:effectLst/>
                <a:latin typeface="Courier New" panose="02070309020205020404" pitchFamily="49" charset="0"/>
              </a:rPr>
              <a:t>0.96</a:t>
            </a:r>
            <a:endParaRPr lang="ar-SA" dirty="0">
              <a:solidFill>
                <a:schemeClr val="bg1"/>
              </a:solidFill>
            </a:endParaRPr>
          </a:p>
        </p:txBody>
      </p:sp>
      <p:sp>
        <p:nvSpPr>
          <p:cNvPr id="11" name="مربع نص 10">
            <a:extLst>
              <a:ext uri="{FF2B5EF4-FFF2-40B4-BE49-F238E27FC236}">
                <a16:creationId xmlns:a16="http://schemas.microsoft.com/office/drawing/2014/main" id="{ADD8CFAD-280C-43B5-B90D-F7A5882EF745}"/>
              </a:ext>
            </a:extLst>
          </p:cNvPr>
          <p:cNvSpPr txBox="1"/>
          <p:nvPr/>
        </p:nvSpPr>
        <p:spPr>
          <a:xfrm>
            <a:off x="7607808" y="2546096"/>
            <a:ext cx="1239520" cy="307777"/>
          </a:xfrm>
          <a:prstGeom prst="rect">
            <a:avLst/>
          </a:prstGeom>
          <a:noFill/>
        </p:spPr>
        <p:txBody>
          <a:bodyPr wrap="square" rtlCol="1">
            <a:spAutoFit/>
          </a:bodyPr>
          <a:lstStyle/>
          <a:p>
            <a:r>
              <a:rPr lang="ar-SA" b="0" i="0" dirty="0">
                <a:solidFill>
                  <a:schemeClr val="bg1"/>
                </a:solidFill>
                <a:effectLst/>
                <a:latin typeface="Courier New" panose="02070309020205020404" pitchFamily="49" charset="0"/>
              </a:rPr>
              <a:t>0.95</a:t>
            </a:r>
            <a:endParaRPr lang="ar-SA" dirty="0">
              <a:solidFill>
                <a:schemeClr val="bg1"/>
              </a:solidFill>
            </a:endParaRPr>
          </a:p>
        </p:txBody>
      </p:sp>
      <p:sp>
        <p:nvSpPr>
          <p:cNvPr id="12" name="مربع نص 11">
            <a:extLst>
              <a:ext uri="{FF2B5EF4-FFF2-40B4-BE49-F238E27FC236}">
                <a16:creationId xmlns:a16="http://schemas.microsoft.com/office/drawing/2014/main" id="{AFEEE485-55B6-48FA-8DB0-DC38DB583457}"/>
              </a:ext>
            </a:extLst>
          </p:cNvPr>
          <p:cNvSpPr txBox="1"/>
          <p:nvPr/>
        </p:nvSpPr>
        <p:spPr>
          <a:xfrm>
            <a:off x="7276592" y="3610864"/>
            <a:ext cx="1005840" cy="307777"/>
          </a:xfrm>
          <a:prstGeom prst="rect">
            <a:avLst/>
          </a:prstGeom>
          <a:noFill/>
        </p:spPr>
        <p:txBody>
          <a:bodyPr wrap="square" rtlCol="1">
            <a:spAutoFit/>
          </a:bodyPr>
          <a:lstStyle/>
          <a:p>
            <a:r>
              <a:rPr lang="ar-SA" b="0" i="0" dirty="0">
                <a:solidFill>
                  <a:schemeClr val="bg1"/>
                </a:solidFill>
                <a:effectLst/>
                <a:latin typeface="Courier New" panose="02070309020205020404" pitchFamily="49" charset="0"/>
              </a:rPr>
              <a:t>0.93</a:t>
            </a:r>
            <a:endParaRPr lang="ar-SA" dirty="0">
              <a:solidFill>
                <a:schemeClr val="bg1"/>
              </a:solidFill>
            </a:endParaRPr>
          </a:p>
        </p:txBody>
      </p:sp>
      <p:sp>
        <p:nvSpPr>
          <p:cNvPr id="13" name="مربع نص 12">
            <a:extLst>
              <a:ext uri="{FF2B5EF4-FFF2-40B4-BE49-F238E27FC236}">
                <a16:creationId xmlns:a16="http://schemas.microsoft.com/office/drawing/2014/main" id="{33F64A9C-B654-4029-B76E-B998C3048AE8}"/>
              </a:ext>
            </a:extLst>
          </p:cNvPr>
          <p:cNvSpPr txBox="1"/>
          <p:nvPr/>
        </p:nvSpPr>
        <p:spPr>
          <a:xfrm>
            <a:off x="5648960" y="2231136"/>
            <a:ext cx="1656080" cy="307777"/>
          </a:xfrm>
          <a:prstGeom prst="rect">
            <a:avLst/>
          </a:prstGeom>
          <a:noFill/>
        </p:spPr>
        <p:txBody>
          <a:bodyPr wrap="square" rtlCol="1">
            <a:spAutoFit/>
          </a:bodyPr>
          <a:lstStyle/>
          <a:p>
            <a:r>
              <a:rPr lang="ar-SA" b="0" i="0" dirty="0">
                <a:solidFill>
                  <a:schemeClr val="bg1"/>
                </a:solidFill>
                <a:effectLst/>
                <a:latin typeface="Courier New" panose="02070309020205020404" pitchFamily="49" charset="0"/>
              </a:rPr>
              <a:t>0.9976</a:t>
            </a:r>
            <a:endParaRPr lang="ar-SA" dirty="0">
              <a:solidFill>
                <a:schemeClr val="bg1"/>
              </a:solidFill>
            </a:endParaRPr>
          </a:p>
        </p:txBody>
      </p:sp>
      <p:sp>
        <p:nvSpPr>
          <p:cNvPr id="15" name="مربع نص 14">
            <a:extLst>
              <a:ext uri="{FF2B5EF4-FFF2-40B4-BE49-F238E27FC236}">
                <a16:creationId xmlns:a16="http://schemas.microsoft.com/office/drawing/2014/main" id="{133AB133-5AE0-410F-877B-6A76ADD759F2}"/>
              </a:ext>
            </a:extLst>
          </p:cNvPr>
          <p:cNvSpPr txBox="1"/>
          <p:nvPr/>
        </p:nvSpPr>
        <p:spPr>
          <a:xfrm>
            <a:off x="314960" y="345440"/>
            <a:ext cx="2600960" cy="461665"/>
          </a:xfrm>
          <a:prstGeom prst="rect">
            <a:avLst/>
          </a:prstGeom>
          <a:noFill/>
        </p:spPr>
        <p:txBody>
          <a:bodyPr wrap="square" rtlCol="1">
            <a:spAutoFit/>
          </a:bodyPr>
          <a:lstStyle/>
          <a:p>
            <a:r>
              <a:rPr lang="en-US" sz="2400" dirty="0">
                <a:solidFill>
                  <a:schemeClr val="accent1">
                    <a:lumMod val="60000"/>
                    <a:lumOff val="40000"/>
                  </a:schemeClr>
                </a:solidFill>
              </a:rPr>
              <a:t>Modeling:</a:t>
            </a:r>
            <a:endParaRPr lang="ar-SA" sz="2400" dirty="0">
              <a:solidFill>
                <a:schemeClr val="accent1">
                  <a:lumMod val="60000"/>
                  <a:lumOff val="40000"/>
                </a:schemeClr>
              </a:solidFill>
            </a:endParaRPr>
          </a:p>
        </p:txBody>
      </p:sp>
      <p:sp>
        <p:nvSpPr>
          <p:cNvPr id="16" name="مربع نص 15">
            <a:extLst>
              <a:ext uri="{FF2B5EF4-FFF2-40B4-BE49-F238E27FC236}">
                <a16:creationId xmlns:a16="http://schemas.microsoft.com/office/drawing/2014/main" id="{66AF586C-2EF6-41C5-9451-D911C86B82CB}"/>
              </a:ext>
            </a:extLst>
          </p:cNvPr>
          <p:cNvSpPr txBox="1"/>
          <p:nvPr/>
        </p:nvSpPr>
        <p:spPr>
          <a:xfrm>
            <a:off x="5720080" y="396240"/>
            <a:ext cx="2661920" cy="400110"/>
          </a:xfrm>
          <a:prstGeom prst="rect">
            <a:avLst/>
          </a:prstGeom>
          <a:noFill/>
        </p:spPr>
        <p:txBody>
          <a:bodyPr wrap="square" rtlCol="1">
            <a:spAutoFit/>
          </a:bodyPr>
          <a:lstStyle/>
          <a:p>
            <a:r>
              <a:rPr lang="en-US" sz="2000" dirty="0">
                <a:solidFill>
                  <a:schemeClr val="accent1">
                    <a:lumMod val="60000"/>
                    <a:lumOff val="40000"/>
                  </a:schemeClr>
                </a:solidFill>
              </a:rPr>
              <a:t>CV SCORE: </a:t>
            </a:r>
            <a:endParaRPr lang="ar-SA" sz="2000" dirty="0">
              <a:solidFill>
                <a:schemeClr val="accent1">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pic>
        <p:nvPicPr>
          <p:cNvPr id="5" name="صورة 4">
            <a:extLst>
              <a:ext uri="{FF2B5EF4-FFF2-40B4-BE49-F238E27FC236}">
                <a16:creationId xmlns:a16="http://schemas.microsoft.com/office/drawing/2014/main" id="{C58C4607-A5FA-4E72-B8CE-42D1CDAADCBB}"/>
              </a:ext>
            </a:extLst>
          </p:cNvPr>
          <p:cNvPicPr>
            <a:picLocks noChangeAspect="1"/>
          </p:cNvPicPr>
          <p:nvPr/>
        </p:nvPicPr>
        <p:blipFill rotWithShape="1">
          <a:blip r:embed="rId3"/>
          <a:srcRect l="5000" t="47140" r="58990" b="19605"/>
          <a:stretch/>
        </p:blipFill>
        <p:spPr>
          <a:xfrm>
            <a:off x="693756" y="933465"/>
            <a:ext cx="7485044" cy="31610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336110" y="211167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 </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70610" y="62650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Outline </a:t>
            </a:r>
            <a:endParaRPr dirty="0"/>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3" name="رسم تخطيطي 2">
            <a:extLst>
              <a:ext uri="{FF2B5EF4-FFF2-40B4-BE49-F238E27FC236}">
                <a16:creationId xmlns:a16="http://schemas.microsoft.com/office/drawing/2014/main" id="{128E7822-4D90-4E55-99A1-E8538765E51A}"/>
              </a:ext>
            </a:extLst>
          </p:cNvPr>
          <p:cNvGraphicFramePr/>
          <p:nvPr>
            <p:extLst>
              <p:ext uri="{D42A27DB-BD31-4B8C-83A1-F6EECF244321}">
                <p14:modId xmlns:p14="http://schemas.microsoft.com/office/powerpoint/2010/main" val="4155970882"/>
              </p:ext>
            </p:extLst>
          </p:nvPr>
        </p:nvGraphicFramePr>
        <p:xfrm>
          <a:off x="0" y="320040"/>
          <a:ext cx="8968740" cy="4297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lvl="0" rtl="1"/>
            <a:r>
              <a:rPr lang="en-US" dirty="0"/>
              <a:t>INTRODUCTION</a:t>
            </a:r>
            <a:endParaRPr lang="ar-SA" dirty="0"/>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101600" indent="0">
              <a:buNone/>
            </a:pPr>
            <a:r>
              <a:rPr lang="en-US" dirty="0"/>
              <a:t>THE TARGET IN THE PROJECT IS (PERSONAL LOAN )</a:t>
            </a:r>
          </a:p>
          <a:p>
            <a:pPr marL="101600" lvl="0" indent="0" algn="l" rtl="0">
              <a:spcBef>
                <a:spcPts val="600"/>
              </a:spcBef>
              <a:spcAft>
                <a:spcPts val="0"/>
              </a:spcAft>
              <a:buSzPts val="2000"/>
              <a:buNone/>
            </a:pPr>
            <a:r>
              <a:rPr lang="en-US" sz="1600" dirty="0"/>
              <a:t>PRESONAL LOAN: </a:t>
            </a:r>
            <a:r>
              <a:rPr lang="en-US" sz="1600" b="0" i="0" dirty="0">
                <a:solidFill>
                  <a:srgbClr val="1F384B"/>
                </a:solidFill>
                <a:effectLst/>
                <a:latin typeface="Roboto" panose="02000000000000000000" pitchFamily="2" charset="0"/>
              </a:rPr>
              <a:t>A personal loan (also known as a consumer loan) describes any situation in which an individual borrows money for personal need, including making investments in a company.</a:t>
            </a:r>
            <a:endParaRPr lang="en-US" sz="1600"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صورة 2" descr="صورة تحتوي على نص, قصاصة فنية&#10;&#10;تم إنشاء الوصف تلقائياً">
            <a:extLst>
              <a:ext uri="{FF2B5EF4-FFF2-40B4-BE49-F238E27FC236}">
                <a16:creationId xmlns:a16="http://schemas.microsoft.com/office/drawing/2014/main" id="{F33B3D1B-8C53-482C-AC87-2DEE9A0374F4}"/>
              </a:ext>
            </a:extLst>
          </p:cNvPr>
          <p:cNvPicPr>
            <a:picLocks noChangeAspect="1"/>
          </p:cNvPicPr>
          <p:nvPr/>
        </p:nvPicPr>
        <p:blipFill>
          <a:blip r:embed="rId3"/>
          <a:stretch>
            <a:fillRect/>
          </a:stretch>
        </p:blipFill>
        <p:spPr>
          <a:xfrm>
            <a:off x="1864471" y="2955763"/>
            <a:ext cx="1264396" cy="1264396"/>
          </a:xfrm>
          <a:prstGeom prst="rect">
            <a:avLst/>
          </a:prstGeom>
        </p:spPr>
      </p:pic>
      <p:pic>
        <p:nvPicPr>
          <p:cNvPr id="5" name="صورة 4">
            <a:extLst>
              <a:ext uri="{FF2B5EF4-FFF2-40B4-BE49-F238E27FC236}">
                <a16:creationId xmlns:a16="http://schemas.microsoft.com/office/drawing/2014/main" id="{DAB44FFF-28F5-4D20-848B-4D3AFBE5EF2C}"/>
              </a:ext>
            </a:extLst>
          </p:cNvPr>
          <p:cNvPicPr>
            <a:picLocks noChangeAspect="1"/>
          </p:cNvPicPr>
          <p:nvPr/>
        </p:nvPicPr>
        <p:blipFill>
          <a:blip r:embed="rId4"/>
          <a:stretch>
            <a:fillRect/>
          </a:stretch>
        </p:blipFill>
        <p:spPr>
          <a:xfrm>
            <a:off x="4601159" y="3068703"/>
            <a:ext cx="1854477" cy="12295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316230" y="0"/>
            <a:ext cx="6996600" cy="715800"/>
          </a:xfrm>
          <a:prstGeom prst="rect">
            <a:avLst/>
          </a:prstGeom>
        </p:spPr>
        <p:txBody>
          <a:bodyPr spcFirstLastPara="1" wrap="square" lIns="91425" tIns="91425" rIns="91425" bIns="91425" anchor="b" anchorCtr="0">
            <a:noAutofit/>
          </a:bodyPr>
          <a:lstStyle/>
          <a:p>
            <a:pPr algn="l"/>
            <a:r>
              <a:rPr lang="en-US" dirty="0"/>
              <a:t>Dataset Description:</a:t>
            </a:r>
            <a:endParaRPr dirty="0"/>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2" name="جدول 2">
            <a:extLst>
              <a:ext uri="{FF2B5EF4-FFF2-40B4-BE49-F238E27FC236}">
                <a16:creationId xmlns:a16="http://schemas.microsoft.com/office/drawing/2014/main" id="{D11D8BED-8A57-43E9-B365-A04F406852B8}"/>
              </a:ext>
            </a:extLst>
          </p:cNvPr>
          <p:cNvGraphicFramePr>
            <a:graphicFrameLocks noGrp="1"/>
          </p:cNvGraphicFramePr>
          <p:nvPr>
            <p:extLst>
              <p:ext uri="{D42A27DB-BD31-4B8C-83A1-F6EECF244321}">
                <p14:modId xmlns:p14="http://schemas.microsoft.com/office/powerpoint/2010/main" val="1226060237"/>
              </p:ext>
            </p:extLst>
          </p:nvPr>
        </p:nvGraphicFramePr>
        <p:xfrm>
          <a:off x="99060" y="795783"/>
          <a:ext cx="7071360" cy="3674406"/>
        </p:xfrm>
        <a:graphic>
          <a:graphicData uri="http://schemas.openxmlformats.org/drawingml/2006/table">
            <a:tbl>
              <a:tblPr rtl="1" firstRow="1" bandRow="1">
                <a:tableStyleId>{BC89EF96-8CEA-46FF-86C4-4CE0E7609802}</a:tableStyleId>
              </a:tblPr>
              <a:tblGrid>
                <a:gridCol w="3535680">
                  <a:extLst>
                    <a:ext uri="{9D8B030D-6E8A-4147-A177-3AD203B41FA5}">
                      <a16:colId xmlns:a16="http://schemas.microsoft.com/office/drawing/2014/main" val="83584155"/>
                    </a:ext>
                  </a:extLst>
                </a:gridCol>
                <a:gridCol w="3535680">
                  <a:extLst>
                    <a:ext uri="{9D8B030D-6E8A-4147-A177-3AD203B41FA5}">
                      <a16:colId xmlns:a16="http://schemas.microsoft.com/office/drawing/2014/main" val="1594516508"/>
                    </a:ext>
                  </a:extLst>
                </a:gridCol>
              </a:tblGrid>
              <a:tr h="305320">
                <a:tc>
                  <a:txBody>
                    <a:bodyPr/>
                    <a:lstStyle/>
                    <a:p>
                      <a:pPr rtl="1"/>
                      <a:r>
                        <a:rPr lang="en-US" dirty="0">
                          <a:solidFill>
                            <a:schemeClr val="accent1">
                              <a:lumMod val="60000"/>
                              <a:lumOff val="40000"/>
                            </a:schemeClr>
                          </a:solidFill>
                        </a:rPr>
                        <a:t>Description</a:t>
                      </a:r>
                      <a:endParaRPr lang="ar-SA" dirty="0">
                        <a:solidFill>
                          <a:schemeClr val="accent1">
                            <a:lumMod val="60000"/>
                            <a:lumOff val="40000"/>
                          </a:schemeClr>
                        </a:solidFill>
                      </a:endParaRPr>
                    </a:p>
                  </a:txBody>
                  <a:tcPr/>
                </a:tc>
                <a:tc>
                  <a:txBody>
                    <a:bodyPr/>
                    <a:lstStyle/>
                    <a:p>
                      <a:pPr rtl="1"/>
                      <a:r>
                        <a:rPr lang="en-US" dirty="0">
                          <a:solidFill>
                            <a:schemeClr val="accent1">
                              <a:lumMod val="60000"/>
                              <a:lumOff val="40000"/>
                            </a:schemeClr>
                          </a:solidFill>
                        </a:rPr>
                        <a:t>Feature </a:t>
                      </a:r>
                      <a:endParaRPr lang="ar-SA" dirty="0">
                        <a:solidFill>
                          <a:schemeClr val="accent1">
                            <a:lumMod val="60000"/>
                            <a:lumOff val="40000"/>
                          </a:schemeClr>
                        </a:solidFill>
                      </a:endParaRPr>
                    </a:p>
                  </a:txBody>
                  <a:tcPr/>
                </a:tc>
                <a:extLst>
                  <a:ext uri="{0D108BD9-81ED-4DB2-BD59-A6C34878D82A}">
                    <a16:rowId xmlns:a16="http://schemas.microsoft.com/office/drawing/2014/main" val="2461122000"/>
                  </a:ext>
                </a:extLst>
              </a:tr>
              <a:tr h="305320">
                <a:tc>
                  <a:txBody>
                    <a:bodyPr/>
                    <a:lstStyle/>
                    <a:p>
                      <a:pPr rtl="1"/>
                      <a:r>
                        <a:rPr lang="en-US" sz="1400" b="0" i="0" u="none" strike="noStrike" cap="none" dirty="0">
                          <a:solidFill>
                            <a:schemeClr val="tx1"/>
                          </a:solidFill>
                          <a:effectLst/>
                          <a:latin typeface="+mn-lt"/>
                          <a:ea typeface="+mn-ea"/>
                          <a:cs typeface="+mn-cs"/>
                          <a:sym typeface="Arial"/>
                        </a:rPr>
                        <a:t>Customer id </a:t>
                      </a:r>
                      <a:endParaRPr lang="ar-SA" dirty="0"/>
                    </a:p>
                  </a:txBody>
                  <a:tcPr/>
                </a:tc>
                <a:tc>
                  <a:txBody>
                    <a:bodyPr/>
                    <a:lstStyle/>
                    <a:p>
                      <a:pPr rtl="1"/>
                      <a:r>
                        <a:rPr lang="en-US" dirty="0"/>
                        <a:t>ID</a:t>
                      </a:r>
                      <a:endParaRPr lang="ar-SA" dirty="0"/>
                    </a:p>
                  </a:txBody>
                  <a:tcPr/>
                </a:tc>
                <a:extLst>
                  <a:ext uri="{0D108BD9-81ED-4DB2-BD59-A6C34878D82A}">
                    <a16:rowId xmlns:a16="http://schemas.microsoft.com/office/drawing/2014/main" val="3198812118"/>
                  </a:ext>
                </a:extLst>
              </a:tr>
              <a:tr h="305320">
                <a:tc>
                  <a:txBody>
                    <a:bodyPr/>
                    <a:lstStyle/>
                    <a:p>
                      <a:pPr rtl="1"/>
                      <a:r>
                        <a:rPr lang="en-US" sz="1400" b="0" i="0" u="none" strike="noStrike" cap="none" dirty="0">
                          <a:solidFill>
                            <a:schemeClr val="tx1"/>
                          </a:solidFill>
                          <a:effectLst/>
                          <a:latin typeface="+mn-lt"/>
                          <a:ea typeface="+mn-ea"/>
                          <a:cs typeface="+mn-cs"/>
                          <a:sym typeface="Arial"/>
                        </a:rPr>
                        <a:t>Customer's age in completed years</a:t>
                      </a:r>
                      <a:endParaRPr lang="ar-SA" dirty="0"/>
                    </a:p>
                  </a:txBody>
                  <a:tcPr/>
                </a:tc>
                <a:tc>
                  <a:txBody>
                    <a:bodyPr/>
                    <a:lstStyle/>
                    <a:p>
                      <a:pPr rtl="1"/>
                      <a:r>
                        <a:rPr lang="en-US" dirty="0"/>
                        <a:t>Age </a:t>
                      </a:r>
                      <a:endParaRPr lang="ar-SA" dirty="0"/>
                    </a:p>
                  </a:txBody>
                  <a:tcPr/>
                </a:tc>
                <a:extLst>
                  <a:ext uri="{0D108BD9-81ED-4DB2-BD59-A6C34878D82A}">
                    <a16:rowId xmlns:a16="http://schemas.microsoft.com/office/drawing/2014/main" val="1612081049"/>
                  </a:ext>
                </a:extLst>
              </a:tr>
              <a:tr h="305320">
                <a:tc>
                  <a:txBody>
                    <a:bodyPr/>
                    <a:lstStyle/>
                    <a:p>
                      <a:pPr rtl="1"/>
                      <a:r>
                        <a:rPr lang="en-US" sz="1400" b="0" i="0" u="none" strike="noStrike" cap="none" dirty="0">
                          <a:solidFill>
                            <a:schemeClr val="tx1"/>
                          </a:solidFill>
                          <a:effectLst/>
                          <a:latin typeface="+mn-lt"/>
                          <a:ea typeface="+mn-ea"/>
                          <a:cs typeface="+mn-cs"/>
                          <a:sym typeface="Arial"/>
                        </a:rPr>
                        <a:t>Annual income of the customer</a:t>
                      </a:r>
                      <a:endParaRPr lang="ar-SA" dirty="0"/>
                    </a:p>
                  </a:txBody>
                  <a:tcPr/>
                </a:tc>
                <a:tc>
                  <a:txBody>
                    <a:bodyPr/>
                    <a:lstStyle/>
                    <a:p>
                      <a:pPr rtl="1"/>
                      <a:r>
                        <a:rPr lang="en-US" dirty="0"/>
                        <a:t>income</a:t>
                      </a:r>
                      <a:endParaRPr lang="ar-SA" dirty="0"/>
                    </a:p>
                  </a:txBody>
                  <a:tcPr/>
                </a:tc>
                <a:extLst>
                  <a:ext uri="{0D108BD9-81ED-4DB2-BD59-A6C34878D82A}">
                    <a16:rowId xmlns:a16="http://schemas.microsoft.com/office/drawing/2014/main" val="2870478855"/>
                  </a:ext>
                </a:extLst>
              </a:tr>
              <a:tr h="498774">
                <a:tc>
                  <a:txBody>
                    <a:bodyPr/>
                    <a:lstStyle/>
                    <a:p>
                      <a:pPr rtl="1"/>
                      <a:r>
                        <a:rPr lang="en-US" sz="1400" b="0" i="0" u="none" strike="noStrike" cap="none" dirty="0">
                          <a:solidFill>
                            <a:schemeClr val="tx1"/>
                          </a:solidFill>
                          <a:effectLst/>
                          <a:latin typeface="+mn-lt"/>
                          <a:ea typeface="+mn-ea"/>
                          <a:cs typeface="+mn-cs"/>
                          <a:sym typeface="Arial"/>
                        </a:rPr>
                        <a:t>Avg spending on credit cards per month</a:t>
                      </a:r>
                      <a:endParaRPr lang="ar-SA" dirty="0"/>
                    </a:p>
                  </a:txBody>
                  <a:tcPr/>
                </a:tc>
                <a:tc>
                  <a:txBody>
                    <a:bodyPr/>
                    <a:lstStyle/>
                    <a:p>
                      <a:pPr rtl="1"/>
                      <a:r>
                        <a:rPr lang="en-US" sz="1400" b="0" i="0" u="none" strike="noStrike" cap="none" dirty="0" err="1">
                          <a:solidFill>
                            <a:schemeClr val="tx1"/>
                          </a:solidFill>
                          <a:effectLst/>
                          <a:latin typeface="+mn-lt"/>
                          <a:ea typeface="+mn-ea"/>
                          <a:cs typeface="+mn-cs"/>
                          <a:sym typeface="Arial"/>
                        </a:rPr>
                        <a:t>CCAvg</a:t>
                      </a:r>
                      <a:endParaRPr lang="ar-SA" dirty="0"/>
                    </a:p>
                  </a:txBody>
                  <a:tcPr/>
                </a:tc>
                <a:extLst>
                  <a:ext uri="{0D108BD9-81ED-4DB2-BD59-A6C34878D82A}">
                    <a16:rowId xmlns:a16="http://schemas.microsoft.com/office/drawing/2014/main" val="3913754269"/>
                  </a:ext>
                </a:extLst>
              </a:tr>
              <a:tr h="704152">
                <a:tc>
                  <a:txBody>
                    <a:bodyPr/>
                    <a:lstStyle/>
                    <a:p>
                      <a:pPr rtl="1"/>
                      <a:r>
                        <a:rPr lang="en-US" sz="1400" b="0" i="0" u="none" strike="noStrike" cap="none" dirty="0">
                          <a:solidFill>
                            <a:schemeClr val="tx1"/>
                          </a:solidFill>
                          <a:effectLst/>
                          <a:latin typeface="+mn-lt"/>
                          <a:ea typeface="+mn-ea"/>
                          <a:cs typeface="+mn-cs"/>
                          <a:sym typeface="Arial"/>
                        </a:rPr>
                        <a:t>Did this customer accept the personal loan offered in the last campaign?</a:t>
                      </a:r>
                      <a:endParaRPr lang="ar-SA" dirty="0"/>
                    </a:p>
                  </a:txBody>
                  <a:tcPr/>
                </a:tc>
                <a:tc>
                  <a:txBody>
                    <a:bodyPr/>
                    <a:lstStyle/>
                    <a:p>
                      <a:pPr rtl="1"/>
                      <a:r>
                        <a:rPr lang="en-US" sz="1400" b="0" i="0" u="none" strike="noStrike" cap="none" dirty="0">
                          <a:solidFill>
                            <a:schemeClr val="tx1"/>
                          </a:solidFill>
                          <a:effectLst/>
                          <a:latin typeface="+mn-lt"/>
                          <a:ea typeface="+mn-ea"/>
                          <a:cs typeface="+mn-cs"/>
                          <a:sym typeface="Arial"/>
                        </a:rPr>
                        <a:t>Personal Loan </a:t>
                      </a:r>
                      <a:endParaRPr lang="ar-SA" dirty="0"/>
                    </a:p>
                  </a:txBody>
                  <a:tcPr/>
                </a:tc>
                <a:extLst>
                  <a:ext uri="{0D108BD9-81ED-4DB2-BD59-A6C34878D82A}">
                    <a16:rowId xmlns:a16="http://schemas.microsoft.com/office/drawing/2014/main" val="1405878836"/>
                  </a:ext>
                </a:extLst>
              </a:tr>
              <a:tr h="305320">
                <a:tc>
                  <a:txBody>
                    <a:bodyPr/>
                    <a:lstStyle/>
                    <a:p>
                      <a:pPr rtl="1"/>
                      <a:r>
                        <a:rPr lang="en-US" sz="1400" b="0" i="0" u="none" strike="noStrike" cap="none" dirty="0">
                          <a:solidFill>
                            <a:schemeClr val="tx1"/>
                          </a:solidFill>
                          <a:effectLst/>
                          <a:latin typeface="+mn-lt"/>
                          <a:ea typeface="+mn-ea"/>
                          <a:cs typeface="+mn-cs"/>
                          <a:sym typeface="Arial"/>
                        </a:rPr>
                        <a:t>years of professional experience</a:t>
                      </a:r>
                      <a:endParaRPr lang="ar-SA" dirty="0"/>
                    </a:p>
                  </a:txBody>
                  <a:tcPr/>
                </a:tc>
                <a:tc>
                  <a:txBody>
                    <a:bodyPr/>
                    <a:lstStyle/>
                    <a:p>
                      <a:pPr rtl="1"/>
                      <a:r>
                        <a:rPr lang="en-US" sz="1400" b="0" i="0" u="none" strike="noStrike" cap="none" dirty="0">
                          <a:solidFill>
                            <a:schemeClr val="tx1"/>
                          </a:solidFill>
                          <a:effectLst/>
                          <a:latin typeface="+mn-lt"/>
                          <a:ea typeface="+mn-ea"/>
                          <a:cs typeface="+mn-cs"/>
                          <a:sym typeface="Arial"/>
                        </a:rPr>
                        <a:t>Experience</a:t>
                      </a:r>
                      <a:endParaRPr lang="ar-SA" dirty="0"/>
                    </a:p>
                  </a:txBody>
                  <a:tcPr/>
                </a:tc>
                <a:extLst>
                  <a:ext uri="{0D108BD9-81ED-4DB2-BD59-A6C34878D82A}">
                    <a16:rowId xmlns:a16="http://schemas.microsoft.com/office/drawing/2014/main" val="3624892854"/>
                  </a:ext>
                </a:extLst>
              </a:tr>
              <a:tr h="909530">
                <a:tc>
                  <a:txBody>
                    <a:bodyPr/>
                    <a:lstStyle/>
                    <a:p>
                      <a:pPr rtl="1"/>
                      <a:r>
                        <a:rPr lang="en-US" sz="1400" b="0" i="0" u="none" strike="noStrike" cap="none" dirty="0">
                          <a:solidFill>
                            <a:schemeClr val="tx1"/>
                          </a:solidFill>
                          <a:effectLst/>
                          <a:latin typeface="+mn-lt"/>
                          <a:ea typeface="+mn-ea"/>
                          <a:cs typeface="+mn-cs"/>
                          <a:sym typeface="Arial"/>
                        </a:rPr>
                        <a:t> Education Level.</a:t>
                      </a:r>
                      <a:br>
                        <a:rPr lang="en-US" dirty="0"/>
                      </a:br>
                      <a:r>
                        <a:rPr lang="en-US" sz="1400" b="0" i="0" u="none" strike="noStrike" cap="none" dirty="0">
                          <a:solidFill>
                            <a:schemeClr val="tx1"/>
                          </a:solidFill>
                          <a:effectLst/>
                          <a:latin typeface="+mn-lt"/>
                          <a:ea typeface="+mn-ea"/>
                          <a:cs typeface="+mn-cs"/>
                          <a:sym typeface="Arial"/>
                        </a:rPr>
                        <a:t>1: Undergrad;</a:t>
                      </a:r>
                      <a:br>
                        <a:rPr lang="en-US" dirty="0"/>
                      </a:br>
                      <a:r>
                        <a:rPr lang="en-US" sz="1400" b="0" i="0" u="none" strike="noStrike" cap="none" dirty="0">
                          <a:solidFill>
                            <a:schemeClr val="tx1"/>
                          </a:solidFill>
                          <a:effectLst/>
                          <a:latin typeface="+mn-lt"/>
                          <a:ea typeface="+mn-ea"/>
                          <a:cs typeface="+mn-cs"/>
                          <a:sym typeface="Arial"/>
                        </a:rPr>
                        <a:t>2: Graduate;</a:t>
                      </a:r>
                      <a:br>
                        <a:rPr lang="en-US" dirty="0"/>
                      </a:br>
                      <a:r>
                        <a:rPr lang="en-US" sz="1400" b="0" i="0" u="none" strike="noStrike" cap="none" dirty="0">
                          <a:solidFill>
                            <a:schemeClr val="tx1"/>
                          </a:solidFill>
                          <a:effectLst/>
                          <a:latin typeface="+mn-lt"/>
                          <a:ea typeface="+mn-ea"/>
                          <a:cs typeface="+mn-cs"/>
                          <a:sym typeface="Arial"/>
                        </a:rPr>
                        <a:t>3: Advanced/Professional</a:t>
                      </a:r>
                      <a:endParaRPr lang="ar-SA" dirty="0"/>
                    </a:p>
                  </a:txBody>
                  <a:tcPr/>
                </a:tc>
                <a:tc>
                  <a:txBody>
                    <a:bodyPr/>
                    <a:lstStyle/>
                    <a:p>
                      <a:pPr rtl="1"/>
                      <a:r>
                        <a:rPr lang="en-US" sz="1400" b="0" i="0" u="none" strike="noStrike" cap="none" dirty="0">
                          <a:solidFill>
                            <a:schemeClr val="tx1"/>
                          </a:solidFill>
                          <a:effectLst/>
                          <a:latin typeface="+mn-lt"/>
                          <a:ea typeface="+mn-ea"/>
                          <a:cs typeface="+mn-cs"/>
                          <a:sym typeface="Arial"/>
                        </a:rPr>
                        <a:t>Education</a:t>
                      </a:r>
                      <a:endParaRPr lang="ar-SA" dirty="0"/>
                    </a:p>
                  </a:txBody>
                  <a:tcPr/>
                </a:tc>
                <a:extLst>
                  <a:ext uri="{0D108BD9-81ED-4DB2-BD59-A6C34878D82A}">
                    <a16:rowId xmlns:a16="http://schemas.microsoft.com/office/drawing/2014/main" val="3209837"/>
                  </a:ext>
                </a:extLst>
              </a:tr>
            </a:tbl>
          </a:graphicData>
        </a:graphic>
      </p:graphicFrame>
      <p:sp>
        <p:nvSpPr>
          <p:cNvPr id="4" name="مربع نص 3">
            <a:extLst>
              <a:ext uri="{FF2B5EF4-FFF2-40B4-BE49-F238E27FC236}">
                <a16:creationId xmlns:a16="http://schemas.microsoft.com/office/drawing/2014/main" id="{1E87C0FA-B737-4EA7-B226-6F50FFF6F9E0}"/>
              </a:ext>
            </a:extLst>
          </p:cNvPr>
          <p:cNvSpPr txBox="1"/>
          <p:nvPr/>
        </p:nvSpPr>
        <p:spPr>
          <a:xfrm>
            <a:off x="7261860" y="807720"/>
            <a:ext cx="1798320" cy="2862322"/>
          </a:xfrm>
          <a:prstGeom prst="rect">
            <a:avLst/>
          </a:prstGeom>
          <a:noFill/>
        </p:spPr>
        <p:txBody>
          <a:bodyPr wrap="square" rtlCol="1">
            <a:spAutoFit/>
          </a:bodyPr>
          <a:lstStyle/>
          <a:p>
            <a:r>
              <a:rPr lang="en-US" sz="1200" dirty="0"/>
              <a:t>The file Bank  contains data on 5000 customers. The data include customer demographic information (age, income, etc.), the customer's relationship with the bank (mortgage, securities account, etc.), and the customer response to the last personal loan campaign (Personal Loan)</a:t>
            </a:r>
            <a:endParaRPr lang="ar-SA"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398063D-8870-4ECD-AD30-C9A5AE68E1FC}"/>
              </a:ext>
            </a:extLst>
          </p:cNvPr>
          <p:cNvSpPr>
            <a:spLocks noGrp="1"/>
          </p:cNvSpPr>
          <p:nvPr>
            <p:ph type="title"/>
          </p:nvPr>
        </p:nvSpPr>
        <p:spPr/>
        <p:txBody>
          <a:bodyPr/>
          <a:lstStyle/>
          <a:p>
            <a:pPr rtl="1"/>
            <a:r>
              <a:rPr lang="en-US" sz="3600" dirty="0"/>
              <a:t>Preprocessing</a:t>
            </a:r>
          </a:p>
        </p:txBody>
      </p:sp>
      <p:sp>
        <p:nvSpPr>
          <p:cNvPr id="3" name="عنصر نائب لرقم الشريحة 2">
            <a:extLst>
              <a:ext uri="{FF2B5EF4-FFF2-40B4-BE49-F238E27FC236}">
                <a16:creationId xmlns:a16="http://schemas.microsoft.com/office/drawing/2014/main" id="{A523FF64-4CAE-4C58-8CEC-670F030BF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مربع نص 3">
            <a:extLst>
              <a:ext uri="{FF2B5EF4-FFF2-40B4-BE49-F238E27FC236}">
                <a16:creationId xmlns:a16="http://schemas.microsoft.com/office/drawing/2014/main" id="{259BD735-8FAF-4DC0-AF2B-65A5152B3A5E}"/>
              </a:ext>
            </a:extLst>
          </p:cNvPr>
          <p:cNvSpPr txBox="1"/>
          <p:nvPr/>
        </p:nvSpPr>
        <p:spPr>
          <a:xfrm>
            <a:off x="841019" y="1697977"/>
            <a:ext cx="5245457" cy="1323439"/>
          </a:xfrm>
          <a:prstGeom prst="rect">
            <a:avLst/>
          </a:prstGeom>
          <a:noFill/>
        </p:spPr>
        <p:txBody>
          <a:bodyPr wrap="square" rtlCol="1">
            <a:spAutoFit/>
          </a:bodyPr>
          <a:lstStyle/>
          <a:p>
            <a:pPr marL="285750" indent="-285750">
              <a:buFont typeface="Wingdings" panose="05000000000000000000" pitchFamily="2" charset="2"/>
              <a:buChar char="§"/>
            </a:pPr>
            <a:r>
              <a:rPr lang="en-US" sz="2000" dirty="0">
                <a:solidFill>
                  <a:schemeClr val="accent1">
                    <a:lumMod val="50000"/>
                  </a:schemeClr>
                </a:solidFill>
              </a:rPr>
              <a:t>Check if there any missing values.</a:t>
            </a:r>
          </a:p>
          <a:p>
            <a:pPr marL="285750" indent="-285750">
              <a:buFont typeface="Wingdings" panose="05000000000000000000" pitchFamily="2" charset="2"/>
              <a:buChar char="§"/>
            </a:pPr>
            <a:r>
              <a:rPr lang="en-US" sz="2000" dirty="0">
                <a:solidFill>
                  <a:schemeClr val="accent1">
                    <a:lumMod val="50000"/>
                  </a:schemeClr>
                </a:solidFill>
              </a:rPr>
              <a:t>Check if there and duplicate.</a:t>
            </a:r>
          </a:p>
          <a:p>
            <a:pPr marL="285750" indent="-285750">
              <a:buFont typeface="Wingdings" panose="05000000000000000000" pitchFamily="2" charset="2"/>
              <a:buChar char="§"/>
            </a:pPr>
            <a:r>
              <a:rPr lang="en-US" sz="2000" dirty="0">
                <a:solidFill>
                  <a:schemeClr val="accent1">
                    <a:lumMod val="50000"/>
                  </a:schemeClr>
                </a:solidFill>
              </a:rPr>
              <a:t>Remove Outliers.</a:t>
            </a:r>
          </a:p>
          <a:p>
            <a:pPr marL="285750" indent="-285750">
              <a:buFont typeface="Wingdings" panose="05000000000000000000" pitchFamily="2" charset="2"/>
              <a:buChar char="§"/>
            </a:pPr>
            <a:r>
              <a:rPr lang="en-US" sz="2000" dirty="0">
                <a:solidFill>
                  <a:schemeClr val="accent1">
                    <a:lumMod val="50000"/>
                  </a:schemeClr>
                </a:solidFill>
              </a:rPr>
              <a:t>Create Dummy variables.</a:t>
            </a:r>
          </a:p>
        </p:txBody>
      </p:sp>
    </p:spTree>
    <p:extLst>
      <p:ext uri="{BB962C8B-B14F-4D97-AF65-F5344CB8AC3E}">
        <p14:creationId xmlns:p14="http://schemas.microsoft.com/office/powerpoint/2010/main" val="222280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24460" y="187085"/>
            <a:ext cx="765573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EDA:</a:t>
            </a:r>
            <a:endParaRPr sz="3600" dirty="0"/>
          </a:p>
        </p:txBody>
      </p:sp>
      <p:sp>
        <p:nvSpPr>
          <p:cNvPr id="727" name="Google Shape;727;p36"/>
          <p:cNvSpPr txBox="1">
            <a:spLocks noGrp="1"/>
          </p:cNvSpPr>
          <p:nvPr>
            <p:ph type="body" idx="1"/>
          </p:nvPr>
        </p:nvSpPr>
        <p:spPr>
          <a:xfrm>
            <a:off x="518160" y="1570655"/>
            <a:ext cx="7554290" cy="1922100"/>
          </a:xfrm>
          <a:prstGeom prst="rect">
            <a:avLst/>
          </a:prstGeom>
        </p:spPr>
        <p:txBody>
          <a:bodyPr spcFirstLastPara="1" wrap="square" lIns="91425" tIns="91425" rIns="91425" bIns="91425" anchor="t" anchorCtr="0">
            <a:noAutofit/>
          </a:bodyPr>
          <a:lstStyle/>
          <a:p>
            <a:pPr marL="0" indent="0">
              <a:buNone/>
            </a:pPr>
            <a:endParaRPr lang="en-US" b="0" i="0" dirty="0">
              <a:solidFill>
                <a:srgbClr val="212121"/>
              </a:solidFill>
              <a:effectLst/>
              <a:latin typeface="Roboto" panose="02000000000000000000" pitchFamily="2" charset="0"/>
            </a:endParaRPr>
          </a:p>
          <a:p>
            <a:pPr marL="0" lvl="0" indent="0" algn="l" rtl="0">
              <a:spcBef>
                <a:spcPts val="600"/>
              </a:spcBef>
              <a:spcAft>
                <a:spcPts val="0"/>
              </a:spcAft>
              <a:buNone/>
            </a:pPr>
            <a:endParaRPr dirty="0">
              <a:solidFill>
                <a:srgbClr val="28324A"/>
              </a:solidFill>
            </a:endParaRPr>
          </a:p>
        </p:txBody>
      </p:sp>
      <p:sp>
        <p:nvSpPr>
          <p:cNvPr id="728" name="Google Shape;728;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صورة 2">
            <a:extLst>
              <a:ext uri="{FF2B5EF4-FFF2-40B4-BE49-F238E27FC236}">
                <a16:creationId xmlns:a16="http://schemas.microsoft.com/office/drawing/2014/main" id="{81C7FDBD-0A2D-4574-89B7-64262622A272}"/>
              </a:ext>
            </a:extLst>
          </p:cNvPr>
          <p:cNvPicPr>
            <a:picLocks noChangeAspect="1"/>
          </p:cNvPicPr>
          <p:nvPr/>
        </p:nvPicPr>
        <p:blipFill rotWithShape="1">
          <a:blip r:embed="rId3"/>
          <a:srcRect l="5084" t="28742" r="30333" b="24888"/>
          <a:stretch/>
        </p:blipFill>
        <p:spPr>
          <a:xfrm>
            <a:off x="619760" y="965200"/>
            <a:ext cx="8279056" cy="35336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7"/>
          <p:cNvSpPr txBox="1">
            <a:spLocks noGrp="1"/>
          </p:cNvSpPr>
          <p:nvPr>
            <p:ph type="title"/>
          </p:nvPr>
        </p:nvSpPr>
        <p:spPr>
          <a:xfrm>
            <a:off x="156210" y="32170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EDA:</a:t>
            </a:r>
            <a:endParaRPr sz="3600" dirty="0"/>
          </a:p>
        </p:txBody>
      </p:sp>
      <p:sp>
        <p:nvSpPr>
          <p:cNvPr id="736" name="Google Shape;736;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صورة 2">
            <a:extLst>
              <a:ext uri="{FF2B5EF4-FFF2-40B4-BE49-F238E27FC236}">
                <a16:creationId xmlns:a16="http://schemas.microsoft.com/office/drawing/2014/main" id="{C4109500-2478-416A-AF27-87944FBA3453}"/>
              </a:ext>
            </a:extLst>
          </p:cNvPr>
          <p:cNvPicPr>
            <a:picLocks noChangeAspect="1"/>
          </p:cNvPicPr>
          <p:nvPr/>
        </p:nvPicPr>
        <p:blipFill rotWithShape="1">
          <a:blip r:embed="rId3"/>
          <a:srcRect l="3750" t="39474" r="68833" b="28070"/>
          <a:stretch/>
        </p:blipFill>
        <p:spPr>
          <a:xfrm>
            <a:off x="93979" y="1290320"/>
            <a:ext cx="4418729" cy="2621280"/>
          </a:xfrm>
          <a:prstGeom prst="rect">
            <a:avLst/>
          </a:prstGeom>
        </p:spPr>
      </p:pic>
      <p:pic>
        <p:nvPicPr>
          <p:cNvPr id="5" name="صورة 4">
            <a:extLst>
              <a:ext uri="{FF2B5EF4-FFF2-40B4-BE49-F238E27FC236}">
                <a16:creationId xmlns:a16="http://schemas.microsoft.com/office/drawing/2014/main" id="{6A3BA276-07A8-4F7F-A39F-7F52C5AAA53D}"/>
              </a:ext>
            </a:extLst>
          </p:cNvPr>
          <p:cNvPicPr>
            <a:picLocks noChangeAspect="1"/>
          </p:cNvPicPr>
          <p:nvPr/>
        </p:nvPicPr>
        <p:blipFill rotWithShape="1">
          <a:blip r:embed="rId4"/>
          <a:srcRect l="5745" t="53252" r="67917" b="14667"/>
          <a:stretch/>
        </p:blipFill>
        <p:spPr>
          <a:xfrm>
            <a:off x="4808220" y="1341120"/>
            <a:ext cx="4190104" cy="2499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224790" y="54268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EDA:</a:t>
            </a:r>
            <a:endParaRPr sz="3600"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9" name="صورة 8">
            <a:extLst>
              <a:ext uri="{FF2B5EF4-FFF2-40B4-BE49-F238E27FC236}">
                <a16:creationId xmlns:a16="http://schemas.microsoft.com/office/drawing/2014/main" id="{0570BD1F-0FE8-4897-BF62-4C99E49583C5}"/>
              </a:ext>
            </a:extLst>
          </p:cNvPr>
          <p:cNvPicPr>
            <a:picLocks noChangeAspect="1"/>
          </p:cNvPicPr>
          <p:nvPr/>
        </p:nvPicPr>
        <p:blipFill rotWithShape="1">
          <a:blip r:embed="rId3"/>
          <a:srcRect l="5000" t="36592" b="33778"/>
          <a:stretch/>
        </p:blipFill>
        <p:spPr>
          <a:xfrm>
            <a:off x="44196" y="1597152"/>
            <a:ext cx="8839200" cy="20970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081510" y="3630590"/>
            <a:ext cx="5214600" cy="1159800"/>
          </a:xfrm>
          <a:prstGeom prst="rect">
            <a:avLst/>
          </a:prstGeom>
        </p:spPr>
        <p:txBody>
          <a:bodyPr spcFirstLastPara="1" wrap="square" lIns="91425" tIns="91425" rIns="91425" bIns="91425" anchor="b" anchorCtr="0">
            <a:noAutofit/>
          </a:bodyPr>
          <a:lstStyle/>
          <a:p>
            <a:r>
              <a:rPr lang="en-US" sz="6000" dirty="0"/>
              <a:t>Modeling</a:t>
            </a:r>
            <a:br>
              <a:rPr lang="ar-SA" dirty="0"/>
            </a:br>
            <a:endParaRPr dirty="0"/>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241</Words>
  <Application>Microsoft Office PowerPoint</Application>
  <PresentationFormat>عرض على الشاشة (16:9)</PresentationFormat>
  <Paragraphs>66</Paragraphs>
  <Slides>12</Slides>
  <Notes>11</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12</vt:i4>
      </vt:variant>
    </vt:vector>
  </HeadingPairs>
  <TitlesOfParts>
    <vt:vector size="21" baseType="lpstr">
      <vt:lpstr>Source Sans Pro</vt:lpstr>
      <vt:lpstr>Roboto</vt:lpstr>
      <vt:lpstr>Corbel</vt:lpstr>
      <vt:lpstr>Oswald</vt:lpstr>
      <vt:lpstr>Courier New</vt:lpstr>
      <vt:lpstr>zeitung</vt:lpstr>
      <vt:lpstr>Wingdings</vt:lpstr>
      <vt:lpstr>Arial</vt:lpstr>
      <vt:lpstr>Quince template</vt:lpstr>
      <vt:lpstr>Bank Personal Loan Modelling </vt:lpstr>
      <vt:lpstr>Outline </vt:lpstr>
      <vt:lpstr>INTRODUCTION</vt:lpstr>
      <vt:lpstr>Dataset Description:</vt:lpstr>
      <vt:lpstr>Preprocessing</vt:lpstr>
      <vt:lpstr>EDA:</vt:lpstr>
      <vt:lpstr>EDA:</vt:lpstr>
      <vt:lpstr>EDA:</vt:lpstr>
      <vt:lpstr>Modeling </vt:lpstr>
      <vt:lpstr>عرض تقديمي في PowerPoint</vt:lpstr>
      <vt:lpstr>عرض تقديمي في PowerPoint</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Personal Loan Modelling </dc:title>
  <cp:lastModifiedBy>AM AB</cp:lastModifiedBy>
  <cp:revision>2</cp:revision>
  <dcterms:modified xsi:type="dcterms:W3CDTF">2021-10-07T14:19:48Z</dcterms:modified>
</cp:coreProperties>
</file>