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1"/>
  </p:notesMasterIdLst>
  <p:handoutMasterIdLst>
    <p:handoutMasterId r:id="rId22"/>
  </p:handoutMasterIdLst>
  <p:sldIdLst>
    <p:sldId id="320" r:id="rId5"/>
    <p:sldId id="257" r:id="rId6"/>
    <p:sldId id="312" r:id="rId7"/>
    <p:sldId id="321" r:id="rId8"/>
    <p:sldId id="260" r:id="rId9"/>
    <p:sldId id="322" r:id="rId10"/>
    <p:sldId id="328" r:id="rId11"/>
    <p:sldId id="323" r:id="rId12"/>
    <p:sldId id="324" r:id="rId13"/>
    <p:sldId id="325" r:id="rId14"/>
    <p:sldId id="317" r:id="rId15"/>
    <p:sldId id="277" r:id="rId16"/>
    <p:sldId id="314" r:id="rId17"/>
    <p:sldId id="315" r:id="rId18"/>
    <p:sldId id="326" r:id="rId19"/>
    <p:sldId id="327" r:id="rId20"/>
  </p:sldIdLst>
  <p:sldSz cx="9144000" cy="6858000" type="screen4x3"/>
  <p:notesSz cx="6858000" cy="9144000"/>
  <p:custDataLst>
    <p:tags r:id="rId23"/>
  </p:custDataLst>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E"/>
    <a:srgbClr val="316B9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页眉占位符 215041"/>
          <p:cNvSpPr>
            <a:spLocks noGrp="1"/>
          </p:cNvSpPr>
          <p:nvPr>
            <p:ph type="hdr" sz="quarter"/>
          </p:nvPr>
        </p:nvSpPr>
        <p:spPr>
          <a:xfrm>
            <a:off x="0" y="0"/>
            <a:ext cx="2971800" cy="457200"/>
          </a:xfrm>
          <a:prstGeom prst="rect">
            <a:avLst/>
          </a:prstGeom>
          <a:noFill/>
          <a:ln w="9525">
            <a:noFill/>
          </a:ln>
        </p:spPr>
        <p:txBody>
          <a:bodyPr/>
          <a:lstStyle/>
          <a:p>
            <a:pPr lvl="0"/>
            <a:endParaRPr lang="en-GB" sz="1200"/>
          </a:p>
        </p:txBody>
      </p:sp>
      <p:sp>
        <p:nvSpPr>
          <p:cNvPr id="215043" name="日期占位符 215042"/>
          <p:cNvSpPr>
            <a:spLocks noGrp="1"/>
          </p:cNvSpPr>
          <p:nvPr>
            <p:ph type="dt" sz="quarter" idx="1"/>
          </p:nvPr>
        </p:nvSpPr>
        <p:spPr>
          <a:xfrm>
            <a:off x="3884613" y="0"/>
            <a:ext cx="2971800" cy="457200"/>
          </a:xfrm>
          <a:prstGeom prst="rect">
            <a:avLst/>
          </a:prstGeom>
          <a:noFill/>
          <a:ln w="9525">
            <a:noFill/>
          </a:ln>
        </p:spPr>
        <p:txBody>
          <a:bodyPr/>
          <a:lstStyle/>
          <a:p>
            <a:pPr lvl="0" algn="r"/>
            <a:endParaRPr lang="en-GB" sz="1200"/>
          </a:p>
        </p:txBody>
      </p:sp>
      <p:sp>
        <p:nvSpPr>
          <p:cNvPr id="215044" name="页脚占位符 215043"/>
          <p:cNvSpPr>
            <a:spLocks noGrp="1"/>
          </p:cNvSpPr>
          <p:nvPr>
            <p:ph type="ftr" sz="quarter" idx="2"/>
          </p:nvPr>
        </p:nvSpPr>
        <p:spPr>
          <a:xfrm>
            <a:off x="0" y="8685213"/>
            <a:ext cx="2971800" cy="457200"/>
          </a:xfrm>
          <a:prstGeom prst="rect">
            <a:avLst/>
          </a:prstGeom>
          <a:noFill/>
          <a:ln w="9525">
            <a:noFill/>
          </a:ln>
        </p:spPr>
        <p:txBody>
          <a:bodyPr anchor="b" anchorCtr="0"/>
          <a:lstStyle/>
          <a:p>
            <a:pPr lvl="0"/>
            <a:endParaRPr lang="en-GB" sz="1200"/>
          </a:p>
        </p:txBody>
      </p:sp>
      <p:sp>
        <p:nvSpPr>
          <p:cNvPr id="215045" name="灯片编号占位符 215044"/>
          <p:cNvSpPr>
            <a:spLocks noGrp="1"/>
          </p:cNvSpPr>
          <p:nvPr>
            <p:ph type="sldNum" sz="quarter" idx="3"/>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GB" sz="1200"/>
              <a:t>‹#›</a:t>
            </a:fld>
            <a:endParaRPr lang="en-GB"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页眉占位符 214017"/>
          <p:cNvSpPr>
            <a:spLocks noGrp="1"/>
          </p:cNvSpPr>
          <p:nvPr>
            <p:ph type="hdr" sz="quarter"/>
          </p:nvPr>
        </p:nvSpPr>
        <p:spPr>
          <a:xfrm>
            <a:off x="0" y="0"/>
            <a:ext cx="2971800" cy="457200"/>
          </a:xfrm>
          <a:prstGeom prst="rect">
            <a:avLst/>
          </a:prstGeom>
          <a:noFill/>
          <a:ln w="9525">
            <a:noFill/>
          </a:ln>
        </p:spPr>
        <p:txBody>
          <a:bodyPr/>
          <a:lstStyle/>
          <a:p>
            <a:pPr lvl="0"/>
            <a:endParaRPr lang="en-GB" sz="1200" dirty="0"/>
          </a:p>
        </p:txBody>
      </p:sp>
      <p:sp>
        <p:nvSpPr>
          <p:cNvPr id="214019" name="日期占位符 214018"/>
          <p:cNvSpPr>
            <a:spLocks noGrp="1"/>
          </p:cNvSpPr>
          <p:nvPr>
            <p:ph type="dt" idx="1"/>
          </p:nvPr>
        </p:nvSpPr>
        <p:spPr>
          <a:xfrm>
            <a:off x="3884613" y="0"/>
            <a:ext cx="2971800" cy="457200"/>
          </a:xfrm>
          <a:prstGeom prst="rect">
            <a:avLst/>
          </a:prstGeom>
          <a:noFill/>
          <a:ln w="9525">
            <a:noFill/>
          </a:ln>
        </p:spPr>
        <p:txBody>
          <a:bodyPr/>
          <a:lstStyle/>
          <a:p>
            <a:pPr lvl="0" algn="r"/>
            <a:endParaRPr lang="en-GB" sz="1200" dirty="0"/>
          </a:p>
        </p:txBody>
      </p:sp>
      <p:sp>
        <p:nvSpPr>
          <p:cNvPr id="214020" name="幻灯片图像占位符 214019"/>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14021" name="文本占位符 214020"/>
          <p:cNvSpPr>
            <a:spLocks noGrp="1"/>
          </p:cNvSpPr>
          <p:nvPr>
            <p:ph type="body" sz="quarter" idx="3"/>
          </p:nvPr>
        </p:nvSpPr>
        <p:spPr>
          <a:xfrm>
            <a:off x="685800" y="4343400"/>
            <a:ext cx="54864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2" name="页脚占位符 214021"/>
          <p:cNvSpPr>
            <a:spLocks noGrp="1"/>
          </p:cNvSpPr>
          <p:nvPr>
            <p:ph type="ftr" sz="quarter" idx="4"/>
          </p:nvPr>
        </p:nvSpPr>
        <p:spPr>
          <a:xfrm>
            <a:off x="0" y="8685213"/>
            <a:ext cx="2971800" cy="457200"/>
          </a:xfrm>
          <a:prstGeom prst="rect">
            <a:avLst/>
          </a:prstGeom>
          <a:noFill/>
          <a:ln w="9525">
            <a:noFill/>
          </a:ln>
        </p:spPr>
        <p:txBody>
          <a:bodyPr anchor="b" anchorCtr="0"/>
          <a:lstStyle/>
          <a:p>
            <a:pPr lvl="0"/>
            <a:endParaRPr lang="en-GB" sz="1200" dirty="0"/>
          </a:p>
        </p:txBody>
      </p:sp>
      <p:sp>
        <p:nvSpPr>
          <p:cNvPr id="214023" name="灯片编号占位符 214022"/>
          <p:cNvSpPr>
            <a:spLocks noGrp="1"/>
          </p:cNvSpPr>
          <p:nvPr>
            <p:ph type="sldNum" sz="quarter" idx="5"/>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GB" sz="1200" dirty="0"/>
              <a:t>‹#›</a:t>
            </a:fld>
            <a:endParaRPr lang="en-GB"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4213" y="1566863"/>
            <a:ext cx="3957050"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endParaRPr lang="en-GB"/>
          </a:p>
        </p:txBody>
      </p:sp>
      <p:sp>
        <p:nvSpPr>
          <p:cNvPr id="9" name="灯片编号占位符 8"/>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6913" y="150813"/>
            <a:ext cx="2097088" cy="5942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50813"/>
            <a:ext cx="6169692" cy="5942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endParaRPr lang="en-GB"/>
          </a:p>
        </p:txBody>
      </p:sp>
      <p:sp>
        <p:nvSpPr>
          <p:cNvPr id="5" name="灯片编号占位符 4"/>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endParaRPr lang="en-GB"/>
          </a:p>
        </p:txBody>
      </p:sp>
      <p:sp>
        <p:nvSpPr>
          <p:cNvPr id="4" name="灯片编号占位符 3"/>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endParaRPr lang="en-GB"/>
          </a:p>
        </p:txBody>
      </p:sp>
      <p:sp>
        <p:nvSpPr>
          <p:cNvPr id="7" name="灯片编号占位符 6"/>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endParaRPr lang="en-GB"/>
          </a:p>
        </p:txBody>
      </p:sp>
      <p:sp>
        <p:nvSpPr>
          <p:cNvPr id="6" name="灯片编号占位符 5"/>
          <p:cNvSpPr>
            <a:spLocks noGrp="1"/>
          </p:cNvSpPr>
          <p:nvPr>
            <p:ph type="sldNum" sz="quarter" idx="12"/>
          </p:nvPr>
        </p:nvSpPr>
        <p:spPr/>
        <p:txBody>
          <a:bodyPr/>
          <a:lstStyle/>
          <a:p>
            <a:pPr lvl="0"/>
            <a:fld id="{9A0DB2DC-4C9A-4742-B13C-FB6460FD3503}" type="slidenum">
              <a:rPr lang="en-GB"/>
              <a:t>‹#›</a:t>
            </a:fld>
            <a:endParaRPr lang="en-GB"/>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jpe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4.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14" name="图片 4113" descr="18"/>
          <p:cNvPicPr>
            <a:picLocks noChangeAspect="1"/>
          </p:cNvPicPr>
          <p:nvPr/>
        </p:nvPicPr>
        <p:blipFill>
          <a:blip r:embed="rId12"/>
          <a:stretch>
            <a:fillRect/>
          </a:stretch>
        </p:blipFill>
        <p:spPr>
          <a:xfrm>
            <a:off x="0" y="0"/>
            <a:ext cx="9144000" cy="6858000"/>
          </a:xfrm>
          <a:prstGeom prst="rect">
            <a:avLst/>
          </a:prstGeom>
          <a:solidFill>
            <a:srgbClr val="000066"/>
          </a:solidFill>
          <a:ln w="9525">
            <a:noFill/>
          </a:ln>
        </p:spPr>
      </p:pic>
      <p:sp>
        <p:nvSpPr>
          <p:cNvPr id="4100" name="标题 4099"/>
          <p:cNvSpPr>
            <a:spLocks noGrp="1"/>
          </p:cNvSpPr>
          <p:nvPr>
            <p:ph type="title"/>
          </p:nvPr>
        </p:nvSpPr>
        <p:spPr>
          <a:xfrm>
            <a:off x="914400" y="150813"/>
            <a:ext cx="8229600" cy="719137"/>
          </a:xfrm>
          <a:prstGeom prst="rect">
            <a:avLst/>
          </a:prstGeom>
          <a:noFill/>
          <a:ln w="9525">
            <a:noFill/>
          </a:ln>
        </p:spPr>
        <p:txBody>
          <a:bodyPr anchor="ctr" anchorCtr="0"/>
          <a:lstStyle/>
          <a:p>
            <a:pPr lvl="0"/>
            <a:r>
              <a:rPr lang="en-US" altLang="zh-CN" dirty="0"/>
              <a:t>Click to edit Master title style</a:t>
            </a:r>
          </a:p>
        </p:txBody>
      </p:sp>
      <p:sp>
        <p:nvSpPr>
          <p:cNvPr id="4101" name="文本占位符 4100"/>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4107" name="日期占位符 410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4108" name="页脚占位符 410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4112" name="灯片编号占位符 4111"/>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strVal val="#ppt_w+.3"/>
                                          </p:val>
                                        </p:tav>
                                        <p:tav tm="100000">
                                          <p:val>
                                            <p:strVal val="#ppt_w"/>
                                          </p:val>
                                        </p:tav>
                                      </p:tavLst>
                                    </p:anim>
                                    <p:anim calcmode="lin" valueType="num">
                                      <p:cBhvr>
                                        <p:cTn id="8" dur="500" fill="hold"/>
                                        <p:tgtEl>
                                          <p:spTgt spid="4100"/>
                                        </p:tgtEl>
                                        <p:attrNameLst>
                                          <p:attrName>ppt_h</p:attrName>
                                        </p:attrNameLst>
                                      </p:cBhvr>
                                      <p:tavLst>
                                        <p:tav tm="0">
                                          <p:val>
                                            <p:strVal val="#ppt_h"/>
                                          </p:val>
                                        </p:tav>
                                        <p:tav tm="100000">
                                          <p:val>
                                            <p:strVal val="#ppt_h"/>
                                          </p:val>
                                        </p:tav>
                                      </p:tavLst>
                                    </p:anim>
                                    <p:animEffect transition="in" filter="fade">
                                      <p:cBhvr>
                                        <p:cTn id="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482" name="图片 276481"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pic>
        <p:nvPicPr>
          <p:cNvPr id="276488" name="图片 276487" descr="M62FB&amp;F006 copy"/>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276483" name="标题 276482"/>
          <p:cNvSpPr>
            <a:spLocks noGrp="1"/>
          </p:cNvSpPr>
          <p:nvPr>
            <p:ph type="title"/>
          </p:nvPr>
        </p:nvSpPr>
        <p:spPr>
          <a:xfrm>
            <a:off x="914400" y="150813"/>
            <a:ext cx="8229600" cy="469900"/>
          </a:xfrm>
          <a:prstGeom prst="rect">
            <a:avLst/>
          </a:prstGeom>
          <a:noFill/>
          <a:ln w="9525">
            <a:noFill/>
          </a:ln>
        </p:spPr>
        <p:txBody>
          <a:bodyPr anchor="ctr" anchorCtr="0"/>
          <a:lstStyle/>
          <a:p>
            <a:pPr lvl="0"/>
            <a:r>
              <a:rPr lang="en-US" altLang="zh-CN" dirty="0"/>
              <a:t>Click to edit Master title style</a:t>
            </a:r>
          </a:p>
        </p:txBody>
      </p:sp>
      <p:sp>
        <p:nvSpPr>
          <p:cNvPr id="276484" name="文本占位符 276483"/>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276485" name="日期占位符 276484"/>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276486" name="页脚占位符 276485"/>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276487" name="灯片编号占位符 276486"/>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76483"/>
                                        </p:tgtEl>
                                        <p:attrNameLst>
                                          <p:attrName>style.visibility</p:attrName>
                                        </p:attrNameLst>
                                      </p:cBhvr>
                                      <p:to>
                                        <p:strVal val="visible"/>
                                      </p:to>
                                    </p:set>
                                    <p:anim calcmode="lin" valueType="num">
                                      <p:cBhvr>
                                        <p:cTn id="7" dur="500" fill="hold"/>
                                        <p:tgtEl>
                                          <p:spTgt spid="276483"/>
                                        </p:tgtEl>
                                        <p:attrNameLst>
                                          <p:attrName>ppt_w</p:attrName>
                                        </p:attrNameLst>
                                      </p:cBhvr>
                                      <p:tavLst>
                                        <p:tav tm="0">
                                          <p:val>
                                            <p:strVal val="#ppt_w+.3"/>
                                          </p:val>
                                        </p:tav>
                                        <p:tav tm="100000">
                                          <p:val>
                                            <p:strVal val="#ppt_w"/>
                                          </p:val>
                                        </p:tav>
                                      </p:tavLst>
                                    </p:anim>
                                    <p:anim calcmode="lin" valueType="num">
                                      <p:cBhvr>
                                        <p:cTn id="8" dur="500" fill="hold"/>
                                        <p:tgtEl>
                                          <p:spTgt spid="276483"/>
                                        </p:tgtEl>
                                        <p:attrNameLst>
                                          <p:attrName>ppt_h</p:attrName>
                                        </p:attrNameLst>
                                      </p:cBhvr>
                                      <p:tavLst>
                                        <p:tav tm="0">
                                          <p:val>
                                            <p:strVal val="#ppt_h"/>
                                          </p:val>
                                        </p:tav>
                                        <p:tav tm="100000">
                                          <p:val>
                                            <p:strVal val="#ppt_h"/>
                                          </p:val>
                                        </p:tav>
                                      </p:tavLst>
                                    </p:anim>
                                    <p:animEffect transition="in" filter="fade">
                                      <p:cBhvr>
                                        <p:cTn id="9"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4434" name="图片 274433" descr="18"/>
          <p:cNvPicPr>
            <a:picLocks noChangeAspect="1"/>
          </p:cNvPicPr>
          <p:nvPr/>
        </p:nvPicPr>
        <p:blipFill>
          <a:blip r:embed="rId13"/>
          <a:stretch>
            <a:fillRect/>
          </a:stretch>
        </p:blipFill>
        <p:spPr>
          <a:xfrm>
            <a:off x="0" y="0"/>
            <a:ext cx="9144000" cy="6858000"/>
          </a:xfrm>
          <a:prstGeom prst="rect">
            <a:avLst/>
          </a:prstGeom>
          <a:solidFill>
            <a:srgbClr val="000066"/>
          </a:solidFill>
          <a:ln w="9525">
            <a:noFill/>
          </a:ln>
        </p:spPr>
      </p:pic>
      <p:pic>
        <p:nvPicPr>
          <p:cNvPr id="274440" name="图片 274439" descr="M62FB&amp;F006 copy"/>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274435" name="标题 274434"/>
          <p:cNvSpPr>
            <a:spLocks noGrp="1"/>
          </p:cNvSpPr>
          <p:nvPr>
            <p:ph type="title"/>
          </p:nvPr>
        </p:nvSpPr>
        <p:spPr>
          <a:xfrm>
            <a:off x="914400" y="150813"/>
            <a:ext cx="8229600" cy="469900"/>
          </a:xfrm>
          <a:prstGeom prst="rect">
            <a:avLst/>
          </a:prstGeom>
          <a:noFill/>
          <a:ln w="9525">
            <a:noFill/>
          </a:ln>
        </p:spPr>
        <p:txBody>
          <a:bodyPr anchor="ctr" anchorCtr="0"/>
          <a:lstStyle/>
          <a:p>
            <a:pPr lvl="0"/>
            <a:r>
              <a:rPr lang="en-US" altLang="zh-CN" dirty="0"/>
              <a:t>Click to edit Master title style</a:t>
            </a:r>
          </a:p>
        </p:txBody>
      </p:sp>
      <p:sp>
        <p:nvSpPr>
          <p:cNvPr id="274436" name="文本占位符 274435"/>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274437" name="日期占位符 27443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274438" name="页脚占位符 27443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274439" name="灯片编号占位符 274438"/>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74440"/>
                                        </p:tgtEl>
                                        <p:attrNameLst>
                                          <p:attrName>style.visibility</p:attrName>
                                        </p:attrNameLst>
                                      </p:cBhvr>
                                      <p:to>
                                        <p:strVal val="visible"/>
                                      </p:to>
                                    </p:set>
                                    <p:animEffect transition="in" filter="wipe(down)">
                                      <p:cBhvr>
                                        <p:cTn id="7" dur="500"/>
                                        <p:tgtEl>
                                          <p:spTgt spid="274440"/>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iterate type="lt">
                                    <p:tmPct val="5000"/>
                                  </p:iterate>
                                  <p:childTnLst>
                                    <p:set>
                                      <p:cBhvr>
                                        <p:cTn id="10" dur="1" fill="hold">
                                          <p:stCondLst>
                                            <p:cond delay="0"/>
                                          </p:stCondLst>
                                        </p:cTn>
                                        <p:tgtEl>
                                          <p:spTgt spid="274435"/>
                                        </p:tgtEl>
                                        <p:attrNameLst>
                                          <p:attrName>style.visibility</p:attrName>
                                        </p:attrNameLst>
                                      </p:cBhvr>
                                      <p:to>
                                        <p:strVal val="visible"/>
                                      </p:to>
                                    </p:set>
                                    <p:anim calcmode="lin" valueType="num">
                                      <p:cBhvr>
                                        <p:cTn id="11" dur="500" fill="hold"/>
                                        <p:tgtEl>
                                          <p:spTgt spid="274435"/>
                                        </p:tgtEl>
                                        <p:attrNameLst>
                                          <p:attrName>ppt_w</p:attrName>
                                        </p:attrNameLst>
                                      </p:cBhvr>
                                      <p:tavLst>
                                        <p:tav tm="0">
                                          <p:val>
                                            <p:strVal val="#ppt_w+.3"/>
                                          </p:val>
                                        </p:tav>
                                        <p:tav tm="100000">
                                          <p:val>
                                            <p:strVal val="#ppt_w"/>
                                          </p:val>
                                        </p:tav>
                                      </p:tavLst>
                                    </p:anim>
                                    <p:anim calcmode="lin" valueType="num">
                                      <p:cBhvr>
                                        <p:cTn id="12" dur="500" fill="hold"/>
                                        <p:tgtEl>
                                          <p:spTgt spid="274435"/>
                                        </p:tgtEl>
                                        <p:attrNameLst>
                                          <p:attrName>ppt_h</p:attrName>
                                        </p:attrNameLst>
                                      </p:cBhvr>
                                      <p:tavLst>
                                        <p:tav tm="0">
                                          <p:val>
                                            <p:strVal val="#ppt_h"/>
                                          </p:val>
                                        </p:tav>
                                        <p:tav tm="100000">
                                          <p:val>
                                            <p:strVal val="#ppt_h"/>
                                          </p:val>
                                        </p:tav>
                                      </p:tavLst>
                                    </p:anim>
                                    <p:animEffect transition="in" filter="fade">
                                      <p:cBhvr>
                                        <p:cTn id="13"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14" name="图片 4113" descr="18"/>
          <p:cNvPicPr>
            <a:picLocks noChangeAspect="1"/>
          </p:cNvPicPr>
          <p:nvPr/>
        </p:nvPicPr>
        <p:blipFill>
          <a:blip r:embed="rId12"/>
          <a:stretch>
            <a:fillRect/>
          </a:stretch>
        </p:blipFill>
        <p:spPr>
          <a:xfrm>
            <a:off x="0" y="0"/>
            <a:ext cx="9144000" cy="6858000"/>
          </a:xfrm>
          <a:prstGeom prst="rect">
            <a:avLst/>
          </a:prstGeom>
          <a:solidFill>
            <a:srgbClr val="000066"/>
          </a:solidFill>
          <a:ln w="9525">
            <a:noFill/>
          </a:ln>
        </p:spPr>
      </p:pic>
      <p:sp>
        <p:nvSpPr>
          <p:cNvPr id="4100" name="标题 4099"/>
          <p:cNvSpPr>
            <a:spLocks noGrp="1"/>
          </p:cNvSpPr>
          <p:nvPr>
            <p:ph type="title"/>
          </p:nvPr>
        </p:nvSpPr>
        <p:spPr>
          <a:xfrm>
            <a:off x="914400" y="150813"/>
            <a:ext cx="8229600" cy="719137"/>
          </a:xfrm>
          <a:prstGeom prst="rect">
            <a:avLst/>
          </a:prstGeom>
          <a:noFill/>
          <a:ln w="9525">
            <a:noFill/>
          </a:ln>
        </p:spPr>
        <p:txBody>
          <a:bodyPr anchor="ctr" anchorCtr="0"/>
          <a:lstStyle/>
          <a:p>
            <a:pPr lvl="0"/>
            <a:r>
              <a:rPr lang="en-US" altLang="zh-CN" dirty="0"/>
              <a:t>Click to edit Master title style</a:t>
            </a:r>
          </a:p>
        </p:txBody>
      </p:sp>
      <p:sp>
        <p:nvSpPr>
          <p:cNvPr id="4101" name="文本占位符 4100"/>
          <p:cNvSpPr>
            <a:spLocks noGrp="1"/>
          </p:cNvSpPr>
          <p:nvPr>
            <p:ph type="body" idx="1"/>
          </p:nvPr>
        </p:nvSpPr>
        <p:spPr>
          <a:xfrm>
            <a:off x="755650" y="1566863"/>
            <a:ext cx="8075613" cy="4525962"/>
          </a:xfrm>
          <a:prstGeom prst="rect">
            <a:avLst/>
          </a:prstGeom>
          <a:noFill/>
          <a:ln w="9525">
            <a:noFill/>
          </a:ln>
        </p:spPr>
        <p:txBody>
          <a:bodyPr/>
          <a:lstStyle/>
          <a:p>
            <a:pPr lvl="0"/>
            <a:r>
              <a:rPr lang="en-US" altLang="zh-CN" dirty="0"/>
              <a:t>Click to edit Master text styles</a:t>
            </a:r>
          </a:p>
        </p:txBody>
      </p:sp>
      <p:sp>
        <p:nvSpPr>
          <p:cNvPr id="4107" name="日期占位符 4106"/>
          <p:cNvSpPr>
            <a:spLocks noGrp="1"/>
          </p:cNvSpPr>
          <p:nvPr>
            <p:ph type="dt" sz="half" idx="2"/>
          </p:nvPr>
        </p:nvSpPr>
        <p:spPr>
          <a:xfrm>
            <a:off x="6704013" y="6130925"/>
            <a:ext cx="2133600" cy="476250"/>
          </a:xfrm>
          <a:prstGeom prst="rect">
            <a:avLst/>
          </a:prstGeom>
          <a:noFill/>
          <a:ln w="9525">
            <a:noFill/>
          </a:ln>
        </p:spPr>
        <p:txBody>
          <a:bodyPr/>
          <a:lstStyle>
            <a:lvl1pPr>
              <a:defRPr sz="1400"/>
            </a:lvl1pPr>
          </a:lstStyle>
          <a:p>
            <a:pPr lvl="0"/>
            <a:endParaRPr lang="en-US" altLang="zh-CN"/>
          </a:p>
        </p:txBody>
      </p:sp>
      <p:sp>
        <p:nvSpPr>
          <p:cNvPr id="4108" name="页脚占位符 4107"/>
          <p:cNvSpPr>
            <a:spLocks noGrp="1"/>
          </p:cNvSpPr>
          <p:nvPr>
            <p:ph type="ftr" sz="quarter" idx="3"/>
          </p:nvPr>
        </p:nvSpPr>
        <p:spPr>
          <a:xfrm>
            <a:off x="1619250" y="6130925"/>
            <a:ext cx="4752975" cy="476250"/>
          </a:xfrm>
          <a:prstGeom prst="rect">
            <a:avLst/>
          </a:prstGeom>
          <a:noFill/>
          <a:ln w="9525">
            <a:noFill/>
          </a:ln>
        </p:spPr>
        <p:txBody>
          <a:bodyPr/>
          <a:lstStyle>
            <a:lvl1pPr algn="ctr">
              <a:defRPr sz="1400"/>
            </a:lvl1pPr>
          </a:lstStyle>
          <a:p>
            <a:pPr lvl="0"/>
            <a:endParaRPr lang="en-GB"/>
          </a:p>
        </p:txBody>
      </p:sp>
      <p:sp>
        <p:nvSpPr>
          <p:cNvPr id="4112" name="灯片编号占位符 4111"/>
          <p:cNvSpPr>
            <a:spLocks noGrp="1"/>
          </p:cNvSpPr>
          <p:nvPr>
            <p:ph type="sldNum" sz="quarter" idx="4"/>
          </p:nvPr>
        </p:nvSpPr>
        <p:spPr>
          <a:xfrm>
            <a:off x="179388" y="6135688"/>
            <a:ext cx="684212" cy="476250"/>
          </a:xfrm>
          <a:prstGeom prst="rect">
            <a:avLst/>
          </a:prstGeom>
          <a:noFill/>
          <a:ln w="9525">
            <a:noFill/>
          </a:ln>
        </p:spPr>
        <p:txBody>
          <a:bodyPr/>
          <a:lstStyle>
            <a:lvl1pPr algn="ctr">
              <a:defRPr sz="1400"/>
            </a:lvl1pPr>
          </a:lstStyle>
          <a:p>
            <a:pPr lvl="0"/>
            <a:fld id="{9A0DB2DC-4C9A-4742-B13C-FB6460FD3503}"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4100"/>
                                        </p:tgtEl>
                                        <p:attrNameLst>
                                          <p:attrName>style.visibility</p:attrName>
                                        </p:attrNameLst>
                                      </p:cBhvr>
                                      <p:to>
                                        <p:strVal val="visible"/>
                                      </p:to>
                                    </p:set>
                                    <p:anim calcmode="lin" valueType="num">
                                      <p:cBhvr>
                                        <p:cTn id="7" dur="500" fill="hold"/>
                                        <p:tgtEl>
                                          <p:spTgt spid="4100"/>
                                        </p:tgtEl>
                                        <p:attrNameLst>
                                          <p:attrName>ppt_w</p:attrName>
                                        </p:attrNameLst>
                                      </p:cBhvr>
                                      <p:tavLst>
                                        <p:tav tm="0">
                                          <p:val>
                                            <p:strVal val="#ppt_w+.3"/>
                                          </p:val>
                                        </p:tav>
                                        <p:tav tm="100000">
                                          <p:val>
                                            <p:strVal val="#ppt_w"/>
                                          </p:val>
                                        </p:tav>
                                      </p:tavLst>
                                    </p:anim>
                                    <p:anim calcmode="lin" valueType="num">
                                      <p:cBhvr>
                                        <p:cTn id="8" dur="500" fill="hold"/>
                                        <p:tgtEl>
                                          <p:spTgt spid="4100"/>
                                        </p:tgtEl>
                                        <p:attrNameLst>
                                          <p:attrName>ppt_h</p:attrName>
                                        </p:attrNameLst>
                                      </p:cBhvr>
                                      <p:tavLst>
                                        <p:tav tm="0">
                                          <p:val>
                                            <p:strVal val="#ppt_h"/>
                                          </p:val>
                                        </p:tav>
                                        <p:tav tm="100000">
                                          <p:val>
                                            <p:strVal val="#ppt_h"/>
                                          </p:val>
                                        </p:tav>
                                      </p:tavLst>
                                    </p:anim>
                                    <p:animEffect transition="in" filter="fade">
                                      <p:cBhvr>
                                        <p:cTn id="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hf sldNum="0" hdr="0" ftr="0" dt="0"/>
  <p:txStyles>
    <p:titleStyle>
      <a:lvl1pPr marL="0" lvl="0" indent="0" algn="l" defTabSz="914400" rtl="0" eaLnBrk="1" fontAlgn="base" latinLnBrk="0" hangingPunct="1">
        <a:lnSpc>
          <a:spcPct val="100000"/>
        </a:lnSpc>
        <a:spcBef>
          <a:spcPct val="0"/>
        </a:spcBef>
        <a:spcAft>
          <a:spcPct val="0"/>
        </a:spcAft>
        <a:buNone/>
        <a:defRPr sz="2600" b="0" i="0" u="none" kern="1200" baseline="0">
          <a:solidFill>
            <a:srgbClr val="00003E"/>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4D40F-5433-FF3A-3E96-BC9B0A8F18AA}"/>
              </a:ext>
            </a:extLst>
          </p:cNvPr>
          <p:cNvSpPr>
            <a:spLocks noGrp="1"/>
          </p:cNvSpPr>
          <p:nvPr>
            <p:ph type="title"/>
          </p:nvPr>
        </p:nvSpPr>
        <p:spPr>
          <a:xfrm>
            <a:off x="395536" y="548680"/>
            <a:ext cx="8748464" cy="576064"/>
          </a:xfrm>
        </p:spPr>
        <p:txBody>
          <a:bodyPr/>
          <a:lstStyle/>
          <a:p>
            <a:r>
              <a:rPr lang="zh-CN" altLang="en-US" sz="4000" dirty="0">
                <a:ln w="10160">
                  <a:solidFill>
                    <a:schemeClr val="accent5"/>
                  </a:solidFill>
                  <a:prstDash val="solid"/>
                </a:ln>
                <a:latin typeface="楷体" panose="02010609060101010101" pitchFamily="49" charset="-122"/>
                <a:ea typeface="楷体" panose="02010609060101010101" pitchFamily="49" charset="-122"/>
              </a:rPr>
              <a:t>基于</a:t>
            </a:r>
            <a:r>
              <a:rPr lang="en-US" altLang="zh-CN" sz="4000" dirty="0">
                <a:ln w="10160">
                  <a:solidFill>
                    <a:schemeClr val="accent5"/>
                  </a:solidFill>
                  <a:prstDash val="solid"/>
                </a:ln>
                <a:latin typeface="楷体" panose="02010609060101010101" pitchFamily="49" charset="-122"/>
                <a:ea typeface="楷体" panose="02010609060101010101" pitchFamily="49" charset="-122"/>
              </a:rPr>
              <a:t>51</a:t>
            </a:r>
            <a:r>
              <a:rPr lang="zh-CN" altLang="en-US" sz="4000" dirty="0">
                <a:ln w="10160">
                  <a:solidFill>
                    <a:schemeClr val="accent5"/>
                  </a:solidFill>
                  <a:prstDash val="solid"/>
                </a:ln>
                <a:latin typeface="楷体" panose="02010609060101010101" pitchFamily="49" charset="-122"/>
                <a:ea typeface="楷体" panose="02010609060101010101" pitchFamily="49" charset="-122"/>
              </a:rPr>
              <a:t>单片机的温控风扇设计与实现</a:t>
            </a:r>
            <a:b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br>
            <a:endParaRPr lang="zh-CN" altLang="en-US" dirty="0"/>
          </a:p>
        </p:txBody>
      </p:sp>
      <p:pic>
        <p:nvPicPr>
          <p:cNvPr id="4" name="内容占位符 3" descr="d2b82be057235f2c86dd19ecef5e164">
            <a:extLst>
              <a:ext uri="{FF2B5EF4-FFF2-40B4-BE49-F238E27FC236}">
                <a16:creationId xmlns:a16="http://schemas.microsoft.com/office/drawing/2014/main" id="{C0654AFA-E5BC-08D6-CE33-BA6EE81C2FA7}"/>
              </a:ext>
            </a:extLst>
          </p:cNvPr>
          <p:cNvPicPr>
            <a:picLocks noGrp="1" noChangeAspect="1"/>
          </p:cNvPicPr>
          <p:nvPr>
            <p:ph idx="1"/>
          </p:nvPr>
        </p:nvPicPr>
        <p:blipFill>
          <a:blip r:embed="rId2"/>
          <a:stretch>
            <a:fillRect/>
          </a:stretch>
        </p:blipFill>
        <p:spPr>
          <a:xfrm>
            <a:off x="539553" y="1257215"/>
            <a:ext cx="7130108" cy="4312067"/>
          </a:xfrm>
          <a:prstGeom prst="rect">
            <a:avLst/>
          </a:prstGeom>
        </p:spPr>
      </p:pic>
    </p:spTree>
    <p:extLst>
      <p:ext uri="{BB962C8B-B14F-4D97-AF65-F5344CB8AC3E}">
        <p14:creationId xmlns:p14="http://schemas.microsoft.com/office/powerpoint/2010/main" val="17227026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3615A-0E2C-1E3D-6E92-6447A91CDC04}"/>
              </a:ext>
            </a:extLst>
          </p:cNvPr>
          <p:cNvSpPr>
            <a:spLocks noGrp="1"/>
          </p:cNvSpPr>
          <p:nvPr>
            <p:ph type="title"/>
          </p:nvPr>
        </p:nvSpPr>
        <p:spPr>
          <a:xfrm>
            <a:off x="623888" y="332657"/>
            <a:ext cx="7886700" cy="936103"/>
          </a:xfrm>
        </p:spPr>
        <p:txBody>
          <a:bodyPr/>
          <a:lstStyle/>
          <a:p>
            <a:r>
              <a:rPr lang="zh-CN" altLang="zh-CN"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系统的软件程序设计</a:t>
            </a:r>
            <a:endParaRPr lang="zh-CN" altLang="en-US" dirty="0">
              <a:solidFill>
                <a:schemeClr val="tx2"/>
              </a:solidFill>
            </a:endParaRPr>
          </a:p>
        </p:txBody>
      </p:sp>
      <p:sp>
        <p:nvSpPr>
          <p:cNvPr id="3" name="文本占位符 2">
            <a:extLst>
              <a:ext uri="{FF2B5EF4-FFF2-40B4-BE49-F238E27FC236}">
                <a16:creationId xmlns:a16="http://schemas.microsoft.com/office/drawing/2014/main" id="{D9CFA0BC-72EE-44FE-AFD3-25A87E2AE48F}"/>
              </a:ext>
            </a:extLst>
          </p:cNvPr>
          <p:cNvSpPr>
            <a:spLocks noGrp="1"/>
          </p:cNvSpPr>
          <p:nvPr>
            <p:ph type="body" idx="1"/>
          </p:nvPr>
        </p:nvSpPr>
        <p:spPr>
          <a:xfrm>
            <a:off x="623888" y="1700808"/>
            <a:ext cx="3156024" cy="4824535"/>
          </a:xfrm>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800" b="1"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基于单片机的风扇温控仪软件主要包括温度信息采集、硬件驱动，数码显示等部分。程序中将采取分块编程的思想，先将各个模块编写调试，最后进行整机连调。系统的整体流程如图所示：</a:t>
            </a:r>
          </a:p>
          <a:p>
            <a:endParaRPr lang="zh-CN" altLang="en-US" dirty="0"/>
          </a:p>
        </p:txBody>
      </p:sp>
      <p:pic>
        <p:nvPicPr>
          <p:cNvPr id="6" name="图片 5">
            <a:extLst>
              <a:ext uri="{FF2B5EF4-FFF2-40B4-BE49-F238E27FC236}">
                <a16:creationId xmlns:a16="http://schemas.microsoft.com/office/drawing/2014/main" id="{188810A1-05B2-80ED-59B2-D0D169AD3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196752"/>
            <a:ext cx="4350992" cy="5400600"/>
          </a:xfrm>
          <a:prstGeom prst="rect">
            <a:avLst/>
          </a:prstGeom>
        </p:spPr>
      </p:pic>
    </p:spTree>
    <p:extLst>
      <p:ext uri="{BB962C8B-B14F-4D97-AF65-F5344CB8AC3E}">
        <p14:creationId xmlns:p14="http://schemas.microsoft.com/office/powerpoint/2010/main" val="32008256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95" y="260033"/>
            <a:ext cx="8229600" cy="719137"/>
          </a:xfrm>
        </p:spPr>
        <p:txBody>
          <a:bodyPr/>
          <a:lstStyle/>
          <a:p>
            <a:r>
              <a:rPr lang="zh-CN" altLang="en-US" sz="4000" dirty="0">
                <a:solidFill>
                  <a:schemeClr val="tx1"/>
                </a:solidFill>
                <a:latin typeface="楷体" panose="02010609060101010101" pitchFamily="49" charset="-122"/>
                <a:ea typeface="楷体" panose="02010609060101010101" pitchFamily="49" charset="-122"/>
              </a:rPr>
              <a:t>设计温控风扇用到的软件</a:t>
            </a:r>
          </a:p>
        </p:txBody>
      </p:sp>
      <p:sp>
        <p:nvSpPr>
          <p:cNvPr id="3" name="内容占位符 2"/>
          <p:cNvSpPr>
            <a:spLocks noGrp="1"/>
          </p:cNvSpPr>
          <p:nvPr>
            <p:ph idx="1"/>
          </p:nvPr>
        </p:nvSpPr>
        <p:spPr>
          <a:xfrm>
            <a:off x="395605" y="1124268"/>
            <a:ext cx="8075613" cy="4525962"/>
          </a:xfrm>
        </p:spPr>
        <p:txBody>
          <a:bodyPr/>
          <a:lstStyle/>
          <a:p>
            <a:pPr marL="342900" lvl="0" indent="-342900" algn="l">
              <a:lnSpc>
                <a:spcPct val="150000"/>
              </a:lnSpc>
              <a:buFont typeface="+mj-lt"/>
              <a:buAutoNum type="arabicPeriod"/>
              <a:tabLst>
                <a:tab pos="2092325" algn="l"/>
              </a:tabLs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Keil5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：用于编写和编译程序代码。</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l">
              <a:lnSpc>
                <a:spcPct val="150000"/>
              </a:lnSpc>
              <a:buFont typeface="+mj-lt"/>
              <a:buAutoNum type="arabicPeriod"/>
              <a:tabLst>
                <a:tab pos="2092325" algn="l"/>
              </a:tabLs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STC-ISP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：用于将编译好的程序下载到单片机中。</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0" lvl="0" indent="0" algn="l">
              <a:lnSpc>
                <a:spcPct val="150000"/>
              </a:lnSpc>
              <a:tabLst>
                <a:tab pos="2092325"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这些工具的安装和配置步骤如下：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l">
              <a:lnSpc>
                <a:spcPct val="150000"/>
              </a:lnSpc>
              <a:tabLst>
                <a:tab pos="2092325" algn="l"/>
              </a:tabLs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Keil5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在官网上找到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安装的是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Keil5 C51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版本，</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因为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这是专门为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单片机设计</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出来，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更好的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开发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单片机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l">
              <a:lnSpc>
                <a:spcPct val="150000"/>
              </a:lnSpc>
              <a:tabLst>
                <a:tab pos="2092325" algn="l"/>
              </a:tabLs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STC-ISP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先在网址上找到安装包，然后用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该软件将编译后的程序下载到单片机中。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l">
              <a:lnSpc>
                <a:spcPct val="150000"/>
              </a:lnSpc>
              <a:tabLst>
                <a:tab pos="2092325" algn="l"/>
              </a:tabLst>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其他工具（可</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自由</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其他辅助工具</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）：如有道词典和福昕阅读器等辅助工具。</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54840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标题 265217"/>
          <p:cNvSpPr>
            <a:spLocks noGrp="1"/>
          </p:cNvSpPr>
          <p:nvPr>
            <p:ph type="title"/>
          </p:nvPr>
        </p:nvSpPr>
        <p:spPr>
          <a:xfrm>
            <a:off x="827405" y="115888"/>
            <a:ext cx="8229600" cy="719137"/>
          </a:xfrm>
        </p:spPr>
        <p:txBody>
          <a:bodyPr anchor="ctr" anchorCtr="0">
            <a:scene3d>
              <a:camera prst="orthographicFront"/>
              <a:lightRig rig="soft" dir="t">
                <a:rot lat="0" lon="0" rev="15600000"/>
              </a:lightRig>
            </a:scene3d>
            <a:sp3d extrusionH="57150" prstMaterial="softEdge">
              <a:bevelT w="25400" h="38100"/>
            </a:sp3d>
          </a:bodyPr>
          <a:lstStyle/>
          <a:p>
            <a:pPr algn="ctr"/>
            <a:r>
              <a:rPr lang="zh-CN" altLang="en-US" sz="4000" dirty="0">
                <a:solidFill>
                  <a:schemeClr val="accent4"/>
                </a:solidFill>
                <a:latin typeface="楷体" panose="02010609060101010101" pitchFamily="49" charset="-122"/>
                <a:ea typeface="楷体" panose="02010609060101010101" pitchFamily="49" charset="-122"/>
              </a:rPr>
              <a:t>自动模式</a:t>
            </a:r>
            <a:endParaRPr lang="zh-CN" altLang="en-US" sz="4000" dirty="0">
              <a:solidFill>
                <a:schemeClr val="accent4"/>
              </a:solidFill>
              <a:effectLst/>
              <a:latin typeface="楷体" panose="02010609060101010101" pitchFamily="49" charset="-122"/>
              <a:ea typeface="楷体" panose="02010609060101010101" pitchFamily="49" charset="-122"/>
            </a:endParaRPr>
          </a:p>
        </p:txBody>
      </p:sp>
      <p:sp>
        <p:nvSpPr>
          <p:cNvPr id="265219" name="文本占位符 265218"/>
          <p:cNvSpPr>
            <a:spLocks noGrp="1"/>
          </p:cNvSpPr>
          <p:nvPr>
            <p:ph type="body" idx="1"/>
          </p:nvPr>
        </p:nvSpPr>
        <p:spPr/>
        <p:txBody>
          <a:bodyPr/>
          <a:lstStyle/>
          <a:p>
            <a:r>
              <a:rPr lang="en-US" dirty="0"/>
              <a:t>    </a:t>
            </a:r>
          </a:p>
        </p:txBody>
      </p:sp>
      <p:pic>
        <p:nvPicPr>
          <p:cNvPr id="3" name="图片 2" descr="auto">
            <a:extLst>
              <a:ext uri="{FF2B5EF4-FFF2-40B4-BE49-F238E27FC236}">
                <a16:creationId xmlns:a16="http://schemas.microsoft.com/office/drawing/2014/main" id="{639EB2F3-DAA0-0987-DECE-DDF39120C523}"/>
              </a:ext>
            </a:extLst>
          </p:cNvPr>
          <p:cNvPicPr>
            <a:picLocks noChangeAspect="1"/>
          </p:cNvPicPr>
          <p:nvPr/>
        </p:nvPicPr>
        <p:blipFill>
          <a:blip r:embed="rId2"/>
          <a:stretch>
            <a:fillRect/>
          </a:stretch>
        </p:blipFill>
        <p:spPr>
          <a:xfrm>
            <a:off x="312737" y="1220543"/>
            <a:ext cx="5555407" cy="4656729"/>
          </a:xfrm>
          <a:prstGeom prst="rect">
            <a:avLst/>
          </a:prstGeom>
        </p:spPr>
      </p:pic>
      <p:sp>
        <p:nvSpPr>
          <p:cNvPr id="4" name="文本框 3">
            <a:extLst>
              <a:ext uri="{FF2B5EF4-FFF2-40B4-BE49-F238E27FC236}">
                <a16:creationId xmlns:a16="http://schemas.microsoft.com/office/drawing/2014/main" id="{25391F43-6987-5012-1FC6-8DF8B208F4E2}"/>
              </a:ext>
            </a:extLst>
          </p:cNvPr>
          <p:cNvSpPr txBox="1"/>
          <p:nvPr/>
        </p:nvSpPr>
        <p:spPr>
          <a:xfrm>
            <a:off x="6012160" y="1340768"/>
            <a:ext cx="2819103" cy="3778022"/>
          </a:xfrm>
          <a:prstGeom prst="rect">
            <a:avLst/>
          </a:prstGeom>
          <a:noFill/>
        </p:spPr>
        <p:txBody>
          <a:bodyPr wrap="square" rtlCol="0">
            <a:spAutoFit/>
          </a:bodyPr>
          <a:lstStyle/>
          <a:p>
            <a:pPr indent="720000"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系统上电之后，进入自动模式界面，第一行左边显示</a:t>
            </a:r>
            <a:r>
              <a:rPr lang="en-US" altLang="zh-CN" sz="1800" kern="100" dirty="0">
                <a:solidFill>
                  <a:srgbClr val="000000"/>
                </a:solidFill>
                <a:effectLst/>
                <a:latin typeface="Times New Roman" panose="02020603050405020304" pitchFamily="18" charset="0"/>
                <a:ea typeface="宋体" panose="02010600030101010101" pitchFamily="2" charset="-122"/>
              </a:rPr>
              <a:t>“T:”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后边的数字代表当前室内温度，第一行右边显示</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温度和模式如</a:t>
            </a:r>
            <a:r>
              <a:rPr lang="en-US" altLang="zh-CN" sz="1800" kern="100" dirty="0">
                <a:solidFill>
                  <a:srgbClr val="000000"/>
                </a:solidFill>
                <a:effectLst/>
                <a:latin typeface="Times New Roman" panose="02020603050405020304" pitchFamily="18" charset="0"/>
                <a:ea typeface="宋体" panose="02010600030101010101" pitchFamily="2" charset="-122"/>
              </a:rPr>
              <a:t>Auto”</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，第二行显示</a:t>
            </a:r>
            <a:r>
              <a:rPr lang="en-US" altLang="zh-CN" sz="1800" kern="100" dirty="0">
                <a:solidFill>
                  <a:srgbClr val="000000"/>
                </a:solidFill>
                <a:effectLst/>
                <a:latin typeface="Times New Roman" panose="02020603050405020304" pitchFamily="18" charset="0"/>
                <a:ea typeface="宋体" panose="02010600030101010101" pitchFamily="2" charset="-122"/>
              </a:rPr>
              <a:t>“TH</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rPr>
              <a:t>TL”</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字样，表示设定的最高和最低温度可通过按键和红外遥控改变</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2A0D1-909A-D1AF-FAD1-4AF5C6E85452}"/>
              </a:ext>
            </a:extLst>
          </p:cNvPr>
          <p:cNvSpPr>
            <a:spLocks noGrp="1"/>
          </p:cNvSpPr>
          <p:nvPr>
            <p:ph type="title"/>
          </p:nvPr>
        </p:nvSpPr>
        <p:spPr/>
        <p:txBody>
          <a:bodyPr/>
          <a:lstStyle/>
          <a:p>
            <a:pPr algn="ctr"/>
            <a:r>
              <a:rPr lang="zh-CN" altLang="en-US" sz="4000" dirty="0">
                <a:latin typeface="楷体" panose="02010609060101010101" pitchFamily="49" charset="-122"/>
                <a:ea typeface="楷体" panose="02010609060101010101" pitchFamily="49" charset="-122"/>
              </a:rPr>
              <a:t>手动模式</a:t>
            </a:r>
          </a:p>
        </p:txBody>
      </p:sp>
      <p:pic>
        <p:nvPicPr>
          <p:cNvPr id="4" name="内容占位符 3" descr="hand">
            <a:extLst>
              <a:ext uri="{FF2B5EF4-FFF2-40B4-BE49-F238E27FC236}">
                <a16:creationId xmlns:a16="http://schemas.microsoft.com/office/drawing/2014/main" id="{E8DDB623-24A1-1BD5-3426-56320DEE3C5E}"/>
              </a:ext>
            </a:extLst>
          </p:cNvPr>
          <p:cNvPicPr>
            <a:picLocks noGrp="1" noChangeAspect="1"/>
          </p:cNvPicPr>
          <p:nvPr>
            <p:ph idx="1"/>
          </p:nvPr>
        </p:nvPicPr>
        <p:blipFill>
          <a:blip r:embed="rId2"/>
          <a:stretch>
            <a:fillRect/>
          </a:stretch>
        </p:blipFill>
        <p:spPr>
          <a:xfrm>
            <a:off x="179512" y="1268760"/>
            <a:ext cx="5328592" cy="4752528"/>
          </a:xfrm>
          <a:prstGeom prst="rect">
            <a:avLst/>
          </a:prstGeom>
        </p:spPr>
      </p:pic>
      <p:sp>
        <p:nvSpPr>
          <p:cNvPr id="3" name="文本框 2">
            <a:extLst>
              <a:ext uri="{FF2B5EF4-FFF2-40B4-BE49-F238E27FC236}">
                <a16:creationId xmlns:a16="http://schemas.microsoft.com/office/drawing/2014/main" id="{E5001C64-FD0E-FADC-630E-95FA258F8338}"/>
              </a:ext>
            </a:extLst>
          </p:cNvPr>
          <p:cNvSpPr txBox="1"/>
          <p:nvPr/>
        </p:nvSpPr>
        <p:spPr>
          <a:xfrm>
            <a:off x="5868144" y="1700808"/>
            <a:ext cx="2592288" cy="3779240"/>
          </a:xfrm>
          <a:prstGeom prst="rect">
            <a:avLst/>
          </a:prstGeom>
          <a:noFill/>
        </p:spPr>
        <p:txBody>
          <a:bodyPr wrap="square" rtlCol="0">
            <a:spAutoFit/>
          </a:bodyPr>
          <a:lstStyle/>
          <a:p>
            <a:pPr indent="720000"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切换模式后，进入手动模式界面，第一行右边显示</a:t>
            </a:r>
            <a:r>
              <a:rPr lang="en-US" altLang="zh-CN" sz="1800" kern="100" dirty="0">
                <a:solidFill>
                  <a:srgbClr val="000000"/>
                </a:solidFill>
                <a:effectLst/>
                <a:latin typeface="Times New Roman" panose="02020603050405020304" pitchFamily="18" charset="0"/>
                <a:ea typeface="宋体" panose="02010600030101010101" pitchFamily="2" charset="-122"/>
              </a:rPr>
              <a:t>“Hand”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表示当前为手动模式，第二行显示</a:t>
            </a:r>
            <a:r>
              <a:rPr lang="en-US" altLang="zh-CN" sz="1800" kern="100" dirty="0">
                <a:solidFill>
                  <a:srgbClr val="000000"/>
                </a:solidFill>
                <a:effectLst/>
                <a:latin typeface="Times New Roman" panose="02020603050405020304" pitchFamily="18" charset="0"/>
                <a:ea typeface="宋体" panose="02010600030101010101" pitchFamily="2" charset="-122"/>
              </a:rPr>
              <a:t>“Gear”</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字样，表示当前风扇转速的挡位，可通过按键和红外遥控改变，图中</a:t>
            </a:r>
            <a:r>
              <a:rPr lang="en-US" altLang="zh-CN" sz="1800" kern="100" dirty="0">
                <a:solidFill>
                  <a:srgbClr val="000000"/>
                </a:solidFill>
                <a:effectLst/>
                <a:latin typeface="Times New Roman" panose="02020603050405020304" pitchFamily="18" charset="0"/>
                <a:ea typeface="宋体" panose="02010600030101010101" pitchFamily="2" charset="-122"/>
              </a:rPr>
              <a:t>09</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表示矩阵键盘按键键码为</a:t>
            </a:r>
            <a:r>
              <a:rPr lang="en-US" altLang="zh-CN" sz="1800" kern="100" dirty="0">
                <a:solidFill>
                  <a:srgbClr val="000000"/>
                </a:solidFill>
                <a:effectLst/>
                <a:latin typeface="Times New Roman" panose="02020603050405020304" pitchFamily="18" charset="0"/>
                <a:ea typeface="宋体" panose="02010600030101010101" pitchFamily="2" charset="-122"/>
              </a:rPr>
              <a:t>9</a:t>
            </a:r>
            <a:endParaRPr lang="zh-CN" altLang="en-US" dirty="0"/>
          </a:p>
        </p:txBody>
      </p:sp>
    </p:spTree>
    <p:extLst>
      <p:ext uri="{BB962C8B-B14F-4D97-AF65-F5344CB8AC3E}">
        <p14:creationId xmlns:p14="http://schemas.microsoft.com/office/powerpoint/2010/main" val="249251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47E50-E8A0-6364-487C-C62A127BF0FF}"/>
              </a:ext>
            </a:extLst>
          </p:cNvPr>
          <p:cNvSpPr>
            <a:spLocks noGrp="1"/>
          </p:cNvSpPr>
          <p:nvPr>
            <p:ph type="title"/>
          </p:nvPr>
        </p:nvSpPr>
        <p:spPr/>
        <p:txBody>
          <a:bodyPr/>
          <a:lstStyle/>
          <a:p>
            <a:pPr algn="ctr"/>
            <a:r>
              <a:rPr lang="zh-CN" altLang="en-US" sz="4000" dirty="0">
                <a:latin typeface="楷体" panose="02010609060101010101" pitchFamily="49" charset="-122"/>
                <a:ea typeface="楷体" panose="02010609060101010101" pitchFamily="49" charset="-122"/>
              </a:rPr>
              <a:t>自然风模式</a:t>
            </a:r>
          </a:p>
        </p:txBody>
      </p:sp>
      <p:pic>
        <p:nvPicPr>
          <p:cNvPr id="4" name="图片 3" descr="nw">
            <a:extLst>
              <a:ext uri="{FF2B5EF4-FFF2-40B4-BE49-F238E27FC236}">
                <a16:creationId xmlns:a16="http://schemas.microsoft.com/office/drawing/2014/main" id="{C14E75E1-C34E-6A23-3027-A99C1CAAA7DF}"/>
              </a:ext>
            </a:extLst>
          </p:cNvPr>
          <p:cNvPicPr>
            <a:picLocks noChangeAspect="1"/>
          </p:cNvPicPr>
          <p:nvPr/>
        </p:nvPicPr>
        <p:blipFill>
          <a:blip r:embed="rId2"/>
          <a:stretch>
            <a:fillRect/>
          </a:stretch>
        </p:blipFill>
        <p:spPr>
          <a:xfrm>
            <a:off x="158751" y="1247202"/>
            <a:ext cx="4629273" cy="4702077"/>
          </a:xfrm>
          <a:prstGeom prst="rect">
            <a:avLst/>
          </a:prstGeom>
        </p:spPr>
      </p:pic>
      <p:sp>
        <p:nvSpPr>
          <p:cNvPr id="3" name="文本框 2">
            <a:extLst>
              <a:ext uri="{FF2B5EF4-FFF2-40B4-BE49-F238E27FC236}">
                <a16:creationId xmlns:a16="http://schemas.microsoft.com/office/drawing/2014/main" id="{804902F1-1CEA-DD5A-262B-41D74EABCD70}"/>
              </a:ext>
            </a:extLst>
          </p:cNvPr>
          <p:cNvSpPr txBox="1"/>
          <p:nvPr/>
        </p:nvSpPr>
        <p:spPr>
          <a:xfrm>
            <a:off x="5292080" y="1628800"/>
            <a:ext cx="3240360" cy="2531527"/>
          </a:xfrm>
          <a:prstGeom prst="rect">
            <a:avLst/>
          </a:prstGeom>
          <a:noFill/>
        </p:spPr>
        <p:txBody>
          <a:bodyPr wrap="square" rtlCol="0">
            <a:spAutoFit/>
          </a:bodyPr>
          <a:lstStyle/>
          <a:p>
            <a:pPr indent="720000"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自然风模式界面，第一行右边显示</a:t>
            </a:r>
            <a:r>
              <a:rPr lang="en-US" altLang="zh-CN" sz="1800" kern="100" dirty="0">
                <a:solidFill>
                  <a:srgbClr val="000000"/>
                </a:solidFill>
                <a:effectLst/>
                <a:latin typeface="Times New Roman" panose="02020603050405020304" pitchFamily="18" charset="0"/>
                <a:ea typeface="宋体" panose="02010600030101010101" pitchFamily="2" charset="-122"/>
              </a:rPr>
              <a:t>“N W”</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表示当前为自然风模式，第二行显示</a:t>
            </a:r>
            <a:r>
              <a:rPr lang="en-US" altLang="zh-CN" sz="1800" kern="100" dirty="0">
                <a:solidFill>
                  <a:srgbClr val="000000"/>
                </a:solidFill>
                <a:effectLst/>
                <a:latin typeface="Times New Roman" panose="02020603050405020304" pitchFamily="18" charset="0"/>
                <a:ea typeface="宋体" panose="02010600030101010101" pitchFamily="2" charset="-122"/>
              </a:rPr>
              <a:t>“Speed”</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字样，表示当前风扇转速的大小，模拟自然风速转动，转动期间不可调节</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2092978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AD6E7-4B0E-1CEA-A93F-7BCBFD533D44}"/>
              </a:ext>
            </a:extLst>
          </p:cNvPr>
          <p:cNvSpPr>
            <a:spLocks noGrp="1"/>
          </p:cNvSpPr>
          <p:nvPr>
            <p:ph type="title"/>
          </p:nvPr>
        </p:nvSpPr>
        <p:spPr>
          <a:xfrm>
            <a:off x="611560" y="150813"/>
            <a:ext cx="8424936" cy="719137"/>
          </a:xfrm>
        </p:spPr>
        <p:txBody>
          <a:bodyPr/>
          <a:lstStyle/>
          <a:p>
            <a:pPr algn="ctr"/>
            <a:r>
              <a:rPr lang="zh-CN" altLang="zh-CN" sz="4000"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结束语</a:t>
            </a:r>
            <a:endParaRPr lang="zh-CN" altLang="en-US" sz="4000" dirty="0">
              <a:solidFill>
                <a:schemeClr val="tx2"/>
              </a:solidFill>
              <a:latin typeface="楷体" panose="02010609060101010101" pitchFamily="49" charset="-122"/>
              <a:ea typeface="楷体" panose="02010609060101010101" pitchFamily="49" charset="-122"/>
            </a:endParaRPr>
          </a:p>
        </p:txBody>
      </p:sp>
      <p:sp>
        <p:nvSpPr>
          <p:cNvPr id="3" name="内容占位符 2">
            <a:extLst>
              <a:ext uri="{FF2B5EF4-FFF2-40B4-BE49-F238E27FC236}">
                <a16:creationId xmlns:a16="http://schemas.microsoft.com/office/drawing/2014/main" id="{5DC01ABB-0E35-6111-927C-5A2EFB70E6C2}"/>
              </a:ext>
            </a:extLst>
          </p:cNvPr>
          <p:cNvSpPr>
            <a:spLocks noGrp="1"/>
          </p:cNvSpPr>
          <p:nvPr>
            <p:ph idx="1"/>
          </p:nvPr>
        </p:nvSpPr>
        <p:spPr>
          <a:xfrm>
            <a:off x="611560" y="869950"/>
            <a:ext cx="8219703" cy="5583386"/>
          </a:xfrm>
        </p:spPr>
        <p:txBody>
          <a:bodyPr/>
          <a:lstStyle/>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b="1"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 </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本系统以</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AT89C51</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单片机为核心，单片机主要完成对外界环境温度信号的采集、处理、显示等功能</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用</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Altium Designer </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软件绘制电路原理图和</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PCB</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电路印刷板图，由</a:t>
            </a:r>
            <a:r>
              <a:rPr kumimoji="0" lang="en-US" altLang="zh-CN" sz="2000" i="0" u="none" strike="noStrike" kern="1200" cap="none" spc="0" normalizeH="0" baseline="0" noProof="0" dirty="0" err="1">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Protues</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软件进行访真测试，利用 </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Keil  C</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语言编制。</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 运行程序该系统的主要特点是</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1)</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适用性强，用户只需对界面参数进行设置并启动系统正常运行便可满足不同用户对最适合温度的要求，实现对最适温度的实时监控。</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2)</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随时可以根据软件编写新的功能加入产品。操作界面可扩展性强，只要稍加改变，即可增加其他按键的使用功能。</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 本系统温度控制采用</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DS18B20</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数字温度传感器作为感温元件。可控硅串接在电源与负载电风扇，借改变定周期内可控硅的导通与截止时间之比来实现调速功能，其设计完使用方便就，适应人们睡办公等不同场合的使用。</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 基于</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At89c51</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单片机所设计与研制的电风扇智能调速系统，造价低且具有稳定性高、性能优越、节约电能等优点，在夜间无需定时，同样能给人们带来更多的方便。</a:t>
            </a:r>
          </a:p>
          <a:p>
            <a:pPr marL="0" marR="0" lvl="0" indent="720000" algn="l" defTabSz="914400" rtl="0" eaLnBrk="1" fontAlgn="base" latinLnBrk="0" hangingPunct="1">
              <a:lnSpc>
                <a:spcPct val="100000"/>
              </a:lnSpc>
              <a:spcBef>
                <a:spcPts val="0"/>
              </a:spcBef>
              <a:spcAft>
                <a:spcPct val="0"/>
              </a:spcAft>
              <a:buClrTx/>
              <a:buSzTx/>
              <a:buFontTx/>
              <a:buNone/>
              <a:tabLst/>
              <a:defRPr/>
            </a:pP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 本设计在模拟检测中运行较好，但采样据不太稳定。功能上的缺憾是对于两个档之间的临界温度处理不好，并且档位太少</a:t>
            </a:r>
            <a:r>
              <a:rPr kumimoji="0" lang="en-US" altLang="zh-CN"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a:t>
            </a:r>
            <a:r>
              <a:rPr kumimoji="0" lang="zh-CN" altLang="en-US" sz="2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cs typeface="+mn-cs"/>
              </a:rPr>
              <a:t>还有待改进。</a:t>
            </a:r>
          </a:p>
          <a:p>
            <a:endParaRPr lang="zh-CN" altLang="en-US" dirty="0"/>
          </a:p>
        </p:txBody>
      </p:sp>
    </p:spTree>
    <p:extLst>
      <p:ext uri="{BB962C8B-B14F-4D97-AF65-F5344CB8AC3E}">
        <p14:creationId xmlns:p14="http://schemas.microsoft.com/office/powerpoint/2010/main" val="8862004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4E4C94-0465-4CFB-0190-966A1B7244CC}"/>
              </a:ext>
            </a:extLst>
          </p:cNvPr>
          <p:cNvSpPr>
            <a:spLocks noGrp="1"/>
          </p:cNvSpPr>
          <p:nvPr>
            <p:ph idx="1"/>
          </p:nvPr>
        </p:nvSpPr>
        <p:spPr>
          <a:xfrm>
            <a:off x="755650" y="2852936"/>
            <a:ext cx="5688558" cy="864096"/>
          </a:xfrm>
        </p:spPr>
        <p:txBody>
          <a:bodyPr/>
          <a:lstStyle/>
          <a:p>
            <a:pPr algn="ctr" defTabSz="914400">
              <a:buSzTx/>
              <a:buFontTx/>
              <a:buNone/>
            </a:pPr>
            <a:r>
              <a:rPr lang="zh-CN" altLang="en-US" sz="2000" b="1"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基于</a:t>
            </a:r>
            <a:r>
              <a:rPr lang="en-US" altLang="zh-CN" sz="2000" b="1"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51</a:t>
            </a:r>
            <a:r>
              <a:rPr lang="zh-CN" altLang="en-US" sz="2000" b="1"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单片机的温控风扇实训报告到此结束</a:t>
            </a:r>
            <a:endParaRPr lang="en-US" altLang="zh-CN" sz="2000" b="1"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endParaRPr>
          </a:p>
          <a:p>
            <a:pPr algn="ctr" defTabSz="914400">
              <a:buSzTx/>
              <a:buFontTx/>
              <a:buNone/>
            </a:pPr>
            <a:r>
              <a:rPr lang="zh-CN" altLang="en-US" sz="2000" b="1" dirty="0">
                <a:ln w="10160">
                  <a:solidFill>
                    <a:schemeClr val="accent5"/>
                  </a:solidFill>
                  <a:prstDash val="solid"/>
                </a:ln>
                <a:solidFill>
                  <a:schemeClr val="tx2"/>
                </a:solidFill>
                <a:latin typeface="楷体" panose="02010609060101010101" pitchFamily="49" charset="-122"/>
                <a:ea typeface="楷体" panose="02010609060101010101" pitchFamily="49" charset="-122"/>
              </a:rPr>
              <a:t>不足之处，还请指正。</a:t>
            </a:r>
            <a:endParaRPr lang="en-US" altLang="zh-CN" sz="2000" b="1"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6279794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标题 263169"/>
          <p:cNvSpPr>
            <a:spLocks noGrp="1"/>
          </p:cNvSpPr>
          <p:nvPr>
            <p:ph type="title"/>
          </p:nvPr>
        </p:nvSpPr>
        <p:spPr>
          <a:xfrm>
            <a:off x="539750" y="621665"/>
            <a:ext cx="8229600" cy="933450"/>
          </a:xfrm>
        </p:spPr>
        <p:txBody>
          <a:bodyPr anchor="ctr" anchorCtr="0">
            <a:scene3d>
              <a:camera prst="orthographicFront"/>
              <a:lightRig rig="soft" dir="t">
                <a:rot lat="0" lon="0" rev="15600000"/>
              </a:lightRig>
            </a:scene3d>
            <a:sp3d extrusionH="57150" prstMaterial="softEdge">
              <a:bevelT w="25400" h="38100"/>
            </a:sp3d>
          </a:bodyPr>
          <a:lstStyle/>
          <a:p>
            <a:r>
              <a:rPr lang="zh-CN" altLang="en-US" sz="4000" dirty="0">
                <a:solidFill>
                  <a:schemeClr val="accent4"/>
                </a:solidFill>
                <a:effectLst/>
                <a:latin typeface="楷体" panose="02010609060101010101" pitchFamily="49" charset="-122"/>
                <a:ea typeface="楷体" panose="02010609060101010101" pitchFamily="49" charset="-122"/>
              </a:rPr>
              <a:t>基于</a:t>
            </a:r>
            <a:r>
              <a:rPr lang="en-US" altLang="zh-CN" sz="4000" dirty="0">
                <a:solidFill>
                  <a:schemeClr val="accent4"/>
                </a:solidFill>
                <a:latin typeface="楷体" panose="02010609060101010101" pitchFamily="49" charset="-122"/>
                <a:ea typeface="楷体" panose="02010609060101010101" pitchFamily="49" charset="-122"/>
              </a:rPr>
              <a:t>51</a:t>
            </a:r>
            <a:r>
              <a:rPr lang="zh-CN" altLang="en-US" sz="4000" dirty="0">
                <a:solidFill>
                  <a:schemeClr val="accent4"/>
                </a:solidFill>
                <a:latin typeface="楷体" panose="02010609060101010101" pitchFamily="49" charset="-122"/>
                <a:ea typeface="楷体" panose="02010609060101010101" pitchFamily="49" charset="-122"/>
              </a:rPr>
              <a:t>单片机</a:t>
            </a:r>
            <a:r>
              <a:rPr lang="zh-CN" altLang="en-US" sz="4000" dirty="0">
                <a:solidFill>
                  <a:schemeClr val="accent4"/>
                </a:solidFill>
                <a:effectLst/>
                <a:latin typeface="楷体" panose="02010609060101010101" pitchFamily="49" charset="-122"/>
                <a:ea typeface="楷体" panose="02010609060101010101" pitchFamily="49" charset="-122"/>
              </a:rPr>
              <a:t>温控风扇</a:t>
            </a:r>
            <a:r>
              <a:rPr lang="zh-CN" sz="4000" dirty="0">
                <a:solidFill>
                  <a:schemeClr val="accent4"/>
                </a:solidFill>
                <a:effectLst/>
                <a:latin typeface="楷体" panose="02010609060101010101" pitchFamily="49" charset="-122"/>
                <a:ea typeface="楷体" panose="02010609060101010101" pitchFamily="49" charset="-122"/>
              </a:rPr>
              <a:t>报告内容</a:t>
            </a:r>
          </a:p>
        </p:txBody>
      </p:sp>
      <p:sp>
        <p:nvSpPr>
          <p:cNvPr id="263171" name="文本占位符 263170"/>
          <p:cNvSpPr>
            <a:spLocks noGrp="1"/>
          </p:cNvSpPr>
          <p:nvPr>
            <p:ph type="body" idx="1"/>
          </p:nvPr>
        </p:nvSpPr>
        <p:spPr>
          <a:xfrm>
            <a:off x="755650" y="2060575"/>
            <a:ext cx="8075930" cy="4464769"/>
          </a:xfrm>
        </p:spPr>
        <p:txBody>
          <a:bodyPr/>
          <a:lstStyle/>
          <a:p>
            <a:r>
              <a:rPr lang="en-US"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、设计方案</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、温控风扇的工作模式</a:t>
            </a:r>
          </a:p>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、系统的硬件电路设计</a:t>
            </a:r>
          </a:p>
          <a:p>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、硬件电路设计用到的主要元器件</a:t>
            </a:r>
          </a:p>
          <a:p>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、原理图及</a:t>
            </a:r>
            <a:r>
              <a:rPr lang="en-US" altLang="zh-CN" sz="2800" dirty="0">
                <a:latin typeface="楷体" panose="02010609060101010101" pitchFamily="49" charset="-122"/>
                <a:ea typeface="楷体" panose="02010609060101010101" pitchFamily="49" charset="-122"/>
              </a:rPr>
              <a:t>Proteus</a:t>
            </a:r>
            <a:r>
              <a:rPr lang="zh-CN" altLang="en-US" sz="2800" dirty="0">
                <a:latin typeface="楷体" panose="02010609060101010101" pitchFamily="49" charset="-122"/>
                <a:ea typeface="楷体" panose="02010609060101010101" pitchFamily="49" charset="-122"/>
              </a:rPr>
              <a:t>仿真</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6</a:t>
            </a:r>
            <a:r>
              <a:rPr lang="zh-CN" altLang="en-US" sz="2800" dirty="0">
                <a:latin typeface="楷体" panose="02010609060101010101" pitchFamily="49" charset="-122"/>
                <a:ea typeface="楷体" panose="02010609060101010101" pitchFamily="49" charset="-122"/>
              </a:rPr>
              <a:t>、系统的软件程序设计</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7</a:t>
            </a:r>
            <a:r>
              <a:rPr lang="zh-CN" altLang="en-US" sz="2800" dirty="0">
                <a:latin typeface="楷体" panose="02010609060101010101" pitchFamily="49" charset="-122"/>
                <a:ea typeface="楷体" panose="02010609060101010101" pitchFamily="49" charset="-122"/>
              </a:rPr>
              <a:t>、部分实机演示画面</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、结束语</a:t>
            </a:r>
          </a:p>
        </p:txBody>
      </p:sp>
      <p:sp>
        <p:nvSpPr>
          <p:cNvPr id="2" name="文本框 1"/>
          <p:cNvSpPr txBox="1"/>
          <p:nvPr/>
        </p:nvSpPr>
        <p:spPr>
          <a:xfrm>
            <a:off x="4832985" y="4549775"/>
            <a:ext cx="309880" cy="368300"/>
          </a:xfrm>
          <a:prstGeom prst="rect">
            <a:avLst/>
          </a:prstGeom>
          <a:noFill/>
        </p:spPr>
        <p:txBody>
          <a:bodyPr wrap="none" rtlCol="0">
            <a:spAutoFit/>
          </a:bodyPr>
          <a:lstStyle/>
          <a:p>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737" y="548323"/>
            <a:ext cx="8363719" cy="719137"/>
          </a:xfrm>
        </p:spPr>
        <p:txBody>
          <a:bodyPr/>
          <a:lstStyle/>
          <a:p>
            <a:pPr algn="ctr"/>
            <a:r>
              <a:rPr lang="zh-CN" altLang="en-US" sz="4000" b="1" dirty="0">
                <a:solidFill>
                  <a:schemeClr val="tx1"/>
                </a:solidFill>
                <a:latin typeface="楷体" panose="02010609060101010101" pitchFamily="49" charset="-122"/>
                <a:ea typeface="楷体" panose="02010609060101010101" pitchFamily="49" charset="-122"/>
              </a:rPr>
              <a:t>设计方案</a:t>
            </a:r>
            <a:endParaRPr lang="zh-CN" altLang="en-US" sz="4000" b="1"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12738" y="1196752"/>
            <a:ext cx="8518526" cy="4896073"/>
          </a:xfrm>
        </p:spPr>
        <p:txBody>
          <a:bodyPr/>
          <a:lstStyle/>
          <a:p>
            <a:pPr marL="0" lvl="0" indent="0" algn="just">
              <a:lnSpc>
                <a:spcPct val="150000"/>
              </a:lnSpc>
              <a:spcBef>
                <a:spcPts val="0"/>
              </a:spcBef>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PWM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调速的原理来实现风扇速度的控制，当温度高于上限温度时蜂鸣器产生报警，当温度低于温度的下限值时，风扇不转，当温度高于下限温度时风扇转动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lnSpc>
                <a:spcPct val="150000"/>
              </a:lnSpc>
              <a:spcBef>
                <a:spcPts val="0"/>
              </a:spcBef>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当室内温度超过设定的最低温度值时风扇开始转动。根据温度的改变来实时调节占空比来控制转速的改变。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spcBef>
                <a:spcPts val="0"/>
              </a:spcBef>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可通过红外遥控器实现按键的所有功能（温度设置，档位加减，手自动模式切换）。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spcBef>
                <a:spcPts val="0"/>
              </a:spcBef>
            </a:pPr>
            <a:r>
              <a:rPr lang="zh-CN" altLang="en-US" sz="1800" kern="100" dirty="0">
                <a:latin typeface="Times New Roman" panose="02020603050405020304" pitchFamily="18" charset="0"/>
                <a:ea typeface="宋体" panose="02010600030101010101" pitchFamily="2" charset="-122"/>
              </a:rPr>
              <a:t>（</a:t>
            </a:r>
            <a:r>
              <a:rPr lang="en-US" altLang="zh-CN" sz="1800" kern="100" dirty="0">
                <a:latin typeface="Times New Roman" panose="02020603050405020304" pitchFamily="18" charset="0"/>
                <a:ea typeface="宋体" panose="02010600030101010101" pitchFamily="2" charset="-122"/>
              </a:rPr>
              <a:t>4</a:t>
            </a:r>
            <a:r>
              <a:rPr lang="zh-CN" altLang="en-US" sz="1800" kern="100" dirty="0">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LCD1602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显示当前温度，温度上下限，以及当前风扇档位和模式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spcBef>
                <a:spcPts val="0"/>
              </a:spcBef>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当室内温度超过设定的高温度值时蜂鸣器会发出报警声响来提示温度达到指定值。</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20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A4098-3C35-F598-0B01-843B6571B2E4}"/>
              </a:ext>
            </a:extLst>
          </p:cNvPr>
          <p:cNvSpPr>
            <a:spLocks noGrp="1"/>
          </p:cNvSpPr>
          <p:nvPr>
            <p:ph type="title"/>
          </p:nvPr>
        </p:nvSpPr>
        <p:spPr>
          <a:xfrm>
            <a:off x="683568" y="150813"/>
            <a:ext cx="8460432" cy="719137"/>
          </a:xfrm>
        </p:spPr>
        <p:txBody>
          <a:bodyPr/>
          <a:lstStyle/>
          <a:p>
            <a:r>
              <a:rPr lang="zh-CN" altLang="en-US" sz="4000" dirty="0">
                <a:ln w="10160">
                  <a:solidFill>
                    <a:schemeClr val="accent5"/>
                  </a:solidFill>
                  <a:prstDash val="solid"/>
                </a:ln>
                <a:latin typeface="楷体" panose="02010609060101010101" pitchFamily="49" charset="-122"/>
                <a:ea typeface="楷体" panose="02010609060101010101" pitchFamily="49" charset="-122"/>
              </a:rPr>
              <a:t>温控风扇的工作模式</a:t>
            </a:r>
            <a:endParaRPr lang="zh-CN" altLang="en-US" sz="4000" dirty="0"/>
          </a:p>
        </p:txBody>
      </p:sp>
      <p:sp>
        <p:nvSpPr>
          <p:cNvPr id="3" name="内容占位符 2">
            <a:extLst>
              <a:ext uri="{FF2B5EF4-FFF2-40B4-BE49-F238E27FC236}">
                <a16:creationId xmlns:a16="http://schemas.microsoft.com/office/drawing/2014/main" id="{248C1A96-43A7-9428-78A7-30350F777920}"/>
              </a:ext>
            </a:extLst>
          </p:cNvPr>
          <p:cNvSpPr>
            <a:spLocks noGrp="1"/>
          </p:cNvSpPr>
          <p:nvPr>
            <p:ph idx="1"/>
          </p:nvPr>
        </p:nvSpPr>
        <p:spPr>
          <a:xfrm>
            <a:off x="755650" y="1052736"/>
            <a:ext cx="8075613" cy="5040089"/>
          </a:xfrm>
        </p:spPr>
        <p:txBody>
          <a:bodyPr/>
          <a:lstStyle/>
          <a:p>
            <a:pPr marL="0" indent="0">
              <a:spcBef>
                <a:spcPct val="0"/>
              </a:spcBef>
            </a:pPr>
            <a:r>
              <a:rPr lang="zh-CN" altLang="en-US"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rPr>
              <a:t>1、自动模式：电路板上电后，温控风扇自动会进入自动模式。第一行左边表示室内温度，左边显示模式。第二行表示设置的最大最小温度。</a:t>
            </a:r>
            <a:endParaRPr lang="en-US" altLang="zh-CN"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endParaRPr>
          </a:p>
          <a:p>
            <a:pPr marL="0" indent="0">
              <a:spcBef>
                <a:spcPct val="0"/>
              </a:spcBef>
            </a:pPr>
            <a:r>
              <a:rPr lang="zh-CN" altLang="en-US"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rPr>
              <a:t>2、手动模式：点击切换模式按钮后，进入手动模式。第一行右边表示模式，第二行表示风扇挡位。</a:t>
            </a:r>
          </a:p>
          <a:p>
            <a:pPr marL="0" indent="0">
              <a:spcBef>
                <a:spcPct val="0"/>
              </a:spcBef>
            </a:pPr>
            <a:r>
              <a:rPr lang="zh-CN" altLang="en-US"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rPr>
              <a:t>3、自然风模式：再次点击切换模式按钮，进入自然风模式。第一行右边表示模式，第二行</a:t>
            </a:r>
            <a:r>
              <a:rPr lang="zh-CN" altLang="zh-CN"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rPr>
              <a:t>表示当前风扇转速的大小，模拟自然风速转动</a:t>
            </a:r>
            <a:r>
              <a:rPr lang="zh-CN" altLang="en-US" sz="2800" dirty="0">
                <a:ln w="10160">
                  <a:solidFill>
                    <a:schemeClr val="accent5"/>
                  </a:solidFill>
                  <a:prstDash val="solid"/>
                </a:ln>
                <a:solidFill>
                  <a:srgbClr val="00003E"/>
                </a:solidFill>
                <a:latin typeface="楷体" panose="02010609060101010101" pitchFamily="49" charset="-122"/>
                <a:ea typeface="楷体" panose="02010609060101010101" pitchFamily="49" charset="-122"/>
              </a:rPr>
              <a:t>。</a:t>
            </a:r>
          </a:p>
          <a:p>
            <a:endParaRPr lang="zh-CN" altLang="en-US" dirty="0"/>
          </a:p>
        </p:txBody>
      </p:sp>
    </p:spTree>
    <p:extLst>
      <p:ext uri="{BB962C8B-B14F-4D97-AF65-F5344CB8AC3E}">
        <p14:creationId xmlns:p14="http://schemas.microsoft.com/office/powerpoint/2010/main" val="36343721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标题 263169"/>
          <p:cNvSpPr>
            <a:spLocks noGrp="1"/>
          </p:cNvSpPr>
          <p:nvPr>
            <p:ph type="title"/>
          </p:nvPr>
        </p:nvSpPr>
        <p:spPr/>
        <p:txBody>
          <a:bodyPr anchor="ctr" anchorCtr="0">
            <a:scene3d>
              <a:camera prst="orthographicFront"/>
              <a:lightRig rig="soft" dir="t">
                <a:rot lat="0" lon="0" rev="15600000"/>
              </a:lightRig>
            </a:scene3d>
            <a:sp3d extrusionH="57150" prstMaterial="softEdge">
              <a:bevelT w="25400" h="38100"/>
            </a:sp3d>
          </a:bodyPr>
          <a:lstStyle/>
          <a:p>
            <a:r>
              <a:rPr lang="zh-CN" sz="3200" dirty="0">
                <a:solidFill>
                  <a:schemeClr val="accent4"/>
                </a:solidFill>
                <a:effectLst/>
                <a:latin typeface="楷体" panose="02010609060101010101" pitchFamily="49" charset="-122"/>
                <a:ea typeface="楷体" panose="02010609060101010101" pitchFamily="49" charset="-122"/>
              </a:rPr>
              <a:t>系统的硬件电路设计</a:t>
            </a:r>
          </a:p>
        </p:txBody>
      </p:sp>
      <p:sp>
        <p:nvSpPr>
          <p:cNvPr id="263171" name="文本占位符 263170"/>
          <p:cNvSpPr>
            <a:spLocks noGrp="1"/>
          </p:cNvSpPr>
          <p:nvPr>
            <p:ph type="body" idx="1"/>
          </p:nvPr>
        </p:nvSpPr>
        <p:spPr>
          <a:xfrm>
            <a:off x="467360" y="869950"/>
            <a:ext cx="8075930" cy="1951355"/>
          </a:xfrm>
        </p:spPr>
        <p:txBody>
          <a:bodyPr/>
          <a:lstStyle/>
          <a:p>
            <a:pPr marL="0" indent="720000">
              <a:spcBef>
                <a:spcPts val="0"/>
              </a:spcBef>
            </a:pPr>
            <a:r>
              <a:rPr lang="en-US" dirty="0"/>
              <a:t>   </a:t>
            </a:r>
            <a:r>
              <a:rPr lang="en-US" sz="2000" dirty="0"/>
              <a:t> </a:t>
            </a:r>
            <a:r>
              <a:rPr lang="zh-CN" sz="2000" dirty="0">
                <a:latin typeface="楷体" panose="02010609060101010101" pitchFamily="49" charset="-122"/>
                <a:ea typeface="楷体" panose="02010609060101010101" pitchFamily="49" charset="-122"/>
              </a:rPr>
              <a:t>基于单片机的风扇温控仪采用DS18B20传感器，将检测到的温度转化为数字信号，单片机对输入的数字信号进行分析处理，当温度高于上限值时，风扇全速旋转；当温度低于下限时，风扇停转；当温度处于上限值与下限之间时，风扇转速越慢。如图所示为系统设计结构框图。</a:t>
            </a:r>
          </a:p>
        </p:txBody>
      </p:sp>
      <p:pic>
        <p:nvPicPr>
          <p:cNvPr id="2" name="图片 1">
            <a:extLst>
              <a:ext uri="{FF2B5EF4-FFF2-40B4-BE49-F238E27FC236}">
                <a16:creationId xmlns:a16="http://schemas.microsoft.com/office/drawing/2014/main" id="{59685847-B03D-EE21-BB49-F9ECFBE18140}"/>
              </a:ext>
            </a:extLst>
          </p:cNvPr>
          <p:cNvPicPr>
            <a:picLocks noChangeAspect="1"/>
          </p:cNvPicPr>
          <p:nvPr/>
        </p:nvPicPr>
        <p:blipFill>
          <a:blip r:embed="rId3"/>
          <a:srcRect t="9757" b="7958"/>
          <a:stretch>
            <a:fillRect/>
          </a:stretch>
        </p:blipFill>
        <p:spPr>
          <a:xfrm>
            <a:off x="1331640" y="2348880"/>
            <a:ext cx="6120680" cy="412939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B5DD0-491E-7AEE-254A-CDF89DD0D83A}"/>
              </a:ext>
            </a:extLst>
          </p:cNvPr>
          <p:cNvSpPr>
            <a:spLocks noGrp="1"/>
          </p:cNvSpPr>
          <p:nvPr>
            <p:ph type="title"/>
          </p:nvPr>
        </p:nvSpPr>
        <p:spPr>
          <a:xfrm>
            <a:off x="467544" y="150813"/>
            <a:ext cx="8363719" cy="719137"/>
          </a:xfrm>
        </p:spPr>
        <p:txBody>
          <a:bodyPr/>
          <a:lstStyle/>
          <a:p>
            <a:r>
              <a:rPr lang="zh-CN" altLang="en-US" sz="4000" dirty="0">
                <a:latin typeface="楷体" panose="02010609060101010101" pitchFamily="49" charset="-122"/>
                <a:ea typeface="楷体" panose="02010609060101010101" pitchFamily="49" charset="-122"/>
              </a:rPr>
              <a:t>硬件设计中用到的主要元器件</a:t>
            </a:r>
          </a:p>
        </p:txBody>
      </p:sp>
      <p:pic>
        <p:nvPicPr>
          <p:cNvPr id="5" name="内容占位符 4">
            <a:extLst>
              <a:ext uri="{FF2B5EF4-FFF2-40B4-BE49-F238E27FC236}">
                <a16:creationId xmlns:a16="http://schemas.microsoft.com/office/drawing/2014/main" id="{B91B8639-63F1-8EF5-7781-A57AECB07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392836"/>
            <a:ext cx="3333796" cy="2616542"/>
          </a:xfrm>
        </p:spPr>
      </p:pic>
      <p:sp>
        <p:nvSpPr>
          <p:cNvPr id="6" name="文本框 5">
            <a:extLst>
              <a:ext uri="{FF2B5EF4-FFF2-40B4-BE49-F238E27FC236}">
                <a16:creationId xmlns:a16="http://schemas.microsoft.com/office/drawing/2014/main" id="{6DBB97FD-17A3-9EA9-CB9C-D906A49459F9}"/>
              </a:ext>
            </a:extLst>
          </p:cNvPr>
          <p:cNvSpPr txBox="1"/>
          <p:nvPr/>
        </p:nvSpPr>
        <p:spPr>
          <a:xfrm>
            <a:off x="802294" y="962910"/>
            <a:ext cx="2952328"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单片机最小原理图</a:t>
            </a:r>
          </a:p>
        </p:txBody>
      </p:sp>
      <p:pic>
        <p:nvPicPr>
          <p:cNvPr id="8" name="图片 7">
            <a:extLst>
              <a:ext uri="{FF2B5EF4-FFF2-40B4-BE49-F238E27FC236}">
                <a16:creationId xmlns:a16="http://schemas.microsoft.com/office/drawing/2014/main" id="{058FAA9E-DBB9-4441-0124-AB747C28D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728" y="1392836"/>
            <a:ext cx="4064888" cy="2428175"/>
          </a:xfrm>
          <a:prstGeom prst="rect">
            <a:avLst/>
          </a:prstGeom>
        </p:spPr>
      </p:pic>
      <p:sp>
        <p:nvSpPr>
          <p:cNvPr id="9" name="文本框 8">
            <a:extLst>
              <a:ext uri="{FF2B5EF4-FFF2-40B4-BE49-F238E27FC236}">
                <a16:creationId xmlns:a16="http://schemas.microsoft.com/office/drawing/2014/main" id="{F0BB7A4E-5764-B643-A5A6-5852E69281B4}"/>
              </a:ext>
            </a:extLst>
          </p:cNvPr>
          <p:cNvSpPr txBox="1"/>
          <p:nvPr/>
        </p:nvSpPr>
        <p:spPr>
          <a:xfrm>
            <a:off x="4283968" y="962910"/>
            <a:ext cx="3672408"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显示模块</a:t>
            </a:r>
            <a:r>
              <a:rPr lang="en-US" altLang="zh-CN" sz="1600" dirty="0">
                <a:latin typeface="楷体" panose="02010609060101010101" pitchFamily="49" charset="-122"/>
                <a:ea typeface="楷体" panose="02010609060101010101" pitchFamily="49" charset="-122"/>
              </a:rPr>
              <a:t>LCD1602</a:t>
            </a:r>
            <a:endParaRPr lang="zh-CN" altLang="en-US" sz="1600" dirty="0">
              <a:latin typeface="楷体" panose="02010609060101010101" pitchFamily="49" charset="-122"/>
              <a:ea typeface="楷体" panose="02010609060101010101" pitchFamily="49" charset="-122"/>
            </a:endParaRPr>
          </a:p>
        </p:txBody>
      </p:sp>
      <p:pic>
        <p:nvPicPr>
          <p:cNvPr id="11" name="图片 10">
            <a:extLst>
              <a:ext uri="{FF2B5EF4-FFF2-40B4-BE49-F238E27FC236}">
                <a16:creationId xmlns:a16="http://schemas.microsoft.com/office/drawing/2014/main" id="{32287853-BBD6-2864-A45F-34B9AFF1F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294" y="4700596"/>
            <a:ext cx="1390822" cy="1529136"/>
          </a:xfrm>
          <a:prstGeom prst="rect">
            <a:avLst/>
          </a:prstGeom>
        </p:spPr>
      </p:pic>
      <p:sp>
        <p:nvSpPr>
          <p:cNvPr id="12" name="文本框 11">
            <a:extLst>
              <a:ext uri="{FF2B5EF4-FFF2-40B4-BE49-F238E27FC236}">
                <a16:creationId xmlns:a16="http://schemas.microsoft.com/office/drawing/2014/main" id="{C6CB4107-C3CB-F247-D278-02E1C07135EB}"/>
              </a:ext>
            </a:extLst>
          </p:cNvPr>
          <p:cNvSpPr txBox="1"/>
          <p:nvPr/>
        </p:nvSpPr>
        <p:spPr>
          <a:xfrm>
            <a:off x="605111" y="4347598"/>
            <a:ext cx="2376264" cy="369332"/>
          </a:xfrm>
          <a:prstGeom prst="rect">
            <a:avLst/>
          </a:prstGeom>
          <a:noFill/>
        </p:spPr>
        <p:txBody>
          <a:bodyPr wrap="square" rtlCol="0">
            <a:spAutoFit/>
          </a:bodyPr>
          <a:lstStyle/>
          <a:p>
            <a:r>
              <a:rPr lang="zh-CN" altLang="zh-CN" sz="1800" kern="100" dirty="0">
                <a:effectLst/>
                <a:ea typeface="Times New Roman" panose="02020603050405020304" pitchFamily="18" charset="0"/>
              </a:rPr>
              <a:t> </a:t>
            </a:r>
            <a:r>
              <a:rPr lang="zh-CN" altLang="zh-CN" sz="1600" kern="100" dirty="0">
                <a:effectLst/>
                <a:latin typeface="楷体" panose="02010609060101010101" pitchFamily="49" charset="-122"/>
                <a:ea typeface="楷体" panose="02010609060101010101" pitchFamily="49" charset="-122"/>
                <a:cs typeface="Times New Roman" panose="02020603050405020304" pitchFamily="18" charset="0"/>
              </a:rPr>
              <a:t>温度模块</a:t>
            </a:r>
            <a:r>
              <a:rPr lang="en-US" altLang="zh-CN" sz="1600" kern="100" dirty="0">
                <a:effectLst/>
                <a:latin typeface="楷体" panose="02010609060101010101" pitchFamily="49" charset="-122"/>
                <a:ea typeface="楷体" panose="02010609060101010101" pitchFamily="49" charset="-122"/>
              </a:rPr>
              <a:t>DS18B20</a:t>
            </a:r>
            <a:endParaRPr lang="zh-CN" altLang="en-US" sz="1600" dirty="0">
              <a:latin typeface="楷体" panose="02010609060101010101" pitchFamily="49" charset="-122"/>
              <a:ea typeface="楷体" panose="02010609060101010101" pitchFamily="49" charset="-122"/>
            </a:endParaRPr>
          </a:p>
        </p:txBody>
      </p:sp>
      <p:pic>
        <p:nvPicPr>
          <p:cNvPr id="14" name="图片 13">
            <a:extLst>
              <a:ext uri="{FF2B5EF4-FFF2-40B4-BE49-F238E27FC236}">
                <a16:creationId xmlns:a16="http://schemas.microsoft.com/office/drawing/2014/main" id="{519F8D20-0029-2BB3-C36C-CF80C85527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776" y="4682451"/>
            <a:ext cx="4349200" cy="1777057"/>
          </a:xfrm>
          <a:prstGeom prst="rect">
            <a:avLst/>
          </a:prstGeom>
        </p:spPr>
      </p:pic>
      <p:sp>
        <p:nvSpPr>
          <p:cNvPr id="15" name="文本框 14">
            <a:extLst>
              <a:ext uri="{FF2B5EF4-FFF2-40B4-BE49-F238E27FC236}">
                <a16:creationId xmlns:a16="http://schemas.microsoft.com/office/drawing/2014/main" id="{B5D70631-3C7E-4E5F-BA55-FDCB1B19F1A6}"/>
              </a:ext>
            </a:extLst>
          </p:cNvPr>
          <p:cNvSpPr txBox="1"/>
          <p:nvPr/>
        </p:nvSpPr>
        <p:spPr>
          <a:xfrm>
            <a:off x="2771800" y="4343897"/>
            <a:ext cx="3390827"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按键模块</a:t>
            </a:r>
          </a:p>
        </p:txBody>
      </p:sp>
      <p:pic>
        <p:nvPicPr>
          <p:cNvPr id="17" name="图片 16">
            <a:extLst>
              <a:ext uri="{FF2B5EF4-FFF2-40B4-BE49-F238E27FC236}">
                <a16:creationId xmlns:a16="http://schemas.microsoft.com/office/drawing/2014/main" id="{1209326B-8E37-9FC6-22FE-F13682A64C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2524" y="4700596"/>
            <a:ext cx="1521451" cy="1367769"/>
          </a:xfrm>
          <a:prstGeom prst="rect">
            <a:avLst/>
          </a:prstGeom>
        </p:spPr>
      </p:pic>
      <p:sp>
        <p:nvSpPr>
          <p:cNvPr id="18" name="文本框 17">
            <a:extLst>
              <a:ext uri="{FF2B5EF4-FFF2-40B4-BE49-F238E27FC236}">
                <a16:creationId xmlns:a16="http://schemas.microsoft.com/office/drawing/2014/main" id="{B939C8E9-3BAC-8A56-E5A3-0712B1868D44}"/>
              </a:ext>
            </a:extLst>
          </p:cNvPr>
          <p:cNvSpPr txBox="1"/>
          <p:nvPr/>
        </p:nvSpPr>
        <p:spPr>
          <a:xfrm>
            <a:off x="7092280" y="4221088"/>
            <a:ext cx="1584176"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红外遥控模块</a:t>
            </a:r>
          </a:p>
        </p:txBody>
      </p:sp>
    </p:spTree>
    <p:extLst>
      <p:ext uri="{BB962C8B-B14F-4D97-AF65-F5344CB8AC3E}">
        <p14:creationId xmlns:p14="http://schemas.microsoft.com/office/powerpoint/2010/main" val="521786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EC45F-5491-B43B-DACB-C69F392CB770}"/>
              </a:ext>
            </a:extLst>
          </p:cNvPr>
          <p:cNvSpPr>
            <a:spLocks noGrp="1"/>
          </p:cNvSpPr>
          <p:nvPr>
            <p:ph type="title"/>
          </p:nvPr>
        </p:nvSpPr>
        <p:spPr>
          <a:xfrm>
            <a:off x="623888" y="332657"/>
            <a:ext cx="7886700" cy="792087"/>
          </a:xfrm>
        </p:spPr>
        <p:txBody>
          <a:bodyPr/>
          <a:lstStyle/>
          <a:p>
            <a:r>
              <a:rPr lang="zh-CN" altLang="en-US" sz="4000" dirty="0">
                <a:latin typeface="楷体" panose="02010609060101010101" pitchFamily="49" charset="-122"/>
                <a:ea typeface="楷体" panose="02010609060101010101" pitchFamily="49" charset="-122"/>
              </a:rPr>
              <a:t>硬件设计中用到的主要元器件</a:t>
            </a:r>
            <a:endParaRPr lang="zh-CN" altLang="en-US" sz="4000" dirty="0"/>
          </a:p>
        </p:txBody>
      </p:sp>
      <p:pic>
        <p:nvPicPr>
          <p:cNvPr id="5" name="图片 4">
            <a:extLst>
              <a:ext uri="{FF2B5EF4-FFF2-40B4-BE49-F238E27FC236}">
                <a16:creationId xmlns:a16="http://schemas.microsoft.com/office/drawing/2014/main" id="{BA3AA08D-E22B-701C-E776-719C54DC8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31" y="1619693"/>
            <a:ext cx="2405123" cy="1775027"/>
          </a:xfrm>
          <a:prstGeom prst="rect">
            <a:avLst/>
          </a:prstGeom>
        </p:spPr>
      </p:pic>
      <p:sp>
        <p:nvSpPr>
          <p:cNvPr id="6" name="文本框 5">
            <a:extLst>
              <a:ext uri="{FF2B5EF4-FFF2-40B4-BE49-F238E27FC236}">
                <a16:creationId xmlns:a16="http://schemas.microsoft.com/office/drawing/2014/main" id="{1D1C2FA6-A2A4-6F67-DF43-947A5DAA4598}"/>
              </a:ext>
            </a:extLst>
          </p:cNvPr>
          <p:cNvSpPr txBox="1"/>
          <p:nvPr/>
        </p:nvSpPr>
        <p:spPr>
          <a:xfrm>
            <a:off x="633412" y="1124744"/>
            <a:ext cx="227343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蜂鸣器模块</a:t>
            </a:r>
          </a:p>
        </p:txBody>
      </p:sp>
      <p:pic>
        <p:nvPicPr>
          <p:cNvPr id="8" name="图片 7">
            <a:extLst>
              <a:ext uri="{FF2B5EF4-FFF2-40B4-BE49-F238E27FC236}">
                <a16:creationId xmlns:a16="http://schemas.microsoft.com/office/drawing/2014/main" id="{5E59B4B6-2DAE-5F0A-AB79-6A0E989AE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238" y="1700808"/>
            <a:ext cx="2481964" cy="1429242"/>
          </a:xfrm>
          <a:prstGeom prst="rect">
            <a:avLst/>
          </a:prstGeom>
        </p:spPr>
      </p:pic>
      <p:sp>
        <p:nvSpPr>
          <p:cNvPr id="9" name="文本框 8">
            <a:extLst>
              <a:ext uri="{FF2B5EF4-FFF2-40B4-BE49-F238E27FC236}">
                <a16:creationId xmlns:a16="http://schemas.microsoft.com/office/drawing/2014/main" id="{120EC2DC-A50F-AB18-796A-FA2B35B87A6E}"/>
              </a:ext>
            </a:extLst>
          </p:cNvPr>
          <p:cNvSpPr txBox="1"/>
          <p:nvPr/>
        </p:nvSpPr>
        <p:spPr>
          <a:xfrm>
            <a:off x="4567238" y="1196752"/>
            <a:ext cx="227343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存储模块</a:t>
            </a:r>
          </a:p>
        </p:txBody>
      </p:sp>
    </p:spTree>
    <p:extLst>
      <p:ext uri="{BB962C8B-B14F-4D97-AF65-F5344CB8AC3E}">
        <p14:creationId xmlns:p14="http://schemas.microsoft.com/office/powerpoint/2010/main" val="16058883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0E4C-726C-B98C-A206-81304F225B3C}"/>
              </a:ext>
            </a:extLst>
          </p:cNvPr>
          <p:cNvSpPr>
            <a:spLocks noGrp="1"/>
          </p:cNvSpPr>
          <p:nvPr>
            <p:ph type="title"/>
          </p:nvPr>
        </p:nvSpPr>
        <p:spPr/>
        <p:txBody>
          <a:bodyPr/>
          <a:lstStyle/>
          <a:p>
            <a:r>
              <a:rPr lang="zh-CN" altLang="zh-CN" sz="4000" kern="1200" baseline="0" dirty="0">
                <a:ln w="10160">
                  <a:solidFill>
                    <a:schemeClr val="accent5"/>
                  </a:solidFill>
                  <a:prstDash val="solid"/>
                </a:ln>
                <a:solidFill>
                  <a:schemeClr val="tx2"/>
                </a:solidFill>
                <a:latin typeface="楷体" panose="02010609060101010101" pitchFamily="49" charset="-122"/>
                <a:ea typeface="楷体" panose="02010609060101010101" pitchFamily="49" charset="-122"/>
              </a:rPr>
              <a:t>总体电路原理图</a:t>
            </a:r>
            <a:endParaRPr lang="zh-CN" altLang="en-US" sz="4000" dirty="0">
              <a:solidFill>
                <a:schemeClr val="tx2"/>
              </a:solidFill>
              <a:latin typeface="楷体" panose="02010609060101010101" pitchFamily="49" charset="-122"/>
              <a:ea typeface="楷体" panose="02010609060101010101" pitchFamily="49" charset="-122"/>
            </a:endParaRPr>
          </a:p>
        </p:txBody>
      </p:sp>
      <p:pic>
        <p:nvPicPr>
          <p:cNvPr id="7" name="内容占位符 6">
            <a:extLst>
              <a:ext uri="{FF2B5EF4-FFF2-40B4-BE49-F238E27FC236}">
                <a16:creationId xmlns:a16="http://schemas.microsoft.com/office/drawing/2014/main" id="{82C2E6F7-40C3-D93E-24A4-06FC15529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99" y="869951"/>
            <a:ext cx="8060986" cy="5079330"/>
          </a:xfrm>
        </p:spPr>
      </p:pic>
    </p:spTree>
    <p:extLst>
      <p:ext uri="{BB962C8B-B14F-4D97-AF65-F5344CB8AC3E}">
        <p14:creationId xmlns:p14="http://schemas.microsoft.com/office/powerpoint/2010/main" val="23720442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E31DA-7E44-F733-DB7B-09D01B7850C6}"/>
              </a:ext>
            </a:extLst>
          </p:cNvPr>
          <p:cNvSpPr>
            <a:spLocks noGrp="1"/>
          </p:cNvSpPr>
          <p:nvPr>
            <p:ph type="title"/>
          </p:nvPr>
        </p:nvSpPr>
        <p:spPr>
          <a:xfrm>
            <a:off x="467544" y="260649"/>
            <a:ext cx="8043044" cy="792088"/>
          </a:xfrm>
        </p:spPr>
        <p:txBody>
          <a:bodyPr/>
          <a:lstStyle/>
          <a:p>
            <a:r>
              <a:rPr kumimoji="0" lang="en-US" altLang="zh-CN" sz="4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rPr>
              <a:t>Proteus</a:t>
            </a:r>
            <a:r>
              <a:rPr kumimoji="0" lang="zh-CN" altLang="en-US" sz="4000" i="0" u="none" strike="noStrike" kern="1200" cap="none" spc="0" normalizeH="0" baseline="0" noProof="0" dirty="0">
                <a:ln w="10160">
                  <a:solidFill>
                    <a:srgbClr val="AAADB9"/>
                  </a:solidFill>
                  <a:prstDash val="solid"/>
                </a:ln>
                <a:solidFill>
                  <a:schemeClr val="tx2"/>
                </a:solidFill>
                <a:uLnTx/>
                <a:uFillTx/>
                <a:latin typeface="楷体" panose="02010609060101010101" pitchFamily="49" charset="-122"/>
                <a:ea typeface="楷体" panose="02010609060101010101" pitchFamily="49" charset="-122"/>
              </a:rPr>
              <a:t>仿真</a:t>
            </a:r>
            <a:endParaRPr lang="zh-CN" altLang="en-US" dirty="0">
              <a:solidFill>
                <a:schemeClr val="tx2"/>
              </a:solidFill>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C58D293C-C7E8-A138-8977-5F897F8708A3}"/>
              </a:ext>
            </a:extLst>
          </p:cNvPr>
          <p:cNvPicPr>
            <a:picLocks noChangeAspect="1"/>
          </p:cNvPicPr>
          <p:nvPr/>
        </p:nvPicPr>
        <p:blipFill>
          <a:blip r:embed="rId2"/>
          <a:stretch>
            <a:fillRect/>
          </a:stretch>
        </p:blipFill>
        <p:spPr>
          <a:xfrm>
            <a:off x="493311" y="1052738"/>
            <a:ext cx="7601042" cy="5184574"/>
          </a:xfrm>
          <a:prstGeom prst="rect">
            <a:avLst/>
          </a:prstGeom>
          <a:noFill/>
          <a:ln>
            <a:noFill/>
          </a:ln>
        </p:spPr>
      </p:pic>
    </p:spTree>
    <p:extLst>
      <p:ext uri="{BB962C8B-B14F-4D97-AF65-F5344CB8AC3E}">
        <p14:creationId xmlns:p14="http://schemas.microsoft.com/office/powerpoint/2010/main" val="29283503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MwMjdkZjAyM2JmY2FhYzliMzY4ZjAxNWIyOWQzNzUifQ=="/>
  <p:tag name="KSO_WPP_MARK_KEY" val="79237eec-b0d6-40ed-b503-c33d1b124384"/>
</p:tagLst>
</file>

<file path=ppt/theme/theme1.xml><?xml version="1.0" encoding="utf-8"?>
<a:theme xmlns:a="http://schemas.openxmlformats.org/drawingml/2006/main" name="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2">
  <a:themeElements>
    <a:clrScheme name="">
      <a:dk1>
        <a:srgbClr val="000032"/>
      </a:dk1>
      <a:lt1>
        <a:srgbClr val="FFFFFF"/>
      </a:lt1>
      <a:dk2>
        <a:srgbClr val="000000"/>
      </a:dk2>
      <a:lt2>
        <a:srgbClr val="CEF3FE"/>
      </a:lt2>
      <a:accent1>
        <a:srgbClr val="003366"/>
      </a:accent1>
      <a:accent2>
        <a:srgbClr val="4C5E86"/>
      </a:accent2>
      <a:accent3>
        <a:srgbClr val="FFFFFF"/>
      </a:accent3>
      <a:accent4>
        <a:srgbClr val="00002A"/>
      </a:accent4>
      <a:accent5>
        <a:srgbClr val="AAADB9"/>
      </a:accent5>
      <a:accent6>
        <a:srgbClr val="435478"/>
      </a:accent6>
      <a:hlink>
        <a:srgbClr val="B4D3E2"/>
      </a:hlink>
      <a:folHlink>
        <a:srgbClr val="0000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000000"/>
        </a:dk2>
        <a:lt2>
          <a:srgbClr val="808080"/>
        </a:lt2>
        <a:accent1>
          <a:srgbClr val="AE1616"/>
        </a:accent1>
        <a:accent2>
          <a:srgbClr val="333399"/>
        </a:accent2>
        <a:accent3>
          <a:srgbClr val="FFFFFF"/>
        </a:accent3>
        <a:accent4>
          <a:srgbClr val="DCDCDC"/>
        </a:accent4>
        <a:accent5>
          <a:srgbClr val="D3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D1919"/>
        </a:accent1>
        <a:accent2>
          <a:srgbClr val="333399"/>
        </a:accent2>
        <a:accent3>
          <a:srgbClr val="FFFFFF"/>
        </a:accent3>
        <a:accent4>
          <a:srgbClr val="000000"/>
        </a:accent4>
        <a:accent5>
          <a:srgbClr val="E2AAAA"/>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808080"/>
        </a:lt2>
        <a:accent1>
          <a:srgbClr val="BBE0E3"/>
        </a:accent1>
        <a:accent2>
          <a:srgbClr val="333399"/>
        </a:accent2>
        <a:accent3>
          <a:srgbClr val="AAAAAA"/>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FFFFFF"/>
        </a:dk1>
        <a:lt1>
          <a:srgbClr val="FFFFFF"/>
        </a:lt1>
        <a:dk2>
          <a:srgbClr val="FFFFFF"/>
        </a:dk2>
        <a:lt2>
          <a:srgbClr val="808080"/>
        </a:lt2>
        <a:accent1>
          <a:srgbClr val="BBE0E3"/>
        </a:accent1>
        <a:accent2>
          <a:srgbClr val="333399"/>
        </a:accent2>
        <a:accent3>
          <a:srgbClr val="FFFFFF"/>
        </a:accent3>
        <a:accent4>
          <a:srgbClr val="DCDCDC"/>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ppt/theme/themeOverride2.xml><?xml version="1.0" encoding="utf-8"?>
<a:themeOverride xmlns:a="http://schemas.openxmlformats.org/drawingml/2006/main">
  <a:clrScheme name="">
    <a:dk1>
      <a:srgbClr val="000032"/>
    </a:dk1>
    <a:lt1>
      <a:srgbClr val="1F455F"/>
    </a:lt1>
    <a:dk2>
      <a:srgbClr val="000000"/>
    </a:dk2>
    <a:lt2>
      <a:srgbClr val="CEF3FE"/>
    </a:lt2>
    <a:accent1>
      <a:srgbClr val="003366"/>
    </a:accent1>
    <a:accent2>
      <a:srgbClr val="4D7285"/>
    </a:accent2>
    <a:accent3>
      <a:srgbClr val="AAB1B7"/>
    </a:accent3>
    <a:accent4>
      <a:srgbClr val="00002A"/>
    </a:accent4>
    <a:accent5>
      <a:srgbClr val="AAADB9"/>
    </a:accent5>
    <a:accent6>
      <a:srgbClr val="446677"/>
    </a:accent6>
    <a:hlink>
      <a:srgbClr val="B4D3E2"/>
    </a:hlink>
    <a:folHlink>
      <a:srgbClr val="000000"/>
    </a:folHlink>
  </a:clrScheme>
</a:themeOverride>
</file>

<file path=docProps/app.xml><?xml version="1.0" encoding="utf-8"?>
<Properties xmlns="http://schemas.openxmlformats.org/officeDocument/2006/extended-properties" xmlns:vt="http://schemas.openxmlformats.org/officeDocument/2006/docPropsVTypes">
  <TotalTime>129</TotalTime>
  <Words>1084</Words>
  <Application>Microsoft Office PowerPoint</Application>
  <PresentationFormat>全屏显示(4:3)</PresentationFormat>
  <Paragraphs>60</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16</vt:i4>
      </vt:variant>
    </vt:vector>
  </HeadingPairs>
  <TitlesOfParts>
    <vt:vector size="24" baseType="lpstr">
      <vt:lpstr>楷体</vt:lpstr>
      <vt:lpstr>Arial</vt:lpstr>
      <vt:lpstr>Calibri</vt:lpstr>
      <vt:lpstr>Times New Roman</vt:lpstr>
      <vt:lpstr>2</vt:lpstr>
      <vt:lpstr>3_2</vt:lpstr>
      <vt:lpstr>2_2</vt:lpstr>
      <vt:lpstr>1_2</vt:lpstr>
      <vt:lpstr>基于51单片机的温控风扇设计与实现 </vt:lpstr>
      <vt:lpstr>基于51单片机温控风扇报告内容</vt:lpstr>
      <vt:lpstr>设计方案</vt:lpstr>
      <vt:lpstr>温控风扇的工作模式</vt:lpstr>
      <vt:lpstr>系统的硬件电路设计</vt:lpstr>
      <vt:lpstr>硬件设计中用到的主要元器件</vt:lpstr>
      <vt:lpstr>硬件设计中用到的主要元器件</vt:lpstr>
      <vt:lpstr>总体电路原理图</vt:lpstr>
      <vt:lpstr>Proteus仿真</vt:lpstr>
      <vt:lpstr>系统的软件程序设计</vt:lpstr>
      <vt:lpstr>设计温控风扇用到的软件</vt:lpstr>
      <vt:lpstr>自动模式</vt:lpstr>
      <vt:lpstr>手动模式</vt:lpstr>
      <vt:lpstr>自然风模式</vt:lpstr>
      <vt:lpstr>结束语</vt:lpstr>
      <vt:lpstr>PowerPoint 演示文稿</vt:lpstr>
    </vt:vector>
  </TitlesOfParts>
  <Company>m62visualcommunications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MIC2307-16</dc:subject>
  <dc:creator>Nicholas Oulton</dc:creator>
  <cp:lastModifiedBy>硕伟 彭</cp:lastModifiedBy>
  <cp:revision>44</cp:revision>
  <dcterms:created xsi:type="dcterms:W3CDTF">2005-07-14T15:42:00Z</dcterms:created>
  <dcterms:modified xsi:type="dcterms:W3CDTF">2024-06-25T01:48:18Z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D56FAE37B67B4B66946148EF00E76FB6</vt:lpwstr>
  </property>
  <property fmtid="{D5CDD505-2E9C-101B-9397-08002B2CF9AE}" pid="3" name="KSOProductBuildVer">
    <vt:lpwstr>2052-11.1.0.14036</vt:lpwstr>
  </property>
</Properties>
</file>