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CC4923-B16A-479F-8F51-AF50DD5AA09E}">
  <a:tblStyle styleId="{A2CC4923-B16A-479F-8F51-AF50DD5AA09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 b="off" i="off"/>
      <a:tcStyle>
        <a:fill>
          <a:solidFill>
            <a:srgbClr val="FFE2C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FE2C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1ad53b8a9_0_4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1ad53b8a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1ad53b8a9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1ad53b8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2508484"/>
            <a:ext cx="9144000" cy="227939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44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br>
              <a:rPr b="1" lang="en-IN" sz="44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IN" sz="44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IN" sz="44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IN" sz="44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IN" sz="44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-IN" sz="44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IN" sz="44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IN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Mobile Price Range Prediction</a:t>
            </a:r>
            <a:endParaRPr b="1" sz="36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8379" y="2503956"/>
            <a:ext cx="85125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r>
              <a:rPr b="1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 flipH="1">
            <a:off x="3729955" y="2986827"/>
            <a:ext cx="27303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Sidhartha Patel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710221" y="4186478"/>
            <a:ext cx="2058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IN" sz="1700">
                <a:solidFill>
                  <a:schemeClr val="lt1"/>
                </a:solidFill>
              </a:rPr>
              <a:t>Mentor :-</a:t>
            </a:r>
            <a:endParaRPr b="1" sz="1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IN" sz="1700">
                <a:solidFill>
                  <a:schemeClr val="lt1"/>
                </a:solidFill>
              </a:rPr>
              <a:t>Akash Dusane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710221" y="3479953"/>
            <a:ext cx="22037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Abdul Wadood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710223" y="3720040"/>
            <a:ext cx="19537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Ankit Patel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10221" y="3239866"/>
            <a:ext cx="2157721" cy="30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Bhanu Prakash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68379" y="481584"/>
            <a:ext cx="8512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IN" sz="3600" u="none" cap="none" strike="noStrike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Capstone Project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8746808" y="4749040"/>
            <a:ext cx="914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710220" y="3945278"/>
            <a:ext cx="20590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Anirudh Upadhyay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8279" y="77251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318279" y="251996"/>
            <a:ext cx="81921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column ‘</a:t>
            </a:r>
            <a:r>
              <a:rPr lang="en-IN" sz="1900">
                <a:solidFill>
                  <a:schemeClr val="lt1"/>
                </a:solidFill>
              </a:rPr>
              <a:t>r</a:t>
            </a: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esol_Height’ had two null values, so both the</a:t>
            </a: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observations were dropped.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Also the column ‘</a:t>
            </a:r>
            <a:r>
              <a:rPr lang="en-IN" sz="1900">
                <a:solidFill>
                  <a:schemeClr val="lt1"/>
                </a:solidFill>
              </a:rPr>
              <a:t>w</a:t>
            </a: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idth’ had 180 </a:t>
            </a:r>
            <a:r>
              <a:rPr lang="en-IN" sz="1900">
                <a:solidFill>
                  <a:schemeClr val="lt1"/>
                </a:solidFill>
              </a:rPr>
              <a:t>rows labelled as zero</a:t>
            </a: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180 values were imputed through KNNImputer(n</a:t>
            </a:r>
            <a:r>
              <a:rPr lang="en-IN" sz="1900">
                <a:solidFill>
                  <a:schemeClr val="lt1"/>
                </a:solidFill>
              </a:rPr>
              <a:t>=1)</a:t>
            </a: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method from the</a:t>
            </a: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sklearn.impute module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IN" sz="1900">
                <a:solidFill>
                  <a:schemeClr val="lt1"/>
                </a:solidFill>
              </a:rPr>
              <a:t>Using statsmodel library, we calculated variance inflation factor for all features and dropped weight column because it had high value.</a:t>
            </a:r>
            <a:endParaRPr sz="19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lt1"/>
                </a:solidFill>
              </a:rPr>
              <a:t>s</a:t>
            </a: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creen_height &amp; </a:t>
            </a:r>
            <a:r>
              <a:rPr lang="en-IN" sz="1900">
                <a:solidFill>
                  <a:schemeClr val="lt1"/>
                </a:solidFill>
              </a:rPr>
              <a:t>s</a:t>
            </a: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creen_width columns was clubbed together as length of the phones.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Similarly</a:t>
            </a:r>
            <a:r>
              <a:rPr lang="en-IN" sz="1900">
                <a:solidFill>
                  <a:schemeClr val="lt1"/>
                </a:solidFill>
              </a:rPr>
              <a:t>,</a:t>
            </a: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px_height &amp; px_width columns were clubbed into one feature as resolution.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 data prepared had </a:t>
            </a:r>
            <a:r>
              <a:rPr lang="en-IN" sz="1900">
                <a:solidFill>
                  <a:schemeClr val="lt1"/>
                </a:solidFill>
              </a:rPr>
              <a:t>18 </a:t>
            </a: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columns and </a:t>
            </a:r>
            <a:r>
              <a:rPr lang="en-IN" sz="1900">
                <a:solidFill>
                  <a:schemeClr val="lt1"/>
                </a:solidFill>
              </a:rPr>
              <a:t>1998</a:t>
            </a:r>
            <a:r>
              <a:rPr b="0" i="0" lang="en-I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number of rows.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232825" y="271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Graph of No. of Observations for each Price range.</a:t>
            </a:r>
            <a:endParaRPr b="1"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650" y="1317550"/>
            <a:ext cx="5017275" cy="37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6058625" y="1972200"/>
            <a:ext cx="2524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is equally divided into all the four class for price range i.e there is no class imbalance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52400" y="17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Correlation Heat Map.</a:t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49500"/>
            <a:ext cx="8793772" cy="42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5869050" y="1625075"/>
            <a:ext cx="260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646875" y="252450"/>
            <a:ext cx="708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2075"/>
            <a:ext cx="8415624" cy="473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516300" y="282025"/>
            <a:ext cx="8111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</a:rPr>
              <a:t>O</a:t>
            </a:r>
            <a:r>
              <a:rPr lang="en-IN" sz="2100">
                <a:solidFill>
                  <a:schemeClr val="dk1"/>
                </a:solidFill>
              </a:rPr>
              <a:t>n plotting Regression Plots of all the continuous independent feature with our dependent feature (for class 0, 1, 2, 3),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lt1"/>
                </a:solidFill>
              </a:rPr>
              <a:t>We could see that that RAM of mobile is very highly correlated with the price range associated with the mobile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lt1"/>
                </a:solidFill>
              </a:rPr>
              <a:t>Also Battery_power shows similar trend but not to that extend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100">
                <a:solidFill>
                  <a:schemeClr val="lt1"/>
                </a:solidFill>
              </a:rPr>
              <a:t>Others continuous features showed little to no collinearity with our dependent feature i.e Price range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875"/>
            <a:ext cx="8402202" cy="487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583775" y="268225"/>
            <a:ext cx="780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</a:rPr>
              <a:t>On plotting Bar Plots of all the Categorical independent feature with our dependent feature against all class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644600" y="1230650"/>
            <a:ext cx="7375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observe that number of the mobile phones with 3G is more than phones that don’t have 3G.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Also, we can see that there is no imbalance of phones having or not having 3G with the price range associated with the mobile phones</a:t>
            </a:r>
            <a:r>
              <a:rPr lang="en-IN" sz="2100">
                <a:solidFill>
                  <a:schemeClr val="lt1"/>
                </a:solidFill>
              </a:rPr>
              <a:t> i.e the observations having 3G is </a:t>
            </a:r>
            <a:r>
              <a:rPr lang="en-IN" sz="2100">
                <a:solidFill>
                  <a:schemeClr val="lt1"/>
                </a:solidFill>
              </a:rPr>
              <a:t>equally distributed across all class and observations not having 3G is also distributed equally across all class.</a:t>
            </a:r>
            <a:endParaRPr sz="21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2100">
                <a:solidFill>
                  <a:schemeClr val="lt1"/>
                </a:solidFill>
              </a:rPr>
              <a:t>For all other features the number of observation is equal across all class and also within the feature itself.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735587"/>
            <a:ext cx="9144000" cy="309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4300"/>
              <a:t>Model Implementation</a:t>
            </a:r>
            <a:endParaRPr b="1" sz="4300"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20455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300"/>
              <a:t>Since our problem was of classifying mobile phones into four different class based on its features, we implemented classification algorithms using the sklearn library</a:t>
            </a:r>
            <a:endParaRPr sz="23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662650" y="1656650"/>
            <a:ext cx="80625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I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KNN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I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I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I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I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AdaBoost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I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GradientBoost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I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820425" y="1688200"/>
            <a:ext cx="77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515950" y="518500"/>
            <a:ext cx="77310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100">
                <a:solidFill>
                  <a:schemeClr val="dk1"/>
                </a:solidFill>
              </a:rPr>
              <a:t>Splitting :- </a:t>
            </a:r>
            <a:r>
              <a:rPr lang="en-IN" sz="2100">
                <a:solidFill>
                  <a:schemeClr val="lt1"/>
                </a:solidFill>
              </a:rPr>
              <a:t>Dividing the data set onto X(independent) and  Y(dependent) variable and splitting it into train and test using sklearn’s train_test_split function</a:t>
            </a:r>
            <a:endParaRPr sz="21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100">
                <a:solidFill>
                  <a:schemeClr val="dk1"/>
                </a:solidFill>
              </a:rPr>
              <a:t>Scaling :- </a:t>
            </a:r>
            <a:r>
              <a:rPr lang="en-IN" sz="2100">
                <a:solidFill>
                  <a:schemeClr val="lt1"/>
                </a:solidFill>
              </a:rPr>
              <a:t>Also, </a:t>
            </a:r>
            <a:r>
              <a:rPr b="0" i="0" lang="en-I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 scaling was done on the data using M</a:t>
            </a:r>
            <a:r>
              <a:rPr lang="en-IN" sz="2100">
                <a:solidFill>
                  <a:schemeClr val="lt1"/>
                </a:solidFill>
              </a:rPr>
              <a:t>inMaxScaler &amp; Standard Scaler function</a:t>
            </a:r>
            <a:r>
              <a:rPr b="0" i="0" lang="en-I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100">
                <a:solidFill>
                  <a:schemeClr val="lt1"/>
                </a:solidFill>
              </a:rPr>
              <a:t>in order to implement</a:t>
            </a:r>
            <a:r>
              <a:rPr b="0" i="0" lang="en-I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100">
                <a:solidFill>
                  <a:schemeClr val="lt1"/>
                </a:solidFill>
              </a:rPr>
              <a:t>KNN</a:t>
            </a:r>
            <a:r>
              <a:rPr b="0" i="0" lang="en-I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IN" sz="2100">
                <a:solidFill>
                  <a:schemeClr val="lt1"/>
                </a:solidFill>
              </a:rPr>
              <a:t>L</a:t>
            </a:r>
            <a:r>
              <a:rPr b="0" i="0" lang="en-I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ogistic </a:t>
            </a:r>
            <a:r>
              <a:rPr lang="en-IN" sz="2100">
                <a:solidFill>
                  <a:schemeClr val="lt1"/>
                </a:solidFill>
              </a:rPr>
              <a:t>R</a:t>
            </a:r>
            <a:r>
              <a:rPr b="0" i="0" lang="en-I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egression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100">
                <a:solidFill>
                  <a:schemeClr val="dk1"/>
                </a:solidFill>
              </a:rPr>
              <a:t>Hyperparameter Tuning :- </a:t>
            </a:r>
            <a:r>
              <a:rPr lang="en-IN" sz="2100">
                <a:solidFill>
                  <a:schemeClr val="lt1"/>
                </a:solidFill>
              </a:rPr>
              <a:t>Every algorithm was implemented using the </a:t>
            </a:r>
            <a:r>
              <a:rPr lang="en-IN" sz="2100">
                <a:solidFill>
                  <a:schemeClr val="lt1"/>
                </a:solidFill>
              </a:rPr>
              <a:t>default</a:t>
            </a:r>
            <a:r>
              <a:rPr lang="en-IN" sz="2100">
                <a:solidFill>
                  <a:schemeClr val="lt1"/>
                </a:solidFill>
              </a:rPr>
              <a:t> parameter settings from sklearn library.</a:t>
            </a:r>
            <a:endParaRPr sz="21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100">
                <a:solidFill>
                  <a:schemeClr val="lt1"/>
                </a:solidFill>
              </a:rPr>
              <a:t>Also using the BayesSearchCV func, for each algo, the best parameters settings was calculated based on the accuracy of the model.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                          </a:t>
            </a:r>
            <a:r>
              <a:rPr b="1" lang="en-IN"/>
              <a:t>INTRODUCTION</a:t>
            </a:r>
            <a:endParaRPr b="1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49201"/>
            <a:ext cx="85206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>
                <a:solidFill>
                  <a:schemeClr val="lt1"/>
                </a:solidFill>
              </a:rPr>
              <a:t>Mobile now a days is one of the most selling and purchasing device. Every day new mobiles with new version and more features are launched. </a:t>
            </a:r>
            <a:r>
              <a:rPr b="1" lang="en-IN">
                <a:solidFill>
                  <a:schemeClr val="lt1"/>
                </a:solidFill>
              </a:rPr>
              <a:t>In this competitive mobile phone market, companies want to understand the sales data of the mobile phones and factors that drive the prices.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>
                <a:solidFill>
                  <a:schemeClr val="lt1"/>
                </a:solidFill>
              </a:rPr>
              <a:t>The objective is to find out some relation between features of a mobile phone (eg :- RAM, Internal Memory etc) and its selling price.</a:t>
            </a:r>
            <a:endParaRPr b="1">
              <a:solidFill>
                <a:schemeClr val="lt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>
                <a:solidFill>
                  <a:schemeClr val="lt1"/>
                </a:solidFill>
              </a:rPr>
              <a:t>Further, based on different features of the mobile phones, develop a model that would classify each mobile into different categories of price range i.e. into categorical values of 0(low), 1(moderate), 2(high), and 3(very high).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231125" y="1962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4400"/>
              <a:t>EVALUATION</a:t>
            </a:r>
            <a:endParaRPr b="1" sz="4400"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Evaluation Metrics</a:t>
            </a:r>
            <a:endParaRPr/>
          </a:p>
        </p:txBody>
      </p:sp>
      <p:sp>
        <p:nvSpPr>
          <p:cNvPr id="204" name="Google Shape;20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510325" y="1114650"/>
            <a:ext cx="510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Accuracy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Precision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Recall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F1 Score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AUC RUC Curves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590900" y="2954500"/>
            <a:ext cx="7480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lt1"/>
                </a:solidFill>
              </a:rPr>
              <a:t>Since, this was a multiclass classification problem with very well balanced data, we used accuracy and F1 score which </a:t>
            </a:r>
            <a:r>
              <a:rPr lang="en-IN" sz="1700">
                <a:solidFill>
                  <a:schemeClr val="lt1"/>
                </a:solidFill>
              </a:rPr>
              <a:t>generally</a:t>
            </a:r>
            <a:r>
              <a:rPr lang="en-IN" sz="1700">
                <a:solidFill>
                  <a:schemeClr val="lt1"/>
                </a:solidFill>
              </a:rPr>
              <a:t> caters to better evaluation insights in classification problems.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lt1"/>
                </a:solidFill>
              </a:rPr>
              <a:t>Also, AUC-ROC curves for all class were plotted using one vs rest technique i.e class 0 vs class 1,2 &amp; 3 combined and so on. 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descr="data:image/png;base64,iVBORw0KGgoAAAANSUhEUgAABJEAAAJVCAYAAABu52QqAAAABHNCSVQICAgIfAhkiAAAAAlwSFlzAAALEgAACxIB0t1+/AAAADh0RVh0U29mdHdhcmUAbWF0cGxvdGxpYiB2ZXJzaW9uMy4xLjMsIGh0dHA6Ly9tYXRwbG90bGliLm9yZy+AADFEAAAgAElEQVR4nOzde7iVdZ3//9dmcwopSWSDWc2EJjYqSqEgnlIRxsNWzGMyoo3hORQNM6VUjFJSqUyZxMmcCQM1BNEGGWXMS6EmdRQxD6ljnvfeSpEHSPbh98dcre/wU+aT4dqs9PG4rq5rfe773vd6L/qn69ln3auuo6OjIwAAAADwf+iyoQcAAAAAoPaJSAAAAAAUiUgAAAAAFIlIAAAAABSJSAAAAAAUiUgAAAAAFHXd0AMAAPzJoEGDstVWW6VLl//3/3Ntu+22mTp16l90v2XLluXGG2/MlClT3q0R32LQoEFZunRpNtlkk6q9x9u54YYb8uabb2bs2LGd+r4AwPuXiAQA1JRrr732XQsyTzzxRJqamt6Ve9Wa++67L5/85Cc39BgAwPuIiAQA/FV48sknM3Xq1Pz+979PW1tbjj766Bx66KFpb2/PN7/5zTz44IN5/fXX09HRkW984xv5yEc+ku9973t59dVX89WvfjVjxozJhRdemFtuuSVJ8stf/rKyvvzyy/PAAw+kubk5gwYNyiWXXJIZM2Zk0aJFaW9vz+abb57zzjsv/fv3X+d8zz33XI455pjssssuWb58edra2jJhwoTMmTMnTz31VLbddttcdtlleeGFF3L00Udnt912y4MPPpiOjo58/etfz9ChQ7NmzZpcdNFFWbp0aerr6zN48OB89atfTe/evbPXXntl8ODBeeyxx3LGGWdk8eLFueeee9KzZ8+MHj06X//61/PKK6+kpaUlm2++eb7zne+kb9++2WuvvXLwwQdn6dKlefHFF3PQQQfl9NNPT5LceOONueaaa9KlS5d8+MMfzsUXX5zNNtssixcvzowZM7JmzZr07NkzX/nKVzJkyJA8+eSTOffcc/Pmm2+mo6Mjhx56qJ1QAPA+4plIAEBNOeaYY3LQQQdV/vPKK6+ktbU1EyZMyJlnnpm5c+fmxz/+cX74wx/mgQceyIMPPpjm5ubMmTMnP/vZz3LwwQdn5syZ2WyzzTJhwoQMHTo03/rWt4rv+/zzz+emm27KJZdcknnz5uXxxx/PDTfckPnz52ePPfbI5MmTi/d47rnnsscee2Tu3LnZYYcdMnXq1Fx22WW59dZbc++99+aBBx5IkrzwwgvZcccdM3/+/Jx55pk5/fTTs2bNmsyYMSPNzc2ZP39+5s+fn/b29kybNq1y/09+8pP5t3/7t+yzzz7Za6+9cuyxx2bs2LG59dZbs8MOO2TOnDm544470rNnz8yfP7/yd2+88Uauu+66zJ49Oz/84Q/z7LPP5tFHH80ll1ySq6++OgsWLMhee+2VGTNm5Omnn8706dNz1VVXZd68ebnwwgvzpS99KW+88Ub++Z//OXvttVfmzp2bq666Kvfee2/a29v/gv+WAYC/RnYiAQA15e2+zvbEE0/kmWeeyTnnnFM5tnr16vz617/OUUcdlY033jizZ8/Os88+m1/+8pfZaKON3vH77rDDDuna9X/+p9F//Md/5KGHHsohhxySJGlvb8+qVauK9+jWrVv22muvJMnHP/7xDBkyJL17906SNDQ0ZOXKlWloaMjGG2+cxsbGJMkee+yR+vr6PPbYY7nrrrsyceLEdOvWLUly9NFH55RTTqncf+jQoW/7vsccc0zuvffeXHPNNXn66afzm9/8Jttvv33l/N57750k6d+/f/r27ZuVK1fmV7/6VXbddddsttlmSZJjjz02STJr1qw0NzdX1klSV1eXZ555Jvvss0++8pWvZNmyZdl5550zefLktZ5fBQC8t4lIAEDNa2trywc/+MG1dte8/PLL+eAHP5g777wzU6dOzRe+8IXsvffeGThwYG6++ea33KOuri4dHR2V9Zo1a9Y636tXr8rr9vb2fPGLX8xRRx2VJHnzzTezcuXK4pzdunVLXV3dWuu3U19fv9a6vb099fX1aW9vX+vv29vb15rzf8/4v33729/OsmXLcsghh2TYsGFpbW1d67P26NGj8vpP/w719fVrvdfq1avz/PPPp729PTvvvHO+853vVM69+OKLaWhoyNZbb53bbrstS5YsydKlS3PFFVdk7ty5GTBgQOmfBgB4D/B/HQEANe8Tn/jEWl/RevHFF3PAAQdk+fLlueeee7LnnnvmqKOOyrbbbpvbb789bW1tSf4n1rS2tiZJNtlkk7zwwgt55ZVX0tHRkVtvvXWd77frrrvmxhtvzGuvvZYk+e53v5uzzjrrXfs8K1asyF133ZUkWbx4cbp165atttoqu+22W37yk59kzZo1aW9vz6xZs7LLLru87T3+92e7++67c8wxx2TMmDHp27dvlixZUvk3WJdhw4Zl6dKlaW5uTpLMnj073/72t7PzzjvnnnvuyZNPPpkk+fnPf54DDzwwq1evzplnnpmf/exn2X///XPeeeeld+/eeeaZZ96tfxYAoMbZiQQA1Lzu3bvnyiuvzNSpU3P11VentbU1p512Wj7zmc+kT58+OfPMM9PY2JjW1tbssssulQdi77DDDrniiity6qmn5vvf/36OPPLIHHLIIenXr18++9nP5qGHHnrb9zvssMPS1NSUww8/PHV1ddlss81y0UUXvWufp0ePHpk/f34uueSS9OzZM1dccUXq6+tz0kkn5eKLL86YMWPS2tqawYMH52tf+9rb3mP33XevzHTKKadk2rRp+e53v5tu3brl05/+dDHuDBo0KJMmTcoXv/jFJEm/fv3yzW9+M/3798+UKVNyxhlnpKOjI127ds2MGTOy0UYb5eSTT865556bOXPmpL6+PiNHjsyOO+74rv27AAC1ra7jf+91BgCgqp577rk0Njbmv/7rvzb0KAAA74ivswEAAABQZCcSAAAAAEV2IgEAAABQJCIBAAAAUPRX+etsq1evzvLly9OvX7/U19dv6HEAAAAA/uq1tbWlpaUl2267bXr27PmW83+VEWn58uUZO3bshh4DAAAA4D1n1qxZGTp06FuO/1VGpH79+iX5nw81YMCADTwNAAAAwF+/l156KWPHjq10l/+/v8qI9KevsA0YMCAf/ehHN/A0AAAAAO8d63p0kAdrAwAAAFAkIgEAAABQJCIBAAAAUCQiAQAAAFAkIgEAAABQJCIBAAAAUCQiAQAAAFAkIgEAAABQJCIBAAAAUCQiAQAAAFAkIgEAAABQJCIBAAAAUCQiAQAAAFAkIgEAAABQJCIBAAAAUCQiAQAAAFAkIgEAAABQJCIBAAAAUCQiAQAAAFAkIgEAAABQJCL9md5c07ahR6iq9/rnAwAAANZP1w09wF+L7t3q03jm/A09RtUsuPSgDT0CAAAAUMPsRAIAAACgSEQCAAAAoEhEAgAAAKBIRAIAAACgSEQCAAAAoKiqv862YMGCzJgxI62trTnmmGMyduzYyrlHHnkkZ599dmW9YsWKbLzxxrnllluqORIAAAAAf4GqRaSmpqZMnz49c+fOTffu3XPkkUdm2LBh2XLLLZMkn/rUpzJ//vwkyapVq3LYYYfl/PPPr9Y4AAAAAKyHqn2dbcmSJRk+fHj69OmTXr16ZfTo0Vm4cOHbXvuDH/wgO+64Y4YOHVqtcQAAAABYD1XbidTc3Jx+/fpV1g0NDVm2bNlbrnv11Vdz/fXXZ8GCBdUaBQAAAID1VLWdSO3t7amrq6usOzo61lr/yc0335yRI0emb9++1RoFAAAAgPVUtYg0YMCAtLS0VNYtLS1paGh4y3W333579ttvv2qNAQAAAMC7oGoRacSIEVm6dGlWrFiRVatWZdGiRdl9993XuqajoyMPP/xwhgwZUq0xAAAAAHgXVC0i9e/fPxMnTsy4ceMyZsyYHHDAARk8eHDGjx+fhx56KEmyYsWKdOvWLT169KjWGAAAAAC8C6r2YO0kaWxsTGNj41rHZs6cWXndt2/f3HPPPdUcAQAAAIB3QdV2IgEAAADw3iEiAQAAAFAkIgEAAABQJCIBAAAAUCQiAQAAAFAkIgEAAABQJCIBAAAAUCQiAQAAAFAkIgEAAABQJCIBAAAAUCQiAQAAAFAkIgEAAABQJCIBAAAAUCQiAQAAAFAkIgEAAABQJCIBAAAAUCQiAQAAAFAkIgEAAABQJCIBAAAAUCQiAQAAAFAkIgEAAABQJCIBAAAAUCQiAQAAAFAkIgEAAABQJCIBAAAAUCQiAQAAAFAkIgEAAABQJCIBAAAAUCQiAQAAAFAkIgEAAABQJCIBAAAAUCQiAQAAAFAkIgEAAABQJCIBAAAAUCQiAQAAAFAkIgEAAABQJCIBAAAAUCQiAQAAAFAkIgEAAABQJCIBAAAAUCQiAQAAAFAkIgEAAABQJCIBAAAAUCQiAQAAAFAkIgEAAABQJCIBAAAAUCQiAQAAAFAkIgEAAABQJCIBAAAAUCQiAQAAAFAkIgEAAABQJCIBAAAAUCQiAQAAAFAkIgEAAABQJCIBAAAAUCQiAQAAAFBU1Yi0YMGC7Lfffhk1alRmzZr1lvNPPfVUjj766Bx44IE57rjjsnLlymqOAwAAAMBfqGoRqampKdOnT891112XefPmZc6cOXniiScq5zs6OnLSSSdl/Pjxufnmm/OpT30qV111VbXGAQAAAGA9VC0iLVmyJMOHD0+fPn3Sq1evjB49OgsXLqycf/jhh9OrV6/svvvuSZITTzwxY8eOrdY4AAAAAKyHqkWk5ubm9OvXr7JuaGhIU1NTZf3MM89k0003zTnnnJODDz445513Xnr16lWtcQAAAABYD1WLSO3t7amrq6usOzo61lq3trbmP//zP/P5z38+N910Uz72sY/loosuqtY4AAAAAKyHqkWkAQMGpKWlpbJuaWlJQ0NDZd2vX7/8zd/8TbbbbrskyQEHHJBly5ZVaxwAAAAA1kPVItKIESOydOnSrFixIqtWrcqiRYsqzz9KkiFDhmTFihV59NFHkySLFy/ONttsU61xAAAAAFgPXat14/79+2fixIkZN25c1qxZk0MPPTSDBw/O+PHjM2HChGy33Xa54oorMnny5KxatSoDBgzItGnTqjUOAAAAAOuhahEpSRobG9PY2LjWsZkzZ1Zeb7/99rnxxhurOQIAAAAA74KqfZ0NAAAAgPcOEQkAAACAIhEJAAAAgCIRCQAAAIAiEQkAAACAIhEJAAAAgCIRCQAAAIAiEQkAAACAIhEJAAAAgCIRCQAAAIAiEQkAAACAIhEJAAAAgCIRCQAAAIAiEQkAAACAIhEJAAAAgCIRCQAAAIAiEQkAAACAIhEJAAAAgCIRCQAAAIAiEQkAAACAIhEJAAAAgCIRCQAAAIAiEQkAAACAIhEJAAAAgCIRCQAAAIAiEQkAAACAIhEJAAAAgCIRCQAAAIAiEQkAAACAIhEJAAAAgCIRCQAAAIAiEQkAAACAIhEJAAAAgCIRCQAAAIAiEQkAAACAIhEJAAAAgCIRCQAAAIAiEQkAAACAIhEJAAAAgCIRCQAAAIAiEQkAAACAIhEJAAAAgCIRCQAAAIAiEQkAAACAIhEJAAAAgCIRCQAAAIAiEQkAAACAIhEJAAAAgCIRCQAAAIAiEQkAAACAIhEJAAAAgCIRCQAAAIAiEQkAAACAIhEJAAAAgCIRCQAAAIAiEQkAAACAoqpGpAULFmS//fbLqFGjMmvWrLec//73v58999wzBx10UA466KC3vQYAAACADa9rtW7c1NSU6dOnZ+7cuenevXuOPPLIDBs2LFtuuWXlmuXLl+eyyy7LkCFDqjUGAAAAAO+Cqu1EWrJkSYYPH54+ffqkV69eGT16dBYuXLjWNcuXL88PfvCDNDY2ZsqUKfnjH/9YrXEAAAAAWA9Vi0jNzc3p169fZd3Q0JCmpqbK+vXXX8+nPvWpTJo0KTfddFP+8Ic/5Morr6zWOAAAAACsh6pFpPb29tTV1VXWHR0da6032mijzJw5M1tssUW6du2af/zHf8zPf/7zao0DAAAAwHqoWkQaMGBAWlpaKuuWlpY0NDRU1i+88EJuvPHGyrqjoyNdu1btEU0AAAAArIeqRaQRI0Zk6dKlWbFiRVatWpVFixZl9913r5zv2bNnvv3tb+fZZ59NR0dHZs2alX322ada4wAAAACwHqoWkfr375+JEydm3LhxGTNmTA444IAMHjw448ePz0MPPZRNNtkkU6ZMyUknnZS///u/T0dHR77whS9UaxwAAAAA1kNVvz/W2NiYxsbGtY7NnDmz8nr06NEZPXp0NUcAAAAA4F1QtZ1IAAAAALx3iEgAAAAAFIlIAAAAABSJSAAAAAAUiUgAAAAAFIlIAAAAABSJSAAAAAAUiUgAAAAAFBUjUktLS44//viMHj06L7/8co477rg0Nzd3xmwAAAAA1IhiRLrgggsycuTI9OjRIxtvvHG23nrrTJ48uTNmAwAAAKBGFCPS888/n8MPPzxdunRJt27dMmnSpLz44oudMRsAAAAANaIYkerq6tLe3l5Zv/baa2utAQAAAHjv61q6YNSoUfnyl7+cV199NbNnz84NN9yQfffdtzNmAwAAAKBGFCPSiSeemHnz5qW9vT1LlizJEUcckcMOO6wzZgMAAACgRhQj0llnnZVp06ZlzJgxnTEPAAAAADWo+EykRx55JB0dHZ0xCwAAAAA1qrgTqaGhIfvvv3+23377bLTRRpXjkydPrupgAAAAANSOYkQaMmRIhgwZ0hmzAAAAAFCjihHp1FNPzeuvv56HH344ra2tGTx4cHr37t0ZswEAAABQI4oRadmyZTn55JOz6aabpq2tLU1NTfmnf/qnfPrTn+6M+QAAAACoAcWIdPHFF+eSSy7J8OHDkyRLly7NRRddlOuvv77qwwEAAABQG4q/zvb6669XAlKS7Lzzzlm1alVVhwIAAACgthQjUl1dXZ5//vnK+rnnnkt9fX1VhwIAAACgthS/znbKKafkiCOOyM4775y6urrcfffdOe+88zpjNgAAAABqRDEijRw5MgMHDswvfvGLtLe354QTTsgWW2zRGbMBAAAAUCOKX2d79NFHc9FFF+Woo47KjjvumDPOOCNPPfVUZ8wGAAAAQI0oRqTzzz8/hx12WJJk0KBB+dKXvuTrbAAAAADvM8WItGrVquyzzz6V9ciRI/Paa69VdSgAAAAAasuf9etsjz76aGX95JNPpkuX4p8BAAAA8B5SfLD2aaedlqOPPjpbbbVVkuSpp57KJZdcUvXBAAAAAKgdxYi05557ZuHChbn//vtTX1+f7bffPn379u2M2QAAAACoEf/n99L+8Ic/5LXXXkvfvn2zzTbb5Le//W2efPLJzpoNAAAAgBqxzoh03333Ze+9986DDz6YlStX5vDDD89dd92VCy64IAsWLOjMGQEAAADYwNYZkb7zne9kxowZ2WWXXXLLLbekoaEh11xzTWbNmpVrrrmmM2cEAAAAYANbZ0RauXJlhg4dmiT51a9+lT333DNJ0qdPn6xZs6ZzpgMAAACgJqwzItXV1VVe33///ZWglCRvvPFGdacCAAAAoKas89fZBgwYkDvuuCNvvPFGVq9enc985jNJkkWLFmXgwIGdNiAAAAAAG946I9JXvvKVTJgwIS0tLTn//PPTvXv3XHrppbn++utz7bXXduaMAAAAAGxg64xIAwcOzC233LLWsYMPPjjjx4/Phz70oaoPBgAAAEDtWGdEeju+xgYAAADw/rTOB2sDAAAAwJ+ISAAAAAAU/VkRafXq1XnsscfS0dGRVatWVXsmAAAAAGpMMSI98MADGTlyZE444YQ0NTXls5/9bO6///7OmA0AAACAGlGMSNOmTcuPfvSj9OnTJwMGDMi0adMyderUzpgNAAAAgBpRjEirV6/OlltuWVnvscceaWtrq+pQAAAAANSWYkTq2rVrVq5cmbq6uiTJU089VfWhAAAAAKgtXUsXnHTSSfmHf/iHvPzyyznjjDNyzz33ZMqUKZ0xGwAAAAA1ohiR9txzzwwcODD33HNP2tvbc8opp2SLLbbojNkAAAAAqBHFr7O99NJLueaaa3LUUUdlxIgRufTSS9PS0tIZswEAAABQI4oR6eyzz87AgQOTJJtvvnl22mmnnHPOOVUfDAAAAIDaUYxIv/vd7zJu3LgkSY8ePXLsscfaiQQAAADwPlOMSG1tbWlqaqqsX3755XR0dFR1KAAAAABqS/HB2scee2zGjBmT3XbbLXV1dVmyZEnOOuuszpgNAAAAgBpRjEiHHnpott122/ziF79IfX19jjvuuGy11VadMRsAAAAANaIYkZLkgx/8YHbaaad0dHRkzZo1efjhh7PNNttUezYAAAAAakQxIn33u9/ND3/4w/Tt27dyrK6uLnfccUfx5gsWLMiMGTPS2tqaY445JmPHjn3b6+68885MmTIlixcvfgejAwAAANBZihFp/vz5WbRoUfr37/+ObtzU1JTp06dn7ty56d69e4488sgMGzYsW2655VrXvfzyy7n44ovf2dQAAAAAdKrir7Ntttlm7zggJcmSJUsyfPjw9OnTJ7169cro0aOzcOHCt1w3efLknHrqqe/4/gAAAAB0nuJOpJ133jnTpk3L3nvvnZ49e1aOl56J1NzcnH79+lXWDQ0NWbZs2VrX/Mu//Ev+7u/+Lttvv/07nRsAAACATlSMSHPnzk2StXYR/TnPRGpvb09dXV1l3dHRsdb68ccfz6JFi/KjH/0oL7300jseHAAAAIDOU4xIf+nDrgcMGJB77723sm5paUlDQ0NlvXDhwrS0tOSQQw7JmjVr0tzcnKOOOirXXXfdX/R+AAAAAFRPMSKtWLEiN998c15//fV0dHSkvb09v/3tb3PppZf+n383YsSIXH755VmxYkU+8IEPZNGiRbnwwgsr5ydMmJAJEyYkSZ577rmMGzdOQAIAAACoUcUHa59++ulZsmRJfvrTn+all17KvHnz0qVL8c/Sv3//TJw4MePGjcuYMWNywAEHZPDgwRk/fnweeuihd2V4AAAAADpHcSfSCy+8kNtvvz3nn39+jjzyyHzpS1/KySef/GfdvLGxMY2NjWsdmzlz5luu++hHP/oXf20OAAAAgOorbinadNNNkyR/+7d/m8cffzz9+/dPa2tr1QcDAAAAoHYUdyL17ds3V199dXbYYYdcfvnl6d27d1avXt0ZswEAAABQI4o7kaZMmZLu3btn6NCh2XbbbfO9730vkyZN6ozZAAAAAKgRxYh02223Zdy4cUmSSZMmZd68eXnqqaeqPhgAAAAAtWOdX2f7yU9+ktWrV+dHP/pR/vjHP1aOr1mzJrNnz87xxx/fKQMCAAAAsOGtMyJ17do1jz/+eFavXp3HH3+8cry+vj5nn312pwwHAAAAQG1YZ0Q67LDDcthhh+X222/PyJEjO3MmAAAAAGpM8ZlI06dP74w5AAAAAKhh69yJ9CdbbbVVZsyYkaFDh6ZXr16V49tss01VBwMAAACgdhQj0oMPPpgHH3wwN9xwQ+VYXV1d7rjjjqoOBgAAAEDtKEakxYsXd8YcAAAAANSwYkR64403Mm3atNx1111pbW3NLrvsknPPPTe9e/fujPkAAAAAqAHFB2t/61vfyptvvpkrrrgiV155Zerq6nLhhRd2xmwAAAAA1Ig/65lIN998c2X9jW98I/vvv39VhwIAAACgthR3IrW1taW9vb2ybm9vT319fVWHAgAAAKC2FHci7bzzzjn99NPz+c9/Pknyk5/8JMOGDav6YAAAAADUjmJEOvvss3PllVfmsssuS1tbW3bbbbecfPLJnTEbAAAAADWiGJG6du2aU045JXvvvXfq6+szaNCg1NXVdcZsAAAAANSIYkS69957M3HixHTt2jVtbW3p1q1brrzyygwaNKgz5gMAAACgBhQj0je+8Y1MnTo1u+++e5Jk8eLFOe+88zJ79uyqDwcAAABAbSj+OluSSkBKkr322iurVq2q2kAAAAAA1J5iRBo8eHB+9rOfVdZ33313ttpqq6oOBQAAAEBtKX6d7e67787111+fCy64IF27ds0rr7ySHj165Pbbb09dXV3uv//+zpgTAAAAgA2oGJH+9V//tTPmAAAAAKCGFSPS5ptvngceeCArV65c6/gee+xRtaEAAAAAqC3FiDRx4sTce++9aWhoqByrq6sTkQAAAADeR4oRafny5bnjjjvSvXv3zpgHAAAAgBpU/HW2gQMHprW1tTNmAQAAAKBGFXciHXHEETnwwAMzZMiQdO36/y7/1re+VdXBAAAAAKgdxYh0+eWXZ9ddd83HP/7xzpgHAAAAgBpUjEhdunTJ+eef3wmjAAAAAFCris9E2mabbXLnnXd2wigAAAAA1KriTqQlS5bk+uuvT7du3dKtW7d0dHSkrq4u999/f2fMBwAAAEANKEaka6+9tjPmAAAAAKCGrTMi/f73v0+SbLTRRp02DAAAAAC1aZ0Rafjw4amrq0tHR8dbztXV1eWRRx6p6mAAAAAA1I51RqRHH320M+cAAAAAoIYVf50NAAAAAEQkAAAAAIpEJAAAAACKRCQAAAAAiooRqaWlJccff3xGjx6dl19+Occdd1yam5s7YzYAAAAAakQxIl1wwQUZOXJkevTokY033jhbb711Jk+e3BmzAQAAAFAjihHp+eefz+GHH54uXbqkW7dumTRpUl588cXOmA0AAACAGlGMSHV1dWlvb6+sX3vttbXWAAAAALz3dS1dMGrUqHz5y1/Oq6++mtmzZ+eGG27Ivvvu2xmzAQAAAFAjihHpxBNPzLx589Le3p4lS5bkiCOOyGGHHdYZswEAAABQI4oR6ayzzsq0adMyZsyYzpgHAAAAgBpUfCbSI488ko6Ojs6YBQAAAIAaVdyJ1NDQkP333z/bb799Ntpoo8rxyZMnV3UwAAAAAGpHMSINGTIkQ4YM6YxZAAAAAKhRxYh06qmndsYcAAAAANSwYkRqbGx82+MLFix414cBAJUszyYAACAASURBVAAAoDYVI9LXvva1yus1a9bk1ltvzcc+9rGqDgUAAABAbSlGpJ122mmt9YgRI3LkkUfmpJNOqtpQAAAAANSWLu/0D373u9+lubm5GrMAAAAAUKPe8TORXnjhhRx++OF/1s0XLFiQGTNmpLW1Ncccc0zGjh271vl///d/z/e+9720t7dnu+22y5QpU9K9e/d3MD4AAAAAneEdPROprq4um2yySbbYYovijZuamjJ9+vTMnTs33bt3z5FHHplhw4Zlyy23TJK88cYbmTJlSm666aZsuummmThxYm666aYcccQR6/FxAAAAAKiG4tfZ5s2bl5122ik77bRTdtxxx2yxxRaZMGFC8cZLlizJ8OHD06dPn/Tq1SujR4/OwoULK+d79eqVxYsXZ9NNN82qVavyyiuv5EMf+tD6fRoAAAAAqmKdO5HOO++8NDU15b777suKFSsqx1tbW/Pss88Wb9zc3Jx+/fpV1g0NDVm2bNla13Tr1i0///nPc9ZZZ6WhoSG77rrrX/IZAAAAAKiydUakQw89NL/5zW/y2GOPZfTo0ZXj9fX12WGHHYo3bm9vT11dXWXd0dGx1vpP9thjj/zyl7/MZZddlvPPPz+XXnrpO/0MAAAAAFTZOiPSdtttl+222y4jRozIgAED3vGNBwwYkHvvvbeybmlpSUNDQ2X9+9//PsuXL6/sPmpsbMzEiRPf8fsAAAAAUH3FB2u/+OKLueCCC/LGG2+ko6Mj7e3tee6553LnnXf+n383YsSIXH755VmxYkU+8IEPZNGiRbnwwgsr5zs6OjJp0qT89Kc/zUc+8pEsXLgwn/70p9f7AwEAAADw7is+WHvy5MkZMmRIXnvttTQ2NqZ3794ZNWpU8cb9+/fPxIkTM27cuIwZMyYHHHBABg8enPHjx+ehhx7Khz/84Vx44YU54YQTcuCBB+a///u/M2nSpHflQwEAAADw7iruRKqrq8vxxx+f3/3udxk4cGAaGxtzyCGH/Fk3b2xsTGNj41rHZs6cWXk9cuTIjBw58h2ODAAAAEBnK+5E2mijjZIkH//4x/Ob3/wmPXv2TJcuxT8DAAAA4D2kuBNp8ODBOf3003PaaaflhBNOyNNPP52uXYt/BgAAAMB7SHFL0TnnnJNjjz02n/jEJ3LOOeekvb09l156aWfMBgAAAECN+LOeidSlS5fMnj07n/vc57Lxxhtn4MCBnTEbAAAAADWiuBPppz/9ab761a/m6quvzquvvpqTTz45119/fWfMBgAAAECNKEakH//4x5kzZ0569+6dvn37Zu7cubn22ms7YzYAAAAAakQxInXp0iW9e/eurDfbbLPU19dXdSgAAAAAaksxIvXp0yePPPJI6urqkiQ333xzNt5446oPBgAAAEDtKD5Y+5xzzslpp52WZ555Jrvuumt69OiRK6+8sjNmAwAAAKBGFCPSFltskfnz5+fpp59OW1tbPvGJT6Rbt26dMRsAAAAANWKdX2f72te+Vnm9cuXKbLHFFtlqq60EJAAAAID3oXVGpOXLl1deH3fccZ0yDAAAAAC1aZ0RqaOj421fAwAAAPD+U/x1tiSVX2YDAAAA4P1pnQ/Wbm9vz8qVK9PR0ZG2trbK6z/p06dPpwwIAAAAwIa3zoj0+OOPZ/jw4ZVwNGzYsMq5urq6PPLII9WfDgAAAICasM6I9Oijj3bmHAAAAADUsD/rmUgAAAAAvL+JSAAAAAAUiUgAAAAAFIlIAAAAABSJSAAAAAAUiUgAAAAAFIlIAAAAABSJSAAAAAAUiUgAAAAAFIlIAAAAABSJSAAAAAAUiUgAAAAAFIlIAAAAABSJSAAAAAAUiUgAAAAAFIlIAAAAABSJSAAAAAAUiUgAAAAAFIlIAAAAABSJSAAAAAAUiUgAAAAAFIlIAAAAABSJSAAAAAAUiUgAAAAAFIlIAAAAABSJSAAAAAAUiUgAAAAAFIlIAAAAABSJSAAAAAAUiUgAAAAAFIlIAAAAABSJSAAAAAAUiUgAAAAAFIlIAAAAABSJSAAAAAAUiUgAAAAAFIlIAAAAABSJSAAAAAAUiUgAAAAAFFU1Ii1YsCD77bdfRo0alVmzZr3l/O23356DDjooBx54YE4++eSsXLmymuMAAAAA8BeqWkRqamrK9OnTc91112XevHmZM2dOnnjiicr51157Leeff36uuuqq3HzzzRk0aFAuv/zyao0DAAAAwHqoWkRasmRJhg8fnj59+qRXr14ZPXp0Fi5cWDm/Zs2anHfeeenfv3+SZNCgQXnxxRerNQ4AAAAA66FqEam5uTn9+vWrrBsaGtLU1FRZf/jDH84+++yTJFm9enWuuuqqjBw5slrjAAAAALAeqhaR2tvbU1dXV1l3dHSstf6TV199Nccff3y23nrrHHzwwdUaBwAAAID1ULWINGDAgLS0tFTWLS0taWhoWOua5ubmHHXUURk0aFCmTp1arVEAAAAAWE9Vi0gjRozI0qVLs2LFiqxatSqLFi3K7rvvXjnf1taWE088Mfvuu2/OPffct92lBAAAAEBt6FqtG/fv3z8TJ07MuHHjsmbNmhx66KEZPHhwxo8fnwkTJuSll17Kr3/967S1teW2225Lkmy77bZ2JAEAAADUoKpFpCRpbGxMY2PjWsdmzpyZJNluu+3y6KOPVvPtAQAAAHiXVO3rbAAAAAC8d4hIAAAAABSJSAAAAAAUiUgAAAAAFIlIAAAAABSJSAAAAAAUiUgAAAAAFIlIAAAAABSJSAAAAAAUiUgAAAAAFIlIAAAAABSJSAAAAAAUiUgAAAAAFIlIAAAAABSJSAAAAAAUiUgAAAAAFIlIAAAAABSJSAAAAAAUiUgAAAAAFIlIAAAAABSJSAAAAAAUiUgAAAAAFIlIAAAAABSJSAAAAAAUiUgAAAAAFIlIAAAAABSJSAAAAAAUiUgAAAAAFIlIAAAAABSJSAAAAAAUiUgAAAAAFIlIAAAAABSJSAAAAAAUiUgAAAAAFIlIAAAAABSJSAAAAAAUiUgAAAAAFIlIvC+8uaZtQ49QVe/1zwcAAMCG13VDDwCdoXu3+jSeOX9Dj1E1Cy49aEOPAAAAwHucnUgAAAAAFIlIAAAAABSJSAAAAAAUiUgAAAAAFIlIQE17r//y3Hv98wEAAO8dfp0NqGl+WQ8AAKA22IkEAAAAQJGIBAAAAECRiAQAAABAkYgEAAAAQJGIBAAAAECRiAQAAABAkYgEAAAAQJGIBAAAAECRiAQAAABAkYgEAAAAQJGIBAAAAEBRVSPSggULst9++2XUqFGZNWvWOq8766yzMnfu3GqOAgAAAMB6qFpEampqyvTp03Pddddl3rx5mTNnTp544om3XHPiiSfmtttuq9YYAAAAALwLqhaRlixZkuHDh6dPnz7p1atXRo8enYULF651zYIFC7L33ntn3333rdYYAAAAALwLulbrxs3NzenXr19l3dDQkGXLlq11zRe/+MUkyX333VetMQAAAAB4F1RtJ1J7e3vq6uoq646OjrXWAAAAAPz1qFpEGjBgQFpaWirrlpaWNDQ0VOvtAAAAAKiiqkWkESNGZOnSpVmxYkVWrVqVRYsWZffdd6/W2wEAAABQRVWLSP3798/EiRMzbty4jBkzJgcccEAGDx6c8ePH56GHHqrW2wIAAABQBVV7sHaSNDY2prGxca1jM2fOfMt1F110UTXHAAAAAGA9VW0nEgAAAADvHSISAAAAAEUiEgAAAABFIhIAAAAARSISAAAAAEUiEgAAAABFIhIAAAAARSISAAAAAEUiEgAAAABFIhIAAAAARSISAAAAAEUiEgAAAABFIhIAAAAARSISAAAAAEUiEgAAAABFIhIAAAAARSISAAAAAEUiEgAAAABFIhIAAAAARSISAAAAAEUiEgAAAABFIhIAAAAARSISAAAAAEUiEgAAAABFIhIAAAAARSISAAAAAEUiEgAAAABFIhIAAAAARSISAAAAAEUiEgAAAABFIhIAAAAARSISAAAAAEUiEgAAAABFIhIAAAAARSISAAAAAEUiEgAAAABFIhIAAAAARSISAAAAAEUiEgAAAABFIhIAAAAARSISAAAAAEUiEgAAAABFIhIAAAAARSISAAAAAEUiEgAAAABFIhIAAAAARSISAAAAAEUiEgAAAABFIhIAAAAARSISAAAAAEUiEgAAAABFIhIAAAAARSISAAAAAEUiEgAAAABFIhIAAAAARSISAAAAAEVVjUgLFizIfvvtl1GjRmXWrFlvOf/II4/kc5/7XEaPHp1zzz03ra2t1RwHgE725pq2DT1CVfl8f73ey58NAKBaulbrxk1NTZk+fXrmzp2b7t2758j/r717j6sp3/8H/tqVEg5mqIw7ycQ0Mm4VJpXcpRLxSDEuHRxyv6UIMQyZM65N5rgWitFFI+WWYdzCcVeNc8aMwlRHTS6V2pfvH/Ozf9OMUZnqs1b79Xw85vFofZaHefVY9t6f/V7v9fmMHg0bGxu0a9dO+2fmz5+PlStXonPnzli8eDEOHDgALy+vqopERETVzLCWPlzmxomOUWXi17uKjlClavL1q+nXjoiIiKgqVFkn0vnz52Fra4uGDRuiTp06GDBgABITE7XnHz58iKKiInTu3BkAMHz48FLniYiIiOjt1PROK/5+8lbTfz8iopqsyjqRsrOzYWJioj02NTXFzZs3//S8iYkJsrKyyvV3q1S/fvD8/PPPlZS2fEoKcqv1/1edMjMzRUeocrx+8sVrJ2+8fvJWU6+fLly7SauOi45QZf4V0E90hCrH6ydPJUo1ahnU3GVn+fvJW03//ahyvKqzvKq7/F6VFZHUajUUCoX2WKPRlDou6/yb5OTkAADGjBlTSWmp76k1oiPQX8DrJ1+8dvLG6ydfvHbyxusnb7x+RETSl5OTg1atWv1hvMqKSE2aNMGVK1dKBTA1NS11/lUxCAD+97//lTr/JlZWVti7dy9MTEygr69feaGJiIiIiIiIiHSUSqVCTk4OrKysXnu+yopIPXv2xKZNm5CbmwtjY2McO3YMwcHB2vPNmjWDkZERrl69iq5duyIuLg729vbl+rtr166Nbt26VVV0IiIiIiIiIiKd9LoOpFcUGo1GU1X/4/j4eISFhaGkpAQjRoyAr68vfH19MWPGDHz44YdIS0tDYGAgnj9/jg8++ACrV6+GoaFhVcUhIiIiIiIiIqK3VKVFJCIiIiIiIiIiqhm4NDsREREREREREZWJRSQiIiIiIiIiIioTi0hERERERERERFQmFpGIiIiIiIiIiKhMLCIREREREREREVGZWEQiIiIiIiIiIqIysYhERDovLS1NdAQiIiIiIiLJU2g0Go3oEERyV1JSgvPnzyMvL6/UuJubm6BEVBGDBg3C0aNHRcegt1RcXIzvvvsOT58+LTXO1x8R0etx3iJ/2dnZMDU1xZUrV5Ceng4PDw/Url1bdCwqh9zcXBw5cgT5+fmlxqdPny4oEZUlNjb2jed17b3TQHQAAsaOHfvG83v27KmmJPS2Zs6ciZycHJibm0OhUGjHde0NRa7atWuHzZs3w9rautQErHv37gJTUXn5+vpCo9GgWbNmpcb5+pMuJyenUu+Vr2g0GigUCpw8eVJAKnobu3btwtatW/Hs2TMA//8apqamCk5Gb8J5i7wFBQWhpKQEEyZMwNy5c9GrVy9cu3YNISEhoqNROfj6+qJ9+/Z/mLeQdF26dAkA8ODBA/z000/o06cP9PX18d1336Fdu3Y6997JIpIE5OfnIycnBwMHDoSDgwPvIsjQDz/8gMTERNEx6C398ssvuHTpkvYDAgAUCgULuDKRl5eHw4cPi45BFWBpaYnU1FQ4ODhg8ODBaNq0qehI9Jb27NmD2NhYXkOZ4bxF3m7duoVDhw5h8+bNGDFiBPz8/ODh4SE6FlXA6tWrRUegCnh1vXx8fHD48GG8++67AH79Hj9t2jSR0YRgEUkC4uLicP/+fSQkJGDTpk1o2bIlBg0aBHt7exgaGoqOR+XQsmVLPHr0iJNomQoPDxcdgf4CW1tbnD9/Hra2ttDT41J/crB161Y8f/4cJ06cwPbt2/HixQs4Oztj4MCBMDMzEx2PKqBt27Zo3Lix6BhUQZy3yJtKpYJarcbJkyexfPlyFBYWorCwUHQsKidnZ2ccPHgQtra20NfX147z9Sh92dnZaNiwofbY2NgYOTk5AhOJwTWRJOjevXs4evQozp49C3Nzc6xZs0Z0JPoTPj4+UCgUyM3NxePHj2FpaVnqw4CdLPLw8OFDBAYG4uHDh9i7dy/mzp2LTz/9FM2bNxcdjcph165dWLNmjfaRDD5OIz9Pnz7F8ePHcfDgQRgYGCAiIkJ0JCqnM2fOYNWqVbC2ti71+ce77NLEeUvNsHPnTmzbtg1dunTBli1bMHjwYIwaNQrjxo0THY3KYf369YiIiMA777yjHeOj3PKwevVqpKWloX///tBoNDh69Ci6d++OWbNmiY5WrdiJJDEqlQo///wzsrKykJeXB9b4pM3Pz090BKoES5cuxcSJExESEoLGjRtj6NChWLhwIfbu3Ss6GpXDgQMHcOrUKd7Bk6nc3FwcO3YMiYmJeP78Ofr16yc6ElXA+vXr4eLiwrU9ZILzlpph/PjxGDdunLb7NiIiQvt4DUlfcnIyLly4wCVMZMjf3x9JSUlISUmBQqHAhAkT0LdvX9Gxqh2LSBJQUlKCc+fOITExESkpKejWrRsGDhyIoKAgPs4mcT169AAABAcHY8mSJaXOLVy4UHuepC0vLw+9e/dGSEgIFAoFPD09WUCSERMTk1KtxSR92dnZOH78OBITE5Gbm4v+/ftj0aJFsLS0FB2NKsjQ0JA7CskI5y01w287qCMiIjBv3jx2UMtIs2bNkJ+fzyKSTDVu3Bjt2rWDh4cHbty4ITqOECwiSYCdnR3+9re/oX///ggODtYWjl79o+QOUdIVEBCAjIwM3L59G/fu3dOOq1SqP2w3TtJVu3Zt/Pzzz9rHoa5cucICrow0bNgQQ4cORZcuXVCrVi3tOB+nka4+ffqgSZMm6N+/PywtLaFQKJCWloa0tDQA3CFKTrp27Yo1a9bA3t6+1OuPcxdp4rylZvhtB7WJiQk7qGWmpKQEQ4YMgYWFRan3TT5OKn27d+/GiRMnkJ2djUGDBmHp0qUYMWIEJk6cKDpateKaSBLg4+Pzp+e4Q5S0ZWZm4uHDh1i1ahUCAwO14/r6+jA3N2d3hEzcvHkTS5YswYMHD9CyZUvk5+djw4YNsLa2Fh2NyiEmJua14+7u7tWchMpr0aJFpbYV/z0WAOXjdXMYzl2ki/OWmmH48OGIjo6Gm5sbYmNjAQCurq6Ii4sTnIzKIyUl5bXj7ASUPjc3Nxw4cACenp6IjY3FixcvMHLkSCQkJIiOVq3YiSQBb9oZ6v79+9WYhCqqefPmaN68OUJDQ0t9IVIoFFCr1QKTUUU0b94cX3/9NX788UeoVCq0bduWnUgykJOTAxMTE9jY2IiOQhXEDSNqDu5uKS+ct9QM7KCWtx49euDu3bsoKCiARqOBSqVCZmYmi0gyoKenV+q1ZmRkVGpzAl3BIpIEKZVKHDt2DJGRkbh16xauXbsmOhKVYfr06bh37x7at28PjUaDe/fuwcTEBPr6+ggODoadnZ3oiPQG3t7eqF+/Pvr06QNHR0dOxGQiMDAQYWFh8Pb2hkKhKLURAXc5kb7Lly9j69atuHXrFhQKBaysrDBt2jR069ZNdDSqgOvXryMsLEz7ZUitVuPRo0c4deqU6Gj0Bpy3yJu/vz8mT56MBw8ewNXVVdtBTfIQGBiIlJQU5Ofno23btkhLS0OXLl0wYsQI0dGoDD169MBnn32GwsJCnDhxAlFRUbC1tRUdq9rxcTYJycjIQFRUFKKjo/H06VNMmTIFXl5e3G1BBqZMmYLp06fDysoKAJCeno7Nmzdj8eLFmD59Og4dOiQ4IZUlMzMTZ86cwdmzZ/Hjjz/CxsYGy5YtEx2LqEa6cOECFixYgKlTp6J79+4oKSnBtWvX8OWXXyIkJITdZTIyePBgTJw4ETExMfDx8cGxY8fQqFEjLF68WHQ0egPOW+Tt9OnT6NWrFzuoZcrJyQlJSUkIDg7G2LFjUVhYiDVr1nBNKxlQq9U4cOAAzp8/D7VaDVtbW4wePRoGBrrVm6Nbv61EHT9+HJGRkbhz5w769euHdevWYcmSJdztREYePnyonYgBwPvvv48HDx7gvffeY3u4DKjVauTl5aGwsBAajQZKpRK5ubmiY1E53bx5E1evXsWYMWMwZcoU3L17F2vXroW9vb3oaPQntmzZgm3btqFDhw7asY4dO8La2hqrV6/mRFpGDA0N4eHhgYcPH6J+/fpYu3YtXFxcRMeiMnDeIm/r1q2Dg4MDLCwsREeht2BqaopatWrB3Nwc6enpGDJkCJ49eyY6FpWDnp4eevfujSZNmqB37954/PixzhWQABaRJMHPzw+DBg1CVFQUWrVqBQBvXHCUpKdFixYICQmBq6sr1Go1vvnmG7Rq1QrXrl2Dnp6e6HhUhu7du8PY2BheXl6YNWsWtxmXmZUrV8LPzw9JSUkwMjJCdHQ0/Pz8WESSsOfPn5cqIL1iZWWF/Px8AYnobRkZGeGXX35BmzZtcOPGDdjZ2UGlUomORWXgvEXeWrRoAX9/f1hbW5faJp47W8qDmZkZwsLCYGdnh3Xr1gEAiouLBaei8khISEBoaCiKiooQGRmJ0aNHY8GCBXB1dRUdrVrxU0ICDh8+DDMzM3h5ecHT0xO7d+/mBExm1q5dC6VSiblz52LRokVQqVT49NNPkZGRgeXLl4uOR2XYsGED3NzccPbsWQQHB+Of//wnzp07JzoWlZNarcbHH3+M06dPY8CAAWjatCnfQyWuoKAASqXyD+NKpfK14yRdn3zyCWbPng1HR0fExcVhyJAhpTpcSJo4b5G3d955BwBw48YNXLp0SfsfycOqVavQvHlzdOrUCf3798eRI0e4hIJMfPXVV9i/fz/q1q2LRo0aISYmBtu2bRMdq9pxTSQJUSqVOH36NKKjo3HmzBn07NkTXl5ecHBwEB2NSCc8ffoUx48fR1hYGHJycriovUz4+PjA0dERO3bswJEjRxAXF4ekpCQ+EiVhK1asgKGhIRYtWqQde/UltlatWqXGSfqUSiUMDAzw/Plz7QKx7GYhqlolJSW4f/8+VCoVLCwsdPKRGrl68eIFYmNjMWbMGGRlZWH//v2YPHkyjI2NRUejMnh4eODQoUNwc3NDbGwsAMDFxQXx8fGCk1UvfsJLxA8//IAnT57A2dkZW7duxZkzZ9ClSxesXr1adDQqh+joaNjY2KBDhw7o0KEDLC0tX/uoBklTSEgIPDw8MHLkSKSmpmLJkiW8oycjISEhKCgowMaNG9GgQQNkZWVh/fr1AICcnBzB6eh15s2bh7t376Jfv36YPXs2ZsyYAWdnZ2RkZGDOnDmi41EFJCQkwN3dHQCQm5uLOXPmcGc2GeC8Rd5u376NAQMGYNGiRfD394eDgwNu3LghOhaV09y5c5GdnQ0AqFu3LjQaDRYsWCA4FZWHhYUFIiIioFQqtd8ZdHEZDHYiScCmTZuwY8cOAL8uNtqzZ09s374dW7ZswUcffYTt27cLTkhleVX8a9++vego9BZ27twJBwcHtGnTRnQUqmTu7u6IiYkRHYNe47///S/u3LmDnJwcKBQKdOrUCa1bt8bGjRuxYsUK0fGonFxcXLBz5040btwYAPDkyRNMmDABcXFxgpPRm3DeIm+jR4/WrokEANevX8fKlSvx9ddfC05G5TFs2DAcPny41JirqyvfN2WgoKAAoaGhOH/+PDQaDWxsbDBt2jTUq1dPdLRqxb5HCYiNjUVSUhKys7OxceNG7NixA1lZWdiwYQM+/vhj0fGoHExNTTkRk7Fhw4ZhxYoVuHjxIlQqFWxsbLB8+XLtlyKSL94nkabf3jzZvHkzevXqhX/961+YPHkyOnfuLDgdVURJSUmp98pGjRrxdScDnLfIW0FBgbaABACdO3fGy5cvBSaiilAoFEhPT8f7778P4NebKnwcUR7q1KmDTz75BFZWVjAwMEC3bt10roAEsIgkCXXr1oWpqSlMTU1x8+ZNuLm5ISwsDPr6+qKjUTl98MEHmDFjBnr16gUjIyPtOHfJkIegoCB89NFHWLVqFdRqNaKiohAQEICwsDDR0egv4k6X0vT7myc7d+5EVlYWvvjiC948kZmuXbtizpw5cHFxgUKhQEJCAguBMsB5i7w1aNAAJ06cgLOzMwDgxIkTaNiwoeBUVF4LFy7EhAkTYGZmBgDIy8vT7tJG0hYXF4e1a9eia9euUKlUWLZsGVauXIk+ffqIjlatWESSgN8uPvnOO+9wQVEZev78OerWrYvr16+XGudkTB4yMjKwefNm7bGvr+8f2oyJqPLw5knNERQUhPDwcERFRWnvynp5eYmORWXgvEXegoODMXnyZAQEBGjHIiMjBSaiiujZsyeSk5Px/fffw8DAAG3btoWhoSEAICoqCqNGjRKckP5MaGgooqOjtQXAhw8fYsqUKSwiUfX77Z3y2rVrC0xCb+vVAuj5+flo0KCB4DRUUQqFAo8fP8Z7770HAHj06BHbiomqEG+e1ByGhoaYOHEiJk6c+IdzXJNMujhvkbczZ87A2NgYMTExePDgAWbPno2UlBSu7SgjhoaGsLKy+sN4ZGQki0gSVrduXZiYmGiPmzVrhlq1aglMJAa/JUnAvXv30LdvXwBAVlaW9meNRgOFQoGTJ0+KjEflkJaWhlmzZqGoqAhRUVHw9vbGF198gQ8++EB0NCqHmTNnYtSoUbC2toZGo8GNGzcQHBwsOhZVAq7NIk28eaIb+PqTLs5b5O3AgQM4ePAgjI2NYWlpiejoaHh6TWj/OgAAEOpJREFUerL4UAPwfVPaPvzwQ/j6+sLDwwP6+vo4evQoTE1NERsbC0B3ujlZRJKApKQk0RHoLwoODsaWLVswd+5cmJmZYdmyZQgKCuIuGTLh6OgIa2tr3Lx5ExqNBsuXL0ejRo1Ex6IyPHr06I3nmzZtisDAwGpKQxXBmye6gWuSSRfnLfJWUlJSqvtBFzshaiq+b0rby5cvYWpqirNnzwIAjI2NYWxsjEuXLgFgEYmqUbNmzURHoL+osLAQ5ubm2uNevXrhs88+E5iIKuLp06cIDQ3FxYsXYWBgAHt7e0ydOpUdEhLn7e0NhULx2rt2rwoR3bp1E5CMysKbJ0Ricd4ib87Ozhg3bhwGDRoEhUKBpKQkbTGeiKrOq0eBgV/Xlnv8+DEsLCwEJhKDRSSiStCwYUOkpaVp7x4cPnyYawzIyPz589G2bVuEhIRAo9Hg0KFDCAgIwPr160VHozc4deqU6Aj0lnjzhEgszlvkbf78+UhMTMTly5dhYGCAsWPHandqI6Kqc/DgQVy9ehULFiyAm5sb6tatC1dXV0yZMkV0tGql0PDBS6K/7MGDB1i4cCFu3bqF2rVro1WrVli3bh3atm0rOhqVw9ChQ/HNN9+UOUbS9OOPPyIiIgIFBQXQaDRQq9XIzMzE3r17RUcj0mlubm7adSJIWl7NW27fvg0jIyO0atUKISEhXJiZSJDi4mIYGhpi7Nix2LNnj+g49CeGDx+OL7/8EomJibh//z4CAgLg6emJ6Oho0dGqlV7Zf4SIytKyZUvs378fKSkpOH36NA4dOsQCkoy0a9cOV65c0R6npaWhVatWAhNRRcyZMwf169dHamoqOnTogEePHulkazGRCP7+/n967u9//3s1JqHy8PHxwdixYxEYGAgDAwO0b98eLVq0QJ06dRAUFCQ6HpFO+P0C6Gq1Gh4eHgDAApIMmJqa4ttvv4WDgwMMDAzw8uVL0ZGqHR9nI/oLfHx83rgAHj8I5OGHH36At7c32rRpA319fdy/fx8NGjSAk5MTF/mVgZKSEsyYMQNKpRIdO3aEp6endjJGRFXr+++/x4sXL1C3bt0/nBs8eLCARPQmfn5+oiMQ6ayxY8ciJSUFAGBpaakdNzAwgJOTk6hYVAHt2rXD5MmTkZmZCTs7O8yaNQudOnUSHavasYhE9BeUZzKWk5MDExOTakhDbys0NPRPz+Xl5VVjEnobxsbGKC4uRuvWrXHnzh0upk1UjfT09ODo6Ig2bdrAyMhIO86bKNLUo0cP0RGIdNar98WVK1dy91iZ+vTTT3Ht2jVYWFjA0NAQw4YNg729PQAgOTkZjo6OghNWD66JRFTF3N3dERMTIzoGvSVeP+mLiIjAqVOnEBISglGjRqFVq1ZQq9XYsWOH6GhENd6ru+q/x2IFEdHrlZSU4Ny5c/jll19KjevK9vA1lS59Z2AnElEVY51W3nj9pM/b2xtubm6oV68ewsPDcevWLfTu3Vt0LCKd0KNHD9y9e1e7sL1KpUJmZiaLSEREf2LevHl49OgRzM3NSy2LwSKSvOnSdwYWkYiq2JvWTCLp4/WTvs2bN/9hLD09HdOnTxeQhki3BAYGIiUlBfn5+Wjbti3S0tLQpUsXjBgxQnQ0IiJJSk9PR2JiougYVMl06TsDd2cjIqIao6SkBKdOncKTJ09ERyHSCefPn8eRI0cwYMAABAcHY8+ePSgqKhIdi4hIsszNzZGdnS06BtFbYycSERHJ2u87jqZNm4YJEyYISkOkW0xNTVGrVi2Ym5sjPT0dQ4YMwbNnz0THIiKSrKKiIgwcOBDt27eHoaGhdpwbEpBcsIhEVMV06fnYmojXT35evHiBR48eiY5BpBPMzMwQFhYGOzs7rFu3DgBQXFwsOBURkXRNnjxZdASqRBqNBgqFQqe+M3B3NqK/oKwvqk2bNsWVK1e45bjE+fr6Yvjw4ejbt2+pO0IAkJGRgRYtWghKRuXh5OSkfQ5do9EgPz8fkyZNwtSpUwUnI6r5nj9/jm+//RZDhgxBeHg4zp8/j3HjxsHW1lZ0NCIiyfr2229x8eJFKJVK2NjYwNnZWXQkKod9+/bBy8tLe5yWloYlS5bg4MGDePnyJYyMjASmqz4sIhH9Ba++vL7uZaRQKHDy5EkBqaiiUlJSEBsbi4sXL6JPnz5wd3dHp06dRMeiMsTGxgIo3S328OFD1K9fH/Xr1+cuJ0TVJDMzE//5z3/Qu3dvPH78mIV3IqI3+Oqrr3Ds2DG4uLhAo9EgPj4effv25c0vGfDy8sKgQYPg6emJDRs2ID4+HnPnztW5OSeLSERE/09RURESExPxxRdfoF69ehgxYgS8vLz+0J1E0uDv7w/g126xn376CX369IGenh6+++47tGvXDtu2bROckKjmS0hIQGhoKAoLCxEVFYVhw4ZhwYIFcHV1FR2NiEiSXFxccPDgQdSuXRsAUFhYiOHDh+Po0aOCk1FZioqKMH36dKSnp8PBwQHz5s1DgwYNRMeqdlwTiagS5ObmYsWKFbhw4QJUKhVsbW2xbNkyNG7cWHQ0KqdLly4hLi4O586dg729PQYPHozz589j6tSp2L59u+h49BqrV68GAPj4+CAuLg7vvvsuACA/Px/Tpk0TGY1IZ3z11VfYv38/vL290ahRI8TExGD8+PEsIhER/QmNRqMtIAGAkZERDAz4tVzKXnW/A0D//v2RmpqKOnXqIDk5GQB0rhOJ/1qJKsHSpUvx0UcfYeXKlVCr1YiKikJAQADCwsJER6NycHR0RPPmzeHh4YGlS5dqP9htbGzg4eEhOB2VJTs7Gw0bNtQeGxsbIycnR2AiIt2hp6eHevXqaY9NTU2hp6cnMBERkbTZ2trCz88P7u7uAH4tUNjY2AhORW9y6dKlUsf29vZ4+vSpdpxFJCKqsIyMDGzevFl77Ovri8OHDwtMRBUxceJEeHt7/2FcT08PMTExAhJRRTg4OGD8+PHo378/NBoNjh49ikGDBomORaQTLCwsEBERAaVSidTUVOzbtw+WlpaiYxERSVZAQAD279+P2NhYaDQa2NraYtSoUaJj0Ru86n4HgLt376Jjx4549uwZbt++DTs7O4HJxGARiagSKBQKPH78GO+99x6AX3dtY1uqfERGRr62iETy4O/vj6SkJKSkpEChUGDChAno27ev6FhEOqGgoABZWVkwMjLC4sWLYWtri4ULF4qORUQkWZMmTcL27dtL7fJF8rB+/XrcuXMHO3bsQGFhIbZu3YorV67Az89PdLRqxYW1iSpBcnIygoKCYG1tDY1Ggxs3biA4OBgODg6io1E5TJo0CcXFxbC2ti61Nef06dMFpiIikj4PDw/s3r271CNtRET057y8vLB+/XrtzWeSj6FDhyIuLg76+voAAKVSCXd3d8THxwtOVr3YKkFUCRwdHWFtbY2bN29CrVZjxYoV2kV+Sfo6d+4sOgIRkSzp6enByckJbdq0KVWE37Nnj8BURETSk5CQgMGDByM7OxuOjo5o3LgxjIyMoNFooFAocPLkSdERqQxKpRJFRUWoW7cuAKCkpERwIjHYiURUCR48eIDr169j6NChCAoKwt27d7F8+XJYWVmJjkblVFBQgAcPHqB9+/YoKipCnTp1REciIpK8lJSU14736NGjmpMQEUlbv379cPToUdjZ2SEuLk5bPHqladOmAtNReezatQv79++Hk5MTAODMmTMYM2aMzj2ayCISUSUYM2YMRo4ciXr16mH37t2YOXMmQkJCEBkZKToalcOFCxewdOlSqFQqREVFYejQoVi/fj169+4tOhoRERER1QD+/v7axbR/Wzx6dZyamiowHZXXrVu3cPnyZdSqVQtdu3ZFx44dRUeqdtyDlagSvHz5Em5ubkhOToaLiwu6deuG4uJi0bGonD7//HPs27cP9evXh4mJCfbu3Yu1a9eKjkVERERENcTq1auRmpoKR0dHpKamav9LS0tjAUkmNBoNbt26hWvXruHChQu4fPky1Gq16FjVjmsiEVUCfX19JCUl4fTp05g5cyZOnDgBPT3WaOVCrVbDxMREe9yuXTuBaYiIiIiopgoNDRUdgd7S2rVr8dNPP8HDwwMajQbR0dHIyMhAYGCg6GjVikUkokqwYsUK7Nq1C0FBQTA1NcWRI0ewcuVK0bGonJo0aYLk5GQoFAo8ffoUe/fu5XPpRERERESkde7cOcTGxmqbBRwcHODi4iI4VfVjqwRRJXj//ffxj3/8A4aGhlCpVJgzZw4sLS1Fx6JyWrFiBeLj4/H48WP069cPqampCA4OFh2LiIiIiIgkQqVSQalUljrW19cXmEgMdiIRVYKEhASEhoaiqKgIkZGRGD16NBYsWABXV1fR0agc0tLS8Pnnn5caO3bsGPr37y8oERERERERSYmLiwvGjh2LIUOGAACOHDmi/VmXcHc2okrg7u6O8PBweHt7IzY2FtnZ2Rg/fjyOHDkiOhq9QUJCAoqLi7Fx40bMmDFDO65UKhEWFobjx48LTEdERERERFJy5swZXLhwARqNBra2tnBwcBAdqdqxE4moEujp6aFevXraY1NTUy6sLQMvXrzAv//9b7x48QKXLl3Sjuvr62P27NkCkxERERERkRRcvnxZ+7OxsTGcnJxKnevevbuIWMKwiERUCSwsLBAREQGlUonU1FTs27ePayLJwMiRIzFy5EhERETA29u71Lnr168LSkVERERERFKxceNG7c9PnjxBo0aNUFhYiOzsbLRu3Rp79uwRmK76sYhEVAkKCgqQlZUFIyMjLF68GLa2tli4cKHoWFSGq1evQq1WIzw8HJaWlnj1dK9SqcSyZcuQlJQkOCEREREREYkUHh4OANizZw+io6MRHh6OzMxM+Pr6YvDgwYLTVT+uiURUCTw8PLB79+5Sj7SR9G3atAkpKSm4ffs2rKystOMGBgb4+OOPMWHCBIHpiIiIiIhIKoYOHYqDBw/C2NgYAFBYWAhPT0/Ex8cLTla92IlEVAn09PTg5OSENm3awMjISDuua62NcuPn5wcAiI2NhZubm+A0REREREQkVSUlJahVq5b2+Lc/6xIWkYgqwfz580VHoL+gc+fOWLlyJQoKCqDRaKBWq5GZmYm9e/eKjkZERERERBLg7OyMcePGYdCgQVAoFEhKSkLfvn1Fx6p2fJyNiHTe8OHD4eDggOTkZLi7u+P48eMwNzfHsmXLREcjIiIiIiKJSExMxOXLl2FgYIDu3bvD2dlZdKRqx04kItJ5JSUlmDFjBpRKJTp27AhPT094eHiIjkVERERERBIycOBADBw4UHQMofREByAiEs3Y2BjFxcVo3bo17ty5g9q1a4uOREREREREJDksIhGRzhs2bBimTJkCBwcHREREYNKkSTAzMxMdi4iIiIiISFK4JhIR6bzi4mJERkbi8uXLyM/PR58+fTBq1CjUq1dPdDQiIiIiIiLJYBGJiHTekiVL8OLFCwwdOhRqtRpxcXFo0qQJAgICREcjIiIiIiKSDC6sTUQ67/r164iPj9ceOzk5wdXVVWAiIiIiIiIi6eGaSESk88zMzJCRkaE9zs7OhomJicBERERERERE0sNOJCLSWT4+PlAoFMjLy8OwYcPQvXt36Ovr4+rVq7CwsBAdj4iIiIiISFK4JhIR6ayUlJQ3nu/Ro0c1JSEiIiIiIpI+FpGIiIiIiIiIiKhMXBOJiIiIiIiIiIjKxCISERERERERERGViUUkIiIiIiIiIiIqE4tIRERERERERERUJhaRiIiIiIiIiIioTP8HBgI35aM1s9sAAAAASUVORK5CYII=" id="212" name="Google Shape;212;p3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213;p34"/>
          <p:cNvGraphicFramePr/>
          <p:nvPr/>
        </p:nvGraphicFramePr>
        <p:xfrm>
          <a:off x="117804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{A2CC4923-B16A-479F-8F51-AF50DD5AA09E}</a:tableStyleId>
              </a:tblPr>
              <a:tblGrid>
                <a:gridCol w="2061525"/>
                <a:gridCol w="998225"/>
                <a:gridCol w="1005850"/>
                <a:gridCol w="708650"/>
                <a:gridCol w="670550"/>
                <a:gridCol w="990600"/>
                <a:gridCol w="1066800"/>
                <a:gridCol w="731525"/>
                <a:gridCol w="674675"/>
              </a:tblGrid>
              <a:tr h="63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Precision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Recall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AUC_ ROC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Precision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Recall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AUC_ROC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6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KNN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67.9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</a:t>
                      </a:r>
                      <a:r>
                        <a:rPr lang="en-IN"/>
                        <a:t>685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</a:t>
                      </a:r>
                      <a:r>
                        <a:rPr lang="en-IN"/>
                        <a:t>679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</a:t>
                      </a:r>
                      <a:r>
                        <a:rPr lang="en-IN"/>
                        <a:t>869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59.00</a:t>
                      </a:r>
                      <a:r>
                        <a:rPr lang="en-IN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</a:t>
                      </a:r>
                      <a:r>
                        <a:rPr lang="en-IN"/>
                        <a:t>614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0.590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</a:t>
                      </a:r>
                      <a:r>
                        <a:rPr lang="en-IN"/>
                        <a:t>837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6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Decision Tree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100.0%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85.5%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0.855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0.855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0.903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6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Logistic Regression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92.68%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0.927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0.927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0.992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89.25%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0.892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0.892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0.990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6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Random Forest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100.0%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87.5%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0.875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0.875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0.982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6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AdaBoost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100.0%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90.25%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0.902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0.902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0.987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6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Gradient Boost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99.69%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0.997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0.997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89.5%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0.895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0.895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0.988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6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XGBoost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100.0%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92.0%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0.920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0.992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4" name="Google Shape;214;p34"/>
          <p:cNvSpPr txBox="1"/>
          <p:nvPr/>
        </p:nvSpPr>
        <p:spPr>
          <a:xfrm>
            <a:off x="6141720" y="750960"/>
            <a:ext cx="15773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2811780" y="750959"/>
            <a:ext cx="15773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Data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6141720" y="750959"/>
            <a:ext cx="15773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396240" y="312738"/>
            <a:ext cx="431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</a:t>
            </a:r>
            <a:r>
              <a:rPr b="1" lang="en-IN" sz="2400">
                <a:solidFill>
                  <a:schemeClr val="dk1"/>
                </a:solidFill>
              </a:rPr>
              <a:t>T</a:t>
            </a: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uning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223" name="Google Shape;223;p35"/>
          <p:cNvGraphicFramePr/>
          <p:nvPr/>
        </p:nvGraphicFramePr>
        <p:xfrm>
          <a:off x="117804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{A2CC4923-B16A-479F-8F51-AF50DD5AA09E}</a:tableStyleId>
              </a:tblPr>
              <a:tblGrid>
                <a:gridCol w="2061525"/>
                <a:gridCol w="998225"/>
                <a:gridCol w="1005850"/>
                <a:gridCol w="708650"/>
                <a:gridCol w="670550"/>
                <a:gridCol w="990600"/>
                <a:gridCol w="1066800"/>
                <a:gridCol w="731525"/>
                <a:gridCol w="674675"/>
              </a:tblGrid>
              <a:tr h="632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Precision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Recall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AUC_ ROC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Precision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Recall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AUC_ROC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6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KNN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66.5</a:t>
                      </a:r>
                      <a:r>
                        <a:rPr lang="en-IN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</a:t>
                      </a:r>
                      <a:r>
                        <a:rPr lang="en-IN"/>
                        <a:t>668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</a:t>
                      </a:r>
                      <a:r>
                        <a:rPr lang="en-IN"/>
                        <a:t>665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</a:t>
                      </a:r>
                      <a:r>
                        <a:rPr lang="en-IN"/>
                        <a:t>868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61.75</a:t>
                      </a:r>
                      <a:r>
                        <a:rPr lang="en-IN" sz="14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</a:t>
                      </a:r>
                      <a:r>
                        <a:rPr lang="en-IN"/>
                        <a:t>637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0.618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</a:t>
                      </a:r>
                      <a:r>
                        <a:rPr lang="en-IN"/>
                        <a:t>838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6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Decision Tree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95.56%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0.956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0.956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0.998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87.25%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0.872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0.872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0.948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6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Logistic Regression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94.99%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0.950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0.950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0.997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93.0%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0.930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0.930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0.996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6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Random Forest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100.0%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88.75%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0.888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0.888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0.986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6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AdaBoost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100.0%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90.5%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0.905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0.905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0.991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6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Gradient Boost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100.0%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1.000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90.5%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0.905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0.905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0.991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6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XGBoost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94.43%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0.944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0.944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0.997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93.25%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0.932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0.932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0.996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24" name="Google Shape;224;p35"/>
          <p:cNvSpPr txBox="1"/>
          <p:nvPr/>
        </p:nvSpPr>
        <p:spPr>
          <a:xfrm>
            <a:off x="2811780" y="750959"/>
            <a:ext cx="15773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Data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6141720" y="750959"/>
            <a:ext cx="15773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342515" y="297338"/>
            <a:ext cx="431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b="1" lang="en-IN" sz="2500">
                <a:solidFill>
                  <a:schemeClr val="dk1"/>
                </a:solidFill>
              </a:rPr>
              <a:t>T</a:t>
            </a:r>
            <a:r>
              <a:rPr b="1" i="0" lang="en-I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uning</a:t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37293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F1  score</a:t>
            </a:r>
            <a:endParaRPr b="1"/>
          </a:p>
        </p:txBody>
      </p:sp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233" name="Google Shape;233;p36"/>
          <p:cNvGraphicFramePr/>
          <p:nvPr/>
        </p:nvGraphicFramePr>
        <p:xfrm>
          <a:off x="444487" y="10927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{A2CC4923-B16A-479F-8F51-AF50DD5AA09E}</a:tableStyleId>
              </a:tblPr>
              <a:tblGrid>
                <a:gridCol w="1144650"/>
                <a:gridCol w="861775"/>
                <a:gridCol w="1003200"/>
                <a:gridCol w="1003200"/>
                <a:gridCol w="1003200"/>
                <a:gridCol w="1003200"/>
              </a:tblGrid>
              <a:tr h="31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Class-0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Class-1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Class-2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Class-3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Overall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19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KNN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0.74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</a:t>
                      </a:r>
                      <a:r>
                        <a:rPr lang="en-IN"/>
                        <a:t>49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0.51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0.73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0.622666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71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Decision Tree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0.82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0.84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0.872959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6654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Logistic Regression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0.930094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71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Random Forest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0.83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0.82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0.874724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71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AdaBoost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0.89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0.919715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713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Gradient Boost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0.88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0.88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0.905377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196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 u="none" cap="none" strike="noStrike"/>
                        <a:t>XGBoost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0.940114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34" name="Google Shape;234;p36"/>
          <p:cNvSpPr txBox="1"/>
          <p:nvPr/>
        </p:nvSpPr>
        <p:spPr>
          <a:xfrm>
            <a:off x="6741600" y="1154925"/>
            <a:ext cx="2090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</a:rPr>
              <a:t>The F1 score for class 1 and class 2 is low as when compared to class 0 and class 3 across all algorithms.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</a:rPr>
              <a:t>Overall F1 score for Logistic Regression and XGBoost algo faired better than others and KNN was the worst performing among all.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1" name="Google Shape;241;p37"/>
          <p:cNvSpPr txBox="1"/>
          <p:nvPr/>
        </p:nvSpPr>
        <p:spPr>
          <a:xfrm>
            <a:off x="2645600" y="118180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5150"/>
            <a:ext cx="8320051" cy="473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0" y="69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600"/>
              <a:t>Conclusion</a:t>
            </a:r>
            <a:endParaRPr b="1" sz="3600"/>
          </a:p>
        </p:txBody>
      </p:sp>
      <p:sp>
        <p:nvSpPr>
          <p:cNvPr id="248" name="Google Shape;24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9" name="Google Shape;249;p38"/>
          <p:cNvSpPr txBox="1"/>
          <p:nvPr/>
        </p:nvSpPr>
        <p:spPr>
          <a:xfrm>
            <a:off x="575925" y="726000"/>
            <a:ext cx="74964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As this was a multiclass classification problem and the data set was very well balanced across all output class, Accuracy was a good parameter to evaluate our models.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In addition to Accuracy, we also calculated F1 scores across each output class to get overall picture.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Based on the evaluation metrics(Accuracy, Precision, Recall, F1 score)</a:t>
            </a:r>
            <a:r>
              <a:rPr lang="en-IN" sz="1800">
                <a:solidFill>
                  <a:schemeClr val="lt1"/>
                </a:solidFill>
              </a:rPr>
              <a:t>of the train and test data,</a:t>
            </a:r>
            <a:r>
              <a:rPr lang="en-IN" sz="1800">
                <a:solidFill>
                  <a:schemeClr val="lt1"/>
                </a:solidFill>
              </a:rPr>
              <a:t> we can conclude that Logistic Regression and XGBoost performed well among all models whereas KNN performed worst.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XGBoost is our goto model since it performed well and it is non parametric in nature for final model selection.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solidFill>
                  <a:schemeClr val="lt1"/>
                </a:solidFill>
              </a:rPr>
              <a:t>So we completed our exhaustive study to develop a model for mobile price ranges based on its features, and this model can help us in doing market research, competitive price estimates, and mobile phone’s Price vs Features comparisons.</a:t>
            </a:r>
            <a:r>
              <a:rPr lang="en-IN" sz="20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0" y="458180"/>
            <a:ext cx="91440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 sz="3600">
                <a:solidFill>
                  <a:schemeClr val="dk1"/>
                </a:solidFill>
              </a:rPr>
              <a:t>DATA SUMMARY</a:t>
            </a:r>
            <a:endParaRPr sz="36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73489"/>
            <a:ext cx="8520600" cy="27024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n-IN" sz="1700">
                <a:solidFill>
                  <a:schemeClr val="lt1"/>
                </a:solidFill>
              </a:rPr>
              <a:t>We have in total of 21 features (20 independent and one dependent) and 2000 observations.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n-IN" sz="1700">
                <a:solidFill>
                  <a:schemeClr val="lt1"/>
                </a:solidFill>
              </a:rPr>
              <a:t>Our Dependent feature which we have to predict i.e. price range has multiclass categorical value 0,1,2 and 3.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IN" sz="1700">
                <a:solidFill>
                  <a:schemeClr val="lt1"/>
                </a:solidFill>
              </a:rPr>
              <a:t>Overall the data is perfectly balanced (500 observations for each class) with minimal number of missing values.</a:t>
            </a:r>
            <a:endParaRPr sz="19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IN" sz="1700">
                <a:solidFill>
                  <a:schemeClr val="lt1"/>
                </a:solidFill>
              </a:rPr>
              <a:t>There is little to no correlation between our independent features, otherwise it was handled.</a:t>
            </a:r>
            <a:r>
              <a:rPr lang="en-IN" sz="1600">
                <a:solidFill>
                  <a:schemeClr val="lt1"/>
                </a:solidFill>
              </a:rPr>
              <a:t>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4" name="Google Shape;84;p16"/>
          <p:cNvSpPr txBox="1"/>
          <p:nvPr>
            <p:ph idx="4294967295" type="ctrTitle"/>
          </p:nvPr>
        </p:nvSpPr>
        <p:spPr>
          <a:xfrm>
            <a:off x="0" y="308334"/>
            <a:ext cx="9144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Columns Description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51226" y="1125284"/>
            <a:ext cx="60189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battery_power :- </a:t>
            </a:r>
            <a:r>
              <a:rPr b="0" i="0" lang="en-I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energy a battery can store in one ti</a:t>
            </a:r>
            <a:r>
              <a:rPr b="0" i="0" lang="en-I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    </a:t>
            </a:r>
            <a:r>
              <a:rPr b="0" i="0" lang="en-I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measured in mAh</a:t>
            </a:r>
            <a:r>
              <a:rPr b="1" i="0" lang="en-I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int_memory</a:t>
            </a:r>
            <a:r>
              <a:rPr b="0" i="0" lang="en-I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I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internal memory in Gigabytes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blue:-</a:t>
            </a:r>
            <a:r>
              <a:rPr b="0" i="0" lang="en-I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 bluetooth or not (0,1)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clock_speed :-</a:t>
            </a:r>
            <a:r>
              <a:rPr b="0" i="0" lang="en-I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speed at which microprocessor executes instructions.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fc:- </a:t>
            </a:r>
            <a:r>
              <a:rPr b="0" i="0" lang="en-I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 camera Mega Pixel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four_g</a:t>
            </a:r>
            <a:r>
              <a:rPr b="0" i="0" lang="en-I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I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 4G or not(0,1)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dual_sim:- </a:t>
            </a:r>
            <a:r>
              <a:rPr b="0" i="0" lang="en-I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 dual sim support or not (0,1)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5648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4400"/>
              <a:t>…</a:t>
            </a:r>
            <a:endParaRPr sz="4400"/>
          </a:p>
        </p:txBody>
      </p:sp>
      <p:sp>
        <p:nvSpPr>
          <p:cNvPr id="91" name="Google Shape;91;p17"/>
          <p:cNvSpPr txBox="1"/>
          <p:nvPr/>
        </p:nvSpPr>
        <p:spPr>
          <a:xfrm>
            <a:off x="456480" y="1096747"/>
            <a:ext cx="74454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m_dep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mobile depth in cm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mobile_wt - 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weight of mobile phone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n_cores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number of cores of processor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primary camera mega pixels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px_height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pixel resolution height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px_width - 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pixel resolution width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 - 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random access memory in Mega Bytes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648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4400"/>
              <a:t>…</a:t>
            </a:r>
            <a:endParaRPr sz="4400"/>
          </a:p>
        </p:txBody>
      </p:sp>
      <p:sp>
        <p:nvSpPr>
          <p:cNvPr id="98" name="Google Shape;98;p18"/>
          <p:cNvSpPr txBox="1"/>
          <p:nvPr/>
        </p:nvSpPr>
        <p:spPr>
          <a:xfrm>
            <a:off x="456480" y="1074142"/>
            <a:ext cx="65760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sc_h - </a:t>
            </a:r>
            <a:r>
              <a:rPr b="0" i="0" lang="en-I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screen height of mobile in cm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sc_w - </a:t>
            </a:r>
            <a:r>
              <a:rPr b="0" i="0" lang="en-I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screen width of mobile in cm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talk_time - </a:t>
            </a:r>
            <a:r>
              <a:rPr b="0" i="0" lang="en-I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longest time that a single battery charge will last when you are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three_g - </a:t>
            </a:r>
            <a:r>
              <a:rPr b="0" i="0" lang="en-I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 3G or not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touch_screen - </a:t>
            </a:r>
            <a:r>
              <a:rPr b="0" i="0" lang="en-I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 touch screen or not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wifi - </a:t>
            </a:r>
            <a:r>
              <a:rPr b="0" i="0" lang="en-I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has wifi or not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price_range - </a:t>
            </a:r>
            <a:r>
              <a:rPr b="1" i="0" lang="en-IN" sz="1500" u="none" cap="none" strike="noStrike">
                <a:solidFill>
                  <a:schemeClr val="lt1"/>
                </a:solidFill>
              </a:rPr>
              <a:t>this is the target variable with value of 0(low cost), 1(medium cost), 2(high cost) and 3(very high cost)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-36325" y="799451"/>
            <a:ext cx="91440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IN"/>
              <a:t>Preliminary EDA 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IN"/>
              <a:t>And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IN"/>
              <a:t> Data Preprocessing</a:t>
            </a:r>
            <a:endParaRPr b="1"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311700" y="590614"/>
            <a:ext cx="8058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have renamed columns to suitable &amp; understandable names.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" name="Google Shape;113;p20"/>
          <p:cNvGraphicFramePr/>
          <p:nvPr/>
        </p:nvGraphicFramePr>
        <p:xfrm>
          <a:off x="728011" y="13482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{A2CC4923-B16A-479F-8F51-AF50DD5AA09E}</a:tableStyleId>
              </a:tblPr>
              <a:tblGrid>
                <a:gridCol w="1606225"/>
                <a:gridCol w="1606225"/>
              </a:tblGrid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>
                          <a:solidFill>
                            <a:schemeClr val="lt1"/>
                          </a:solidFill>
                        </a:rPr>
                        <a:t>old_name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new_name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</a:tr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‘blue’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‘bluetooth’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</a:tr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‘fc’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‘front_cam’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</a:tr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‘four_g’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‘4G’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</a:tr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‘int_memory’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‘ROM’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</a:tr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‘m_dep’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‘depth’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</a:tr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‘mobile_wt’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‘weight’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</a:tr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‘n_cores’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‘cores’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114" name="Google Shape;114;p20"/>
          <p:cNvGraphicFramePr/>
          <p:nvPr/>
        </p:nvGraphicFramePr>
        <p:xfrm>
          <a:off x="4919559" y="13743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{A2CC4923-B16A-479F-8F51-AF50DD5AA09E}</a:tableStyleId>
              </a:tblPr>
              <a:tblGrid>
                <a:gridCol w="1606225"/>
                <a:gridCol w="1606225"/>
              </a:tblGrid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>
                          <a:solidFill>
                            <a:schemeClr val="lt1"/>
                          </a:solidFill>
                        </a:rPr>
                        <a:t>old_name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new_name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</a:tr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‘pc’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‘rear_cam’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‘px_height’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‘resol_height’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‘px_width’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‘resol_width’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‘ram’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‘RAM’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‘sc_h’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‘height’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‘sc_w’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‘width’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1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‘three_g’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‘3G’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199358" y="439119"/>
            <a:ext cx="85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I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Divided the Features into categorical and continuous values for better understanding of the data</a:t>
            </a:r>
            <a:r>
              <a:rPr b="1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" name="Google Shape;121;p21"/>
          <p:cNvGraphicFramePr/>
          <p:nvPr/>
        </p:nvGraphicFramePr>
        <p:xfrm>
          <a:off x="1273413" y="1364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{A2CC4923-B16A-479F-8F51-AF50DD5AA09E}</a:tableStyleId>
              </a:tblPr>
              <a:tblGrid>
                <a:gridCol w="2362925"/>
              </a:tblGrid>
              <a:tr h="57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Categorical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1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dual_sim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1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wifi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1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3G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1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cores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1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4G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1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bluetooth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15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Touchscreen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2" name="Google Shape;122;p21"/>
          <p:cNvGraphicFramePr/>
          <p:nvPr/>
        </p:nvGraphicFramePr>
        <p:xfrm>
          <a:off x="5009238" y="1364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{A2CC4923-B16A-479F-8F51-AF50DD5AA09E}</a:tableStyleId>
              </a:tblPr>
              <a:tblGrid>
                <a:gridCol w="2362925"/>
              </a:tblGrid>
              <a:tr h="56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Continuous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Resolution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Rear_cam, front_cam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Dimension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RAM, ROM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Clock_speed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Weight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0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Battery_power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