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charts/chart3.xml" ContentType="application/vnd.openxmlformats-officedocument.drawingml.chart+xml"/>
  <Override PartName="/ppt/charts/chartEx2.xml" ContentType="application/vnd.ms-office.chartex+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drawings/drawing2.xml" ContentType="application/vnd.openxmlformats-officedocument.drawingml.chartshapes+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rawings/drawing3.xml" ContentType="application/vnd.openxmlformats-officedocument.drawingml.chartshapes+xml"/>
  <Override PartName="/ppt/charts/chart8.xml" ContentType="application/vnd.openxmlformats-officedocument.drawingml.chart+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64" r:id="rId2"/>
    <p:sldId id="266" r:id="rId3"/>
    <p:sldId id="265" r:id="rId4"/>
    <p:sldId id="274" r:id="rId5"/>
    <p:sldId id="256" r:id="rId6"/>
    <p:sldId id="273" r:id="rId7"/>
    <p:sldId id="267" r:id="rId8"/>
    <p:sldId id="268" r:id="rId9"/>
    <p:sldId id="269" r:id="rId10"/>
    <p:sldId id="270" r:id="rId11"/>
    <p:sldId id="276" r:id="rId12"/>
    <p:sldId id="271" r:id="rId13"/>
    <p:sldId id="272" r:id="rId14"/>
    <p:sldId id="277" r:id="rId15"/>
    <p:sldId id="278" r:id="rId16"/>
    <p:sldId id="27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804"/>
    <p:restoredTop sz="94690"/>
  </p:normalViewPr>
  <p:slideViewPr>
    <p:cSldViewPr snapToGrid="0" snapToObjects="1">
      <p:cViewPr varScale="1">
        <p:scale>
          <a:sx n="102" d="100"/>
          <a:sy n="102" d="100"/>
        </p:scale>
        <p:origin x="200" y="2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Users/waylon/Syracuse/Term%203/A&amp;D/Project/Running%20Excel.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Users/waylon/Syracuse/Term%203/A&amp;D/Project/Running%20Excel.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1" Type="http://schemas.openxmlformats.org/officeDocument/2006/relationships/oleObject" Target="file:////Users\waylon\Syracuse\Term%203\A&amp;D\Project\Running%20Excel.xlsx" TargetMode="External"/></Relationships>
</file>

<file path=ppt/charts/_rels/chart4.xml.rels><?xml version="1.0" encoding="UTF-8" standalone="yes"?>
<Relationships xmlns="http://schemas.openxmlformats.org/package/2006/relationships"><Relationship Id="rId3" Type="http://schemas.openxmlformats.org/officeDocument/2006/relationships/oleObject" Target="file:////Users/waylon/Syracuse/Term%203/A&amp;D/Project/Running%20Excel.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waylon/Syracuse/Term%203/A&amp;D/Project/Running%20Excel.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waylon/Syracuse/Term%203/A&amp;D/Project/Running%20Excel.xlsx" TargetMode="Externa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chartUserShapes" Target="../drawings/drawing2.xml"/></Relationships>
</file>

<file path=ppt/charts/_rels/chart7.xml.rels><?xml version="1.0" encoding="UTF-8" standalone="yes"?>
<Relationships xmlns="http://schemas.openxmlformats.org/package/2006/relationships"><Relationship Id="rId3" Type="http://schemas.openxmlformats.org/officeDocument/2006/relationships/oleObject" Target="file:////Users/waylon/Syracuse/Term%203/A&amp;D/Project/Running%20Excel.xlsx" TargetMode="Externa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chartUserShapes" Target="../drawings/drawing3.xml"/></Relationships>
</file>

<file path=ppt/charts/_rels/chart8.xml.rels><?xml version="1.0" encoding="UTF-8" standalone="yes"?>
<Relationships xmlns="http://schemas.openxmlformats.org/package/2006/relationships"><Relationship Id="rId1" Type="http://schemas.openxmlformats.org/officeDocument/2006/relationships/oleObject" Target="file:////Users/waylon/Syracuse/Term%203/A&amp;D/Project/Running%20Excel.xlsx" TargetMode="Externa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Users/waylon/Syracuse/Term%203/A&amp;D/Project/Running%20Excel.xlsx" TargetMode="External"/></Relationships>
</file>

<file path=ppt/charts/_rels/chartEx2.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Users/waylon/Syracuse/Term%203/A&amp;D/Project/Running%20Exce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a:pPr>
            <a:r>
              <a:rPr lang="en-US" sz="1400"/>
              <a:t>Pace</a:t>
            </a:r>
            <a:r>
              <a:rPr lang="en-US" sz="1400" baseline="0"/>
              <a:t> in seconds </a:t>
            </a:r>
          </a:p>
          <a:p>
            <a:pPr>
              <a:defRPr sz="1400"/>
            </a:pPr>
            <a:r>
              <a:rPr lang="en-US" sz="1400" baseline="0"/>
              <a:t>3/20/19 - 5/15/19</a:t>
            </a:r>
            <a:endParaRPr lang="en-US" sz="1400"/>
          </a:p>
        </c:rich>
      </c:tx>
      <c:layout>
        <c:manualLayout>
          <c:xMode val="edge"/>
          <c:yMode val="edge"/>
          <c:x val="0.29364843517273131"/>
          <c:y val="3.57672441547413E-2"/>
        </c:manualLayout>
      </c:layout>
      <c:overlay val="0"/>
    </c:title>
    <c:autoTitleDeleted val="0"/>
    <c:plotArea>
      <c:layout>
        <c:manualLayout>
          <c:layoutTarget val="inner"/>
          <c:xMode val="edge"/>
          <c:yMode val="edge"/>
          <c:x val="0.21608247050433746"/>
          <c:y val="0.31567943112836472"/>
          <c:w val="0.73347475604582091"/>
          <c:h val="0.40428940037980765"/>
        </c:manualLayout>
      </c:layout>
      <c:barChart>
        <c:barDir val="col"/>
        <c:grouping val="clustered"/>
        <c:varyColors val="0"/>
        <c:ser>
          <c:idx val="0"/>
          <c:order val="0"/>
          <c:tx>
            <c:v>Frequency</c:v>
          </c:tx>
          <c:invertIfNegative val="0"/>
          <c:cat>
            <c:strRef>
              <c:f>Histogram!$R$18:$R$24</c:f>
              <c:strCache>
                <c:ptCount val="7"/>
                <c:pt idx="0">
                  <c:v>400</c:v>
                </c:pt>
                <c:pt idx="1">
                  <c:v>450</c:v>
                </c:pt>
                <c:pt idx="2">
                  <c:v>500</c:v>
                </c:pt>
                <c:pt idx="3">
                  <c:v>550</c:v>
                </c:pt>
                <c:pt idx="4">
                  <c:v>600</c:v>
                </c:pt>
                <c:pt idx="5">
                  <c:v>650</c:v>
                </c:pt>
                <c:pt idx="6">
                  <c:v>More</c:v>
                </c:pt>
              </c:strCache>
            </c:strRef>
          </c:cat>
          <c:val>
            <c:numRef>
              <c:f>Histogram!$S$18:$S$24</c:f>
              <c:numCache>
                <c:formatCode>General</c:formatCode>
                <c:ptCount val="7"/>
                <c:pt idx="0">
                  <c:v>0</c:v>
                </c:pt>
                <c:pt idx="1">
                  <c:v>1</c:v>
                </c:pt>
                <c:pt idx="2">
                  <c:v>3</c:v>
                </c:pt>
                <c:pt idx="3">
                  <c:v>9</c:v>
                </c:pt>
                <c:pt idx="4">
                  <c:v>11</c:v>
                </c:pt>
                <c:pt idx="5">
                  <c:v>1</c:v>
                </c:pt>
                <c:pt idx="6">
                  <c:v>0</c:v>
                </c:pt>
              </c:numCache>
            </c:numRef>
          </c:val>
          <c:extLst>
            <c:ext xmlns:c16="http://schemas.microsoft.com/office/drawing/2014/chart" uri="{C3380CC4-5D6E-409C-BE32-E72D297353CC}">
              <c16:uniqueId val="{00000000-35B5-2F4B-A4D8-DC568BAEB87B}"/>
            </c:ext>
          </c:extLst>
        </c:ser>
        <c:dLbls>
          <c:showLegendKey val="0"/>
          <c:showVal val="0"/>
          <c:showCatName val="0"/>
          <c:showSerName val="0"/>
          <c:showPercent val="0"/>
          <c:showBubbleSize val="0"/>
        </c:dLbls>
        <c:gapWidth val="150"/>
        <c:axId val="996350784"/>
        <c:axId val="996352416"/>
      </c:barChart>
      <c:catAx>
        <c:axId val="996350784"/>
        <c:scaling>
          <c:orientation val="minMax"/>
        </c:scaling>
        <c:delete val="0"/>
        <c:axPos val="b"/>
        <c:title>
          <c:tx>
            <c:rich>
              <a:bodyPr/>
              <a:lstStyle/>
              <a:p>
                <a:pPr>
                  <a:defRPr/>
                </a:pPr>
                <a:r>
                  <a:rPr lang="en-US"/>
                  <a:t>Pace</a:t>
                </a:r>
                <a:r>
                  <a:rPr lang="en-US" baseline="0"/>
                  <a:t> in Seconds</a:t>
                </a:r>
                <a:endParaRPr lang="en-US"/>
              </a:p>
            </c:rich>
          </c:tx>
          <c:overlay val="0"/>
        </c:title>
        <c:numFmt formatCode="General" sourceLinked="1"/>
        <c:majorTickMark val="out"/>
        <c:minorTickMark val="none"/>
        <c:tickLblPos val="nextTo"/>
        <c:crossAx val="996352416"/>
        <c:crosses val="autoZero"/>
        <c:auto val="1"/>
        <c:lblAlgn val="ctr"/>
        <c:lblOffset val="100"/>
        <c:noMultiLvlLbl val="0"/>
      </c:catAx>
      <c:valAx>
        <c:axId val="996352416"/>
        <c:scaling>
          <c:orientation val="minMax"/>
        </c:scaling>
        <c:delete val="0"/>
        <c:axPos val="l"/>
        <c:title>
          <c:tx>
            <c:rich>
              <a:bodyPr/>
              <a:lstStyle/>
              <a:p>
                <a:pPr>
                  <a:defRPr/>
                </a:pPr>
                <a:r>
                  <a:rPr lang="en-US"/>
                  <a:t>Frequency</a:t>
                </a:r>
              </a:p>
            </c:rich>
          </c:tx>
          <c:overlay val="0"/>
        </c:title>
        <c:numFmt formatCode="General" sourceLinked="1"/>
        <c:majorTickMark val="out"/>
        <c:minorTickMark val="none"/>
        <c:tickLblPos val="nextTo"/>
        <c:crossAx val="996350784"/>
        <c:crosses val="autoZero"/>
        <c:crossBetween val="between"/>
      </c:valAx>
    </c:plotArea>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Pace(ss) vs Stress Level Day Before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0"/>
            <c:dispEq val="0"/>
          </c:trendline>
          <c:xVal>
            <c:numRef>
              <c:f>'Simple Linear Regression'!$A$2:$A$39</c:f>
              <c:numCache>
                <c:formatCode>General</c:formatCode>
                <c:ptCount val="38"/>
                <c:pt idx="0">
                  <c:v>520</c:v>
                </c:pt>
                <c:pt idx="1">
                  <c:v>523</c:v>
                </c:pt>
                <c:pt idx="2">
                  <c:v>552</c:v>
                </c:pt>
                <c:pt idx="3">
                  <c:v>550</c:v>
                </c:pt>
                <c:pt idx="4">
                  <c:v>595</c:v>
                </c:pt>
                <c:pt idx="5">
                  <c:v>456</c:v>
                </c:pt>
                <c:pt idx="6">
                  <c:v>507</c:v>
                </c:pt>
                <c:pt idx="7">
                  <c:v>592</c:v>
                </c:pt>
                <c:pt idx="8">
                  <c:v>566</c:v>
                </c:pt>
                <c:pt idx="9">
                  <c:v>551</c:v>
                </c:pt>
                <c:pt idx="10">
                  <c:v>622</c:v>
                </c:pt>
                <c:pt idx="11">
                  <c:v>519</c:v>
                </c:pt>
                <c:pt idx="12">
                  <c:v>526</c:v>
                </c:pt>
                <c:pt idx="13">
                  <c:v>486</c:v>
                </c:pt>
                <c:pt idx="14">
                  <c:v>552</c:v>
                </c:pt>
                <c:pt idx="15">
                  <c:v>537</c:v>
                </c:pt>
                <c:pt idx="16">
                  <c:v>483</c:v>
                </c:pt>
                <c:pt idx="17">
                  <c:v>578</c:v>
                </c:pt>
                <c:pt idx="18">
                  <c:v>526</c:v>
                </c:pt>
                <c:pt idx="19">
                  <c:v>592</c:v>
                </c:pt>
                <c:pt idx="20">
                  <c:v>555</c:v>
                </c:pt>
                <c:pt idx="21">
                  <c:v>538</c:v>
                </c:pt>
                <c:pt idx="22">
                  <c:v>442</c:v>
                </c:pt>
                <c:pt idx="23">
                  <c:v>552</c:v>
                </c:pt>
                <c:pt idx="24">
                  <c:v>596</c:v>
                </c:pt>
              </c:numCache>
            </c:numRef>
          </c:xVal>
          <c:yVal>
            <c:numRef>
              <c:f>'Simple Linear Regression'!$B$2:$B$39</c:f>
              <c:numCache>
                <c:formatCode>General</c:formatCode>
                <c:ptCount val="38"/>
                <c:pt idx="0">
                  <c:v>15</c:v>
                </c:pt>
                <c:pt idx="1">
                  <c:v>16</c:v>
                </c:pt>
                <c:pt idx="2">
                  <c:v>19</c:v>
                </c:pt>
                <c:pt idx="3">
                  <c:v>26</c:v>
                </c:pt>
                <c:pt idx="4">
                  <c:v>14</c:v>
                </c:pt>
                <c:pt idx="5">
                  <c:v>11</c:v>
                </c:pt>
                <c:pt idx="6">
                  <c:v>32</c:v>
                </c:pt>
                <c:pt idx="7">
                  <c:v>41</c:v>
                </c:pt>
                <c:pt idx="8">
                  <c:v>35</c:v>
                </c:pt>
                <c:pt idx="9">
                  <c:v>16</c:v>
                </c:pt>
                <c:pt idx="10">
                  <c:v>29</c:v>
                </c:pt>
                <c:pt idx="11">
                  <c:v>15</c:v>
                </c:pt>
                <c:pt idx="12">
                  <c:v>13</c:v>
                </c:pt>
                <c:pt idx="13">
                  <c:v>20</c:v>
                </c:pt>
                <c:pt idx="14">
                  <c:v>12</c:v>
                </c:pt>
                <c:pt idx="15">
                  <c:v>10</c:v>
                </c:pt>
                <c:pt idx="16">
                  <c:v>19</c:v>
                </c:pt>
                <c:pt idx="17">
                  <c:v>32</c:v>
                </c:pt>
                <c:pt idx="18">
                  <c:v>9</c:v>
                </c:pt>
                <c:pt idx="19">
                  <c:v>21</c:v>
                </c:pt>
                <c:pt idx="20">
                  <c:v>43</c:v>
                </c:pt>
                <c:pt idx="21">
                  <c:v>29</c:v>
                </c:pt>
                <c:pt idx="22">
                  <c:v>16</c:v>
                </c:pt>
                <c:pt idx="23">
                  <c:v>30</c:v>
                </c:pt>
                <c:pt idx="24">
                  <c:v>30</c:v>
                </c:pt>
                <c:pt idx="27">
                  <c:v>22.12</c:v>
                </c:pt>
              </c:numCache>
            </c:numRef>
          </c:yVal>
          <c:smooth val="0"/>
          <c:extLst>
            <c:ext xmlns:c16="http://schemas.microsoft.com/office/drawing/2014/chart" uri="{C3380CC4-5D6E-409C-BE32-E72D297353CC}">
              <c16:uniqueId val="{00000001-CB12-9C4E-93DD-F868CF6375F2}"/>
            </c:ext>
          </c:extLst>
        </c:ser>
        <c:dLbls>
          <c:showLegendKey val="0"/>
          <c:showVal val="0"/>
          <c:showCatName val="0"/>
          <c:showSerName val="0"/>
          <c:showPercent val="0"/>
          <c:showBubbleSize val="0"/>
        </c:dLbls>
        <c:axId val="975774080"/>
        <c:axId val="944592176"/>
      </c:scatterChart>
      <c:valAx>
        <c:axId val="9757740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4592176"/>
        <c:crosses val="autoZero"/>
        <c:crossBetween val="midCat"/>
      </c:valAx>
      <c:valAx>
        <c:axId val="944592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57740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Pace</a:t>
            </a:r>
            <a:r>
              <a:rPr lang="en-US" baseline="0"/>
              <a:t> in seconds </a:t>
            </a:r>
          </a:p>
          <a:p>
            <a:pPr>
              <a:defRPr/>
            </a:pPr>
            <a:r>
              <a:rPr lang="en-US" baseline="0"/>
              <a:t>3/20/19 - 5/15/19</a:t>
            </a:r>
            <a:endParaRPr lang="en-US"/>
          </a:p>
        </c:rich>
      </c:tx>
      <c:overlay val="0"/>
    </c:title>
    <c:autoTitleDeleted val="0"/>
    <c:plotArea>
      <c:layout/>
      <c:barChart>
        <c:barDir val="col"/>
        <c:grouping val="clustered"/>
        <c:varyColors val="0"/>
        <c:ser>
          <c:idx val="0"/>
          <c:order val="0"/>
          <c:tx>
            <c:v>Frequency</c:v>
          </c:tx>
          <c:invertIfNegative val="0"/>
          <c:cat>
            <c:strRef>
              <c:f>Histogram!$R$18:$R$24</c:f>
              <c:strCache>
                <c:ptCount val="7"/>
                <c:pt idx="0">
                  <c:v>400</c:v>
                </c:pt>
                <c:pt idx="1">
                  <c:v>450</c:v>
                </c:pt>
                <c:pt idx="2">
                  <c:v>500</c:v>
                </c:pt>
                <c:pt idx="3">
                  <c:v>550</c:v>
                </c:pt>
                <c:pt idx="4">
                  <c:v>600</c:v>
                </c:pt>
                <c:pt idx="5">
                  <c:v>650</c:v>
                </c:pt>
                <c:pt idx="6">
                  <c:v>More</c:v>
                </c:pt>
              </c:strCache>
            </c:strRef>
          </c:cat>
          <c:val>
            <c:numRef>
              <c:f>Histogram!$S$18:$S$24</c:f>
              <c:numCache>
                <c:formatCode>General</c:formatCode>
                <c:ptCount val="7"/>
                <c:pt idx="0">
                  <c:v>0</c:v>
                </c:pt>
                <c:pt idx="1">
                  <c:v>1</c:v>
                </c:pt>
                <c:pt idx="2">
                  <c:v>3</c:v>
                </c:pt>
                <c:pt idx="3">
                  <c:v>9</c:v>
                </c:pt>
                <c:pt idx="4">
                  <c:v>11</c:v>
                </c:pt>
                <c:pt idx="5">
                  <c:v>1</c:v>
                </c:pt>
                <c:pt idx="6">
                  <c:v>0</c:v>
                </c:pt>
              </c:numCache>
            </c:numRef>
          </c:val>
          <c:extLst>
            <c:ext xmlns:c16="http://schemas.microsoft.com/office/drawing/2014/chart" uri="{C3380CC4-5D6E-409C-BE32-E72D297353CC}">
              <c16:uniqueId val="{00000000-9A0D-7741-AA89-4C2385DA93D9}"/>
            </c:ext>
          </c:extLst>
        </c:ser>
        <c:dLbls>
          <c:showLegendKey val="0"/>
          <c:showVal val="0"/>
          <c:showCatName val="0"/>
          <c:showSerName val="0"/>
          <c:showPercent val="0"/>
          <c:showBubbleSize val="0"/>
        </c:dLbls>
        <c:gapWidth val="150"/>
        <c:axId val="996350784"/>
        <c:axId val="996352416"/>
      </c:barChart>
      <c:catAx>
        <c:axId val="996350784"/>
        <c:scaling>
          <c:orientation val="minMax"/>
        </c:scaling>
        <c:delete val="0"/>
        <c:axPos val="b"/>
        <c:title>
          <c:tx>
            <c:rich>
              <a:bodyPr/>
              <a:lstStyle/>
              <a:p>
                <a:pPr>
                  <a:defRPr/>
                </a:pPr>
                <a:r>
                  <a:rPr lang="en-US"/>
                  <a:t>Pace</a:t>
                </a:r>
                <a:r>
                  <a:rPr lang="en-US" baseline="0"/>
                  <a:t> in Seconds</a:t>
                </a:r>
                <a:endParaRPr lang="en-US"/>
              </a:p>
            </c:rich>
          </c:tx>
          <c:overlay val="0"/>
        </c:title>
        <c:numFmt formatCode="General" sourceLinked="1"/>
        <c:majorTickMark val="out"/>
        <c:minorTickMark val="none"/>
        <c:tickLblPos val="nextTo"/>
        <c:crossAx val="996352416"/>
        <c:crosses val="autoZero"/>
        <c:auto val="1"/>
        <c:lblAlgn val="ctr"/>
        <c:lblOffset val="100"/>
        <c:noMultiLvlLbl val="0"/>
      </c:catAx>
      <c:valAx>
        <c:axId val="996352416"/>
        <c:scaling>
          <c:orientation val="minMax"/>
        </c:scaling>
        <c:delete val="0"/>
        <c:axPos val="l"/>
        <c:title>
          <c:tx>
            <c:rich>
              <a:bodyPr/>
              <a:lstStyle/>
              <a:p>
                <a:pPr>
                  <a:defRPr/>
                </a:pPr>
                <a:r>
                  <a:rPr lang="en-US"/>
                  <a:t>Frequency</a:t>
                </a:r>
              </a:p>
            </c:rich>
          </c:tx>
          <c:overlay val="0"/>
        </c:title>
        <c:numFmt formatCode="General" sourceLinked="1"/>
        <c:majorTickMark val="out"/>
        <c:minorTickMark val="none"/>
        <c:tickLblPos val="nextTo"/>
        <c:crossAx val="996350784"/>
        <c:crosses val="autoZero"/>
        <c:crossBetween val="between"/>
      </c:valAx>
    </c:plotArea>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Pace(seconds)/Weight(lbs)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40832524059492564"/>
                  <c:y val="-0.31665974044911055"/>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600" baseline="0"/>
                      <a:t>y = 0.0064x + 136.42</a:t>
                    </a:r>
                    <a:br>
                      <a:rPr lang="en-US" sz="1600" baseline="0"/>
                    </a:br>
                    <a:r>
                      <a:rPr lang="en-US" sz="1600" baseline="0"/>
                      <a:t>R² = 0.0366</a:t>
                    </a:r>
                    <a:endParaRPr lang="en-US" sz="1600"/>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'Simple Linear Regression'!$A$46:$A$70</c:f>
              <c:numCache>
                <c:formatCode>General</c:formatCode>
                <c:ptCount val="25"/>
                <c:pt idx="0">
                  <c:v>520</c:v>
                </c:pt>
                <c:pt idx="1">
                  <c:v>523</c:v>
                </c:pt>
                <c:pt idx="2">
                  <c:v>552</c:v>
                </c:pt>
                <c:pt idx="3">
                  <c:v>550</c:v>
                </c:pt>
                <c:pt idx="4">
                  <c:v>595</c:v>
                </c:pt>
                <c:pt idx="5">
                  <c:v>456</c:v>
                </c:pt>
                <c:pt idx="6">
                  <c:v>507</c:v>
                </c:pt>
                <c:pt idx="7">
                  <c:v>592</c:v>
                </c:pt>
                <c:pt idx="8">
                  <c:v>566</c:v>
                </c:pt>
                <c:pt idx="9">
                  <c:v>551</c:v>
                </c:pt>
                <c:pt idx="10">
                  <c:v>622</c:v>
                </c:pt>
                <c:pt idx="11">
                  <c:v>519</c:v>
                </c:pt>
                <c:pt idx="12">
                  <c:v>526</c:v>
                </c:pt>
                <c:pt idx="13">
                  <c:v>486</c:v>
                </c:pt>
                <c:pt idx="14">
                  <c:v>552</c:v>
                </c:pt>
                <c:pt idx="15">
                  <c:v>537</c:v>
                </c:pt>
                <c:pt idx="16">
                  <c:v>483</c:v>
                </c:pt>
                <c:pt idx="17">
                  <c:v>578</c:v>
                </c:pt>
                <c:pt idx="18">
                  <c:v>526</c:v>
                </c:pt>
                <c:pt idx="19">
                  <c:v>592</c:v>
                </c:pt>
                <c:pt idx="20">
                  <c:v>555</c:v>
                </c:pt>
                <c:pt idx="21">
                  <c:v>538</c:v>
                </c:pt>
                <c:pt idx="22">
                  <c:v>442</c:v>
                </c:pt>
                <c:pt idx="23">
                  <c:v>552</c:v>
                </c:pt>
                <c:pt idx="24">
                  <c:v>596</c:v>
                </c:pt>
              </c:numCache>
            </c:numRef>
          </c:xVal>
          <c:yVal>
            <c:numRef>
              <c:f>'Simple Linear Regression'!$B$46:$B$70</c:f>
              <c:numCache>
                <c:formatCode>General</c:formatCode>
                <c:ptCount val="25"/>
                <c:pt idx="0">
                  <c:v>138.1</c:v>
                </c:pt>
                <c:pt idx="1">
                  <c:v>139.1</c:v>
                </c:pt>
                <c:pt idx="2">
                  <c:v>140.1</c:v>
                </c:pt>
                <c:pt idx="3">
                  <c:v>140</c:v>
                </c:pt>
                <c:pt idx="4">
                  <c:v>139.30000000000001</c:v>
                </c:pt>
                <c:pt idx="5">
                  <c:v>139.30000000000001</c:v>
                </c:pt>
                <c:pt idx="6">
                  <c:v>141</c:v>
                </c:pt>
                <c:pt idx="7">
                  <c:v>140.30000000000001</c:v>
                </c:pt>
                <c:pt idx="8">
                  <c:v>141.1</c:v>
                </c:pt>
                <c:pt idx="9">
                  <c:v>140</c:v>
                </c:pt>
                <c:pt idx="10">
                  <c:v>140.5</c:v>
                </c:pt>
                <c:pt idx="11">
                  <c:v>139.4</c:v>
                </c:pt>
                <c:pt idx="12">
                  <c:v>139.30000000000001</c:v>
                </c:pt>
                <c:pt idx="13">
                  <c:v>139.4</c:v>
                </c:pt>
                <c:pt idx="14">
                  <c:v>140</c:v>
                </c:pt>
                <c:pt idx="15">
                  <c:v>140.1</c:v>
                </c:pt>
                <c:pt idx="16">
                  <c:v>141.19999999999999</c:v>
                </c:pt>
                <c:pt idx="17">
                  <c:v>145.30000000000001</c:v>
                </c:pt>
                <c:pt idx="18">
                  <c:v>138.80000000000001</c:v>
                </c:pt>
                <c:pt idx="19">
                  <c:v>137.5</c:v>
                </c:pt>
                <c:pt idx="20">
                  <c:v>138</c:v>
                </c:pt>
                <c:pt idx="21">
                  <c:v>139</c:v>
                </c:pt>
                <c:pt idx="22">
                  <c:v>139.30000000000001</c:v>
                </c:pt>
                <c:pt idx="23">
                  <c:v>140</c:v>
                </c:pt>
                <c:pt idx="24">
                  <c:v>141</c:v>
                </c:pt>
              </c:numCache>
            </c:numRef>
          </c:yVal>
          <c:smooth val="0"/>
          <c:extLst>
            <c:ext xmlns:c16="http://schemas.microsoft.com/office/drawing/2014/chart" uri="{C3380CC4-5D6E-409C-BE32-E72D297353CC}">
              <c16:uniqueId val="{00000001-3814-074C-B94E-2E048BBC9336}"/>
            </c:ext>
          </c:extLst>
        </c:ser>
        <c:dLbls>
          <c:showLegendKey val="0"/>
          <c:showVal val="0"/>
          <c:showCatName val="0"/>
          <c:showSerName val="0"/>
          <c:showPercent val="0"/>
          <c:showBubbleSize val="0"/>
        </c:dLbls>
        <c:axId val="1024758176"/>
        <c:axId val="993682832"/>
      </c:scatterChart>
      <c:valAx>
        <c:axId val="102475817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3682832"/>
        <c:crosses val="autoZero"/>
        <c:crossBetween val="midCat"/>
      </c:valAx>
      <c:valAx>
        <c:axId val="993682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75817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Minutes Sleep</a:t>
            </a:r>
            <a:r>
              <a:rPr lang="en-US" baseline="0"/>
              <a:t> vs Pace (seconds)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'Simple Linear Regression'!$B$89</c:f>
              <c:strCache>
                <c:ptCount val="1"/>
                <c:pt idx="0">
                  <c:v>Minutes Sleep</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46889479440069992"/>
                  <c:y val="-0.18613626421697288"/>
                </c:manualLayout>
              </c:layout>
              <c:tx>
                <c:rich>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sz="1050" baseline="0"/>
                      <a:t>y = -0.5316x + 863.1</a:t>
                    </a:r>
                    <a:br>
                      <a:rPr lang="en-US" sz="1050" baseline="0"/>
                    </a:br>
                    <a:r>
                      <a:rPr lang="en-US" sz="1050" baseline="0"/>
                      <a:t>R² = 0.0759</a:t>
                    </a:r>
                    <a:endParaRPr lang="en-US" sz="1050"/>
                  </a:p>
                </c:rich>
              </c:tx>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rendlineLbl>
          </c:trendline>
          <c:xVal>
            <c:numRef>
              <c:f>'Simple Linear Regression'!$A$90:$A$114</c:f>
              <c:numCache>
                <c:formatCode>General</c:formatCode>
                <c:ptCount val="25"/>
                <c:pt idx="0">
                  <c:v>520</c:v>
                </c:pt>
                <c:pt idx="1">
                  <c:v>523</c:v>
                </c:pt>
                <c:pt idx="2">
                  <c:v>552</c:v>
                </c:pt>
                <c:pt idx="3">
                  <c:v>550</c:v>
                </c:pt>
                <c:pt idx="4">
                  <c:v>595</c:v>
                </c:pt>
                <c:pt idx="5">
                  <c:v>456</c:v>
                </c:pt>
                <c:pt idx="6">
                  <c:v>507</c:v>
                </c:pt>
                <c:pt idx="7">
                  <c:v>592</c:v>
                </c:pt>
                <c:pt idx="8">
                  <c:v>566</c:v>
                </c:pt>
                <c:pt idx="9">
                  <c:v>551</c:v>
                </c:pt>
                <c:pt idx="10">
                  <c:v>622</c:v>
                </c:pt>
                <c:pt idx="11">
                  <c:v>519</c:v>
                </c:pt>
                <c:pt idx="12">
                  <c:v>526</c:v>
                </c:pt>
                <c:pt idx="13">
                  <c:v>486</c:v>
                </c:pt>
                <c:pt idx="14">
                  <c:v>552</c:v>
                </c:pt>
                <c:pt idx="15">
                  <c:v>537</c:v>
                </c:pt>
                <c:pt idx="16">
                  <c:v>483</c:v>
                </c:pt>
                <c:pt idx="17">
                  <c:v>578</c:v>
                </c:pt>
                <c:pt idx="18">
                  <c:v>526</c:v>
                </c:pt>
                <c:pt idx="19">
                  <c:v>592</c:v>
                </c:pt>
                <c:pt idx="20">
                  <c:v>555</c:v>
                </c:pt>
                <c:pt idx="21">
                  <c:v>538</c:v>
                </c:pt>
                <c:pt idx="22">
                  <c:v>442</c:v>
                </c:pt>
                <c:pt idx="23">
                  <c:v>552</c:v>
                </c:pt>
                <c:pt idx="24">
                  <c:v>596</c:v>
                </c:pt>
              </c:numCache>
            </c:numRef>
          </c:xVal>
          <c:yVal>
            <c:numRef>
              <c:f>'Simple Linear Regression'!$B$90:$B$114</c:f>
              <c:numCache>
                <c:formatCode>0</c:formatCode>
                <c:ptCount val="25"/>
                <c:pt idx="0">
                  <c:v>508.99999999999994</c:v>
                </c:pt>
                <c:pt idx="1">
                  <c:v>664</c:v>
                </c:pt>
                <c:pt idx="2">
                  <c:v>525</c:v>
                </c:pt>
                <c:pt idx="3">
                  <c:v>575</c:v>
                </c:pt>
                <c:pt idx="4">
                  <c:v>516</c:v>
                </c:pt>
                <c:pt idx="5">
                  <c:v>628</c:v>
                </c:pt>
                <c:pt idx="6">
                  <c:v>583</c:v>
                </c:pt>
                <c:pt idx="7">
                  <c:v>570</c:v>
                </c:pt>
                <c:pt idx="8">
                  <c:v>574</c:v>
                </c:pt>
                <c:pt idx="9">
                  <c:v>516</c:v>
                </c:pt>
                <c:pt idx="10">
                  <c:v>434</c:v>
                </c:pt>
                <c:pt idx="11">
                  <c:v>493</c:v>
                </c:pt>
                <c:pt idx="12">
                  <c:v>538.99999999999989</c:v>
                </c:pt>
                <c:pt idx="13">
                  <c:v>609</c:v>
                </c:pt>
                <c:pt idx="14">
                  <c:v>489</c:v>
                </c:pt>
                <c:pt idx="15">
                  <c:v>813</c:v>
                </c:pt>
                <c:pt idx="16">
                  <c:v>431</c:v>
                </c:pt>
                <c:pt idx="17">
                  <c:v>579.99999999999989</c:v>
                </c:pt>
                <c:pt idx="18">
                  <c:v>581</c:v>
                </c:pt>
                <c:pt idx="19">
                  <c:v>581.99999999999989</c:v>
                </c:pt>
                <c:pt idx="20">
                  <c:v>690</c:v>
                </c:pt>
                <c:pt idx="21">
                  <c:v>657</c:v>
                </c:pt>
                <c:pt idx="22">
                  <c:v>699</c:v>
                </c:pt>
                <c:pt idx="23">
                  <c:v>563</c:v>
                </c:pt>
                <c:pt idx="24">
                  <c:v>572</c:v>
                </c:pt>
              </c:numCache>
            </c:numRef>
          </c:yVal>
          <c:smooth val="0"/>
          <c:extLst>
            <c:ext xmlns:c16="http://schemas.microsoft.com/office/drawing/2014/chart" uri="{C3380CC4-5D6E-409C-BE32-E72D297353CC}">
              <c16:uniqueId val="{00000001-5B23-6441-80B1-EAFD15661F00}"/>
            </c:ext>
          </c:extLst>
        </c:ser>
        <c:dLbls>
          <c:showLegendKey val="0"/>
          <c:showVal val="0"/>
          <c:showCatName val="0"/>
          <c:showSerName val="0"/>
          <c:showPercent val="0"/>
          <c:showBubbleSize val="0"/>
        </c:dLbls>
        <c:axId val="1060339680"/>
        <c:axId val="1024848032"/>
      </c:scatterChart>
      <c:valAx>
        <c:axId val="10603396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24848032"/>
        <c:crosses val="autoZero"/>
        <c:crossBetween val="midCat"/>
      </c:valAx>
      <c:valAx>
        <c:axId val="10248480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603396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Pace(ss) vs Stress Level Day Before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trendline>
            <c:spPr>
              <a:ln w="19050" cap="rnd">
                <a:solidFill>
                  <a:schemeClr val="accent1"/>
                </a:solidFill>
                <a:prstDash val="sysDot"/>
              </a:ln>
              <a:effectLst/>
            </c:spPr>
            <c:trendlineType val="linear"/>
            <c:dispRSqr val="1"/>
            <c:dispEq val="1"/>
            <c:trendlineLbl>
              <c:layout>
                <c:manualLayout>
                  <c:x val="-0.40615004374453195"/>
                  <c:y val="0.13883092738407699"/>
                </c:manualLayout>
              </c:layout>
              <c:numFmt formatCode="General" sourceLinked="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rendlineLbl>
          </c:trendline>
          <c:xVal>
            <c:numRef>
              <c:f>'Simple Linear Regression'!$A$2:$A$39</c:f>
              <c:numCache>
                <c:formatCode>General</c:formatCode>
                <c:ptCount val="38"/>
                <c:pt idx="0">
                  <c:v>520</c:v>
                </c:pt>
                <c:pt idx="1">
                  <c:v>523</c:v>
                </c:pt>
                <c:pt idx="2">
                  <c:v>552</c:v>
                </c:pt>
                <c:pt idx="3">
                  <c:v>550</c:v>
                </c:pt>
                <c:pt idx="4">
                  <c:v>595</c:v>
                </c:pt>
                <c:pt idx="5">
                  <c:v>456</c:v>
                </c:pt>
                <c:pt idx="6">
                  <c:v>507</c:v>
                </c:pt>
                <c:pt idx="7">
                  <c:v>592</c:v>
                </c:pt>
                <c:pt idx="8">
                  <c:v>566</c:v>
                </c:pt>
                <c:pt idx="9">
                  <c:v>551</c:v>
                </c:pt>
                <c:pt idx="10">
                  <c:v>622</c:v>
                </c:pt>
                <c:pt idx="11">
                  <c:v>519</c:v>
                </c:pt>
                <c:pt idx="12">
                  <c:v>526</c:v>
                </c:pt>
                <c:pt idx="13">
                  <c:v>486</c:v>
                </c:pt>
                <c:pt idx="14">
                  <c:v>552</c:v>
                </c:pt>
                <c:pt idx="15">
                  <c:v>537</c:v>
                </c:pt>
                <c:pt idx="16">
                  <c:v>483</c:v>
                </c:pt>
                <c:pt idx="17">
                  <c:v>578</c:v>
                </c:pt>
                <c:pt idx="18">
                  <c:v>526</c:v>
                </c:pt>
                <c:pt idx="19">
                  <c:v>592</c:v>
                </c:pt>
                <c:pt idx="20">
                  <c:v>555</c:v>
                </c:pt>
                <c:pt idx="21">
                  <c:v>538</c:v>
                </c:pt>
                <c:pt idx="22">
                  <c:v>442</c:v>
                </c:pt>
                <c:pt idx="23">
                  <c:v>552</c:v>
                </c:pt>
                <c:pt idx="24">
                  <c:v>596</c:v>
                </c:pt>
              </c:numCache>
            </c:numRef>
          </c:xVal>
          <c:yVal>
            <c:numRef>
              <c:f>'Simple Linear Regression'!$B$2:$B$39</c:f>
              <c:numCache>
                <c:formatCode>General</c:formatCode>
                <c:ptCount val="38"/>
                <c:pt idx="0">
                  <c:v>15</c:v>
                </c:pt>
                <c:pt idx="1">
                  <c:v>16</c:v>
                </c:pt>
                <c:pt idx="2">
                  <c:v>19</c:v>
                </c:pt>
                <c:pt idx="3">
                  <c:v>26</c:v>
                </c:pt>
                <c:pt idx="4">
                  <c:v>14</c:v>
                </c:pt>
                <c:pt idx="5">
                  <c:v>11</c:v>
                </c:pt>
                <c:pt idx="6">
                  <c:v>32</c:v>
                </c:pt>
                <c:pt idx="7">
                  <c:v>41</c:v>
                </c:pt>
                <c:pt idx="8">
                  <c:v>35</c:v>
                </c:pt>
                <c:pt idx="9">
                  <c:v>16</c:v>
                </c:pt>
                <c:pt idx="10">
                  <c:v>29</c:v>
                </c:pt>
                <c:pt idx="11">
                  <c:v>15</c:v>
                </c:pt>
                <c:pt idx="12">
                  <c:v>13</c:v>
                </c:pt>
                <c:pt idx="13">
                  <c:v>20</c:v>
                </c:pt>
                <c:pt idx="14">
                  <c:v>12</c:v>
                </c:pt>
                <c:pt idx="15">
                  <c:v>10</c:v>
                </c:pt>
                <c:pt idx="16">
                  <c:v>19</c:v>
                </c:pt>
                <c:pt idx="17">
                  <c:v>32</c:v>
                </c:pt>
                <c:pt idx="18">
                  <c:v>9</c:v>
                </c:pt>
                <c:pt idx="19">
                  <c:v>21</c:v>
                </c:pt>
                <c:pt idx="20">
                  <c:v>43</c:v>
                </c:pt>
                <c:pt idx="21">
                  <c:v>29</c:v>
                </c:pt>
                <c:pt idx="22">
                  <c:v>16</c:v>
                </c:pt>
                <c:pt idx="23">
                  <c:v>30</c:v>
                </c:pt>
                <c:pt idx="24">
                  <c:v>30</c:v>
                </c:pt>
                <c:pt idx="27">
                  <c:v>22.12</c:v>
                </c:pt>
              </c:numCache>
            </c:numRef>
          </c:yVal>
          <c:smooth val="0"/>
          <c:extLst>
            <c:ext xmlns:c16="http://schemas.microsoft.com/office/drawing/2014/chart" uri="{C3380CC4-5D6E-409C-BE32-E72D297353CC}">
              <c16:uniqueId val="{00000001-5019-2846-8502-2027B74641EB}"/>
            </c:ext>
          </c:extLst>
        </c:ser>
        <c:dLbls>
          <c:showLegendKey val="0"/>
          <c:showVal val="0"/>
          <c:showCatName val="0"/>
          <c:showSerName val="0"/>
          <c:showPercent val="0"/>
          <c:showBubbleSize val="0"/>
        </c:dLbls>
        <c:axId val="975774080"/>
        <c:axId val="944592176"/>
      </c:scatterChart>
      <c:valAx>
        <c:axId val="9757740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44592176"/>
        <c:crosses val="autoZero"/>
        <c:crossBetween val="midCat"/>
      </c:valAx>
      <c:valAx>
        <c:axId val="9445921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577408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Line</a:t>
            </a:r>
            <a:r>
              <a:rPr lang="en-US" baseline="0"/>
              <a:t> Chart after Improvement Process (5/17/19)</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lineChart>
        <c:grouping val="standard"/>
        <c:varyColors val="0"/>
        <c:ser>
          <c:idx val="0"/>
          <c:order val="0"/>
          <c:spPr>
            <a:ln w="31750" cap="rnd">
              <a:solidFill>
                <a:schemeClr val="accent1"/>
              </a:solidFill>
              <a:round/>
            </a:ln>
            <a:effectLst/>
          </c:spPr>
          <c:marker>
            <c:symbol val="circle"/>
            <c:size val="17"/>
            <c:spPr>
              <a:solidFill>
                <a:schemeClr val="accent1"/>
              </a:solidFill>
              <a:ln>
                <a:noFill/>
              </a:ln>
              <a:effectLst/>
            </c:spPr>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numRef>
              <c:f>'Running Data'!$A$2:$A$39</c:f>
              <c:numCache>
                <c:formatCode>m/d/yy</c:formatCode>
                <c:ptCount val="38"/>
                <c:pt idx="0">
                  <c:v>43544</c:v>
                </c:pt>
                <c:pt idx="1">
                  <c:v>43546</c:v>
                </c:pt>
                <c:pt idx="2">
                  <c:v>43550</c:v>
                </c:pt>
                <c:pt idx="3">
                  <c:v>43551</c:v>
                </c:pt>
                <c:pt idx="4">
                  <c:v>43553</c:v>
                </c:pt>
                <c:pt idx="5">
                  <c:v>43557</c:v>
                </c:pt>
                <c:pt idx="6">
                  <c:v>43560</c:v>
                </c:pt>
                <c:pt idx="7">
                  <c:v>43561</c:v>
                </c:pt>
                <c:pt idx="8">
                  <c:v>43564</c:v>
                </c:pt>
                <c:pt idx="9">
                  <c:v>43565</c:v>
                </c:pt>
                <c:pt idx="10">
                  <c:v>43566</c:v>
                </c:pt>
                <c:pt idx="11">
                  <c:v>43567</c:v>
                </c:pt>
                <c:pt idx="12">
                  <c:v>43570</c:v>
                </c:pt>
                <c:pt idx="13">
                  <c:v>43571</c:v>
                </c:pt>
                <c:pt idx="14">
                  <c:v>43573</c:v>
                </c:pt>
                <c:pt idx="15">
                  <c:v>43575</c:v>
                </c:pt>
                <c:pt idx="16">
                  <c:v>43578</c:v>
                </c:pt>
                <c:pt idx="17">
                  <c:v>43580</c:v>
                </c:pt>
                <c:pt idx="18">
                  <c:v>43585</c:v>
                </c:pt>
                <c:pt idx="19">
                  <c:v>43586</c:v>
                </c:pt>
                <c:pt idx="20">
                  <c:v>43588</c:v>
                </c:pt>
                <c:pt idx="21">
                  <c:v>43589</c:v>
                </c:pt>
                <c:pt idx="22">
                  <c:v>43590</c:v>
                </c:pt>
                <c:pt idx="23">
                  <c:v>43598</c:v>
                </c:pt>
                <c:pt idx="24">
                  <c:v>43600</c:v>
                </c:pt>
                <c:pt idx="25">
                  <c:v>43602</c:v>
                </c:pt>
                <c:pt idx="26">
                  <c:v>43607</c:v>
                </c:pt>
                <c:pt idx="27">
                  <c:v>43608</c:v>
                </c:pt>
                <c:pt idx="28">
                  <c:v>43609</c:v>
                </c:pt>
                <c:pt idx="29">
                  <c:v>43611</c:v>
                </c:pt>
                <c:pt idx="30">
                  <c:v>43612</c:v>
                </c:pt>
                <c:pt idx="31">
                  <c:v>43613</c:v>
                </c:pt>
                <c:pt idx="32">
                  <c:v>43615</c:v>
                </c:pt>
                <c:pt idx="33">
                  <c:v>43616</c:v>
                </c:pt>
                <c:pt idx="34">
                  <c:v>43617</c:v>
                </c:pt>
                <c:pt idx="35">
                  <c:v>43620</c:v>
                </c:pt>
                <c:pt idx="36">
                  <c:v>43621</c:v>
                </c:pt>
                <c:pt idx="37">
                  <c:v>43622</c:v>
                </c:pt>
              </c:numCache>
            </c:numRef>
          </c:cat>
          <c:val>
            <c:numRef>
              <c:f>'Running Data'!$K$2:$K$39</c:f>
              <c:numCache>
                <c:formatCode>General</c:formatCode>
                <c:ptCount val="38"/>
                <c:pt idx="0">
                  <c:v>520</c:v>
                </c:pt>
                <c:pt idx="1">
                  <c:v>523</c:v>
                </c:pt>
                <c:pt idx="2">
                  <c:v>552</c:v>
                </c:pt>
                <c:pt idx="3">
                  <c:v>550</c:v>
                </c:pt>
                <c:pt idx="4">
                  <c:v>595</c:v>
                </c:pt>
                <c:pt idx="5">
                  <c:v>456</c:v>
                </c:pt>
                <c:pt idx="6">
                  <c:v>507</c:v>
                </c:pt>
                <c:pt idx="7">
                  <c:v>592</c:v>
                </c:pt>
                <c:pt idx="8">
                  <c:v>566</c:v>
                </c:pt>
                <c:pt idx="9">
                  <c:v>551</c:v>
                </c:pt>
                <c:pt idx="10">
                  <c:v>622</c:v>
                </c:pt>
                <c:pt idx="11">
                  <c:v>519</c:v>
                </c:pt>
                <c:pt idx="12">
                  <c:v>526</c:v>
                </c:pt>
                <c:pt idx="13">
                  <c:v>486</c:v>
                </c:pt>
                <c:pt idx="14">
                  <c:v>552</c:v>
                </c:pt>
                <c:pt idx="15">
                  <c:v>537</c:v>
                </c:pt>
                <c:pt idx="16">
                  <c:v>483</c:v>
                </c:pt>
                <c:pt idx="17">
                  <c:v>578</c:v>
                </c:pt>
                <c:pt idx="18">
                  <c:v>526</c:v>
                </c:pt>
                <c:pt idx="19">
                  <c:v>592</c:v>
                </c:pt>
                <c:pt idx="20">
                  <c:v>555</c:v>
                </c:pt>
                <c:pt idx="21">
                  <c:v>538</c:v>
                </c:pt>
                <c:pt idx="22">
                  <c:v>442</c:v>
                </c:pt>
                <c:pt idx="23">
                  <c:v>552</c:v>
                </c:pt>
                <c:pt idx="24">
                  <c:v>596</c:v>
                </c:pt>
                <c:pt idx="25">
                  <c:v>513</c:v>
                </c:pt>
                <c:pt idx="26">
                  <c:v>563</c:v>
                </c:pt>
                <c:pt idx="27">
                  <c:v>527</c:v>
                </c:pt>
                <c:pt idx="28">
                  <c:v>566</c:v>
                </c:pt>
                <c:pt idx="29">
                  <c:v>573</c:v>
                </c:pt>
                <c:pt idx="30">
                  <c:v>419</c:v>
                </c:pt>
                <c:pt idx="31">
                  <c:v>452</c:v>
                </c:pt>
                <c:pt idx="32">
                  <c:v>465</c:v>
                </c:pt>
                <c:pt idx="33">
                  <c:v>481</c:v>
                </c:pt>
                <c:pt idx="34">
                  <c:v>479</c:v>
                </c:pt>
                <c:pt idx="35">
                  <c:v>491</c:v>
                </c:pt>
                <c:pt idx="36">
                  <c:v>447</c:v>
                </c:pt>
                <c:pt idx="37">
                  <c:v>495</c:v>
                </c:pt>
              </c:numCache>
            </c:numRef>
          </c:val>
          <c:smooth val="0"/>
          <c:extLst>
            <c:ext xmlns:c16="http://schemas.microsoft.com/office/drawing/2014/chart" uri="{C3380CC4-5D6E-409C-BE32-E72D297353CC}">
              <c16:uniqueId val="{00000000-3823-FC45-9F1A-112317299869}"/>
            </c:ext>
          </c:extLst>
        </c:ser>
        <c:dLbls>
          <c:dLblPos val="ctr"/>
          <c:showLegendKey val="0"/>
          <c:showVal val="1"/>
          <c:showCatName val="0"/>
          <c:showSerName val="0"/>
          <c:showPercent val="0"/>
          <c:showBubbleSize val="0"/>
        </c:dLbls>
        <c:marker val="1"/>
        <c:smooth val="0"/>
        <c:axId val="974184656"/>
        <c:axId val="1030578144"/>
      </c:lineChart>
      <c:dateAx>
        <c:axId val="974184656"/>
        <c:scaling>
          <c:orientation val="minMax"/>
        </c:scaling>
        <c:delete val="0"/>
        <c:axPos val="b"/>
        <c:numFmt formatCode="m/d/yy"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900" b="0" i="0" u="none" strike="noStrike" kern="1200" cap="all" baseline="0">
                <a:solidFill>
                  <a:schemeClr val="dk1">
                    <a:lumMod val="75000"/>
                    <a:lumOff val="25000"/>
                  </a:schemeClr>
                </a:solidFill>
                <a:latin typeface="+mn-lt"/>
                <a:ea typeface="+mn-ea"/>
                <a:cs typeface="+mn-cs"/>
              </a:defRPr>
            </a:pPr>
            <a:endParaRPr lang="en-US"/>
          </a:p>
        </c:txPr>
        <c:crossAx val="1030578144"/>
        <c:crosses val="autoZero"/>
        <c:auto val="1"/>
        <c:lblOffset val="100"/>
        <c:baseTimeUnit val="days"/>
      </c:dateAx>
      <c:valAx>
        <c:axId val="1030578144"/>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r>
                  <a:rPr lang="en-US"/>
                  <a:t>Pace in Seconds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crossAx val="974184656"/>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userShapes r:id="rId4"/>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Moving Average</a:t>
            </a:r>
          </a:p>
        </c:rich>
      </c:tx>
      <c:overlay val="0"/>
    </c:title>
    <c:autoTitleDeleted val="0"/>
    <c:plotArea>
      <c:layout/>
      <c:lineChart>
        <c:grouping val="standard"/>
        <c:varyColors val="0"/>
        <c:ser>
          <c:idx val="0"/>
          <c:order val="0"/>
          <c:tx>
            <c:v>Actual</c:v>
          </c:tx>
          <c:cat>
            <c:numRef>
              <c:f>'Time Series'!$A$4:$A$41</c:f>
              <c:numCache>
                <c:formatCode>m/d/yy</c:formatCode>
                <c:ptCount val="38"/>
                <c:pt idx="0">
                  <c:v>43544</c:v>
                </c:pt>
                <c:pt idx="1">
                  <c:v>43546</c:v>
                </c:pt>
                <c:pt idx="2">
                  <c:v>43550</c:v>
                </c:pt>
                <c:pt idx="3">
                  <c:v>43551</c:v>
                </c:pt>
                <c:pt idx="4">
                  <c:v>43553</c:v>
                </c:pt>
                <c:pt idx="5">
                  <c:v>43557</c:v>
                </c:pt>
                <c:pt idx="6">
                  <c:v>43560</c:v>
                </c:pt>
                <c:pt idx="7">
                  <c:v>43561</c:v>
                </c:pt>
                <c:pt idx="8">
                  <c:v>43564</c:v>
                </c:pt>
                <c:pt idx="9">
                  <c:v>43565</c:v>
                </c:pt>
                <c:pt idx="10">
                  <c:v>43566</c:v>
                </c:pt>
                <c:pt idx="11">
                  <c:v>43567</c:v>
                </c:pt>
                <c:pt idx="12">
                  <c:v>43570</c:v>
                </c:pt>
                <c:pt idx="13">
                  <c:v>43571</c:v>
                </c:pt>
                <c:pt idx="14">
                  <c:v>43573</c:v>
                </c:pt>
                <c:pt idx="15">
                  <c:v>43575</c:v>
                </c:pt>
                <c:pt idx="16">
                  <c:v>43578</c:v>
                </c:pt>
                <c:pt idx="17">
                  <c:v>43580</c:v>
                </c:pt>
                <c:pt idx="18">
                  <c:v>43585</c:v>
                </c:pt>
                <c:pt idx="19">
                  <c:v>43586</c:v>
                </c:pt>
                <c:pt idx="20">
                  <c:v>43588</c:v>
                </c:pt>
                <c:pt idx="21">
                  <c:v>43589</c:v>
                </c:pt>
                <c:pt idx="22">
                  <c:v>43590</c:v>
                </c:pt>
                <c:pt idx="23">
                  <c:v>43598</c:v>
                </c:pt>
                <c:pt idx="24">
                  <c:v>43600</c:v>
                </c:pt>
                <c:pt idx="25">
                  <c:v>43602</c:v>
                </c:pt>
                <c:pt idx="26">
                  <c:v>43607</c:v>
                </c:pt>
                <c:pt idx="27">
                  <c:v>43608</c:v>
                </c:pt>
                <c:pt idx="28">
                  <c:v>43609</c:v>
                </c:pt>
                <c:pt idx="29">
                  <c:v>43611</c:v>
                </c:pt>
                <c:pt idx="30">
                  <c:v>43612</c:v>
                </c:pt>
                <c:pt idx="31">
                  <c:v>43613</c:v>
                </c:pt>
                <c:pt idx="32">
                  <c:v>43615</c:v>
                </c:pt>
                <c:pt idx="33">
                  <c:v>43616</c:v>
                </c:pt>
                <c:pt idx="34">
                  <c:v>43617</c:v>
                </c:pt>
                <c:pt idx="35">
                  <c:v>43620</c:v>
                </c:pt>
                <c:pt idx="36">
                  <c:v>43621</c:v>
                </c:pt>
                <c:pt idx="37">
                  <c:v>43622</c:v>
                </c:pt>
              </c:numCache>
            </c:numRef>
          </c:cat>
          <c:val>
            <c:numRef>
              <c:f>'Time Series'!$B$4:$B$41</c:f>
              <c:numCache>
                <c:formatCode>General</c:formatCode>
                <c:ptCount val="38"/>
                <c:pt idx="0">
                  <c:v>520</c:v>
                </c:pt>
                <c:pt idx="1">
                  <c:v>523</c:v>
                </c:pt>
                <c:pt idx="2">
                  <c:v>552</c:v>
                </c:pt>
                <c:pt idx="3">
                  <c:v>550</c:v>
                </c:pt>
                <c:pt idx="4">
                  <c:v>595</c:v>
                </c:pt>
                <c:pt idx="5">
                  <c:v>456</c:v>
                </c:pt>
                <c:pt idx="6">
                  <c:v>507</c:v>
                </c:pt>
                <c:pt idx="7">
                  <c:v>592</c:v>
                </c:pt>
                <c:pt idx="8">
                  <c:v>566</c:v>
                </c:pt>
                <c:pt idx="9">
                  <c:v>551</c:v>
                </c:pt>
                <c:pt idx="10">
                  <c:v>622</c:v>
                </c:pt>
                <c:pt idx="11">
                  <c:v>519</c:v>
                </c:pt>
                <c:pt idx="12">
                  <c:v>526</c:v>
                </c:pt>
                <c:pt idx="13">
                  <c:v>486</c:v>
                </c:pt>
                <c:pt idx="14">
                  <c:v>552</c:v>
                </c:pt>
                <c:pt idx="15">
                  <c:v>537</c:v>
                </c:pt>
                <c:pt idx="16">
                  <c:v>483</c:v>
                </c:pt>
                <c:pt idx="17">
                  <c:v>578</c:v>
                </c:pt>
                <c:pt idx="18">
                  <c:v>526</c:v>
                </c:pt>
                <c:pt idx="19">
                  <c:v>592</c:v>
                </c:pt>
                <c:pt idx="20">
                  <c:v>555</c:v>
                </c:pt>
                <c:pt idx="21">
                  <c:v>538</c:v>
                </c:pt>
                <c:pt idx="22">
                  <c:v>442</c:v>
                </c:pt>
                <c:pt idx="23">
                  <c:v>552</c:v>
                </c:pt>
                <c:pt idx="24">
                  <c:v>596</c:v>
                </c:pt>
                <c:pt idx="25">
                  <c:v>513</c:v>
                </c:pt>
                <c:pt idx="26">
                  <c:v>563</c:v>
                </c:pt>
                <c:pt idx="27">
                  <c:v>527</c:v>
                </c:pt>
                <c:pt idx="28">
                  <c:v>566</c:v>
                </c:pt>
                <c:pt idx="29">
                  <c:v>573</c:v>
                </c:pt>
                <c:pt idx="30">
                  <c:v>419</c:v>
                </c:pt>
                <c:pt idx="31">
                  <c:v>452</c:v>
                </c:pt>
                <c:pt idx="32">
                  <c:v>465</c:v>
                </c:pt>
                <c:pt idx="33">
                  <c:v>481</c:v>
                </c:pt>
                <c:pt idx="34">
                  <c:v>479</c:v>
                </c:pt>
                <c:pt idx="35">
                  <c:v>491</c:v>
                </c:pt>
                <c:pt idx="36">
                  <c:v>447</c:v>
                </c:pt>
                <c:pt idx="37">
                  <c:v>495</c:v>
                </c:pt>
              </c:numCache>
            </c:numRef>
          </c:val>
          <c:smooth val="0"/>
          <c:extLst>
            <c:ext xmlns:c16="http://schemas.microsoft.com/office/drawing/2014/chart" uri="{C3380CC4-5D6E-409C-BE32-E72D297353CC}">
              <c16:uniqueId val="{00000000-5A66-3048-8F87-1080E5EE425B}"/>
            </c:ext>
          </c:extLst>
        </c:ser>
        <c:ser>
          <c:idx val="1"/>
          <c:order val="1"/>
          <c:tx>
            <c:v>Forecast</c:v>
          </c:tx>
          <c:cat>
            <c:numRef>
              <c:f>'Time Series'!$A$4:$A$41</c:f>
              <c:numCache>
                <c:formatCode>m/d/yy</c:formatCode>
                <c:ptCount val="38"/>
                <c:pt idx="0">
                  <c:v>43544</c:v>
                </c:pt>
                <c:pt idx="1">
                  <c:v>43546</c:v>
                </c:pt>
                <c:pt idx="2">
                  <c:v>43550</c:v>
                </c:pt>
                <c:pt idx="3">
                  <c:v>43551</c:v>
                </c:pt>
                <c:pt idx="4">
                  <c:v>43553</c:v>
                </c:pt>
                <c:pt idx="5">
                  <c:v>43557</c:v>
                </c:pt>
                <c:pt idx="6">
                  <c:v>43560</c:v>
                </c:pt>
                <c:pt idx="7">
                  <c:v>43561</c:v>
                </c:pt>
                <c:pt idx="8">
                  <c:v>43564</c:v>
                </c:pt>
                <c:pt idx="9">
                  <c:v>43565</c:v>
                </c:pt>
                <c:pt idx="10">
                  <c:v>43566</c:v>
                </c:pt>
                <c:pt idx="11">
                  <c:v>43567</c:v>
                </c:pt>
                <c:pt idx="12">
                  <c:v>43570</c:v>
                </c:pt>
                <c:pt idx="13">
                  <c:v>43571</c:v>
                </c:pt>
                <c:pt idx="14">
                  <c:v>43573</c:v>
                </c:pt>
                <c:pt idx="15">
                  <c:v>43575</c:v>
                </c:pt>
                <c:pt idx="16">
                  <c:v>43578</c:v>
                </c:pt>
                <c:pt idx="17">
                  <c:v>43580</c:v>
                </c:pt>
                <c:pt idx="18">
                  <c:v>43585</c:v>
                </c:pt>
                <c:pt idx="19">
                  <c:v>43586</c:v>
                </c:pt>
                <c:pt idx="20">
                  <c:v>43588</c:v>
                </c:pt>
                <c:pt idx="21">
                  <c:v>43589</c:v>
                </c:pt>
                <c:pt idx="22">
                  <c:v>43590</c:v>
                </c:pt>
                <c:pt idx="23">
                  <c:v>43598</c:v>
                </c:pt>
                <c:pt idx="24">
                  <c:v>43600</c:v>
                </c:pt>
                <c:pt idx="25">
                  <c:v>43602</c:v>
                </c:pt>
                <c:pt idx="26">
                  <c:v>43607</c:v>
                </c:pt>
                <c:pt idx="27">
                  <c:v>43608</c:v>
                </c:pt>
                <c:pt idx="28">
                  <c:v>43609</c:v>
                </c:pt>
                <c:pt idx="29">
                  <c:v>43611</c:v>
                </c:pt>
                <c:pt idx="30">
                  <c:v>43612</c:v>
                </c:pt>
                <c:pt idx="31">
                  <c:v>43613</c:v>
                </c:pt>
                <c:pt idx="32">
                  <c:v>43615</c:v>
                </c:pt>
                <c:pt idx="33">
                  <c:v>43616</c:v>
                </c:pt>
                <c:pt idx="34">
                  <c:v>43617</c:v>
                </c:pt>
                <c:pt idx="35">
                  <c:v>43620</c:v>
                </c:pt>
                <c:pt idx="36">
                  <c:v>43621</c:v>
                </c:pt>
                <c:pt idx="37">
                  <c:v>43622</c:v>
                </c:pt>
              </c:numCache>
            </c:numRef>
          </c:cat>
          <c:val>
            <c:numRef>
              <c:f>'Time Series'!$C$5:$C$42</c:f>
              <c:numCache>
                <c:formatCode>General</c:formatCode>
                <c:ptCount val="38"/>
                <c:pt idx="0">
                  <c:v>#N/A</c:v>
                </c:pt>
                <c:pt idx="1">
                  <c:v>#N/A</c:v>
                </c:pt>
                <c:pt idx="2">
                  <c:v>531.66666666666663</c:v>
                </c:pt>
                <c:pt idx="3">
                  <c:v>541.66666666666663</c:v>
                </c:pt>
                <c:pt idx="4">
                  <c:v>565.66666666666663</c:v>
                </c:pt>
                <c:pt idx="5">
                  <c:v>533.66666666666663</c:v>
                </c:pt>
                <c:pt idx="6">
                  <c:v>519.33333333333337</c:v>
                </c:pt>
                <c:pt idx="7">
                  <c:v>518.33333333333337</c:v>
                </c:pt>
                <c:pt idx="8">
                  <c:v>555</c:v>
                </c:pt>
                <c:pt idx="9">
                  <c:v>569.66666666666663</c:v>
                </c:pt>
                <c:pt idx="10">
                  <c:v>579.66666666666663</c:v>
                </c:pt>
                <c:pt idx="11">
                  <c:v>564</c:v>
                </c:pt>
                <c:pt idx="12">
                  <c:v>555.66666666666663</c:v>
                </c:pt>
                <c:pt idx="13">
                  <c:v>510.33333333333331</c:v>
                </c:pt>
                <c:pt idx="14">
                  <c:v>521.33333333333337</c:v>
                </c:pt>
                <c:pt idx="15">
                  <c:v>525</c:v>
                </c:pt>
                <c:pt idx="16">
                  <c:v>524</c:v>
                </c:pt>
                <c:pt idx="17">
                  <c:v>532.66666666666663</c:v>
                </c:pt>
                <c:pt idx="18">
                  <c:v>529</c:v>
                </c:pt>
                <c:pt idx="19">
                  <c:v>565.33333333333337</c:v>
                </c:pt>
                <c:pt idx="20">
                  <c:v>557.66666666666663</c:v>
                </c:pt>
                <c:pt idx="21">
                  <c:v>561.66666666666663</c:v>
                </c:pt>
                <c:pt idx="22">
                  <c:v>511.66666666666669</c:v>
                </c:pt>
                <c:pt idx="23">
                  <c:v>510.66666666666669</c:v>
                </c:pt>
                <c:pt idx="24">
                  <c:v>530</c:v>
                </c:pt>
                <c:pt idx="25">
                  <c:v>553.66666666666663</c:v>
                </c:pt>
                <c:pt idx="26">
                  <c:v>557.33333333333337</c:v>
                </c:pt>
                <c:pt idx="27">
                  <c:v>534.33333333333337</c:v>
                </c:pt>
                <c:pt idx="28">
                  <c:v>552</c:v>
                </c:pt>
                <c:pt idx="29">
                  <c:v>555.33333333333337</c:v>
                </c:pt>
                <c:pt idx="30">
                  <c:v>519.33333333333337</c:v>
                </c:pt>
                <c:pt idx="31">
                  <c:v>481.33333333333331</c:v>
                </c:pt>
                <c:pt idx="32">
                  <c:v>445.33333333333331</c:v>
                </c:pt>
                <c:pt idx="33">
                  <c:v>466</c:v>
                </c:pt>
                <c:pt idx="34">
                  <c:v>475</c:v>
                </c:pt>
                <c:pt idx="35">
                  <c:v>483.66666666666669</c:v>
                </c:pt>
                <c:pt idx="36">
                  <c:v>472.33333333333331</c:v>
                </c:pt>
                <c:pt idx="37">
                  <c:v>477.66666666666669</c:v>
                </c:pt>
              </c:numCache>
            </c:numRef>
          </c:val>
          <c:smooth val="0"/>
          <c:extLst>
            <c:ext xmlns:c16="http://schemas.microsoft.com/office/drawing/2014/chart" uri="{C3380CC4-5D6E-409C-BE32-E72D297353CC}">
              <c16:uniqueId val="{00000001-5A66-3048-8F87-1080E5EE425B}"/>
            </c:ext>
          </c:extLst>
        </c:ser>
        <c:dLbls>
          <c:showLegendKey val="0"/>
          <c:showVal val="0"/>
          <c:showCatName val="0"/>
          <c:showSerName val="0"/>
          <c:showPercent val="0"/>
          <c:showBubbleSize val="0"/>
        </c:dLbls>
        <c:marker val="1"/>
        <c:smooth val="0"/>
        <c:axId val="1064258432"/>
        <c:axId val="1059072784"/>
      </c:lineChart>
      <c:dateAx>
        <c:axId val="1064258432"/>
        <c:scaling>
          <c:orientation val="minMax"/>
        </c:scaling>
        <c:delete val="0"/>
        <c:axPos val="b"/>
        <c:title>
          <c:tx>
            <c:rich>
              <a:bodyPr/>
              <a:lstStyle/>
              <a:p>
                <a:pPr>
                  <a:defRPr/>
                </a:pPr>
                <a:r>
                  <a:rPr lang="en-US"/>
                  <a:t>Data Point</a:t>
                </a:r>
              </a:p>
            </c:rich>
          </c:tx>
          <c:overlay val="0"/>
        </c:title>
        <c:numFmt formatCode="m/d/yy" sourceLinked="1"/>
        <c:majorTickMark val="out"/>
        <c:minorTickMark val="none"/>
        <c:tickLblPos val="nextTo"/>
        <c:crossAx val="1059072784"/>
        <c:crosses val="autoZero"/>
        <c:auto val="1"/>
        <c:lblOffset val="100"/>
        <c:baseTimeUnit val="days"/>
      </c:dateAx>
      <c:valAx>
        <c:axId val="1059072784"/>
        <c:scaling>
          <c:orientation val="minMax"/>
        </c:scaling>
        <c:delete val="0"/>
        <c:axPos val="l"/>
        <c:title>
          <c:tx>
            <c:rich>
              <a:bodyPr/>
              <a:lstStyle/>
              <a:p>
                <a:pPr>
                  <a:defRPr sz="1200"/>
                </a:pPr>
                <a:r>
                  <a:rPr lang="en-US" sz="1200" dirty="0"/>
                  <a:t>Pace in Seconds</a:t>
                </a:r>
              </a:p>
            </c:rich>
          </c:tx>
          <c:overlay val="0"/>
        </c:title>
        <c:numFmt formatCode="General" sourceLinked="1"/>
        <c:majorTickMark val="out"/>
        <c:minorTickMark val="none"/>
        <c:tickLblPos val="nextTo"/>
        <c:crossAx val="1064258432"/>
        <c:crosses val="autoZero"/>
        <c:crossBetween val="midCat"/>
      </c:valAx>
    </c:plotArea>
    <c:legend>
      <c:legendPos val="r"/>
      <c:overlay val="0"/>
    </c:legend>
    <c:plotVisOnly val="1"/>
    <c:dispBlanksAs val="gap"/>
    <c:extLst>
      <c:ext xmlns:c16r3="http://schemas.microsoft.com/office/drawing/2017/03/chart" uri="{56B9EC1D-385E-4148-901F-78D8002777C0}">
        <c16r3:dataDisplayOptions16>
          <c16r3:dispNaAsBlank val="1"/>
        </c16r3:dataDisplayOptions16>
      </c:ext>
    </c:extLst>
    <c:showDLblsOverMax val="0"/>
  </c:chart>
  <c:externalData r:id="rId1">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'Box and Whisker'!$B$2:$B$26</cx:f>
        <cx:lvl ptCount="25">
          <cx:pt idx="0">Yes</cx:pt>
          <cx:pt idx="1">Yes</cx:pt>
          <cx:pt idx="2">No</cx:pt>
          <cx:pt idx="3">No</cx:pt>
          <cx:pt idx="4">No</cx:pt>
          <cx:pt idx="5">Yes</cx:pt>
          <cx:pt idx="6">Yes</cx:pt>
          <cx:pt idx="7">Yes</cx:pt>
          <cx:pt idx="8">Yes</cx:pt>
          <cx:pt idx="9">Yes</cx:pt>
          <cx:pt idx="10">No</cx:pt>
          <cx:pt idx="11">Yes</cx:pt>
          <cx:pt idx="12">Yes</cx:pt>
          <cx:pt idx="13">Yes</cx:pt>
          <cx:pt idx="14">No</cx:pt>
          <cx:pt idx="15">Yes</cx:pt>
          <cx:pt idx="16">Yes</cx:pt>
          <cx:pt idx="17">No</cx:pt>
          <cx:pt idx="18">No</cx:pt>
          <cx:pt idx="19">No</cx:pt>
          <cx:pt idx="20">No</cx:pt>
          <cx:pt idx="21">No</cx:pt>
          <cx:pt idx="22">Yes</cx:pt>
          <cx:pt idx="23">No</cx:pt>
          <cx:pt idx="24">No</cx:pt>
        </cx:lvl>
      </cx:strDim>
      <cx:numDim type="val">
        <cx:f>'Box and Whisker'!$C$2:$C$26</cx:f>
        <cx:lvl ptCount="25" formatCode="General">
          <cx:pt idx="0">520</cx:pt>
          <cx:pt idx="1">523</cx:pt>
          <cx:pt idx="2">552</cx:pt>
          <cx:pt idx="3">550</cx:pt>
          <cx:pt idx="4">595</cx:pt>
          <cx:pt idx="5">456</cx:pt>
          <cx:pt idx="6">507</cx:pt>
          <cx:pt idx="7">592</cx:pt>
          <cx:pt idx="8">566</cx:pt>
          <cx:pt idx="9">551</cx:pt>
          <cx:pt idx="10">622</cx:pt>
          <cx:pt idx="11">519</cx:pt>
          <cx:pt idx="12">526</cx:pt>
          <cx:pt idx="13">486</cx:pt>
          <cx:pt idx="14">552</cx:pt>
          <cx:pt idx="15">537</cx:pt>
          <cx:pt idx="16">483</cx:pt>
          <cx:pt idx="17">578</cx:pt>
          <cx:pt idx="18">526</cx:pt>
          <cx:pt idx="19">592</cx:pt>
          <cx:pt idx="20">555</cx:pt>
          <cx:pt idx="21">538</cx:pt>
          <cx:pt idx="22">442</cx:pt>
          <cx:pt idx="23">552</cx:pt>
          <cx:pt idx="24">596</cx:pt>
        </cx:lvl>
      </cx:numDim>
    </cx:data>
  </cx:chartData>
  <cx:chart>
    <cx:title pos="t" align="ctr" overlay="0">
      <cx:tx>
        <cx:txData>
          <cx:v>Pace(ss) vs Eating Before Run 3/20/19 - 5/15/19</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Pace(ss) vs Eating Before Run 3/20/19 - 5/15/19</a:t>
          </a:r>
        </a:p>
      </cx:txPr>
    </cx:title>
    <cx:plotArea>
      <cx:plotAreaRegion>
        <cx:series layoutId="boxWhisker" uniqueId="{2653BF0A-B4A0-DB40-9CB5-61C36AF84536}">
          <cx:tx>
            <cx:txData>
              <cx:f>'Box and Whisker'!$C$1</cx:f>
              <cx:v>Pace(Seconds)</cx:v>
            </cx:txData>
          </cx:tx>
          <cx:dataId val="0"/>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'Box and Whisker'!$B$2:$B$26</cx:f>
        <cx:lvl ptCount="25">
          <cx:pt idx="0">Yes</cx:pt>
          <cx:pt idx="1">Yes</cx:pt>
          <cx:pt idx="2">No</cx:pt>
          <cx:pt idx="3">No</cx:pt>
          <cx:pt idx="4">No</cx:pt>
          <cx:pt idx="5">Yes</cx:pt>
          <cx:pt idx="6">Yes</cx:pt>
          <cx:pt idx="7">Yes</cx:pt>
          <cx:pt idx="8">Yes</cx:pt>
          <cx:pt idx="9">Yes</cx:pt>
          <cx:pt idx="10">No</cx:pt>
          <cx:pt idx="11">Yes</cx:pt>
          <cx:pt idx="12">Yes</cx:pt>
          <cx:pt idx="13">Yes</cx:pt>
          <cx:pt idx="14">No</cx:pt>
          <cx:pt idx="15">Yes</cx:pt>
          <cx:pt idx="16">Yes</cx:pt>
          <cx:pt idx="17">No</cx:pt>
          <cx:pt idx="18">No</cx:pt>
          <cx:pt idx="19">No</cx:pt>
          <cx:pt idx="20">No</cx:pt>
          <cx:pt idx="21">No</cx:pt>
          <cx:pt idx="22">Yes</cx:pt>
          <cx:pt idx="23">No</cx:pt>
          <cx:pt idx="24">No</cx:pt>
        </cx:lvl>
      </cx:strDim>
      <cx:numDim type="val">
        <cx:f>'Box and Whisker'!$C$2:$C$26</cx:f>
        <cx:lvl ptCount="25" formatCode="General">
          <cx:pt idx="0">520</cx:pt>
          <cx:pt idx="1">523</cx:pt>
          <cx:pt idx="2">552</cx:pt>
          <cx:pt idx="3">550</cx:pt>
          <cx:pt idx="4">595</cx:pt>
          <cx:pt idx="5">456</cx:pt>
          <cx:pt idx="6">507</cx:pt>
          <cx:pt idx="7">592</cx:pt>
          <cx:pt idx="8">566</cx:pt>
          <cx:pt idx="9">551</cx:pt>
          <cx:pt idx="10">622</cx:pt>
          <cx:pt idx="11">519</cx:pt>
          <cx:pt idx="12">526</cx:pt>
          <cx:pt idx="13">486</cx:pt>
          <cx:pt idx="14">552</cx:pt>
          <cx:pt idx="15">537</cx:pt>
          <cx:pt idx="16">483</cx:pt>
          <cx:pt idx="17">578</cx:pt>
          <cx:pt idx="18">526</cx:pt>
          <cx:pt idx="19">592</cx:pt>
          <cx:pt idx="20">555</cx:pt>
          <cx:pt idx="21">538</cx:pt>
          <cx:pt idx="22">442</cx:pt>
          <cx:pt idx="23">552</cx:pt>
          <cx:pt idx="24">596</cx:pt>
        </cx:lvl>
      </cx:numDim>
    </cx:data>
  </cx:chartData>
  <cx:chart>
    <cx:title pos="t" align="ctr" overlay="0">
      <cx:tx>
        <cx:txData>
          <cx:v>Pace(ss) vs Eating Before Run 3/20/19 - 5/15/19</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Pace(ss) vs Eating Before Run 3/20/19 - 5/15/19</a:t>
          </a:r>
        </a:p>
      </cx:txPr>
    </cx:title>
    <cx:plotArea>
      <cx:plotAreaRegion>
        <cx:series layoutId="boxWhisker" uniqueId="{2653BF0A-B4A0-DB40-9CB5-61C36AF84536}">
          <cx:tx>
            <cx:txData>
              <cx:f>'Box and Whisker'!$C$1</cx:f>
              <cx:v>Pace(Seconds)</cx:v>
            </cx:txData>
          </cx:tx>
          <cx:dataId val="0"/>
          <cx:layoutPr>
            <cx:visibility meanLine="0" meanMarker="1" nonoutliers="0" outliers="1"/>
            <cx:statistics quartileMethod="exclusive"/>
          </cx:layoutPr>
        </cx:series>
      </cx:plotAreaRegion>
      <cx:axis id="0">
        <cx:catScaling gapWidth="1"/>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8">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styleClr val="auto"/>
    </cs:fillRef>
    <cs:effectRef idx="0"/>
    <cs:fontRef idx="minor">
      <a:schemeClr val="lt1"/>
    </cs:fontRef>
    <cs:defRPr sz="9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9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17"/>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72983F-7481-457C-88C0-D6BB4442795B}" type="doc">
      <dgm:prSet loTypeId="urn:microsoft.com/office/officeart/2005/8/layout/hChevron3" loCatId="process" qsTypeId="urn:microsoft.com/office/officeart/2005/8/quickstyle/simple1" qsCatId="simple" csTypeId="urn:microsoft.com/office/officeart/2005/8/colors/colorful1" csCatId="colorful" phldr="1"/>
      <dgm:spPr/>
    </dgm:pt>
    <dgm:pt modelId="{34E7021F-E3D8-4CF1-B163-547A3F93B3C4}">
      <dgm:prSet phldrT="[Text]" custT="1"/>
      <dgm:spPr/>
      <dgm:t>
        <a:bodyPr/>
        <a:lstStyle/>
        <a:p>
          <a:pPr>
            <a:lnSpc>
              <a:spcPct val="100000"/>
            </a:lnSpc>
            <a:spcAft>
              <a:spcPts val="0"/>
            </a:spcAft>
          </a:pPr>
          <a:r>
            <a:rPr lang="en-US" sz="1600" u="sng" dirty="0"/>
            <a:t>Define </a:t>
          </a:r>
        </a:p>
        <a:p>
          <a:pPr>
            <a:lnSpc>
              <a:spcPct val="100000"/>
            </a:lnSpc>
            <a:spcAft>
              <a:spcPts val="0"/>
            </a:spcAft>
          </a:pPr>
          <a:r>
            <a:rPr lang="en-US" sz="1600" u="sng" dirty="0"/>
            <a:t>4/11/19</a:t>
          </a:r>
        </a:p>
      </dgm:t>
    </dgm:pt>
    <dgm:pt modelId="{08EFA344-7BEF-4AFF-9E39-64E51DF191AC}" type="parTrans" cxnId="{3D785EBB-2B6C-483E-AFBF-C10117FACA3E}">
      <dgm:prSet/>
      <dgm:spPr/>
      <dgm:t>
        <a:bodyPr/>
        <a:lstStyle/>
        <a:p>
          <a:endParaRPr lang="en-US" sz="1600"/>
        </a:p>
      </dgm:t>
    </dgm:pt>
    <dgm:pt modelId="{067218F8-2850-45AC-9577-98DE12BED772}" type="sibTrans" cxnId="{3D785EBB-2B6C-483E-AFBF-C10117FACA3E}">
      <dgm:prSet/>
      <dgm:spPr/>
      <dgm:t>
        <a:bodyPr/>
        <a:lstStyle/>
        <a:p>
          <a:endParaRPr lang="en-US" sz="1600"/>
        </a:p>
      </dgm:t>
    </dgm:pt>
    <dgm:pt modelId="{9B445162-1D25-4B73-9AE7-236804F71BE9}">
      <dgm:prSet phldrT="[Text]" custT="1"/>
      <dgm:spPr/>
      <dgm:t>
        <a:bodyPr/>
        <a:lstStyle/>
        <a:p>
          <a:pPr>
            <a:spcAft>
              <a:spcPts val="0"/>
            </a:spcAft>
          </a:pPr>
          <a:r>
            <a:rPr lang="en-US" sz="1600" u="sng" dirty="0"/>
            <a:t>Measure</a:t>
          </a:r>
        </a:p>
        <a:p>
          <a:pPr>
            <a:spcAft>
              <a:spcPts val="0"/>
            </a:spcAft>
          </a:pPr>
          <a:r>
            <a:rPr lang="en-US" sz="1600" u="sng" dirty="0"/>
            <a:t>4/11/19 </a:t>
          </a:r>
        </a:p>
      </dgm:t>
    </dgm:pt>
    <dgm:pt modelId="{E60C0847-A687-40C0-86AF-79E201680F05}" type="parTrans" cxnId="{BB5B12A2-1F13-49C5-B721-44E6C21F1B2E}">
      <dgm:prSet/>
      <dgm:spPr/>
      <dgm:t>
        <a:bodyPr/>
        <a:lstStyle/>
        <a:p>
          <a:endParaRPr lang="en-US" sz="1600"/>
        </a:p>
      </dgm:t>
    </dgm:pt>
    <dgm:pt modelId="{71E0E201-197C-4B9A-88AD-FA0AC72C8F4B}" type="sibTrans" cxnId="{BB5B12A2-1F13-49C5-B721-44E6C21F1B2E}">
      <dgm:prSet/>
      <dgm:spPr/>
      <dgm:t>
        <a:bodyPr/>
        <a:lstStyle/>
        <a:p>
          <a:endParaRPr lang="en-US" sz="1600"/>
        </a:p>
      </dgm:t>
    </dgm:pt>
    <dgm:pt modelId="{EC1D6CE0-5218-46D8-8377-2A483796BCA4}">
      <dgm:prSet phldrT="[Text]" custT="1"/>
      <dgm:spPr/>
      <dgm:t>
        <a:bodyPr/>
        <a:lstStyle/>
        <a:p>
          <a:pPr>
            <a:spcAft>
              <a:spcPts val="0"/>
            </a:spcAft>
          </a:pPr>
          <a:r>
            <a:rPr lang="en-US" sz="1600" u="sng" dirty="0"/>
            <a:t>Control</a:t>
          </a:r>
        </a:p>
        <a:p>
          <a:pPr>
            <a:spcAft>
              <a:spcPts val="0"/>
            </a:spcAft>
          </a:pPr>
          <a:r>
            <a:rPr lang="en-US" sz="1600" u="sng" dirty="0"/>
            <a:t>Ongoing</a:t>
          </a:r>
        </a:p>
      </dgm:t>
    </dgm:pt>
    <dgm:pt modelId="{9176D7A1-37FB-41A4-9B68-556F241E3A20}" type="parTrans" cxnId="{E09EC1E0-7436-4A22-A058-052FD927CA63}">
      <dgm:prSet/>
      <dgm:spPr/>
      <dgm:t>
        <a:bodyPr/>
        <a:lstStyle/>
        <a:p>
          <a:endParaRPr lang="en-US" sz="1600"/>
        </a:p>
      </dgm:t>
    </dgm:pt>
    <dgm:pt modelId="{DE242251-2DD8-4AA7-859E-27CFE909A370}" type="sibTrans" cxnId="{E09EC1E0-7436-4A22-A058-052FD927CA63}">
      <dgm:prSet/>
      <dgm:spPr/>
      <dgm:t>
        <a:bodyPr/>
        <a:lstStyle/>
        <a:p>
          <a:endParaRPr lang="en-US" sz="1600"/>
        </a:p>
      </dgm:t>
    </dgm:pt>
    <dgm:pt modelId="{132969AC-0499-4460-913C-389B5D5F5188}">
      <dgm:prSet phldrT="[Text]" custT="1"/>
      <dgm:spPr/>
      <dgm:t>
        <a:bodyPr/>
        <a:lstStyle/>
        <a:p>
          <a:pPr>
            <a:spcAft>
              <a:spcPts val="0"/>
            </a:spcAft>
          </a:pPr>
          <a:r>
            <a:rPr lang="en-US" sz="1600" u="sng" dirty="0"/>
            <a:t>Improve</a:t>
          </a:r>
        </a:p>
        <a:p>
          <a:pPr>
            <a:spcAft>
              <a:spcPts val="0"/>
            </a:spcAft>
          </a:pPr>
          <a:r>
            <a:rPr lang="en-US" sz="1600" u="sng" dirty="0"/>
            <a:t>5/17/19</a:t>
          </a:r>
        </a:p>
      </dgm:t>
    </dgm:pt>
    <dgm:pt modelId="{58883B12-2D31-488D-A0C2-9F5AEB761E72}" type="parTrans" cxnId="{549CEC43-2809-4FF0-B0BA-902213B3FD5B}">
      <dgm:prSet/>
      <dgm:spPr/>
      <dgm:t>
        <a:bodyPr/>
        <a:lstStyle/>
        <a:p>
          <a:endParaRPr lang="en-US" sz="1600"/>
        </a:p>
      </dgm:t>
    </dgm:pt>
    <dgm:pt modelId="{F0D760BD-9302-422A-82C5-08F4EF50ADF5}" type="sibTrans" cxnId="{549CEC43-2809-4FF0-B0BA-902213B3FD5B}">
      <dgm:prSet/>
      <dgm:spPr/>
      <dgm:t>
        <a:bodyPr/>
        <a:lstStyle/>
        <a:p>
          <a:endParaRPr lang="en-US" sz="1600"/>
        </a:p>
      </dgm:t>
    </dgm:pt>
    <dgm:pt modelId="{812EB0F2-7869-4055-8185-8A347AB41E84}">
      <dgm:prSet phldrT="[Text]" custT="1"/>
      <dgm:spPr/>
      <dgm:t>
        <a:bodyPr/>
        <a:lstStyle/>
        <a:p>
          <a:pPr>
            <a:spcAft>
              <a:spcPts val="0"/>
            </a:spcAft>
          </a:pPr>
          <a:r>
            <a:rPr lang="en-US" sz="1600" u="sng" dirty="0"/>
            <a:t>Analyze</a:t>
          </a:r>
        </a:p>
        <a:p>
          <a:pPr>
            <a:spcAft>
              <a:spcPts val="0"/>
            </a:spcAft>
          </a:pPr>
          <a:r>
            <a:rPr lang="en-US" sz="1600" u="sng" dirty="0"/>
            <a:t>5/15/19 </a:t>
          </a:r>
        </a:p>
      </dgm:t>
    </dgm:pt>
    <dgm:pt modelId="{9C853FB6-DE96-4819-843E-77FF7E8130FD}" type="parTrans" cxnId="{814B818C-1A05-490C-9689-397C89493562}">
      <dgm:prSet/>
      <dgm:spPr/>
      <dgm:t>
        <a:bodyPr/>
        <a:lstStyle/>
        <a:p>
          <a:endParaRPr lang="en-US" sz="1600"/>
        </a:p>
      </dgm:t>
    </dgm:pt>
    <dgm:pt modelId="{C1790107-4DEF-49A3-8759-1F44EFB80F72}" type="sibTrans" cxnId="{814B818C-1A05-490C-9689-397C89493562}">
      <dgm:prSet/>
      <dgm:spPr/>
      <dgm:t>
        <a:bodyPr/>
        <a:lstStyle/>
        <a:p>
          <a:endParaRPr lang="en-US" sz="1600"/>
        </a:p>
      </dgm:t>
    </dgm:pt>
    <dgm:pt modelId="{93796B6B-4BF1-45F9-A107-68C1B58E7C36}" type="pres">
      <dgm:prSet presAssocID="{5872983F-7481-457C-88C0-D6BB4442795B}" presName="Name0" presStyleCnt="0">
        <dgm:presLayoutVars>
          <dgm:dir/>
          <dgm:resizeHandles val="exact"/>
        </dgm:presLayoutVars>
      </dgm:prSet>
      <dgm:spPr/>
    </dgm:pt>
    <dgm:pt modelId="{A34E3E17-38CD-44B0-9433-D30A0C81F533}" type="pres">
      <dgm:prSet presAssocID="{34E7021F-E3D8-4CF1-B163-547A3F93B3C4}" presName="parTxOnly" presStyleLbl="node1" presStyleIdx="0" presStyleCnt="5">
        <dgm:presLayoutVars>
          <dgm:bulletEnabled val="1"/>
        </dgm:presLayoutVars>
      </dgm:prSet>
      <dgm:spPr/>
    </dgm:pt>
    <dgm:pt modelId="{835F459F-20D3-49C9-BA08-A0253BA54219}" type="pres">
      <dgm:prSet presAssocID="{067218F8-2850-45AC-9577-98DE12BED772}" presName="parSpace" presStyleCnt="0"/>
      <dgm:spPr/>
    </dgm:pt>
    <dgm:pt modelId="{719CA124-94AD-4C28-BAC5-94F812F641D5}" type="pres">
      <dgm:prSet presAssocID="{9B445162-1D25-4B73-9AE7-236804F71BE9}" presName="parTxOnly" presStyleLbl="node1" presStyleIdx="1" presStyleCnt="5">
        <dgm:presLayoutVars>
          <dgm:bulletEnabled val="1"/>
        </dgm:presLayoutVars>
      </dgm:prSet>
      <dgm:spPr/>
    </dgm:pt>
    <dgm:pt modelId="{6905C535-AA18-4915-AC69-1C1D86D2FE5F}" type="pres">
      <dgm:prSet presAssocID="{71E0E201-197C-4B9A-88AD-FA0AC72C8F4B}" presName="parSpace" presStyleCnt="0"/>
      <dgm:spPr/>
    </dgm:pt>
    <dgm:pt modelId="{994AC1E6-DBF4-41BB-9DB8-CEE41821720C}" type="pres">
      <dgm:prSet presAssocID="{812EB0F2-7869-4055-8185-8A347AB41E84}" presName="parTxOnly" presStyleLbl="node1" presStyleIdx="2" presStyleCnt="5">
        <dgm:presLayoutVars>
          <dgm:bulletEnabled val="1"/>
        </dgm:presLayoutVars>
      </dgm:prSet>
      <dgm:spPr/>
    </dgm:pt>
    <dgm:pt modelId="{3EBC401D-A829-443C-A465-2C689355D317}" type="pres">
      <dgm:prSet presAssocID="{C1790107-4DEF-49A3-8759-1F44EFB80F72}" presName="parSpace" presStyleCnt="0"/>
      <dgm:spPr/>
    </dgm:pt>
    <dgm:pt modelId="{C4C829EF-2320-4A25-AF1C-973516AC3D90}" type="pres">
      <dgm:prSet presAssocID="{132969AC-0499-4460-913C-389B5D5F5188}" presName="parTxOnly" presStyleLbl="node1" presStyleIdx="3" presStyleCnt="5">
        <dgm:presLayoutVars>
          <dgm:bulletEnabled val="1"/>
        </dgm:presLayoutVars>
      </dgm:prSet>
      <dgm:spPr/>
    </dgm:pt>
    <dgm:pt modelId="{7D09468D-9C8B-4670-B7F6-65B92742E544}" type="pres">
      <dgm:prSet presAssocID="{F0D760BD-9302-422A-82C5-08F4EF50ADF5}" presName="parSpace" presStyleCnt="0"/>
      <dgm:spPr/>
    </dgm:pt>
    <dgm:pt modelId="{2A11245B-35E9-44D3-8483-16FC88C7ABC0}" type="pres">
      <dgm:prSet presAssocID="{EC1D6CE0-5218-46D8-8377-2A483796BCA4}" presName="parTxOnly" presStyleLbl="node1" presStyleIdx="4" presStyleCnt="5" custScaleX="42343">
        <dgm:presLayoutVars>
          <dgm:bulletEnabled val="1"/>
        </dgm:presLayoutVars>
      </dgm:prSet>
      <dgm:spPr/>
    </dgm:pt>
  </dgm:ptLst>
  <dgm:cxnLst>
    <dgm:cxn modelId="{EB90C337-7433-4CC6-95F7-16DF0E99D666}" type="presOf" srcId="{34E7021F-E3D8-4CF1-B163-547A3F93B3C4}" destId="{A34E3E17-38CD-44B0-9433-D30A0C81F533}" srcOrd="0" destOrd="0" presId="urn:microsoft.com/office/officeart/2005/8/layout/hChevron3"/>
    <dgm:cxn modelId="{549CEC43-2809-4FF0-B0BA-902213B3FD5B}" srcId="{5872983F-7481-457C-88C0-D6BB4442795B}" destId="{132969AC-0499-4460-913C-389B5D5F5188}" srcOrd="3" destOrd="0" parTransId="{58883B12-2D31-488D-A0C2-9F5AEB761E72}" sibTransId="{F0D760BD-9302-422A-82C5-08F4EF50ADF5}"/>
    <dgm:cxn modelId="{814B818C-1A05-490C-9689-397C89493562}" srcId="{5872983F-7481-457C-88C0-D6BB4442795B}" destId="{812EB0F2-7869-4055-8185-8A347AB41E84}" srcOrd="2" destOrd="0" parTransId="{9C853FB6-DE96-4819-843E-77FF7E8130FD}" sibTransId="{C1790107-4DEF-49A3-8759-1F44EFB80F72}"/>
    <dgm:cxn modelId="{BB5B12A2-1F13-49C5-B721-44E6C21F1B2E}" srcId="{5872983F-7481-457C-88C0-D6BB4442795B}" destId="{9B445162-1D25-4B73-9AE7-236804F71BE9}" srcOrd="1" destOrd="0" parTransId="{E60C0847-A687-40C0-86AF-79E201680F05}" sibTransId="{71E0E201-197C-4B9A-88AD-FA0AC72C8F4B}"/>
    <dgm:cxn modelId="{3D785EBB-2B6C-483E-AFBF-C10117FACA3E}" srcId="{5872983F-7481-457C-88C0-D6BB4442795B}" destId="{34E7021F-E3D8-4CF1-B163-547A3F93B3C4}" srcOrd="0" destOrd="0" parTransId="{08EFA344-7BEF-4AFF-9E39-64E51DF191AC}" sibTransId="{067218F8-2850-45AC-9577-98DE12BED772}"/>
    <dgm:cxn modelId="{252054BE-7725-43D3-A21E-7D3A91EAEA0E}" type="presOf" srcId="{132969AC-0499-4460-913C-389B5D5F5188}" destId="{C4C829EF-2320-4A25-AF1C-973516AC3D90}" srcOrd="0" destOrd="0" presId="urn:microsoft.com/office/officeart/2005/8/layout/hChevron3"/>
    <dgm:cxn modelId="{C56054D0-F4F2-45A6-9D24-E6441E868FE2}" type="presOf" srcId="{9B445162-1D25-4B73-9AE7-236804F71BE9}" destId="{719CA124-94AD-4C28-BAC5-94F812F641D5}" srcOrd="0" destOrd="0" presId="urn:microsoft.com/office/officeart/2005/8/layout/hChevron3"/>
    <dgm:cxn modelId="{3F349DD6-1D79-4638-BAA4-BEA7B603303D}" type="presOf" srcId="{EC1D6CE0-5218-46D8-8377-2A483796BCA4}" destId="{2A11245B-35E9-44D3-8483-16FC88C7ABC0}" srcOrd="0" destOrd="0" presId="urn:microsoft.com/office/officeart/2005/8/layout/hChevron3"/>
    <dgm:cxn modelId="{1E88D8D8-58E0-4B3A-B078-A3E604B4EBB1}" type="presOf" srcId="{812EB0F2-7869-4055-8185-8A347AB41E84}" destId="{994AC1E6-DBF4-41BB-9DB8-CEE41821720C}" srcOrd="0" destOrd="0" presId="urn:microsoft.com/office/officeart/2005/8/layout/hChevron3"/>
    <dgm:cxn modelId="{E09EC1E0-7436-4A22-A058-052FD927CA63}" srcId="{5872983F-7481-457C-88C0-D6BB4442795B}" destId="{EC1D6CE0-5218-46D8-8377-2A483796BCA4}" srcOrd="4" destOrd="0" parTransId="{9176D7A1-37FB-41A4-9B68-556F241E3A20}" sibTransId="{DE242251-2DD8-4AA7-859E-27CFE909A370}"/>
    <dgm:cxn modelId="{54F182F8-3FAF-40EC-A5E9-D5C6AB8A6F0A}" type="presOf" srcId="{5872983F-7481-457C-88C0-D6BB4442795B}" destId="{93796B6B-4BF1-45F9-A107-68C1B58E7C36}" srcOrd="0" destOrd="0" presId="urn:microsoft.com/office/officeart/2005/8/layout/hChevron3"/>
    <dgm:cxn modelId="{2BB7EE0A-2CDF-4892-A58B-E29694F22C90}" type="presParOf" srcId="{93796B6B-4BF1-45F9-A107-68C1B58E7C36}" destId="{A34E3E17-38CD-44B0-9433-D30A0C81F533}" srcOrd="0" destOrd="0" presId="urn:microsoft.com/office/officeart/2005/8/layout/hChevron3"/>
    <dgm:cxn modelId="{D9ACE2CB-80F4-4EC1-AC90-0F6CB3511E70}" type="presParOf" srcId="{93796B6B-4BF1-45F9-A107-68C1B58E7C36}" destId="{835F459F-20D3-49C9-BA08-A0253BA54219}" srcOrd="1" destOrd="0" presId="urn:microsoft.com/office/officeart/2005/8/layout/hChevron3"/>
    <dgm:cxn modelId="{4EC95ED6-C212-450E-BF68-42667A3EE1FA}" type="presParOf" srcId="{93796B6B-4BF1-45F9-A107-68C1B58E7C36}" destId="{719CA124-94AD-4C28-BAC5-94F812F641D5}" srcOrd="2" destOrd="0" presId="urn:microsoft.com/office/officeart/2005/8/layout/hChevron3"/>
    <dgm:cxn modelId="{1279EDB7-17F2-4351-AB1B-075F4A2E6953}" type="presParOf" srcId="{93796B6B-4BF1-45F9-A107-68C1B58E7C36}" destId="{6905C535-AA18-4915-AC69-1C1D86D2FE5F}" srcOrd="3" destOrd="0" presId="urn:microsoft.com/office/officeart/2005/8/layout/hChevron3"/>
    <dgm:cxn modelId="{E6EF0F45-CD4C-4F79-9CE3-E26150C80321}" type="presParOf" srcId="{93796B6B-4BF1-45F9-A107-68C1B58E7C36}" destId="{994AC1E6-DBF4-41BB-9DB8-CEE41821720C}" srcOrd="4" destOrd="0" presId="urn:microsoft.com/office/officeart/2005/8/layout/hChevron3"/>
    <dgm:cxn modelId="{E5739016-9DD4-4A82-B761-AE0DA3A47FB1}" type="presParOf" srcId="{93796B6B-4BF1-45F9-A107-68C1B58E7C36}" destId="{3EBC401D-A829-443C-A465-2C689355D317}" srcOrd="5" destOrd="0" presId="urn:microsoft.com/office/officeart/2005/8/layout/hChevron3"/>
    <dgm:cxn modelId="{A8EB74F5-5D34-45EB-991C-0A44860E6F33}" type="presParOf" srcId="{93796B6B-4BF1-45F9-A107-68C1B58E7C36}" destId="{C4C829EF-2320-4A25-AF1C-973516AC3D90}" srcOrd="6" destOrd="0" presId="urn:microsoft.com/office/officeart/2005/8/layout/hChevron3"/>
    <dgm:cxn modelId="{F244FA4A-E097-477D-8FC3-AF11329C9766}" type="presParOf" srcId="{93796B6B-4BF1-45F9-A107-68C1B58E7C36}" destId="{7D09468D-9C8B-4670-B7F6-65B92742E544}" srcOrd="7" destOrd="0" presId="urn:microsoft.com/office/officeart/2005/8/layout/hChevron3"/>
    <dgm:cxn modelId="{80B1890C-0500-4351-8044-85024774C3EC}" type="presParOf" srcId="{93796B6B-4BF1-45F9-A107-68C1B58E7C36}" destId="{2A11245B-35E9-44D3-8483-16FC88C7ABC0}"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5F9987-82CD-4F0A-886C-13613948DFA8}" type="doc">
      <dgm:prSet loTypeId="urn:microsoft.com/office/officeart/2005/8/layout/cycle1" loCatId="cycle" qsTypeId="urn:microsoft.com/office/officeart/2005/8/quickstyle/simple1" qsCatId="simple" csTypeId="urn:microsoft.com/office/officeart/2005/8/colors/accent1_2" csCatId="accent1" phldr="1"/>
      <dgm:spPr/>
      <dgm:t>
        <a:bodyPr/>
        <a:lstStyle/>
        <a:p>
          <a:endParaRPr lang="en-US"/>
        </a:p>
      </dgm:t>
    </dgm:pt>
    <dgm:pt modelId="{019F1BCC-E25E-43E8-A9FC-E16FC770D748}">
      <dgm:prSet phldrT="[Text]" custT="1"/>
      <dgm:spPr/>
      <dgm:t>
        <a:bodyPr/>
        <a:lstStyle/>
        <a:p>
          <a:r>
            <a:rPr lang="en-US" sz="1200" dirty="0">
              <a:latin typeface="Arial" panose="020B0604020202020204" pitchFamily="34" charset="0"/>
              <a:cs typeface="Arial" panose="020B0604020202020204" pitchFamily="34" charset="0"/>
            </a:rPr>
            <a:t>Hours of Sleep</a:t>
          </a:r>
        </a:p>
      </dgm:t>
    </dgm:pt>
    <dgm:pt modelId="{59B874FC-11AE-433B-ACD3-A54F9DD4971F}" type="parTrans" cxnId="{DA4B23C2-41F2-436F-B6EE-CBBD5BE4AB29}">
      <dgm:prSet/>
      <dgm:spPr/>
      <dgm:t>
        <a:bodyPr/>
        <a:lstStyle/>
        <a:p>
          <a:endParaRPr lang="en-US" sz="2000">
            <a:latin typeface="Arial" panose="020B0604020202020204" pitchFamily="34" charset="0"/>
            <a:cs typeface="Arial" panose="020B0604020202020204" pitchFamily="34" charset="0"/>
          </a:endParaRPr>
        </a:p>
      </dgm:t>
    </dgm:pt>
    <dgm:pt modelId="{41DFDAFE-9E63-46D6-B5F0-CE3C995F5A37}" type="sibTrans" cxnId="{DA4B23C2-41F2-436F-B6EE-CBBD5BE4AB29}">
      <dgm:prSet/>
      <dgm:spPr/>
      <dgm:t>
        <a:bodyPr/>
        <a:lstStyle/>
        <a:p>
          <a:endParaRPr lang="en-US" sz="2000">
            <a:latin typeface="Arial" panose="020B0604020202020204" pitchFamily="34" charset="0"/>
            <a:cs typeface="Arial" panose="020B0604020202020204" pitchFamily="34" charset="0"/>
          </a:endParaRPr>
        </a:p>
      </dgm:t>
    </dgm:pt>
    <dgm:pt modelId="{10682737-6684-4225-97F3-F739956CDD08}">
      <dgm:prSet phldrT="[Text]" custT="1"/>
      <dgm:spPr/>
      <dgm:t>
        <a:bodyPr/>
        <a:lstStyle/>
        <a:p>
          <a:r>
            <a:rPr lang="en-US" sz="1200" dirty="0">
              <a:highlight>
                <a:srgbClr val="FFFF00"/>
              </a:highlight>
              <a:latin typeface="Arial" panose="020B0604020202020204" pitchFamily="34" charset="0"/>
              <a:cs typeface="Arial" panose="020B0604020202020204" pitchFamily="34" charset="0"/>
            </a:rPr>
            <a:t>Weigh</a:t>
          </a:r>
        </a:p>
      </dgm:t>
    </dgm:pt>
    <dgm:pt modelId="{9BC439F9-BB22-4889-BB6D-CC9DC6615562}" type="parTrans" cxnId="{1E580E63-0998-49ED-B84C-BF6C3FCFF2D7}">
      <dgm:prSet/>
      <dgm:spPr/>
      <dgm:t>
        <a:bodyPr/>
        <a:lstStyle/>
        <a:p>
          <a:endParaRPr lang="en-US" sz="2000">
            <a:latin typeface="Arial" panose="020B0604020202020204" pitchFamily="34" charset="0"/>
            <a:cs typeface="Arial" panose="020B0604020202020204" pitchFamily="34" charset="0"/>
          </a:endParaRPr>
        </a:p>
      </dgm:t>
    </dgm:pt>
    <dgm:pt modelId="{4DECCCF4-6C74-42EC-8EAD-C6FE6D2387F9}" type="sibTrans" cxnId="{1E580E63-0998-49ED-B84C-BF6C3FCFF2D7}">
      <dgm:prSet/>
      <dgm:spPr/>
      <dgm:t>
        <a:bodyPr/>
        <a:lstStyle/>
        <a:p>
          <a:endParaRPr lang="en-US" sz="2000">
            <a:latin typeface="Arial" panose="020B0604020202020204" pitchFamily="34" charset="0"/>
            <a:cs typeface="Arial" panose="020B0604020202020204" pitchFamily="34" charset="0"/>
          </a:endParaRPr>
        </a:p>
      </dgm:t>
    </dgm:pt>
    <dgm:pt modelId="{81F4CF88-177C-4A13-929A-BA618D5D537D}">
      <dgm:prSet phldrT="[Text]" custT="1"/>
      <dgm:spPr/>
      <dgm:t>
        <a:bodyPr/>
        <a:lstStyle/>
        <a:p>
          <a:r>
            <a:rPr lang="en-US" sz="1200" dirty="0">
              <a:latin typeface="Arial" panose="020B0604020202020204" pitchFamily="34" charset="0"/>
              <a:cs typeface="Arial" panose="020B0604020202020204" pitchFamily="34" charset="0"/>
            </a:rPr>
            <a:t>Eat before</a:t>
          </a:r>
        </a:p>
        <a:p>
          <a:r>
            <a:rPr lang="en-US" sz="1200" dirty="0">
              <a:latin typeface="Arial" panose="020B0604020202020204" pitchFamily="34" charset="0"/>
              <a:cs typeface="Arial" panose="020B0604020202020204" pitchFamily="34" charset="0"/>
            </a:rPr>
            <a:t>Y/N</a:t>
          </a:r>
        </a:p>
      </dgm:t>
    </dgm:pt>
    <dgm:pt modelId="{60E81D00-56C9-4A22-B533-29AC8CECC53D}" type="parTrans" cxnId="{42BF1511-F047-41D5-80B6-5C6340AD7C95}">
      <dgm:prSet/>
      <dgm:spPr/>
      <dgm:t>
        <a:bodyPr/>
        <a:lstStyle/>
        <a:p>
          <a:endParaRPr lang="en-US" sz="2000">
            <a:latin typeface="Arial" panose="020B0604020202020204" pitchFamily="34" charset="0"/>
            <a:cs typeface="Arial" panose="020B0604020202020204" pitchFamily="34" charset="0"/>
          </a:endParaRPr>
        </a:p>
      </dgm:t>
    </dgm:pt>
    <dgm:pt modelId="{EEA3A7CD-47B1-4C6F-A980-3EDFDEC01DD4}" type="sibTrans" cxnId="{42BF1511-F047-41D5-80B6-5C6340AD7C95}">
      <dgm:prSet/>
      <dgm:spPr/>
      <dgm:t>
        <a:bodyPr/>
        <a:lstStyle/>
        <a:p>
          <a:endParaRPr lang="en-US" sz="2000">
            <a:latin typeface="Arial" panose="020B0604020202020204" pitchFamily="34" charset="0"/>
            <a:cs typeface="Arial" panose="020B0604020202020204" pitchFamily="34" charset="0"/>
          </a:endParaRPr>
        </a:p>
      </dgm:t>
    </dgm:pt>
    <dgm:pt modelId="{242A5507-B96E-4790-8774-542D5BAD6C7B}">
      <dgm:prSet phldrT="[Text]" custT="1"/>
      <dgm:spPr/>
      <dgm:t>
        <a:bodyPr/>
        <a:lstStyle/>
        <a:p>
          <a:r>
            <a:rPr lang="en-US" sz="1200" dirty="0">
              <a:latin typeface="Arial" panose="020B0604020202020204" pitchFamily="34" charset="0"/>
              <a:cs typeface="Arial" panose="020B0604020202020204" pitchFamily="34" charset="0"/>
            </a:rPr>
            <a:t>Run &lt; 8:15 Y/N</a:t>
          </a:r>
        </a:p>
      </dgm:t>
    </dgm:pt>
    <dgm:pt modelId="{71B7FE11-6629-4E8B-8725-7A71E9800A54}" type="parTrans" cxnId="{63A7C7BA-8E59-4CCB-BE88-878D5024D3D0}">
      <dgm:prSet/>
      <dgm:spPr/>
      <dgm:t>
        <a:bodyPr/>
        <a:lstStyle/>
        <a:p>
          <a:endParaRPr lang="en-US" sz="2000">
            <a:latin typeface="Arial" panose="020B0604020202020204" pitchFamily="34" charset="0"/>
            <a:cs typeface="Arial" panose="020B0604020202020204" pitchFamily="34" charset="0"/>
          </a:endParaRPr>
        </a:p>
      </dgm:t>
    </dgm:pt>
    <dgm:pt modelId="{DE1ECB8C-A7AF-48EE-96CC-4591DE9EFA98}" type="sibTrans" cxnId="{63A7C7BA-8E59-4CCB-BE88-878D5024D3D0}">
      <dgm:prSet/>
      <dgm:spPr/>
      <dgm:t>
        <a:bodyPr/>
        <a:lstStyle/>
        <a:p>
          <a:endParaRPr lang="en-US" sz="2000">
            <a:latin typeface="Arial" panose="020B0604020202020204" pitchFamily="34" charset="0"/>
            <a:cs typeface="Arial" panose="020B0604020202020204" pitchFamily="34" charset="0"/>
          </a:endParaRPr>
        </a:p>
      </dgm:t>
    </dgm:pt>
    <dgm:pt modelId="{EA6CA5FE-F33A-42F5-A1AD-57B00664368F}">
      <dgm:prSet phldrT="[Text]" custT="1"/>
      <dgm:spPr/>
      <dgm:t>
        <a:bodyPr/>
        <a:lstStyle/>
        <a:p>
          <a:r>
            <a:rPr lang="en-US" sz="1200" dirty="0">
              <a:latin typeface="Arial" panose="020B0604020202020204" pitchFamily="34" charset="0"/>
              <a:cs typeface="Arial" panose="020B0604020202020204" pitchFamily="34" charset="0"/>
            </a:rPr>
            <a:t>Stress Level Day Prior</a:t>
          </a:r>
        </a:p>
      </dgm:t>
    </dgm:pt>
    <dgm:pt modelId="{6A8C5602-4C8C-4667-8F3B-00C9AC411E90}" type="parTrans" cxnId="{5E6CB9B2-047F-42DC-8AD8-2506264BAC0E}">
      <dgm:prSet/>
      <dgm:spPr/>
      <dgm:t>
        <a:bodyPr/>
        <a:lstStyle/>
        <a:p>
          <a:endParaRPr lang="en-US" sz="2000">
            <a:latin typeface="Arial" panose="020B0604020202020204" pitchFamily="34" charset="0"/>
            <a:cs typeface="Arial" panose="020B0604020202020204" pitchFamily="34" charset="0"/>
          </a:endParaRPr>
        </a:p>
      </dgm:t>
    </dgm:pt>
    <dgm:pt modelId="{C308F1AD-DC2B-4B03-9B03-D75DFD0C376A}" type="sibTrans" cxnId="{5E6CB9B2-047F-42DC-8AD8-2506264BAC0E}">
      <dgm:prSet/>
      <dgm:spPr/>
      <dgm:t>
        <a:bodyPr/>
        <a:lstStyle/>
        <a:p>
          <a:endParaRPr lang="en-US" sz="2000">
            <a:latin typeface="Arial" panose="020B0604020202020204" pitchFamily="34" charset="0"/>
            <a:cs typeface="Arial" panose="020B0604020202020204" pitchFamily="34" charset="0"/>
          </a:endParaRPr>
        </a:p>
      </dgm:t>
    </dgm:pt>
    <dgm:pt modelId="{5AEA66BC-DF95-49D3-9030-32294B615EC6}" type="pres">
      <dgm:prSet presAssocID="{1B5F9987-82CD-4F0A-886C-13613948DFA8}" presName="cycle" presStyleCnt="0">
        <dgm:presLayoutVars>
          <dgm:dir/>
          <dgm:resizeHandles val="exact"/>
        </dgm:presLayoutVars>
      </dgm:prSet>
      <dgm:spPr/>
    </dgm:pt>
    <dgm:pt modelId="{E5466C9D-963E-4164-97AD-66C288D4FB5E}" type="pres">
      <dgm:prSet presAssocID="{019F1BCC-E25E-43E8-A9FC-E16FC770D748}" presName="dummy" presStyleCnt="0"/>
      <dgm:spPr/>
    </dgm:pt>
    <dgm:pt modelId="{CCEFC97E-9F67-45D8-8577-9AED9F3B7F1A}" type="pres">
      <dgm:prSet presAssocID="{019F1BCC-E25E-43E8-A9FC-E16FC770D748}" presName="node" presStyleLbl="revTx" presStyleIdx="0" presStyleCnt="5">
        <dgm:presLayoutVars>
          <dgm:bulletEnabled val="1"/>
        </dgm:presLayoutVars>
      </dgm:prSet>
      <dgm:spPr/>
    </dgm:pt>
    <dgm:pt modelId="{3DFA3B44-1B02-4391-94FF-B49201CFFFE0}" type="pres">
      <dgm:prSet presAssocID="{41DFDAFE-9E63-46D6-B5F0-CE3C995F5A37}" presName="sibTrans" presStyleLbl="node1" presStyleIdx="0" presStyleCnt="5"/>
      <dgm:spPr/>
    </dgm:pt>
    <dgm:pt modelId="{A91F18F8-70BA-4994-A247-33525A1AAE9F}" type="pres">
      <dgm:prSet presAssocID="{10682737-6684-4225-97F3-F739956CDD08}" presName="dummy" presStyleCnt="0"/>
      <dgm:spPr/>
    </dgm:pt>
    <dgm:pt modelId="{51A26BEB-47B2-4799-BAF0-930DDE2FAA93}" type="pres">
      <dgm:prSet presAssocID="{10682737-6684-4225-97F3-F739956CDD08}" presName="node" presStyleLbl="revTx" presStyleIdx="1" presStyleCnt="5" custScaleX="139394">
        <dgm:presLayoutVars>
          <dgm:bulletEnabled val="1"/>
        </dgm:presLayoutVars>
      </dgm:prSet>
      <dgm:spPr/>
    </dgm:pt>
    <dgm:pt modelId="{9EE51144-F966-43FB-BF75-DB5E82D34684}" type="pres">
      <dgm:prSet presAssocID="{4DECCCF4-6C74-42EC-8EAD-C6FE6D2387F9}" presName="sibTrans" presStyleLbl="node1" presStyleIdx="1" presStyleCnt="5"/>
      <dgm:spPr/>
    </dgm:pt>
    <dgm:pt modelId="{E30EFF9A-9C0C-46BA-BC4D-406E9AB10C3B}" type="pres">
      <dgm:prSet presAssocID="{81F4CF88-177C-4A13-929A-BA618D5D537D}" presName="dummy" presStyleCnt="0"/>
      <dgm:spPr/>
    </dgm:pt>
    <dgm:pt modelId="{139F5DBE-59CF-48DD-AC3B-87B6A9AC69F7}" type="pres">
      <dgm:prSet presAssocID="{81F4CF88-177C-4A13-929A-BA618D5D537D}" presName="node" presStyleLbl="revTx" presStyleIdx="2" presStyleCnt="5">
        <dgm:presLayoutVars>
          <dgm:bulletEnabled val="1"/>
        </dgm:presLayoutVars>
      </dgm:prSet>
      <dgm:spPr/>
    </dgm:pt>
    <dgm:pt modelId="{46607506-6746-4603-8194-A919C0DBA81D}" type="pres">
      <dgm:prSet presAssocID="{EEA3A7CD-47B1-4C6F-A980-3EDFDEC01DD4}" presName="sibTrans" presStyleLbl="node1" presStyleIdx="2" presStyleCnt="5"/>
      <dgm:spPr/>
    </dgm:pt>
    <dgm:pt modelId="{4463D885-3B53-4AFB-9CDD-062084C33088}" type="pres">
      <dgm:prSet presAssocID="{242A5507-B96E-4790-8774-542D5BAD6C7B}" presName="dummy" presStyleCnt="0"/>
      <dgm:spPr/>
    </dgm:pt>
    <dgm:pt modelId="{3423CA4E-FAB4-44A1-B01A-7C63FC430F42}" type="pres">
      <dgm:prSet presAssocID="{242A5507-B96E-4790-8774-542D5BAD6C7B}" presName="node" presStyleLbl="revTx" presStyleIdx="3" presStyleCnt="5">
        <dgm:presLayoutVars>
          <dgm:bulletEnabled val="1"/>
        </dgm:presLayoutVars>
      </dgm:prSet>
      <dgm:spPr/>
    </dgm:pt>
    <dgm:pt modelId="{E561100A-76D1-4220-803A-D62C83E16713}" type="pres">
      <dgm:prSet presAssocID="{DE1ECB8C-A7AF-48EE-96CC-4591DE9EFA98}" presName="sibTrans" presStyleLbl="node1" presStyleIdx="3" presStyleCnt="5"/>
      <dgm:spPr/>
    </dgm:pt>
    <dgm:pt modelId="{CE378809-FB1F-4983-8918-EE514EECCBBA}" type="pres">
      <dgm:prSet presAssocID="{EA6CA5FE-F33A-42F5-A1AD-57B00664368F}" presName="dummy" presStyleCnt="0"/>
      <dgm:spPr/>
    </dgm:pt>
    <dgm:pt modelId="{E14AC85A-A328-4CC4-9ACD-F83E7A388C6B}" type="pres">
      <dgm:prSet presAssocID="{EA6CA5FE-F33A-42F5-A1AD-57B00664368F}" presName="node" presStyleLbl="revTx" presStyleIdx="4" presStyleCnt="5" custScaleX="118908">
        <dgm:presLayoutVars>
          <dgm:bulletEnabled val="1"/>
        </dgm:presLayoutVars>
      </dgm:prSet>
      <dgm:spPr/>
    </dgm:pt>
    <dgm:pt modelId="{7331BF25-A9AA-4A50-AE65-191B70D0F926}" type="pres">
      <dgm:prSet presAssocID="{C308F1AD-DC2B-4B03-9B03-D75DFD0C376A}" presName="sibTrans" presStyleLbl="node1" presStyleIdx="4" presStyleCnt="5"/>
      <dgm:spPr/>
    </dgm:pt>
  </dgm:ptLst>
  <dgm:cxnLst>
    <dgm:cxn modelId="{42BF1511-F047-41D5-80B6-5C6340AD7C95}" srcId="{1B5F9987-82CD-4F0A-886C-13613948DFA8}" destId="{81F4CF88-177C-4A13-929A-BA618D5D537D}" srcOrd="2" destOrd="0" parTransId="{60E81D00-56C9-4A22-B533-29AC8CECC53D}" sibTransId="{EEA3A7CD-47B1-4C6F-A980-3EDFDEC01DD4}"/>
    <dgm:cxn modelId="{94665A29-9EDE-4595-B098-35660E335199}" type="presOf" srcId="{81F4CF88-177C-4A13-929A-BA618D5D537D}" destId="{139F5DBE-59CF-48DD-AC3B-87B6A9AC69F7}" srcOrd="0" destOrd="0" presId="urn:microsoft.com/office/officeart/2005/8/layout/cycle1"/>
    <dgm:cxn modelId="{66AADE30-9815-4A71-A898-007F46334FC8}" type="presOf" srcId="{4DECCCF4-6C74-42EC-8EAD-C6FE6D2387F9}" destId="{9EE51144-F966-43FB-BF75-DB5E82D34684}" srcOrd="0" destOrd="0" presId="urn:microsoft.com/office/officeart/2005/8/layout/cycle1"/>
    <dgm:cxn modelId="{151E8F43-5D6E-4B59-80C5-1911547050CB}" type="presOf" srcId="{DE1ECB8C-A7AF-48EE-96CC-4591DE9EFA98}" destId="{E561100A-76D1-4220-803A-D62C83E16713}" srcOrd="0" destOrd="0" presId="urn:microsoft.com/office/officeart/2005/8/layout/cycle1"/>
    <dgm:cxn modelId="{1E580E63-0998-49ED-B84C-BF6C3FCFF2D7}" srcId="{1B5F9987-82CD-4F0A-886C-13613948DFA8}" destId="{10682737-6684-4225-97F3-F739956CDD08}" srcOrd="1" destOrd="0" parTransId="{9BC439F9-BB22-4889-BB6D-CC9DC6615562}" sibTransId="{4DECCCF4-6C74-42EC-8EAD-C6FE6D2387F9}"/>
    <dgm:cxn modelId="{793A7D77-D5A3-4D9A-B297-1E5D1CF72BB5}" type="presOf" srcId="{1B5F9987-82CD-4F0A-886C-13613948DFA8}" destId="{5AEA66BC-DF95-49D3-9030-32294B615EC6}" srcOrd="0" destOrd="0" presId="urn:microsoft.com/office/officeart/2005/8/layout/cycle1"/>
    <dgm:cxn modelId="{C470B777-9ADE-493F-8AA5-4CF9C985996A}" type="presOf" srcId="{41DFDAFE-9E63-46D6-B5F0-CE3C995F5A37}" destId="{3DFA3B44-1B02-4391-94FF-B49201CFFFE0}" srcOrd="0" destOrd="0" presId="urn:microsoft.com/office/officeart/2005/8/layout/cycle1"/>
    <dgm:cxn modelId="{57FFD388-39FC-408A-A19E-15D26D9ED0C0}" type="presOf" srcId="{EEA3A7CD-47B1-4C6F-A980-3EDFDEC01DD4}" destId="{46607506-6746-4603-8194-A919C0DBA81D}" srcOrd="0" destOrd="0" presId="urn:microsoft.com/office/officeart/2005/8/layout/cycle1"/>
    <dgm:cxn modelId="{3B610A91-B861-4D1C-9B95-A528FECC34B7}" type="presOf" srcId="{10682737-6684-4225-97F3-F739956CDD08}" destId="{51A26BEB-47B2-4799-BAF0-930DDE2FAA93}" srcOrd="0" destOrd="0" presId="urn:microsoft.com/office/officeart/2005/8/layout/cycle1"/>
    <dgm:cxn modelId="{FF1907AF-DF74-4B3B-A86E-A59813820C0E}" type="presOf" srcId="{242A5507-B96E-4790-8774-542D5BAD6C7B}" destId="{3423CA4E-FAB4-44A1-B01A-7C63FC430F42}" srcOrd="0" destOrd="0" presId="urn:microsoft.com/office/officeart/2005/8/layout/cycle1"/>
    <dgm:cxn modelId="{5E6CB9B2-047F-42DC-8AD8-2506264BAC0E}" srcId="{1B5F9987-82CD-4F0A-886C-13613948DFA8}" destId="{EA6CA5FE-F33A-42F5-A1AD-57B00664368F}" srcOrd="4" destOrd="0" parTransId="{6A8C5602-4C8C-4667-8F3B-00C9AC411E90}" sibTransId="{C308F1AD-DC2B-4B03-9B03-D75DFD0C376A}"/>
    <dgm:cxn modelId="{63A7C7BA-8E59-4CCB-BE88-878D5024D3D0}" srcId="{1B5F9987-82CD-4F0A-886C-13613948DFA8}" destId="{242A5507-B96E-4790-8774-542D5BAD6C7B}" srcOrd="3" destOrd="0" parTransId="{71B7FE11-6629-4E8B-8725-7A71E9800A54}" sibTransId="{DE1ECB8C-A7AF-48EE-96CC-4591DE9EFA98}"/>
    <dgm:cxn modelId="{DA4B23C2-41F2-436F-B6EE-CBBD5BE4AB29}" srcId="{1B5F9987-82CD-4F0A-886C-13613948DFA8}" destId="{019F1BCC-E25E-43E8-A9FC-E16FC770D748}" srcOrd="0" destOrd="0" parTransId="{59B874FC-11AE-433B-ACD3-A54F9DD4971F}" sibTransId="{41DFDAFE-9E63-46D6-B5F0-CE3C995F5A37}"/>
    <dgm:cxn modelId="{723B5AD0-D8F1-4ECD-9924-01B7C3CEE181}" type="presOf" srcId="{C308F1AD-DC2B-4B03-9B03-D75DFD0C376A}" destId="{7331BF25-A9AA-4A50-AE65-191B70D0F926}" srcOrd="0" destOrd="0" presId="urn:microsoft.com/office/officeart/2005/8/layout/cycle1"/>
    <dgm:cxn modelId="{6BE3F7E0-CE2F-4CA2-9F5E-C5A8DED6ECF4}" type="presOf" srcId="{019F1BCC-E25E-43E8-A9FC-E16FC770D748}" destId="{CCEFC97E-9F67-45D8-8577-9AED9F3B7F1A}" srcOrd="0" destOrd="0" presId="urn:microsoft.com/office/officeart/2005/8/layout/cycle1"/>
    <dgm:cxn modelId="{C973CFF2-FDA7-456D-8509-D37367491FCA}" type="presOf" srcId="{EA6CA5FE-F33A-42F5-A1AD-57B00664368F}" destId="{E14AC85A-A328-4CC4-9ACD-F83E7A388C6B}" srcOrd="0" destOrd="0" presId="urn:microsoft.com/office/officeart/2005/8/layout/cycle1"/>
    <dgm:cxn modelId="{0BC64A65-8D16-454E-97D2-8B0F3A5FB3D1}" type="presParOf" srcId="{5AEA66BC-DF95-49D3-9030-32294B615EC6}" destId="{E5466C9D-963E-4164-97AD-66C288D4FB5E}" srcOrd="0" destOrd="0" presId="urn:microsoft.com/office/officeart/2005/8/layout/cycle1"/>
    <dgm:cxn modelId="{CBDFD7EC-7677-47E1-990C-55ED11DBC968}" type="presParOf" srcId="{5AEA66BC-DF95-49D3-9030-32294B615EC6}" destId="{CCEFC97E-9F67-45D8-8577-9AED9F3B7F1A}" srcOrd="1" destOrd="0" presId="urn:microsoft.com/office/officeart/2005/8/layout/cycle1"/>
    <dgm:cxn modelId="{406FBAFE-CA51-40B1-965D-3B44A87B0E53}" type="presParOf" srcId="{5AEA66BC-DF95-49D3-9030-32294B615EC6}" destId="{3DFA3B44-1B02-4391-94FF-B49201CFFFE0}" srcOrd="2" destOrd="0" presId="urn:microsoft.com/office/officeart/2005/8/layout/cycle1"/>
    <dgm:cxn modelId="{DF839075-DD07-40BE-B55C-38220FCDB4D8}" type="presParOf" srcId="{5AEA66BC-DF95-49D3-9030-32294B615EC6}" destId="{A91F18F8-70BA-4994-A247-33525A1AAE9F}" srcOrd="3" destOrd="0" presId="urn:microsoft.com/office/officeart/2005/8/layout/cycle1"/>
    <dgm:cxn modelId="{557CE532-643F-4875-B41B-4E2FCA573EC4}" type="presParOf" srcId="{5AEA66BC-DF95-49D3-9030-32294B615EC6}" destId="{51A26BEB-47B2-4799-BAF0-930DDE2FAA93}" srcOrd="4" destOrd="0" presId="urn:microsoft.com/office/officeart/2005/8/layout/cycle1"/>
    <dgm:cxn modelId="{B91DFA56-F196-4163-B535-8255C3850899}" type="presParOf" srcId="{5AEA66BC-DF95-49D3-9030-32294B615EC6}" destId="{9EE51144-F966-43FB-BF75-DB5E82D34684}" srcOrd="5" destOrd="0" presId="urn:microsoft.com/office/officeart/2005/8/layout/cycle1"/>
    <dgm:cxn modelId="{3EE0B059-936B-4366-8E50-DEE3FE27E57C}" type="presParOf" srcId="{5AEA66BC-DF95-49D3-9030-32294B615EC6}" destId="{E30EFF9A-9C0C-46BA-BC4D-406E9AB10C3B}" srcOrd="6" destOrd="0" presId="urn:microsoft.com/office/officeart/2005/8/layout/cycle1"/>
    <dgm:cxn modelId="{6D81292C-A5F6-41FE-A61E-C40B04B4776D}" type="presParOf" srcId="{5AEA66BC-DF95-49D3-9030-32294B615EC6}" destId="{139F5DBE-59CF-48DD-AC3B-87B6A9AC69F7}" srcOrd="7" destOrd="0" presId="urn:microsoft.com/office/officeart/2005/8/layout/cycle1"/>
    <dgm:cxn modelId="{2093788A-0A2D-41DF-93D9-8256A3C0402B}" type="presParOf" srcId="{5AEA66BC-DF95-49D3-9030-32294B615EC6}" destId="{46607506-6746-4603-8194-A919C0DBA81D}" srcOrd="8" destOrd="0" presId="urn:microsoft.com/office/officeart/2005/8/layout/cycle1"/>
    <dgm:cxn modelId="{D1A8BD33-8010-4D40-879B-5F722F506C4E}" type="presParOf" srcId="{5AEA66BC-DF95-49D3-9030-32294B615EC6}" destId="{4463D885-3B53-4AFB-9CDD-062084C33088}" srcOrd="9" destOrd="0" presId="urn:microsoft.com/office/officeart/2005/8/layout/cycle1"/>
    <dgm:cxn modelId="{199BB78F-9D1A-4F6A-AAEE-D79A145CA586}" type="presParOf" srcId="{5AEA66BC-DF95-49D3-9030-32294B615EC6}" destId="{3423CA4E-FAB4-44A1-B01A-7C63FC430F42}" srcOrd="10" destOrd="0" presId="urn:microsoft.com/office/officeart/2005/8/layout/cycle1"/>
    <dgm:cxn modelId="{5EF3B7D3-133E-48DC-9A6E-584E00D6C981}" type="presParOf" srcId="{5AEA66BC-DF95-49D3-9030-32294B615EC6}" destId="{E561100A-76D1-4220-803A-D62C83E16713}" srcOrd="11" destOrd="0" presId="urn:microsoft.com/office/officeart/2005/8/layout/cycle1"/>
    <dgm:cxn modelId="{ECE9A9A8-C154-466D-B4AA-D51A7C1F261F}" type="presParOf" srcId="{5AEA66BC-DF95-49D3-9030-32294B615EC6}" destId="{CE378809-FB1F-4983-8918-EE514EECCBBA}" srcOrd="12" destOrd="0" presId="urn:microsoft.com/office/officeart/2005/8/layout/cycle1"/>
    <dgm:cxn modelId="{7925B2CF-4D79-4430-9FB4-67E07270654A}" type="presParOf" srcId="{5AEA66BC-DF95-49D3-9030-32294B615EC6}" destId="{E14AC85A-A328-4CC4-9ACD-F83E7A388C6B}" srcOrd="13" destOrd="0" presId="urn:microsoft.com/office/officeart/2005/8/layout/cycle1"/>
    <dgm:cxn modelId="{3D35E163-5407-47FD-A899-7CD434AE490E}" type="presParOf" srcId="{5AEA66BC-DF95-49D3-9030-32294B615EC6}" destId="{7331BF25-A9AA-4A50-AE65-191B70D0F926}" srcOrd="14" destOrd="0" presId="urn:microsoft.com/office/officeart/2005/8/layout/cycle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9B25438-A0C8-47E1-B48B-A9573679C166}"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DC0D358-A1B0-429E-BB43-0B3C579A3E33}">
      <dgm:prSet/>
      <dgm:spPr/>
      <dgm:t>
        <a:bodyPr/>
        <a:lstStyle/>
        <a:p>
          <a:r>
            <a:rPr lang="en-US" dirty="0"/>
            <a:t>Things to remember to maintain improvement are simple:</a:t>
          </a:r>
        </a:p>
      </dgm:t>
    </dgm:pt>
    <dgm:pt modelId="{3FE6A794-2BBB-40F3-807C-6292BE7EF509}" type="parTrans" cxnId="{41445C80-D5B2-4D18-A8F9-FDA3D45074D7}">
      <dgm:prSet/>
      <dgm:spPr/>
      <dgm:t>
        <a:bodyPr/>
        <a:lstStyle/>
        <a:p>
          <a:endParaRPr lang="en-US"/>
        </a:p>
      </dgm:t>
    </dgm:pt>
    <dgm:pt modelId="{73C84A79-D50F-4913-95FE-BCF8134A8AF8}" type="sibTrans" cxnId="{41445C80-D5B2-4D18-A8F9-FDA3D45074D7}">
      <dgm:prSet/>
      <dgm:spPr/>
      <dgm:t>
        <a:bodyPr/>
        <a:lstStyle/>
        <a:p>
          <a:endParaRPr lang="en-US"/>
        </a:p>
      </dgm:t>
    </dgm:pt>
    <dgm:pt modelId="{99589E73-25AF-4CB1-AA8B-DA5FC0E27499}">
      <dgm:prSet/>
      <dgm:spPr/>
      <dgm:t>
        <a:bodyPr/>
        <a:lstStyle/>
        <a:p>
          <a:r>
            <a:rPr lang="en-US" dirty="0"/>
            <a:t>Eating small before run increased speed</a:t>
          </a:r>
        </a:p>
      </dgm:t>
    </dgm:pt>
    <dgm:pt modelId="{3F43755B-B9AB-4C95-BC7B-0C1F4D78B022}" type="parTrans" cxnId="{9B4CE242-A05D-4C4A-B9CB-ACE52BF2931A}">
      <dgm:prSet/>
      <dgm:spPr/>
      <dgm:t>
        <a:bodyPr/>
        <a:lstStyle/>
        <a:p>
          <a:endParaRPr lang="en-US"/>
        </a:p>
      </dgm:t>
    </dgm:pt>
    <dgm:pt modelId="{754FB9AA-B30D-41F0-9668-343E7E5A7EE8}" type="sibTrans" cxnId="{9B4CE242-A05D-4C4A-B9CB-ACE52BF2931A}">
      <dgm:prSet/>
      <dgm:spPr/>
      <dgm:t>
        <a:bodyPr/>
        <a:lstStyle/>
        <a:p>
          <a:endParaRPr lang="en-US"/>
        </a:p>
      </dgm:t>
    </dgm:pt>
    <dgm:pt modelId="{4E970AEC-8B7A-4C6E-9D8A-23EB85282880}">
      <dgm:prSet/>
      <dgm:spPr/>
      <dgm:t>
        <a:bodyPr/>
        <a:lstStyle/>
        <a:p>
          <a:r>
            <a:rPr lang="en-US" dirty="0"/>
            <a:t>Monitor Stress Level produced by Garmin and act accordingly (keep less than 15)</a:t>
          </a:r>
        </a:p>
      </dgm:t>
    </dgm:pt>
    <dgm:pt modelId="{98214ADD-5012-476A-BD93-798DCD623EA0}" type="parTrans" cxnId="{098485F3-C696-439A-BDC0-061886CB5341}">
      <dgm:prSet/>
      <dgm:spPr/>
      <dgm:t>
        <a:bodyPr/>
        <a:lstStyle/>
        <a:p>
          <a:endParaRPr lang="en-US"/>
        </a:p>
      </dgm:t>
    </dgm:pt>
    <dgm:pt modelId="{5CEB3C79-D7B2-4041-B5F0-B26FFF9F5E63}" type="sibTrans" cxnId="{098485F3-C696-439A-BDC0-061886CB5341}">
      <dgm:prSet/>
      <dgm:spPr/>
      <dgm:t>
        <a:bodyPr/>
        <a:lstStyle/>
        <a:p>
          <a:endParaRPr lang="en-US"/>
        </a:p>
      </dgm:t>
    </dgm:pt>
    <dgm:pt modelId="{5568065F-F885-4CA9-B520-A372F94C8BE2}">
      <dgm:prSet/>
      <dgm:spPr/>
      <dgm:t>
        <a:bodyPr/>
        <a:lstStyle/>
        <a:p>
          <a:r>
            <a:rPr lang="en-US"/>
            <a:t>Next Round of Improvements:</a:t>
          </a:r>
        </a:p>
      </dgm:t>
    </dgm:pt>
    <dgm:pt modelId="{7FDFA87C-1623-4D95-93BD-A1F9C920945B}" type="parTrans" cxnId="{DC574E25-F0AF-457E-810D-E3D5D5B3A86F}">
      <dgm:prSet/>
      <dgm:spPr/>
      <dgm:t>
        <a:bodyPr/>
        <a:lstStyle/>
        <a:p>
          <a:endParaRPr lang="en-US"/>
        </a:p>
      </dgm:t>
    </dgm:pt>
    <dgm:pt modelId="{7819F292-1F21-40F0-A39B-5DF7C4F299CB}" type="sibTrans" cxnId="{DC574E25-F0AF-457E-810D-E3D5D5B3A86F}">
      <dgm:prSet/>
      <dgm:spPr/>
      <dgm:t>
        <a:bodyPr/>
        <a:lstStyle/>
        <a:p>
          <a:endParaRPr lang="en-US"/>
        </a:p>
      </dgm:t>
    </dgm:pt>
    <dgm:pt modelId="{C59213B2-145F-4B71-9E16-C9AB618644A0}">
      <dgm:prSet/>
      <dgm:spPr/>
      <dgm:t>
        <a:bodyPr/>
        <a:lstStyle/>
        <a:p>
          <a:r>
            <a:rPr lang="en-US"/>
            <a:t>Discover patterns in pace and time of day (morning/afternoon running)</a:t>
          </a:r>
        </a:p>
      </dgm:t>
    </dgm:pt>
    <dgm:pt modelId="{15B013F3-2944-4ACF-BA47-E08DC4E2AEF5}" type="parTrans" cxnId="{B4A16880-8263-4EDC-A6E5-AA6B25E6CF10}">
      <dgm:prSet/>
      <dgm:spPr/>
      <dgm:t>
        <a:bodyPr/>
        <a:lstStyle/>
        <a:p>
          <a:endParaRPr lang="en-US"/>
        </a:p>
      </dgm:t>
    </dgm:pt>
    <dgm:pt modelId="{E81AF66B-857C-4682-AABE-39C7EE155855}" type="sibTrans" cxnId="{B4A16880-8263-4EDC-A6E5-AA6B25E6CF10}">
      <dgm:prSet/>
      <dgm:spPr/>
      <dgm:t>
        <a:bodyPr/>
        <a:lstStyle/>
        <a:p>
          <a:endParaRPr lang="en-US"/>
        </a:p>
      </dgm:t>
    </dgm:pt>
    <dgm:pt modelId="{BCF75D5B-7EAB-4030-AB96-A4D0E06A4FE3}">
      <dgm:prSet/>
      <dgm:spPr/>
      <dgm:t>
        <a:bodyPr/>
        <a:lstStyle/>
        <a:p>
          <a:r>
            <a:rPr lang="en-US"/>
            <a:t>Analyze effects of speed training with weekly round of running and pace times</a:t>
          </a:r>
        </a:p>
      </dgm:t>
    </dgm:pt>
    <dgm:pt modelId="{43193D54-9BF0-4BE1-BA59-B33A1FB99DBB}" type="parTrans" cxnId="{CAE93E5D-6EC7-4058-9BD0-6D3AFF2D2790}">
      <dgm:prSet/>
      <dgm:spPr/>
      <dgm:t>
        <a:bodyPr/>
        <a:lstStyle/>
        <a:p>
          <a:endParaRPr lang="en-US"/>
        </a:p>
      </dgm:t>
    </dgm:pt>
    <dgm:pt modelId="{19B44430-1464-4760-B62D-59A6F3D91849}" type="sibTrans" cxnId="{CAE93E5D-6EC7-4058-9BD0-6D3AFF2D2790}">
      <dgm:prSet/>
      <dgm:spPr/>
      <dgm:t>
        <a:bodyPr/>
        <a:lstStyle/>
        <a:p>
          <a:endParaRPr lang="en-US"/>
        </a:p>
      </dgm:t>
    </dgm:pt>
    <dgm:pt modelId="{8C645CF0-8B8B-614A-94BB-68FD03212AF0}" type="pres">
      <dgm:prSet presAssocID="{49B25438-A0C8-47E1-B48B-A9573679C166}" presName="linear" presStyleCnt="0">
        <dgm:presLayoutVars>
          <dgm:animLvl val="lvl"/>
          <dgm:resizeHandles val="exact"/>
        </dgm:presLayoutVars>
      </dgm:prSet>
      <dgm:spPr/>
    </dgm:pt>
    <dgm:pt modelId="{31367F99-618F-C247-948E-378D8F1CD582}" type="pres">
      <dgm:prSet presAssocID="{2DC0D358-A1B0-429E-BB43-0B3C579A3E33}" presName="parentText" presStyleLbl="node1" presStyleIdx="0" presStyleCnt="2">
        <dgm:presLayoutVars>
          <dgm:chMax val="0"/>
          <dgm:bulletEnabled val="1"/>
        </dgm:presLayoutVars>
      </dgm:prSet>
      <dgm:spPr/>
    </dgm:pt>
    <dgm:pt modelId="{3BF46C6B-E1F3-174B-888F-8AB7B848FAD3}" type="pres">
      <dgm:prSet presAssocID="{2DC0D358-A1B0-429E-BB43-0B3C579A3E33}" presName="childText" presStyleLbl="revTx" presStyleIdx="0" presStyleCnt="2">
        <dgm:presLayoutVars>
          <dgm:bulletEnabled val="1"/>
        </dgm:presLayoutVars>
      </dgm:prSet>
      <dgm:spPr/>
    </dgm:pt>
    <dgm:pt modelId="{ED3EC551-AB30-BB48-8F39-5DD34F99D9FE}" type="pres">
      <dgm:prSet presAssocID="{5568065F-F885-4CA9-B520-A372F94C8BE2}" presName="parentText" presStyleLbl="node1" presStyleIdx="1" presStyleCnt="2">
        <dgm:presLayoutVars>
          <dgm:chMax val="0"/>
          <dgm:bulletEnabled val="1"/>
        </dgm:presLayoutVars>
      </dgm:prSet>
      <dgm:spPr/>
    </dgm:pt>
    <dgm:pt modelId="{F2B2F278-3944-7E46-BFD7-A810DA765655}" type="pres">
      <dgm:prSet presAssocID="{5568065F-F885-4CA9-B520-A372F94C8BE2}" presName="childText" presStyleLbl="revTx" presStyleIdx="1" presStyleCnt="2">
        <dgm:presLayoutVars>
          <dgm:bulletEnabled val="1"/>
        </dgm:presLayoutVars>
      </dgm:prSet>
      <dgm:spPr/>
    </dgm:pt>
  </dgm:ptLst>
  <dgm:cxnLst>
    <dgm:cxn modelId="{670B4F1C-A0B4-404D-BFAD-EC0352A5D340}" type="presOf" srcId="{2DC0D358-A1B0-429E-BB43-0B3C579A3E33}" destId="{31367F99-618F-C247-948E-378D8F1CD582}" srcOrd="0" destOrd="0" presId="urn:microsoft.com/office/officeart/2005/8/layout/vList2"/>
    <dgm:cxn modelId="{DC574E25-F0AF-457E-810D-E3D5D5B3A86F}" srcId="{49B25438-A0C8-47E1-B48B-A9573679C166}" destId="{5568065F-F885-4CA9-B520-A372F94C8BE2}" srcOrd="1" destOrd="0" parTransId="{7FDFA87C-1623-4D95-93BD-A1F9C920945B}" sibTransId="{7819F292-1F21-40F0-A39B-5DF7C4F299CB}"/>
    <dgm:cxn modelId="{9B4CE242-A05D-4C4A-B9CB-ACE52BF2931A}" srcId="{2DC0D358-A1B0-429E-BB43-0B3C579A3E33}" destId="{99589E73-25AF-4CB1-AA8B-DA5FC0E27499}" srcOrd="0" destOrd="0" parTransId="{3F43755B-B9AB-4C95-BC7B-0C1F4D78B022}" sibTransId="{754FB9AA-B30D-41F0-9668-343E7E5A7EE8}"/>
    <dgm:cxn modelId="{CAE93E5D-6EC7-4058-9BD0-6D3AFF2D2790}" srcId="{5568065F-F885-4CA9-B520-A372F94C8BE2}" destId="{BCF75D5B-7EAB-4030-AB96-A4D0E06A4FE3}" srcOrd="1" destOrd="0" parTransId="{43193D54-9BF0-4BE1-BA59-B33A1FB99DBB}" sibTransId="{19B44430-1464-4760-B62D-59A6F3D91849}"/>
    <dgm:cxn modelId="{A3A88B79-B5EA-D543-8A81-E941935F8A38}" type="presOf" srcId="{C59213B2-145F-4B71-9E16-C9AB618644A0}" destId="{F2B2F278-3944-7E46-BFD7-A810DA765655}" srcOrd="0" destOrd="0" presId="urn:microsoft.com/office/officeart/2005/8/layout/vList2"/>
    <dgm:cxn modelId="{461C9D79-61CD-5547-BBCF-5C11A3E57B6E}" type="presOf" srcId="{BCF75D5B-7EAB-4030-AB96-A4D0E06A4FE3}" destId="{F2B2F278-3944-7E46-BFD7-A810DA765655}" srcOrd="0" destOrd="1" presId="urn:microsoft.com/office/officeart/2005/8/layout/vList2"/>
    <dgm:cxn modelId="{61EB6F7E-76E9-7242-8576-4C29926291C9}" type="presOf" srcId="{49B25438-A0C8-47E1-B48B-A9573679C166}" destId="{8C645CF0-8B8B-614A-94BB-68FD03212AF0}" srcOrd="0" destOrd="0" presId="urn:microsoft.com/office/officeart/2005/8/layout/vList2"/>
    <dgm:cxn modelId="{41445C80-D5B2-4D18-A8F9-FDA3D45074D7}" srcId="{49B25438-A0C8-47E1-B48B-A9573679C166}" destId="{2DC0D358-A1B0-429E-BB43-0B3C579A3E33}" srcOrd="0" destOrd="0" parTransId="{3FE6A794-2BBB-40F3-807C-6292BE7EF509}" sibTransId="{73C84A79-D50F-4913-95FE-BCF8134A8AF8}"/>
    <dgm:cxn modelId="{B4A16880-8263-4EDC-A6E5-AA6B25E6CF10}" srcId="{5568065F-F885-4CA9-B520-A372F94C8BE2}" destId="{C59213B2-145F-4B71-9E16-C9AB618644A0}" srcOrd="0" destOrd="0" parTransId="{15B013F3-2944-4ACF-BA47-E08DC4E2AEF5}" sibTransId="{E81AF66B-857C-4682-AABE-39C7EE155855}"/>
    <dgm:cxn modelId="{8527ADD2-76BA-5C48-AA77-ED974EC3AD2E}" type="presOf" srcId="{99589E73-25AF-4CB1-AA8B-DA5FC0E27499}" destId="{3BF46C6B-E1F3-174B-888F-8AB7B848FAD3}" srcOrd="0" destOrd="0" presId="urn:microsoft.com/office/officeart/2005/8/layout/vList2"/>
    <dgm:cxn modelId="{567E2FF1-F2B3-7C44-B907-ED7698DEDAB7}" type="presOf" srcId="{4E970AEC-8B7A-4C6E-9D8A-23EB85282880}" destId="{3BF46C6B-E1F3-174B-888F-8AB7B848FAD3}" srcOrd="0" destOrd="1" presId="urn:microsoft.com/office/officeart/2005/8/layout/vList2"/>
    <dgm:cxn modelId="{098485F3-C696-439A-BDC0-061886CB5341}" srcId="{2DC0D358-A1B0-429E-BB43-0B3C579A3E33}" destId="{4E970AEC-8B7A-4C6E-9D8A-23EB85282880}" srcOrd="1" destOrd="0" parTransId="{98214ADD-5012-476A-BD93-798DCD623EA0}" sibTransId="{5CEB3C79-D7B2-4041-B5F0-B26FFF9F5E63}"/>
    <dgm:cxn modelId="{369F9BF9-8CA8-BF44-A34B-6A530128D6EB}" type="presOf" srcId="{5568065F-F885-4CA9-B520-A372F94C8BE2}" destId="{ED3EC551-AB30-BB48-8F39-5DD34F99D9FE}" srcOrd="0" destOrd="0" presId="urn:microsoft.com/office/officeart/2005/8/layout/vList2"/>
    <dgm:cxn modelId="{DDCF693A-993F-B143-9CB4-9D85CE588419}" type="presParOf" srcId="{8C645CF0-8B8B-614A-94BB-68FD03212AF0}" destId="{31367F99-618F-C247-948E-378D8F1CD582}" srcOrd="0" destOrd="0" presId="urn:microsoft.com/office/officeart/2005/8/layout/vList2"/>
    <dgm:cxn modelId="{54241348-46AF-5241-BF7F-2394B74E3215}" type="presParOf" srcId="{8C645CF0-8B8B-614A-94BB-68FD03212AF0}" destId="{3BF46C6B-E1F3-174B-888F-8AB7B848FAD3}" srcOrd="1" destOrd="0" presId="urn:microsoft.com/office/officeart/2005/8/layout/vList2"/>
    <dgm:cxn modelId="{DA11C02C-31FB-F14D-A07C-815E26362624}" type="presParOf" srcId="{8C645CF0-8B8B-614A-94BB-68FD03212AF0}" destId="{ED3EC551-AB30-BB48-8F39-5DD34F99D9FE}" srcOrd="2" destOrd="0" presId="urn:microsoft.com/office/officeart/2005/8/layout/vList2"/>
    <dgm:cxn modelId="{C93314E4-25E4-6944-BCE6-624D4D8D0DFB}" type="presParOf" srcId="{8C645CF0-8B8B-614A-94BB-68FD03212AF0}" destId="{F2B2F278-3944-7E46-BFD7-A810DA76565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4E3E17-38CD-44B0-9433-D30A0C81F533}">
      <dsp:nvSpPr>
        <dsp:cNvPr id="0" name=""/>
        <dsp:cNvSpPr/>
      </dsp:nvSpPr>
      <dsp:spPr>
        <a:xfrm>
          <a:off x="2269" y="0"/>
          <a:ext cx="3365919" cy="493162"/>
        </a:xfrm>
        <a:prstGeom prst="homePlat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2672" rIns="21336" bIns="42672" numCol="1" spcCol="1270" anchor="ctr" anchorCtr="0">
          <a:noAutofit/>
        </a:bodyPr>
        <a:lstStyle/>
        <a:p>
          <a:pPr marL="0" lvl="0" indent="0" algn="ctr" defTabSz="711200">
            <a:lnSpc>
              <a:spcPct val="100000"/>
            </a:lnSpc>
            <a:spcBef>
              <a:spcPct val="0"/>
            </a:spcBef>
            <a:spcAft>
              <a:spcPts val="0"/>
            </a:spcAft>
            <a:buNone/>
          </a:pPr>
          <a:r>
            <a:rPr lang="en-US" sz="1600" u="sng" kern="1200" dirty="0"/>
            <a:t>Define </a:t>
          </a:r>
        </a:p>
        <a:p>
          <a:pPr marL="0" lvl="0" indent="0" algn="ctr" defTabSz="711200">
            <a:lnSpc>
              <a:spcPct val="100000"/>
            </a:lnSpc>
            <a:spcBef>
              <a:spcPct val="0"/>
            </a:spcBef>
            <a:spcAft>
              <a:spcPts val="0"/>
            </a:spcAft>
            <a:buNone/>
          </a:pPr>
          <a:r>
            <a:rPr lang="en-US" sz="1600" u="sng" kern="1200" dirty="0"/>
            <a:t>4/11/19</a:t>
          </a:r>
        </a:p>
      </dsp:txBody>
      <dsp:txXfrm>
        <a:off x="2269" y="0"/>
        <a:ext cx="3242629" cy="493162"/>
      </dsp:txXfrm>
    </dsp:sp>
    <dsp:sp modelId="{719CA124-94AD-4C28-BAC5-94F812F641D5}">
      <dsp:nvSpPr>
        <dsp:cNvPr id="0" name=""/>
        <dsp:cNvSpPr/>
      </dsp:nvSpPr>
      <dsp:spPr>
        <a:xfrm>
          <a:off x="2695005" y="0"/>
          <a:ext cx="3365919" cy="493162"/>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ts val="0"/>
            </a:spcAft>
            <a:buNone/>
          </a:pPr>
          <a:r>
            <a:rPr lang="en-US" sz="1600" u="sng" kern="1200" dirty="0"/>
            <a:t>Measure</a:t>
          </a:r>
        </a:p>
        <a:p>
          <a:pPr marL="0" lvl="0" indent="0" algn="ctr" defTabSz="711200">
            <a:lnSpc>
              <a:spcPct val="90000"/>
            </a:lnSpc>
            <a:spcBef>
              <a:spcPct val="0"/>
            </a:spcBef>
            <a:spcAft>
              <a:spcPts val="0"/>
            </a:spcAft>
            <a:buNone/>
          </a:pPr>
          <a:r>
            <a:rPr lang="en-US" sz="1600" u="sng" kern="1200" dirty="0"/>
            <a:t>4/11/19 </a:t>
          </a:r>
        </a:p>
      </dsp:txBody>
      <dsp:txXfrm>
        <a:off x="2941586" y="0"/>
        <a:ext cx="2872757" cy="493162"/>
      </dsp:txXfrm>
    </dsp:sp>
    <dsp:sp modelId="{994AC1E6-DBF4-41BB-9DB8-CEE41821720C}">
      <dsp:nvSpPr>
        <dsp:cNvPr id="0" name=""/>
        <dsp:cNvSpPr/>
      </dsp:nvSpPr>
      <dsp:spPr>
        <a:xfrm>
          <a:off x="5387741" y="0"/>
          <a:ext cx="3365919" cy="493162"/>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ts val="0"/>
            </a:spcAft>
            <a:buNone/>
          </a:pPr>
          <a:r>
            <a:rPr lang="en-US" sz="1600" u="sng" kern="1200" dirty="0"/>
            <a:t>Analyze</a:t>
          </a:r>
        </a:p>
        <a:p>
          <a:pPr marL="0" lvl="0" indent="0" algn="ctr" defTabSz="711200">
            <a:lnSpc>
              <a:spcPct val="90000"/>
            </a:lnSpc>
            <a:spcBef>
              <a:spcPct val="0"/>
            </a:spcBef>
            <a:spcAft>
              <a:spcPts val="0"/>
            </a:spcAft>
            <a:buNone/>
          </a:pPr>
          <a:r>
            <a:rPr lang="en-US" sz="1600" u="sng" kern="1200" dirty="0"/>
            <a:t>5/15/19 </a:t>
          </a:r>
        </a:p>
      </dsp:txBody>
      <dsp:txXfrm>
        <a:off x="5634322" y="0"/>
        <a:ext cx="2872757" cy="493162"/>
      </dsp:txXfrm>
    </dsp:sp>
    <dsp:sp modelId="{C4C829EF-2320-4A25-AF1C-973516AC3D90}">
      <dsp:nvSpPr>
        <dsp:cNvPr id="0" name=""/>
        <dsp:cNvSpPr/>
      </dsp:nvSpPr>
      <dsp:spPr>
        <a:xfrm>
          <a:off x="8080477" y="0"/>
          <a:ext cx="3365919" cy="493162"/>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ts val="0"/>
            </a:spcAft>
            <a:buNone/>
          </a:pPr>
          <a:r>
            <a:rPr lang="en-US" sz="1600" u="sng" kern="1200" dirty="0"/>
            <a:t>Improve</a:t>
          </a:r>
        </a:p>
        <a:p>
          <a:pPr marL="0" lvl="0" indent="0" algn="ctr" defTabSz="711200">
            <a:lnSpc>
              <a:spcPct val="90000"/>
            </a:lnSpc>
            <a:spcBef>
              <a:spcPct val="0"/>
            </a:spcBef>
            <a:spcAft>
              <a:spcPts val="0"/>
            </a:spcAft>
            <a:buNone/>
          </a:pPr>
          <a:r>
            <a:rPr lang="en-US" sz="1600" u="sng" kern="1200" dirty="0"/>
            <a:t>5/17/19</a:t>
          </a:r>
        </a:p>
      </dsp:txBody>
      <dsp:txXfrm>
        <a:off x="8327058" y="0"/>
        <a:ext cx="2872757" cy="493162"/>
      </dsp:txXfrm>
    </dsp:sp>
    <dsp:sp modelId="{2A11245B-35E9-44D3-8483-16FC88C7ABC0}">
      <dsp:nvSpPr>
        <dsp:cNvPr id="0" name=""/>
        <dsp:cNvSpPr/>
      </dsp:nvSpPr>
      <dsp:spPr>
        <a:xfrm>
          <a:off x="10773213" y="0"/>
          <a:ext cx="1425231" cy="493162"/>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42672" rIns="21336" bIns="42672" numCol="1" spcCol="1270" anchor="ctr" anchorCtr="0">
          <a:noAutofit/>
        </a:bodyPr>
        <a:lstStyle/>
        <a:p>
          <a:pPr marL="0" lvl="0" indent="0" algn="ctr" defTabSz="711200">
            <a:lnSpc>
              <a:spcPct val="90000"/>
            </a:lnSpc>
            <a:spcBef>
              <a:spcPct val="0"/>
            </a:spcBef>
            <a:spcAft>
              <a:spcPts val="0"/>
            </a:spcAft>
            <a:buNone/>
          </a:pPr>
          <a:r>
            <a:rPr lang="en-US" sz="1600" u="sng" kern="1200" dirty="0"/>
            <a:t>Control</a:t>
          </a:r>
        </a:p>
        <a:p>
          <a:pPr marL="0" lvl="0" indent="0" algn="ctr" defTabSz="711200">
            <a:lnSpc>
              <a:spcPct val="90000"/>
            </a:lnSpc>
            <a:spcBef>
              <a:spcPct val="0"/>
            </a:spcBef>
            <a:spcAft>
              <a:spcPts val="0"/>
            </a:spcAft>
            <a:buNone/>
          </a:pPr>
          <a:r>
            <a:rPr lang="en-US" sz="1600" u="sng" kern="1200" dirty="0"/>
            <a:t>Ongoing</a:t>
          </a:r>
        </a:p>
      </dsp:txBody>
      <dsp:txXfrm>
        <a:off x="11019794" y="0"/>
        <a:ext cx="932069" cy="4931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FC97E-9F67-45D8-8577-9AED9F3B7F1A}">
      <dsp:nvSpPr>
        <dsp:cNvPr id="0" name=""/>
        <dsp:cNvSpPr/>
      </dsp:nvSpPr>
      <dsp:spPr>
        <a:xfrm>
          <a:off x="1957670" y="15847"/>
          <a:ext cx="568235" cy="568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Hours of Sleep</a:t>
          </a:r>
        </a:p>
      </dsp:txBody>
      <dsp:txXfrm>
        <a:off x="1957670" y="15847"/>
        <a:ext cx="568235" cy="568235"/>
      </dsp:txXfrm>
    </dsp:sp>
    <dsp:sp modelId="{3DFA3B44-1B02-4391-94FF-B49201CFFFE0}">
      <dsp:nvSpPr>
        <dsp:cNvPr id="0" name=""/>
        <dsp:cNvSpPr/>
      </dsp:nvSpPr>
      <dsp:spPr>
        <a:xfrm>
          <a:off x="620861" y="-605"/>
          <a:ext cx="2130621" cy="2130621"/>
        </a:xfrm>
        <a:prstGeom prst="circularArrow">
          <a:avLst>
            <a:gd name="adj1" fmla="val 5201"/>
            <a:gd name="adj2" fmla="val 335948"/>
            <a:gd name="adj3" fmla="val 21293100"/>
            <a:gd name="adj4" fmla="val 19766363"/>
            <a:gd name="adj5" fmla="val 606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A26BEB-47B2-4799-BAF0-930DDE2FAA93}">
      <dsp:nvSpPr>
        <dsp:cNvPr id="0" name=""/>
        <dsp:cNvSpPr/>
      </dsp:nvSpPr>
      <dsp:spPr>
        <a:xfrm>
          <a:off x="2189135" y="1072692"/>
          <a:ext cx="792085" cy="568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highlight>
                <a:srgbClr val="FFFF00"/>
              </a:highlight>
              <a:latin typeface="Arial" panose="020B0604020202020204" pitchFamily="34" charset="0"/>
              <a:cs typeface="Arial" panose="020B0604020202020204" pitchFamily="34" charset="0"/>
            </a:rPr>
            <a:t>Weigh</a:t>
          </a:r>
        </a:p>
      </dsp:txBody>
      <dsp:txXfrm>
        <a:off x="2189135" y="1072692"/>
        <a:ext cx="792085" cy="568235"/>
      </dsp:txXfrm>
    </dsp:sp>
    <dsp:sp modelId="{9EE51144-F966-43FB-BF75-DB5E82D34684}">
      <dsp:nvSpPr>
        <dsp:cNvPr id="0" name=""/>
        <dsp:cNvSpPr/>
      </dsp:nvSpPr>
      <dsp:spPr>
        <a:xfrm>
          <a:off x="620861" y="-605"/>
          <a:ext cx="2130621" cy="2130621"/>
        </a:xfrm>
        <a:prstGeom prst="circularArrow">
          <a:avLst>
            <a:gd name="adj1" fmla="val 5201"/>
            <a:gd name="adj2" fmla="val 335948"/>
            <a:gd name="adj3" fmla="val 4014551"/>
            <a:gd name="adj4" fmla="val 2253567"/>
            <a:gd name="adj5" fmla="val 606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39F5DBE-59CF-48DD-AC3B-87B6A9AC69F7}">
      <dsp:nvSpPr>
        <dsp:cNvPr id="0" name=""/>
        <dsp:cNvSpPr/>
      </dsp:nvSpPr>
      <dsp:spPr>
        <a:xfrm>
          <a:off x="1402054" y="1725858"/>
          <a:ext cx="568235" cy="568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Eat before</a:t>
          </a:r>
        </a:p>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Y/N</a:t>
          </a:r>
        </a:p>
      </dsp:txBody>
      <dsp:txXfrm>
        <a:off x="1402054" y="1725858"/>
        <a:ext cx="568235" cy="568235"/>
      </dsp:txXfrm>
    </dsp:sp>
    <dsp:sp modelId="{46607506-6746-4603-8194-A919C0DBA81D}">
      <dsp:nvSpPr>
        <dsp:cNvPr id="0" name=""/>
        <dsp:cNvSpPr/>
      </dsp:nvSpPr>
      <dsp:spPr>
        <a:xfrm>
          <a:off x="620861" y="-605"/>
          <a:ext cx="2130621" cy="2130621"/>
        </a:xfrm>
        <a:prstGeom prst="circularArrow">
          <a:avLst>
            <a:gd name="adj1" fmla="val 5201"/>
            <a:gd name="adj2" fmla="val 335948"/>
            <a:gd name="adj3" fmla="val 8210485"/>
            <a:gd name="adj4" fmla="val 6449501"/>
            <a:gd name="adj5" fmla="val 606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23CA4E-FAB4-44A1-B01A-7C63FC430F42}">
      <dsp:nvSpPr>
        <dsp:cNvPr id="0" name=""/>
        <dsp:cNvSpPr/>
      </dsp:nvSpPr>
      <dsp:spPr>
        <a:xfrm>
          <a:off x="503047" y="1072692"/>
          <a:ext cx="568235" cy="568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Run &lt; 8:15 Y/N</a:t>
          </a:r>
        </a:p>
      </dsp:txBody>
      <dsp:txXfrm>
        <a:off x="503047" y="1072692"/>
        <a:ext cx="568235" cy="568235"/>
      </dsp:txXfrm>
    </dsp:sp>
    <dsp:sp modelId="{E561100A-76D1-4220-803A-D62C83E16713}">
      <dsp:nvSpPr>
        <dsp:cNvPr id="0" name=""/>
        <dsp:cNvSpPr/>
      </dsp:nvSpPr>
      <dsp:spPr>
        <a:xfrm>
          <a:off x="620861" y="-605"/>
          <a:ext cx="2130621" cy="2130621"/>
        </a:xfrm>
        <a:prstGeom prst="circularArrow">
          <a:avLst>
            <a:gd name="adj1" fmla="val 5201"/>
            <a:gd name="adj2" fmla="val 335948"/>
            <a:gd name="adj3" fmla="val 12297689"/>
            <a:gd name="adj4" fmla="val 10770952"/>
            <a:gd name="adj5" fmla="val 606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4AC85A-A328-4CC4-9ACD-F83E7A388C6B}">
      <dsp:nvSpPr>
        <dsp:cNvPr id="0" name=""/>
        <dsp:cNvSpPr/>
      </dsp:nvSpPr>
      <dsp:spPr>
        <a:xfrm>
          <a:off x="792716" y="15847"/>
          <a:ext cx="675677" cy="5682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rial" panose="020B0604020202020204" pitchFamily="34" charset="0"/>
              <a:cs typeface="Arial" panose="020B0604020202020204" pitchFamily="34" charset="0"/>
            </a:rPr>
            <a:t>Stress Level Day Prior</a:t>
          </a:r>
        </a:p>
      </dsp:txBody>
      <dsp:txXfrm>
        <a:off x="792716" y="15847"/>
        <a:ext cx="675677" cy="568235"/>
      </dsp:txXfrm>
    </dsp:sp>
    <dsp:sp modelId="{7331BF25-A9AA-4A50-AE65-191B70D0F926}">
      <dsp:nvSpPr>
        <dsp:cNvPr id="0" name=""/>
        <dsp:cNvSpPr/>
      </dsp:nvSpPr>
      <dsp:spPr>
        <a:xfrm>
          <a:off x="620861" y="-605"/>
          <a:ext cx="2130621" cy="2130621"/>
        </a:xfrm>
        <a:prstGeom prst="circularArrow">
          <a:avLst>
            <a:gd name="adj1" fmla="val 5201"/>
            <a:gd name="adj2" fmla="val 335948"/>
            <a:gd name="adj3" fmla="val 16865540"/>
            <a:gd name="adj4" fmla="val 15400810"/>
            <a:gd name="adj5" fmla="val 6067"/>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67F99-618F-C247-948E-378D8F1CD582}">
      <dsp:nvSpPr>
        <dsp:cNvPr id="0" name=""/>
        <dsp:cNvSpPr/>
      </dsp:nvSpPr>
      <dsp:spPr>
        <a:xfrm>
          <a:off x="0" y="47075"/>
          <a:ext cx="6513603" cy="139229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dirty="0"/>
            <a:t>Things to remember to maintain improvement are simple:</a:t>
          </a:r>
        </a:p>
      </dsp:txBody>
      <dsp:txXfrm>
        <a:off x="67966" y="115041"/>
        <a:ext cx="6377671" cy="1256367"/>
      </dsp:txXfrm>
    </dsp:sp>
    <dsp:sp modelId="{3BF46C6B-E1F3-174B-888F-8AB7B848FAD3}">
      <dsp:nvSpPr>
        <dsp:cNvPr id="0" name=""/>
        <dsp:cNvSpPr/>
      </dsp:nvSpPr>
      <dsp:spPr>
        <a:xfrm>
          <a:off x="0" y="1439375"/>
          <a:ext cx="6513603" cy="1304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dirty="0"/>
            <a:t>Eating small before run increased speed</a:t>
          </a:r>
        </a:p>
        <a:p>
          <a:pPr marL="228600" lvl="1" indent="-228600" algn="l" defTabSz="1200150">
            <a:lnSpc>
              <a:spcPct val="90000"/>
            </a:lnSpc>
            <a:spcBef>
              <a:spcPct val="0"/>
            </a:spcBef>
            <a:spcAft>
              <a:spcPct val="20000"/>
            </a:spcAft>
            <a:buChar char="•"/>
          </a:pPr>
          <a:r>
            <a:rPr lang="en-US" sz="2700" kern="1200" dirty="0"/>
            <a:t>Monitor Stress Level produced by Garmin and act accordingly (keep less than 15)</a:t>
          </a:r>
        </a:p>
      </dsp:txBody>
      <dsp:txXfrm>
        <a:off x="0" y="1439375"/>
        <a:ext cx="6513603" cy="1304100"/>
      </dsp:txXfrm>
    </dsp:sp>
    <dsp:sp modelId="{ED3EC551-AB30-BB48-8F39-5DD34F99D9FE}">
      <dsp:nvSpPr>
        <dsp:cNvPr id="0" name=""/>
        <dsp:cNvSpPr/>
      </dsp:nvSpPr>
      <dsp:spPr>
        <a:xfrm>
          <a:off x="0" y="2743475"/>
          <a:ext cx="6513603" cy="139229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Next Round of Improvements:</a:t>
          </a:r>
        </a:p>
      </dsp:txBody>
      <dsp:txXfrm>
        <a:off x="67966" y="2811441"/>
        <a:ext cx="6377671" cy="1256367"/>
      </dsp:txXfrm>
    </dsp:sp>
    <dsp:sp modelId="{F2B2F278-3944-7E46-BFD7-A810DA765655}">
      <dsp:nvSpPr>
        <dsp:cNvPr id="0" name=""/>
        <dsp:cNvSpPr/>
      </dsp:nvSpPr>
      <dsp:spPr>
        <a:xfrm>
          <a:off x="0" y="4135775"/>
          <a:ext cx="6513603" cy="170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807"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kern="1200"/>
            <a:t>Discover patterns in pace and time of day (morning/afternoon running)</a:t>
          </a:r>
        </a:p>
        <a:p>
          <a:pPr marL="228600" lvl="1" indent="-228600" algn="l" defTabSz="1200150">
            <a:lnSpc>
              <a:spcPct val="90000"/>
            </a:lnSpc>
            <a:spcBef>
              <a:spcPct val="0"/>
            </a:spcBef>
            <a:spcAft>
              <a:spcPct val="20000"/>
            </a:spcAft>
            <a:buChar char="•"/>
          </a:pPr>
          <a:r>
            <a:rPr lang="en-US" sz="2700" kern="1200"/>
            <a:t>Analyze effects of speed training with weekly round of running and pace times</a:t>
          </a:r>
        </a:p>
      </dsp:txBody>
      <dsp:txXfrm>
        <a:off x="0" y="4135775"/>
        <a:ext cx="6513603" cy="170257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0.37876</cdr:x>
      <cdr:y>0.94524</cdr:y>
    </cdr:from>
    <cdr:to>
      <cdr:x>0.5259</cdr:x>
      <cdr:y>1</cdr:y>
    </cdr:to>
    <cdr:sp macro="" textlink="">
      <cdr:nvSpPr>
        <cdr:cNvPr id="2" name="TextBox 1">
          <a:extLst xmlns:a="http://schemas.openxmlformats.org/drawingml/2006/main">
            <a:ext uri="{FF2B5EF4-FFF2-40B4-BE49-F238E27FC236}">
              <a16:creationId xmlns:a16="http://schemas.microsoft.com/office/drawing/2014/main" id="{76365862-BCAD-F348-B2B7-AEA87F9E9BA3}"/>
            </a:ext>
          </a:extLst>
        </cdr:cNvPr>
        <cdr:cNvSpPr txBox="1"/>
      </cdr:nvSpPr>
      <cdr:spPr>
        <a:xfrm xmlns:a="http://schemas.openxmlformats.org/drawingml/2006/main">
          <a:off x="2059668" y="3333745"/>
          <a:ext cx="800100" cy="18256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drawings/drawing2.xml><?xml version="1.0" encoding="utf-8"?>
<c:userShapes xmlns:c="http://schemas.openxmlformats.org/drawingml/2006/chart">
  <cdr:relSizeAnchor xmlns:cdr="http://schemas.openxmlformats.org/drawingml/2006/chartDrawing">
    <cdr:from>
      <cdr:x>0.37876</cdr:x>
      <cdr:y>0.94524</cdr:y>
    </cdr:from>
    <cdr:to>
      <cdr:x>0.5259</cdr:x>
      <cdr:y>1</cdr:y>
    </cdr:to>
    <cdr:sp macro="" textlink="">
      <cdr:nvSpPr>
        <cdr:cNvPr id="2" name="TextBox 1">
          <a:extLst xmlns:a="http://schemas.openxmlformats.org/drawingml/2006/main">
            <a:ext uri="{FF2B5EF4-FFF2-40B4-BE49-F238E27FC236}">
              <a16:creationId xmlns:a16="http://schemas.microsoft.com/office/drawing/2014/main" id="{76365862-BCAD-F348-B2B7-AEA87F9E9BA3}"/>
            </a:ext>
          </a:extLst>
        </cdr:cNvPr>
        <cdr:cNvSpPr txBox="1"/>
      </cdr:nvSpPr>
      <cdr:spPr>
        <a:xfrm xmlns:a="http://schemas.openxmlformats.org/drawingml/2006/main">
          <a:off x="2059668" y="3333745"/>
          <a:ext cx="800100" cy="18256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userShapes>
</file>

<file path=ppt/drawings/drawing3.xml><?xml version="1.0" encoding="utf-8"?>
<c:userShapes xmlns:c="http://schemas.openxmlformats.org/drawingml/2006/chart">
  <cdr:relSizeAnchor xmlns:cdr="http://schemas.openxmlformats.org/drawingml/2006/chartDrawing">
    <cdr:from>
      <cdr:x>0.73813</cdr:x>
      <cdr:y>0.11521</cdr:y>
    </cdr:from>
    <cdr:to>
      <cdr:x>0.73813</cdr:x>
      <cdr:y>0.85081</cdr:y>
    </cdr:to>
    <cdr:cxnSp macro="">
      <cdr:nvCxnSpPr>
        <cdr:cNvPr id="3" name="Straight Connector 2">
          <a:extLst xmlns:a="http://schemas.openxmlformats.org/drawingml/2006/main">
            <a:ext uri="{FF2B5EF4-FFF2-40B4-BE49-F238E27FC236}">
              <a16:creationId xmlns:a16="http://schemas.microsoft.com/office/drawing/2014/main" id="{51EE5768-D8BA-2E47-95D7-363C29B4CAEF}"/>
            </a:ext>
          </a:extLst>
        </cdr:cNvPr>
        <cdr:cNvCxnSpPr/>
      </cdr:nvCxnSpPr>
      <cdr:spPr>
        <a:xfrm xmlns:a="http://schemas.openxmlformats.org/drawingml/2006/main" flipV="1">
          <a:off x="5727700" y="495300"/>
          <a:ext cx="0" cy="3162300"/>
        </a:xfrm>
        <a:prstGeom xmlns:a="http://schemas.openxmlformats.org/drawingml/2006/main" prst="line">
          <a:avLst/>
        </a:prstGeom>
      </cdr:spPr>
      <cdr:style>
        <a:lnRef xmlns:a="http://schemas.openxmlformats.org/drawingml/2006/main" idx="3">
          <a:schemeClr val="accent2"/>
        </a:lnRef>
        <a:fillRef xmlns:a="http://schemas.openxmlformats.org/drawingml/2006/main" idx="0">
          <a:schemeClr val="accent2"/>
        </a:fillRef>
        <a:effectRef xmlns:a="http://schemas.openxmlformats.org/drawingml/2006/main" idx="2">
          <a:schemeClr val="accent2"/>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7C0D72-9A1B-E346-8A67-3F8539AEAD1A}" type="datetimeFigureOut">
              <a:rPr lang="en-US" smtClean="0"/>
              <a:t>6/14/19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8FD60E-AC29-024F-A93E-AFE19C4AF158}" type="slidenum">
              <a:rPr lang="en-US" smtClean="0"/>
              <a:t>‹#›</a:t>
            </a:fld>
            <a:endParaRPr lang="en-US"/>
          </a:p>
        </p:txBody>
      </p:sp>
    </p:spTree>
    <p:extLst>
      <p:ext uri="{BB962C8B-B14F-4D97-AF65-F5344CB8AC3E}">
        <p14:creationId xmlns:p14="http://schemas.microsoft.com/office/powerpoint/2010/main" val="4233220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0077D-3D18-EB47-BB36-C41456C7F8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D0EBFD-D32E-BC4E-84F5-5B8CABC82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5AE0605-4B8E-FD48-86B5-B82A9C0E62A6}"/>
              </a:ext>
            </a:extLst>
          </p:cNvPr>
          <p:cNvSpPr>
            <a:spLocks noGrp="1"/>
          </p:cNvSpPr>
          <p:nvPr>
            <p:ph type="dt" sz="half" idx="10"/>
          </p:nvPr>
        </p:nvSpPr>
        <p:spPr/>
        <p:txBody>
          <a:bodyPr/>
          <a:lstStyle/>
          <a:p>
            <a:fld id="{CE53639B-29D6-3342-B6F2-686CA0646344}" type="datetimeFigureOut">
              <a:rPr lang="en-US" smtClean="0"/>
              <a:t>6/14/19</a:t>
            </a:fld>
            <a:endParaRPr lang="en-US"/>
          </a:p>
        </p:txBody>
      </p:sp>
      <p:sp>
        <p:nvSpPr>
          <p:cNvPr id="5" name="Footer Placeholder 4">
            <a:extLst>
              <a:ext uri="{FF2B5EF4-FFF2-40B4-BE49-F238E27FC236}">
                <a16:creationId xmlns:a16="http://schemas.microsoft.com/office/drawing/2014/main" id="{14CD3473-7970-9C4F-8935-EA34635E9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792F4-78A8-B549-A308-8DBAE954D031}"/>
              </a:ext>
            </a:extLst>
          </p:cNvPr>
          <p:cNvSpPr>
            <a:spLocks noGrp="1"/>
          </p:cNvSpPr>
          <p:nvPr>
            <p:ph type="sldNum" sz="quarter" idx="12"/>
          </p:nvPr>
        </p:nvSpPr>
        <p:spPr/>
        <p:txBody>
          <a:bodyPr/>
          <a:lstStyle/>
          <a:p>
            <a:fld id="{B55D9624-5922-1441-8D94-24D54E92698F}" type="slidenum">
              <a:rPr lang="en-US" smtClean="0"/>
              <a:t>‹#›</a:t>
            </a:fld>
            <a:endParaRPr lang="en-US"/>
          </a:p>
        </p:txBody>
      </p:sp>
    </p:spTree>
    <p:extLst>
      <p:ext uri="{BB962C8B-B14F-4D97-AF65-F5344CB8AC3E}">
        <p14:creationId xmlns:p14="http://schemas.microsoft.com/office/powerpoint/2010/main" val="2693032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8B71C-73BE-6C4A-B64A-1AA4742ED1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59BC39-F0D6-2743-976F-7C47B1CCB0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07FB9A-7565-A149-B5F5-7BD677EE720A}"/>
              </a:ext>
            </a:extLst>
          </p:cNvPr>
          <p:cNvSpPr>
            <a:spLocks noGrp="1"/>
          </p:cNvSpPr>
          <p:nvPr>
            <p:ph type="dt" sz="half" idx="10"/>
          </p:nvPr>
        </p:nvSpPr>
        <p:spPr/>
        <p:txBody>
          <a:bodyPr/>
          <a:lstStyle/>
          <a:p>
            <a:fld id="{CE53639B-29D6-3342-B6F2-686CA0646344}" type="datetimeFigureOut">
              <a:rPr lang="en-US" smtClean="0"/>
              <a:t>6/14/19</a:t>
            </a:fld>
            <a:endParaRPr lang="en-US"/>
          </a:p>
        </p:txBody>
      </p:sp>
      <p:sp>
        <p:nvSpPr>
          <p:cNvPr id="5" name="Footer Placeholder 4">
            <a:extLst>
              <a:ext uri="{FF2B5EF4-FFF2-40B4-BE49-F238E27FC236}">
                <a16:creationId xmlns:a16="http://schemas.microsoft.com/office/drawing/2014/main" id="{01AB6EDC-81E4-CC4F-8162-E1478D6BCC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D2A3DC-0F36-DA4C-BD68-7549604E9E36}"/>
              </a:ext>
            </a:extLst>
          </p:cNvPr>
          <p:cNvSpPr>
            <a:spLocks noGrp="1"/>
          </p:cNvSpPr>
          <p:nvPr>
            <p:ph type="sldNum" sz="quarter" idx="12"/>
          </p:nvPr>
        </p:nvSpPr>
        <p:spPr/>
        <p:txBody>
          <a:bodyPr/>
          <a:lstStyle/>
          <a:p>
            <a:fld id="{B55D9624-5922-1441-8D94-24D54E92698F}" type="slidenum">
              <a:rPr lang="en-US" smtClean="0"/>
              <a:t>‹#›</a:t>
            </a:fld>
            <a:endParaRPr lang="en-US"/>
          </a:p>
        </p:txBody>
      </p:sp>
    </p:spTree>
    <p:extLst>
      <p:ext uri="{BB962C8B-B14F-4D97-AF65-F5344CB8AC3E}">
        <p14:creationId xmlns:p14="http://schemas.microsoft.com/office/powerpoint/2010/main" val="2083791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61E36D-703C-C34A-8E08-9F5F47FE96B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8AF563-AD7D-1243-8FA2-BAE10783E2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E4DB8E-8DF6-AF44-9711-40769728CAB5}"/>
              </a:ext>
            </a:extLst>
          </p:cNvPr>
          <p:cNvSpPr>
            <a:spLocks noGrp="1"/>
          </p:cNvSpPr>
          <p:nvPr>
            <p:ph type="dt" sz="half" idx="10"/>
          </p:nvPr>
        </p:nvSpPr>
        <p:spPr/>
        <p:txBody>
          <a:bodyPr/>
          <a:lstStyle/>
          <a:p>
            <a:fld id="{CE53639B-29D6-3342-B6F2-686CA0646344}" type="datetimeFigureOut">
              <a:rPr lang="en-US" smtClean="0"/>
              <a:t>6/14/19</a:t>
            </a:fld>
            <a:endParaRPr lang="en-US"/>
          </a:p>
        </p:txBody>
      </p:sp>
      <p:sp>
        <p:nvSpPr>
          <p:cNvPr id="5" name="Footer Placeholder 4">
            <a:extLst>
              <a:ext uri="{FF2B5EF4-FFF2-40B4-BE49-F238E27FC236}">
                <a16:creationId xmlns:a16="http://schemas.microsoft.com/office/drawing/2014/main" id="{2F2D89BF-2382-4E40-88D9-E48B16534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9C729-D92F-9443-AB5C-2AFC48DDCF31}"/>
              </a:ext>
            </a:extLst>
          </p:cNvPr>
          <p:cNvSpPr>
            <a:spLocks noGrp="1"/>
          </p:cNvSpPr>
          <p:nvPr>
            <p:ph type="sldNum" sz="quarter" idx="12"/>
          </p:nvPr>
        </p:nvSpPr>
        <p:spPr/>
        <p:txBody>
          <a:bodyPr/>
          <a:lstStyle/>
          <a:p>
            <a:fld id="{B55D9624-5922-1441-8D94-24D54E92698F}" type="slidenum">
              <a:rPr lang="en-US" smtClean="0"/>
              <a:t>‹#›</a:t>
            </a:fld>
            <a:endParaRPr lang="en-US"/>
          </a:p>
        </p:txBody>
      </p:sp>
    </p:spTree>
    <p:extLst>
      <p:ext uri="{BB962C8B-B14F-4D97-AF65-F5344CB8AC3E}">
        <p14:creationId xmlns:p14="http://schemas.microsoft.com/office/powerpoint/2010/main" val="3908749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CE9EC-ED94-ED48-84A8-FAEBE9B500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C41D2C-9E64-0941-AB40-E0255AAFDB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CF59C6-E087-E14A-913D-2BE15656600A}"/>
              </a:ext>
            </a:extLst>
          </p:cNvPr>
          <p:cNvSpPr>
            <a:spLocks noGrp="1"/>
          </p:cNvSpPr>
          <p:nvPr>
            <p:ph type="dt" sz="half" idx="10"/>
          </p:nvPr>
        </p:nvSpPr>
        <p:spPr/>
        <p:txBody>
          <a:bodyPr/>
          <a:lstStyle/>
          <a:p>
            <a:fld id="{CE53639B-29D6-3342-B6F2-686CA0646344}" type="datetimeFigureOut">
              <a:rPr lang="en-US" smtClean="0"/>
              <a:t>6/14/19</a:t>
            </a:fld>
            <a:endParaRPr lang="en-US"/>
          </a:p>
        </p:txBody>
      </p:sp>
      <p:sp>
        <p:nvSpPr>
          <p:cNvPr id="5" name="Footer Placeholder 4">
            <a:extLst>
              <a:ext uri="{FF2B5EF4-FFF2-40B4-BE49-F238E27FC236}">
                <a16:creationId xmlns:a16="http://schemas.microsoft.com/office/drawing/2014/main" id="{D59BD471-15B1-3145-BE8D-016CF50EAA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778B4-5B68-1B46-8C4C-C661AAD11F72}"/>
              </a:ext>
            </a:extLst>
          </p:cNvPr>
          <p:cNvSpPr>
            <a:spLocks noGrp="1"/>
          </p:cNvSpPr>
          <p:nvPr>
            <p:ph type="sldNum" sz="quarter" idx="12"/>
          </p:nvPr>
        </p:nvSpPr>
        <p:spPr/>
        <p:txBody>
          <a:bodyPr/>
          <a:lstStyle/>
          <a:p>
            <a:fld id="{B55D9624-5922-1441-8D94-24D54E92698F}" type="slidenum">
              <a:rPr lang="en-US" smtClean="0"/>
              <a:t>‹#›</a:t>
            </a:fld>
            <a:endParaRPr lang="en-US"/>
          </a:p>
        </p:txBody>
      </p:sp>
    </p:spTree>
    <p:extLst>
      <p:ext uri="{BB962C8B-B14F-4D97-AF65-F5344CB8AC3E}">
        <p14:creationId xmlns:p14="http://schemas.microsoft.com/office/powerpoint/2010/main" val="195490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0028-535A-6D44-891E-236221B148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0E6C8B-C74A-7741-9C1E-2B623F8666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8CFF1F-C725-2D4F-8CBC-86DA9C53FDC7}"/>
              </a:ext>
            </a:extLst>
          </p:cNvPr>
          <p:cNvSpPr>
            <a:spLocks noGrp="1"/>
          </p:cNvSpPr>
          <p:nvPr>
            <p:ph type="dt" sz="half" idx="10"/>
          </p:nvPr>
        </p:nvSpPr>
        <p:spPr/>
        <p:txBody>
          <a:bodyPr/>
          <a:lstStyle/>
          <a:p>
            <a:fld id="{CE53639B-29D6-3342-B6F2-686CA0646344}" type="datetimeFigureOut">
              <a:rPr lang="en-US" smtClean="0"/>
              <a:t>6/14/19</a:t>
            </a:fld>
            <a:endParaRPr lang="en-US"/>
          </a:p>
        </p:txBody>
      </p:sp>
      <p:sp>
        <p:nvSpPr>
          <p:cNvPr id="5" name="Footer Placeholder 4">
            <a:extLst>
              <a:ext uri="{FF2B5EF4-FFF2-40B4-BE49-F238E27FC236}">
                <a16:creationId xmlns:a16="http://schemas.microsoft.com/office/drawing/2014/main" id="{85110AE8-CA5A-6D4D-97D9-C2617CC272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6A1EB9-FE1A-E344-87D4-DBDA7BC211F0}"/>
              </a:ext>
            </a:extLst>
          </p:cNvPr>
          <p:cNvSpPr>
            <a:spLocks noGrp="1"/>
          </p:cNvSpPr>
          <p:nvPr>
            <p:ph type="sldNum" sz="quarter" idx="12"/>
          </p:nvPr>
        </p:nvSpPr>
        <p:spPr/>
        <p:txBody>
          <a:bodyPr/>
          <a:lstStyle/>
          <a:p>
            <a:fld id="{B55D9624-5922-1441-8D94-24D54E92698F}" type="slidenum">
              <a:rPr lang="en-US" smtClean="0"/>
              <a:t>‹#›</a:t>
            </a:fld>
            <a:endParaRPr lang="en-US"/>
          </a:p>
        </p:txBody>
      </p:sp>
    </p:spTree>
    <p:extLst>
      <p:ext uri="{BB962C8B-B14F-4D97-AF65-F5344CB8AC3E}">
        <p14:creationId xmlns:p14="http://schemas.microsoft.com/office/powerpoint/2010/main" val="3646544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E07A0-7955-9946-99FD-EBED2F133D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E205F1-3704-AE43-9F47-F98E76BAF5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D2378F9-D848-8642-9785-60CCA249C7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2F4E9D-0258-BF4A-82A7-C2289C62CF74}"/>
              </a:ext>
            </a:extLst>
          </p:cNvPr>
          <p:cNvSpPr>
            <a:spLocks noGrp="1"/>
          </p:cNvSpPr>
          <p:nvPr>
            <p:ph type="dt" sz="half" idx="10"/>
          </p:nvPr>
        </p:nvSpPr>
        <p:spPr/>
        <p:txBody>
          <a:bodyPr/>
          <a:lstStyle/>
          <a:p>
            <a:fld id="{CE53639B-29D6-3342-B6F2-686CA0646344}" type="datetimeFigureOut">
              <a:rPr lang="en-US" smtClean="0"/>
              <a:t>6/14/19</a:t>
            </a:fld>
            <a:endParaRPr lang="en-US"/>
          </a:p>
        </p:txBody>
      </p:sp>
      <p:sp>
        <p:nvSpPr>
          <p:cNvPr id="6" name="Footer Placeholder 5">
            <a:extLst>
              <a:ext uri="{FF2B5EF4-FFF2-40B4-BE49-F238E27FC236}">
                <a16:creationId xmlns:a16="http://schemas.microsoft.com/office/drawing/2014/main" id="{AB3EF44B-4F6A-CD44-9DAE-AA512B83A9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AB3901-01E6-4C4C-9A90-1038794B862E}"/>
              </a:ext>
            </a:extLst>
          </p:cNvPr>
          <p:cNvSpPr>
            <a:spLocks noGrp="1"/>
          </p:cNvSpPr>
          <p:nvPr>
            <p:ph type="sldNum" sz="quarter" idx="12"/>
          </p:nvPr>
        </p:nvSpPr>
        <p:spPr/>
        <p:txBody>
          <a:bodyPr/>
          <a:lstStyle/>
          <a:p>
            <a:fld id="{B55D9624-5922-1441-8D94-24D54E92698F}" type="slidenum">
              <a:rPr lang="en-US" smtClean="0"/>
              <a:t>‹#›</a:t>
            </a:fld>
            <a:endParaRPr lang="en-US"/>
          </a:p>
        </p:txBody>
      </p:sp>
    </p:spTree>
    <p:extLst>
      <p:ext uri="{BB962C8B-B14F-4D97-AF65-F5344CB8AC3E}">
        <p14:creationId xmlns:p14="http://schemas.microsoft.com/office/powerpoint/2010/main" val="1421064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708E1-7FAA-8646-974D-5D7A249094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11EFAF-1022-CE49-A474-0B8DD80D42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C332C6-D3EA-1343-8E92-A2048769D3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2E82F5-A438-754E-A866-A49908A6E9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DE3780-35CD-C744-9293-75E6B8D842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9E82CA-20AB-7448-927D-432A8BB819EB}"/>
              </a:ext>
            </a:extLst>
          </p:cNvPr>
          <p:cNvSpPr>
            <a:spLocks noGrp="1"/>
          </p:cNvSpPr>
          <p:nvPr>
            <p:ph type="dt" sz="half" idx="10"/>
          </p:nvPr>
        </p:nvSpPr>
        <p:spPr/>
        <p:txBody>
          <a:bodyPr/>
          <a:lstStyle/>
          <a:p>
            <a:fld id="{CE53639B-29D6-3342-B6F2-686CA0646344}" type="datetimeFigureOut">
              <a:rPr lang="en-US" smtClean="0"/>
              <a:t>6/14/19</a:t>
            </a:fld>
            <a:endParaRPr lang="en-US"/>
          </a:p>
        </p:txBody>
      </p:sp>
      <p:sp>
        <p:nvSpPr>
          <p:cNvPr id="8" name="Footer Placeholder 7">
            <a:extLst>
              <a:ext uri="{FF2B5EF4-FFF2-40B4-BE49-F238E27FC236}">
                <a16:creationId xmlns:a16="http://schemas.microsoft.com/office/drawing/2014/main" id="{2D2A6151-05B8-3545-997B-671506B926F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4986A1-3FDF-944A-AF2D-7F97886E85CA}"/>
              </a:ext>
            </a:extLst>
          </p:cNvPr>
          <p:cNvSpPr>
            <a:spLocks noGrp="1"/>
          </p:cNvSpPr>
          <p:nvPr>
            <p:ph type="sldNum" sz="quarter" idx="12"/>
          </p:nvPr>
        </p:nvSpPr>
        <p:spPr/>
        <p:txBody>
          <a:bodyPr/>
          <a:lstStyle/>
          <a:p>
            <a:fld id="{B55D9624-5922-1441-8D94-24D54E92698F}" type="slidenum">
              <a:rPr lang="en-US" smtClean="0"/>
              <a:t>‹#›</a:t>
            </a:fld>
            <a:endParaRPr lang="en-US"/>
          </a:p>
        </p:txBody>
      </p:sp>
    </p:spTree>
    <p:extLst>
      <p:ext uri="{BB962C8B-B14F-4D97-AF65-F5344CB8AC3E}">
        <p14:creationId xmlns:p14="http://schemas.microsoft.com/office/powerpoint/2010/main" val="175940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6347-0A83-5F4A-B8F0-EB4F88F304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5A9788F-DFDB-F94C-A5E6-0C75BDB7C5E8}"/>
              </a:ext>
            </a:extLst>
          </p:cNvPr>
          <p:cNvSpPr>
            <a:spLocks noGrp="1"/>
          </p:cNvSpPr>
          <p:nvPr>
            <p:ph type="dt" sz="half" idx="10"/>
          </p:nvPr>
        </p:nvSpPr>
        <p:spPr/>
        <p:txBody>
          <a:bodyPr/>
          <a:lstStyle/>
          <a:p>
            <a:fld id="{CE53639B-29D6-3342-B6F2-686CA0646344}" type="datetimeFigureOut">
              <a:rPr lang="en-US" smtClean="0"/>
              <a:t>6/14/19</a:t>
            </a:fld>
            <a:endParaRPr lang="en-US"/>
          </a:p>
        </p:txBody>
      </p:sp>
      <p:sp>
        <p:nvSpPr>
          <p:cNvPr id="4" name="Footer Placeholder 3">
            <a:extLst>
              <a:ext uri="{FF2B5EF4-FFF2-40B4-BE49-F238E27FC236}">
                <a16:creationId xmlns:a16="http://schemas.microsoft.com/office/drawing/2014/main" id="{9AD8C30E-0151-B84E-824E-987A4D28AE2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0C7B5B-16DA-2444-B68F-A95FCBB50707}"/>
              </a:ext>
            </a:extLst>
          </p:cNvPr>
          <p:cNvSpPr>
            <a:spLocks noGrp="1"/>
          </p:cNvSpPr>
          <p:nvPr>
            <p:ph type="sldNum" sz="quarter" idx="12"/>
          </p:nvPr>
        </p:nvSpPr>
        <p:spPr/>
        <p:txBody>
          <a:bodyPr/>
          <a:lstStyle/>
          <a:p>
            <a:fld id="{B55D9624-5922-1441-8D94-24D54E92698F}" type="slidenum">
              <a:rPr lang="en-US" smtClean="0"/>
              <a:t>‹#›</a:t>
            </a:fld>
            <a:endParaRPr lang="en-US"/>
          </a:p>
        </p:txBody>
      </p:sp>
    </p:spTree>
    <p:extLst>
      <p:ext uri="{BB962C8B-B14F-4D97-AF65-F5344CB8AC3E}">
        <p14:creationId xmlns:p14="http://schemas.microsoft.com/office/powerpoint/2010/main" val="1626614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941479-1FA3-2640-9D21-24C854D71908}"/>
              </a:ext>
            </a:extLst>
          </p:cNvPr>
          <p:cNvSpPr>
            <a:spLocks noGrp="1"/>
          </p:cNvSpPr>
          <p:nvPr>
            <p:ph type="dt" sz="half" idx="10"/>
          </p:nvPr>
        </p:nvSpPr>
        <p:spPr/>
        <p:txBody>
          <a:bodyPr/>
          <a:lstStyle/>
          <a:p>
            <a:fld id="{CE53639B-29D6-3342-B6F2-686CA0646344}" type="datetimeFigureOut">
              <a:rPr lang="en-US" smtClean="0"/>
              <a:t>6/14/19</a:t>
            </a:fld>
            <a:endParaRPr lang="en-US"/>
          </a:p>
        </p:txBody>
      </p:sp>
      <p:sp>
        <p:nvSpPr>
          <p:cNvPr id="3" name="Footer Placeholder 2">
            <a:extLst>
              <a:ext uri="{FF2B5EF4-FFF2-40B4-BE49-F238E27FC236}">
                <a16:creationId xmlns:a16="http://schemas.microsoft.com/office/drawing/2014/main" id="{F6323AD8-BF0D-C340-835E-4EE588B9A1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7FF11A9-FD16-2443-BDA6-DFDA4C31A2D7}"/>
              </a:ext>
            </a:extLst>
          </p:cNvPr>
          <p:cNvSpPr>
            <a:spLocks noGrp="1"/>
          </p:cNvSpPr>
          <p:nvPr>
            <p:ph type="sldNum" sz="quarter" idx="12"/>
          </p:nvPr>
        </p:nvSpPr>
        <p:spPr/>
        <p:txBody>
          <a:bodyPr/>
          <a:lstStyle/>
          <a:p>
            <a:fld id="{B55D9624-5922-1441-8D94-24D54E92698F}" type="slidenum">
              <a:rPr lang="en-US" smtClean="0"/>
              <a:t>‹#›</a:t>
            </a:fld>
            <a:endParaRPr lang="en-US"/>
          </a:p>
        </p:txBody>
      </p:sp>
    </p:spTree>
    <p:extLst>
      <p:ext uri="{BB962C8B-B14F-4D97-AF65-F5344CB8AC3E}">
        <p14:creationId xmlns:p14="http://schemas.microsoft.com/office/powerpoint/2010/main" val="2616341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B3749-63B4-B74D-B4FE-151DE8B348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E13D0B-6E84-644D-9E5E-979312F9B4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3D02BC-0ADA-E448-8B97-AC43791BA0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3F90EC-FB51-484B-A91C-41CADC1CEEE6}"/>
              </a:ext>
            </a:extLst>
          </p:cNvPr>
          <p:cNvSpPr>
            <a:spLocks noGrp="1"/>
          </p:cNvSpPr>
          <p:nvPr>
            <p:ph type="dt" sz="half" idx="10"/>
          </p:nvPr>
        </p:nvSpPr>
        <p:spPr/>
        <p:txBody>
          <a:bodyPr/>
          <a:lstStyle/>
          <a:p>
            <a:fld id="{CE53639B-29D6-3342-B6F2-686CA0646344}" type="datetimeFigureOut">
              <a:rPr lang="en-US" smtClean="0"/>
              <a:t>6/14/19</a:t>
            </a:fld>
            <a:endParaRPr lang="en-US"/>
          </a:p>
        </p:txBody>
      </p:sp>
      <p:sp>
        <p:nvSpPr>
          <p:cNvPr id="6" name="Footer Placeholder 5">
            <a:extLst>
              <a:ext uri="{FF2B5EF4-FFF2-40B4-BE49-F238E27FC236}">
                <a16:creationId xmlns:a16="http://schemas.microsoft.com/office/drawing/2014/main" id="{39EB875D-FBAC-8246-B747-B0B840F3EE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E296C2-78D9-FC4A-B2A6-0957A1756A76}"/>
              </a:ext>
            </a:extLst>
          </p:cNvPr>
          <p:cNvSpPr>
            <a:spLocks noGrp="1"/>
          </p:cNvSpPr>
          <p:nvPr>
            <p:ph type="sldNum" sz="quarter" idx="12"/>
          </p:nvPr>
        </p:nvSpPr>
        <p:spPr/>
        <p:txBody>
          <a:bodyPr/>
          <a:lstStyle/>
          <a:p>
            <a:fld id="{B55D9624-5922-1441-8D94-24D54E92698F}" type="slidenum">
              <a:rPr lang="en-US" smtClean="0"/>
              <a:t>‹#›</a:t>
            </a:fld>
            <a:endParaRPr lang="en-US"/>
          </a:p>
        </p:txBody>
      </p:sp>
    </p:spTree>
    <p:extLst>
      <p:ext uri="{BB962C8B-B14F-4D97-AF65-F5344CB8AC3E}">
        <p14:creationId xmlns:p14="http://schemas.microsoft.com/office/powerpoint/2010/main" val="441386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DC19E-CD57-AA49-A7B3-1A00A4968B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572625E-9348-A949-92D8-8D310AB128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C5A6D5-32B3-8842-B0AC-7A502D02FB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7F93A2-D361-1B42-8993-807679DC4C45}"/>
              </a:ext>
            </a:extLst>
          </p:cNvPr>
          <p:cNvSpPr>
            <a:spLocks noGrp="1"/>
          </p:cNvSpPr>
          <p:nvPr>
            <p:ph type="dt" sz="half" idx="10"/>
          </p:nvPr>
        </p:nvSpPr>
        <p:spPr/>
        <p:txBody>
          <a:bodyPr/>
          <a:lstStyle/>
          <a:p>
            <a:fld id="{CE53639B-29D6-3342-B6F2-686CA0646344}" type="datetimeFigureOut">
              <a:rPr lang="en-US" smtClean="0"/>
              <a:t>6/14/19</a:t>
            </a:fld>
            <a:endParaRPr lang="en-US"/>
          </a:p>
        </p:txBody>
      </p:sp>
      <p:sp>
        <p:nvSpPr>
          <p:cNvPr id="6" name="Footer Placeholder 5">
            <a:extLst>
              <a:ext uri="{FF2B5EF4-FFF2-40B4-BE49-F238E27FC236}">
                <a16:creationId xmlns:a16="http://schemas.microsoft.com/office/drawing/2014/main" id="{0AFDF826-847A-6142-B28B-93067261A8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F1D2D5-56B0-8144-B8FE-AA9E38D79E41}"/>
              </a:ext>
            </a:extLst>
          </p:cNvPr>
          <p:cNvSpPr>
            <a:spLocks noGrp="1"/>
          </p:cNvSpPr>
          <p:nvPr>
            <p:ph type="sldNum" sz="quarter" idx="12"/>
          </p:nvPr>
        </p:nvSpPr>
        <p:spPr/>
        <p:txBody>
          <a:bodyPr/>
          <a:lstStyle/>
          <a:p>
            <a:fld id="{B55D9624-5922-1441-8D94-24D54E92698F}" type="slidenum">
              <a:rPr lang="en-US" smtClean="0"/>
              <a:t>‹#›</a:t>
            </a:fld>
            <a:endParaRPr lang="en-US"/>
          </a:p>
        </p:txBody>
      </p:sp>
    </p:spTree>
    <p:extLst>
      <p:ext uri="{BB962C8B-B14F-4D97-AF65-F5344CB8AC3E}">
        <p14:creationId xmlns:p14="http://schemas.microsoft.com/office/powerpoint/2010/main" val="470460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56ABBE0-D959-AF41-8F99-095510BC77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9C6B31-80A1-624A-A7AA-D4D01B33B4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78CFB0-0F82-9245-A8D0-0DAA06AE35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53639B-29D6-3342-B6F2-686CA0646344}" type="datetimeFigureOut">
              <a:rPr lang="en-US" smtClean="0"/>
              <a:t>6/14/19</a:t>
            </a:fld>
            <a:endParaRPr lang="en-US"/>
          </a:p>
        </p:txBody>
      </p:sp>
      <p:sp>
        <p:nvSpPr>
          <p:cNvPr id="5" name="Footer Placeholder 4">
            <a:extLst>
              <a:ext uri="{FF2B5EF4-FFF2-40B4-BE49-F238E27FC236}">
                <a16:creationId xmlns:a16="http://schemas.microsoft.com/office/drawing/2014/main" id="{097F6428-3B47-4446-8D31-8ABC70C254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C63E0D-798F-B847-9726-2BE7F59292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5D9624-5922-1441-8D94-24D54E92698F}" type="slidenum">
              <a:rPr lang="en-US" smtClean="0"/>
              <a:t>‹#›</a:t>
            </a:fld>
            <a:endParaRPr lang="en-US"/>
          </a:p>
        </p:txBody>
      </p:sp>
    </p:spTree>
    <p:extLst>
      <p:ext uri="{BB962C8B-B14F-4D97-AF65-F5344CB8AC3E}">
        <p14:creationId xmlns:p14="http://schemas.microsoft.com/office/powerpoint/2010/main" val="3898840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13" Type="http://schemas.microsoft.com/office/2014/relationships/chartEx" Target="../charts/chartEx1.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chart" Target="../charts/chart1.xml"/><Relationship Id="rId2" Type="http://schemas.openxmlformats.org/officeDocument/2006/relationships/diagramData" Target="../diagrams/data1.xml"/><Relationship Id="rId16" Type="http://schemas.openxmlformats.org/officeDocument/2006/relationships/image" Target="../media/image2.png"/><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chart" Target="../charts/chart2.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microsoft.com/office/2014/relationships/chartEx" Target="../charts/chartEx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Content Placeholder 13">
            <a:extLst>
              <a:ext uri="{FF2B5EF4-FFF2-40B4-BE49-F238E27FC236}">
                <a16:creationId xmlns:a16="http://schemas.microsoft.com/office/drawing/2014/main" id="{48229CDF-0162-4C59-B5F3-B5B4C6765214}"/>
              </a:ext>
            </a:extLst>
          </p:cNvPr>
          <p:cNvGraphicFramePr>
            <a:graphicFrameLocks noGrp="1"/>
          </p:cNvGraphicFramePr>
          <p:nvPr>
            <p:ph idx="1"/>
            <p:extLst>
              <p:ext uri="{D42A27DB-BD31-4B8C-83A1-F6EECF244321}">
                <p14:modId xmlns:p14="http://schemas.microsoft.com/office/powerpoint/2010/main" val="2503971982"/>
              </p:ext>
            </p:extLst>
          </p:nvPr>
        </p:nvGraphicFramePr>
        <p:xfrm>
          <a:off x="0" y="486979"/>
          <a:ext cx="12200715" cy="4931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5" name="Straight Connector 4">
            <a:extLst>
              <a:ext uri="{FF2B5EF4-FFF2-40B4-BE49-F238E27FC236}">
                <a16:creationId xmlns:a16="http://schemas.microsoft.com/office/drawing/2014/main" id="{3296C05B-0C83-4A6B-9880-35313059C84E}"/>
              </a:ext>
            </a:extLst>
          </p:cNvPr>
          <p:cNvCxnSpPr>
            <a:cxnSpLocks/>
          </p:cNvCxnSpPr>
          <p:nvPr/>
        </p:nvCxnSpPr>
        <p:spPr>
          <a:xfrm>
            <a:off x="2691349" y="980141"/>
            <a:ext cx="0" cy="5877859"/>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82EB4B7-E131-41E4-8B65-02047C254CA6}"/>
              </a:ext>
            </a:extLst>
          </p:cNvPr>
          <p:cNvSpPr txBox="1"/>
          <p:nvPr/>
        </p:nvSpPr>
        <p:spPr>
          <a:xfrm>
            <a:off x="3098286" y="-41799"/>
            <a:ext cx="9102429" cy="584775"/>
          </a:xfrm>
          <a:prstGeom prst="rect">
            <a:avLst/>
          </a:prstGeom>
          <a:noFill/>
        </p:spPr>
        <p:txBody>
          <a:bodyPr wrap="square" rtlCol="0">
            <a:spAutoFit/>
          </a:bodyPr>
          <a:lstStyle/>
          <a:p>
            <a:pPr algn="r"/>
            <a:r>
              <a:rPr lang="en-US" sz="1600" b="1" dirty="0"/>
              <a:t>Measuring to Understand &amp; Improve Contract Bids Between Homeowners &amp; Construction Business</a:t>
            </a:r>
          </a:p>
          <a:p>
            <a:pPr algn="r"/>
            <a:r>
              <a:rPr lang="en-US" sz="1600" b="1" dirty="0"/>
              <a:t>Process Owner:</a:t>
            </a:r>
          </a:p>
        </p:txBody>
      </p:sp>
      <p:cxnSp>
        <p:nvCxnSpPr>
          <p:cNvPr id="22" name="Straight Connector 21">
            <a:extLst>
              <a:ext uri="{FF2B5EF4-FFF2-40B4-BE49-F238E27FC236}">
                <a16:creationId xmlns:a16="http://schemas.microsoft.com/office/drawing/2014/main" id="{48BCCAC6-DE37-4CD3-BB0A-967602E4178F}"/>
              </a:ext>
            </a:extLst>
          </p:cNvPr>
          <p:cNvCxnSpPr>
            <a:cxnSpLocks/>
          </p:cNvCxnSpPr>
          <p:nvPr/>
        </p:nvCxnSpPr>
        <p:spPr>
          <a:xfrm>
            <a:off x="5391184" y="980141"/>
            <a:ext cx="0" cy="5877858"/>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27" name="Diagram 26">
            <a:extLst>
              <a:ext uri="{FF2B5EF4-FFF2-40B4-BE49-F238E27FC236}">
                <a16:creationId xmlns:a16="http://schemas.microsoft.com/office/drawing/2014/main" id="{54B49A21-D953-48F5-95B3-D4E9CAD8280E}"/>
              </a:ext>
            </a:extLst>
          </p:cNvPr>
          <p:cNvGraphicFramePr/>
          <p:nvPr>
            <p:extLst>
              <p:ext uri="{D42A27DB-BD31-4B8C-83A1-F6EECF244321}">
                <p14:modId xmlns:p14="http://schemas.microsoft.com/office/powerpoint/2010/main" val="922187263"/>
              </p:ext>
            </p:extLst>
          </p:nvPr>
        </p:nvGraphicFramePr>
        <p:xfrm>
          <a:off x="-450152" y="4025125"/>
          <a:ext cx="3484269" cy="229419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0" name="Content Placeholder 2">
            <a:extLst>
              <a:ext uri="{FF2B5EF4-FFF2-40B4-BE49-F238E27FC236}">
                <a16:creationId xmlns:a16="http://schemas.microsoft.com/office/drawing/2014/main" id="{0470305D-C4FD-492A-B95C-1C311E2AB3BB}"/>
              </a:ext>
            </a:extLst>
          </p:cNvPr>
          <p:cNvSpPr txBox="1">
            <a:spLocks/>
          </p:cNvSpPr>
          <p:nvPr/>
        </p:nvSpPr>
        <p:spPr>
          <a:xfrm>
            <a:off x="-68117" y="976660"/>
            <a:ext cx="2769480" cy="284578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indent="-114300">
              <a:lnSpc>
                <a:spcPct val="100000"/>
              </a:lnSpc>
              <a:spcBef>
                <a:spcPts val="0"/>
              </a:spcBef>
            </a:pPr>
            <a:endParaRPr lang="en-US" sz="1600" dirty="0">
              <a:latin typeface="Arial" panose="020B0604020202020204" pitchFamily="34" charset="0"/>
              <a:cs typeface="Arial" panose="020B0604020202020204" pitchFamily="34" charset="0"/>
            </a:endParaRPr>
          </a:p>
          <a:p>
            <a:pPr marL="114300" indent="-114300">
              <a:lnSpc>
                <a:spcPct val="100000"/>
              </a:lnSpc>
              <a:spcBef>
                <a:spcPts val="0"/>
              </a:spcBef>
            </a:pPr>
            <a:endParaRPr lang="en-US" sz="1600" dirty="0">
              <a:latin typeface="Arial" panose="020B0604020202020204" pitchFamily="34" charset="0"/>
              <a:cs typeface="Arial" panose="020B0604020202020204" pitchFamily="34" charset="0"/>
            </a:endParaRPr>
          </a:p>
          <a:p>
            <a:pPr marL="0" indent="0">
              <a:lnSpc>
                <a:spcPct val="100000"/>
              </a:lnSpc>
              <a:spcBef>
                <a:spcPts val="0"/>
              </a:spcBef>
              <a:buNone/>
            </a:pPr>
            <a:r>
              <a:rPr lang="en-US" sz="1600" u="sng" dirty="0">
                <a:latin typeface="Arial" panose="020B0604020202020204" pitchFamily="34" charset="0"/>
                <a:cs typeface="Arial" panose="020B0604020202020204" pitchFamily="34" charset="0"/>
              </a:rPr>
              <a:t>Problem:</a:t>
            </a:r>
            <a:r>
              <a:rPr lang="en-US" sz="1600" dirty="0">
                <a:latin typeface="Arial" panose="020B0604020202020204" pitchFamily="34" charset="0"/>
                <a:cs typeface="Arial" panose="020B0604020202020204" pitchFamily="34" charset="0"/>
              </a:rPr>
              <a:t> Runner is running too slow.  Despite running consistently for two years, speed does not improve</a:t>
            </a:r>
          </a:p>
          <a:p>
            <a:pPr marL="0" indent="0">
              <a:lnSpc>
                <a:spcPct val="100000"/>
              </a:lnSpc>
              <a:spcBef>
                <a:spcPts val="0"/>
              </a:spcBef>
              <a:buNone/>
            </a:pPr>
            <a:endParaRPr lang="en-US" sz="1600" u="sng" dirty="0">
              <a:latin typeface="Arial" panose="020B0604020202020204" pitchFamily="34" charset="0"/>
              <a:cs typeface="Arial" panose="020B0604020202020204" pitchFamily="34" charset="0"/>
            </a:endParaRPr>
          </a:p>
          <a:p>
            <a:pPr marL="0" indent="0">
              <a:lnSpc>
                <a:spcPct val="100000"/>
              </a:lnSpc>
              <a:spcBef>
                <a:spcPts val="0"/>
              </a:spcBef>
              <a:buNone/>
            </a:pPr>
            <a:r>
              <a:rPr lang="en-US" sz="1600" u="sng" dirty="0">
                <a:latin typeface="Arial" panose="020B0604020202020204" pitchFamily="34" charset="0"/>
                <a:cs typeface="Arial" panose="020B0604020202020204" pitchFamily="34" charset="0"/>
              </a:rPr>
              <a:t>Goal: </a:t>
            </a:r>
            <a:r>
              <a:rPr lang="en-US" sz="1600" dirty="0">
                <a:latin typeface="Arial" panose="020B0604020202020204" pitchFamily="34" charset="0"/>
                <a:cs typeface="Arial" panose="020B0604020202020204" pitchFamily="34" charset="0"/>
              </a:rPr>
              <a:t>consistently run first mile of every run at 8:15 pace (495 seconds) or less.</a:t>
            </a:r>
          </a:p>
        </p:txBody>
      </p:sp>
      <p:cxnSp>
        <p:nvCxnSpPr>
          <p:cNvPr id="34" name="Straight Connector 33">
            <a:extLst>
              <a:ext uri="{FF2B5EF4-FFF2-40B4-BE49-F238E27FC236}">
                <a16:creationId xmlns:a16="http://schemas.microsoft.com/office/drawing/2014/main" id="{951E59A2-DED7-4FCC-BB18-208ABDED57B3}"/>
              </a:ext>
            </a:extLst>
          </p:cNvPr>
          <p:cNvCxnSpPr>
            <a:cxnSpLocks/>
          </p:cNvCxnSpPr>
          <p:nvPr/>
        </p:nvCxnSpPr>
        <p:spPr>
          <a:xfrm>
            <a:off x="8101513" y="980141"/>
            <a:ext cx="0" cy="5877858"/>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FCACC13-6B1F-4E31-AE77-A8D27E8172F6}"/>
              </a:ext>
            </a:extLst>
          </p:cNvPr>
          <p:cNvCxnSpPr>
            <a:cxnSpLocks/>
          </p:cNvCxnSpPr>
          <p:nvPr/>
        </p:nvCxnSpPr>
        <p:spPr>
          <a:xfrm>
            <a:off x="8122015" y="5393451"/>
            <a:ext cx="4110994"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92DE7560-21FE-4948-B294-5C630DF1D410}"/>
              </a:ext>
            </a:extLst>
          </p:cNvPr>
          <p:cNvSpPr txBox="1">
            <a:spLocks/>
          </p:cNvSpPr>
          <p:nvPr/>
        </p:nvSpPr>
        <p:spPr>
          <a:xfrm>
            <a:off x="8137183" y="5381267"/>
            <a:ext cx="4022497" cy="913577"/>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1400" b="1" dirty="0">
                <a:solidFill>
                  <a:schemeClr val="accent6"/>
                </a:solidFill>
                <a:latin typeface="Arial" panose="020B0604020202020204" pitchFamily="34" charset="0"/>
                <a:cs typeface="Arial" panose="020B0604020202020204" pitchFamily="34" charset="0"/>
              </a:rPr>
              <a:t>~ CONTROL ~ </a:t>
            </a:r>
          </a:p>
          <a:p>
            <a:pPr marL="114300" indent="-114300">
              <a:lnSpc>
                <a:spcPct val="100000"/>
              </a:lnSpc>
              <a:spcBef>
                <a:spcPts val="0"/>
              </a:spcBef>
            </a:pPr>
            <a:r>
              <a:rPr lang="en-US" sz="1400" dirty="0">
                <a:latin typeface="Arial" panose="020B0604020202020204" pitchFamily="34" charset="0"/>
                <a:cs typeface="Arial" panose="020B0604020202020204" pitchFamily="34" charset="0"/>
              </a:rPr>
              <a:t>Continue to eat and reduce stress level</a:t>
            </a:r>
          </a:p>
          <a:p>
            <a:pPr marL="114300" indent="-114300">
              <a:lnSpc>
                <a:spcPct val="100000"/>
              </a:lnSpc>
              <a:spcBef>
                <a:spcPts val="0"/>
              </a:spcBef>
            </a:pPr>
            <a:r>
              <a:rPr lang="en-US" sz="1400" dirty="0">
                <a:latin typeface="Arial" panose="020B0604020202020204" pitchFamily="34" charset="0"/>
                <a:cs typeface="Arial" panose="020B0604020202020204" pitchFamily="34" charset="0"/>
              </a:rPr>
              <a:t>Add new improvement by measuring run time of day and speed training</a:t>
            </a:r>
          </a:p>
        </p:txBody>
      </p:sp>
      <p:sp>
        <p:nvSpPr>
          <p:cNvPr id="40" name="Content Placeholder 2">
            <a:extLst>
              <a:ext uri="{FF2B5EF4-FFF2-40B4-BE49-F238E27FC236}">
                <a16:creationId xmlns:a16="http://schemas.microsoft.com/office/drawing/2014/main" id="{9F77AA68-E5EA-4443-B966-AFAFFC030212}"/>
              </a:ext>
            </a:extLst>
          </p:cNvPr>
          <p:cNvSpPr txBox="1">
            <a:spLocks/>
          </p:cNvSpPr>
          <p:nvPr/>
        </p:nvSpPr>
        <p:spPr>
          <a:xfrm>
            <a:off x="8122015" y="6237473"/>
            <a:ext cx="4058168" cy="632933"/>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00000"/>
              </a:lnSpc>
              <a:spcBef>
                <a:spcPts val="0"/>
              </a:spcBef>
              <a:buNone/>
            </a:pPr>
            <a:r>
              <a:rPr lang="en-US" sz="1600" b="1" dirty="0">
                <a:latin typeface="Arial" panose="020B0604020202020204" pitchFamily="34" charset="0"/>
                <a:cs typeface="Arial" panose="020B0604020202020204" pitchFamily="34" charset="0"/>
              </a:rPr>
              <a:t>~ TEAM ~ </a:t>
            </a:r>
          </a:p>
          <a:p>
            <a:pPr marL="114300" indent="-114300">
              <a:lnSpc>
                <a:spcPct val="100000"/>
              </a:lnSpc>
              <a:spcBef>
                <a:spcPts val="0"/>
              </a:spcBef>
            </a:pPr>
            <a:r>
              <a:rPr lang="en-US" sz="1600" dirty="0">
                <a:latin typeface="Arial" panose="020B0604020202020204" pitchFamily="34" charset="0"/>
                <a:cs typeface="Arial" panose="020B0604020202020204" pitchFamily="34" charset="0"/>
              </a:rPr>
              <a:t>Waylon Abernathy, Project Owner</a:t>
            </a:r>
          </a:p>
        </p:txBody>
      </p:sp>
      <p:sp>
        <p:nvSpPr>
          <p:cNvPr id="16" name="TextBox 15">
            <a:extLst>
              <a:ext uri="{FF2B5EF4-FFF2-40B4-BE49-F238E27FC236}">
                <a16:creationId xmlns:a16="http://schemas.microsoft.com/office/drawing/2014/main" id="{EA5FC8C5-225D-624B-A746-A5FCD7378E18}"/>
              </a:ext>
            </a:extLst>
          </p:cNvPr>
          <p:cNvSpPr txBox="1"/>
          <p:nvPr/>
        </p:nvSpPr>
        <p:spPr>
          <a:xfrm>
            <a:off x="759794" y="4937370"/>
            <a:ext cx="950901" cy="369332"/>
          </a:xfrm>
          <a:prstGeom prst="rect">
            <a:avLst/>
          </a:prstGeom>
          <a:noFill/>
        </p:spPr>
        <p:txBody>
          <a:bodyPr wrap="none" rtlCol="0">
            <a:spAutoFit/>
          </a:bodyPr>
          <a:lstStyle/>
          <a:p>
            <a:r>
              <a:rPr lang="en-US" dirty="0"/>
              <a:t>SQL: 0.3</a:t>
            </a:r>
          </a:p>
        </p:txBody>
      </p:sp>
      <p:sp>
        <p:nvSpPr>
          <p:cNvPr id="20" name="TextBox 19">
            <a:extLst>
              <a:ext uri="{FF2B5EF4-FFF2-40B4-BE49-F238E27FC236}">
                <a16:creationId xmlns:a16="http://schemas.microsoft.com/office/drawing/2014/main" id="{91D4E565-0D98-E647-BDC3-F4DB56789B4D}"/>
              </a:ext>
            </a:extLst>
          </p:cNvPr>
          <p:cNvSpPr txBox="1"/>
          <p:nvPr/>
        </p:nvSpPr>
        <p:spPr>
          <a:xfrm>
            <a:off x="2939614" y="1208160"/>
            <a:ext cx="2269475" cy="3108543"/>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400" u="sng" dirty="0"/>
              <a:t>Measurement of 4 inputs that possibly contribute to successful run:</a:t>
            </a:r>
          </a:p>
          <a:p>
            <a:pPr marL="342900" indent="-342900">
              <a:buFont typeface="+mj-lt"/>
              <a:buAutoNum type="arabicPeriod"/>
            </a:pPr>
            <a:r>
              <a:rPr lang="en-US" sz="1400" dirty="0"/>
              <a:t>Estimated Stress Level day prior to run computer by Garmin</a:t>
            </a:r>
          </a:p>
          <a:p>
            <a:pPr marL="342900" indent="-342900">
              <a:buFont typeface="+mj-lt"/>
              <a:buAutoNum type="arabicPeriod"/>
            </a:pPr>
            <a:r>
              <a:rPr lang="en-US" sz="1400" dirty="0"/>
              <a:t>Hours of sleep night prior</a:t>
            </a:r>
          </a:p>
          <a:p>
            <a:pPr marL="342900" indent="-342900">
              <a:buFont typeface="+mj-lt"/>
              <a:buAutoNum type="arabicPeriod"/>
            </a:pPr>
            <a:r>
              <a:rPr lang="en-US" sz="1400" dirty="0"/>
              <a:t>Low body weight</a:t>
            </a:r>
          </a:p>
          <a:p>
            <a:pPr marL="342900" indent="-342900">
              <a:buFont typeface="+mj-lt"/>
              <a:buAutoNum type="arabicPeriod"/>
            </a:pPr>
            <a:r>
              <a:rPr lang="en-US" sz="1400" dirty="0"/>
              <a:t>Nutrition before run</a:t>
            </a:r>
          </a:p>
          <a:p>
            <a:r>
              <a:rPr lang="en-US" sz="1400" dirty="0"/>
              <a:t>*All measurements collected through Garmin watch data &amp; running journal</a:t>
            </a:r>
          </a:p>
        </p:txBody>
      </p:sp>
      <p:graphicFrame>
        <p:nvGraphicFramePr>
          <p:cNvPr id="42" name="Chart 41">
            <a:extLst>
              <a:ext uri="{FF2B5EF4-FFF2-40B4-BE49-F238E27FC236}">
                <a16:creationId xmlns:a16="http://schemas.microsoft.com/office/drawing/2014/main" id="{63CBC75C-9803-8D41-BE6D-576533316ED5}"/>
              </a:ext>
            </a:extLst>
          </p:cNvPr>
          <p:cNvGraphicFramePr>
            <a:graphicFrameLocks/>
          </p:cNvGraphicFramePr>
          <p:nvPr>
            <p:extLst>
              <p:ext uri="{D42A27DB-BD31-4B8C-83A1-F6EECF244321}">
                <p14:modId xmlns:p14="http://schemas.microsoft.com/office/powerpoint/2010/main" val="3872681677"/>
              </p:ext>
            </p:extLst>
          </p:nvPr>
        </p:nvGraphicFramePr>
        <p:xfrm>
          <a:off x="2590408" y="4268627"/>
          <a:ext cx="2769475" cy="2143190"/>
        </p:xfrm>
        <a:graphic>
          <a:graphicData uri="http://schemas.openxmlformats.org/drawingml/2006/chart">
            <c:chart xmlns:c="http://schemas.openxmlformats.org/drawingml/2006/chart" xmlns:r="http://schemas.openxmlformats.org/officeDocument/2006/relationships" r:id="rId12"/>
          </a:graphicData>
        </a:graphic>
      </p:graphicFrame>
      <p:sp>
        <p:nvSpPr>
          <p:cNvPr id="23" name="TextBox 22">
            <a:extLst>
              <a:ext uri="{FF2B5EF4-FFF2-40B4-BE49-F238E27FC236}">
                <a16:creationId xmlns:a16="http://schemas.microsoft.com/office/drawing/2014/main" id="{D966DD33-1DAB-7C48-BDE0-8AC8FD89DEAE}"/>
              </a:ext>
            </a:extLst>
          </p:cNvPr>
          <p:cNvSpPr txBox="1"/>
          <p:nvPr/>
        </p:nvSpPr>
        <p:spPr>
          <a:xfrm>
            <a:off x="2771388" y="6295179"/>
            <a:ext cx="2421822" cy="461665"/>
          </a:xfrm>
          <a:prstGeom prst="rect">
            <a:avLst/>
          </a:prstGeom>
          <a:noFill/>
        </p:spPr>
        <p:txBody>
          <a:bodyPr wrap="square" rtlCol="0">
            <a:spAutoFit/>
          </a:bodyPr>
          <a:lstStyle/>
          <a:p>
            <a:r>
              <a:rPr lang="en-US" sz="1200" dirty="0"/>
              <a:t>Mean pace 3/20-5/15 = 541ss or 9:01 pace</a:t>
            </a:r>
          </a:p>
        </p:txBody>
      </p:sp>
      <mc:AlternateContent xmlns:mc="http://schemas.openxmlformats.org/markup-compatibility/2006" xmlns:cx1="http://schemas.microsoft.com/office/drawing/2015/9/8/chartex">
        <mc:Choice Requires="cx1">
          <p:graphicFrame>
            <p:nvGraphicFramePr>
              <p:cNvPr id="28" name="Chart 27">
                <a:extLst>
                  <a:ext uri="{FF2B5EF4-FFF2-40B4-BE49-F238E27FC236}">
                    <a16:creationId xmlns:a16="http://schemas.microsoft.com/office/drawing/2014/main" id="{73281F4D-ECC4-8343-9842-500520D3406D}"/>
                  </a:ext>
                </a:extLst>
              </p:cNvPr>
              <p:cNvGraphicFramePr/>
              <p:nvPr>
                <p:extLst>
                  <p:ext uri="{D42A27DB-BD31-4B8C-83A1-F6EECF244321}">
                    <p14:modId xmlns:p14="http://schemas.microsoft.com/office/powerpoint/2010/main" val="1615208114"/>
                  </p:ext>
                </p:extLst>
              </p:nvPr>
            </p:nvGraphicFramePr>
            <p:xfrm>
              <a:off x="5500367" y="1129819"/>
              <a:ext cx="2398543" cy="1799545"/>
            </p:xfrm>
            <a:graphic>
              <a:graphicData uri="http://schemas.microsoft.com/office/drawing/2014/chartex">
                <cx:chart xmlns:cx="http://schemas.microsoft.com/office/drawing/2014/chartex" xmlns:r="http://schemas.openxmlformats.org/officeDocument/2006/relationships" r:id="rId13"/>
              </a:graphicData>
            </a:graphic>
          </p:graphicFrame>
        </mc:Choice>
        <mc:Fallback xmlns="">
          <p:pic>
            <p:nvPicPr>
              <p:cNvPr id="28" name="Chart 27">
                <a:extLst>
                  <a:ext uri="{FF2B5EF4-FFF2-40B4-BE49-F238E27FC236}">
                    <a16:creationId xmlns:a16="http://schemas.microsoft.com/office/drawing/2014/main" id="{73281F4D-ECC4-8343-9842-500520D3406D}"/>
                  </a:ext>
                </a:extLst>
              </p:cNvPr>
              <p:cNvPicPr>
                <a:picLocks noGrp="1" noRot="1" noChangeAspect="1" noMove="1" noResize="1" noEditPoints="1" noAdjustHandles="1" noChangeArrowheads="1" noChangeShapeType="1"/>
              </p:cNvPicPr>
              <p:nvPr/>
            </p:nvPicPr>
            <p:blipFill>
              <a:blip r:embed="rId14"/>
              <a:stretch>
                <a:fillRect/>
              </a:stretch>
            </p:blipFill>
            <p:spPr>
              <a:xfrm>
                <a:off x="5500367" y="1129819"/>
                <a:ext cx="2398543" cy="1799545"/>
              </a:xfrm>
              <a:prstGeom prst="rect">
                <a:avLst/>
              </a:prstGeom>
            </p:spPr>
          </p:pic>
        </mc:Fallback>
      </mc:AlternateContent>
      <p:sp>
        <p:nvSpPr>
          <p:cNvPr id="2" name="TextBox 1">
            <a:extLst>
              <a:ext uri="{FF2B5EF4-FFF2-40B4-BE49-F238E27FC236}">
                <a16:creationId xmlns:a16="http://schemas.microsoft.com/office/drawing/2014/main" id="{999B1709-F915-B64A-9E89-622BE2F0BE32}"/>
              </a:ext>
            </a:extLst>
          </p:cNvPr>
          <p:cNvSpPr txBox="1"/>
          <p:nvPr/>
        </p:nvSpPr>
        <p:spPr>
          <a:xfrm>
            <a:off x="5500367" y="2929364"/>
            <a:ext cx="2398543" cy="738664"/>
          </a:xfrm>
          <a:prstGeom prst="rect">
            <a:avLst/>
          </a:prstGeom>
          <a:noFill/>
        </p:spPr>
        <p:txBody>
          <a:bodyPr wrap="square" rtlCol="0">
            <a:spAutoFit/>
          </a:bodyPr>
          <a:lstStyle/>
          <a:p>
            <a:r>
              <a:rPr lang="en-US" sz="1400" dirty="0"/>
              <a:t>Not eating linked to slower pace as well as Garmin Stress Levels</a:t>
            </a:r>
          </a:p>
        </p:txBody>
      </p:sp>
      <p:graphicFrame>
        <p:nvGraphicFramePr>
          <p:cNvPr id="31" name="Chart 30">
            <a:extLst>
              <a:ext uri="{FF2B5EF4-FFF2-40B4-BE49-F238E27FC236}">
                <a16:creationId xmlns:a16="http://schemas.microsoft.com/office/drawing/2014/main" id="{1AF03F58-53D6-8F49-BFE2-9F2D99CEAD19}"/>
              </a:ext>
            </a:extLst>
          </p:cNvPr>
          <p:cNvGraphicFramePr>
            <a:graphicFrameLocks/>
          </p:cNvGraphicFramePr>
          <p:nvPr>
            <p:extLst>
              <p:ext uri="{D42A27DB-BD31-4B8C-83A1-F6EECF244321}">
                <p14:modId xmlns:p14="http://schemas.microsoft.com/office/powerpoint/2010/main" val="166098474"/>
              </p:ext>
            </p:extLst>
          </p:nvPr>
        </p:nvGraphicFramePr>
        <p:xfrm>
          <a:off x="5457353" y="3629209"/>
          <a:ext cx="2661996" cy="1916498"/>
        </p:xfrm>
        <a:graphic>
          <a:graphicData uri="http://schemas.openxmlformats.org/drawingml/2006/chart">
            <c:chart xmlns:c="http://schemas.openxmlformats.org/drawingml/2006/chart" xmlns:r="http://schemas.openxmlformats.org/officeDocument/2006/relationships" r:id="rId15"/>
          </a:graphicData>
        </a:graphic>
      </p:graphicFrame>
      <p:sp>
        <p:nvSpPr>
          <p:cNvPr id="3" name="TextBox 2">
            <a:extLst>
              <a:ext uri="{FF2B5EF4-FFF2-40B4-BE49-F238E27FC236}">
                <a16:creationId xmlns:a16="http://schemas.microsoft.com/office/drawing/2014/main" id="{943C0478-7E7E-954F-83E0-BED6554F7D48}"/>
              </a:ext>
            </a:extLst>
          </p:cNvPr>
          <p:cNvSpPr txBox="1"/>
          <p:nvPr/>
        </p:nvSpPr>
        <p:spPr>
          <a:xfrm>
            <a:off x="5506574" y="5728181"/>
            <a:ext cx="1924555" cy="1200329"/>
          </a:xfrm>
          <a:prstGeom prst="rect">
            <a:avLst/>
          </a:prstGeom>
          <a:noFill/>
        </p:spPr>
        <p:txBody>
          <a:bodyPr wrap="square" rtlCol="0">
            <a:spAutoFit/>
          </a:bodyPr>
          <a:lstStyle/>
          <a:p>
            <a:r>
              <a:rPr lang="en-US" dirty="0"/>
              <a:t>Daily Weight and Hours of Sleep not strong indicators of daily pace</a:t>
            </a:r>
          </a:p>
        </p:txBody>
      </p:sp>
      <p:sp>
        <p:nvSpPr>
          <p:cNvPr id="4" name="Explosion 2 3">
            <a:extLst>
              <a:ext uri="{FF2B5EF4-FFF2-40B4-BE49-F238E27FC236}">
                <a16:creationId xmlns:a16="http://schemas.microsoft.com/office/drawing/2014/main" id="{CA197346-2571-B54D-AFCE-E3136EA3B1EA}"/>
              </a:ext>
            </a:extLst>
          </p:cNvPr>
          <p:cNvSpPr/>
          <p:nvPr/>
        </p:nvSpPr>
        <p:spPr>
          <a:xfrm>
            <a:off x="5219482" y="5470133"/>
            <a:ext cx="2679428" cy="1463251"/>
          </a:xfrm>
          <a:prstGeom prst="irregularSeal2">
            <a:avLst/>
          </a:prstGeom>
          <a:solidFill>
            <a:schemeClr val="accent4">
              <a:alpha val="2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Content Placeholder 4" descr="A close up of text on a white background&#10;&#10;Description automatically generated">
            <a:extLst>
              <a:ext uri="{FF2B5EF4-FFF2-40B4-BE49-F238E27FC236}">
                <a16:creationId xmlns:a16="http://schemas.microsoft.com/office/drawing/2014/main" id="{057F0788-81EF-7840-8483-8A4ACF18ADB6}"/>
              </a:ext>
            </a:extLst>
          </p:cNvPr>
          <p:cNvPicPr>
            <a:picLocks noChangeAspect="1"/>
          </p:cNvPicPr>
          <p:nvPr/>
        </p:nvPicPr>
        <p:blipFill>
          <a:blip r:embed="rId16"/>
          <a:stretch>
            <a:fillRect/>
          </a:stretch>
        </p:blipFill>
        <p:spPr>
          <a:xfrm>
            <a:off x="8119350" y="1007343"/>
            <a:ext cx="2692492" cy="1146255"/>
          </a:xfrm>
          <a:prstGeom prst="rect">
            <a:avLst/>
          </a:prstGeom>
        </p:spPr>
      </p:pic>
      <p:sp>
        <p:nvSpPr>
          <p:cNvPr id="6" name="TextBox 5">
            <a:extLst>
              <a:ext uri="{FF2B5EF4-FFF2-40B4-BE49-F238E27FC236}">
                <a16:creationId xmlns:a16="http://schemas.microsoft.com/office/drawing/2014/main" id="{ABC2E9D7-CEC4-1F45-AEA8-15D1AD92BFB8}"/>
              </a:ext>
            </a:extLst>
          </p:cNvPr>
          <p:cNvSpPr txBox="1"/>
          <p:nvPr/>
        </p:nvSpPr>
        <p:spPr>
          <a:xfrm>
            <a:off x="8119349" y="2153598"/>
            <a:ext cx="2692493" cy="1200329"/>
          </a:xfrm>
          <a:prstGeom prst="rect">
            <a:avLst/>
          </a:prstGeom>
          <a:noFill/>
        </p:spPr>
        <p:txBody>
          <a:bodyPr wrap="square" rtlCol="0">
            <a:spAutoFit/>
          </a:bodyPr>
          <a:lstStyle/>
          <a:p>
            <a:r>
              <a:rPr lang="en-US" dirty="0"/>
              <a:t>New Process Map to ensure food intake and proactivity in lowering stress value</a:t>
            </a:r>
          </a:p>
        </p:txBody>
      </p:sp>
      <p:sp>
        <p:nvSpPr>
          <p:cNvPr id="45" name="Content Placeholder 6">
            <a:extLst>
              <a:ext uri="{FF2B5EF4-FFF2-40B4-BE49-F238E27FC236}">
                <a16:creationId xmlns:a16="http://schemas.microsoft.com/office/drawing/2014/main" id="{4592870D-4773-8443-B77B-6CC845F44D9B}"/>
              </a:ext>
            </a:extLst>
          </p:cNvPr>
          <p:cNvSpPr txBox="1">
            <a:spLocks/>
          </p:cNvSpPr>
          <p:nvPr/>
        </p:nvSpPr>
        <p:spPr>
          <a:xfrm>
            <a:off x="8137184" y="3333933"/>
            <a:ext cx="2644116" cy="1812196"/>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t>Measures of Variability after Improvement Process:</a:t>
            </a:r>
          </a:p>
          <a:p>
            <a:pPr lvl="1"/>
            <a:r>
              <a:rPr lang="en-US" sz="1600" dirty="0"/>
              <a:t>New Mean =497 seconds </a:t>
            </a:r>
          </a:p>
          <a:p>
            <a:pPr marL="0" indent="0">
              <a:buNone/>
            </a:pPr>
            <a:r>
              <a:rPr lang="en-US" sz="1600" dirty="0">
                <a:highlight>
                  <a:srgbClr val="FFFF00"/>
                </a:highlight>
              </a:rPr>
              <a:t>New Sample mean for pace only 2 seconds away from goal of 495 seconds or less after new process!</a:t>
            </a:r>
          </a:p>
        </p:txBody>
      </p:sp>
      <p:sp>
        <p:nvSpPr>
          <p:cNvPr id="7" name="TextBox 6">
            <a:extLst>
              <a:ext uri="{FF2B5EF4-FFF2-40B4-BE49-F238E27FC236}">
                <a16:creationId xmlns:a16="http://schemas.microsoft.com/office/drawing/2014/main" id="{2453C75A-6F58-3541-8DFD-F8DD7115DB61}"/>
              </a:ext>
            </a:extLst>
          </p:cNvPr>
          <p:cNvSpPr txBox="1"/>
          <p:nvPr/>
        </p:nvSpPr>
        <p:spPr>
          <a:xfrm>
            <a:off x="10536197" y="2975957"/>
            <a:ext cx="1623484" cy="369332"/>
          </a:xfrm>
          <a:prstGeom prst="rect">
            <a:avLst/>
          </a:prstGeom>
          <a:noFill/>
        </p:spPr>
        <p:txBody>
          <a:bodyPr wrap="square" rtlCol="0">
            <a:spAutoFit/>
          </a:bodyPr>
          <a:lstStyle/>
          <a:p>
            <a:r>
              <a:rPr lang="en-US" dirty="0"/>
              <a:t>NEW SQL: 1.7</a:t>
            </a:r>
          </a:p>
        </p:txBody>
      </p:sp>
      <p:sp>
        <p:nvSpPr>
          <p:cNvPr id="9" name="5-Point Star 8">
            <a:extLst>
              <a:ext uri="{FF2B5EF4-FFF2-40B4-BE49-F238E27FC236}">
                <a16:creationId xmlns:a16="http://schemas.microsoft.com/office/drawing/2014/main" id="{36B11D5B-5384-5943-B151-986AE7B507C0}"/>
              </a:ext>
            </a:extLst>
          </p:cNvPr>
          <p:cNvSpPr/>
          <p:nvPr/>
        </p:nvSpPr>
        <p:spPr>
          <a:xfrm>
            <a:off x="10315758" y="2435807"/>
            <a:ext cx="1843922" cy="1482033"/>
          </a:xfrm>
          <a:prstGeom prst="star5">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a:extLst>
              <a:ext uri="{FF2B5EF4-FFF2-40B4-BE49-F238E27FC236}">
                <a16:creationId xmlns:a16="http://schemas.microsoft.com/office/drawing/2014/main" id="{7A493A55-AA1E-5E49-8F13-6A6FB916F8C5}"/>
              </a:ext>
            </a:extLst>
          </p:cNvPr>
          <p:cNvSpPr/>
          <p:nvPr/>
        </p:nvSpPr>
        <p:spPr>
          <a:xfrm>
            <a:off x="759794" y="4761151"/>
            <a:ext cx="950901" cy="708982"/>
          </a:xfrm>
          <a:prstGeom prst="hexagon">
            <a:avLst/>
          </a:prstGeom>
          <a:solidFill>
            <a:srgbClr val="FF000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4300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3DB88-D2DF-704C-A8BD-0D70DE326A55}"/>
              </a:ext>
            </a:extLst>
          </p:cNvPr>
          <p:cNvSpPr>
            <a:spLocks noGrp="1"/>
          </p:cNvSpPr>
          <p:nvPr>
            <p:ph type="title"/>
          </p:nvPr>
        </p:nvSpPr>
        <p:spPr>
          <a:xfrm>
            <a:off x="838200" y="365125"/>
            <a:ext cx="8538029" cy="650875"/>
          </a:xfrm>
          <a:solidFill>
            <a:schemeClr val="accent4">
              <a:alpha val="59000"/>
            </a:schemeClr>
          </a:solidFill>
        </p:spPr>
        <p:txBody>
          <a:bodyPr>
            <a:normAutofit fontScale="90000"/>
          </a:bodyPr>
          <a:lstStyle/>
          <a:p>
            <a:r>
              <a:rPr lang="en-US" dirty="0"/>
              <a:t>Analyze: Simple Linear Regression</a:t>
            </a:r>
          </a:p>
        </p:txBody>
      </p:sp>
      <p:graphicFrame>
        <p:nvGraphicFramePr>
          <p:cNvPr id="9" name="Chart 8">
            <a:extLst>
              <a:ext uri="{FF2B5EF4-FFF2-40B4-BE49-F238E27FC236}">
                <a16:creationId xmlns:a16="http://schemas.microsoft.com/office/drawing/2014/main" id="{B1492E35-3F47-694C-804A-584C4B794BF2}"/>
              </a:ext>
            </a:extLst>
          </p:cNvPr>
          <p:cNvGraphicFramePr>
            <a:graphicFrameLocks/>
          </p:cNvGraphicFramePr>
          <p:nvPr>
            <p:extLst>
              <p:ext uri="{D42A27DB-BD31-4B8C-83A1-F6EECF244321}">
                <p14:modId xmlns:p14="http://schemas.microsoft.com/office/powerpoint/2010/main" val="3971857827"/>
              </p:ext>
            </p:extLst>
          </p:nvPr>
        </p:nvGraphicFramePr>
        <p:xfrm>
          <a:off x="5915932" y="1016000"/>
          <a:ext cx="5437868" cy="334348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Table 9">
            <a:extLst>
              <a:ext uri="{FF2B5EF4-FFF2-40B4-BE49-F238E27FC236}">
                <a16:creationId xmlns:a16="http://schemas.microsoft.com/office/drawing/2014/main" id="{399F0A8F-01E2-C046-8CAB-6FEA8E3A7D0E}"/>
              </a:ext>
            </a:extLst>
          </p:cNvPr>
          <p:cNvGraphicFramePr>
            <a:graphicFrameLocks noGrp="1"/>
          </p:cNvGraphicFramePr>
          <p:nvPr>
            <p:extLst>
              <p:ext uri="{D42A27DB-BD31-4B8C-83A1-F6EECF244321}">
                <p14:modId xmlns:p14="http://schemas.microsoft.com/office/powerpoint/2010/main" val="1255600613"/>
              </p:ext>
            </p:extLst>
          </p:nvPr>
        </p:nvGraphicFramePr>
        <p:xfrm>
          <a:off x="6655081" y="4789480"/>
          <a:ext cx="2290508" cy="1528553"/>
        </p:xfrm>
        <a:graphic>
          <a:graphicData uri="http://schemas.openxmlformats.org/drawingml/2006/table">
            <a:tbl>
              <a:tblPr>
                <a:tableStyleId>{5C22544A-7EE6-4342-B048-85BDC9FD1C3A}</a:tableStyleId>
              </a:tblPr>
              <a:tblGrid>
                <a:gridCol w="1145254">
                  <a:extLst>
                    <a:ext uri="{9D8B030D-6E8A-4147-A177-3AD203B41FA5}">
                      <a16:colId xmlns:a16="http://schemas.microsoft.com/office/drawing/2014/main" val="3053466166"/>
                    </a:ext>
                  </a:extLst>
                </a:gridCol>
                <a:gridCol w="1145254">
                  <a:extLst>
                    <a:ext uri="{9D8B030D-6E8A-4147-A177-3AD203B41FA5}">
                      <a16:colId xmlns:a16="http://schemas.microsoft.com/office/drawing/2014/main" val="611797494"/>
                    </a:ext>
                  </a:extLst>
                </a:gridCol>
              </a:tblGrid>
              <a:tr h="531907">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1" u="none" strike="noStrike" dirty="0">
                          <a:solidFill>
                            <a:srgbClr val="000000"/>
                          </a:solidFill>
                          <a:effectLst/>
                          <a:latin typeface="Calibri" panose="020F0502020204030204" pitchFamily="34" charset="0"/>
                        </a:rPr>
                        <a:t>P-value</a:t>
                      </a:r>
                    </a:p>
                  </a:txBody>
                  <a:tcPr marL="9525" marR="9525" marT="9525" marB="0" anchor="b"/>
                </a:tc>
                <a:extLst>
                  <a:ext uri="{0D108BD9-81ED-4DB2-BD59-A6C34878D82A}">
                    <a16:rowId xmlns:a16="http://schemas.microsoft.com/office/drawing/2014/main" val="2974358869"/>
                  </a:ext>
                </a:extLst>
              </a:tr>
              <a:tr h="498323">
                <a:tc>
                  <a:txBody>
                    <a:bodyPr/>
                    <a:lstStyle/>
                    <a:p>
                      <a:pPr algn="l" fontAlgn="b"/>
                      <a:r>
                        <a:rPr lang="en-US" sz="1600" u="none" strike="noStrike" dirty="0">
                          <a:effectLst/>
                        </a:rPr>
                        <a:t>Intercept</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a:solidFill>
                            <a:srgbClr val="000000"/>
                          </a:solidFill>
                          <a:effectLst/>
                          <a:latin typeface="Calibri" panose="020F0502020204030204" pitchFamily="34" charset="0"/>
                        </a:rPr>
                        <a:t>6.6405E-22</a:t>
                      </a:r>
                    </a:p>
                  </a:txBody>
                  <a:tcPr marL="9525" marR="9525" marT="9525" marB="0" anchor="b"/>
                </a:tc>
                <a:extLst>
                  <a:ext uri="{0D108BD9-81ED-4DB2-BD59-A6C34878D82A}">
                    <a16:rowId xmlns:a16="http://schemas.microsoft.com/office/drawing/2014/main" val="1895950617"/>
                  </a:ext>
                </a:extLst>
              </a:tr>
              <a:tr h="498323">
                <a:tc>
                  <a:txBody>
                    <a:bodyPr/>
                    <a:lstStyle/>
                    <a:p>
                      <a:pPr algn="l" fontAlgn="b"/>
                      <a:r>
                        <a:rPr lang="en-US" sz="1600" u="none" strike="noStrike" dirty="0">
                          <a:effectLst/>
                        </a:rPr>
                        <a:t>X Variable 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a:solidFill>
                            <a:srgbClr val="000000"/>
                          </a:solidFill>
                          <a:effectLst/>
                          <a:highlight>
                            <a:srgbClr val="FFFF00"/>
                          </a:highlight>
                          <a:latin typeface="Calibri" panose="020F0502020204030204" pitchFamily="34" charset="0"/>
                        </a:rPr>
                        <a:t>0.35970162</a:t>
                      </a:r>
                    </a:p>
                  </a:txBody>
                  <a:tcPr marL="9525" marR="9525" marT="9525" marB="0" anchor="b"/>
                </a:tc>
                <a:extLst>
                  <a:ext uri="{0D108BD9-81ED-4DB2-BD59-A6C34878D82A}">
                    <a16:rowId xmlns:a16="http://schemas.microsoft.com/office/drawing/2014/main" val="2747806385"/>
                  </a:ext>
                </a:extLst>
              </a:tr>
            </a:tbl>
          </a:graphicData>
        </a:graphic>
      </p:graphicFrame>
      <p:sp>
        <p:nvSpPr>
          <p:cNvPr id="11" name="TextBox 10">
            <a:extLst>
              <a:ext uri="{FF2B5EF4-FFF2-40B4-BE49-F238E27FC236}">
                <a16:creationId xmlns:a16="http://schemas.microsoft.com/office/drawing/2014/main" id="{45BF452F-572D-6F43-9DBD-D8503B8084F9}"/>
              </a:ext>
            </a:extLst>
          </p:cNvPr>
          <p:cNvSpPr txBox="1"/>
          <p:nvPr/>
        </p:nvSpPr>
        <p:spPr>
          <a:xfrm>
            <a:off x="9180562" y="4591791"/>
            <a:ext cx="2527300"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With p-value greater than 0.05 for body weight and pace, we do not have enough evidence to support weight effecting pace at this time with this sample.</a:t>
            </a:r>
          </a:p>
        </p:txBody>
      </p:sp>
      <p:graphicFrame>
        <p:nvGraphicFramePr>
          <p:cNvPr id="15" name="Chart 14">
            <a:extLst>
              <a:ext uri="{FF2B5EF4-FFF2-40B4-BE49-F238E27FC236}">
                <a16:creationId xmlns:a16="http://schemas.microsoft.com/office/drawing/2014/main" id="{0BA69408-4F23-F546-8740-C2A187FCCA89}"/>
              </a:ext>
            </a:extLst>
          </p:cNvPr>
          <p:cNvGraphicFramePr>
            <a:graphicFrameLocks/>
          </p:cNvGraphicFramePr>
          <p:nvPr>
            <p:extLst>
              <p:ext uri="{D42A27DB-BD31-4B8C-83A1-F6EECF244321}">
                <p14:modId xmlns:p14="http://schemas.microsoft.com/office/powerpoint/2010/main" val="2333642237"/>
              </p:ext>
            </p:extLst>
          </p:nvPr>
        </p:nvGraphicFramePr>
        <p:xfrm>
          <a:off x="535214" y="971957"/>
          <a:ext cx="5077732" cy="33434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Table 15">
            <a:extLst>
              <a:ext uri="{FF2B5EF4-FFF2-40B4-BE49-F238E27FC236}">
                <a16:creationId xmlns:a16="http://schemas.microsoft.com/office/drawing/2014/main" id="{C6843398-3AE7-B745-8F3B-D41F30E43FA8}"/>
              </a:ext>
            </a:extLst>
          </p:cNvPr>
          <p:cNvGraphicFramePr>
            <a:graphicFrameLocks noGrp="1"/>
          </p:cNvGraphicFramePr>
          <p:nvPr>
            <p:extLst>
              <p:ext uri="{D42A27DB-BD31-4B8C-83A1-F6EECF244321}">
                <p14:modId xmlns:p14="http://schemas.microsoft.com/office/powerpoint/2010/main" val="968282834"/>
              </p:ext>
            </p:extLst>
          </p:nvPr>
        </p:nvGraphicFramePr>
        <p:xfrm>
          <a:off x="327359" y="4922278"/>
          <a:ext cx="2191556" cy="1399601"/>
        </p:xfrm>
        <a:graphic>
          <a:graphicData uri="http://schemas.openxmlformats.org/drawingml/2006/table">
            <a:tbl>
              <a:tblPr>
                <a:tableStyleId>{5C22544A-7EE6-4342-B048-85BDC9FD1C3A}</a:tableStyleId>
              </a:tblPr>
              <a:tblGrid>
                <a:gridCol w="1095778">
                  <a:extLst>
                    <a:ext uri="{9D8B030D-6E8A-4147-A177-3AD203B41FA5}">
                      <a16:colId xmlns:a16="http://schemas.microsoft.com/office/drawing/2014/main" val="1100319059"/>
                    </a:ext>
                  </a:extLst>
                </a:gridCol>
                <a:gridCol w="1095778">
                  <a:extLst>
                    <a:ext uri="{9D8B030D-6E8A-4147-A177-3AD203B41FA5}">
                      <a16:colId xmlns:a16="http://schemas.microsoft.com/office/drawing/2014/main" val="2704266896"/>
                    </a:ext>
                  </a:extLst>
                </a:gridCol>
              </a:tblGrid>
              <a:tr h="249521">
                <a:tc>
                  <a:txBody>
                    <a:bodyPr/>
                    <a:lstStyle/>
                    <a:p>
                      <a:pPr algn="ctr" fontAlgn="b"/>
                      <a:r>
                        <a:rPr lang="en-US" sz="1600" u="none" strike="noStrike" dirty="0">
                          <a:effectLst/>
                        </a:rPr>
                        <a:t> </a:t>
                      </a:r>
                      <a:endParaRPr lang="en-US" sz="1600" b="0" i="1"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1" u="none" strike="noStrike" dirty="0">
                          <a:solidFill>
                            <a:srgbClr val="000000"/>
                          </a:solidFill>
                          <a:effectLst/>
                          <a:latin typeface="Calibri" panose="020F0502020204030204" pitchFamily="34" charset="0"/>
                        </a:rPr>
                        <a:t>P-value</a:t>
                      </a:r>
                    </a:p>
                  </a:txBody>
                  <a:tcPr marL="9525" marR="9525" marT="9525" marB="0" anchor="b"/>
                </a:tc>
                <a:extLst>
                  <a:ext uri="{0D108BD9-81ED-4DB2-BD59-A6C34878D82A}">
                    <a16:rowId xmlns:a16="http://schemas.microsoft.com/office/drawing/2014/main" val="977780911"/>
                  </a:ext>
                </a:extLst>
              </a:tr>
              <a:tr h="460834">
                <a:tc>
                  <a:txBody>
                    <a:bodyPr/>
                    <a:lstStyle/>
                    <a:p>
                      <a:pPr algn="r" fontAlgn="b"/>
                      <a:r>
                        <a:rPr lang="en-US" sz="1600" u="none" strike="noStrike" dirty="0">
                          <a:effectLst/>
                        </a:rPr>
                        <a:t>Intercept</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4.2954E-10</a:t>
                      </a:r>
                    </a:p>
                  </a:txBody>
                  <a:tcPr marL="9525" marR="9525" marT="9525" marB="0" anchor="b"/>
                </a:tc>
                <a:extLst>
                  <a:ext uri="{0D108BD9-81ED-4DB2-BD59-A6C34878D82A}">
                    <a16:rowId xmlns:a16="http://schemas.microsoft.com/office/drawing/2014/main" val="961915528"/>
                  </a:ext>
                </a:extLst>
              </a:tr>
              <a:tr h="685402">
                <a:tc>
                  <a:txBody>
                    <a:bodyPr/>
                    <a:lstStyle/>
                    <a:p>
                      <a:pPr algn="r" fontAlgn="b"/>
                      <a:r>
                        <a:rPr lang="en-US" sz="1600" u="none" strike="noStrike" dirty="0">
                          <a:effectLst/>
                        </a:rPr>
                        <a:t>X Variable 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a:solidFill>
                            <a:srgbClr val="000000"/>
                          </a:solidFill>
                          <a:effectLst/>
                          <a:highlight>
                            <a:srgbClr val="FFFF00"/>
                          </a:highlight>
                          <a:latin typeface="Calibri" panose="020F0502020204030204" pitchFamily="34" charset="0"/>
                        </a:rPr>
                        <a:t>0.18260275</a:t>
                      </a:r>
                    </a:p>
                  </a:txBody>
                  <a:tcPr marL="9525" marR="9525" marT="9525" marB="0" anchor="b"/>
                </a:tc>
                <a:extLst>
                  <a:ext uri="{0D108BD9-81ED-4DB2-BD59-A6C34878D82A}">
                    <a16:rowId xmlns:a16="http://schemas.microsoft.com/office/drawing/2014/main" val="1847907089"/>
                  </a:ext>
                </a:extLst>
              </a:tr>
            </a:tbl>
          </a:graphicData>
        </a:graphic>
      </p:graphicFrame>
      <p:sp>
        <p:nvSpPr>
          <p:cNvPr id="17" name="TextBox 16">
            <a:extLst>
              <a:ext uri="{FF2B5EF4-FFF2-40B4-BE49-F238E27FC236}">
                <a16:creationId xmlns:a16="http://schemas.microsoft.com/office/drawing/2014/main" id="{1E8B324D-B67D-CC44-B69E-63A0A030AEAD}"/>
              </a:ext>
            </a:extLst>
          </p:cNvPr>
          <p:cNvSpPr txBox="1"/>
          <p:nvPr/>
        </p:nvSpPr>
        <p:spPr>
          <a:xfrm>
            <a:off x="2658992" y="4538095"/>
            <a:ext cx="376111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We can see that the p-vale is larger than the set alpha of 0.05 in terms of sleep.</a:t>
            </a:r>
          </a:p>
          <a:p>
            <a:pPr marL="285750" indent="-285750">
              <a:buFont typeface="Arial" panose="020B0604020202020204" pitchFamily="34" charset="0"/>
              <a:buChar char="•"/>
            </a:pPr>
            <a:r>
              <a:rPr lang="en-US" dirty="0"/>
              <a:t>We do not have enough evidence at this time to support minutes of sleep being a strong contributing factor to pace with this current sample</a:t>
            </a:r>
          </a:p>
        </p:txBody>
      </p:sp>
    </p:spTree>
    <p:extLst>
      <p:ext uri="{BB962C8B-B14F-4D97-AF65-F5344CB8AC3E}">
        <p14:creationId xmlns:p14="http://schemas.microsoft.com/office/powerpoint/2010/main" val="2531787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2E45125C-73E2-A04B-8262-CC10792939FF}"/>
              </a:ext>
            </a:extLst>
          </p:cNvPr>
          <p:cNvGraphicFramePr>
            <a:graphicFrameLocks/>
          </p:cNvGraphicFramePr>
          <p:nvPr>
            <p:extLst>
              <p:ext uri="{D42A27DB-BD31-4B8C-83A1-F6EECF244321}">
                <p14:modId xmlns:p14="http://schemas.microsoft.com/office/powerpoint/2010/main" val="3596935647"/>
              </p:ext>
            </p:extLst>
          </p:nvPr>
        </p:nvGraphicFramePr>
        <p:xfrm>
          <a:off x="292987" y="858480"/>
          <a:ext cx="5244192" cy="30225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Table 4">
            <a:extLst>
              <a:ext uri="{FF2B5EF4-FFF2-40B4-BE49-F238E27FC236}">
                <a16:creationId xmlns:a16="http://schemas.microsoft.com/office/drawing/2014/main" id="{6BB0B5E8-FC0A-1A45-B15D-BB9E514054F2}"/>
              </a:ext>
            </a:extLst>
          </p:cNvPr>
          <p:cNvGraphicFramePr>
            <a:graphicFrameLocks noGrp="1"/>
          </p:cNvGraphicFramePr>
          <p:nvPr>
            <p:extLst>
              <p:ext uri="{D42A27DB-BD31-4B8C-83A1-F6EECF244321}">
                <p14:modId xmlns:p14="http://schemas.microsoft.com/office/powerpoint/2010/main" val="1856236036"/>
              </p:ext>
            </p:extLst>
          </p:nvPr>
        </p:nvGraphicFramePr>
        <p:xfrm>
          <a:off x="861989" y="3817341"/>
          <a:ext cx="2450554" cy="974677"/>
        </p:xfrm>
        <a:graphic>
          <a:graphicData uri="http://schemas.openxmlformats.org/drawingml/2006/table">
            <a:tbl>
              <a:tblPr>
                <a:tableStyleId>{5C22544A-7EE6-4342-B048-85BDC9FD1C3A}</a:tableStyleId>
              </a:tblPr>
              <a:tblGrid>
                <a:gridCol w="1225277">
                  <a:extLst>
                    <a:ext uri="{9D8B030D-6E8A-4147-A177-3AD203B41FA5}">
                      <a16:colId xmlns:a16="http://schemas.microsoft.com/office/drawing/2014/main" val="1533611389"/>
                    </a:ext>
                  </a:extLst>
                </a:gridCol>
                <a:gridCol w="1225277">
                  <a:extLst>
                    <a:ext uri="{9D8B030D-6E8A-4147-A177-3AD203B41FA5}">
                      <a16:colId xmlns:a16="http://schemas.microsoft.com/office/drawing/2014/main" val="1264785096"/>
                    </a:ext>
                  </a:extLst>
                </a:gridCol>
              </a:tblGrid>
              <a:tr h="319516">
                <a:tc>
                  <a:txBody>
                    <a:bodyPr/>
                    <a:lstStyle/>
                    <a:p>
                      <a:pPr algn="l" fontAlgn="b"/>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US" sz="1600" b="0" i="1" u="none" strike="noStrike" dirty="0">
                          <a:solidFill>
                            <a:srgbClr val="000000"/>
                          </a:solidFill>
                          <a:effectLst/>
                          <a:latin typeface="Calibri" panose="020F0502020204030204" pitchFamily="34" charset="0"/>
                        </a:rPr>
                        <a:t>P-value</a:t>
                      </a:r>
                    </a:p>
                  </a:txBody>
                  <a:tcPr marL="9525" marR="9525" marT="9525" marB="0" anchor="b"/>
                </a:tc>
                <a:extLst>
                  <a:ext uri="{0D108BD9-81ED-4DB2-BD59-A6C34878D82A}">
                    <a16:rowId xmlns:a16="http://schemas.microsoft.com/office/drawing/2014/main" val="987781118"/>
                  </a:ext>
                </a:extLst>
              </a:tr>
              <a:tr h="319516">
                <a:tc>
                  <a:txBody>
                    <a:bodyPr/>
                    <a:lstStyle/>
                    <a:p>
                      <a:pPr algn="l" fontAlgn="b"/>
                      <a:r>
                        <a:rPr lang="en-US" sz="1600" u="none" strike="noStrike" dirty="0">
                          <a:effectLst/>
                        </a:rPr>
                        <a:t>Intercept</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a:solidFill>
                            <a:srgbClr val="000000"/>
                          </a:solidFill>
                          <a:effectLst/>
                          <a:latin typeface="Calibri" panose="020F0502020204030204" pitchFamily="34" charset="0"/>
                        </a:rPr>
                        <a:t>0.17464254</a:t>
                      </a:r>
                    </a:p>
                  </a:txBody>
                  <a:tcPr marL="9525" marR="9525" marT="9525" marB="0" anchor="b"/>
                </a:tc>
                <a:extLst>
                  <a:ext uri="{0D108BD9-81ED-4DB2-BD59-A6C34878D82A}">
                    <a16:rowId xmlns:a16="http://schemas.microsoft.com/office/drawing/2014/main" val="3645630699"/>
                  </a:ext>
                </a:extLst>
              </a:tr>
              <a:tr h="335645">
                <a:tc>
                  <a:txBody>
                    <a:bodyPr/>
                    <a:lstStyle/>
                    <a:p>
                      <a:pPr algn="l" fontAlgn="b"/>
                      <a:r>
                        <a:rPr lang="en-US" sz="1600" u="none" strike="noStrike" dirty="0">
                          <a:effectLst/>
                        </a:rPr>
                        <a:t>X Variable 1</a:t>
                      </a:r>
                      <a:endParaRPr lang="en-US" sz="16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600" b="0" i="0" u="none" strike="noStrike" dirty="0">
                          <a:solidFill>
                            <a:srgbClr val="000000"/>
                          </a:solidFill>
                          <a:effectLst/>
                          <a:highlight>
                            <a:srgbClr val="FFFF00"/>
                          </a:highlight>
                          <a:latin typeface="Calibri" panose="020F0502020204030204" pitchFamily="34" charset="0"/>
                        </a:rPr>
                        <a:t>0.02549113</a:t>
                      </a:r>
                    </a:p>
                  </a:txBody>
                  <a:tcPr marL="9525" marR="9525" marT="9525" marB="0" anchor="b"/>
                </a:tc>
                <a:extLst>
                  <a:ext uri="{0D108BD9-81ED-4DB2-BD59-A6C34878D82A}">
                    <a16:rowId xmlns:a16="http://schemas.microsoft.com/office/drawing/2014/main" val="3263779793"/>
                  </a:ext>
                </a:extLst>
              </a:tr>
            </a:tbl>
          </a:graphicData>
        </a:graphic>
      </p:graphicFrame>
      <p:sp>
        <p:nvSpPr>
          <p:cNvPr id="6" name="Content Placeholder 2">
            <a:extLst>
              <a:ext uri="{FF2B5EF4-FFF2-40B4-BE49-F238E27FC236}">
                <a16:creationId xmlns:a16="http://schemas.microsoft.com/office/drawing/2014/main" id="{46F14A03-9792-EA4B-909A-B4CAF9D15B48}"/>
              </a:ext>
            </a:extLst>
          </p:cNvPr>
          <p:cNvSpPr txBox="1">
            <a:spLocks/>
          </p:cNvSpPr>
          <p:nvPr/>
        </p:nvSpPr>
        <p:spPr>
          <a:xfrm>
            <a:off x="278716" y="4930773"/>
            <a:ext cx="3298371" cy="192722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a:t>The scatterplot above reveals some correlation between Stress Level and Pace time with p-value of 0.02 being slightly less than alpha set at 0.05</a:t>
            </a:r>
          </a:p>
          <a:p>
            <a:r>
              <a:rPr lang="en-US" sz="1600" dirty="0"/>
              <a:t>Looking  at the quartiles and mean of stress, it may be beneficial to keep levels below 15 for success</a:t>
            </a:r>
          </a:p>
        </p:txBody>
      </p:sp>
      <p:graphicFrame>
        <p:nvGraphicFramePr>
          <p:cNvPr id="7" name="Table 6">
            <a:extLst>
              <a:ext uri="{FF2B5EF4-FFF2-40B4-BE49-F238E27FC236}">
                <a16:creationId xmlns:a16="http://schemas.microsoft.com/office/drawing/2014/main" id="{DE3B8D89-2D89-764B-A3DC-2BD566BC8AD6}"/>
              </a:ext>
            </a:extLst>
          </p:cNvPr>
          <p:cNvGraphicFramePr>
            <a:graphicFrameLocks noGrp="1"/>
          </p:cNvGraphicFramePr>
          <p:nvPr>
            <p:extLst>
              <p:ext uri="{D42A27DB-BD31-4B8C-83A1-F6EECF244321}">
                <p14:modId xmlns:p14="http://schemas.microsoft.com/office/powerpoint/2010/main" val="4228736262"/>
              </p:ext>
            </p:extLst>
          </p:nvPr>
        </p:nvGraphicFramePr>
        <p:xfrm>
          <a:off x="7847270" y="1531642"/>
          <a:ext cx="1532457" cy="1321312"/>
        </p:xfrm>
        <a:graphic>
          <a:graphicData uri="http://schemas.openxmlformats.org/drawingml/2006/table">
            <a:tbl>
              <a:tblPr>
                <a:tableStyleId>{5C22544A-7EE6-4342-B048-85BDC9FD1C3A}</a:tableStyleId>
              </a:tblPr>
              <a:tblGrid>
                <a:gridCol w="1532457">
                  <a:extLst>
                    <a:ext uri="{9D8B030D-6E8A-4147-A177-3AD203B41FA5}">
                      <a16:colId xmlns:a16="http://schemas.microsoft.com/office/drawing/2014/main" val="3021650105"/>
                    </a:ext>
                  </a:extLst>
                </a:gridCol>
              </a:tblGrid>
              <a:tr h="660656">
                <a:tc>
                  <a:txBody>
                    <a:bodyPr/>
                    <a:lstStyle/>
                    <a:p>
                      <a:pPr algn="ctr" fontAlgn="b"/>
                      <a:r>
                        <a:rPr lang="en-US" sz="1600" b="1" i="0" u="none" strike="noStrike" dirty="0">
                          <a:solidFill>
                            <a:srgbClr val="000000"/>
                          </a:solidFill>
                          <a:effectLst/>
                          <a:latin typeface="Calibri" panose="020F0502020204030204" pitchFamily="34" charset="0"/>
                        </a:rPr>
                        <a:t>Correlation Coefficient</a:t>
                      </a:r>
                    </a:p>
                  </a:txBody>
                  <a:tcPr marL="9525" marR="9525" marT="9525" marB="0" anchor="b"/>
                </a:tc>
                <a:extLst>
                  <a:ext uri="{0D108BD9-81ED-4DB2-BD59-A6C34878D82A}">
                    <a16:rowId xmlns:a16="http://schemas.microsoft.com/office/drawing/2014/main" val="1247491933"/>
                  </a:ext>
                </a:extLst>
              </a:tr>
              <a:tr h="660656">
                <a:tc>
                  <a:txBody>
                    <a:bodyPr/>
                    <a:lstStyle/>
                    <a:p>
                      <a:pPr algn="r" fontAlgn="b"/>
                      <a:r>
                        <a:rPr lang="en-US" sz="1600" u="none" strike="noStrike" dirty="0">
                          <a:effectLst/>
                          <a:highlight>
                            <a:srgbClr val="FFFF00"/>
                          </a:highlight>
                        </a:rPr>
                        <a:t>0.445867179</a:t>
                      </a:r>
                      <a:endParaRPr lang="en-US" sz="16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981614361"/>
                  </a:ext>
                </a:extLst>
              </a:tr>
            </a:tbl>
          </a:graphicData>
        </a:graphic>
      </p:graphicFrame>
      <p:sp>
        <p:nvSpPr>
          <p:cNvPr id="11" name="TextBox 10">
            <a:extLst>
              <a:ext uri="{FF2B5EF4-FFF2-40B4-BE49-F238E27FC236}">
                <a16:creationId xmlns:a16="http://schemas.microsoft.com/office/drawing/2014/main" id="{28849210-6415-8C48-9E5A-29728711911F}"/>
              </a:ext>
            </a:extLst>
          </p:cNvPr>
          <p:cNvSpPr txBox="1"/>
          <p:nvPr/>
        </p:nvSpPr>
        <p:spPr>
          <a:xfrm>
            <a:off x="3709528" y="3881079"/>
            <a:ext cx="2630920" cy="646331"/>
          </a:xfrm>
          <a:prstGeom prst="rect">
            <a:avLst/>
          </a:prstGeom>
          <a:noFill/>
        </p:spPr>
        <p:txBody>
          <a:bodyPr wrap="square" rtlCol="0">
            <a:spAutoFit/>
          </a:bodyPr>
          <a:lstStyle/>
          <a:p>
            <a:r>
              <a:rPr lang="en-US" dirty="0"/>
              <a:t>Simple Linear Regression of Stress Level vs Pace </a:t>
            </a:r>
          </a:p>
        </p:txBody>
      </p:sp>
      <p:sp>
        <p:nvSpPr>
          <p:cNvPr id="12" name="TextBox 11">
            <a:extLst>
              <a:ext uri="{FF2B5EF4-FFF2-40B4-BE49-F238E27FC236}">
                <a16:creationId xmlns:a16="http://schemas.microsoft.com/office/drawing/2014/main" id="{86490FDD-7BC6-644A-819F-310B270D8C50}"/>
              </a:ext>
            </a:extLst>
          </p:cNvPr>
          <p:cNvSpPr txBox="1"/>
          <p:nvPr/>
        </p:nvSpPr>
        <p:spPr>
          <a:xfrm>
            <a:off x="7775214" y="578473"/>
            <a:ext cx="3209026" cy="923330"/>
          </a:xfrm>
          <a:prstGeom prst="rect">
            <a:avLst/>
          </a:prstGeom>
          <a:noFill/>
        </p:spPr>
        <p:txBody>
          <a:bodyPr wrap="square" rtlCol="0">
            <a:spAutoFit/>
          </a:bodyPr>
          <a:lstStyle/>
          <a:p>
            <a:r>
              <a:rPr lang="en-US" dirty="0"/>
              <a:t>Calculated Correlation Coefficient of Stress Level vs Pace</a:t>
            </a:r>
          </a:p>
        </p:txBody>
      </p:sp>
      <p:sp>
        <p:nvSpPr>
          <p:cNvPr id="13" name="TextBox 12">
            <a:extLst>
              <a:ext uri="{FF2B5EF4-FFF2-40B4-BE49-F238E27FC236}">
                <a16:creationId xmlns:a16="http://schemas.microsoft.com/office/drawing/2014/main" id="{6D8FB854-111C-A143-8DD2-D3BA55E37C4A}"/>
              </a:ext>
            </a:extLst>
          </p:cNvPr>
          <p:cNvSpPr txBox="1"/>
          <p:nvPr/>
        </p:nvSpPr>
        <p:spPr>
          <a:xfrm>
            <a:off x="7847270" y="4385763"/>
            <a:ext cx="3347049" cy="1754326"/>
          </a:xfrm>
          <a:prstGeom prst="rect">
            <a:avLst/>
          </a:prstGeom>
          <a:noFill/>
        </p:spPr>
        <p:txBody>
          <a:bodyPr wrap="square" rtlCol="0">
            <a:spAutoFit/>
          </a:bodyPr>
          <a:lstStyle/>
          <a:p>
            <a:r>
              <a:rPr lang="en-US" dirty="0"/>
              <a:t>While the correlation coefficient is not the preferred +/- 0.7, it is still showing a positive correlation between 0 and 1.  This was this highest value of all other inputs studied in terms of effect on pace</a:t>
            </a:r>
          </a:p>
        </p:txBody>
      </p:sp>
      <p:graphicFrame>
        <p:nvGraphicFramePr>
          <p:cNvPr id="14" name="Table 13">
            <a:extLst>
              <a:ext uri="{FF2B5EF4-FFF2-40B4-BE49-F238E27FC236}">
                <a16:creationId xmlns:a16="http://schemas.microsoft.com/office/drawing/2014/main" id="{1DFDFF17-DB67-9641-8016-C1549C3D1495}"/>
              </a:ext>
            </a:extLst>
          </p:cNvPr>
          <p:cNvGraphicFramePr>
            <a:graphicFrameLocks noGrp="1"/>
          </p:cNvGraphicFramePr>
          <p:nvPr>
            <p:extLst>
              <p:ext uri="{D42A27DB-BD31-4B8C-83A1-F6EECF244321}">
                <p14:modId xmlns:p14="http://schemas.microsoft.com/office/powerpoint/2010/main" val="2379689217"/>
              </p:ext>
            </p:extLst>
          </p:nvPr>
        </p:nvGraphicFramePr>
        <p:xfrm>
          <a:off x="4873098" y="4791871"/>
          <a:ext cx="1794526" cy="1927226"/>
        </p:xfrm>
        <a:graphic>
          <a:graphicData uri="http://schemas.openxmlformats.org/drawingml/2006/table">
            <a:tbl>
              <a:tblPr>
                <a:tableStyleId>{5C22544A-7EE6-4342-B048-85BDC9FD1C3A}</a:tableStyleId>
              </a:tblPr>
              <a:tblGrid>
                <a:gridCol w="1794526">
                  <a:extLst>
                    <a:ext uri="{9D8B030D-6E8A-4147-A177-3AD203B41FA5}">
                      <a16:colId xmlns:a16="http://schemas.microsoft.com/office/drawing/2014/main" val="379459076"/>
                    </a:ext>
                  </a:extLst>
                </a:gridCol>
              </a:tblGrid>
              <a:tr h="275318">
                <a:tc>
                  <a:txBody>
                    <a:bodyPr/>
                    <a:lstStyle/>
                    <a:p>
                      <a:pPr algn="l" fontAlgn="b"/>
                      <a:r>
                        <a:rPr lang="en-US" sz="1600" b="1" u="none" strike="noStrike" dirty="0">
                          <a:effectLst/>
                        </a:rPr>
                        <a:t>Stress Day Before</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8686535"/>
                  </a:ext>
                </a:extLst>
              </a:tr>
              <a:tr h="275318">
                <a:tc>
                  <a:txBody>
                    <a:bodyPr/>
                    <a:lstStyle/>
                    <a:p>
                      <a:pPr algn="l" fontAlgn="b"/>
                      <a:r>
                        <a:rPr lang="en-US" sz="1600" u="none" strike="noStrike" dirty="0">
                          <a:effectLst/>
                        </a:rPr>
                        <a:t> Min.   : 9.00    </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1492042"/>
                  </a:ext>
                </a:extLst>
              </a:tr>
              <a:tr h="275318">
                <a:tc>
                  <a:txBody>
                    <a:bodyPr/>
                    <a:lstStyle/>
                    <a:p>
                      <a:pPr algn="l" fontAlgn="b"/>
                      <a:r>
                        <a:rPr lang="en-US" sz="1600" u="none" strike="noStrike">
                          <a:effectLst/>
                        </a:rPr>
                        <a:t> 1st Qu.:15.00    </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36896744"/>
                  </a:ext>
                </a:extLst>
              </a:tr>
              <a:tr h="275318">
                <a:tc>
                  <a:txBody>
                    <a:bodyPr/>
                    <a:lstStyle/>
                    <a:p>
                      <a:pPr algn="l" fontAlgn="b"/>
                      <a:r>
                        <a:rPr lang="en-US" sz="1600" u="none" strike="noStrike">
                          <a:effectLst/>
                        </a:rPr>
                        <a:t> Median :19.00    </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5453677"/>
                  </a:ext>
                </a:extLst>
              </a:tr>
              <a:tr h="275318">
                <a:tc>
                  <a:txBody>
                    <a:bodyPr/>
                    <a:lstStyle/>
                    <a:p>
                      <a:pPr algn="l" fontAlgn="b"/>
                      <a:r>
                        <a:rPr lang="en-US" sz="1600" u="none" strike="noStrike">
                          <a:effectLst/>
                        </a:rPr>
                        <a:t> Mean   :22.12    </a:t>
                      </a:r>
                      <a:endParaRPr lang="en-US" sz="16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6255745"/>
                  </a:ext>
                </a:extLst>
              </a:tr>
              <a:tr h="275318">
                <a:tc>
                  <a:txBody>
                    <a:bodyPr/>
                    <a:lstStyle/>
                    <a:p>
                      <a:pPr algn="l" fontAlgn="b"/>
                      <a:r>
                        <a:rPr lang="en-US" sz="1600" u="none" strike="noStrike" dirty="0">
                          <a:effectLst/>
                        </a:rPr>
                        <a:t> 3rd Qu.:30.00    </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9084125"/>
                  </a:ext>
                </a:extLst>
              </a:tr>
              <a:tr h="275318">
                <a:tc>
                  <a:txBody>
                    <a:bodyPr/>
                    <a:lstStyle/>
                    <a:p>
                      <a:pPr algn="l" fontAlgn="b"/>
                      <a:r>
                        <a:rPr lang="en-US" sz="1600" u="none" strike="noStrike" dirty="0">
                          <a:effectLst/>
                        </a:rPr>
                        <a:t> Max.   :43.00    </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3937240"/>
                  </a:ext>
                </a:extLst>
              </a:tr>
            </a:tbl>
          </a:graphicData>
        </a:graphic>
      </p:graphicFrame>
      <p:sp>
        <p:nvSpPr>
          <p:cNvPr id="15" name="Up Arrow 14">
            <a:extLst>
              <a:ext uri="{FF2B5EF4-FFF2-40B4-BE49-F238E27FC236}">
                <a16:creationId xmlns:a16="http://schemas.microsoft.com/office/drawing/2014/main" id="{C0BA4AA8-2203-994E-ABE2-D21BFFB9DBB9}"/>
              </a:ext>
            </a:extLst>
          </p:cNvPr>
          <p:cNvSpPr/>
          <p:nvPr/>
        </p:nvSpPr>
        <p:spPr>
          <a:xfrm>
            <a:off x="8302840" y="3295291"/>
            <a:ext cx="766229" cy="974677"/>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3E46BBC4-9813-B84B-9AE9-E747534C9789}"/>
              </a:ext>
            </a:extLst>
          </p:cNvPr>
          <p:cNvSpPr/>
          <p:nvPr/>
        </p:nvSpPr>
        <p:spPr>
          <a:xfrm>
            <a:off x="3761117" y="6140089"/>
            <a:ext cx="862641" cy="3987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F4FFB2C6-7E20-3243-8172-E3581E6D8A9A}"/>
              </a:ext>
            </a:extLst>
          </p:cNvPr>
          <p:cNvSpPr txBox="1"/>
          <p:nvPr/>
        </p:nvSpPr>
        <p:spPr>
          <a:xfrm>
            <a:off x="278716" y="117491"/>
            <a:ext cx="7236899" cy="707886"/>
          </a:xfrm>
          <a:prstGeom prst="rect">
            <a:avLst/>
          </a:prstGeom>
          <a:solidFill>
            <a:schemeClr val="accent4">
              <a:alpha val="48000"/>
            </a:schemeClr>
          </a:solidFill>
        </p:spPr>
        <p:txBody>
          <a:bodyPr wrap="square" rtlCol="0">
            <a:spAutoFit/>
          </a:bodyPr>
          <a:lstStyle/>
          <a:p>
            <a:r>
              <a:rPr lang="en-US" sz="2000" dirty="0"/>
              <a:t>Analyze: Linear Regression (cont.) + </a:t>
            </a:r>
          </a:p>
          <a:p>
            <a:r>
              <a:rPr lang="en-US" sz="2000" dirty="0"/>
              <a:t>Correlation Coefficient</a:t>
            </a:r>
          </a:p>
        </p:txBody>
      </p:sp>
    </p:spTree>
    <p:extLst>
      <p:ext uri="{BB962C8B-B14F-4D97-AF65-F5344CB8AC3E}">
        <p14:creationId xmlns:p14="http://schemas.microsoft.com/office/powerpoint/2010/main" val="2942399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78A5CAF4-27AE-4743-9A74-491B67447590}"/>
              </a:ext>
            </a:extLst>
          </p:cNvPr>
          <p:cNvSpPr>
            <a:spLocks noGrp="1"/>
          </p:cNvSpPr>
          <p:nvPr>
            <p:ph idx="1"/>
          </p:nvPr>
        </p:nvSpPr>
        <p:spPr>
          <a:xfrm>
            <a:off x="328521" y="1622635"/>
            <a:ext cx="5131279" cy="4870240"/>
          </a:xfrm>
        </p:spPr>
        <p:txBody>
          <a:bodyPr>
            <a:normAutofit fontScale="92500"/>
          </a:bodyPr>
          <a:lstStyle/>
          <a:p>
            <a:r>
              <a:rPr lang="en-US" dirty="0"/>
              <a:t>Stress and Eating were two inputs that showed some evidence towards effects on Pace.  Using the analysis, a new process map was created with new parameters (as seen on next slide):</a:t>
            </a:r>
          </a:p>
          <a:p>
            <a:pPr lvl="1"/>
            <a:r>
              <a:rPr lang="en-US" dirty="0"/>
              <a:t>Stress levels should be kept below 15 per 1</a:t>
            </a:r>
            <a:r>
              <a:rPr lang="en-US" baseline="30000" dirty="0"/>
              <a:t>st</a:t>
            </a:r>
            <a:r>
              <a:rPr lang="en-US" dirty="0"/>
              <a:t> quartile of sample data</a:t>
            </a:r>
          </a:p>
          <a:p>
            <a:pPr lvl="2"/>
            <a:r>
              <a:rPr lang="en-US" dirty="0"/>
              <a:t>Drink plenty of water, abstain from alcohol and other dehydrants</a:t>
            </a:r>
          </a:p>
          <a:p>
            <a:pPr lvl="1"/>
            <a:r>
              <a:rPr lang="en-US" dirty="0"/>
              <a:t>Food should be eaten before going on the run as seen from the mean between eating before or not is </a:t>
            </a:r>
            <a:r>
              <a:rPr lang="en-US" dirty="0">
                <a:highlight>
                  <a:srgbClr val="FFFF00"/>
                </a:highlight>
              </a:rPr>
              <a:t>51 seconds</a:t>
            </a:r>
          </a:p>
          <a:p>
            <a:endParaRPr lang="en-US" dirty="0"/>
          </a:p>
        </p:txBody>
      </p:sp>
      <p:sp>
        <p:nvSpPr>
          <p:cNvPr id="10" name="Title 9">
            <a:extLst>
              <a:ext uri="{FF2B5EF4-FFF2-40B4-BE49-F238E27FC236}">
                <a16:creationId xmlns:a16="http://schemas.microsoft.com/office/drawing/2014/main" id="{D7BBCE51-8EDC-BC42-9C9D-80FA5FB02D6D}"/>
              </a:ext>
            </a:extLst>
          </p:cNvPr>
          <p:cNvSpPr>
            <a:spLocks noGrp="1"/>
          </p:cNvSpPr>
          <p:nvPr>
            <p:ph type="title"/>
          </p:nvPr>
        </p:nvSpPr>
        <p:spPr>
          <a:xfrm>
            <a:off x="838200" y="365125"/>
            <a:ext cx="4111923" cy="900381"/>
          </a:xfrm>
          <a:solidFill>
            <a:schemeClr val="accent4">
              <a:alpha val="51000"/>
            </a:schemeClr>
          </a:solidFill>
        </p:spPr>
        <p:txBody>
          <a:bodyPr>
            <a:normAutofit fontScale="90000"/>
          </a:bodyPr>
          <a:lstStyle/>
          <a:p>
            <a:r>
              <a:rPr lang="en-US" dirty="0"/>
              <a:t>Analysis Take Away</a:t>
            </a:r>
          </a:p>
        </p:txBody>
      </p:sp>
      <p:graphicFrame>
        <p:nvGraphicFramePr>
          <p:cNvPr id="18" name="Table 17">
            <a:extLst>
              <a:ext uri="{FF2B5EF4-FFF2-40B4-BE49-F238E27FC236}">
                <a16:creationId xmlns:a16="http://schemas.microsoft.com/office/drawing/2014/main" id="{54B645DD-DB99-7E46-A5BC-CA5048409747}"/>
              </a:ext>
            </a:extLst>
          </p:cNvPr>
          <p:cNvGraphicFramePr>
            <a:graphicFrameLocks noGrp="1"/>
          </p:cNvGraphicFramePr>
          <p:nvPr>
            <p:extLst>
              <p:ext uri="{D42A27DB-BD31-4B8C-83A1-F6EECF244321}">
                <p14:modId xmlns:p14="http://schemas.microsoft.com/office/powerpoint/2010/main" val="1171648998"/>
              </p:ext>
            </p:extLst>
          </p:nvPr>
        </p:nvGraphicFramePr>
        <p:xfrm>
          <a:off x="6579082" y="558140"/>
          <a:ext cx="2150853" cy="2163496"/>
        </p:xfrm>
        <a:graphic>
          <a:graphicData uri="http://schemas.openxmlformats.org/drawingml/2006/table">
            <a:tbl>
              <a:tblPr>
                <a:tableStyleId>{5C22544A-7EE6-4342-B048-85BDC9FD1C3A}</a:tableStyleId>
              </a:tblPr>
              <a:tblGrid>
                <a:gridCol w="2150853">
                  <a:extLst>
                    <a:ext uri="{9D8B030D-6E8A-4147-A177-3AD203B41FA5}">
                      <a16:colId xmlns:a16="http://schemas.microsoft.com/office/drawing/2014/main" val="3402176970"/>
                    </a:ext>
                  </a:extLst>
                </a:gridCol>
              </a:tblGrid>
              <a:tr h="270437">
                <a:tc>
                  <a:txBody>
                    <a:bodyPr/>
                    <a:lstStyle/>
                    <a:p>
                      <a:pPr algn="l" fontAlgn="b"/>
                      <a:r>
                        <a:rPr lang="en-US" sz="1600" b="0" i="0" u="none" strike="noStrike" dirty="0">
                          <a:solidFill>
                            <a:srgbClr val="000000"/>
                          </a:solidFill>
                          <a:effectLst/>
                          <a:latin typeface="Calibri" panose="020F0502020204030204" pitchFamily="34" charset="0"/>
                        </a:rPr>
                        <a:t>Box Plot Analysis</a:t>
                      </a:r>
                    </a:p>
                  </a:txBody>
                  <a:tcPr marL="9525" marR="9525" marT="9525" marB="0" anchor="b"/>
                </a:tc>
                <a:extLst>
                  <a:ext uri="{0D108BD9-81ED-4DB2-BD59-A6C34878D82A}">
                    <a16:rowId xmlns:a16="http://schemas.microsoft.com/office/drawing/2014/main" val="1338575386"/>
                  </a:ext>
                </a:extLst>
              </a:tr>
              <a:tr h="270437">
                <a:tc>
                  <a:txBody>
                    <a:bodyPr/>
                    <a:lstStyle/>
                    <a:p>
                      <a:pPr algn="l" fontAlgn="b"/>
                      <a:r>
                        <a:rPr lang="en-US" sz="1600" b="1" i="0" u="none" strike="noStrike" dirty="0">
                          <a:solidFill>
                            <a:srgbClr val="000000"/>
                          </a:solidFill>
                          <a:effectLst/>
                          <a:latin typeface="Calibri" panose="020F0502020204030204" pitchFamily="34" charset="0"/>
                        </a:rPr>
                        <a:t>Yes Food Category </a:t>
                      </a:r>
                    </a:p>
                  </a:txBody>
                  <a:tcPr marL="9525" marR="9525" marT="9525" marB="0" anchor="b"/>
                </a:tc>
                <a:extLst>
                  <a:ext uri="{0D108BD9-81ED-4DB2-BD59-A6C34878D82A}">
                    <a16:rowId xmlns:a16="http://schemas.microsoft.com/office/drawing/2014/main" val="1161427541"/>
                  </a:ext>
                </a:extLst>
              </a:tr>
              <a:tr h="270437">
                <a:tc>
                  <a:txBody>
                    <a:bodyPr/>
                    <a:lstStyle/>
                    <a:p>
                      <a:pPr algn="l" fontAlgn="b"/>
                      <a:r>
                        <a:rPr lang="en-US" sz="1600" u="none" strike="noStrike" dirty="0">
                          <a:effectLst/>
                        </a:rPr>
                        <a:t> Min.   :442  seconds</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7719540"/>
                  </a:ext>
                </a:extLst>
              </a:tr>
              <a:tr h="270437">
                <a:tc>
                  <a:txBody>
                    <a:bodyPr/>
                    <a:lstStyle/>
                    <a:p>
                      <a:pPr algn="l" fontAlgn="b"/>
                      <a:r>
                        <a:rPr lang="en-US" sz="1600" u="none" strike="noStrike" dirty="0">
                          <a:effectLst/>
                        </a:rPr>
                        <a:t> 1st Qu.:486  seconds</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01722653"/>
                  </a:ext>
                </a:extLst>
              </a:tr>
              <a:tr h="270437">
                <a:tc>
                  <a:txBody>
                    <a:bodyPr/>
                    <a:lstStyle/>
                    <a:p>
                      <a:pPr algn="l" fontAlgn="b"/>
                      <a:r>
                        <a:rPr lang="en-US" sz="1600" u="none" strike="noStrike" dirty="0">
                          <a:effectLst/>
                        </a:rPr>
                        <a:t> Median :520  seconds</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1583161"/>
                  </a:ext>
                </a:extLst>
              </a:tr>
              <a:tr h="270437">
                <a:tc>
                  <a:txBody>
                    <a:bodyPr/>
                    <a:lstStyle/>
                    <a:p>
                      <a:pPr algn="l" fontAlgn="b"/>
                      <a:r>
                        <a:rPr lang="en-US" sz="1600" u="none" strike="noStrike" dirty="0">
                          <a:effectLst/>
                          <a:highlight>
                            <a:srgbClr val="FFFF00"/>
                          </a:highlight>
                        </a:rPr>
                        <a:t> Mean   :516  seconds</a:t>
                      </a:r>
                      <a:endParaRPr lang="en-US" sz="16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182865866"/>
                  </a:ext>
                </a:extLst>
              </a:tr>
              <a:tr h="270437">
                <a:tc>
                  <a:txBody>
                    <a:bodyPr/>
                    <a:lstStyle/>
                    <a:p>
                      <a:pPr algn="l" fontAlgn="b"/>
                      <a:r>
                        <a:rPr lang="en-US" sz="1600" u="none" strike="noStrike" dirty="0">
                          <a:effectLst/>
                        </a:rPr>
                        <a:t> 3rd Qu.:537  seconds</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9410506"/>
                  </a:ext>
                </a:extLst>
              </a:tr>
              <a:tr h="270437">
                <a:tc>
                  <a:txBody>
                    <a:bodyPr/>
                    <a:lstStyle/>
                    <a:p>
                      <a:pPr algn="l" fontAlgn="b"/>
                      <a:r>
                        <a:rPr lang="en-US" sz="1600" u="none" strike="noStrike" dirty="0">
                          <a:effectLst/>
                        </a:rPr>
                        <a:t> Max.   :592  seconds</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8501976"/>
                  </a:ext>
                </a:extLst>
              </a:tr>
            </a:tbl>
          </a:graphicData>
        </a:graphic>
      </p:graphicFrame>
      <p:graphicFrame>
        <p:nvGraphicFramePr>
          <p:cNvPr id="20" name="Table 19">
            <a:extLst>
              <a:ext uri="{FF2B5EF4-FFF2-40B4-BE49-F238E27FC236}">
                <a16:creationId xmlns:a16="http://schemas.microsoft.com/office/drawing/2014/main" id="{BEE31893-6873-F04F-B1FF-AA35B71BAA17}"/>
              </a:ext>
            </a:extLst>
          </p:cNvPr>
          <p:cNvGraphicFramePr>
            <a:graphicFrameLocks noGrp="1"/>
          </p:cNvGraphicFramePr>
          <p:nvPr>
            <p:extLst>
              <p:ext uri="{D42A27DB-BD31-4B8C-83A1-F6EECF244321}">
                <p14:modId xmlns:p14="http://schemas.microsoft.com/office/powerpoint/2010/main" val="3766193728"/>
              </p:ext>
            </p:extLst>
          </p:nvPr>
        </p:nvGraphicFramePr>
        <p:xfrm>
          <a:off x="9080740" y="581442"/>
          <a:ext cx="2150853" cy="2163496"/>
        </p:xfrm>
        <a:graphic>
          <a:graphicData uri="http://schemas.openxmlformats.org/drawingml/2006/table">
            <a:tbl>
              <a:tblPr>
                <a:tableStyleId>{5C22544A-7EE6-4342-B048-85BDC9FD1C3A}</a:tableStyleId>
              </a:tblPr>
              <a:tblGrid>
                <a:gridCol w="2150853">
                  <a:extLst>
                    <a:ext uri="{9D8B030D-6E8A-4147-A177-3AD203B41FA5}">
                      <a16:colId xmlns:a16="http://schemas.microsoft.com/office/drawing/2014/main" val="3998414172"/>
                    </a:ext>
                  </a:extLst>
                </a:gridCol>
              </a:tblGrid>
              <a:tr h="270437">
                <a:tc>
                  <a:txBody>
                    <a:bodyPr/>
                    <a:lstStyle/>
                    <a:p>
                      <a:pPr algn="l" fontAlgn="b"/>
                      <a:r>
                        <a:rPr lang="en-US" sz="1600" b="0" i="0" u="none" strike="noStrike" dirty="0">
                          <a:solidFill>
                            <a:srgbClr val="000000"/>
                          </a:solidFill>
                          <a:effectLst/>
                          <a:latin typeface="Calibri" panose="020F0502020204030204" pitchFamily="34" charset="0"/>
                        </a:rPr>
                        <a:t>Box Plot Analysis</a:t>
                      </a:r>
                    </a:p>
                  </a:txBody>
                  <a:tcPr marL="9525" marR="9525" marT="9525" marB="0" anchor="b"/>
                </a:tc>
                <a:extLst>
                  <a:ext uri="{0D108BD9-81ED-4DB2-BD59-A6C34878D82A}">
                    <a16:rowId xmlns:a16="http://schemas.microsoft.com/office/drawing/2014/main" val="779436968"/>
                  </a:ext>
                </a:extLst>
              </a:tr>
              <a:tr h="270437">
                <a:tc>
                  <a:txBody>
                    <a:bodyPr/>
                    <a:lstStyle/>
                    <a:p>
                      <a:pPr algn="l" fontAlgn="b"/>
                      <a:r>
                        <a:rPr lang="en-US" sz="1600" b="1" i="0" u="none" strike="noStrike" dirty="0">
                          <a:solidFill>
                            <a:srgbClr val="000000"/>
                          </a:solidFill>
                          <a:effectLst/>
                          <a:latin typeface="Calibri" panose="020F0502020204030204" pitchFamily="34" charset="0"/>
                        </a:rPr>
                        <a:t>No Food Category</a:t>
                      </a:r>
                    </a:p>
                  </a:txBody>
                  <a:tcPr marL="9525" marR="9525" marT="9525" marB="0" anchor="b"/>
                </a:tc>
                <a:extLst>
                  <a:ext uri="{0D108BD9-81ED-4DB2-BD59-A6C34878D82A}">
                    <a16:rowId xmlns:a16="http://schemas.microsoft.com/office/drawing/2014/main" val="3765590507"/>
                  </a:ext>
                </a:extLst>
              </a:tr>
              <a:tr h="270437">
                <a:tc>
                  <a:txBody>
                    <a:bodyPr/>
                    <a:lstStyle/>
                    <a:p>
                      <a:pPr algn="l" fontAlgn="b"/>
                      <a:r>
                        <a:rPr lang="en-US" sz="1600" u="none" strike="noStrike" dirty="0">
                          <a:effectLst/>
                        </a:rPr>
                        <a:t> Min.   :526.0  seconds</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4904992"/>
                  </a:ext>
                </a:extLst>
              </a:tr>
              <a:tr h="270437">
                <a:tc>
                  <a:txBody>
                    <a:bodyPr/>
                    <a:lstStyle/>
                    <a:p>
                      <a:pPr algn="l" fontAlgn="b"/>
                      <a:r>
                        <a:rPr lang="en-US" sz="1600" u="none" strike="noStrike" dirty="0">
                          <a:effectLst/>
                        </a:rPr>
                        <a:t> 1st Qu.:551.5  seconds</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5133981"/>
                  </a:ext>
                </a:extLst>
              </a:tr>
              <a:tr h="270437">
                <a:tc>
                  <a:txBody>
                    <a:bodyPr/>
                    <a:lstStyle/>
                    <a:p>
                      <a:pPr algn="l" fontAlgn="b"/>
                      <a:r>
                        <a:rPr lang="en-US" sz="1600" u="none" strike="noStrike" dirty="0">
                          <a:effectLst/>
                        </a:rPr>
                        <a:t> Median :553.5  seconds</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202721"/>
                  </a:ext>
                </a:extLst>
              </a:tr>
              <a:tr h="270437">
                <a:tc>
                  <a:txBody>
                    <a:bodyPr/>
                    <a:lstStyle/>
                    <a:p>
                      <a:pPr algn="l" fontAlgn="b"/>
                      <a:r>
                        <a:rPr lang="en-US" sz="1600" u="none" strike="noStrike" dirty="0">
                          <a:effectLst/>
                          <a:highlight>
                            <a:srgbClr val="FFFF00"/>
                          </a:highlight>
                        </a:rPr>
                        <a:t> Mean   :567.3  seconds</a:t>
                      </a:r>
                      <a:endParaRPr lang="en-US" sz="16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3524879106"/>
                  </a:ext>
                </a:extLst>
              </a:tr>
              <a:tr h="270437">
                <a:tc>
                  <a:txBody>
                    <a:bodyPr/>
                    <a:lstStyle/>
                    <a:p>
                      <a:pPr algn="l" fontAlgn="b"/>
                      <a:r>
                        <a:rPr lang="en-US" sz="1600" u="none" strike="noStrike" dirty="0">
                          <a:effectLst/>
                        </a:rPr>
                        <a:t> 3rd Qu.:592.8  seconds</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8167541"/>
                  </a:ext>
                </a:extLst>
              </a:tr>
              <a:tr h="270437">
                <a:tc>
                  <a:txBody>
                    <a:bodyPr/>
                    <a:lstStyle/>
                    <a:p>
                      <a:pPr algn="l" fontAlgn="b"/>
                      <a:r>
                        <a:rPr lang="en-US" sz="1600" u="none" strike="noStrike" dirty="0">
                          <a:effectLst/>
                        </a:rPr>
                        <a:t> Max.   :622.0  seconds</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06029349"/>
                  </a:ext>
                </a:extLst>
              </a:tr>
            </a:tbl>
          </a:graphicData>
        </a:graphic>
      </p:graphicFrame>
      <p:graphicFrame>
        <p:nvGraphicFramePr>
          <p:cNvPr id="21" name="Table 20">
            <a:extLst>
              <a:ext uri="{FF2B5EF4-FFF2-40B4-BE49-F238E27FC236}">
                <a16:creationId xmlns:a16="http://schemas.microsoft.com/office/drawing/2014/main" id="{B4F9E384-33D9-B54B-BEF3-FE4FD6D51C58}"/>
              </a:ext>
            </a:extLst>
          </p:cNvPr>
          <p:cNvGraphicFramePr>
            <a:graphicFrameLocks noGrp="1"/>
          </p:cNvGraphicFramePr>
          <p:nvPr>
            <p:extLst>
              <p:ext uri="{D42A27DB-BD31-4B8C-83A1-F6EECF244321}">
                <p14:modId xmlns:p14="http://schemas.microsoft.com/office/powerpoint/2010/main" val="668852750"/>
              </p:ext>
            </p:extLst>
          </p:nvPr>
        </p:nvGraphicFramePr>
        <p:xfrm>
          <a:off x="7473353" y="3031314"/>
          <a:ext cx="2513164" cy="2163497"/>
        </p:xfrm>
        <a:graphic>
          <a:graphicData uri="http://schemas.openxmlformats.org/drawingml/2006/table">
            <a:tbl>
              <a:tblPr>
                <a:tableStyleId>{5C22544A-7EE6-4342-B048-85BDC9FD1C3A}</a:tableStyleId>
              </a:tblPr>
              <a:tblGrid>
                <a:gridCol w="2513164">
                  <a:extLst>
                    <a:ext uri="{9D8B030D-6E8A-4147-A177-3AD203B41FA5}">
                      <a16:colId xmlns:a16="http://schemas.microsoft.com/office/drawing/2014/main" val="379459076"/>
                    </a:ext>
                  </a:extLst>
                </a:gridCol>
              </a:tblGrid>
              <a:tr h="309071">
                <a:tc>
                  <a:txBody>
                    <a:bodyPr/>
                    <a:lstStyle/>
                    <a:p>
                      <a:pPr algn="l" fontAlgn="b"/>
                      <a:r>
                        <a:rPr lang="en-US" sz="1600" u="none" strike="noStrike" dirty="0">
                          <a:effectLst/>
                        </a:rPr>
                        <a:t>St</a:t>
                      </a:r>
                      <a:r>
                        <a:rPr lang="en-US" sz="1600" b="1" u="none" strike="noStrike" dirty="0">
                          <a:effectLst/>
                        </a:rPr>
                        <a:t>ress Day Before</a:t>
                      </a:r>
                      <a:endParaRPr lang="en-US" sz="16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578686535"/>
                  </a:ext>
                </a:extLst>
              </a:tr>
              <a:tr h="309071">
                <a:tc>
                  <a:txBody>
                    <a:bodyPr/>
                    <a:lstStyle/>
                    <a:p>
                      <a:pPr algn="l" fontAlgn="b"/>
                      <a:r>
                        <a:rPr lang="en-US" sz="1600" u="none" strike="noStrike" dirty="0">
                          <a:effectLst/>
                        </a:rPr>
                        <a:t> Min.   : 9.00 stress level</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51492042"/>
                  </a:ext>
                </a:extLst>
              </a:tr>
              <a:tr h="309071">
                <a:tc>
                  <a:txBody>
                    <a:bodyPr/>
                    <a:lstStyle/>
                    <a:p>
                      <a:pPr algn="l" fontAlgn="b"/>
                      <a:r>
                        <a:rPr lang="en-US" sz="1600" u="none" strike="noStrike" dirty="0">
                          <a:effectLst/>
                        </a:rPr>
                        <a:t> </a:t>
                      </a:r>
                      <a:r>
                        <a:rPr lang="en-US" sz="1600" u="none" strike="noStrike" dirty="0">
                          <a:effectLst/>
                          <a:highlight>
                            <a:srgbClr val="FFFF00"/>
                          </a:highlight>
                        </a:rPr>
                        <a:t>1st Qu.:15.00    stress level</a:t>
                      </a:r>
                      <a:endParaRPr lang="en-US" sz="16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1836896744"/>
                  </a:ext>
                </a:extLst>
              </a:tr>
              <a:tr h="309071">
                <a:tc>
                  <a:txBody>
                    <a:bodyPr/>
                    <a:lstStyle/>
                    <a:p>
                      <a:pPr algn="l" fontAlgn="b"/>
                      <a:r>
                        <a:rPr lang="en-US" sz="1600" u="none" strike="noStrike" dirty="0">
                          <a:effectLst/>
                        </a:rPr>
                        <a:t> Median :19.00 stress level</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5453677"/>
                  </a:ext>
                </a:extLst>
              </a:tr>
              <a:tr h="309071">
                <a:tc>
                  <a:txBody>
                    <a:bodyPr/>
                    <a:lstStyle/>
                    <a:p>
                      <a:pPr algn="l" fontAlgn="b"/>
                      <a:r>
                        <a:rPr lang="en-US" sz="1600" u="none" strike="noStrike" dirty="0">
                          <a:effectLst/>
                        </a:rPr>
                        <a:t> Mean   :22.12  stress level  </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76255745"/>
                  </a:ext>
                </a:extLst>
              </a:tr>
              <a:tr h="309071">
                <a:tc>
                  <a:txBody>
                    <a:bodyPr/>
                    <a:lstStyle/>
                    <a:p>
                      <a:pPr algn="l" fontAlgn="b"/>
                      <a:r>
                        <a:rPr lang="en-US" sz="1600" u="none" strike="noStrike" dirty="0">
                          <a:effectLst/>
                        </a:rPr>
                        <a:t> 3rd Qu.:30.00  stress level  </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89084125"/>
                  </a:ext>
                </a:extLst>
              </a:tr>
              <a:tr h="309071">
                <a:tc>
                  <a:txBody>
                    <a:bodyPr/>
                    <a:lstStyle/>
                    <a:p>
                      <a:pPr algn="l" fontAlgn="b"/>
                      <a:r>
                        <a:rPr lang="en-US" sz="1600" u="none" strike="noStrike" dirty="0">
                          <a:effectLst/>
                        </a:rPr>
                        <a:t> Max.   :43.00   stress level </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63937240"/>
                  </a:ext>
                </a:extLst>
              </a:tr>
            </a:tbl>
          </a:graphicData>
        </a:graphic>
      </p:graphicFrame>
    </p:spTree>
    <p:extLst>
      <p:ext uri="{BB962C8B-B14F-4D97-AF65-F5344CB8AC3E}">
        <p14:creationId xmlns:p14="http://schemas.microsoft.com/office/powerpoint/2010/main" val="2786638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B3B9A-5F74-C549-9EAF-6961334FCDA4}"/>
              </a:ext>
            </a:extLst>
          </p:cNvPr>
          <p:cNvSpPr>
            <a:spLocks noGrp="1"/>
          </p:cNvSpPr>
          <p:nvPr>
            <p:ph type="title"/>
          </p:nvPr>
        </p:nvSpPr>
        <p:spPr>
          <a:xfrm>
            <a:off x="0" y="0"/>
            <a:ext cx="12191999" cy="1325563"/>
          </a:xfrm>
          <a:solidFill>
            <a:schemeClr val="accent5">
              <a:alpha val="49000"/>
            </a:schemeClr>
          </a:solidFill>
        </p:spPr>
        <p:txBody>
          <a:bodyPr>
            <a:normAutofit/>
          </a:bodyPr>
          <a:lstStyle/>
          <a:p>
            <a:r>
              <a:rPr lang="en-US" sz="2800" dirty="0"/>
              <a:t>Improve: Updated Process Map</a:t>
            </a:r>
          </a:p>
        </p:txBody>
      </p:sp>
      <p:pic>
        <p:nvPicPr>
          <p:cNvPr id="5" name="Content Placeholder 4" descr="A close up of text on a white background&#10;&#10;Description automatically generated">
            <a:extLst>
              <a:ext uri="{FF2B5EF4-FFF2-40B4-BE49-F238E27FC236}">
                <a16:creationId xmlns:a16="http://schemas.microsoft.com/office/drawing/2014/main" id="{F0C6C720-678C-854F-AB72-0082FF7C9E94}"/>
              </a:ext>
            </a:extLst>
          </p:cNvPr>
          <p:cNvPicPr>
            <a:picLocks noGrp="1" noChangeAspect="1"/>
          </p:cNvPicPr>
          <p:nvPr>
            <p:ph idx="1"/>
          </p:nvPr>
        </p:nvPicPr>
        <p:blipFill>
          <a:blip r:embed="rId2"/>
          <a:stretch>
            <a:fillRect/>
          </a:stretch>
        </p:blipFill>
        <p:spPr>
          <a:xfrm>
            <a:off x="363125" y="1355755"/>
            <a:ext cx="10221058" cy="4351338"/>
          </a:xfrm>
        </p:spPr>
      </p:pic>
      <p:sp>
        <p:nvSpPr>
          <p:cNvPr id="6" name="TextBox 5">
            <a:extLst>
              <a:ext uri="{FF2B5EF4-FFF2-40B4-BE49-F238E27FC236}">
                <a16:creationId xmlns:a16="http://schemas.microsoft.com/office/drawing/2014/main" id="{8751027E-FFF6-884D-BA16-0486A29BFF96}"/>
              </a:ext>
            </a:extLst>
          </p:cNvPr>
          <p:cNvSpPr txBox="1"/>
          <p:nvPr/>
        </p:nvSpPr>
        <p:spPr>
          <a:xfrm>
            <a:off x="363125" y="5519628"/>
            <a:ext cx="10764950" cy="1354217"/>
          </a:xfrm>
          <a:prstGeom prst="rect">
            <a:avLst/>
          </a:prstGeom>
          <a:noFill/>
        </p:spPr>
        <p:txBody>
          <a:bodyPr wrap="square" rtlCol="0">
            <a:spAutoFit/>
          </a:bodyPr>
          <a:lstStyle/>
          <a:p>
            <a:r>
              <a:rPr lang="en-US" sz="1600" dirty="0"/>
              <a:t>New Process Map places heavy consideration on Eating and Stress levels prior to run.  Garmin states that stress levels are measured by a number of factors including sleep, nutrition, hydration, and resting heart rate.  I have decided to work to decrease resting heart rate by ensuring proper hydration before a run if the stress level is greater than 15.  This process began on 5/17/19</a:t>
            </a:r>
          </a:p>
          <a:p>
            <a:pPr marL="742950" lvl="1" indent="-285750">
              <a:buFont typeface="Arial" panose="020B0604020202020204" pitchFamily="34" charset="0"/>
              <a:buChar char="•"/>
            </a:pPr>
            <a:r>
              <a:rPr lang="en-US" sz="1600" dirty="0"/>
              <a:t>15 was chosen because it was the value listed for the 1</a:t>
            </a:r>
            <a:r>
              <a:rPr lang="en-US" sz="1600" baseline="30000" dirty="0"/>
              <a:t>st</a:t>
            </a:r>
            <a:r>
              <a:rPr lang="en-US" sz="1600" dirty="0"/>
              <a:t> quartile of initial data </a:t>
            </a:r>
          </a:p>
        </p:txBody>
      </p:sp>
    </p:spTree>
    <p:extLst>
      <p:ext uri="{BB962C8B-B14F-4D97-AF65-F5344CB8AC3E}">
        <p14:creationId xmlns:p14="http://schemas.microsoft.com/office/powerpoint/2010/main" val="3377360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28D9E-AA62-D54D-B3FF-45CF41CE72CF}"/>
              </a:ext>
            </a:extLst>
          </p:cNvPr>
          <p:cNvSpPr>
            <a:spLocks noGrp="1"/>
          </p:cNvSpPr>
          <p:nvPr>
            <p:ph type="title"/>
          </p:nvPr>
        </p:nvSpPr>
        <p:spPr>
          <a:xfrm>
            <a:off x="271612" y="0"/>
            <a:ext cx="6321725" cy="911584"/>
          </a:xfrm>
          <a:solidFill>
            <a:schemeClr val="accent5">
              <a:alpha val="53000"/>
            </a:schemeClr>
          </a:solidFill>
        </p:spPr>
        <p:txBody>
          <a:bodyPr>
            <a:normAutofit/>
          </a:bodyPr>
          <a:lstStyle/>
          <a:p>
            <a:r>
              <a:rPr lang="en-US" sz="2800" dirty="0"/>
              <a:t>Improve: Looking at the new process data</a:t>
            </a:r>
          </a:p>
        </p:txBody>
      </p:sp>
      <p:graphicFrame>
        <p:nvGraphicFramePr>
          <p:cNvPr id="4" name="Chart 3">
            <a:extLst>
              <a:ext uri="{FF2B5EF4-FFF2-40B4-BE49-F238E27FC236}">
                <a16:creationId xmlns:a16="http://schemas.microsoft.com/office/drawing/2014/main" id="{60BECB54-1784-AE4A-AEF4-76E86EB273BA}"/>
              </a:ext>
            </a:extLst>
          </p:cNvPr>
          <p:cNvGraphicFramePr>
            <a:graphicFrameLocks/>
          </p:cNvGraphicFramePr>
          <p:nvPr>
            <p:extLst>
              <p:ext uri="{D42A27DB-BD31-4B8C-83A1-F6EECF244321}">
                <p14:modId xmlns:p14="http://schemas.microsoft.com/office/powerpoint/2010/main" val="3988930514"/>
              </p:ext>
            </p:extLst>
          </p:nvPr>
        </p:nvGraphicFramePr>
        <p:xfrm>
          <a:off x="3308112" y="1155940"/>
          <a:ext cx="8199526" cy="4589252"/>
        </p:xfrm>
        <a:graphic>
          <a:graphicData uri="http://schemas.openxmlformats.org/drawingml/2006/chart">
            <c:chart xmlns:c="http://schemas.openxmlformats.org/drawingml/2006/chart" xmlns:r="http://schemas.openxmlformats.org/officeDocument/2006/relationships" r:id="rId2"/>
          </a:graphicData>
        </a:graphic>
      </p:graphicFrame>
      <p:sp>
        <p:nvSpPr>
          <p:cNvPr id="7" name="Content Placeholder 6">
            <a:extLst>
              <a:ext uri="{FF2B5EF4-FFF2-40B4-BE49-F238E27FC236}">
                <a16:creationId xmlns:a16="http://schemas.microsoft.com/office/drawing/2014/main" id="{B7D12FB5-1293-154C-A7AF-2BACE34B00BE}"/>
              </a:ext>
            </a:extLst>
          </p:cNvPr>
          <p:cNvSpPr>
            <a:spLocks noGrp="1"/>
          </p:cNvSpPr>
          <p:nvPr>
            <p:ph idx="1"/>
          </p:nvPr>
        </p:nvSpPr>
        <p:spPr>
          <a:xfrm>
            <a:off x="271612" y="1155940"/>
            <a:ext cx="2644116" cy="5144054"/>
          </a:xfrm>
          <a:solidFill>
            <a:schemeClr val="bg2">
              <a:lumMod val="90000"/>
            </a:schemeClr>
          </a:solidFill>
        </p:spPr>
        <p:txBody>
          <a:bodyPr>
            <a:normAutofit/>
          </a:bodyPr>
          <a:lstStyle/>
          <a:p>
            <a:pPr marL="0" indent="0">
              <a:buNone/>
            </a:pPr>
            <a:r>
              <a:rPr lang="en-US" sz="1800" dirty="0"/>
              <a:t>Measures of Variability after Improvement Process:</a:t>
            </a:r>
          </a:p>
          <a:p>
            <a:pPr lvl="1"/>
            <a:r>
              <a:rPr lang="en-US" sz="1800" b="1" dirty="0"/>
              <a:t>Mean =497 seconds </a:t>
            </a:r>
          </a:p>
          <a:p>
            <a:pPr lvl="1"/>
            <a:r>
              <a:rPr lang="en-US" sz="1800" b="1" dirty="0"/>
              <a:t>Median = 491 seconds</a:t>
            </a:r>
          </a:p>
          <a:p>
            <a:pPr lvl="1"/>
            <a:r>
              <a:rPr lang="en-US" sz="1800" b="1" dirty="0"/>
              <a:t>Mode = N/A</a:t>
            </a:r>
          </a:p>
          <a:p>
            <a:pPr marL="0" indent="0">
              <a:buNone/>
            </a:pPr>
            <a:r>
              <a:rPr lang="en-US" sz="1800" dirty="0">
                <a:highlight>
                  <a:srgbClr val="FFFF00"/>
                </a:highlight>
              </a:rPr>
              <a:t>Mean only 2 seconds away from goal of 495 seconds or less!</a:t>
            </a:r>
          </a:p>
          <a:p>
            <a:r>
              <a:rPr lang="en-US" sz="1800" dirty="0">
                <a:highlight>
                  <a:srgbClr val="FFFF00"/>
                </a:highlight>
              </a:rPr>
              <a:t>New SQL value = 1.7 </a:t>
            </a:r>
          </a:p>
          <a:p>
            <a:pPr lvl="1"/>
            <a:r>
              <a:rPr lang="en-US" sz="1400" dirty="0"/>
              <a:t>5/12 = 0.41 * 1,000,000</a:t>
            </a:r>
          </a:p>
          <a:p>
            <a:pPr lvl="1"/>
            <a:r>
              <a:rPr lang="en-US" sz="1400" dirty="0"/>
              <a:t>= 416,666 or 1.7 SQL</a:t>
            </a:r>
            <a:endParaRPr lang="en-US" sz="1400" dirty="0">
              <a:highlight>
                <a:srgbClr val="FFFF00"/>
              </a:highlight>
            </a:endParaRPr>
          </a:p>
          <a:p>
            <a:pPr lvl="1"/>
            <a:r>
              <a:rPr lang="en-US" sz="1800" dirty="0">
                <a:highlight>
                  <a:srgbClr val="FFFF00"/>
                </a:highlight>
              </a:rPr>
              <a:t>SQL Level moved from 0.3 to 1.7!</a:t>
            </a:r>
          </a:p>
          <a:p>
            <a:pPr marL="0" indent="0">
              <a:buNone/>
            </a:pPr>
            <a:endParaRPr lang="en-US" sz="2200" dirty="0">
              <a:highlight>
                <a:srgbClr val="FFFF00"/>
              </a:highlight>
            </a:endParaRPr>
          </a:p>
          <a:p>
            <a:pPr marL="0" indent="0">
              <a:buNone/>
            </a:pPr>
            <a:endParaRPr lang="en-US" sz="2200" dirty="0">
              <a:highlight>
                <a:srgbClr val="FFFF00"/>
              </a:highlight>
            </a:endParaRPr>
          </a:p>
        </p:txBody>
      </p:sp>
      <p:sp>
        <p:nvSpPr>
          <p:cNvPr id="8" name="TextBox 7">
            <a:extLst>
              <a:ext uri="{FF2B5EF4-FFF2-40B4-BE49-F238E27FC236}">
                <a16:creationId xmlns:a16="http://schemas.microsoft.com/office/drawing/2014/main" id="{888F052B-2638-E143-B832-D5B66798E838}"/>
              </a:ext>
            </a:extLst>
          </p:cNvPr>
          <p:cNvSpPr txBox="1"/>
          <p:nvPr/>
        </p:nvSpPr>
        <p:spPr>
          <a:xfrm>
            <a:off x="6593337" y="5930662"/>
            <a:ext cx="5629233" cy="369332"/>
          </a:xfrm>
          <a:prstGeom prst="rect">
            <a:avLst/>
          </a:prstGeom>
          <a:solidFill>
            <a:schemeClr val="accent2">
              <a:alpha val="76000"/>
            </a:schemeClr>
          </a:solidFill>
        </p:spPr>
        <p:txBody>
          <a:bodyPr wrap="none" rtlCol="0">
            <a:spAutoFit/>
          </a:bodyPr>
          <a:lstStyle/>
          <a:p>
            <a:r>
              <a:rPr lang="en-US" dirty="0"/>
              <a:t>The line signifies when the new process was implemented</a:t>
            </a:r>
          </a:p>
        </p:txBody>
      </p:sp>
    </p:spTree>
    <p:extLst>
      <p:ext uri="{BB962C8B-B14F-4D97-AF65-F5344CB8AC3E}">
        <p14:creationId xmlns:p14="http://schemas.microsoft.com/office/powerpoint/2010/main" val="3582228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4951-2DB2-894A-B047-1E31FA9D519D}"/>
              </a:ext>
            </a:extLst>
          </p:cNvPr>
          <p:cNvSpPr>
            <a:spLocks noGrp="1"/>
          </p:cNvSpPr>
          <p:nvPr>
            <p:ph type="title"/>
          </p:nvPr>
        </p:nvSpPr>
        <p:spPr>
          <a:xfrm>
            <a:off x="562155" y="331442"/>
            <a:ext cx="3906328" cy="699189"/>
          </a:xfrm>
          <a:solidFill>
            <a:schemeClr val="accent5">
              <a:alpha val="51000"/>
            </a:schemeClr>
          </a:solidFill>
        </p:spPr>
        <p:txBody>
          <a:bodyPr>
            <a:normAutofit fontScale="90000"/>
          </a:bodyPr>
          <a:lstStyle/>
          <a:p>
            <a:r>
              <a:rPr lang="en-US" sz="2800" dirty="0"/>
              <a:t>Improve: Time Series -Moving Average</a:t>
            </a:r>
          </a:p>
        </p:txBody>
      </p:sp>
      <p:sp>
        <p:nvSpPr>
          <p:cNvPr id="5" name="TextBox 4">
            <a:extLst>
              <a:ext uri="{FF2B5EF4-FFF2-40B4-BE49-F238E27FC236}">
                <a16:creationId xmlns:a16="http://schemas.microsoft.com/office/drawing/2014/main" id="{7FD29574-8F68-024A-8227-628F8FD26D46}"/>
              </a:ext>
            </a:extLst>
          </p:cNvPr>
          <p:cNvSpPr txBox="1"/>
          <p:nvPr/>
        </p:nvSpPr>
        <p:spPr>
          <a:xfrm rot="10800000" flipV="1">
            <a:off x="838200" y="5480118"/>
            <a:ext cx="10515600" cy="1077218"/>
          </a:xfrm>
          <a:prstGeom prst="rect">
            <a:avLst/>
          </a:prstGeom>
          <a:solidFill>
            <a:schemeClr val="accent5">
              <a:alpha val="52000"/>
            </a:schemeClr>
          </a:solidFill>
        </p:spPr>
        <p:txBody>
          <a:bodyPr wrap="square" rtlCol="0">
            <a:spAutoFit/>
          </a:bodyPr>
          <a:lstStyle/>
          <a:p>
            <a:r>
              <a:rPr lang="en-US" sz="1600" dirty="0"/>
              <a:t>Our moving average forecast along with the actual shows that improvement was reached simply by eating before running as well as monitoring/reducing Garmin valued stress levels through rest and hydration.  </a:t>
            </a:r>
          </a:p>
          <a:p>
            <a:r>
              <a:rPr lang="en-US" sz="1600" dirty="0"/>
              <a:t>K was set at 3 to take 3 consecutive runs into account for forecasting.  The green line signifies when the new improvement process was put into place (5/17/19).  Conclusion: Food and Stress played strong role in slow pace</a:t>
            </a:r>
          </a:p>
        </p:txBody>
      </p:sp>
      <p:graphicFrame>
        <p:nvGraphicFramePr>
          <p:cNvPr id="7" name="Chart 6">
            <a:extLst>
              <a:ext uri="{FF2B5EF4-FFF2-40B4-BE49-F238E27FC236}">
                <a16:creationId xmlns:a16="http://schemas.microsoft.com/office/drawing/2014/main" id="{B3B889E4-073E-0249-A83B-3B6C6DC4ECE1}"/>
              </a:ext>
            </a:extLst>
          </p:cNvPr>
          <p:cNvGraphicFramePr>
            <a:graphicFrameLocks/>
          </p:cNvGraphicFramePr>
          <p:nvPr>
            <p:extLst>
              <p:ext uri="{D42A27DB-BD31-4B8C-83A1-F6EECF244321}">
                <p14:modId xmlns:p14="http://schemas.microsoft.com/office/powerpoint/2010/main" val="3092644246"/>
              </p:ext>
            </p:extLst>
          </p:nvPr>
        </p:nvGraphicFramePr>
        <p:xfrm>
          <a:off x="838200" y="1225550"/>
          <a:ext cx="10515600" cy="4406900"/>
        </p:xfrm>
        <a:graphic>
          <a:graphicData uri="http://schemas.openxmlformats.org/drawingml/2006/chart">
            <c:chart xmlns:c="http://schemas.openxmlformats.org/drawingml/2006/chart" xmlns:r="http://schemas.openxmlformats.org/officeDocument/2006/relationships" r:id="rId2"/>
          </a:graphicData>
        </a:graphic>
      </p:graphicFrame>
      <p:cxnSp>
        <p:nvCxnSpPr>
          <p:cNvPr id="9" name="Straight Connector 8">
            <a:extLst>
              <a:ext uri="{FF2B5EF4-FFF2-40B4-BE49-F238E27FC236}">
                <a16:creationId xmlns:a16="http://schemas.microsoft.com/office/drawing/2014/main" id="{DDF7B61E-BFC1-5C41-ADAB-80ABB283E39D}"/>
              </a:ext>
            </a:extLst>
          </p:cNvPr>
          <p:cNvCxnSpPr/>
          <p:nvPr/>
        </p:nvCxnSpPr>
        <p:spPr>
          <a:xfrm flipV="1">
            <a:off x="8074325" y="1725283"/>
            <a:ext cx="0" cy="3001992"/>
          </a:xfrm>
          <a:prstGeom prst="line">
            <a:avLst/>
          </a:prstGeom>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587458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096" y="470925"/>
            <a:ext cx="4381009"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0AEFDE9-B018-224D-8860-FF18CE8C9B77}"/>
              </a:ext>
            </a:extLst>
          </p:cNvPr>
          <p:cNvSpPr>
            <a:spLocks noGrp="1"/>
          </p:cNvSpPr>
          <p:nvPr>
            <p:ph type="title"/>
          </p:nvPr>
        </p:nvSpPr>
        <p:spPr>
          <a:xfrm>
            <a:off x="863029" y="1012004"/>
            <a:ext cx="3416158" cy="4795408"/>
          </a:xfrm>
        </p:spPr>
        <p:txBody>
          <a:bodyPr>
            <a:normAutofit/>
          </a:bodyPr>
          <a:lstStyle/>
          <a:p>
            <a:r>
              <a:rPr lang="en-US" dirty="0">
                <a:solidFill>
                  <a:srgbClr val="FFFFFF"/>
                </a:solidFill>
              </a:rPr>
              <a:t>Control</a:t>
            </a:r>
          </a:p>
        </p:txBody>
      </p:sp>
      <p:graphicFrame>
        <p:nvGraphicFramePr>
          <p:cNvPr id="5" name="Content Placeholder 2">
            <a:extLst>
              <a:ext uri="{FF2B5EF4-FFF2-40B4-BE49-F238E27FC236}">
                <a16:creationId xmlns:a16="http://schemas.microsoft.com/office/drawing/2014/main" id="{AFA00C62-EA53-4C49-A6FB-809149221AED}"/>
              </a:ext>
            </a:extLst>
          </p:cNvPr>
          <p:cNvGraphicFramePr>
            <a:graphicFrameLocks noGrp="1"/>
          </p:cNvGraphicFramePr>
          <p:nvPr>
            <p:ph idx="1"/>
            <p:extLst>
              <p:ext uri="{D42A27DB-BD31-4B8C-83A1-F6EECF244321}">
                <p14:modId xmlns:p14="http://schemas.microsoft.com/office/powerpoint/2010/main" val="239420563"/>
              </p:ext>
            </p:extLst>
          </p:nvPr>
        </p:nvGraphicFramePr>
        <p:xfrm>
          <a:off x="5194300" y="470924"/>
          <a:ext cx="6513604" cy="58854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3501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E9BBD1C-E760-8945-8845-68F800078CF0}"/>
              </a:ext>
            </a:extLst>
          </p:cNvPr>
          <p:cNvSpPr>
            <a:spLocks noGrp="1"/>
          </p:cNvSpPr>
          <p:nvPr>
            <p:ph type="title"/>
          </p:nvPr>
        </p:nvSpPr>
        <p:spPr>
          <a:xfrm>
            <a:off x="325655" y="235492"/>
            <a:ext cx="4855945" cy="1129849"/>
          </a:xfrm>
          <a:solidFill>
            <a:schemeClr val="accent2">
              <a:alpha val="59000"/>
            </a:schemeClr>
          </a:solidFill>
        </p:spPr>
        <p:txBody>
          <a:bodyPr vert="horz" lIns="91440" tIns="45720" rIns="91440" bIns="45720" rtlCol="0" anchor="ctr">
            <a:normAutofit/>
          </a:bodyPr>
          <a:lstStyle/>
          <a:p>
            <a:r>
              <a:rPr lang="en-US" sz="3700" kern="1200" dirty="0">
                <a:solidFill>
                  <a:schemeClr val="tx1"/>
                </a:solidFill>
                <a:latin typeface="+mj-lt"/>
                <a:ea typeface="+mj-ea"/>
                <a:cs typeface="+mj-cs"/>
              </a:rPr>
              <a:t>Define: Business Process</a:t>
            </a:r>
          </a:p>
        </p:txBody>
      </p:sp>
      <p:pic>
        <p:nvPicPr>
          <p:cNvPr id="13" name="Content Placeholder 12" descr="A picture containing text&#10;&#10;Description automatically generated">
            <a:extLst>
              <a:ext uri="{FF2B5EF4-FFF2-40B4-BE49-F238E27FC236}">
                <a16:creationId xmlns:a16="http://schemas.microsoft.com/office/drawing/2014/main" id="{ABBE7C44-3075-5846-BA3A-7C34D59B5700}"/>
              </a:ext>
            </a:extLst>
          </p:cNvPr>
          <p:cNvPicPr>
            <a:picLocks noGrp="1" noChangeAspect="1"/>
          </p:cNvPicPr>
          <p:nvPr>
            <p:ph idx="1"/>
          </p:nvPr>
        </p:nvPicPr>
        <p:blipFill>
          <a:blip r:embed="rId2"/>
          <a:stretch>
            <a:fillRect/>
          </a:stretch>
        </p:blipFill>
        <p:spPr>
          <a:xfrm>
            <a:off x="3999606" y="1365341"/>
            <a:ext cx="7866740" cy="3604792"/>
          </a:xfrm>
          <a:prstGeom prst="rect">
            <a:avLst/>
          </a:prstGeom>
          <a:effectLst/>
        </p:spPr>
      </p:pic>
      <p:sp>
        <p:nvSpPr>
          <p:cNvPr id="9" name="Text Placeholder 8">
            <a:extLst>
              <a:ext uri="{FF2B5EF4-FFF2-40B4-BE49-F238E27FC236}">
                <a16:creationId xmlns:a16="http://schemas.microsoft.com/office/drawing/2014/main" id="{951AD28D-FC3B-2140-A9A5-A0892A74BA32}"/>
              </a:ext>
            </a:extLst>
          </p:cNvPr>
          <p:cNvSpPr>
            <a:spLocks noGrp="1"/>
          </p:cNvSpPr>
          <p:nvPr>
            <p:ph type="body" sz="half" idx="2"/>
          </p:nvPr>
        </p:nvSpPr>
        <p:spPr>
          <a:xfrm>
            <a:off x="143931" y="1544678"/>
            <a:ext cx="4037399" cy="4971509"/>
          </a:xfrm>
          <a:ln>
            <a:noFill/>
          </a:ln>
        </p:spPr>
        <p:txBody>
          <a:bodyPr vert="horz" lIns="91440" tIns="45720" rIns="91440" bIns="45720" rtlCol="0">
            <a:normAutofit fontScale="92500" lnSpcReduction="10000"/>
          </a:bodyPr>
          <a:lstStyle/>
          <a:p>
            <a:pPr marL="57150"/>
            <a:r>
              <a:rPr lang="en-US" sz="1900" dirty="0"/>
              <a:t>State of Running (Business) Process as of 3/20/19 – 5/15/19</a:t>
            </a:r>
          </a:p>
          <a:p>
            <a:pPr marL="742950" lvl="1" indent="-228600">
              <a:buFont typeface="Arial" panose="020B0604020202020204" pitchFamily="34" charset="0"/>
              <a:buChar char="•"/>
            </a:pPr>
            <a:r>
              <a:rPr lang="en-US" sz="1900" dirty="0"/>
              <a:t>Little structure or intention based around the run in terms of health with current process</a:t>
            </a:r>
          </a:p>
          <a:p>
            <a:pPr marL="742950" lvl="1" indent="-228600">
              <a:buFont typeface="Arial" panose="020B0604020202020204" pitchFamily="34" charset="0"/>
              <a:buChar char="•"/>
            </a:pPr>
            <a:r>
              <a:rPr lang="en-US" sz="1900" dirty="0"/>
              <a:t>Some days the runner would eat prior to running, other days he would not.</a:t>
            </a:r>
          </a:p>
          <a:p>
            <a:pPr marL="742950" lvl="1" indent="-228600">
              <a:buFont typeface="Arial" panose="020B0604020202020204" pitchFamily="34" charset="0"/>
              <a:buChar char="•"/>
            </a:pPr>
            <a:r>
              <a:rPr lang="en-US" sz="1900" dirty="0"/>
              <a:t>Consistent routine (except for eating), but without discipline based around hours of sleep, prior stress level, or weight</a:t>
            </a:r>
          </a:p>
          <a:p>
            <a:pPr marL="742950" lvl="1" indent="-228600">
              <a:buFont typeface="Arial" panose="020B0604020202020204" pitchFamily="34" charset="0"/>
              <a:buChar char="•"/>
            </a:pPr>
            <a:r>
              <a:rPr lang="en-US" sz="1900" dirty="0"/>
              <a:t>Note: Stress level is a Garmin Watch defined number on a scale from 0 – 100</a:t>
            </a:r>
          </a:p>
          <a:p>
            <a:pPr marL="1200150" lvl="2" indent="-228600">
              <a:buFont typeface="Arial" panose="020B0604020202020204" pitchFamily="34" charset="0"/>
              <a:buChar char="•"/>
            </a:pPr>
            <a:r>
              <a:rPr lang="en-US" sz="1700" dirty="0"/>
              <a:t>Numbers are linked to nutrition, hours of sleep, and resting heart rate.  May indicate dehydration.</a:t>
            </a:r>
          </a:p>
          <a:p>
            <a:pPr marL="1200150" lvl="2" indent="-228600">
              <a:buFont typeface="Arial" panose="020B0604020202020204" pitchFamily="34" charset="0"/>
              <a:buChar char="•"/>
            </a:pPr>
            <a:r>
              <a:rPr lang="en-US" sz="1700" dirty="0"/>
              <a:t>Will speak more to this in upcoming slides</a:t>
            </a:r>
          </a:p>
        </p:txBody>
      </p:sp>
      <p:sp>
        <p:nvSpPr>
          <p:cNvPr id="14" name="TextBox 13">
            <a:extLst>
              <a:ext uri="{FF2B5EF4-FFF2-40B4-BE49-F238E27FC236}">
                <a16:creationId xmlns:a16="http://schemas.microsoft.com/office/drawing/2014/main" id="{4DE2A8D8-F205-C94E-A68E-2206DB6A1988}"/>
              </a:ext>
            </a:extLst>
          </p:cNvPr>
          <p:cNvSpPr txBox="1"/>
          <p:nvPr/>
        </p:nvSpPr>
        <p:spPr>
          <a:xfrm>
            <a:off x="5735024" y="67350"/>
            <a:ext cx="5991621" cy="1477328"/>
          </a:xfrm>
          <a:prstGeom prst="rect">
            <a:avLst/>
          </a:prstGeom>
          <a:solidFill>
            <a:schemeClr val="accent2">
              <a:alpha val="60000"/>
            </a:schemeClr>
          </a:solidFill>
          <a:ln>
            <a:noFill/>
          </a:ln>
        </p:spPr>
        <p:txBody>
          <a:bodyPr wrap="square" rtlCol="0">
            <a:spAutoFit/>
          </a:bodyPr>
          <a:lstStyle/>
          <a:p>
            <a:r>
              <a:rPr lang="en-US" b="1" dirty="0"/>
              <a:t>Goal</a:t>
            </a:r>
            <a:r>
              <a:rPr lang="en-US" dirty="0"/>
              <a:t>: Improve running Pace</a:t>
            </a:r>
          </a:p>
          <a:p>
            <a:pPr marL="342900" indent="-342900">
              <a:buFont typeface="+mj-lt"/>
              <a:buAutoNum type="arabicPeriod"/>
            </a:pPr>
            <a:r>
              <a:rPr lang="en-US" dirty="0"/>
              <a:t>Average mile pace from 3/20/19 – 5/15/19 = 9:01/first mile (541ss)</a:t>
            </a:r>
          </a:p>
          <a:p>
            <a:pPr marL="742950" lvl="1" indent="-285750">
              <a:buFontTx/>
              <a:buChar char="-"/>
            </a:pPr>
            <a:r>
              <a:rPr lang="en-US" dirty="0"/>
              <a:t>Goal: to consistently run 8:15/first mile (495ss) or less</a:t>
            </a:r>
          </a:p>
          <a:p>
            <a:pPr marL="1200150" lvl="2" indent="-285750">
              <a:buFontTx/>
              <a:buChar char="-"/>
            </a:pPr>
            <a:r>
              <a:rPr lang="en-US" dirty="0"/>
              <a:t>Further explanation on next slide</a:t>
            </a:r>
          </a:p>
        </p:txBody>
      </p:sp>
      <p:sp>
        <p:nvSpPr>
          <p:cNvPr id="15" name="TextBox 14">
            <a:extLst>
              <a:ext uri="{FF2B5EF4-FFF2-40B4-BE49-F238E27FC236}">
                <a16:creationId xmlns:a16="http://schemas.microsoft.com/office/drawing/2014/main" id="{7113610B-64B1-C44D-9CC8-AA3FDB91C423}"/>
              </a:ext>
            </a:extLst>
          </p:cNvPr>
          <p:cNvSpPr txBox="1"/>
          <p:nvPr/>
        </p:nvSpPr>
        <p:spPr>
          <a:xfrm>
            <a:off x="5365630" y="4970133"/>
            <a:ext cx="6245798" cy="1754326"/>
          </a:xfrm>
          <a:prstGeom prst="rect">
            <a:avLst/>
          </a:prstGeom>
          <a:solidFill>
            <a:schemeClr val="accent2">
              <a:alpha val="60000"/>
            </a:schemeClr>
          </a:solidFill>
        </p:spPr>
        <p:txBody>
          <a:bodyPr wrap="square" rtlCol="0">
            <a:spAutoFit/>
          </a:bodyPr>
          <a:lstStyle/>
          <a:p>
            <a:r>
              <a:rPr lang="en-US" b="1" dirty="0"/>
              <a:t>Inputs and Outputs</a:t>
            </a:r>
            <a:r>
              <a:rPr lang="en-US" dirty="0"/>
              <a:t>: </a:t>
            </a:r>
          </a:p>
          <a:p>
            <a:r>
              <a:rPr lang="en-US" dirty="0"/>
              <a:t>Inputs are all present, but not intentionally considered as having effect on output with this current business process.</a:t>
            </a:r>
          </a:p>
          <a:p>
            <a:r>
              <a:rPr lang="en-US" dirty="0"/>
              <a:t>Inputs include: </a:t>
            </a:r>
            <a:r>
              <a:rPr lang="en-US" u="sng" dirty="0"/>
              <a:t>Weight</a:t>
            </a:r>
            <a:r>
              <a:rPr lang="en-US" dirty="0"/>
              <a:t>, </a:t>
            </a:r>
            <a:r>
              <a:rPr lang="en-US" u="sng" dirty="0"/>
              <a:t>Eating</a:t>
            </a:r>
            <a:r>
              <a:rPr lang="en-US" dirty="0"/>
              <a:t> prior to run, </a:t>
            </a:r>
            <a:r>
              <a:rPr lang="en-US" u="sng" dirty="0"/>
              <a:t>Stress Level </a:t>
            </a:r>
            <a:r>
              <a:rPr lang="en-US" dirty="0"/>
              <a:t>the day prior, and hours of </a:t>
            </a:r>
            <a:r>
              <a:rPr lang="en-US" u="sng" dirty="0"/>
              <a:t>Sleep</a:t>
            </a:r>
          </a:p>
          <a:p>
            <a:r>
              <a:rPr lang="en-US" dirty="0"/>
              <a:t>Output: </a:t>
            </a:r>
            <a:r>
              <a:rPr lang="en-US" u="sng" dirty="0"/>
              <a:t>Run</a:t>
            </a:r>
            <a:r>
              <a:rPr lang="en-US" dirty="0"/>
              <a:t> (pace during first mile)</a:t>
            </a:r>
          </a:p>
        </p:txBody>
      </p:sp>
      <p:sp>
        <p:nvSpPr>
          <p:cNvPr id="16" name="TextBox 15">
            <a:extLst>
              <a:ext uri="{FF2B5EF4-FFF2-40B4-BE49-F238E27FC236}">
                <a16:creationId xmlns:a16="http://schemas.microsoft.com/office/drawing/2014/main" id="{781C9942-D6A3-364E-9011-CC5919A046D7}"/>
              </a:ext>
            </a:extLst>
          </p:cNvPr>
          <p:cNvSpPr txBox="1"/>
          <p:nvPr/>
        </p:nvSpPr>
        <p:spPr>
          <a:xfrm>
            <a:off x="10414916" y="4252686"/>
            <a:ext cx="1451429" cy="369332"/>
          </a:xfrm>
          <a:prstGeom prst="rect">
            <a:avLst/>
          </a:prstGeom>
          <a:noFill/>
        </p:spPr>
        <p:txBody>
          <a:bodyPr wrap="square" rtlCol="0">
            <a:spAutoFit/>
          </a:bodyPr>
          <a:lstStyle/>
          <a:p>
            <a:r>
              <a:rPr lang="en-US" b="1" dirty="0"/>
              <a:t>Process Map</a:t>
            </a:r>
          </a:p>
        </p:txBody>
      </p:sp>
    </p:spTree>
    <p:extLst>
      <p:ext uri="{BB962C8B-B14F-4D97-AF65-F5344CB8AC3E}">
        <p14:creationId xmlns:p14="http://schemas.microsoft.com/office/powerpoint/2010/main" val="1792058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E5D6D-986E-6348-B835-ACC390BC32B8}"/>
              </a:ext>
            </a:extLst>
          </p:cNvPr>
          <p:cNvSpPr>
            <a:spLocks noGrp="1"/>
          </p:cNvSpPr>
          <p:nvPr>
            <p:ph type="title"/>
          </p:nvPr>
        </p:nvSpPr>
        <p:spPr>
          <a:xfrm>
            <a:off x="941388" y="414069"/>
            <a:ext cx="5154612" cy="759124"/>
          </a:xfrm>
          <a:solidFill>
            <a:schemeClr val="accent2">
              <a:alpha val="59000"/>
            </a:schemeClr>
          </a:solidFill>
        </p:spPr>
        <p:txBody>
          <a:bodyPr>
            <a:normAutofit fontScale="90000"/>
          </a:bodyPr>
          <a:lstStyle/>
          <a:p>
            <a:r>
              <a:rPr lang="en-US" sz="3600" dirty="0"/>
              <a:t>Define :Problem Statement</a:t>
            </a:r>
          </a:p>
        </p:txBody>
      </p:sp>
      <p:sp>
        <p:nvSpPr>
          <p:cNvPr id="16" name="Text Placeholder 15">
            <a:extLst>
              <a:ext uri="{FF2B5EF4-FFF2-40B4-BE49-F238E27FC236}">
                <a16:creationId xmlns:a16="http://schemas.microsoft.com/office/drawing/2014/main" id="{62570596-8F16-4848-A6BF-156F180BC9BE}"/>
              </a:ext>
            </a:extLst>
          </p:cNvPr>
          <p:cNvSpPr>
            <a:spLocks noGrp="1"/>
          </p:cNvSpPr>
          <p:nvPr>
            <p:ph type="body" sz="half" idx="2"/>
          </p:nvPr>
        </p:nvSpPr>
        <p:spPr>
          <a:xfrm>
            <a:off x="941388" y="1398902"/>
            <a:ext cx="10757125" cy="1556659"/>
          </a:xfrm>
        </p:spPr>
        <p:txBody>
          <a:bodyPr>
            <a:normAutofit lnSpcReduction="10000"/>
          </a:bodyPr>
          <a:lstStyle/>
          <a:p>
            <a:r>
              <a:rPr lang="en-US" sz="1800" b="1" dirty="0"/>
              <a:t>Problem Statement</a:t>
            </a:r>
            <a:r>
              <a:rPr lang="en-US" sz="1800" dirty="0"/>
              <a:t>: The problem the runner is having is the inability to run consistently at a quick pace.  He has been running consistently for 2 years with increasing distances; however, his race times have not decreased.   He is currently unable to define what is not working other than investigating his current training plan.  He can confirm that his race speed has not improved by observing the data that is collected on his Garmin 935 running watch.  He has running data from this watch that contains running times, mile pace, stress level, hours of sleep, current weight as well as many other factors that play in to increasing race speed.  </a:t>
            </a:r>
          </a:p>
          <a:p>
            <a:endParaRPr lang="en-US" dirty="0"/>
          </a:p>
        </p:txBody>
      </p:sp>
      <p:sp>
        <p:nvSpPr>
          <p:cNvPr id="18" name="TextBox 17">
            <a:extLst>
              <a:ext uri="{FF2B5EF4-FFF2-40B4-BE49-F238E27FC236}">
                <a16:creationId xmlns:a16="http://schemas.microsoft.com/office/drawing/2014/main" id="{A525FEBC-ED81-4742-9D21-429B04AB171D}"/>
              </a:ext>
            </a:extLst>
          </p:cNvPr>
          <p:cNvSpPr txBox="1"/>
          <p:nvPr/>
        </p:nvSpPr>
        <p:spPr>
          <a:xfrm>
            <a:off x="941388" y="2779292"/>
            <a:ext cx="10757124" cy="2031325"/>
          </a:xfrm>
          <a:prstGeom prst="rect">
            <a:avLst/>
          </a:prstGeom>
          <a:noFill/>
        </p:spPr>
        <p:txBody>
          <a:bodyPr wrap="square" rtlCol="0">
            <a:spAutoFit/>
          </a:bodyPr>
          <a:lstStyle/>
          <a:p>
            <a:r>
              <a:rPr lang="en-US" b="1" dirty="0"/>
              <a:t>Business impact</a:t>
            </a:r>
            <a:r>
              <a:rPr lang="en-US" dirty="0"/>
              <a:t>: Improving race speed by decreasing his first mile of every run to less than 8:15 pace/mile will allow him to join one of the elite running clubs in Fayetteville, Arkansas.  The ability to run with the elite runners in this town will help introduce him to new people that share his interest in running.  Furthermore, being included in the elite running club will help improve his running performance and improve his quality of life. He will also be eligible to receive offers on discounts for shoes at the local running store Rush Running Company through club membership.  This 20% discount on shoes and apparel would roughly save him $150/year on costly running shoes and apparel.</a:t>
            </a:r>
          </a:p>
        </p:txBody>
      </p:sp>
      <p:sp>
        <p:nvSpPr>
          <p:cNvPr id="19" name="TextBox 18">
            <a:extLst>
              <a:ext uri="{FF2B5EF4-FFF2-40B4-BE49-F238E27FC236}">
                <a16:creationId xmlns:a16="http://schemas.microsoft.com/office/drawing/2014/main" id="{3D8408C7-9097-DE44-AB7B-BDACD179212B}"/>
              </a:ext>
            </a:extLst>
          </p:cNvPr>
          <p:cNvSpPr txBox="1"/>
          <p:nvPr/>
        </p:nvSpPr>
        <p:spPr>
          <a:xfrm>
            <a:off x="941387" y="4810617"/>
            <a:ext cx="10493829" cy="2031325"/>
          </a:xfrm>
          <a:prstGeom prst="rect">
            <a:avLst/>
          </a:prstGeom>
          <a:noFill/>
        </p:spPr>
        <p:txBody>
          <a:bodyPr wrap="square" rtlCol="0">
            <a:spAutoFit/>
          </a:bodyPr>
          <a:lstStyle/>
          <a:p>
            <a:r>
              <a:rPr lang="en-US" b="1" dirty="0"/>
              <a:t>Measure of Success</a:t>
            </a:r>
            <a:r>
              <a:rPr lang="en-US" dirty="0"/>
              <a:t>: Success will be measured by consistently running 8:15pace/mile (495 seconds) or less on the final 12 runs (samples) taken.  This measure of time is continuous data.</a:t>
            </a:r>
          </a:p>
          <a:p>
            <a:pPr marL="742950" lvl="1" indent="-285750">
              <a:buFont typeface="Arial" panose="020B0604020202020204" pitchFamily="34" charset="0"/>
              <a:buChar char="•"/>
            </a:pPr>
            <a:r>
              <a:rPr lang="en-US" dirty="0"/>
              <a:t>The current baseline is a pace of 540.64 seconds or 9:01pace/mile. This is based on 25 previous sample runs</a:t>
            </a:r>
          </a:p>
          <a:p>
            <a:pPr marL="742950" lvl="1" indent="-285750">
              <a:buFont typeface="Arial" panose="020B0604020202020204" pitchFamily="34" charset="0"/>
              <a:buChar char="•"/>
            </a:pPr>
            <a:r>
              <a:rPr lang="en-US" dirty="0"/>
              <a:t>Success will be to decrease the current baseline by 46 seconds over the course of the final 12 run samples.</a:t>
            </a:r>
          </a:p>
          <a:p>
            <a:pPr marL="742950" lvl="1" indent="-285750">
              <a:buFont typeface="Arial" panose="020B0604020202020204" pitchFamily="34" charset="0"/>
              <a:buChar char="•"/>
            </a:pPr>
            <a:r>
              <a:rPr lang="en-US" dirty="0"/>
              <a:t>SQL calculation on next slide</a:t>
            </a:r>
          </a:p>
        </p:txBody>
      </p:sp>
    </p:spTree>
    <p:extLst>
      <p:ext uri="{BB962C8B-B14F-4D97-AF65-F5344CB8AC3E}">
        <p14:creationId xmlns:p14="http://schemas.microsoft.com/office/powerpoint/2010/main" val="412714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07CE44-1DDF-C946-A0EC-FB5154E917CB}"/>
              </a:ext>
            </a:extLst>
          </p:cNvPr>
          <p:cNvSpPr>
            <a:spLocks noGrp="1"/>
          </p:cNvSpPr>
          <p:nvPr>
            <p:ph type="title"/>
          </p:nvPr>
        </p:nvSpPr>
        <p:spPr>
          <a:xfrm>
            <a:off x="649348" y="345729"/>
            <a:ext cx="2576932" cy="1276038"/>
          </a:xfrm>
          <a:solidFill>
            <a:schemeClr val="accent2">
              <a:alpha val="59000"/>
            </a:schemeClr>
          </a:solidFill>
        </p:spPr>
        <p:txBody>
          <a:bodyPr>
            <a:normAutofit fontScale="90000"/>
          </a:bodyPr>
          <a:lstStyle/>
          <a:p>
            <a:r>
              <a:rPr lang="en-US" sz="3200" dirty="0"/>
              <a:t>Current Sigma Quality Level Calculations  </a:t>
            </a:r>
          </a:p>
        </p:txBody>
      </p:sp>
      <p:sp>
        <p:nvSpPr>
          <p:cNvPr id="6" name="Content Placeholder 5">
            <a:extLst>
              <a:ext uri="{FF2B5EF4-FFF2-40B4-BE49-F238E27FC236}">
                <a16:creationId xmlns:a16="http://schemas.microsoft.com/office/drawing/2014/main" id="{5EBB3A54-ACA6-1949-90EC-E0DE68C87D3C}"/>
              </a:ext>
            </a:extLst>
          </p:cNvPr>
          <p:cNvSpPr>
            <a:spLocks noGrp="1"/>
          </p:cNvSpPr>
          <p:nvPr>
            <p:ph idx="1"/>
          </p:nvPr>
        </p:nvSpPr>
        <p:spPr>
          <a:xfrm>
            <a:off x="305275" y="1757066"/>
            <a:ext cx="3975762" cy="4755205"/>
          </a:xfrm>
        </p:spPr>
        <p:txBody>
          <a:bodyPr>
            <a:normAutofit/>
          </a:bodyPr>
          <a:lstStyle/>
          <a:p>
            <a:r>
              <a:rPr lang="en-US" sz="1600" dirty="0"/>
              <a:t>Opportunities: 25 </a:t>
            </a:r>
          </a:p>
          <a:p>
            <a:pPr lvl="1"/>
            <a:r>
              <a:rPr lang="en-US" sz="1600" dirty="0"/>
              <a:t>Based on 25 previously recorded runs</a:t>
            </a:r>
          </a:p>
          <a:p>
            <a:r>
              <a:rPr lang="en-US" sz="1600" dirty="0"/>
              <a:t>Number of Defects per opportunity: D = 1</a:t>
            </a:r>
          </a:p>
          <a:p>
            <a:pPr lvl="1"/>
            <a:r>
              <a:rPr lang="en-US" sz="1600" dirty="0"/>
              <a:t>Based on either running less than 8:15pace/mile or not</a:t>
            </a:r>
          </a:p>
          <a:p>
            <a:r>
              <a:rPr lang="en-US" sz="1600" dirty="0"/>
              <a:t>Total possible defects for 25 opportunities: DU = 25</a:t>
            </a:r>
          </a:p>
          <a:p>
            <a:r>
              <a:rPr lang="en-US" sz="1600" dirty="0"/>
              <a:t>Actual Defects per 25 opportunities: A = 22</a:t>
            </a:r>
          </a:p>
          <a:p>
            <a:pPr lvl="1"/>
            <a:r>
              <a:rPr lang="en-US" sz="1600" dirty="0"/>
              <a:t>Only ran less than 8:15pace/mile for 3/25 runs</a:t>
            </a:r>
          </a:p>
          <a:p>
            <a:r>
              <a:rPr lang="en-US" sz="1600" dirty="0"/>
              <a:t>Defect Per Opportunity Rate: A / DU = DPO = 22/25 = 88%</a:t>
            </a:r>
          </a:p>
          <a:p>
            <a:r>
              <a:rPr lang="en-US" sz="1600" dirty="0"/>
              <a:t>Defects Per Million opportunities (DPMO) = DPO x 1,000,000</a:t>
            </a:r>
          </a:p>
          <a:p>
            <a:pPr lvl="1"/>
            <a:r>
              <a:rPr lang="en-US" sz="1600" dirty="0"/>
              <a:t>= 880,000</a:t>
            </a:r>
          </a:p>
          <a:p>
            <a:r>
              <a:rPr lang="en-US" sz="1600" dirty="0"/>
              <a:t>Current SQL Value (based on table) = </a:t>
            </a:r>
            <a:r>
              <a:rPr lang="en-US" sz="1600" dirty="0">
                <a:highlight>
                  <a:srgbClr val="FFFF00"/>
                </a:highlight>
              </a:rPr>
              <a:t>0.3</a:t>
            </a:r>
          </a:p>
          <a:p>
            <a:pPr lvl="1"/>
            <a:endParaRPr lang="en-US" sz="1200" dirty="0"/>
          </a:p>
        </p:txBody>
      </p:sp>
      <p:sp>
        <p:nvSpPr>
          <p:cNvPr id="13" name="Rectangle 12">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DCAB2DD0-8158-49B4-B9A4-3A7C53784D05}"/>
              </a:ext>
            </a:extLst>
          </p:cNvPr>
          <p:cNvSpPr/>
          <p:nvPr/>
        </p:nvSpPr>
        <p:spPr>
          <a:xfrm>
            <a:off x="6028941" y="965595"/>
            <a:ext cx="4773591" cy="4773591"/>
          </a:xfrm>
          <a:prstGeom prst="ellipse">
            <a:avLst/>
          </a:prstGeom>
          <a:solidFill>
            <a:prstClr val="ltGray"/>
          </a:solidFill>
        </p:spPr>
      </p:sp>
      <p:sp>
        <p:nvSpPr>
          <p:cNvPr id="17" name="Partial Circle 16">
            <a:extLst>
              <a:ext uri="{FF2B5EF4-FFF2-40B4-BE49-F238E27FC236}">
                <a16:creationId xmlns:a16="http://schemas.microsoft.com/office/drawing/2014/main" id="{CA2C0D1D-F7D5-437D-A07F-5CC91C27EC5C}"/>
              </a:ext>
            </a:extLst>
          </p:cNvPr>
          <p:cNvSpPr/>
          <p:nvPr/>
        </p:nvSpPr>
        <p:spPr>
          <a:xfrm>
            <a:off x="6028941" y="965595"/>
            <a:ext cx="4773591" cy="4773591"/>
          </a:xfrm>
          <a:prstGeom prst="pie">
            <a:avLst>
              <a:gd name="adj1" fmla="val 16200000"/>
              <a:gd name="adj2" fmla="val 13560000"/>
            </a:avLst>
          </a:prstGeom>
          <a:solidFill>
            <a:schemeClr val="accent1"/>
          </a:solidFill>
        </p:spPr>
      </p:sp>
      <p:sp>
        <p:nvSpPr>
          <p:cNvPr id="18" name="Oval 17">
            <a:extLst>
              <a:ext uri="{FF2B5EF4-FFF2-40B4-BE49-F238E27FC236}">
                <a16:creationId xmlns:a16="http://schemas.microsoft.com/office/drawing/2014/main" id="{A72CA788-34E2-47F8-BB37-731C976C2EF0}"/>
              </a:ext>
            </a:extLst>
          </p:cNvPr>
          <p:cNvSpPr/>
          <p:nvPr/>
        </p:nvSpPr>
        <p:spPr>
          <a:xfrm>
            <a:off x="6386960" y="1323614"/>
            <a:ext cx="4057553" cy="4057553"/>
          </a:xfrm>
          <a:prstGeom prst="ellipse">
            <a:avLst/>
          </a:prstGeom>
          <a:solidFill>
            <a:prstClr val="white"/>
          </a:solidFill>
        </p:spPr>
      </p:sp>
      <p:pic>
        <p:nvPicPr>
          <p:cNvPr id="10" name="Graphic 9" descr="Run">
            <a:extLst>
              <a:ext uri="{FF2B5EF4-FFF2-40B4-BE49-F238E27FC236}">
                <a16:creationId xmlns:a16="http://schemas.microsoft.com/office/drawing/2014/main" id="{5FE0D5C4-3338-4578-8BAA-940F37F55F9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7031395" y="1968049"/>
            <a:ext cx="2768683" cy="2768683"/>
          </a:xfrm>
          <a:prstGeom prst="rect">
            <a:avLst/>
          </a:prstGeom>
          <a:solidFill>
            <a:prstClr val="white"/>
          </a:solidFill>
        </p:spPr>
      </p:pic>
    </p:spTree>
    <p:extLst>
      <p:ext uri="{BB962C8B-B14F-4D97-AF65-F5344CB8AC3E}">
        <p14:creationId xmlns:p14="http://schemas.microsoft.com/office/powerpoint/2010/main" val="3857591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58EF7E-BF0B-0746-9E90-A89FB07CCAD8}"/>
              </a:ext>
            </a:extLst>
          </p:cNvPr>
          <p:cNvSpPr txBox="1"/>
          <p:nvPr/>
        </p:nvSpPr>
        <p:spPr>
          <a:xfrm>
            <a:off x="72570" y="190952"/>
            <a:ext cx="3976915" cy="534761"/>
          </a:xfrm>
          <a:prstGeom prst="rect">
            <a:avLst/>
          </a:prstGeom>
          <a:solidFill>
            <a:schemeClr val="bg2"/>
          </a:solidFill>
        </p:spPr>
        <p:txBody>
          <a:bodyPr vert="horz" lIns="91440" tIns="45720" rIns="91440" bIns="45720" rtlCol="0" anchor="ctr">
            <a:normAutofit fontScale="85000" lnSpcReduction="10000"/>
          </a:bodyPr>
          <a:lstStyle/>
          <a:p>
            <a:pPr>
              <a:lnSpc>
                <a:spcPct val="90000"/>
              </a:lnSpc>
              <a:spcBef>
                <a:spcPct val="0"/>
              </a:spcBef>
              <a:spcAft>
                <a:spcPts val="600"/>
              </a:spcAft>
            </a:pPr>
            <a:r>
              <a:rPr lang="en-US" sz="2400" kern="1200" dirty="0">
                <a:solidFill>
                  <a:schemeClr val="tx1"/>
                </a:solidFill>
                <a:latin typeface="+mj-lt"/>
                <a:ea typeface="+mj-ea"/>
                <a:cs typeface="+mj-cs"/>
              </a:rPr>
              <a:t>Measure :Data Measurement Plan</a:t>
            </a:r>
          </a:p>
        </p:txBody>
      </p:sp>
      <p:graphicFrame>
        <p:nvGraphicFramePr>
          <p:cNvPr id="4" name="Table 3">
            <a:extLst>
              <a:ext uri="{FF2B5EF4-FFF2-40B4-BE49-F238E27FC236}">
                <a16:creationId xmlns:a16="http://schemas.microsoft.com/office/drawing/2014/main" id="{2F317974-11E0-3A41-8DF3-994977B40E40}"/>
              </a:ext>
            </a:extLst>
          </p:cNvPr>
          <p:cNvGraphicFramePr>
            <a:graphicFrameLocks noGrp="1"/>
          </p:cNvGraphicFramePr>
          <p:nvPr>
            <p:extLst>
              <p:ext uri="{D42A27DB-BD31-4B8C-83A1-F6EECF244321}">
                <p14:modId xmlns:p14="http://schemas.microsoft.com/office/powerpoint/2010/main" val="335601006"/>
              </p:ext>
            </p:extLst>
          </p:nvPr>
        </p:nvGraphicFramePr>
        <p:xfrm>
          <a:off x="72571" y="725713"/>
          <a:ext cx="12046857" cy="6028421"/>
        </p:xfrm>
        <a:graphic>
          <a:graphicData uri="http://schemas.openxmlformats.org/drawingml/2006/table">
            <a:tbl>
              <a:tblPr firstRow="1" bandRow="1">
                <a:tableStyleId>{00A15C55-8517-42AA-B614-E9B94910E393}</a:tableStyleId>
              </a:tblPr>
              <a:tblGrid>
                <a:gridCol w="1611894">
                  <a:extLst>
                    <a:ext uri="{9D8B030D-6E8A-4147-A177-3AD203B41FA5}">
                      <a16:colId xmlns:a16="http://schemas.microsoft.com/office/drawing/2014/main" val="713677241"/>
                    </a:ext>
                  </a:extLst>
                </a:gridCol>
                <a:gridCol w="1611894">
                  <a:extLst>
                    <a:ext uri="{9D8B030D-6E8A-4147-A177-3AD203B41FA5}">
                      <a16:colId xmlns:a16="http://schemas.microsoft.com/office/drawing/2014/main" val="1264137834"/>
                    </a:ext>
                  </a:extLst>
                </a:gridCol>
                <a:gridCol w="1530644">
                  <a:extLst>
                    <a:ext uri="{9D8B030D-6E8A-4147-A177-3AD203B41FA5}">
                      <a16:colId xmlns:a16="http://schemas.microsoft.com/office/drawing/2014/main" val="2443834374"/>
                    </a:ext>
                  </a:extLst>
                </a:gridCol>
                <a:gridCol w="1530644">
                  <a:extLst>
                    <a:ext uri="{9D8B030D-6E8A-4147-A177-3AD203B41FA5}">
                      <a16:colId xmlns:a16="http://schemas.microsoft.com/office/drawing/2014/main" val="1140701413"/>
                    </a:ext>
                  </a:extLst>
                </a:gridCol>
                <a:gridCol w="1530644">
                  <a:extLst>
                    <a:ext uri="{9D8B030D-6E8A-4147-A177-3AD203B41FA5}">
                      <a16:colId xmlns:a16="http://schemas.microsoft.com/office/drawing/2014/main" val="1674002773"/>
                    </a:ext>
                  </a:extLst>
                </a:gridCol>
                <a:gridCol w="1530644">
                  <a:extLst>
                    <a:ext uri="{9D8B030D-6E8A-4147-A177-3AD203B41FA5}">
                      <a16:colId xmlns:a16="http://schemas.microsoft.com/office/drawing/2014/main" val="1856843256"/>
                    </a:ext>
                  </a:extLst>
                </a:gridCol>
                <a:gridCol w="1530644">
                  <a:extLst>
                    <a:ext uri="{9D8B030D-6E8A-4147-A177-3AD203B41FA5}">
                      <a16:colId xmlns:a16="http://schemas.microsoft.com/office/drawing/2014/main" val="346990036"/>
                    </a:ext>
                  </a:extLst>
                </a:gridCol>
                <a:gridCol w="1169849">
                  <a:extLst>
                    <a:ext uri="{9D8B030D-6E8A-4147-A177-3AD203B41FA5}">
                      <a16:colId xmlns:a16="http://schemas.microsoft.com/office/drawing/2014/main" val="31249004"/>
                    </a:ext>
                  </a:extLst>
                </a:gridCol>
              </a:tblGrid>
              <a:tr h="107821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s-MX" sz="1400" dirty="0"/>
                        <a:t>Performance Measure </a:t>
                      </a:r>
                    </a:p>
                    <a:p>
                      <a:endParaRPr lang="en-US" sz="1400" dirty="0"/>
                    </a:p>
                  </a:txBody>
                  <a:tcPr marL="65335" marR="65335" marT="32668" marB="32668"/>
                </a:tc>
                <a:tc>
                  <a:txBody>
                    <a:bodyPr/>
                    <a:lstStyle/>
                    <a:p>
                      <a:r>
                        <a:rPr lang="en-US" sz="1400" dirty="0"/>
                        <a:t>Type </a:t>
                      </a:r>
                      <a:r>
                        <a:rPr lang="en-US" sz="1400" baseline="0" dirty="0"/>
                        <a:t>of</a:t>
                      </a:r>
                      <a:r>
                        <a:rPr lang="en-US" sz="1400" dirty="0"/>
                        <a:t> Data</a:t>
                      </a:r>
                      <a:endParaRPr lang="en-US" sz="1400" dirty="0">
                        <a:solidFill>
                          <a:schemeClr val="tx1"/>
                        </a:solidFill>
                      </a:endParaRPr>
                    </a:p>
                  </a:txBody>
                  <a:tcPr marL="65335" marR="65335" marT="32668" marB="326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s-MX" sz="1400" dirty="0"/>
                        <a:t>Data Source and Location</a:t>
                      </a:r>
                    </a:p>
                    <a:p>
                      <a:endParaRPr lang="en-US" sz="1400" dirty="0"/>
                    </a:p>
                  </a:txBody>
                  <a:tcPr marL="65335" marR="65335" marT="32668" marB="326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s-MX" sz="1400" dirty="0"/>
                        <a:t>How Will Data Be Collected</a:t>
                      </a:r>
                    </a:p>
                    <a:p>
                      <a:endParaRPr lang="en-US" sz="1400" dirty="0"/>
                    </a:p>
                  </a:txBody>
                  <a:tcPr marL="65335" marR="65335" marT="32668" marB="32668"/>
                </a:tc>
                <a:tc>
                  <a:txBody>
                    <a:bodyPr/>
                    <a:lstStyle/>
                    <a:p>
                      <a:pPr algn="ctr" eaLnBrk="1" hangingPunct="1">
                        <a:spcBef>
                          <a:spcPct val="0"/>
                        </a:spcBef>
                        <a:buFontTx/>
                        <a:buNone/>
                      </a:pPr>
                      <a:r>
                        <a:rPr lang="en-US" altLang="es-MX" sz="1400" dirty="0"/>
                        <a:t>Who Will Collect </a:t>
                      </a:r>
                    </a:p>
                    <a:p>
                      <a:pPr algn="ctr" eaLnBrk="1" hangingPunct="1">
                        <a:spcBef>
                          <a:spcPct val="0"/>
                        </a:spcBef>
                        <a:buFontTx/>
                        <a:buNone/>
                      </a:pPr>
                      <a:r>
                        <a:rPr lang="en-US" altLang="es-MX" sz="1400" dirty="0"/>
                        <a:t>Data</a:t>
                      </a:r>
                    </a:p>
                    <a:p>
                      <a:endParaRPr lang="en-US" sz="1400" dirty="0"/>
                    </a:p>
                  </a:txBody>
                  <a:tcPr marL="65335" marR="65335" marT="32668" marB="326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s-MX" sz="1400" dirty="0"/>
                        <a:t>When Will Data Be Collected</a:t>
                      </a:r>
                    </a:p>
                    <a:p>
                      <a:r>
                        <a:rPr lang="en-US" sz="1400" dirty="0"/>
                        <a:t>(Analysis)</a:t>
                      </a:r>
                    </a:p>
                  </a:txBody>
                  <a:tcPr marL="65335" marR="65335" marT="32668" marB="32668"/>
                </a:tc>
                <a:tc>
                  <a:txBody>
                    <a:bodyPr/>
                    <a:lstStyle/>
                    <a:p>
                      <a:r>
                        <a:rPr lang="en-US" sz="1400" dirty="0"/>
                        <a:t>When Will Data Be Collected</a:t>
                      </a:r>
                    </a:p>
                    <a:p>
                      <a:r>
                        <a:rPr lang="en-US" sz="1400" dirty="0"/>
                        <a:t>(Improvement)</a:t>
                      </a:r>
                    </a:p>
                  </a:txBody>
                  <a:tcPr marL="65335" marR="65335" marT="32668" marB="32668"/>
                </a:tc>
                <a:tc>
                  <a:txBody>
                    <a:bodyPr/>
                    <a:lstStyle/>
                    <a:p>
                      <a:pPr algn="ctr" eaLnBrk="1" hangingPunct="1">
                        <a:spcBef>
                          <a:spcPct val="0"/>
                        </a:spcBef>
                        <a:buFontTx/>
                        <a:buNone/>
                      </a:pPr>
                      <a:r>
                        <a:rPr lang="en-US" altLang="es-MX" sz="1400" dirty="0"/>
                        <a:t>Target</a:t>
                      </a:r>
                    </a:p>
                    <a:p>
                      <a:pPr algn="ctr" eaLnBrk="1" hangingPunct="1">
                        <a:spcBef>
                          <a:spcPct val="0"/>
                        </a:spcBef>
                        <a:buFontTx/>
                        <a:buNone/>
                      </a:pPr>
                      <a:r>
                        <a:rPr lang="en-US" altLang="es-MX" sz="1400" dirty="0"/>
                        <a:t>Sample</a:t>
                      </a:r>
                    </a:p>
                    <a:p>
                      <a:pPr algn="ctr" eaLnBrk="1" hangingPunct="1">
                        <a:spcBef>
                          <a:spcPct val="0"/>
                        </a:spcBef>
                        <a:buFontTx/>
                        <a:buNone/>
                      </a:pPr>
                      <a:r>
                        <a:rPr lang="en-US" altLang="es-MX" sz="1400" dirty="0"/>
                        <a:t> Size</a:t>
                      </a:r>
                    </a:p>
                    <a:p>
                      <a:endParaRPr lang="en-US" sz="1400" dirty="0"/>
                    </a:p>
                  </a:txBody>
                  <a:tcPr marL="65335" marR="65335" marT="32668" marB="32668"/>
                </a:tc>
                <a:extLst>
                  <a:ext uri="{0D108BD9-81ED-4DB2-BD59-A6C34878D82A}">
                    <a16:rowId xmlns:a16="http://schemas.microsoft.com/office/drawing/2014/main" val="2273194936"/>
                  </a:ext>
                </a:extLst>
              </a:tr>
              <a:tr h="990041">
                <a:tc>
                  <a:txBody>
                    <a:bodyPr/>
                    <a:lstStyle/>
                    <a:p>
                      <a:r>
                        <a:rPr lang="en-US" sz="1400" dirty="0"/>
                        <a:t>Mile Pace</a:t>
                      </a:r>
                    </a:p>
                  </a:txBody>
                  <a:tcPr marL="65335" marR="65335" marT="32668" marB="32668"/>
                </a:tc>
                <a:tc>
                  <a:txBody>
                    <a:bodyPr/>
                    <a:lstStyle/>
                    <a:p>
                      <a:r>
                        <a:rPr lang="en-US" sz="1400" dirty="0"/>
                        <a:t>Continuous</a:t>
                      </a:r>
                    </a:p>
                  </a:txBody>
                  <a:tcPr marL="65335" marR="65335" marT="32668" marB="32668"/>
                </a:tc>
                <a:tc>
                  <a:txBody>
                    <a:bodyPr/>
                    <a:lstStyle/>
                    <a:p>
                      <a:r>
                        <a:rPr lang="en-US" sz="1400"/>
                        <a:t>Garmin watch data</a:t>
                      </a:r>
                    </a:p>
                  </a:txBody>
                  <a:tcPr marL="65335" marR="65335" marT="32668" marB="32668"/>
                </a:tc>
                <a:tc>
                  <a:txBody>
                    <a:bodyPr/>
                    <a:lstStyle/>
                    <a:p>
                      <a:r>
                        <a:rPr lang="en-US" sz="1400"/>
                        <a:t>Pull from Garmin watch data site</a:t>
                      </a:r>
                    </a:p>
                  </a:txBody>
                  <a:tcPr marL="65335" marR="65335" marT="32668" marB="32668"/>
                </a:tc>
                <a:tc>
                  <a:txBody>
                    <a:bodyPr/>
                    <a:lstStyle/>
                    <a:p>
                      <a:r>
                        <a:rPr lang="en-US" sz="1400" dirty="0"/>
                        <a:t>Waylon/Garmin Watch</a:t>
                      </a:r>
                    </a:p>
                  </a:txBody>
                  <a:tcPr marL="65335" marR="65335" marT="32668" marB="32668"/>
                </a:tc>
                <a:tc>
                  <a:txBody>
                    <a:bodyPr/>
                    <a:lstStyle/>
                    <a:p>
                      <a:r>
                        <a:rPr lang="en-US" sz="1400" dirty="0"/>
                        <a:t>Analysis</a:t>
                      </a:r>
                    </a:p>
                    <a:p>
                      <a:r>
                        <a:rPr lang="en-US" sz="1400" dirty="0"/>
                        <a:t>3/20/19 – 5/15/19</a:t>
                      </a:r>
                    </a:p>
                    <a:p>
                      <a:endParaRPr lang="en-US" sz="1400" dirty="0"/>
                    </a:p>
                  </a:txBody>
                  <a:tcPr marL="65335" marR="65335" marT="32668" marB="32668"/>
                </a:tc>
                <a:tc>
                  <a:txBody>
                    <a:bodyPr/>
                    <a:lstStyle/>
                    <a:p>
                      <a:r>
                        <a:rPr lang="en-US" sz="1400" dirty="0"/>
                        <a:t>Improvement</a:t>
                      </a:r>
                    </a:p>
                    <a:p>
                      <a:r>
                        <a:rPr lang="en-US" sz="1400" dirty="0"/>
                        <a:t>5/17/19 – </a:t>
                      </a:r>
                    </a:p>
                    <a:p>
                      <a:r>
                        <a:rPr lang="en-US" sz="1400" dirty="0"/>
                        <a:t>6/6/19</a:t>
                      </a:r>
                    </a:p>
                    <a:p>
                      <a:endParaRPr lang="en-US" sz="1400" dirty="0"/>
                    </a:p>
                  </a:txBody>
                  <a:tcPr marL="65335" marR="65335" marT="32668" marB="32668"/>
                </a:tc>
                <a:tc>
                  <a:txBody>
                    <a:bodyPr/>
                    <a:lstStyle/>
                    <a:p>
                      <a:r>
                        <a:rPr lang="en-US" sz="1400" dirty="0"/>
                        <a:t>12</a:t>
                      </a:r>
                    </a:p>
                  </a:txBody>
                  <a:tcPr marL="65335" marR="65335" marT="32668" marB="32668"/>
                </a:tc>
                <a:extLst>
                  <a:ext uri="{0D108BD9-81ED-4DB2-BD59-A6C34878D82A}">
                    <a16:rowId xmlns:a16="http://schemas.microsoft.com/office/drawing/2014/main" val="3588915460"/>
                  </a:ext>
                </a:extLst>
              </a:tr>
              <a:tr h="990041">
                <a:tc>
                  <a:txBody>
                    <a:bodyPr/>
                    <a:lstStyle/>
                    <a:p>
                      <a:r>
                        <a:rPr lang="en-US" sz="1400"/>
                        <a:t>Hours of Sleep attained the prior night</a:t>
                      </a:r>
                    </a:p>
                  </a:txBody>
                  <a:tcPr marL="65335" marR="65335" marT="32668" marB="32668"/>
                </a:tc>
                <a:tc>
                  <a:txBody>
                    <a:bodyPr/>
                    <a:lstStyle/>
                    <a:p>
                      <a:r>
                        <a:rPr lang="en-US" sz="1400" dirty="0"/>
                        <a:t>Continuous</a:t>
                      </a:r>
                    </a:p>
                  </a:txBody>
                  <a:tcPr marL="65335" marR="65335" marT="32668" marB="32668"/>
                </a:tc>
                <a:tc>
                  <a:txBody>
                    <a:bodyPr/>
                    <a:lstStyle/>
                    <a:p>
                      <a:r>
                        <a:rPr lang="en-US" sz="1400" dirty="0"/>
                        <a:t>Garmin watch data</a:t>
                      </a:r>
                    </a:p>
                  </a:txBody>
                  <a:tcPr marL="65335" marR="65335" marT="32668" marB="326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Pull from Garmin watch data site</a:t>
                      </a:r>
                    </a:p>
                    <a:p>
                      <a:endParaRPr lang="en-US" sz="1400"/>
                    </a:p>
                  </a:txBody>
                  <a:tcPr marL="65335" marR="65335" marT="32668" marB="32668"/>
                </a:tc>
                <a:tc>
                  <a:txBody>
                    <a:bodyPr/>
                    <a:lstStyle/>
                    <a:p>
                      <a:r>
                        <a:rPr lang="en-US" sz="1400" dirty="0"/>
                        <a:t>Waylon/Garmin Watch</a:t>
                      </a:r>
                    </a:p>
                  </a:txBody>
                  <a:tcPr marL="65335" marR="65335" marT="32668" marB="32668"/>
                </a:tc>
                <a:tc>
                  <a:txBody>
                    <a:bodyPr/>
                    <a:lstStyle/>
                    <a:p>
                      <a:r>
                        <a:rPr lang="en-US" sz="1400" dirty="0"/>
                        <a:t>Analysis</a:t>
                      </a:r>
                    </a:p>
                    <a:p>
                      <a:r>
                        <a:rPr lang="en-US" sz="1400" dirty="0"/>
                        <a:t>3/20/19 – 5/15/19</a:t>
                      </a:r>
                    </a:p>
                    <a:p>
                      <a:endParaRPr lang="en-US" sz="1400" dirty="0"/>
                    </a:p>
                  </a:txBody>
                  <a:tcPr marL="65335" marR="65335" marT="32668" marB="32668"/>
                </a:tc>
                <a:tc>
                  <a:txBody>
                    <a:bodyPr/>
                    <a:lstStyle/>
                    <a:p>
                      <a:r>
                        <a:rPr lang="en-US" sz="1400" dirty="0"/>
                        <a:t>Improvement</a:t>
                      </a:r>
                    </a:p>
                    <a:p>
                      <a:r>
                        <a:rPr lang="en-US" sz="1400" dirty="0"/>
                        <a:t>5/17/19 – </a:t>
                      </a:r>
                    </a:p>
                    <a:p>
                      <a:r>
                        <a:rPr lang="en-US" sz="1400" dirty="0"/>
                        <a:t>6/6/19</a:t>
                      </a:r>
                    </a:p>
                    <a:p>
                      <a:endParaRPr lang="en-US" sz="1400" dirty="0"/>
                    </a:p>
                  </a:txBody>
                  <a:tcPr marL="65335" marR="65335" marT="32668" marB="32668"/>
                </a:tc>
                <a:tc>
                  <a:txBody>
                    <a:bodyPr/>
                    <a:lstStyle/>
                    <a:p>
                      <a:r>
                        <a:rPr lang="en-US" sz="1400" dirty="0"/>
                        <a:t>12</a:t>
                      </a:r>
                    </a:p>
                  </a:txBody>
                  <a:tcPr marL="65335" marR="65335" marT="32668" marB="32668"/>
                </a:tc>
                <a:extLst>
                  <a:ext uri="{0D108BD9-81ED-4DB2-BD59-A6C34878D82A}">
                    <a16:rowId xmlns:a16="http://schemas.microsoft.com/office/drawing/2014/main" val="3819125406"/>
                  </a:ext>
                </a:extLst>
              </a:tr>
              <a:tr h="990041">
                <a:tc>
                  <a:txBody>
                    <a:bodyPr/>
                    <a:lstStyle/>
                    <a:p>
                      <a:r>
                        <a:rPr lang="en-US" sz="1400"/>
                        <a:t>Garmin Calculated Stress score</a:t>
                      </a:r>
                    </a:p>
                  </a:txBody>
                  <a:tcPr marL="65335" marR="65335" marT="32668" marB="32668"/>
                </a:tc>
                <a:tc>
                  <a:txBody>
                    <a:bodyPr/>
                    <a:lstStyle/>
                    <a:p>
                      <a:r>
                        <a:rPr lang="en-US" sz="1400" dirty="0"/>
                        <a:t>Continuous</a:t>
                      </a:r>
                    </a:p>
                  </a:txBody>
                  <a:tcPr marL="65335" marR="65335" marT="32668" marB="32668"/>
                </a:tc>
                <a:tc>
                  <a:txBody>
                    <a:bodyPr/>
                    <a:lstStyle/>
                    <a:p>
                      <a:r>
                        <a:rPr lang="en-US" sz="1400"/>
                        <a:t>Garmin watch data</a:t>
                      </a:r>
                    </a:p>
                  </a:txBody>
                  <a:tcPr marL="65335" marR="65335" marT="32668" marB="32668"/>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t>Pull from Garmin watch data site</a:t>
                      </a:r>
                    </a:p>
                    <a:p>
                      <a:endParaRPr lang="en-US" sz="1400"/>
                    </a:p>
                  </a:txBody>
                  <a:tcPr marL="65335" marR="65335" marT="32668" marB="32668"/>
                </a:tc>
                <a:tc>
                  <a:txBody>
                    <a:bodyPr/>
                    <a:lstStyle/>
                    <a:p>
                      <a:r>
                        <a:rPr lang="en-US" sz="1400" dirty="0"/>
                        <a:t>Waylon/Garmin Watch</a:t>
                      </a:r>
                    </a:p>
                  </a:txBody>
                  <a:tcPr marL="65335" marR="65335" marT="32668" marB="32668"/>
                </a:tc>
                <a:tc>
                  <a:txBody>
                    <a:bodyPr/>
                    <a:lstStyle/>
                    <a:p>
                      <a:r>
                        <a:rPr lang="en-US" sz="1400" dirty="0"/>
                        <a:t>Analysis</a:t>
                      </a:r>
                    </a:p>
                    <a:p>
                      <a:r>
                        <a:rPr lang="en-US" sz="1400" dirty="0"/>
                        <a:t>3/20/19 – 5/15/19</a:t>
                      </a:r>
                    </a:p>
                    <a:p>
                      <a:endParaRPr lang="en-US" sz="1400" dirty="0"/>
                    </a:p>
                  </a:txBody>
                  <a:tcPr marL="65335" marR="65335" marT="32668" marB="32668"/>
                </a:tc>
                <a:tc>
                  <a:txBody>
                    <a:bodyPr/>
                    <a:lstStyle/>
                    <a:p>
                      <a:r>
                        <a:rPr lang="en-US" sz="1400" dirty="0"/>
                        <a:t>Improvement</a:t>
                      </a:r>
                    </a:p>
                    <a:p>
                      <a:r>
                        <a:rPr lang="en-US" sz="1400" dirty="0"/>
                        <a:t>5/17/19 – </a:t>
                      </a:r>
                    </a:p>
                    <a:p>
                      <a:r>
                        <a:rPr lang="en-US" sz="1400" dirty="0"/>
                        <a:t>6/6/19</a:t>
                      </a:r>
                    </a:p>
                    <a:p>
                      <a:endParaRPr lang="en-US" sz="1400" dirty="0"/>
                    </a:p>
                  </a:txBody>
                  <a:tcPr marL="65335" marR="65335" marT="32668" marB="32668"/>
                </a:tc>
                <a:tc>
                  <a:txBody>
                    <a:bodyPr/>
                    <a:lstStyle/>
                    <a:p>
                      <a:r>
                        <a:rPr lang="en-US" sz="1400" dirty="0"/>
                        <a:t>12</a:t>
                      </a:r>
                    </a:p>
                  </a:txBody>
                  <a:tcPr marL="65335" marR="65335" marT="32668" marB="32668"/>
                </a:tc>
                <a:extLst>
                  <a:ext uri="{0D108BD9-81ED-4DB2-BD59-A6C34878D82A}">
                    <a16:rowId xmlns:a16="http://schemas.microsoft.com/office/drawing/2014/main" val="3376048215"/>
                  </a:ext>
                </a:extLst>
              </a:tr>
              <a:tr h="990041">
                <a:tc>
                  <a:txBody>
                    <a:bodyPr/>
                    <a:lstStyle/>
                    <a:p>
                      <a:r>
                        <a:rPr lang="en-US" sz="1400"/>
                        <a:t>Food Intake prior to run</a:t>
                      </a:r>
                    </a:p>
                  </a:txBody>
                  <a:tcPr marL="65335" marR="65335" marT="32668" marB="32668"/>
                </a:tc>
                <a:tc>
                  <a:txBody>
                    <a:bodyPr/>
                    <a:lstStyle/>
                    <a:p>
                      <a:r>
                        <a:rPr lang="en-US" sz="1400" dirty="0"/>
                        <a:t>Discrete</a:t>
                      </a:r>
                    </a:p>
                  </a:txBody>
                  <a:tcPr marL="65335" marR="65335" marT="32668" marB="32668"/>
                </a:tc>
                <a:tc>
                  <a:txBody>
                    <a:bodyPr/>
                    <a:lstStyle/>
                    <a:p>
                      <a:r>
                        <a:rPr lang="en-US" sz="1400"/>
                        <a:t>Running Journal </a:t>
                      </a:r>
                    </a:p>
                  </a:txBody>
                  <a:tcPr marL="65335" marR="65335" marT="32668" marB="32668"/>
                </a:tc>
                <a:tc>
                  <a:txBody>
                    <a:bodyPr/>
                    <a:lstStyle/>
                    <a:p>
                      <a:r>
                        <a:rPr lang="en-US" sz="1400"/>
                        <a:t>Written down in running journal</a:t>
                      </a:r>
                    </a:p>
                  </a:txBody>
                  <a:tcPr marL="65335" marR="65335" marT="32668" marB="32668"/>
                </a:tc>
                <a:tc>
                  <a:txBody>
                    <a:bodyPr/>
                    <a:lstStyle/>
                    <a:p>
                      <a:r>
                        <a:rPr lang="en-US" sz="1400" dirty="0"/>
                        <a:t>Waylon/Garmin Watch</a:t>
                      </a:r>
                    </a:p>
                  </a:txBody>
                  <a:tcPr marL="65335" marR="65335" marT="32668" marB="32668"/>
                </a:tc>
                <a:tc>
                  <a:txBody>
                    <a:bodyPr/>
                    <a:lstStyle/>
                    <a:p>
                      <a:r>
                        <a:rPr lang="en-US" sz="1400" dirty="0"/>
                        <a:t>Analysis</a:t>
                      </a:r>
                    </a:p>
                    <a:p>
                      <a:r>
                        <a:rPr lang="en-US" sz="1400" dirty="0"/>
                        <a:t>3/20/19 – 5/15/19</a:t>
                      </a:r>
                    </a:p>
                    <a:p>
                      <a:endParaRPr lang="en-US" sz="1400" dirty="0"/>
                    </a:p>
                  </a:txBody>
                  <a:tcPr marL="65335" marR="65335" marT="32668" marB="32668"/>
                </a:tc>
                <a:tc>
                  <a:txBody>
                    <a:bodyPr/>
                    <a:lstStyle/>
                    <a:p>
                      <a:r>
                        <a:rPr lang="en-US" sz="1400" dirty="0"/>
                        <a:t>Improvement</a:t>
                      </a:r>
                    </a:p>
                    <a:p>
                      <a:r>
                        <a:rPr lang="en-US" sz="1400" dirty="0"/>
                        <a:t>5/17/19 – </a:t>
                      </a:r>
                    </a:p>
                    <a:p>
                      <a:r>
                        <a:rPr lang="en-US" sz="1400" dirty="0"/>
                        <a:t>6/6/19</a:t>
                      </a:r>
                    </a:p>
                    <a:p>
                      <a:endParaRPr lang="en-US" sz="1400" dirty="0"/>
                    </a:p>
                  </a:txBody>
                  <a:tcPr marL="65335" marR="65335" marT="32668" marB="32668"/>
                </a:tc>
                <a:tc>
                  <a:txBody>
                    <a:bodyPr/>
                    <a:lstStyle/>
                    <a:p>
                      <a:r>
                        <a:rPr lang="en-US" sz="1400" dirty="0"/>
                        <a:t>12</a:t>
                      </a:r>
                    </a:p>
                  </a:txBody>
                  <a:tcPr marL="65335" marR="65335" marT="32668" marB="32668"/>
                </a:tc>
                <a:extLst>
                  <a:ext uri="{0D108BD9-81ED-4DB2-BD59-A6C34878D82A}">
                    <a16:rowId xmlns:a16="http://schemas.microsoft.com/office/drawing/2014/main" val="2710107795"/>
                  </a:ext>
                </a:extLst>
              </a:tr>
              <a:tr h="990041">
                <a:tc>
                  <a:txBody>
                    <a:bodyPr/>
                    <a:lstStyle/>
                    <a:p>
                      <a:r>
                        <a:rPr lang="en-US" sz="1400"/>
                        <a:t>Body Weight prior to run</a:t>
                      </a:r>
                    </a:p>
                  </a:txBody>
                  <a:tcPr marL="65335" marR="65335" marT="32668" marB="32668"/>
                </a:tc>
                <a:tc>
                  <a:txBody>
                    <a:bodyPr/>
                    <a:lstStyle/>
                    <a:p>
                      <a:r>
                        <a:rPr lang="en-US" sz="1400" dirty="0"/>
                        <a:t>Continuous</a:t>
                      </a:r>
                    </a:p>
                  </a:txBody>
                  <a:tcPr marL="65335" marR="65335" marT="32668" marB="32668"/>
                </a:tc>
                <a:tc>
                  <a:txBody>
                    <a:bodyPr/>
                    <a:lstStyle/>
                    <a:p>
                      <a:r>
                        <a:rPr lang="en-US" sz="1400" dirty="0"/>
                        <a:t>Running Journal/Garmin watch data</a:t>
                      </a:r>
                    </a:p>
                  </a:txBody>
                  <a:tcPr marL="65335" marR="65335" marT="32668" marB="32668"/>
                </a:tc>
                <a:tc>
                  <a:txBody>
                    <a:bodyPr/>
                    <a:lstStyle/>
                    <a:p>
                      <a:r>
                        <a:rPr lang="en-US" sz="1400" dirty="0"/>
                        <a:t>Weigh prior to run</a:t>
                      </a:r>
                    </a:p>
                  </a:txBody>
                  <a:tcPr marL="65335" marR="65335" marT="32668" marB="32668"/>
                </a:tc>
                <a:tc>
                  <a:txBody>
                    <a:bodyPr/>
                    <a:lstStyle/>
                    <a:p>
                      <a:r>
                        <a:rPr lang="en-US" sz="1400" dirty="0"/>
                        <a:t>Waylon/Garmin Watch</a:t>
                      </a:r>
                    </a:p>
                  </a:txBody>
                  <a:tcPr marL="65335" marR="65335" marT="32668" marB="32668"/>
                </a:tc>
                <a:tc>
                  <a:txBody>
                    <a:bodyPr/>
                    <a:lstStyle/>
                    <a:p>
                      <a:r>
                        <a:rPr lang="en-US" sz="1400" dirty="0"/>
                        <a:t>Analysis</a:t>
                      </a:r>
                    </a:p>
                    <a:p>
                      <a:r>
                        <a:rPr lang="en-US" sz="1400" dirty="0"/>
                        <a:t>3/20/19 – 5/15/19</a:t>
                      </a:r>
                    </a:p>
                    <a:p>
                      <a:endParaRPr lang="en-US" sz="1400" dirty="0"/>
                    </a:p>
                  </a:txBody>
                  <a:tcPr marL="65335" marR="65335" marT="32668" marB="32668"/>
                </a:tc>
                <a:tc>
                  <a:txBody>
                    <a:bodyPr/>
                    <a:lstStyle/>
                    <a:p>
                      <a:r>
                        <a:rPr lang="en-US" sz="1400" dirty="0"/>
                        <a:t>Improvement</a:t>
                      </a:r>
                    </a:p>
                    <a:p>
                      <a:r>
                        <a:rPr lang="en-US" sz="1400" dirty="0"/>
                        <a:t>5/17/19 – </a:t>
                      </a:r>
                    </a:p>
                    <a:p>
                      <a:r>
                        <a:rPr lang="en-US" sz="1400" dirty="0"/>
                        <a:t>6/6/19</a:t>
                      </a:r>
                    </a:p>
                    <a:p>
                      <a:endParaRPr lang="en-US" sz="1400" dirty="0"/>
                    </a:p>
                  </a:txBody>
                  <a:tcPr marL="65335" marR="65335" marT="32668" marB="32668"/>
                </a:tc>
                <a:tc>
                  <a:txBody>
                    <a:bodyPr/>
                    <a:lstStyle/>
                    <a:p>
                      <a:r>
                        <a:rPr lang="en-US" sz="1400" dirty="0"/>
                        <a:t>12</a:t>
                      </a:r>
                    </a:p>
                  </a:txBody>
                  <a:tcPr marL="65335" marR="65335" marT="32668" marB="32668"/>
                </a:tc>
                <a:extLst>
                  <a:ext uri="{0D108BD9-81ED-4DB2-BD59-A6C34878D82A}">
                    <a16:rowId xmlns:a16="http://schemas.microsoft.com/office/drawing/2014/main" val="853552389"/>
                  </a:ext>
                </a:extLst>
              </a:tr>
            </a:tbl>
          </a:graphicData>
        </a:graphic>
      </p:graphicFrame>
    </p:spTree>
    <p:extLst>
      <p:ext uri="{BB962C8B-B14F-4D97-AF65-F5344CB8AC3E}">
        <p14:creationId xmlns:p14="http://schemas.microsoft.com/office/powerpoint/2010/main" val="1921958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D70B121-56F4-4848-B38B-182089D90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4A8E4C-4B15-B140-B40F-09F51D7BC047}"/>
              </a:ext>
            </a:extLst>
          </p:cNvPr>
          <p:cNvSpPr>
            <a:spLocks noGrp="1"/>
          </p:cNvSpPr>
          <p:nvPr>
            <p:ph type="title"/>
          </p:nvPr>
        </p:nvSpPr>
        <p:spPr>
          <a:xfrm>
            <a:off x="838200" y="963877"/>
            <a:ext cx="3494362" cy="4930246"/>
          </a:xfrm>
        </p:spPr>
        <p:txBody>
          <a:bodyPr>
            <a:normAutofit/>
          </a:bodyPr>
          <a:lstStyle/>
          <a:p>
            <a:pPr algn="r"/>
            <a:r>
              <a:rPr lang="en-US">
                <a:solidFill>
                  <a:schemeClr val="accent1"/>
                </a:solidFill>
              </a:rPr>
              <a:t>Measure: Detailed Collection of Data </a:t>
            </a:r>
          </a:p>
        </p:txBody>
      </p:sp>
      <p:cxnSp>
        <p:nvCxnSpPr>
          <p:cNvPr id="12"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B974655-1235-1648-8729-1EBF9EC1E1B3}"/>
              </a:ext>
            </a:extLst>
          </p:cNvPr>
          <p:cNvSpPr>
            <a:spLocks noGrp="1"/>
          </p:cNvSpPr>
          <p:nvPr>
            <p:ph idx="1"/>
          </p:nvPr>
        </p:nvSpPr>
        <p:spPr>
          <a:xfrm>
            <a:off x="4976031" y="1338450"/>
            <a:ext cx="6377769" cy="4930246"/>
          </a:xfrm>
        </p:spPr>
        <p:txBody>
          <a:bodyPr anchor="ctr">
            <a:normAutofit fontScale="92500" lnSpcReduction="20000"/>
          </a:bodyPr>
          <a:lstStyle/>
          <a:p>
            <a:r>
              <a:rPr lang="en-US" sz="1400" dirty="0"/>
              <a:t>Mile pace:</a:t>
            </a:r>
          </a:p>
          <a:p>
            <a:pPr lvl="1"/>
            <a:r>
              <a:rPr lang="en-US" sz="1400" dirty="0"/>
              <a:t>Collected by Garmin watch during the run and stored on the Garmin Connect mobile app on the iPhone.  This number will be recorded into an Excel Spreadsheet after the run.  In order to ensure accuracy within Excel, this number will be converted from minutes/seconds to only seconds.  </a:t>
            </a:r>
          </a:p>
          <a:p>
            <a:r>
              <a:rPr lang="en-US" sz="1400" dirty="0"/>
              <a:t>Hours of Sleep:</a:t>
            </a:r>
          </a:p>
          <a:p>
            <a:pPr lvl="1"/>
            <a:r>
              <a:rPr lang="en-US" sz="1400" dirty="0"/>
              <a:t>Collected by Garmin watch during the night.  This number will be stored in the Garmin Connect mobile app on the iPhone and then recorded into an Excel Spreadsheet each day before the run.  This number will be recorded in minutes for accuracy within Excel.</a:t>
            </a:r>
          </a:p>
          <a:p>
            <a:r>
              <a:rPr lang="en-US" sz="1400" dirty="0"/>
              <a:t>Garmin Stress Score:</a:t>
            </a:r>
          </a:p>
          <a:p>
            <a:pPr lvl="1"/>
            <a:r>
              <a:rPr lang="en-US" sz="1400" dirty="0"/>
              <a:t>Collected by Garmin watch throughout the day.  This will be collected and stored in the Garmin Connect mobile app on the iPhone and will be viewed/recorded into an Excel Spreadsheet each day before the run.  This value is recorded by Garmin as numeric on a scale from 0-100 and will also be recorded as numeric in the Excel Spreadsheet.</a:t>
            </a:r>
          </a:p>
          <a:p>
            <a:r>
              <a:rPr lang="en-US" sz="1400" dirty="0"/>
              <a:t>Food Intake Prior to Run:</a:t>
            </a:r>
          </a:p>
          <a:p>
            <a:pPr lvl="1"/>
            <a:r>
              <a:rPr lang="en-US" sz="1400" dirty="0"/>
              <a:t>This has been collected in my running journal/notebook with data collection starting since January.  This information will be taken from the hand-written notebook and transferred to an Excel Spreadsheet.  Further recordings will be continued in the Excel Spreadsheet to reduce redundancy of data collection.  This will be recorded as a Yes or No value and intake required for “Yes” is limited to 1 apple, 1 banana, or 1 cup of applesauce prior to the run.  </a:t>
            </a:r>
          </a:p>
          <a:p>
            <a:r>
              <a:rPr lang="en-US" sz="1400" dirty="0"/>
              <a:t>Body Weight Prior to Run</a:t>
            </a:r>
          </a:p>
          <a:p>
            <a:pPr lvl="1"/>
            <a:r>
              <a:rPr lang="en-US" sz="1400" dirty="0"/>
              <a:t>Body weight will be taken each day prior to running on the same scale in the master bathroom.  Weight will be recorded in pounds.  Weight can be recorded and stored into the Garmin Connect app.  Weights will be transferred from the Garmin Connect app to an Excel spreadsheet each day before the run.</a:t>
            </a:r>
          </a:p>
          <a:p>
            <a:endParaRPr lang="en-US" sz="1400" dirty="0"/>
          </a:p>
          <a:p>
            <a:endParaRPr lang="en-US" sz="1100" dirty="0"/>
          </a:p>
        </p:txBody>
      </p:sp>
    </p:spTree>
    <p:extLst>
      <p:ext uri="{BB962C8B-B14F-4D97-AF65-F5344CB8AC3E}">
        <p14:creationId xmlns:p14="http://schemas.microsoft.com/office/powerpoint/2010/main" val="1000722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97F0BC6-6A64-294E-8837-B299143DC6CC}"/>
              </a:ext>
            </a:extLst>
          </p:cNvPr>
          <p:cNvSpPr>
            <a:spLocks noGrp="1"/>
          </p:cNvSpPr>
          <p:nvPr>
            <p:ph type="title"/>
          </p:nvPr>
        </p:nvSpPr>
        <p:spPr>
          <a:xfrm>
            <a:off x="291873" y="350353"/>
            <a:ext cx="6069012" cy="507605"/>
          </a:xfrm>
          <a:solidFill>
            <a:schemeClr val="bg2"/>
          </a:solidFill>
          <a:ln>
            <a:noFill/>
          </a:ln>
        </p:spPr>
        <p:style>
          <a:lnRef idx="2">
            <a:schemeClr val="accent6">
              <a:shade val="50000"/>
            </a:schemeClr>
          </a:lnRef>
          <a:fillRef idx="1">
            <a:schemeClr val="accent6"/>
          </a:fillRef>
          <a:effectRef idx="0">
            <a:schemeClr val="accent6"/>
          </a:effectRef>
          <a:fontRef idx="minor">
            <a:schemeClr val="lt1"/>
          </a:fontRef>
        </p:style>
        <p:txBody>
          <a:bodyPr>
            <a:normAutofit/>
          </a:bodyPr>
          <a:lstStyle/>
          <a:p>
            <a:r>
              <a:rPr lang="en-US" sz="2800" dirty="0">
                <a:solidFill>
                  <a:schemeClr val="tx1"/>
                </a:solidFill>
                <a:latin typeface="+mj-lt"/>
              </a:rPr>
              <a:t>Measure: Sample Size Calculation</a:t>
            </a:r>
          </a:p>
        </p:txBody>
      </p:sp>
      <p:sp>
        <p:nvSpPr>
          <p:cNvPr id="7" name="Text Placeholder 6">
            <a:extLst>
              <a:ext uri="{FF2B5EF4-FFF2-40B4-BE49-F238E27FC236}">
                <a16:creationId xmlns:a16="http://schemas.microsoft.com/office/drawing/2014/main" id="{2F2B7047-F29E-C54D-BE7F-DD76E3684CFE}"/>
              </a:ext>
            </a:extLst>
          </p:cNvPr>
          <p:cNvSpPr>
            <a:spLocks noGrp="1"/>
          </p:cNvSpPr>
          <p:nvPr>
            <p:ph type="body" sz="half" idx="2"/>
          </p:nvPr>
        </p:nvSpPr>
        <p:spPr>
          <a:xfrm>
            <a:off x="291873" y="857958"/>
            <a:ext cx="6069012" cy="5517442"/>
          </a:xfrm>
          <a:solidFill>
            <a:schemeClr val="bg2"/>
          </a:solidFill>
        </p:spPr>
        <p:txBody>
          <a:bodyPr>
            <a:normAutofit fontScale="92500" lnSpcReduction="10000"/>
          </a:bodyPr>
          <a:lstStyle/>
          <a:p>
            <a:pPr marL="285750" indent="-285750">
              <a:buFont typeface="Arial" panose="020B0604020202020204" pitchFamily="34" charset="0"/>
              <a:buChar char="•"/>
            </a:pPr>
            <a:r>
              <a:rPr lang="en-US" sz="1800" dirty="0"/>
              <a:t>Rationale for sample taken</a:t>
            </a:r>
          </a:p>
          <a:p>
            <a:pPr marL="742950" lvl="1" indent="-285750">
              <a:buFont typeface="Arial" panose="020B0604020202020204" pitchFamily="34" charset="0"/>
              <a:buChar char="•"/>
            </a:pPr>
            <a:r>
              <a:rPr lang="en-US" sz="1600" dirty="0"/>
              <a:t>12 samples were the minimum for at 95% confidence level</a:t>
            </a:r>
          </a:p>
          <a:p>
            <a:pPr marL="742950" lvl="1" indent="-285750">
              <a:buFont typeface="Arial" panose="020B0604020202020204" pitchFamily="34" charset="0"/>
              <a:buChar char="•"/>
            </a:pPr>
            <a:r>
              <a:rPr lang="en-US" sz="1600" dirty="0"/>
              <a:t>While 12 was calculated for the minimum, I had access to more samples; therefore, I used 25 samples between 3/20/19 and 5/15/19 in order to increase the accuracy of the results</a:t>
            </a:r>
          </a:p>
          <a:p>
            <a:pPr marL="742950" lvl="1" indent="-285750">
              <a:buFont typeface="Arial" panose="020B0604020202020204" pitchFamily="34" charset="0"/>
              <a:buChar char="•"/>
            </a:pPr>
            <a:r>
              <a:rPr lang="en-US" sz="1600" dirty="0"/>
              <a:t>12 samples were used from 5/17/19 – 6/6/19 to test for improvement</a:t>
            </a:r>
          </a:p>
          <a:p>
            <a:pPr marL="742950" lvl="1" indent="-285750">
              <a:buFont typeface="Arial" panose="020B0604020202020204" pitchFamily="34" charset="0"/>
              <a:buChar char="•"/>
            </a:pPr>
            <a:r>
              <a:rPr lang="en-US" sz="1600" dirty="0"/>
              <a:t>Margin of error is set at 20 seconds, my goal was to improve first mile running pace to anything less than 8:15pace/mile, and I believe a 20 second margin of error will still allow for proper analysis of results</a:t>
            </a:r>
          </a:p>
          <a:p>
            <a:pPr marL="285750" indent="-285750">
              <a:buFont typeface="Arial" panose="020B0604020202020204" pitchFamily="34" charset="0"/>
              <a:buChar char="•"/>
            </a:pPr>
            <a:r>
              <a:rPr lang="en-US" sz="1800" dirty="0"/>
              <a:t>Formula:</a:t>
            </a:r>
          </a:p>
          <a:p>
            <a:pPr marL="742950" lvl="1" indent="-285750">
              <a:buFont typeface="Arial" panose="020B0604020202020204" pitchFamily="34" charset="0"/>
              <a:buChar char="•"/>
            </a:pPr>
            <a:r>
              <a:rPr lang="en-US" sz="1600" dirty="0"/>
              <a:t>((1.96 * 44.1256539) / 20) ^ 2 = 11.9 or 12 samples</a:t>
            </a:r>
          </a:p>
          <a:p>
            <a:pPr marL="285750" indent="-285750">
              <a:buFont typeface="Arial" panose="020B0604020202020204" pitchFamily="34" charset="0"/>
              <a:buChar char="•"/>
            </a:pPr>
            <a:r>
              <a:rPr lang="en-US" sz="1800" dirty="0"/>
              <a:t>Measurement error is possible with the use of the Garmin</a:t>
            </a:r>
          </a:p>
          <a:p>
            <a:pPr marL="742950" lvl="1" indent="-285750">
              <a:buFont typeface="Arial" panose="020B0604020202020204" pitchFamily="34" charset="0"/>
              <a:buChar char="•"/>
            </a:pPr>
            <a:r>
              <a:rPr lang="en-US" sz="1600" dirty="0"/>
              <a:t>Error can occur with the “Stress Level” reading from Garmin if the watch is not worn continuously</a:t>
            </a:r>
          </a:p>
          <a:p>
            <a:pPr marL="742950" lvl="1" indent="-285750">
              <a:buFont typeface="Arial" panose="020B0604020202020204" pitchFamily="34" charset="0"/>
              <a:buChar char="•"/>
            </a:pPr>
            <a:r>
              <a:rPr lang="en-US" sz="1600" dirty="0"/>
              <a:t>Error can also occur in the “Sleep” input if the watch is not worn while sleeping</a:t>
            </a:r>
          </a:p>
          <a:p>
            <a:pPr marL="742950" lvl="1" indent="-285750">
              <a:buFont typeface="Arial" panose="020B0604020202020204" pitchFamily="34" charset="0"/>
              <a:buChar char="•"/>
            </a:pPr>
            <a:r>
              <a:rPr lang="en-US" sz="1600" dirty="0"/>
              <a:t>Error could also occur by failing to record “Eating” prior to running in Excel Spreadsheet</a:t>
            </a:r>
          </a:p>
          <a:p>
            <a:pPr marL="742950" lvl="1" indent="-285750">
              <a:buFont typeface="Arial" panose="020B0604020202020204" pitchFamily="34" charset="0"/>
              <a:buChar char="•"/>
            </a:pPr>
            <a:r>
              <a:rPr lang="en-US" sz="1600" dirty="0"/>
              <a:t>Ways to minimize error</a:t>
            </a:r>
          </a:p>
          <a:p>
            <a:pPr marL="1200150" lvl="2" indent="-285750">
              <a:buFont typeface="+mj-lt"/>
              <a:buAutoNum type="arabicPeriod"/>
            </a:pPr>
            <a:r>
              <a:rPr lang="en-US" sz="1400" dirty="0"/>
              <a:t>Wear the watch all of the time</a:t>
            </a:r>
          </a:p>
          <a:p>
            <a:pPr marL="1200150" lvl="2" indent="-285750">
              <a:buFont typeface="+mj-lt"/>
              <a:buAutoNum type="arabicPeriod"/>
            </a:pPr>
            <a:r>
              <a:rPr lang="en-US" sz="1400" dirty="0"/>
              <a:t>Leave running shoes on top of computer for “reminder prompt” to record eating status</a:t>
            </a:r>
          </a:p>
        </p:txBody>
      </p:sp>
      <p:graphicFrame>
        <p:nvGraphicFramePr>
          <p:cNvPr id="10" name="Table 9">
            <a:extLst>
              <a:ext uri="{FF2B5EF4-FFF2-40B4-BE49-F238E27FC236}">
                <a16:creationId xmlns:a16="http://schemas.microsoft.com/office/drawing/2014/main" id="{AB13761C-641E-1B47-8C02-314A2648E705}"/>
              </a:ext>
            </a:extLst>
          </p:cNvPr>
          <p:cNvGraphicFramePr>
            <a:graphicFrameLocks noGrp="1"/>
          </p:cNvGraphicFramePr>
          <p:nvPr>
            <p:extLst>
              <p:ext uri="{D42A27DB-BD31-4B8C-83A1-F6EECF244321}">
                <p14:modId xmlns:p14="http://schemas.microsoft.com/office/powerpoint/2010/main" val="3427812453"/>
              </p:ext>
            </p:extLst>
          </p:nvPr>
        </p:nvGraphicFramePr>
        <p:xfrm>
          <a:off x="6512149" y="1348424"/>
          <a:ext cx="5387978" cy="4536510"/>
        </p:xfrm>
        <a:graphic>
          <a:graphicData uri="http://schemas.openxmlformats.org/drawingml/2006/table">
            <a:tbl>
              <a:tblPr firstRow="1" bandRow="1">
                <a:tableStyleId>{5C22544A-7EE6-4342-B048-85BDC9FD1C3A}</a:tableStyleId>
              </a:tblPr>
              <a:tblGrid>
                <a:gridCol w="2702835">
                  <a:extLst>
                    <a:ext uri="{9D8B030D-6E8A-4147-A177-3AD203B41FA5}">
                      <a16:colId xmlns:a16="http://schemas.microsoft.com/office/drawing/2014/main" val="2963279359"/>
                    </a:ext>
                  </a:extLst>
                </a:gridCol>
                <a:gridCol w="2685143">
                  <a:extLst>
                    <a:ext uri="{9D8B030D-6E8A-4147-A177-3AD203B41FA5}">
                      <a16:colId xmlns:a16="http://schemas.microsoft.com/office/drawing/2014/main" val="2403717703"/>
                    </a:ext>
                  </a:extLst>
                </a:gridCol>
              </a:tblGrid>
              <a:tr h="907302">
                <a:tc>
                  <a:txBody>
                    <a:bodyPr/>
                    <a:lstStyle/>
                    <a:p>
                      <a:r>
                        <a:rPr lang="en-US"/>
                        <a:t>Sample Size Calculation</a:t>
                      </a:r>
                      <a:endParaRPr lang="en-US" dirty="0"/>
                    </a:p>
                  </a:txBody>
                  <a:tcPr/>
                </a:tc>
                <a:tc>
                  <a:txBody>
                    <a:bodyPr/>
                    <a:lstStyle/>
                    <a:p>
                      <a:endParaRPr lang="en-US" dirty="0"/>
                    </a:p>
                  </a:txBody>
                  <a:tcPr/>
                </a:tc>
                <a:extLst>
                  <a:ext uri="{0D108BD9-81ED-4DB2-BD59-A6C34878D82A}">
                    <a16:rowId xmlns:a16="http://schemas.microsoft.com/office/drawing/2014/main" val="546833349"/>
                  </a:ext>
                </a:extLst>
              </a:tr>
              <a:tr h="907302">
                <a:tc>
                  <a:txBody>
                    <a:bodyPr/>
                    <a:lstStyle/>
                    <a:p>
                      <a:r>
                        <a:rPr lang="en-US"/>
                        <a:t>95% Confidence Level</a:t>
                      </a:r>
                      <a:endParaRPr lang="en-US" dirty="0"/>
                    </a:p>
                  </a:txBody>
                  <a:tcPr/>
                </a:tc>
                <a:tc>
                  <a:txBody>
                    <a:bodyPr/>
                    <a:lstStyle/>
                    <a:p>
                      <a:r>
                        <a:rPr lang="en-US"/>
                        <a:t>Z* = 1.96</a:t>
                      </a:r>
                      <a:endParaRPr lang="en-US" dirty="0"/>
                    </a:p>
                  </a:txBody>
                  <a:tcPr/>
                </a:tc>
                <a:extLst>
                  <a:ext uri="{0D108BD9-81ED-4DB2-BD59-A6C34878D82A}">
                    <a16:rowId xmlns:a16="http://schemas.microsoft.com/office/drawing/2014/main" val="582486877"/>
                  </a:ext>
                </a:extLst>
              </a:tr>
              <a:tr h="907302">
                <a:tc>
                  <a:txBody>
                    <a:bodyPr/>
                    <a:lstStyle/>
                    <a:p>
                      <a:r>
                        <a:rPr lang="en-US"/>
                        <a:t>Standard Deviation</a:t>
                      </a:r>
                    </a:p>
                    <a:p>
                      <a:r>
                        <a:rPr lang="en-US"/>
                        <a:t>Pace(seconds)</a:t>
                      </a:r>
                      <a:endParaRPr lang="en-US" dirty="0"/>
                    </a:p>
                  </a:txBody>
                  <a:tcPr/>
                </a:tc>
                <a:tc>
                  <a:txBody>
                    <a:bodyPr/>
                    <a:lstStyle/>
                    <a:p>
                      <a:r>
                        <a:rPr lang="en-US"/>
                        <a:t>44.1256</a:t>
                      </a:r>
                      <a:endParaRPr lang="en-US" dirty="0"/>
                    </a:p>
                  </a:txBody>
                  <a:tcPr/>
                </a:tc>
                <a:extLst>
                  <a:ext uri="{0D108BD9-81ED-4DB2-BD59-A6C34878D82A}">
                    <a16:rowId xmlns:a16="http://schemas.microsoft.com/office/drawing/2014/main" val="881621024"/>
                  </a:ext>
                </a:extLst>
              </a:tr>
              <a:tr h="907302">
                <a:tc>
                  <a:txBody>
                    <a:bodyPr/>
                    <a:lstStyle/>
                    <a:p>
                      <a:r>
                        <a:rPr lang="en-US"/>
                        <a:t>Margin of Error</a:t>
                      </a:r>
                      <a:endParaRPr lang="en-US" dirty="0"/>
                    </a:p>
                  </a:txBody>
                  <a:tcPr/>
                </a:tc>
                <a:tc>
                  <a:txBody>
                    <a:bodyPr/>
                    <a:lstStyle/>
                    <a:p>
                      <a:r>
                        <a:rPr lang="en-US"/>
                        <a:t>20 (seconds)</a:t>
                      </a:r>
                      <a:endParaRPr lang="en-US" dirty="0"/>
                    </a:p>
                  </a:txBody>
                  <a:tcPr/>
                </a:tc>
                <a:extLst>
                  <a:ext uri="{0D108BD9-81ED-4DB2-BD59-A6C34878D82A}">
                    <a16:rowId xmlns:a16="http://schemas.microsoft.com/office/drawing/2014/main" val="2683812488"/>
                  </a:ext>
                </a:extLst>
              </a:tr>
              <a:tr h="907302">
                <a:tc>
                  <a:txBody>
                    <a:bodyPr/>
                    <a:lstStyle/>
                    <a:p>
                      <a:r>
                        <a:rPr lang="en-US"/>
                        <a:t>Equation </a:t>
                      </a:r>
                      <a:endParaRPr lang="en-US" dirty="0"/>
                    </a:p>
                  </a:txBody>
                  <a:tcPr/>
                </a:tc>
                <a:tc>
                  <a:txBody>
                    <a:bodyPr/>
                    <a:lstStyle/>
                    <a:p>
                      <a:r>
                        <a:rPr lang="en-US" dirty="0"/>
                        <a:t>( (1.96 * 44.1256) / 20) ^2</a:t>
                      </a:r>
                    </a:p>
                    <a:p>
                      <a:r>
                        <a:rPr lang="en-US" dirty="0"/>
                        <a:t>= 11.9 or </a:t>
                      </a:r>
                      <a:r>
                        <a:rPr lang="en-US" dirty="0">
                          <a:highlight>
                            <a:srgbClr val="FFFF00"/>
                          </a:highlight>
                        </a:rPr>
                        <a:t>12 samples</a:t>
                      </a:r>
                    </a:p>
                  </a:txBody>
                  <a:tcPr/>
                </a:tc>
                <a:extLst>
                  <a:ext uri="{0D108BD9-81ED-4DB2-BD59-A6C34878D82A}">
                    <a16:rowId xmlns:a16="http://schemas.microsoft.com/office/drawing/2014/main" val="1870050073"/>
                  </a:ext>
                </a:extLst>
              </a:tr>
            </a:tbl>
          </a:graphicData>
        </a:graphic>
      </p:graphicFrame>
    </p:spTree>
    <p:extLst>
      <p:ext uri="{BB962C8B-B14F-4D97-AF65-F5344CB8AC3E}">
        <p14:creationId xmlns:p14="http://schemas.microsoft.com/office/powerpoint/2010/main" val="3039648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347C07-89F3-E543-9708-E38DDDC7D51A}"/>
              </a:ext>
            </a:extLst>
          </p:cNvPr>
          <p:cNvSpPr>
            <a:spLocks noGrp="1"/>
          </p:cNvSpPr>
          <p:nvPr>
            <p:ph type="title"/>
          </p:nvPr>
        </p:nvSpPr>
        <p:spPr>
          <a:xfrm>
            <a:off x="648929" y="629266"/>
            <a:ext cx="3505495" cy="1622321"/>
          </a:xfrm>
          <a:solidFill>
            <a:schemeClr val="accent4">
              <a:alpha val="51000"/>
            </a:schemeClr>
          </a:solidFill>
        </p:spPr>
        <p:txBody>
          <a:bodyPr>
            <a:normAutofit/>
          </a:bodyPr>
          <a:lstStyle/>
          <a:p>
            <a:r>
              <a:rPr lang="en-US" sz="3700" dirty="0"/>
              <a:t>Analyze: Looking for Causality </a:t>
            </a:r>
          </a:p>
        </p:txBody>
      </p:sp>
      <p:sp>
        <p:nvSpPr>
          <p:cNvPr id="8" name="Content Placeholder 7">
            <a:extLst>
              <a:ext uri="{FF2B5EF4-FFF2-40B4-BE49-F238E27FC236}">
                <a16:creationId xmlns:a16="http://schemas.microsoft.com/office/drawing/2014/main" id="{D02381D8-542C-DC47-AC3A-24B4170E6561}"/>
              </a:ext>
            </a:extLst>
          </p:cNvPr>
          <p:cNvSpPr>
            <a:spLocks noGrp="1"/>
          </p:cNvSpPr>
          <p:nvPr>
            <p:ph idx="1"/>
          </p:nvPr>
        </p:nvSpPr>
        <p:spPr>
          <a:xfrm>
            <a:off x="648931" y="2438400"/>
            <a:ext cx="3505494" cy="3785419"/>
          </a:xfrm>
        </p:spPr>
        <p:txBody>
          <a:bodyPr>
            <a:normAutofit/>
          </a:bodyPr>
          <a:lstStyle/>
          <a:p>
            <a:r>
              <a:rPr lang="en-US" sz="1300" dirty="0"/>
              <a:t>Histogram to review current running status </a:t>
            </a:r>
          </a:p>
          <a:p>
            <a:pPr lvl="1"/>
            <a:r>
              <a:rPr lang="en-US" sz="1300" dirty="0"/>
              <a:t>25 samples from 3/20 – 5/15</a:t>
            </a:r>
          </a:p>
          <a:p>
            <a:pPr lvl="1"/>
            <a:r>
              <a:rPr lang="en-US" sz="1300" dirty="0"/>
              <a:t>Normal distribution with long left sided tale </a:t>
            </a:r>
          </a:p>
          <a:p>
            <a:r>
              <a:rPr lang="en-US" sz="1300" dirty="0"/>
              <a:t>Measures of Central Tendency (in seconds) among 25 samples 3/20 – 5/15</a:t>
            </a:r>
          </a:p>
          <a:p>
            <a:pPr lvl="1"/>
            <a:r>
              <a:rPr lang="en-US" sz="1300" dirty="0"/>
              <a:t>Mean: 540.64 seconds</a:t>
            </a:r>
          </a:p>
          <a:p>
            <a:pPr lvl="1"/>
            <a:r>
              <a:rPr lang="en-US" sz="1300" dirty="0"/>
              <a:t>Median: 550 seconds</a:t>
            </a:r>
          </a:p>
          <a:p>
            <a:pPr lvl="1"/>
            <a:r>
              <a:rPr lang="en-US" sz="1300" dirty="0"/>
              <a:t>Mode: 552 seconds</a:t>
            </a:r>
          </a:p>
          <a:p>
            <a:r>
              <a:rPr lang="en-US" sz="1300" dirty="0"/>
              <a:t>Measures of Variance</a:t>
            </a:r>
          </a:p>
          <a:p>
            <a:pPr lvl="1"/>
            <a:r>
              <a:rPr lang="en-US" sz="1300" dirty="0"/>
              <a:t>Minimum: 442 seconds</a:t>
            </a:r>
          </a:p>
          <a:p>
            <a:pPr lvl="1"/>
            <a:r>
              <a:rPr lang="en-US" sz="1300" dirty="0"/>
              <a:t>Maximum: 662 seconds</a:t>
            </a:r>
          </a:p>
          <a:p>
            <a:pPr lvl="1"/>
            <a:r>
              <a:rPr lang="en-US" sz="1300" dirty="0"/>
              <a:t>Range = 622 seconds – 442 seconds</a:t>
            </a:r>
          </a:p>
          <a:p>
            <a:pPr lvl="2"/>
            <a:r>
              <a:rPr lang="en-US" sz="1300" dirty="0"/>
              <a:t>= 180 seconds</a:t>
            </a:r>
          </a:p>
          <a:p>
            <a:pPr lvl="1"/>
            <a:r>
              <a:rPr lang="en-US" sz="1300" dirty="0"/>
              <a:t>Standard Deviation: 44.12565 seconds</a:t>
            </a:r>
          </a:p>
          <a:p>
            <a:pPr lvl="1"/>
            <a:endParaRPr lang="en-US" sz="1300" dirty="0"/>
          </a:p>
        </p:txBody>
      </p:sp>
      <p:sp>
        <p:nvSpPr>
          <p:cNvPr id="14" name="Rectangle 13">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Chart 8">
            <a:extLst>
              <a:ext uri="{FF2B5EF4-FFF2-40B4-BE49-F238E27FC236}">
                <a16:creationId xmlns:a16="http://schemas.microsoft.com/office/drawing/2014/main" id="{63CBC75C-9803-8D41-BE6D-576533316ED5}"/>
              </a:ext>
            </a:extLst>
          </p:cNvPr>
          <p:cNvGraphicFramePr>
            <a:graphicFrameLocks/>
          </p:cNvGraphicFramePr>
          <p:nvPr>
            <p:extLst>
              <p:ext uri="{D42A27DB-BD31-4B8C-83A1-F6EECF244321}">
                <p14:modId xmlns:p14="http://schemas.microsoft.com/office/powerpoint/2010/main" val="175585019"/>
              </p:ext>
            </p:extLst>
          </p:nvPr>
        </p:nvGraphicFramePr>
        <p:xfrm>
          <a:off x="5608319" y="965595"/>
          <a:ext cx="5614835" cy="47735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580476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F74B9-4E49-A14F-9833-C300308A8230}"/>
              </a:ext>
            </a:extLst>
          </p:cNvPr>
          <p:cNvSpPr>
            <a:spLocks noGrp="1"/>
          </p:cNvSpPr>
          <p:nvPr>
            <p:ph type="title"/>
          </p:nvPr>
        </p:nvSpPr>
        <p:spPr>
          <a:solidFill>
            <a:schemeClr val="accent4">
              <a:alpha val="43000"/>
            </a:schemeClr>
          </a:solidFill>
        </p:spPr>
        <p:txBody>
          <a:bodyPr/>
          <a:lstStyle/>
          <a:p>
            <a:r>
              <a:rPr lang="en-US" dirty="0"/>
              <a:t>Analyze: Box + Whisker Plot</a:t>
            </a:r>
          </a:p>
        </p:txBody>
      </p:sp>
      <p:sp>
        <p:nvSpPr>
          <p:cNvPr id="3" name="Content Placeholder 2">
            <a:extLst>
              <a:ext uri="{FF2B5EF4-FFF2-40B4-BE49-F238E27FC236}">
                <a16:creationId xmlns:a16="http://schemas.microsoft.com/office/drawing/2014/main" id="{C8D0F8C7-F75B-334A-A20A-8E7B44EE13BE}"/>
              </a:ext>
            </a:extLst>
          </p:cNvPr>
          <p:cNvSpPr>
            <a:spLocks noGrp="1"/>
          </p:cNvSpPr>
          <p:nvPr>
            <p:ph idx="1"/>
          </p:nvPr>
        </p:nvSpPr>
        <p:spPr>
          <a:xfrm>
            <a:off x="1105978" y="1845096"/>
            <a:ext cx="3619500" cy="2759982"/>
          </a:xfrm>
        </p:spPr>
        <p:txBody>
          <a:bodyPr>
            <a:normAutofit fontScale="77500" lnSpcReduction="20000"/>
          </a:bodyPr>
          <a:lstStyle/>
          <a:p>
            <a:r>
              <a:rPr lang="en-US" dirty="0"/>
              <a:t>Using a box and whisker plot, we are able to see that eating before a run appears to be beneficial to improving pace</a:t>
            </a:r>
          </a:p>
          <a:p>
            <a:pPr lvl="1"/>
            <a:r>
              <a:rPr lang="en-US" dirty="0"/>
              <a:t>Eating was limited to an apple, banana, or cup of applesauce</a:t>
            </a:r>
          </a:p>
          <a:p>
            <a:pPr lvl="1"/>
            <a:r>
              <a:rPr lang="en-US" dirty="0"/>
              <a:t>Running without eating was done after 8+ hours of fasting</a:t>
            </a:r>
          </a:p>
        </p:txBody>
      </p:sp>
      <mc:AlternateContent xmlns:mc="http://schemas.openxmlformats.org/markup-compatibility/2006" xmlns:cx1="http://schemas.microsoft.com/office/drawing/2015/9/8/chartex">
        <mc:Choice Requires="cx1">
          <p:graphicFrame>
            <p:nvGraphicFramePr>
              <p:cNvPr id="4" name="Chart 3">
                <a:extLst>
                  <a:ext uri="{FF2B5EF4-FFF2-40B4-BE49-F238E27FC236}">
                    <a16:creationId xmlns:a16="http://schemas.microsoft.com/office/drawing/2014/main" id="{26E271B9-5BC6-7241-8163-4522FE7720A5}"/>
                  </a:ext>
                </a:extLst>
              </p:cNvPr>
              <p:cNvGraphicFramePr/>
              <p:nvPr>
                <p:extLst>
                  <p:ext uri="{D42A27DB-BD31-4B8C-83A1-F6EECF244321}">
                    <p14:modId xmlns:p14="http://schemas.microsoft.com/office/powerpoint/2010/main" val="3497811041"/>
                  </p:ext>
                </p:extLst>
              </p:nvPr>
            </p:nvGraphicFramePr>
            <p:xfrm>
              <a:off x="5279331" y="1820862"/>
              <a:ext cx="6383582" cy="5037138"/>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4" name="Chart 3">
                <a:extLst>
                  <a:ext uri="{FF2B5EF4-FFF2-40B4-BE49-F238E27FC236}">
                    <a16:creationId xmlns:a16="http://schemas.microsoft.com/office/drawing/2014/main" id="{26E271B9-5BC6-7241-8163-4522FE7720A5}"/>
                  </a:ext>
                </a:extLst>
              </p:cNvPr>
              <p:cNvPicPr>
                <a:picLocks noGrp="1" noRot="1" noChangeAspect="1" noMove="1" noResize="1" noEditPoints="1" noAdjustHandles="1" noChangeArrowheads="1" noChangeShapeType="1"/>
              </p:cNvPicPr>
              <p:nvPr/>
            </p:nvPicPr>
            <p:blipFill>
              <a:blip r:embed="rId3"/>
              <a:stretch>
                <a:fillRect/>
              </a:stretch>
            </p:blipFill>
            <p:spPr>
              <a:xfrm>
                <a:off x="5279331" y="1820862"/>
                <a:ext cx="6383582" cy="5037138"/>
              </a:xfrm>
              <a:prstGeom prst="rect">
                <a:avLst/>
              </a:prstGeom>
            </p:spPr>
          </p:pic>
        </mc:Fallback>
      </mc:AlternateContent>
      <p:graphicFrame>
        <p:nvGraphicFramePr>
          <p:cNvPr id="5" name="Table 4">
            <a:extLst>
              <a:ext uri="{FF2B5EF4-FFF2-40B4-BE49-F238E27FC236}">
                <a16:creationId xmlns:a16="http://schemas.microsoft.com/office/drawing/2014/main" id="{DE2103E5-368D-5A4E-B169-922C21328CEB}"/>
              </a:ext>
            </a:extLst>
          </p:cNvPr>
          <p:cNvGraphicFramePr>
            <a:graphicFrameLocks noGrp="1"/>
          </p:cNvGraphicFramePr>
          <p:nvPr>
            <p:extLst>
              <p:ext uri="{D42A27DB-BD31-4B8C-83A1-F6EECF244321}">
                <p14:modId xmlns:p14="http://schemas.microsoft.com/office/powerpoint/2010/main" val="2912709184"/>
              </p:ext>
            </p:extLst>
          </p:nvPr>
        </p:nvGraphicFramePr>
        <p:xfrm>
          <a:off x="845389" y="4639673"/>
          <a:ext cx="2070340" cy="2026920"/>
        </p:xfrm>
        <a:graphic>
          <a:graphicData uri="http://schemas.openxmlformats.org/drawingml/2006/table">
            <a:tbl>
              <a:tblPr>
                <a:tableStyleId>{5C22544A-7EE6-4342-B048-85BDC9FD1C3A}</a:tableStyleId>
              </a:tblPr>
              <a:tblGrid>
                <a:gridCol w="2070340">
                  <a:extLst>
                    <a:ext uri="{9D8B030D-6E8A-4147-A177-3AD203B41FA5}">
                      <a16:colId xmlns:a16="http://schemas.microsoft.com/office/drawing/2014/main" val="3402176970"/>
                    </a:ext>
                  </a:extLst>
                </a:gridCol>
              </a:tblGrid>
              <a:tr h="237953">
                <a:tc>
                  <a:txBody>
                    <a:bodyPr/>
                    <a:lstStyle/>
                    <a:p>
                      <a:pPr algn="l" fontAlgn="b"/>
                      <a:r>
                        <a:rPr lang="en-US" sz="1600" b="0" i="0" u="none" strike="noStrike" dirty="0">
                          <a:solidFill>
                            <a:srgbClr val="000000"/>
                          </a:solidFill>
                          <a:effectLst/>
                          <a:latin typeface="Calibri" panose="020F0502020204030204" pitchFamily="34" charset="0"/>
                        </a:rPr>
                        <a:t>Box Plot Analysis</a:t>
                      </a:r>
                    </a:p>
                  </a:txBody>
                  <a:tcPr marL="9525" marR="9525" marT="9525" marB="0" anchor="b"/>
                </a:tc>
                <a:extLst>
                  <a:ext uri="{0D108BD9-81ED-4DB2-BD59-A6C34878D82A}">
                    <a16:rowId xmlns:a16="http://schemas.microsoft.com/office/drawing/2014/main" val="1338575386"/>
                  </a:ext>
                </a:extLst>
              </a:tr>
              <a:tr h="237953">
                <a:tc>
                  <a:txBody>
                    <a:bodyPr/>
                    <a:lstStyle/>
                    <a:p>
                      <a:pPr algn="l" fontAlgn="b"/>
                      <a:r>
                        <a:rPr lang="en-US" sz="1600" b="1" i="0" u="none" strike="noStrike" dirty="0">
                          <a:solidFill>
                            <a:srgbClr val="000000"/>
                          </a:solidFill>
                          <a:effectLst/>
                          <a:latin typeface="Calibri" panose="020F0502020204030204" pitchFamily="34" charset="0"/>
                        </a:rPr>
                        <a:t>“Yes” Category </a:t>
                      </a:r>
                    </a:p>
                  </a:txBody>
                  <a:tcPr marL="9525" marR="9525" marT="9525" marB="0" anchor="b"/>
                </a:tc>
                <a:extLst>
                  <a:ext uri="{0D108BD9-81ED-4DB2-BD59-A6C34878D82A}">
                    <a16:rowId xmlns:a16="http://schemas.microsoft.com/office/drawing/2014/main" val="1161427541"/>
                  </a:ext>
                </a:extLst>
              </a:tr>
              <a:tr h="237953">
                <a:tc>
                  <a:txBody>
                    <a:bodyPr/>
                    <a:lstStyle/>
                    <a:p>
                      <a:pPr algn="l" fontAlgn="b"/>
                      <a:r>
                        <a:rPr lang="en-US" sz="1600" u="none" strike="noStrike" dirty="0">
                          <a:effectLst/>
                        </a:rPr>
                        <a:t> Min.   :442  seconds</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167719540"/>
                  </a:ext>
                </a:extLst>
              </a:tr>
              <a:tr h="237953">
                <a:tc>
                  <a:txBody>
                    <a:bodyPr/>
                    <a:lstStyle/>
                    <a:p>
                      <a:pPr algn="l" fontAlgn="b"/>
                      <a:r>
                        <a:rPr lang="en-US" sz="1600" u="none" strike="noStrike" dirty="0">
                          <a:effectLst/>
                        </a:rPr>
                        <a:t> 1st Qu.:486  seconds</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01722653"/>
                  </a:ext>
                </a:extLst>
              </a:tr>
              <a:tr h="237953">
                <a:tc>
                  <a:txBody>
                    <a:bodyPr/>
                    <a:lstStyle/>
                    <a:p>
                      <a:pPr algn="l" fontAlgn="b"/>
                      <a:r>
                        <a:rPr lang="en-US" sz="1600" u="none" strike="noStrike" dirty="0">
                          <a:effectLst/>
                        </a:rPr>
                        <a:t> Median :520 seconds  </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91583161"/>
                  </a:ext>
                </a:extLst>
              </a:tr>
              <a:tr h="237953">
                <a:tc>
                  <a:txBody>
                    <a:bodyPr/>
                    <a:lstStyle/>
                    <a:p>
                      <a:pPr algn="l" fontAlgn="b"/>
                      <a:r>
                        <a:rPr lang="en-US" sz="1600" u="none" strike="noStrike" dirty="0">
                          <a:effectLst/>
                          <a:highlight>
                            <a:srgbClr val="FFFF00"/>
                          </a:highlight>
                        </a:rPr>
                        <a:t> Mean   :516  seconds</a:t>
                      </a:r>
                      <a:endParaRPr lang="en-US" sz="16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182865866"/>
                  </a:ext>
                </a:extLst>
              </a:tr>
              <a:tr h="237953">
                <a:tc>
                  <a:txBody>
                    <a:bodyPr/>
                    <a:lstStyle/>
                    <a:p>
                      <a:pPr algn="l" fontAlgn="b"/>
                      <a:r>
                        <a:rPr lang="en-US" sz="1600" u="none" strike="noStrike" dirty="0">
                          <a:effectLst/>
                        </a:rPr>
                        <a:t> 3rd Qu.:537  seconds</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079410506"/>
                  </a:ext>
                </a:extLst>
              </a:tr>
              <a:tr h="237953">
                <a:tc>
                  <a:txBody>
                    <a:bodyPr/>
                    <a:lstStyle/>
                    <a:p>
                      <a:pPr algn="l" fontAlgn="b"/>
                      <a:r>
                        <a:rPr lang="en-US" sz="1600" u="none" strike="noStrike" dirty="0">
                          <a:effectLst/>
                        </a:rPr>
                        <a:t> Max.   :592 seconds</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78501976"/>
                  </a:ext>
                </a:extLst>
              </a:tr>
            </a:tbl>
          </a:graphicData>
        </a:graphic>
      </p:graphicFrame>
      <p:graphicFrame>
        <p:nvGraphicFramePr>
          <p:cNvPr id="6" name="Table 5">
            <a:extLst>
              <a:ext uri="{FF2B5EF4-FFF2-40B4-BE49-F238E27FC236}">
                <a16:creationId xmlns:a16="http://schemas.microsoft.com/office/drawing/2014/main" id="{D022D554-CFA2-9347-9459-93850C8CA764}"/>
              </a:ext>
            </a:extLst>
          </p:cNvPr>
          <p:cNvGraphicFramePr>
            <a:graphicFrameLocks noGrp="1"/>
          </p:cNvGraphicFramePr>
          <p:nvPr>
            <p:extLst>
              <p:ext uri="{D42A27DB-BD31-4B8C-83A1-F6EECF244321}">
                <p14:modId xmlns:p14="http://schemas.microsoft.com/office/powerpoint/2010/main" val="3348981668"/>
              </p:ext>
            </p:extLst>
          </p:nvPr>
        </p:nvGraphicFramePr>
        <p:xfrm>
          <a:off x="2915728" y="4639673"/>
          <a:ext cx="2070340" cy="2026920"/>
        </p:xfrm>
        <a:graphic>
          <a:graphicData uri="http://schemas.openxmlformats.org/drawingml/2006/table">
            <a:tbl>
              <a:tblPr>
                <a:tableStyleId>{5C22544A-7EE6-4342-B048-85BDC9FD1C3A}</a:tableStyleId>
              </a:tblPr>
              <a:tblGrid>
                <a:gridCol w="2070340">
                  <a:extLst>
                    <a:ext uri="{9D8B030D-6E8A-4147-A177-3AD203B41FA5}">
                      <a16:colId xmlns:a16="http://schemas.microsoft.com/office/drawing/2014/main" val="3998414172"/>
                    </a:ext>
                  </a:extLst>
                </a:gridCol>
              </a:tblGrid>
              <a:tr h="237953">
                <a:tc>
                  <a:txBody>
                    <a:bodyPr/>
                    <a:lstStyle/>
                    <a:p>
                      <a:pPr algn="l" fontAlgn="b"/>
                      <a:r>
                        <a:rPr lang="en-US" sz="1600" b="0" i="0" u="none" strike="noStrike" dirty="0">
                          <a:solidFill>
                            <a:srgbClr val="000000"/>
                          </a:solidFill>
                          <a:effectLst/>
                          <a:latin typeface="Calibri" panose="020F0502020204030204" pitchFamily="34" charset="0"/>
                        </a:rPr>
                        <a:t>Box Plot Analysis</a:t>
                      </a:r>
                    </a:p>
                  </a:txBody>
                  <a:tcPr marL="9525" marR="9525" marT="9525" marB="0" anchor="b"/>
                </a:tc>
                <a:extLst>
                  <a:ext uri="{0D108BD9-81ED-4DB2-BD59-A6C34878D82A}">
                    <a16:rowId xmlns:a16="http://schemas.microsoft.com/office/drawing/2014/main" val="779436968"/>
                  </a:ext>
                </a:extLst>
              </a:tr>
              <a:tr h="237953">
                <a:tc>
                  <a:txBody>
                    <a:bodyPr/>
                    <a:lstStyle/>
                    <a:p>
                      <a:pPr algn="l" fontAlgn="b"/>
                      <a:r>
                        <a:rPr lang="en-US" sz="1600" b="1" i="0" u="none" strike="noStrike" dirty="0">
                          <a:solidFill>
                            <a:srgbClr val="000000"/>
                          </a:solidFill>
                          <a:effectLst/>
                          <a:latin typeface="Calibri" panose="020F0502020204030204" pitchFamily="34" charset="0"/>
                        </a:rPr>
                        <a:t>“No” Category</a:t>
                      </a:r>
                    </a:p>
                  </a:txBody>
                  <a:tcPr marL="9525" marR="9525" marT="9525" marB="0" anchor="b"/>
                </a:tc>
                <a:extLst>
                  <a:ext uri="{0D108BD9-81ED-4DB2-BD59-A6C34878D82A}">
                    <a16:rowId xmlns:a16="http://schemas.microsoft.com/office/drawing/2014/main" val="3765590507"/>
                  </a:ext>
                </a:extLst>
              </a:tr>
              <a:tr h="237953">
                <a:tc>
                  <a:txBody>
                    <a:bodyPr/>
                    <a:lstStyle/>
                    <a:p>
                      <a:pPr algn="l" fontAlgn="b"/>
                      <a:r>
                        <a:rPr lang="en-US" sz="1600" u="none" strike="noStrike" dirty="0">
                          <a:effectLst/>
                        </a:rPr>
                        <a:t> Min.   :526.0 seconds  </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594904992"/>
                  </a:ext>
                </a:extLst>
              </a:tr>
              <a:tr h="237953">
                <a:tc>
                  <a:txBody>
                    <a:bodyPr/>
                    <a:lstStyle/>
                    <a:p>
                      <a:pPr algn="l" fontAlgn="b"/>
                      <a:r>
                        <a:rPr lang="en-US" sz="1600" u="none" strike="noStrike" dirty="0">
                          <a:effectLst/>
                        </a:rPr>
                        <a:t> 1st Qu.:551.5 seconds </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45133981"/>
                  </a:ext>
                </a:extLst>
              </a:tr>
              <a:tr h="237953">
                <a:tc>
                  <a:txBody>
                    <a:bodyPr/>
                    <a:lstStyle/>
                    <a:p>
                      <a:pPr algn="l" fontAlgn="b"/>
                      <a:r>
                        <a:rPr lang="en-US" sz="1600" u="none" strike="noStrike" dirty="0">
                          <a:effectLst/>
                        </a:rPr>
                        <a:t> Median :553.5 seconds</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2202721"/>
                  </a:ext>
                </a:extLst>
              </a:tr>
              <a:tr h="237953">
                <a:tc>
                  <a:txBody>
                    <a:bodyPr/>
                    <a:lstStyle/>
                    <a:p>
                      <a:pPr algn="l" fontAlgn="b"/>
                      <a:r>
                        <a:rPr lang="en-US" sz="1600" u="none" strike="noStrike" dirty="0">
                          <a:effectLst/>
                          <a:highlight>
                            <a:srgbClr val="FFFF00"/>
                          </a:highlight>
                        </a:rPr>
                        <a:t> Mean   :567.3 seconds </a:t>
                      </a:r>
                      <a:endParaRPr lang="en-US" sz="16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3524879106"/>
                  </a:ext>
                </a:extLst>
              </a:tr>
              <a:tr h="237953">
                <a:tc>
                  <a:txBody>
                    <a:bodyPr/>
                    <a:lstStyle/>
                    <a:p>
                      <a:pPr algn="l" fontAlgn="b"/>
                      <a:r>
                        <a:rPr lang="en-US" sz="1600" u="none" strike="noStrike" dirty="0">
                          <a:effectLst/>
                        </a:rPr>
                        <a:t> 3rd Qu.:592.8 seconds </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168167541"/>
                  </a:ext>
                </a:extLst>
              </a:tr>
              <a:tr h="237953">
                <a:tc>
                  <a:txBody>
                    <a:bodyPr/>
                    <a:lstStyle/>
                    <a:p>
                      <a:pPr algn="l" fontAlgn="b"/>
                      <a:r>
                        <a:rPr lang="en-US" sz="1600" u="none" strike="noStrike" dirty="0">
                          <a:effectLst/>
                        </a:rPr>
                        <a:t> Max.   :622.0 seconds </a:t>
                      </a:r>
                      <a:endParaRPr lang="en-US" sz="16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06029349"/>
                  </a:ext>
                </a:extLst>
              </a:tr>
            </a:tbl>
          </a:graphicData>
        </a:graphic>
      </p:graphicFrame>
    </p:spTree>
    <p:extLst>
      <p:ext uri="{BB962C8B-B14F-4D97-AF65-F5344CB8AC3E}">
        <p14:creationId xmlns:p14="http://schemas.microsoft.com/office/powerpoint/2010/main" val="3605755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TotalTime>
  <Words>2725</Words>
  <Application>Microsoft Macintosh PowerPoint</Application>
  <PresentationFormat>Widescreen</PresentationFormat>
  <Paragraphs>326</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Define: Business Process</vt:lpstr>
      <vt:lpstr>Define :Problem Statement</vt:lpstr>
      <vt:lpstr>Current Sigma Quality Level Calculations  </vt:lpstr>
      <vt:lpstr>PowerPoint Presentation</vt:lpstr>
      <vt:lpstr>Measure: Detailed Collection of Data </vt:lpstr>
      <vt:lpstr>Measure: Sample Size Calculation</vt:lpstr>
      <vt:lpstr>Analyze: Looking for Causality </vt:lpstr>
      <vt:lpstr>Analyze: Box + Whisker Plot</vt:lpstr>
      <vt:lpstr>Analyze: Simple Linear Regression</vt:lpstr>
      <vt:lpstr>PowerPoint Presentation</vt:lpstr>
      <vt:lpstr>Analysis Take Away</vt:lpstr>
      <vt:lpstr>Improve: Updated Process Map</vt:lpstr>
      <vt:lpstr>Improve: Looking at the new process data</vt:lpstr>
      <vt:lpstr>Improve: Time Series -Moving Average</vt:lpstr>
      <vt:lpstr>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Waylon Abernathy III</dc:creator>
  <cp:lastModifiedBy>Waylon Abernathy III</cp:lastModifiedBy>
  <cp:revision>11</cp:revision>
  <dcterms:created xsi:type="dcterms:W3CDTF">2019-06-14T18:56:47Z</dcterms:created>
  <dcterms:modified xsi:type="dcterms:W3CDTF">2019-06-14T19:26:30Z</dcterms:modified>
</cp:coreProperties>
</file>