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2" r:id="rId3"/>
    <p:sldId id="263" r:id="rId4"/>
    <p:sldId id="270" r:id="rId5"/>
    <p:sldId id="259" r:id="rId6"/>
    <p:sldId id="260" r:id="rId7"/>
    <p:sldId id="261" r:id="rId8"/>
    <p:sldId id="257" r:id="rId9"/>
    <p:sldId id="269" r:id="rId10"/>
    <p:sldId id="271" r:id="rId11"/>
    <p:sldId id="264" r:id="rId12"/>
    <p:sldId id="265" r:id="rId13"/>
    <p:sldId id="266" r:id="rId14"/>
    <p:sldId id="267" r:id="rId15"/>
    <p:sldId id="268" r:id="rId16"/>
    <p:sldId id="272" r:id="rId17"/>
    <p:sldId id="258"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95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194386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43404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15365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2/8/2021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‹Nº›</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14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116504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90321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191139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427570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87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2/8/2021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46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2/8/2021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81960982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wabinai/BEDU-BD-Postworks-Proyecto/tree/main/Proyect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B6A2BB-1D78-4FA7-95A2-24ADACDDC433}"/>
              </a:ext>
            </a:extLst>
          </p:cNvPr>
          <p:cNvSpPr>
            <a:spLocks noGrp="1"/>
          </p:cNvSpPr>
          <p:nvPr>
            <p:ph type="ctrTitle"/>
          </p:nvPr>
        </p:nvSpPr>
        <p:spPr>
          <a:xfrm>
            <a:off x="7501873" y="834888"/>
            <a:ext cx="4078800" cy="4235247"/>
          </a:xfrm>
        </p:spPr>
        <p:txBody>
          <a:bodyPr>
            <a:normAutofit fontScale="90000"/>
          </a:bodyPr>
          <a:lstStyle/>
          <a:p>
            <a:r>
              <a:rPr lang="es-MX" b="1" dirty="0"/>
              <a:t>EL IMPACTO DE LA PANDEMIA EN LAS EMISIONES DE CO2</a:t>
            </a:r>
          </a:p>
        </p:txBody>
      </p:sp>
      <p:sp>
        <p:nvSpPr>
          <p:cNvPr id="3" name="Subtítulo 2">
            <a:extLst>
              <a:ext uri="{FF2B5EF4-FFF2-40B4-BE49-F238E27FC236}">
                <a16:creationId xmlns:a16="http://schemas.microsoft.com/office/drawing/2014/main" id="{BADE02B3-F989-4301-A00B-40CBD4FAB8C4}"/>
              </a:ext>
            </a:extLst>
          </p:cNvPr>
          <p:cNvSpPr>
            <a:spLocks noGrp="1"/>
          </p:cNvSpPr>
          <p:nvPr>
            <p:ph type="subTitle" idx="1"/>
          </p:nvPr>
        </p:nvSpPr>
        <p:spPr>
          <a:xfrm>
            <a:off x="7501873" y="5206799"/>
            <a:ext cx="4078800" cy="1340056"/>
          </a:xfrm>
        </p:spPr>
        <p:txBody>
          <a:bodyPr>
            <a:normAutofit fontScale="85000" lnSpcReduction="20000"/>
          </a:bodyPr>
          <a:lstStyle/>
          <a:p>
            <a:r>
              <a:rPr lang="es-MX" dirty="0">
                <a:latin typeface="Centaur" panose="02030504050205020304" pitchFamily="18" charset="0"/>
              </a:rPr>
              <a:t>Naila Rubí Wabi</a:t>
            </a:r>
          </a:p>
          <a:p>
            <a:r>
              <a:rPr lang="es-MX" dirty="0">
                <a:latin typeface="Centaur" panose="02030504050205020304" pitchFamily="18" charset="0"/>
              </a:rPr>
              <a:t>BEDU - Programación en R</a:t>
            </a:r>
          </a:p>
          <a:p>
            <a:r>
              <a:rPr lang="es-MX" dirty="0">
                <a:latin typeface="Centaur" panose="02030504050205020304" pitchFamily="18" charset="0"/>
              </a:rPr>
              <a:t>Equipo 20</a:t>
            </a:r>
          </a:p>
        </p:txBody>
      </p:sp>
      <p:pic>
        <p:nvPicPr>
          <p:cNvPr id="4" name="Picture 3">
            <a:extLst>
              <a:ext uri="{FF2B5EF4-FFF2-40B4-BE49-F238E27FC236}">
                <a16:creationId xmlns:a16="http://schemas.microsoft.com/office/drawing/2014/main" id="{ADA6465A-532F-4DD6-84F9-FA91BB0EF93F}"/>
              </a:ext>
            </a:extLst>
          </p:cNvPr>
          <p:cNvPicPr>
            <a:picLocks noChangeAspect="1"/>
          </p:cNvPicPr>
          <p:nvPr/>
        </p:nvPicPr>
        <p:blipFill rotWithShape="1">
          <a:blip r:embed="rId2"/>
          <a:srcRect l="1566" r="9319"/>
          <a:stretch/>
        </p:blipFill>
        <p:spPr>
          <a:xfrm>
            <a:off x="20" y="10"/>
            <a:ext cx="6877858" cy="6857990"/>
          </a:xfrm>
          <a:prstGeom prst="rect">
            <a:avLst/>
          </a:prstGeom>
        </p:spPr>
      </p:pic>
      <p:cxnSp>
        <p:nvCxnSpPr>
          <p:cNvPr id="11"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70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EB4AC6E0-49D4-4614-BF2C-73911DC9AF4B}"/>
              </a:ext>
            </a:extLst>
          </p:cNvPr>
          <p:cNvPicPr>
            <a:picLocks noChangeAspect="1"/>
          </p:cNvPicPr>
          <p:nvPr/>
        </p:nvPicPr>
        <p:blipFill rotWithShape="1">
          <a:blip r:embed="rId2"/>
          <a:srcRect l="1566" r="9319"/>
          <a:stretch/>
        </p:blipFill>
        <p:spPr>
          <a:xfrm>
            <a:off x="20" y="10"/>
            <a:ext cx="12191980" cy="4771072"/>
          </a:xfrm>
          <a:prstGeom prst="rect">
            <a:avLst/>
          </a:prstGeom>
        </p:spPr>
      </p:pic>
      <p:pic>
        <p:nvPicPr>
          <p:cNvPr id="5" name="Imagen 4">
            <a:extLst>
              <a:ext uri="{FF2B5EF4-FFF2-40B4-BE49-F238E27FC236}">
                <a16:creationId xmlns:a16="http://schemas.microsoft.com/office/drawing/2014/main" id="{6FF928E1-2CBF-4297-BF7C-77E482DEBD6D}"/>
              </a:ext>
            </a:extLst>
          </p:cNvPr>
          <p:cNvPicPr>
            <a:picLocks noChangeAspect="1"/>
          </p:cNvPicPr>
          <p:nvPr/>
        </p:nvPicPr>
        <p:blipFill>
          <a:blip r:embed="rId3"/>
          <a:stretch>
            <a:fillRect/>
          </a:stretch>
        </p:blipFill>
        <p:spPr>
          <a:xfrm>
            <a:off x="449536" y="1856311"/>
            <a:ext cx="5586411" cy="1099915"/>
          </a:xfrm>
          <a:prstGeom prst="rect">
            <a:avLst/>
          </a:prstGeom>
        </p:spPr>
      </p:pic>
      <p:pic>
        <p:nvPicPr>
          <p:cNvPr id="9" name="Imagen 8">
            <a:extLst>
              <a:ext uri="{FF2B5EF4-FFF2-40B4-BE49-F238E27FC236}">
                <a16:creationId xmlns:a16="http://schemas.microsoft.com/office/drawing/2014/main" id="{8D358690-9F7E-4894-8C1C-0FE095A350C9}"/>
              </a:ext>
            </a:extLst>
          </p:cNvPr>
          <p:cNvPicPr>
            <a:picLocks noChangeAspect="1"/>
          </p:cNvPicPr>
          <p:nvPr/>
        </p:nvPicPr>
        <p:blipFill>
          <a:blip r:embed="rId4"/>
          <a:stretch>
            <a:fillRect/>
          </a:stretch>
        </p:blipFill>
        <p:spPr>
          <a:xfrm>
            <a:off x="378099" y="517258"/>
            <a:ext cx="5657850" cy="1095375"/>
          </a:xfrm>
          <a:prstGeom prst="rect">
            <a:avLst/>
          </a:prstGeom>
        </p:spPr>
      </p:pic>
      <p:pic>
        <p:nvPicPr>
          <p:cNvPr id="11" name="Imagen 10">
            <a:extLst>
              <a:ext uri="{FF2B5EF4-FFF2-40B4-BE49-F238E27FC236}">
                <a16:creationId xmlns:a16="http://schemas.microsoft.com/office/drawing/2014/main" id="{BDA477A2-106B-46D6-94DC-3DB0755FA3D0}"/>
              </a:ext>
            </a:extLst>
          </p:cNvPr>
          <p:cNvPicPr>
            <a:picLocks noChangeAspect="1"/>
          </p:cNvPicPr>
          <p:nvPr/>
        </p:nvPicPr>
        <p:blipFill>
          <a:blip r:embed="rId5"/>
          <a:stretch>
            <a:fillRect/>
          </a:stretch>
        </p:blipFill>
        <p:spPr>
          <a:xfrm>
            <a:off x="6227490" y="932827"/>
            <a:ext cx="5586411" cy="1311877"/>
          </a:xfrm>
          <a:prstGeom prst="rect">
            <a:avLst/>
          </a:prstGeom>
        </p:spPr>
      </p:pic>
      <p:pic>
        <p:nvPicPr>
          <p:cNvPr id="13" name="Imagen 12">
            <a:extLst>
              <a:ext uri="{FF2B5EF4-FFF2-40B4-BE49-F238E27FC236}">
                <a16:creationId xmlns:a16="http://schemas.microsoft.com/office/drawing/2014/main" id="{AB12E498-CE62-4DB6-B173-E07B44E43505}"/>
              </a:ext>
            </a:extLst>
          </p:cNvPr>
          <p:cNvPicPr>
            <a:picLocks noChangeAspect="1"/>
          </p:cNvPicPr>
          <p:nvPr/>
        </p:nvPicPr>
        <p:blipFill>
          <a:blip r:embed="rId6"/>
          <a:stretch>
            <a:fillRect/>
          </a:stretch>
        </p:blipFill>
        <p:spPr>
          <a:xfrm>
            <a:off x="6227489" y="2466970"/>
            <a:ext cx="5586664" cy="1192658"/>
          </a:xfrm>
          <a:prstGeom prst="rect">
            <a:avLst/>
          </a:prstGeom>
        </p:spPr>
      </p:pic>
      <p:pic>
        <p:nvPicPr>
          <p:cNvPr id="15" name="Imagen 14">
            <a:extLst>
              <a:ext uri="{FF2B5EF4-FFF2-40B4-BE49-F238E27FC236}">
                <a16:creationId xmlns:a16="http://schemas.microsoft.com/office/drawing/2014/main" id="{BBB116ED-BF02-4F86-BAAF-8E0BEC64E850}"/>
              </a:ext>
            </a:extLst>
          </p:cNvPr>
          <p:cNvPicPr>
            <a:picLocks noChangeAspect="1"/>
          </p:cNvPicPr>
          <p:nvPr/>
        </p:nvPicPr>
        <p:blipFill>
          <a:blip r:embed="rId7"/>
          <a:stretch>
            <a:fillRect/>
          </a:stretch>
        </p:blipFill>
        <p:spPr>
          <a:xfrm>
            <a:off x="437313" y="3199904"/>
            <a:ext cx="5610856" cy="1251416"/>
          </a:xfrm>
          <a:prstGeom prst="rect">
            <a:avLst/>
          </a:prstGeom>
        </p:spPr>
      </p:pic>
      <p:sp>
        <p:nvSpPr>
          <p:cNvPr id="16" name="CuadroTexto 15">
            <a:extLst>
              <a:ext uri="{FF2B5EF4-FFF2-40B4-BE49-F238E27FC236}">
                <a16:creationId xmlns:a16="http://schemas.microsoft.com/office/drawing/2014/main" id="{36A14274-FA71-4686-A1C6-DB96D8CCC7E0}"/>
              </a:ext>
            </a:extLst>
          </p:cNvPr>
          <p:cNvSpPr txBox="1"/>
          <p:nvPr/>
        </p:nvSpPr>
        <p:spPr>
          <a:xfrm>
            <a:off x="378099" y="4980395"/>
            <a:ext cx="11435802" cy="1569660"/>
          </a:xfrm>
          <a:prstGeom prst="rect">
            <a:avLst/>
          </a:prstGeom>
          <a:noFill/>
        </p:spPr>
        <p:txBody>
          <a:bodyPr wrap="square" rtlCol="0">
            <a:spAutoFit/>
          </a:bodyPr>
          <a:lstStyle/>
          <a:p>
            <a:r>
              <a:rPr lang="es-MX" sz="2400" dirty="0">
                <a:solidFill>
                  <a:schemeClr val="tx1">
                    <a:lumMod val="50000"/>
                    <a:lumOff val="50000"/>
                  </a:schemeClr>
                </a:solidFill>
                <a:latin typeface="Centaur" panose="02030504050205020304" pitchFamily="18" charset="0"/>
              </a:rPr>
              <a:t>Se observa que en todos los sectores excepto en el residencial, se obtiene un p-valor menor al nivel de significancia de 0.05. Esto quiere decir que si existen diferencias significativas en las emisiones de CO2 en el mundo por cada uno de los diferentes sectores, excepto el residencial, durante el 2019 y el 2020 con un nivel de confianza del 95%</a:t>
            </a:r>
          </a:p>
        </p:txBody>
      </p:sp>
    </p:spTree>
    <p:extLst>
      <p:ext uri="{BB962C8B-B14F-4D97-AF65-F5344CB8AC3E}">
        <p14:creationId xmlns:p14="http://schemas.microsoft.com/office/powerpoint/2010/main" val="192614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06F86-7BEC-4E9E-881B-A41DB69BB1FB}"/>
              </a:ext>
            </a:extLst>
          </p:cNvPr>
          <p:cNvSpPr>
            <a:spLocks noGrp="1"/>
          </p:cNvSpPr>
          <p:nvPr>
            <p:ph type="title"/>
          </p:nvPr>
        </p:nvSpPr>
        <p:spPr>
          <a:xfrm>
            <a:off x="1481985" y="302524"/>
            <a:ext cx="10213200" cy="1112836"/>
          </a:xfrm>
        </p:spPr>
        <p:txBody>
          <a:bodyPr/>
          <a:lstStyle/>
          <a:p>
            <a:pPr algn="ctr"/>
            <a:r>
              <a:rPr lang="es-MX" b="1" dirty="0"/>
              <a:t>Serie de tiempo de emisiones de CO2 en el mundo en el sector de Vuelos Nacionales</a:t>
            </a:r>
          </a:p>
        </p:txBody>
      </p:sp>
      <p:pic>
        <p:nvPicPr>
          <p:cNvPr id="5" name="Imagen 4">
            <a:extLst>
              <a:ext uri="{FF2B5EF4-FFF2-40B4-BE49-F238E27FC236}">
                <a16:creationId xmlns:a16="http://schemas.microsoft.com/office/drawing/2014/main" id="{4FF04DB0-1E8D-444F-B16A-C6015AA16078}"/>
              </a:ext>
            </a:extLst>
          </p:cNvPr>
          <p:cNvPicPr>
            <a:picLocks noChangeAspect="1"/>
          </p:cNvPicPr>
          <p:nvPr/>
        </p:nvPicPr>
        <p:blipFill>
          <a:blip r:embed="rId2"/>
          <a:stretch>
            <a:fillRect/>
          </a:stretch>
        </p:blipFill>
        <p:spPr>
          <a:xfrm>
            <a:off x="1974572" y="1528139"/>
            <a:ext cx="9228027" cy="4800229"/>
          </a:xfrm>
          <a:prstGeom prst="rect">
            <a:avLst/>
          </a:prstGeom>
        </p:spPr>
      </p:pic>
      <p:pic>
        <p:nvPicPr>
          <p:cNvPr id="6" name="Picture 3">
            <a:extLst>
              <a:ext uri="{FF2B5EF4-FFF2-40B4-BE49-F238E27FC236}">
                <a16:creationId xmlns:a16="http://schemas.microsoft.com/office/drawing/2014/main" id="{7FBE2236-0F76-4870-AF76-41C13C85B34F}"/>
              </a:ext>
            </a:extLst>
          </p:cNvPr>
          <p:cNvPicPr>
            <a:picLocks noChangeAspect="1"/>
          </p:cNvPicPr>
          <p:nvPr/>
        </p:nvPicPr>
        <p:blipFill rotWithShape="1">
          <a:blip r:embed="rId3"/>
          <a:srcRect l="1566" r="77830"/>
          <a:stretch/>
        </p:blipFill>
        <p:spPr>
          <a:xfrm>
            <a:off x="20" y="10"/>
            <a:ext cx="821615" cy="6857990"/>
          </a:xfrm>
          <a:prstGeom prst="rect">
            <a:avLst/>
          </a:prstGeom>
        </p:spPr>
      </p:pic>
    </p:spTree>
    <p:extLst>
      <p:ext uri="{BB962C8B-B14F-4D97-AF65-F5344CB8AC3E}">
        <p14:creationId xmlns:p14="http://schemas.microsoft.com/office/powerpoint/2010/main" val="407096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13E6D-FC4B-4679-86F6-4BD395CFAD33}"/>
              </a:ext>
            </a:extLst>
          </p:cNvPr>
          <p:cNvSpPr>
            <a:spLocks noGrp="1"/>
          </p:cNvSpPr>
          <p:nvPr>
            <p:ph type="title"/>
          </p:nvPr>
        </p:nvSpPr>
        <p:spPr>
          <a:xfrm>
            <a:off x="649502" y="221678"/>
            <a:ext cx="10213200" cy="1112836"/>
          </a:xfrm>
        </p:spPr>
        <p:txBody>
          <a:bodyPr/>
          <a:lstStyle/>
          <a:p>
            <a:pPr algn="ctr"/>
            <a:r>
              <a:rPr lang="es-MX" b="1" dirty="0"/>
              <a:t>Serie de tiempo de emisiones de CO2 en el mundo en el sector de Transporte Terrestre</a:t>
            </a:r>
          </a:p>
        </p:txBody>
      </p:sp>
      <p:pic>
        <p:nvPicPr>
          <p:cNvPr id="5" name="Imagen 4">
            <a:extLst>
              <a:ext uri="{FF2B5EF4-FFF2-40B4-BE49-F238E27FC236}">
                <a16:creationId xmlns:a16="http://schemas.microsoft.com/office/drawing/2014/main" id="{B46F6B81-2A71-48D6-95C1-8376543FEB27}"/>
              </a:ext>
            </a:extLst>
          </p:cNvPr>
          <p:cNvPicPr>
            <a:picLocks noChangeAspect="1"/>
          </p:cNvPicPr>
          <p:nvPr/>
        </p:nvPicPr>
        <p:blipFill>
          <a:blip r:embed="rId2"/>
          <a:stretch>
            <a:fillRect/>
          </a:stretch>
        </p:blipFill>
        <p:spPr>
          <a:xfrm>
            <a:off x="791196" y="1508125"/>
            <a:ext cx="9929813" cy="5128197"/>
          </a:xfrm>
          <a:prstGeom prst="rect">
            <a:avLst/>
          </a:prstGeom>
        </p:spPr>
      </p:pic>
      <p:pic>
        <p:nvPicPr>
          <p:cNvPr id="6" name="Picture 3">
            <a:extLst>
              <a:ext uri="{FF2B5EF4-FFF2-40B4-BE49-F238E27FC236}">
                <a16:creationId xmlns:a16="http://schemas.microsoft.com/office/drawing/2014/main" id="{D490BDB3-9BC4-42B3-B67C-CD16493EA000}"/>
              </a:ext>
            </a:extLst>
          </p:cNvPr>
          <p:cNvPicPr>
            <a:picLocks noChangeAspect="1"/>
          </p:cNvPicPr>
          <p:nvPr/>
        </p:nvPicPr>
        <p:blipFill rotWithShape="1">
          <a:blip r:embed="rId3"/>
          <a:srcRect l="1566" r="77830"/>
          <a:stretch/>
        </p:blipFill>
        <p:spPr>
          <a:xfrm>
            <a:off x="11370385" y="-1"/>
            <a:ext cx="821615" cy="6858001"/>
          </a:xfrm>
          <a:prstGeom prst="rect">
            <a:avLst/>
          </a:prstGeom>
        </p:spPr>
      </p:pic>
    </p:spTree>
    <p:extLst>
      <p:ext uri="{BB962C8B-B14F-4D97-AF65-F5344CB8AC3E}">
        <p14:creationId xmlns:p14="http://schemas.microsoft.com/office/powerpoint/2010/main" val="242260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6439-9B38-4C21-97CD-35C3D209FC6C}"/>
              </a:ext>
            </a:extLst>
          </p:cNvPr>
          <p:cNvSpPr>
            <a:spLocks noGrp="1"/>
          </p:cNvSpPr>
          <p:nvPr>
            <p:ph type="title"/>
          </p:nvPr>
        </p:nvSpPr>
        <p:spPr>
          <a:xfrm>
            <a:off x="1426721" y="395289"/>
            <a:ext cx="10213200" cy="1112836"/>
          </a:xfrm>
        </p:spPr>
        <p:txBody>
          <a:bodyPr/>
          <a:lstStyle/>
          <a:p>
            <a:pPr algn="ctr"/>
            <a:r>
              <a:rPr lang="es-MX" b="1" dirty="0"/>
              <a:t>Serie de tiempo de emisiones de CO2 en el mundo en el sector de Industria</a:t>
            </a:r>
          </a:p>
        </p:txBody>
      </p:sp>
      <p:pic>
        <p:nvPicPr>
          <p:cNvPr id="5" name="Imagen 4">
            <a:extLst>
              <a:ext uri="{FF2B5EF4-FFF2-40B4-BE49-F238E27FC236}">
                <a16:creationId xmlns:a16="http://schemas.microsoft.com/office/drawing/2014/main" id="{C8BA3C41-1896-4E80-92DD-0080EDD568D9}"/>
              </a:ext>
            </a:extLst>
          </p:cNvPr>
          <p:cNvPicPr>
            <a:picLocks noChangeAspect="1"/>
          </p:cNvPicPr>
          <p:nvPr/>
        </p:nvPicPr>
        <p:blipFill>
          <a:blip r:embed="rId2"/>
          <a:stretch>
            <a:fillRect/>
          </a:stretch>
        </p:blipFill>
        <p:spPr>
          <a:xfrm>
            <a:off x="1732204" y="1508125"/>
            <a:ext cx="9787765" cy="5142281"/>
          </a:xfrm>
          <a:prstGeom prst="rect">
            <a:avLst/>
          </a:prstGeom>
        </p:spPr>
      </p:pic>
      <p:pic>
        <p:nvPicPr>
          <p:cNvPr id="6" name="Picture 3">
            <a:extLst>
              <a:ext uri="{FF2B5EF4-FFF2-40B4-BE49-F238E27FC236}">
                <a16:creationId xmlns:a16="http://schemas.microsoft.com/office/drawing/2014/main" id="{DED839DE-6B37-4056-9FDE-6E20ABF5DD2B}"/>
              </a:ext>
            </a:extLst>
          </p:cNvPr>
          <p:cNvPicPr>
            <a:picLocks noChangeAspect="1"/>
          </p:cNvPicPr>
          <p:nvPr/>
        </p:nvPicPr>
        <p:blipFill rotWithShape="1">
          <a:blip r:embed="rId3"/>
          <a:srcRect l="1566" r="77830"/>
          <a:stretch/>
        </p:blipFill>
        <p:spPr>
          <a:xfrm>
            <a:off x="0" y="0"/>
            <a:ext cx="821615" cy="6857990"/>
          </a:xfrm>
          <a:prstGeom prst="rect">
            <a:avLst/>
          </a:prstGeom>
        </p:spPr>
      </p:pic>
    </p:spTree>
    <p:extLst>
      <p:ext uri="{BB962C8B-B14F-4D97-AF65-F5344CB8AC3E}">
        <p14:creationId xmlns:p14="http://schemas.microsoft.com/office/powerpoint/2010/main" val="322774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676BD-DAA6-4E5E-A9EB-D28658FACCA4}"/>
              </a:ext>
            </a:extLst>
          </p:cNvPr>
          <p:cNvSpPr>
            <a:spLocks noGrp="1"/>
          </p:cNvSpPr>
          <p:nvPr>
            <p:ph type="title"/>
          </p:nvPr>
        </p:nvSpPr>
        <p:spPr>
          <a:xfrm>
            <a:off x="633702" y="267374"/>
            <a:ext cx="10213200" cy="1112836"/>
          </a:xfrm>
        </p:spPr>
        <p:txBody>
          <a:bodyPr/>
          <a:lstStyle/>
          <a:p>
            <a:pPr algn="ctr"/>
            <a:r>
              <a:rPr lang="es-MX" b="1" dirty="0"/>
              <a:t>Serie de tiempo de emisiones de CO2 en el mundo en el sector de Energía</a:t>
            </a:r>
          </a:p>
        </p:txBody>
      </p:sp>
      <p:pic>
        <p:nvPicPr>
          <p:cNvPr id="5" name="Imagen 4">
            <a:extLst>
              <a:ext uri="{FF2B5EF4-FFF2-40B4-BE49-F238E27FC236}">
                <a16:creationId xmlns:a16="http://schemas.microsoft.com/office/drawing/2014/main" id="{01992BF8-6D57-4347-9467-603B051FF89C}"/>
              </a:ext>
            </a:extLst>
          </p:cNvPr>
          <p:cNvPicPr>
            <a:picLocks noChangeAspect="1"/>
          </p:cNvPicPr>
          <p:nvPr/>
        </p:nvPicPr>
        <p:blipFill>
          <a:blip r:embed="rId2"/>
          <a:stretch>
            <a:fillRect/>
          </a:stretch>
        </p:blipFill>
        <p:spPr>
          <a:xfrm>
            <a:off x="633702" y="1369234"/>
            <a:ext cx="10213201" cy="5252503"/>
          </a:xfrm>
          <a:prstGeom prst="rect">
            <a:avLst/>
          </a:prstGeom>
        </p:spPr>
      </p:pic>
      <p:pic>
        <p:nvPicPr>
          <p:cNvPr id="6" name="Picture 3">
            <a:extLst>
              <a:ext uri="{FF2B5EF4-FFF2-40B4-BE49-F238E27FC236}">
                <a16:creationId xmlns:a16="http://schemas.microsoft.com/office/drawing/2014/main" id="{2C49234A-94B0-4068-9555-7A068C7B3906}"/>
              </a:ext>
            </a:extLst>
          </p:cNvPr>
          <p:cNvPicPr>
            <a:picLocks noChangeAspect="1"/>
          </p:cNvPicPr>
          <p:nvPr/>
        </p:nvPicPr>
        <p:blipFill rotWithShape="1">
          <a:blip r:embed="rId3"/>
          <a:srcRect l="1566" r="77830"/>
          <a:stretch/>
        </p:blipFill>
        <p:spPr>
          <a:xfrm>
            <a:off x="11370385" y="10"/>
            <a:ext cx="821615" cy="6857990"/>
          </a:xfrm>
          <a:prstGeom prst="rect">
            <a:avLst/>
          </a:prstGeom>
        </p:spPr>
      </p:pic>
    </p:spTree>
    <p:extLst>
      <p:ext uri="{BB962C8B-B14F-4D97-AF65-F5344CB8AC3E}">
        <p14:creationId xmlns:p14="http://schemas.microsoft.com/office/powerpoint/2010/main" val="418472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F4312-0FB5-4094-8E4A-FC208D2E72C2}"/>
              </a:ext>
            </a:extLst>
          </p:cNvPr>
          <p:cNvSpPr>
            <a:spLocks noGrp="1"/>
          </p:cNvSpPr>
          <p:nvPr>
            <p:ph type="title"/>
          </p:nvPr>
        </p:nvSpPr>
        <p:spPr>
          <a:xfrm>
            <a:off x="1377760" y="393013"/>
            <a:ext cx="10213200" cy="1112836"/>
          </a:xfrm>
        </p:spPr>
        <p:txBody>
          <a:bodyPr/>
          <a:lstStyle/>
          <a:p>
            <a:pPr algn="ctr"/>
            <a:r>
              <a:rPr lang="es-MX" b="1" dirty="0"/>
              <a:t>Serie de tiempo de emisiones de CO2 en el mundo en el sector Residencial</a:t>
            </a:r>
          </a:p>
        </p:txBody>
      </p:sp>
      <p:pic>
        <p:nvPicPr>
          <p:cNvPr id="5" name="Imagen 4">
            <a:extLst>
              <a:ext uri="{FF2B5EF4-FFF2-40B4-BE49-F238E27FC236}">
                <a16:creationId xmlns:a16="http://schemas.microsoft.com/office/drawing/2014/main" id="{3C917BDC-CED1-4B92-857B-1DEA7AC16293}"/>
              </a:ext>
            </a:extLst>
          </p:cNvPr>
          <p:cNvPicPr>
            <a:picLocks noChangeAspect="1"/>
          </p:cNvPicPr>
          <p:nvPr/>
        </p:nvPicPr>
        <p:blipFill>
          <a:blip r:embed="rId2"/>
          <a:stretch>
            <a:fillRect/>
          </a:stretch>
        </p:blipFill>
        <p:spPr>
          <a:xfrm>
            <a:off x="1766120" y="1537863"/>
            <a:ext cx="9436480" cy="4924848"/>
          </a:xfrm>
          <a:prstGeom prst="rect">
            <a:avLst/>
          </a:prstGeom>
        </p:spPr>
      </p:pic>
      <p:pic>
        <p:nvPicPr>
          <p:cNvPr id="6" name="Picture 3">
            <a:extLst>
              <a:ext uri="{FF2B5EF4-FFF2-40B4-BE49-F238E27FC236}">
                <a16:creationId xmlns:a16="http://schemas.microsoft.com/office/drawing/2014/main" id="{E7410E6B-5A23-4306-BA5D-C728F8118238}"/>
              </a:ext>
            </a:extLst>
          </p:cNvPr>
          <p:cNvPicPr>
            <a:picLocks noChangeAspect="1"/>
          </p:cNvPicPr>
          <p:nvPr/>
        </p:nvPicPr>
        <p:blipFill rotWithShape="1">
          <a:blip r:embed="rId3"/>
          <a:srcRect l="1566" r="77830"/>
          <a:stretch/>
        </p:blipFill>
        <p:spPr>
          <a:xfrm>
            <a:off x="0" y="10"/>
            <a:ext cx="821615" cy="6857990"/>
          </a:xfrm>
          <a:prstGeom prst="rect">
            <a:avLst/>
          </a:prstGeom>
        </p:spPr>
      </p:pic>
    </p:spTree>
    <p:extLst>
      <p:ext uri="{BB962C8B-B14F-4D97-AF65-F5344CB8AC3E}">
        <p14:creationId xmlns:p14="http://schemas.microsoft.com/office/powerpoint/2010/main" val="93512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4854C-3852-4BB8-90B6-906F34C53F47}"/>
              </a:ext>
            </a:extLst>
          </p:cNvPr>
          <p:cNvSpPr>
            <a:spLocks noGrp="1"/>
          </p:cNvSpPr>
          <p:nvPr>
            <p:ph type="title"/>
          </p:nvPr>
        </p:nvSpPr>
        <p:spPr>
          <a:xfrm>
            <a:off x="989400" y="554315"/>
            <a:ext cx="10213200" cy="606977"/>
          </a:xfrm>
        </p:spPr>
        <p:txBody>
          <a:bodyPr/>
          <a:lstStyle/>
          <a:p>
            <a:pPr algn="ctr"/>
            <a:r>
              <a:rPr lang="es-MX" b="1" dirty="0"/>
              <a:t>Conclusión</a:t>
            </a:r>
          </a:p>
        </p:txBody>
      </p:sp>
      <p:sp>
        <p:nvSpPr>
          <p:cNvPr id="3" name="Marcador de contenido 2">
            <a:extLst>
              <a:ext uri="{FF2B5EF4-FFF2-40B4-BE49-F238E27FC236}">
                <a16:creationId xmlns:a16="http://schemas.microsoft.com/office/drawing/2014/main" id="{3758D96C-9F8F-4EB2-BC95-02895C7F93BC}"/>
              </a:ext>
            </a:extLst>
          </p:cNvPr>
          <p:cNvSpPr>
            <a:spLocks noGrp="1"/>
          </p:cNvSpPr>
          <p:nvPr>
            <p:ph idx="1"/>
          </p:nvPr>
        </p:nvSpPr>
        <p:spPr>
          <a:xfrm>
            <a:off x="989400" y="1272209"/>
            <a:ext cx="10213200" cy="5190502"/>
          </a:xfrm>
        </p:spPr>
        <p:txBody>
          <a:bodyPr/>
          <a:lstStyle/>
          <a:p>
            <a:r>
              <a:rPr lang="es-MX" dirty="0">
                <a:latin typeface="Centaur" panose="02030504050205020304" pitchFamily="18" charset="0"/>
              </a:rPr>
              <a:t>Se observa en los gráficos de series de tiempo el fuerte decremento que hubo en las emisiones de CO2 en los primero meses de 2020, correspondientes al inicio de la pandemia y la cuarentena. Posteriormente se observa una tendencia a la alta sobre las emisiones, esto se puedo explicar por el descuido de las medidas sanitarias y de confinamiento después de los primeros 2 meses de cuarentena.</a:t>
            </a:r>
          </a:p>
          <a:p>
            <a:r>
              <a:rPr lang="es-MX" dirty="0">
                <a:latin typeface="Centaur" panose="02030504050205020304" pitchFamily="18" charset="0"/>
              </a:rPr>
              <a:t>Con los resultados obtenidos mediante las pruebas estadísticas de Kruskal-Wallis y la evidencia visual presentada, se comprueba parcialmente la hipótesis inicialmente planteada, ya que aunque si disminuyeron las emisiones durante el 2020 en todos los sectores exceptuando el residencial, este sólo fue significativo durante los primeros meses en pandemia, pero poco después retomaron su ritmo creciente.</a:t>
            </a:r>
          </a:p>
        </p:txBody>
      </p:sp>
    </p:spTree>
    <p:extLst>
      <p:ext uri="{BB962C8B-B14F-4D97-AF65-F5344CB8AC3E}">
        <p14:creationId xmlns:p14="http://schemas.microsoft.com/office/powerpoint/2010/main" val="184014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A5AA4B-5B58-4677-B138-B09F56483D57}"/>
              </a:ext>
            </a:extLst>
          </p:cNvPr>
          <p:cNvSpPr>
            <a:spLocks noGrp="1"/>
          </p:cNvSpPr>
          <p:nvPr>
            <p:ph type="title"/>
          </p:nvPr>
        </p:nvSpPr>
        <p:spPr>
          <a:xfrm>
            <a:off x="989400" y="774075"/>
            <a:ext cx="3622357" cy="1112836"/>
          </a:xfrm>
        </p:spPr>
        <p:txBody>
          <a:bodyPr/>
          <a:lstStyle/>
          <a:p>
            <a:pPr algn="ctr"/>
            <a:r>
              <a:rPr lang="es-MX" b="1" dirty="0"/>
              <a:t>Código y Base de Datos</a:t>
            </a:r>
          </a:p>
        </p:txBody>
      </p:sp>
      <p:sp>
        <p:nvSpPr>
          <p:cNvPr id="3" name="Marcador de contenido 2">
            <a:extLst>
              <a:ext uri="{FF2B5EF4-FFF2-40B4-BE49-F238E27FC236}">
                <a16:creationId xmlns:a16="http://schemas.microsoft.com/office/drawing/2014/main" id="{820A87CA-763F-4FA3-B1C1-55BB23537AB4}"/>
              </a:ext>
            </a:extLst>
          </p:cNvPr>
          <p:cNvSpPr>
            <a:spLocks noGrp="1"/>
          </p:cNvSpPr>
          <p:nvPr>
            <p:ph idx="1"/>
          </p:nvPr>
        </p:nvSpPr>
        <p:spPr>
          <a:xfrm>
            <a:off x="817122" y="2043734"/>
            <a:ext cx="3794635" cy="4040191"/>
          </a:xfrm>
        </p:spPr>
        <p:txBody>
          <a:bodyPr>
            <a:normAutofit/>
          </a:bodyPr>
          <a:lstStyle/>
          <a:p>
            <a:r>
              <a:rPr lang="es-MX" sz="2400" dirty="0">
                <a:latin typeface="Centaur" panose="02030504050205020304" pitchFamily="18" charset="0"/>
              </a:rPr>
              <a:t>Link al repositorio donde está el código y la base: </a:t>
            </a:r>
            <a:r>
              <a:rPr lang="es-MX" sz="2400" dirty="0">
                <a:latin typeface="Centaur" panose="02030504050205020304" pitchFamily="18" charset="0"/>
                <a:hlinkClick r:id="rId2"/>
              </a:rPr>
              <a:t>https://github.com/wabinai/BEDU-BD-Postworks-Proyecto/tree/main/Proyecto</a:t>
            </a:r>
            <a:endParaRPr lang="es-MX" sz="2400" dirty="0">
              <a:latin typeface="Centaur" panose="02030504050205020304" pitchFamily="18" charset="0"/>
            </a:endParaRPr>
          </a:p>
        </p:txBody>
      </p:sp>
      <p:pic>
        <p:nvPicPr>
          <p:cNvPr id="4" name="Picture 3">
            <a:extLst>
              <a:ext uri="{FF2B5EF4-FFF2-40B4-BE49-F238E27FC236}">
                <a16:creationId xmlns:a16="http://schemas.microsoft.com/office/drawing/2014/main" id="{9F3D8C60-D548-4945-9649-BAF8D23E67C6}"/>
              </a:ext>
            </a:extLst>
          </p:cNvPr>
          <p:cNvPicPr>
            <a:picLocks noChangeAspect="1"/>
          </p:cNvPicPr>
          <p:nvPr/>
        </p:nvPicPr>
        <p:blipFill rotWithShape="1">
          <a:blip r:embed="rId3"/>
          <a:srcRect l="1566" r="9319"/>
          <a:stretch/>
        </p:blipFill>
        <p:spPr>
          <a:xfrm>
            <a:off x="5314142" y="10"/>
            <a:ext cx="6877858" cy="6857990"/>
          </a:xfrm>
          <a:prstGeom prst="rect">
            <a:avLst/>
          </a:prstGeom>
        </p:spPr>
      </p:pic>
    </p:spTree>
    <p:extLst>
      <p:ext uri="{BB962C8B-B14F-4D97-AF65-F5344CB8AC3E}">
        <p14:creationId xmlns:p14="http://schemas.microsoft.com/office/powerpoint/2010/main" val="2907141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0DE93-C205-4FAE-8082-F1DC199A8679}"/>
              </a:ext>
            </a:extLst>
          </p:cNvPr>
          <p:cNvSpPr>
            <a:spLocks noGrp="1"/>
          </p:cNvSpPr>
          <p:nvPr>
            <p:ph type="title"/>
          </p:nvPr>
        </p:nvSpPr>
        <p:spPr/>
        <p:txBody>
          <a:bodyPr/>
          <a:lstStyle/>
          <a:p>
            <a:pPr algn="ctr"/>
            <a:r>
              <a:rPr lang="es-MX" b="1" dirty="0"/>
              <a:t>Problemas</a:t>
            </a:r>
          </a:p>
        </p:txBody>
      </p:sp>
      <p:sp>
        <p:nvSpPr>
          <p:cNvPr id="3" name="Marcador de contenido 2">
            <a:extLst>
              <a:ext uri="{FF2B5EF4-FFF2-40B4-BE49-F238E27FC236}">
                <a16:creationId xmlns:a16="http://schemas.microsoft.com/office/drawing/2014/main" id="{0C976353-75A1-4CA7-849B-4FAFD6A67845}"/>
              </a:ext>
            </a:extLst>
          </p:cNvPr>
          <p:cNvSpPr>
            <a:spLocks noGrp="1"/>
          </p:cNvSpPr>
          <p:nvPr>
            <p:ph idx="1"/>
          </p:nvPr>
        </p:nvSpPr>
        <p:spPr/>
        <p:txBody>
          <a:bodyPr>
            <a:normAutofit/>
          </a:bodyPr>
          <a:lstStyle/>
          <a:p>
            <a:r>
              <a:rPr lang="es-MX" sz="2800" dirty="0">
                <a:latin typeface="Centaur" panose="02030504050205020304" pitchFamily="18" charset="0"/>
              </a:rPr>
              <a:t>Falta de coordinación y comunicación con el equipo.</a:t>
            </a:r>
          </a:p>
        </p:txBody>
      </p:sp>
    </p:spTree>
    <p:extLst>
      <p:ext uri="{BB962C8B-B14F-4D97-AF65-F5344CB8AC3E}">
        <p14:creationId xmlns:p14="http://schemas.microsoft.com/office/powerpoint/2010/main" val="271304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6AA16-E8DD-44C5-9D7D-B7D79D941F0A}"/>
              </a:ext>
            </a:extLst>
          </p:cNvPr>
          <p:cNvSpPr>
            <a:spLocks noGrp="1"/>
          </p:cNvSpPr>
          <p:nvPr>
            <p:ph type="title"/>
          </p:nvPr>
        </p:nvSpPr>
        <p:spPr>
          <a:xfrm>
            <a:off x="989400" y="1547191"/>
            <a:ext cx="10213200" cy="1112836"/>
          </a:xfrm>
        </p:spPr>
        <p:txBody>
          <a:bodyPr>
            <a:normAutofit/>
          </a:bodyPr>
          <a:lstStyle/>
          <a:p>
            <a:pPr algn="ctr"/>
            <a:r>
              <a:rPr lang="es-MX" sz="4000" b="1" dirty="0"/>
              <a:t>CO2</a:t>
            </a:r>
          </a:p>
        </p:txBody>
      </p:sp>
      <p:sp>
        <p:nvSpPr>
          <p:cNvPr id="3" name="Marcador de contenido 2">
            <a:extLst>
              <a:ext uri="{FF2B5EF4-FFF2-40B4-BE49-F238E27FC236}">
                <a16:creationId xmlns:a16="http://schemas.microsoft.com/office/drawing/2014/main" id="{A362D23F-D0ED-46FE-8A64-C42E379225FA}"/>
              </a:ext>
            </a:extLst>
          </p:cNvPr>
          <p:cNvSpPr>
            <a:spLocks noGrp="1"/>
          </p:cNvSpPr>
          <p:nvPr>
            <p:ph idx="1"/>
          </p:nvPr>
        </p:nvSpPr>
        <p:spPr>
          <a:xfrm>
            <a:off x="989400" y="2806937"/>
            <a:ext cx="10213200" cy="4040191"/>
          </a:xfrm>
        </p:spPr>
        <p:txBody>
          <a:bodyPr>
            <a:normAutofit/>
          </a:bodyPr>
          <a:lstStyle/>
          <a:p>
            <a:r>
              <a:rPr lang="es-MX" sz="2400" dirty="0">
                <a:latin typeface="Centaur" panose="02030504050205020304" pitchFamily="18" charset="0"/>
              </a:rPr>
              <a:t>También conocido como dióxido de carbono, es un gas incoloro el cual es considerado como la sustancia que mas contribuye al efecto invernadero. El CO2 se produce de forma natural y en concentraciones bajas no representa un peligro para los seres vivos. El problema se presenta cuando se produce de forma artificial en cantidades masivas, afectando la calidad del aire y finalmente en la contaminación atmosférica.</a:t>
            </a:r>
          </a:p>
        </p:txBody>
      </p:sp>
      <p:pic>
        <p:nvPicPr>
          <p:cNvPr id="4" name="Picture 3">
            <a:extLst>
              <a:ext uri="{FF2B5EF4-FFF2-40B4-BE49-F238E27FC236}">
                <a16:creationId xmlns:a16="http://schemas.microsoft.com/office/drawing/2014/main" id="{76310D33-1A10-4B04-8B8C-8626C85194BE}"/>
              </a:ext>
            </a:extLst>
          </p:cNvPr>
          <p:cNvPicPr>
            <a:picLocks noChangeAspect="1"/>
          </p:cNvPicPr>
          <p:nvPr/>
        </p:nvPicPr>
        <p:blipFill rotWithShape="1">
          <a:blip r:embed="rId2"/>
          <a:srcRect l="1566" r="9319" b="68908"/>
          <a:stretch/>
        </p:blipFill>
        <p:spPr>
          <a:xfrm>
            <a:off x="0" y="0"/>
            <a:ext cx="12191980" cy="1547191"/>
          </a:xfrm>
          <a:prstGeom prst="rect">
            <a:avLst/>
          </a:prstGeom>
        </p:spPr>
      </p:pic>
    </p:spTree>
    <p:extLst>
      <p:ext uri="{BB962C8B-B14F-4D97-AF65-F5344CB8AC3E}">
        <p14:creationId xmlns:p14="http://schemas.microsoft.com/office/powerpoint/2010/main" val="192086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7C3F1-3BA7-4979-9BCC-C155342A3B6E}"/>
              </a:ext>
            </a:extLst>
          </p:cNvPr>
          <p:cNvSpPr>
            <a:spLocks noGrp="1"/>
          </p:cNvSpPr>
          <p:nvPr>
            <p:ph type="title"/>
          </p:nvPr>
        </p:nvSpPr>
        <p:spPr>
          <a:xfrm>
            <a:off x="989390" y="47799"/>
            <a:ext cx="10213200" cy="1112836"/>
          </a:xfrm>
        </p:spPr>
        <p:txBody>
          <a:bodyPr>
            <a:normAutofit/>
          </a:bodyPr>
          <a:lstStyle/>
          <a:p>
            <a:pPr algn="ctr"/>
            <a:r>
              <a:rPr lang="es-MX" sz="4000" b="1" dirty="0"/>
              <a:t>Hipótesis</a:t>
            </a:r>
          </a:p>
        </p:txBody>
      </p:sp>
      <p:sp>
        <p:nvSpPr>
          <p:cNvPr id="3" name="Marcador de contenido 2">
            <a:extLst>
              <a:ext uri="{FF2B5EF4-FFF2-40B4-BE49-F238E27FC236}">
                <a16:creationId xmlns:a16="http://schemas.microsoft.com/office/drawing/2014/main" id="{41DE08B9-E049-42BE-978A-1EA7E472B68F}"/>
              </a:ext>
            </a:extLst>
          </p:cNvPr>
          <p:cNvSpPr>
            <a:spLocks noGrp="1"/>
          </p:cNvSpPr>
          <p:nvPr>
            <p:ph idx="1"/>
          </p:nvPr>
        </p:nvSpPr>
        <p:spPr>
          <a:xfrm>
            <a:off x="753102" y="1408904"/>
            <a:ext cx="10685775" cy="4040191"/>
          </a:xfrm>
        </p:spPr>
        <p:txBody>
          <a:bodyPr>
            <a:normAutofit/>
          </a:bodyPr>
          <a:lstStyle/>
          <a:p>
            <a:r>
              <a:rPr lang="es-MX" sz="2400" dirty="0">
                <a:latin typeface="Centaur" panose="02030504050205020304" pitchFamily="18" charset="0"/>
              </a:rPr>
              <a:t>Con la llegada de la pandemia de COVID-19 y las medidas de sanidad de los gobiernos de cada país, era inevitable el cierre de muchas empresas de diferentes sectores. Asimismo, con la implementación de la modalidad de trabajo y escuela remota y las restricciones de movilidad, el uso de todo tipo de transporte disminuyó drásticamente. Considerando estos dos factores, se propone probar que durante la pandemia por COVID-19 las emisiones de CO2 disminuyeron significativamente.</a:t>
            </a:r>
          </a:p>
        </p:txBody>
      </p:sp>
      <p:pic>
        <p:nvPicPr>
          <p:cNvPr id="4" name="Picture 3">
            <a:extLst>
              <a:ext uri="{FF2B5EF4-FFF2-40B4-BE49-F238E27FC236}">
                <a16:creationId xmlns:a16="http://schemas.microsoft.com/office/drawing/2014/main" id="{E8C0B020-6A2A-48EC-BCD7-9573A7C24EDF}"/>
              </a:ext>
            </a:extLst>
          </p:cNvPr>
          <p:cNvPicPr>
            <a:picLocks noChangeAspect="1"/>
          </p:cNvPicPr>
          <p:nvPr/>
        </p:nvPicPr>
        <p:blipFill rotWithShape="1">
          <a:blip r:embed="rId2"/>
          <a:srcRect l="1566" r="9319" b="68908"/>
          <a:stretch/>
        </p:blipFill>
        <p:spPr>
          <a:xfrm>
            <a:off x="20" y="5310809"/>
            <a:ext cx="12191980" cy="1547191"/>
          </a:xfrm>
          <a:prstGeom prst="rect">
            <a:avLst/>
          </a:prstGeom>
        </p:spPr>
      </p:pic>
    </p:spTree>
    <p:extLst>
      <p:ext uri="{BB962C8B-B14F-4D97-AF65-F5344CB8AC3E}">
        <p14:creationId xmlns:p14="http://schemas.microsoft.com/office/powerpoint/2010/main" val="389778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2B5B7-909E-4AEC-961C-E7E588BA4849}"/>
              </a:ext>
            </a:extLst>
          </p:cNvPr>
          <p:cNvSpPr>
            <a:spLocks noGrp="1"/>
          </p:cNvSpPr>
          <p:nvPr>
            <p:ph type="title"/>
          </p:nvPr>
        </p:nvSpPr>
        <p:spPr>
          <a:xfrm>
            <a:off x="989400" y="1260752"/>
            <a:ext cx="10213200" cy="712995"/>
          </a:xfrm>
        </p:spPr>
        <p:txBody>
          <a:bodyPr/>
          <a:lstStyle/>
          <a:p>
            <a:pPr algn="ctr"/>
            <a:r>
              <a:rPr lang="es-MX" b="1" dirty="0"/>
              <a:t>Visualizaciones</a:t>
            </a:r>
          </a:p>
        </p:txBody>
      </p:sp>
      <p:sp>
        <p:nvSpPr>
          <p:cNvPr id="3" name="Marcador de contenido 2">
            <a:extLst>
              <a:ext uri="{FF2B5EF4-FFF2-40B4-BE49-F238E27FC236}">
                <a16:creationId xmlns:a16="http://schemas.microsoft.com/office/drawing/2014/main" id="{CB2100D6-1B88-40D3-B861-6B58E53DD3B8}"/>
              </a:ext>
            </a:extLst>
          </p:cNvPr>
          <p:cNvSpPr>
            <a:spLocks noGrp="1"/>
          </p:cNvSpPr>
          <p:nvPr>
            <p:ph idx="1"/>
          </p:nvPr>
        </p:nvSpPr>
        <p:spPr>
          <a:xfrm>
            <a:off x="989400" y="2007636"/>
            <a:ext cx="10213200" cy="3612044"/>
          </a:xfrm>
        </p:spPr>
        <p:txBody>
          <a:bodyPr>
            <a:normAutofit/>
          </a:bodyPr>
          <a:lstStyle/>
          <a:p>
            <a:r>
              <a:rPr lang="es-MX" sz="2400" dirty="0">
                <a:latin typeface="Centaur" panose="02030504050205020304" pitchFamily="18" charset="0"/>
              </a:rPr>
              <a:t>A continuación, se mostraran varias gráficas de barras las cuales muestran el total de toneladas de dióxido de carbono (CO2) emitidas para cada uno de los sectores de las regiones especificadas durante el 2019 y el 2020.</a:t>
            </a:r>
          </a:p>
          <a:p>
            <a:r>
              <a:rPr lang="es-MX" sz="2400" dirty="0">
                <a:latin typeface="Centaur" panose="02030504050205020304" pitchFamily="18" charset="0"/>
              </a:rPr>
              <a:t>Se debe de notar un decremento en las emisiones para todos los sectores excepto en el residencial (debido a las medidas de confinamiento y modalidades remotas) en el año 2020.</a:t>
            </a:r>
          </a:p>
        </p:txBody>
      </p:sp>
      <p:pic>
        <p:nvPicPr>
          <p:cNvPr id="4" name="Picture 3">
            <a:extLst>
              <a:ext uri="{FF2B5EF4-FFF2-40B4-BE49-F238E27FC236}">
                <a16:creationId xmlns:a16="http://schemas.microsoft.com/office/drawing/2014/main" id="{3502EE61-B070-4D04-821A-BE39060402E3}"/>
              </a:ext>
            </a:extLst>
          </p:cNvPr>
          <p:cNvPicPr>
            <a:picLocks noChangeAspect="1"/>
          </p:cNvPicPr>
          <p:nvPr/>
        </p:nvPicPr>
        <p:blipFill rotWithShape="1">
          <a:blip r:embed="rId2"/>
          <a:srcRect l="1566" r="9319" b="77630"/>
          <a:stretch/>
        </p:blipFill>
        <p:spPr>
          <a:xfrm>
            <a:off x="0" y="0"/>
            <a:ext cx="12191980" cy="1113183"/>
          </a:xfrm>
          <a:prstGeom prst="rect">
            <a:avLst/>
          </a:prstGeom>
        </p:spPr>
      </p:pic>
      <p:pic>
        <p:nvPicPr>
          <p:cNvPr id="5" name="Picture 3">
            <a:extLst>
              <a:ext uri="{FF2B5EF4-FFF2-40B4-BE49-F238E27FC236}">
                <a16:creationId xmlns:a16="http://schemas.microsoft.com/office/drawing/2014/main" id="{36BD1C0E-DB50-447F-8DA2-31EC61E78F43}"/>
              </a:ext>
            </a:extLst>
          </p:cNvPr>
          <p:cNvPicPr>
            <a:picLocks noChangeAspect="1"/>
          </p:cNvPicPr>
          <p:nvPr/>
        </p:nvPicPr>
        <p:blipFill rotWithShape="1">
          <a:blip r:embed="rId2"/>
          <a:srcRect l="1566" r="9319" b="77630"/>
          <a:stretch/>
        </p:blipFill>
        <p:spPr>
          <a:xfrm>
            <a:off x="0" y="5744817"/>
            <a:ext cx="12191980" cy="1113183"/>
          </a:xfrm>
          <a:prstGeom prst="rect">
            <a:avLst/>
          </a:prstGeom>
        </p:spPr>
      </p:pic>
    </p:spTree>
    <p:extLst>
      <p:ext uri="{BB962C8B-B14F-4D97-AF65-F5344CB8AC3E}">
        <p14:creationId xmlns:p14="http://schemas.microsoft.com/office/powerpoint/2010/main" val="354050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DFD2-23FD-48F5-909B-3EE71F5A1A7B}"/>
              </a:ext>
            </a:extLst>
          </p:cNvPr>
          <p:cNvSpPr>
            <a:spLocks noGrp="1"/>
          </p:cNvSpPr>
          <p:nvPr>
            <p:ph type="title"/>
          </p:nvPr>
        </p:nvSpPr>
        <p:spPr>
          <a:xfrm>
            <a:off x="989400" y="395290"/>
            <a:ext cx="10213200" cy="659986"/>
          </a:xfrm>
        </p:spPr>
        <p:txBody>
          <a:bodyPr>
            <a:normAutofit fontScale="90000"/>
          </a:bodyPr>
          <a:lstStyle/>
          <a:p>
            <a:pPr algn="ctr"/>
            <a:r>
              <a:rPr lang="es-MX" b="1" dirty="0"/>
              <a:t>Emisiones de CO2 por sector en Europa y el resto del mundo</a:t>
            </a:r>
          </a:p>
        </p:txBody>
      </p:sp>
      <p:pic>
        <p:nvPicPr>
          <p:cNvPr id="5" name="Imagen 4">
            <a:extLst>
              <a:ext uri="{FF2B5EF4-FFF2-40B4-BE49-F238E27FC236}">
                <a16:creationId xmlns:a16="http://schemas.microsoft.com/office/drawing/2014/main" id="{1535611B-84DC-4EF6-8124-7C57A73B96C4}"/>
              </a:ext>
            </a:extLst>
          </p:cNvPr>
          <p:cNvPicPr>
            <a:picLocks noChangeAspect="1"/>
          </p:cNvPicPr>
          <p:nvPr/>
        </p:nvPicPr>
        <p:blipFill>
          <a:blip r:embed="rId2"/>
          <a:stretch>
            <a:fillRect/>
          </a:stretch>
        </p:blipFill>
        <p:spPr>
          <a:xfrm>
            <a:off x="409601" y="1393476"/>
            <a:ext cx="5430843" cy="4817442"/>
          </a:xfrm>
          <a:prstGeom prst="rect">
            <a:avLst/>
          </a:prstGeom>
        </p:spPr>
      </p:pic>
      <p:pic>
        <p:nvPicPr>
          <p:cNvPr id="7" name="Imagen 6">
            <a:extLst>
              <a:ext uri="{FF2B5EF4-FFF2-40B4-BE49-F238E27FC236}">
                <a16:creationId xmlns:a16="http://schemas.microsoft.com/office/drawing/2014/main" id="{E0BBE96C-C9B5-46E0-A79C-6F7DA76718F4}"/>
              </a:ext>
            </a:extLst>
          </p:cNvPr>
          <p:cNvPicPr>
            <a:picLocks noChangeAspect="1"/>
          </p:cNvPicPr>
          <p:nvPr/>
        </p:nvPicPr>
        <p:blipFill>
          <a:blip r:embed="rId3"/>
          <a:stretch>
            <a:fillRect/>
          </a:stretch>
        </p:blipFill>
        <p:spPr>
          <a:xfrm>
            <a:off x="6308034" y="1393476"/>
            <a:ext cx="5474365" cy="4817442"/>
          </a:xfrm>
          <a:prstGeom prst="rect">
            <a:avLst/>
          </a:prstGeom>
        </p:spPr>
      </p:pic>
    </p:spTree>
    <p:extLst>
      <p:ext uri="{BB962C8B-B14F-4D97-AF65-F5344CB8AC3E}">
        <p14:creationId xmlns:p14="http://schemas.microsoft.com/office/powerpoint/2010/main" val="231473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E3828-82AC-43C5-91AA-AA1D4926DF21}"/>
              </a:ext>
            </a:extLst>
          </p:cNvPr>
          <p:cNvSpPr>
            <a:spLocks noGrp="1"/>
          </p:cNvSpPr>
          <p:nvPr>
            <p:ph type="title"/>
          </p:nvPr>
        </p:nvSpPr>
        <p:spPr>
          <a:xfrm>
            <a:off x="989400" y="420754"/>
            <a:ext cx="10213200" cy="580473"/>
          </a:xfrm>
        </p:spPr>
        <p:txBody>
          <a:bodyPr/>
          <a:lstStyle/>
          <a:p>
            <a:pPr algn="ctr"/>
            <a:r>
              <a:rPr lang="es-MX" b="1" dirty="0"/>
              <a:t>Emisiones de CO2 por sector en China y Japón</a:t>
            </a:r>
          </a:p>
        </p:txBody>
      </p:sp>
      <p:pic>
        <p:nvPicPr>
          <p:cNvPr id="5" name="Imagen 4">
            <a:extLst>
              <a:ext uri="{FF2B5EF4-FFF2-40B4-BE49-F238E27FC236}">
                <a16:creationId xmlns:a16="http://schemas.microsoft.com/office/drawing/2014/main" id="{81DEB062-687A-4231-86D9-1EC689A36816}"/>
              </a:ext>
            </a:extLst>
          </p:cNvPr>
          <p:cNvPicPr>
            <a:picLocks noChangeAspect="1"/>
          </p:cNvPicPr>
          <p:nvPr/>
        </p:nvPicPr>
        <p:blipFill>
          <a:blip r:embed="rId2"/>
          <a:stretch>
            <a:fillRect/>
          </a:stretch>
        </p:blipFill>
        <p:spPr>
          <a:xfrm>
            <a:off x="343170" y="1324391"/>
            <a:ext cx="5593597" cy="4927324"/>
          </a:xfrm>
          <a:prstGeom prst="rect">
            <a:avLst/>
          </a:prstGeom>
        </p:spPr>
      </p:pic>
      <p:pic>
        <p:nvPicPr>
          <p:cNvPr id="7" name="Imagen 6">
            <a:extLst>
              <a:ext uri="{FF2B5EF4-FFF2-40B4-BE49-F238E27FC236}">
                <a16:creationId xmlns:a16="http://schemas.microsoft.com/office/drawing/2014/main" id="{E79EE280-6EBC-4718-AAD1-C8EB49DDE744}"/>
              </a:ext>
            </a:extLst>
          </p:cNvPr>
          <p:cNvPicPr>
            <a:picLocks noChangeAspect="1"/>
          </p:cNvPicPr>
          <p:nvPr/>
        </p:nvPicPr>
        <p:blipFill>
          <a:blip r:embed="rId3"/>
          <a:stretch>
            <a:fillRect/>
          </a:stretch>
        </p:blipFill>
        <p:spPr>
          <a:xfrm>
            <a:off x="6255235" y="1324391"/>
            <a:ext cx="5630125" cy="4927325"/>
          </a:xfrm>
          <a:prstGeom prst="rect">
            <a:avLst/>
          </a:prstGeom>
        </p:spPr>
      </p:pic>
    </p:spTree>
    <p:extLst>
      <p:ext uri="{BB962C8B-B14F-4D97-AF65-F5344CB8AC3E}">
        <p14:creationId xmlns:p14="http://schemas.microsoft.com/office/powerpoint/2010/main" val="211413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A7796-64DD-46C8-9EC7-83070F2D3CB1}"/>
              </a:ext>
            </a:extLst>
          </p:cNvPr>
          <p:cNvSpPr>
            <a:spLocks noGrp="1"/>
          </p:cNvSpPr>
          <p:nvPr>
            <p:ph type="title"/>
          </p:nvPr>
        </p:nvSpPr>
        <p:spPr>
          <a:xfrm>
            <a:off x="989400" y="583096"/>
            <a:ext cx="10213200" cy="699742"/>
          </a:xfrm>
        </p:spPr>
        <p:txBody>
          <a:bodyPr/>
          <a:lstStyle/>
          <a:p>
            <a:pPr algn="ctr"/>
            <a:r>
              <a:rPr lang="es-MX" b="1" dirty="0"/>
              <a:t>Emisiones de CO2 por sector en España y E.U</a:t>
            </a:r>
          </a:p>
        </p:txBody>
      </p:sp>
      <p:pic>
        <p:nvPicPr>
          <p:cNvPr id="5" name="Imagen 4">
            <a:extLst>
              <a:ext uri="{FF2B5EF4-FFF2-40B4-BE49-F238E27FC236}">
                <a16:creationId xmlns:a16="http://schemas.microsoft.com/office/drawing/2014/main" id="{53AC5D69-233E-46D1-A8D3-E8E9E1874167}"/>
              </a:ext>
            </a:extLst>
          </p:cNvPr>
          <p:cNvPicPr>
            <a:picLocks noChangeAspect="1"/>
          </p:cNvPicPr>
          <p:nvPr/>
        </p:nvPicPr>
        <p:blipFill>
          <a:blip r:embed="rId2"/>
          <a:stretch>
            <a:fillRect/>
          </a:stretch>
        </p:blipFill>
        <p:spPr>
          <a:xfrm>
            <a:off x="615604" y="1542034"/>
            <a:ext cx="5355748" cy="4742607"/>
          </a:xfrm>
          <a:prstGeom prst="rect">
            <a:avLst/>
          </a:prstGeom>
        </p:spPr>
      </p:pic>
      <p:pic>
        <p:nvPicPr>
          <p:cNvPr id="9" name="Imagen 8">
            <a:extLst>
              <a:ext uri="{FF2B5EF4-FFF2-40B4-BE49-F238E27FC236}">
                <a16:creationId xmlns:a16="http://schemas.microsoft.com/office/drawing/2014/main" id="{AFA64D48-6AD1-4024-9116-F3CE65A54110}"/>
              </a:ext>
            </a:extLst>
          </p:cNvPr>
          <p:cNvPicPr>
            <a:picLocks noChangeAspect="1"/>
          </p:cNvPicPr>
          <p:nvPr/>
        </p:nvPicPr>
        <p:blipFill>
          <a:blip r:embed="rId3"/>
          <a:stretch>
            <a:fillRect/>
          </a:stretch>
        </p:blipFill>
        <p:spPr>
          <a:xfrm>
            <a:off x="6224238" y="1542034"/>
            <a:ext cx="5352158" cy="4742607"/>
          </a:xfrm>
          <a:prstGeom prst="rect">
            <a:avLst/>
          </a:prstGeom>
        </p:spPr>
      </p:pic>
    </p:spTree>
    <p:extLst>
      <p:ext uri="{BB962C8B-B14F-4D97-AF65-F5344CB8AC3E}">
        <p14:creationId xmlns:p14="http://schemas.microsoft.com/office/powerpoint/2010/main" val="12807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EA9FB-47A2-49F6-81BA-BD439EC227D4}"/>
              </a:ext>
            </a:extLst>
          </p:cNvPr>
          <p:cNvSpPr>
            <a:spLocks noGrp="1"/>
          </p:cNvSpPr>
          <p:nvPr>
            <p:ph type="title"/>
          </p:nvPr>
        </p:nvSpPr>
        <p:spPr>
          <a:xfrm>
            <a:off x="989400" y="344556"/>
            <a:ext cx="10213200" cy="686490"/>
          </a:xfrm>
        </p:spPr>
        <p:txBody>
          <a:bodyPr/>
          <a:lstStyle/>
          <a:p>
            <a:pPr algn="ctr"/>
            <a:r>
              <a:rPr lang="es-MX" b="1" dirty="0"/>
              <a:t>Emisiones de CO2 por sector en el mundo</a:t>
            </a:r>
          </a:p>
        </p:txBody>
      </p:sp>
      <p:sp>
        <p:nvSpPr>
          <p:cNvPr id="4" name="AutoShape 2">
            <a:extLst>
              <a:ext uri="{FF2B5EF4-FFF2-40B4-BE49-F238E27FC236}">
                <a16:creationId xmlns:a16="http://schemas.microsoft.com/office/drawing/2014/main" id="{43110C25-C6C5-4428-9CD1-AEECAE5CE3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a:extLst>
              <a:ext uri="{FF2B5EF4-FFF2-40B4-BE49-F238E27FC236}">
                <a16:creationId xmlns:a16="http://schemas.microsoft.com/office/drawing/2014/main" id="{FC587E3E-A732-4D15-AA22-E4730CD325BB}"/>
              </a:ext>
            </a:extLst>
          </p:cNvPr>
          <p:cNvPicPr>
            <a:picLocks noChangeAspect="1"/>
          </p:cNvPicPr>
          <p:nvPr/>
        </p:nvPicPr>
        <p:blipFill>
          <a:blip r:embed="rId2"/>
          <a:stretch>
            <a:fillRect/>
          </a:stretch>
        </p:blipFill>
        <p:spPr>
          <a:xfrm>
            <a:off x="2952978" y="1237807"/>
            <a:ext cx="5981243" cy="5275637"/>
          </a:xfrm>
          <a:prstGeom prst="rect">
            <a:avLst/>
          </a:prstGeom>
        </p:spPr>
      </p:pic>
      <p:pic>
        <p:nvPicPr>
          <p:cNvPr id="9" name="Picture 3">
            <a:extLst>
              <a:ext uri="{FF2B5EF4-FFF2-40B4-BE49-F238E27FC236}">
                <a16:creationId xmlns:a16="http://schemas.microsoft.com/office/drawing/2014/main" id="{F8F75AFC-3F58-4C64-A45C-EDF52833452B}"/>
              </a:ext>
            </a:extLst>
          </p:cNvPr>
          <p:cNvPicPr>
            <a:picLocks noChangeAspect="1"/>
          </p:cNvPicPr>
          <p:nvPr/>
        </p:nvPicPr>
        <p:blipFill rotWithShape="1">
          <a:blip r:embed="rId3"/>
          <a:srcRect l="1566" r="77830"/>
          <a:stretch/>
        </p:blipFill>
        <p:spPr>
          <a:xfrm>
            <a:off x="20" y="10"/>
            <a:ext cx="1590241" cy="6857990"/>
          </a:xfrm>
          <a:prstGeom prst="rect">
            <a:avLst/>
          </a:prstGeom>
        </p:spPr>
      </p:pic>
      <p:pic>
        <p:nvPicPr>
          <p:cNvPr id="10" name="Picture 3">
            <a:extLst>
              <a:ext uri="{FF2B5EF4-FFF2-40B4-BE49-F238E27FC236}">
                <a16:creationId xmlns:a16="http://schemas.microsoft.com/office/drawing/2014/main" id="{AE7355F3-59C3-4757-A881-9D70A4DA3745}"/>
              </a:ext>
            </a:extLst>
          </p:cNvPr>
          <p:cNvPicPr>
            <a:picLocks noChangeAspect="1"/>
          </p:cNvPicPr>
          <p:nvPr/>
        </p:nvPicPr>
        <p:blipFill rotWithShape="1">
          <a:blip r:embed="rId3"/>
          <a:srcRect l="1566" r="77830"/>
          <a:stretch/>
        </p:blipFill>
        <p:spPr>
          <a:xfrm>
            <a:off x="10601759" y="10"/>
            <a:ext cx="1590241" cy="6857990"/>
          </a:xfrm>
          <a:prstGeom prst="rect">
            <a:avLst/>
          </a:prstGeom>
        </p:spPr>
      </p:pic>
    </p:spTree>
    <p:extLst>
      <p:ext uri="{BB962C8B-B14F-4D97-AF65-F5344CB8AC3E}">
        <p14:creationId xmlns:p14="http://schemas.microsoft.com/office/powerpoint/2010/main" val="392421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0FFB6-BC9A-418D-A614-E52CE68C8B99}"/>
              </a:ext>
            </a:extLst>
          </p:cNvPr>
          <p:cNvSpPr>
            <a:spLocks noGrp="1"/>
          </p:cNvSpPr>
          <p:nvPr>
            <p:ph type="title"/>
          </p:nvPr>
        </p:nvSpPr>
        <p:spPr>
          <a:xfrm>
            <a:off x="989400" y="596347"/>
            <a:ext cx="10213200" cy="646734"/>
          </a:xfrm>
        </p:spPr>
        <p:txBody>
          <a:bodyPr/>
          <a:lstStyle/>
          <a:p>
            <a:pPr algn="ctr"/>
            <a:r>
              <a:rPr lang="es-MX" b="1" dirty="0"/>
              <a:t>Contraste de Hipótesis</a:t>
            </a:r>
          </a:p>
        </p:txBody>
      </p:sp>
      <p:sp>
        <p:nvSpPr>
          <p:cNvPr id="3" name="Marcador de contenido 2">
            <a:extLst>
              <a:ext uri="{FF2B5EF4-FFF2-40B4-BE49-F238E27FC236}">
                <a16:creationId xmlns:a16="http://schemas.microsoft.com/office/drawing/2014/main" id="{FF28D483-8B27-4555-BFC4-B89FF5FEDD22}"/>
              </a:ext>
            </a:extLst>
          </p:cNvPr>
          <p:cNvSpPr>
            <a:spLocks noGrp="1"/>
          </p:cNvSpPr>
          <p:nvPr>
            <p:ph idx="1"/>
          </p:nvPr>
        </p:nvSpPr>
        <p:spPr/>
        <p:txBody>
          <a:bodyPr>
            <a:normAutofit fontScale="85000" lnSpcReduction="10000"/>
          </a:bodyPr>
          <a:lstStyle/>
          <a:p>
            <a:r>
              <a:rPr lang="es-MX" sz="2800" dirty="0">
                <a:latin typeface="Centaur" panose="02030504050205020304" pitchFamily="18" charset="0"/>
              </a:rPr>
              <a:t>Se realiza un contraste de hipótesis para determinar si existen diferencias significativas en las emisiones de CO2 en el mundo por cada uno de los diferentes sectores durante el 2019 y el 2020, donde este último fue donde empezó la pandemia. Las hipótesis son las siguientes:</a:t>
            </a:r>
          </a:p>
          <a:p>
            <a:r>
              <a:rPr lang="es-MX" sz="2800" dirty="0">
                <a:latin typeface="Centaur" panose="02030504050205020304" pitchFamily="18" charset="0"/>
              </a:rPr>
              <a:t>H0: No hay diferencias significativas en las emisiones de CO2 en 2019 y 2020</a:t>
            </a:r>
          </a:p>
          <a:p>
            <a:r>
              <a:rPr lang="es-MX" sz="2800" dirty="0">
                <a:latin typeface="Centaur" panose="02030504050205020304" pitchFamily="18" charset="0"/>
              </a:rPr>
              <a:t>H1: Hay diferencias significativas en las emisiones de CO2 en 2019 y 2020</a:t>
            </a:r>
          </a:p>
          <a:p>
            <a:r>
              <a:rPr lang="es-MX" sz="2800" dirty="0">
                <a:latin typeface="Centaur" panose="02030504050205020304" pitchFamily="18" charset="0"/>
              </a:rPr>
              <a:t>Nivel de significancia: </a:t>
            </a:r>
            <a:r>
              <a:rPr lang="es-MX" sz="2800" dirty="0" err="1">
                <a:latin typeface="Centaur" panose="02030504050205020304" pitchFamily="18" charset="0"/>
              </a:rPr>
              <a:t>alpha</a:t>
            </a:r>
            <a:r>
              <a:rPr lang="es-MX" sz="2800" dirty="0">
                <a:latin typeface="Centaur" panose="02030504050205020304" pitchFamily="18" charset="0"/>
              </a:rPr>
              <a:t> = 0.05</a:t>
            </a:r>
          </a:p>
        </p:txBody>
      </p:sp>
    </p:spTree>
    <p:extLst>
      <p:ext uri="{BB962C8B-B14F-4D97-AF65-F5344CB8AC3E}">
        <p14:creationId xmlns:p14="http://schemas.microsoft.com/office/powerpoint/2010/main" val="1109957002"/>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D2A34"/>
      </a:dk2>
      <a:lt2>
        <a:srgbClr val="E2E8E2"/>
      </a:lt2>
      <a:accent1>
        <a:srgbClr val="C44CBB"/>
      </a:accent1>
      <a:accent2>
        <a:srgbClr val="893AB2"/>
      </a:accent2>
      <a:accent3>
        <a:srgbClr val="694CC4"/>
      </a:accent3>
      <a:accent4>
        <a:srgbClr val="3A4FB2"/>
      </a:accent4>
      <a:accent5>
        <a:srgbClr val="4C93C4"/>
      </a:accent5>
      <a:accent6>
        <a:srgbClr val="3AB2B1"/>
      </a:accent6>
      <a:hlink>
        <a:srgbClr val="3F75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241</TotalTime>
  <Words>693</Words>
  <Application>Microsoft Office PowerPoint</Application>
  <PresentationFormat>Panorámica</PresentationFormat>
  <Paragraphs>33</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Avenir Next LT Pro</vt:lpstr>
      <vt:lpstr>Centaur</vt:lpstr>
      <vt:lpstr>Goudy Old Style</vt:lpstr>
      <vt:lpstr>Wingdings</vt:lpstr>
      <vt:lpstr>FrostyVTI</vt:lpstr>
      <vt:lpstr>EL IMPACTO DE LA PANDEMIA EN LAS EMISIONES DE CO2</vt:lpstr>
      <vt:lpstr>CO2</vt:lpstr>
      <vt:lpstr>Hipótesis</vt:lpstr>
      <vt:lpstr>Visualizaciones</vt:lpstr>
      <vt:lpstr>Emisiones de CO2 por sector en Europa y el resto del mundo</vt:lpstr>
      <vt:lpstr>Emisiones de CO2 por sector en China y Japón</vt:lpstr>
      <vt:lpstr>Emisiones de CO2 por sector en España y E.U</vt:lpstr>
      <vt:lpstr>Emisiones de CO2 por sector en el mundo</vt:lpstr>
      <vt:lpstr>Contraste de Hipótesis</vt:lpstr>
      <vt:lpstr>Presentación de PowerPoint</vt:lpstr>
      <vt:lpstr>Serie de tiempo de emisiones de CO2 en el mundo en el sector de Vuelos Nacionales</vt:lpstr>
      <vt:lpstr>Serie de tiempo de emisiones de CO2 en el mundo en el sector de Transporte Terrestre</vt:lpstr>
      <vt:lpstr>Serie de tiempo de emisiones de CO2 en el mundo en el sector de Industria</vt:lpstr>
      <vt:lpstr>Serie de tiempo de emisiones de CO2 en el mundo en el sector de Energía</vt:lpstr>
      <vt:lpstr>Serie de tiempo de emisiones de CO2 en el mundo en el sector Residencial</vt:lpstr>
      <vt:lpstr>Conclusión</vt:lpstr>
      <vt:lpstr>Código y Base de Datos</vt:lpstr>
      <vt:lpstr>Problemas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IMPACTO DE LA PANDEMIA EN EL MEDIO AMBIENTE</dc:title>
  <dc:creator>Naila R.</dc:creator>
  <cp:lastModifiedBy>Naila R.</cp:lastModifiedBy>
  <cp:revision>18</cp:revision>
  <dcterms:created xsi:type="dcterms:W3CDTF">2021-02-09T02:42:31Z</dcterms:created>
  <dcterms:modified xsi:type="dcterms:W3CDTF">2021-02-09T06:43:59Z</dcterms:modified>
</cp:coreProperties>
</file>