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0" userDrawn="1">
          <p15:clr>
            <a:srgbClr val="A4A3A4"/>
          </p15:clr>
        </p15:guide>
        <p15:guide id="2" pos="119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Bodron" initials="WB" lastIdx="1" clrIdx="0">
    <p:extLst>
      <p:ext uri="{19B8F6BF-5375-455C-9EA6-DF929625EA0E}">
        <p15:presenceInfo xmlns:p15="http://schemas.microsoft.com/office/powerpoint/2012/main" userId="9ac2556f17ea9d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162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71" autoAdjust="0"/>
    <p:restoredTop sz="94660" autoAdjust="0"/>
  </p:normalViewPr>
  <p:slideViewPr>
    <p:cSldViewPr snapToGrid="0">
      <p:cViewPr>
        <p:scale>
          <a:sx n="25" d="100"/>
          <a:sy n="25" d="100"/>
        </p:scale>
        <p:origin x="48" y="-154"/>
      </p:cViewPr>
      <p:guideLst>
        <p:guide orient="horz" pos="16560"/>
        <p:guide pos="119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B8B8D-A32C-491D-BDB7-6E4EEE859BE6}" type="datetimeFigureOut">
              <a:rPr lang="en-US" smtClean="0"/>
              <a:t>8/10/2021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1E59F-ED5D-4E8A-8494-746BCD31E317}" type="slidenum">
              <a:rPr lang="en-US" smtClean="0"/>
              <a:t>‹#›</a:t>
            </a:fld>
            <a:endParaRPr lang="en-US"/>
          </a:p>
        </p:txBody>
      </p:sp>
    </p:spTree>
    <p:extLst>
      <p:ext uri="{BB962C8B-B14F-4D97-AF65-F5344CB8AC3E}">
        <p14:creationId xmlns:p14="http://schemas.microsoft.com/office/powerpoint/2010/main" val="113253823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21E59F-ED5D-4E8A-8494-746BCD31E317}" type="slidenum">
              <a:rPr lang="en-US" smtClean="0"/>
              <a:t>1</a:t>
            </a:fld>
            <a:endParaRPr lang="en-US"/>
          </a:p>
        </p:txBody>
      </p:sp>
    </p:spTree>
    <p:extLst>
      <p:ext uri="{BB962C8B-B14F-4D97-AF65-F5344CB8AC3E}">
        <p14:creationId xmlns:p14="http://schemas.microsoft.com/office/powerpoint/2010/main" val="134864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089E-C256-4E9C-AD22-33CB257900F1}"/>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82F4A34E-FAA0-4387-BD2B-D93839142C63}"/>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CBB5B45F-E58B-492C-AC98-E917828C5025}"/>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5" name="Footer Placeholder 4">
            <a:extLst>
              <a:ext uri="{FF2B5EF4-FFF2-40B4-BE49-F238E27FC236}">
                <a16:creationId xmlns:a16="http://schemas.microsoft.com/office/drawing/2014/main" id="{F3FF93D1-622F-44C2-A08B-DF59BFB3F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4A509-3E16-4BA2-8AE2-B4D52D6F3A2B}"/>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302717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4CAD-7D88-4A22-AC48-BD310109B7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6440C7-2CF8-46A6-9163-43E7600E5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E017-E9CC-48A9-9EE7-FEC28250A7F3}"/>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5" name="Footer Placeholder 4">
            <a:extLst>
              <a:ext uri="{FF2B5EF4-FFF2-40B4-BE49-F238E27FC236}">
                <a16:creationId xmlns:a16="http://schemas.microsoft.com/office/drawing/2014/main" id="{07A58626-6CCD-4C8D-9287-0AD8AE6D0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B637F-FF79-4687-B415-E602125726B3}"/>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140250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EBAC4-7043-4CE4-8242-8E9E72AEF664}"/>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BC1FD-D3B7-4CF6-BD0B-3E13A5C766D9}"/>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7A81A-9E06-4FB7-A1BE-BBC9744D4C58}"/>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5" name="Footer Placeholder 4">
            <a:extLst>
              <a:ext uri="{FF2B5EF4-FFF2-40B4-BE49-F238E27FC236}">
                <a16:creationId xmlns:a16="http://schemas.microsoft.com/office/drawing/2014/main" id="{DDADBF35-7A4F-4FAB-BE45-47943068C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18631-BD7A-4A3D-96F1-062EC1932E36}"/>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48330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9266-D4F5-424B-AE33-9D997F466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DC17F-1CCF-429C-8992-BC53FFE7A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5105B-8F02-4BCA-BA29-A918F5F32C4B}"/>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5" name="Footer Placeholder 4">
            <a:extLst>
              <a:ext uri="{FF2B5EF4-FFF2-40B4-BE49-F238E27FC236}">
                <a16:creationId xmlns:a16="http://schemas.microsoft.com/office/drawing/2014/main" id="{6BA7FF93-9D87-4E87-9AAC-DA8943FD1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5B1C1-8205-4E86-83F4-E2C2D10AAA1F}"/>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16872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9BD4-2C57-435E-9A2F-9D0BF68D02E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CB7F913B-2EBB-480B-A9E5-A0AABEA72999}"/>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16C3C-9943-49C2-BF39-22AA983CFA63}"/>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5" name="Footer Placeholder 4">
            <a:extLst>
              <a:ext uri="{FF2B5EF4-FFF2-40B4-BE49-F238E27FC236}">
                <a16:creationId xmlns:a16="http://schemas.microsoft.com/office/drawing/2014/main" id="{1CABD23D-C3AB-4D73-8FA2-2FA40F4C0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B83B8-B2EB-4BB8-9A2A-CE77B36ACE74}"/>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25515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7EC6-86F2-45B5-936F-A6094EDB88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69D84-1A10-49D4-B977-8F53468B31B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D8E21-1E35-4629-9624-776BB7FFB4A7}"/>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724F0-2240-429C-87DD-B2BEE6DAD65D}"/>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6" name="Footer Placeholder 5">
            <a:extLst>
              <a:ext uri="{FF2B5EF4-FFF2-40B4-BE49-F238E27FC236}">
                <a16:creationId xmlns:a16="http://schemas.microsoft.com/office/drawing/2014/main" id="{2E73703C-0EED-4F7A-8646-523626465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26194-A096-4D60-A0ED-E8C933C98897}"/>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0221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81A0-08EB-40B4-B3CC-E4EE72CC0847}"/>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9D0A3A-D466-4DE5-8A7D-F3B598A17DB3}"/>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9202C47D-9772-4630-8DA1-AF129BF776F4}"/>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5C4CC6-10F5-43A6-B2AA-48F6D284C4B5}"/>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0BBF595C-EAFC-495B-BF89-4AB9B1753A95}"/>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CC7F4-41BB-4301-934F-D14F07610902}"/>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8" name="Footer Placeholder 7">
            <a:extLst>
              <a:ext uri="{FF2B5EF4-FFF2-40B4-BE49-F238E27FC236}">
                <a16:creationId xmlns:a16="http://schemas.microsoft.com/office/drawing/2014/main" id="{87F04094-E696-4253-8183-767EE4B94E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57804-40AE-4CAB-8A92-EC7DBB7D4DE0}"/>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36746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4E2B-8CD8-46E9-B437-1610DE925B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AAEDE-76DA-487F-9B34-F4D197886881}"/>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4" name="Footer Placeholder 3">
            <a:extLst>
              <a:ext uri="{FF2B5EF4-FFF2-40B4-BE49-F238E27FC236}">
                <a16:creationId xmlns:a16="http://schemas.microsoft.com/office/drawing/2014/main" id="{B142A5F1-0F55-46AA-B365-5AF493875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B8956B-B031-4FA0-83A4-92C5BE847897}"/>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4208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7E47D-0222-496E-A01B-B3A3EAFE5F98}"/>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3" name="Footer Placeholder 2">
            <a:extLst>
              <a:ext uri="{FF2B5EF4-FFF2-40B4-BE49-F238E27FC236}">
                <a16:creationId xmlns:a16="http://schemas.microsoft.com/office/drawing/2014/main" id="{FE433ED4-38DF-4418-9EA4-F21087E18A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037F1-A42B-4257-B66F-46F6F795F9F0}"/>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79118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7ED3-F360-4F38-B94B-81DACA3ACBA2}"/>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9C912892-FF30-4D05-A9EA-A050F7B45DA1}"/>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973518-4147-474F-88B9-C54DC4311361}"/>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CED5E6D-E179-49EB-A07E-38BC2B644544}"/>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6" name="Footer Placeholder 5">
            <a:extLst>
              <a:ext uri="{FF2B5EF4-FFF2-40B4-BE49-F238E27FC236}">
                <a16:creationId xmlns:a16="http://schemas.microsoft.com/office/drawing/2014/main" id="{23F4FDC2-08E0-43E4-8A8F-68BA60AD4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41B7A-6DCD-4BE8-9DAC-B344D0F579AB}"/>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362343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B573-71E2-4992-8805-D9954BAB2A1D}"/>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D2A37A7A-E5D4-418D-AF21-2B6429E73808}"/>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88F483D7-A301-4DE7-B8EE-9D977DCDDA5C}"/>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A2253BF0-C2AF-4B48-89F0-FAAB29D8F0E6}"/>
              </a:ext>
            </a:extLst>
          </p:cNvPr>
          <p:cNvSpPr>
            <a:spLocks noGrp="1"/>
          </p:cNvSpPr>
          <p:nvPr>
            <p:ph type="dt" sz="half" idx="10"/>
          </p:nvPr>
        </p:nvSpPr>
        <p:spPr/>
        <p:txBody>
          <a:bodyPr/>
          <a:lstStyle/>
          <a:p>
            <a:fld id="{4E17980A-9013-4637-B068-7A8A10A1A1C7}" type="datetimeFigureOut">
              <a:rPr lang="en-US" smtClean="0"/>
              <a:t>8/10/2021</a:t>
            </a:fld>
            <a:endParaRPr lang="en-US"/>
          </a:p>
        </p:txBody>
      </p:sp>
      <p:sp>
        <p:nvSpPr>
          <p:cNvPr id="6" name="Footer Placeholder 5">
            <a:extLst>
              <a:ext uri="{FF2B5EF4-FFF2-40B4-BE49-F238E27FC236}">
                <a16:creationId xmlns:a16="http://schemas.microsoft.com/office/drawing/2014/main" id="{17B95A41-3D91-408E-A54F-CC6B252D6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5FD02-6C68-4D5E-91CD-264721983F90}"/>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53428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FFE13-14CF-4C97-80A7-514A2C8A0518}"/>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3685F4-1F20-47E1-8933-E34051151C5F}"/>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D4048-5B36-4880-84F2-E08416DF344E}"/>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4E17980A-9013-4637-B068-7A8A10A1A1C7}" type="datetimeFigureOut">
              <a:rPr lang="en-US" smtClean="0"/>
              <a:t>8/10/2021</a:t>
            </a:fld>
            <a:endParaRPr lang="en-US"/>
          </a:p>
        </p:txBody>
      </p:sp>
      <p:sp>
        <p:nvSpPr>
          <p:cNvPr id="5" name="Footer Placeholder 4">
            <a:extLst>
              <a:ext uri="{FF2B5EF4-FFF2-40B4-BE49-F238E27FC236}">
                <a16:creationId xmlns:a16="http://schemas.microsoft.com/office/drawing/2014/main" id="{FB543398-200B-471E-97BC-71565C3705BF}"/>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70BE0-442B-41B9-B2FD-348EB748A399}"/>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1F8E46DB-DCF1-4B45-89C2-44935A49A4AD}" type="slidenum">
              <a:rPr lang="en-US" smtClean="0"/>
              <a:t>‹#›</a:t>
            </a:fld>
            <a:endParaRPr lang="en-US"/>
          </a:p>
        </p:txBody>
      </p:sp>
    </p:spTree>
    <p:extLst>
      <p:ext uri="{BB962C8B-B14F-4D97-AF65-F5344CB8AC3E}">
        <p14:creationId xmlns:p14="http://schemas.microsoft.com/office/powerpoint/2010/main" val="367837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a:extLst>
              <a:ext uri="{FF2B5EF4-FFF2-40B4-BE49-F238E27FC236}">
                <a16:creationId xmlns:a16="http://schemas.microsoft.com/office/drawing/2014/main" id="{982CCC50-787B-4C7B-93A5-201D6C8C894E}"/>
              </a:ext>
            </a:extLst>
          </p:cNvPr>
          <p:cNvCxnSpPr>
            <a:cxnSpLocks/>
            <a:endCxn id="125" idx="3"/>
          </p:cNvCxnSpPr>
          <p:nvPr/>
        </p:nvCxnSpPr>
        <p:spPr>
          <a:xfrm flipH="1" flipV="1">
            <a:off x="28319141" y="16368985"/>
            <a:ext cx="902502" cy="60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947ACD1D-2765-47D0-82EF-4EF77AF7EB77}"/>
              </a:ext>
            </a:extLst>
          </p:cNvPr>
          <p:cNvSpPr/>
          <p:nvPr/>
        </p:nvSpPr>
        <p:spPr>
          <a:xfrm>
            <a:off x="29247186" y="15811084"/>
            <a:ext cx="188581" cy="1099653"/>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Partial Circle 141">
            <a:extLst>
              <a:ext uri="{FF2B5EF4-FFF2-40B4-BE49-F238E27FC236}">
                <a16:creationId xmlns:a16="http://schemas.microsoft.com/office/drawing/2014/main" id="{D458F1A9-68A9-49FE-AD77-69E8A02E4895}"/>
              </a:ext>
            </a:extLst>
          </p:cNvPr>
          <p:cNvSpPr/>
          <p:nvPr/>
        </p:nvSpPr>
        <p:spPr>
          <a:xfrm rot="5400000">
            <a:off x="28936094" y="16071284"/>
            <a:ext cx="624840" cy="578403"/>
          </a:xfrm>
          <a:prstGeom prst="pie">
            <a:avLst>
              <a:gd name="adj1" fmla="val 0"/>
              <a:gd name="adj2" fmla="val 10800000"/>
            </a:avLst>
          </a:prstGeom>
          <a:gradFill flip="none" rotWithShape="1">
            <a:gsLst>
              <a:gs pos="64000">
                <a:schemeClr val="accent1"/>
              </a:gs>
              <a:gs pos="10000">
                <a:schemeClr val="bg1">
                  <a:lumMod val="95000"/>
                  <a:alpha val="99000"/>
                </a:schemeClr>
              </a:gs>
              <a:gs pos="100000">
                <a:schemeClr val="accent1"/>
              </a:gs>
            </a:gsLst>
            <a:path path="circle">
              <a:fillToRect l="100000" t="100000"/>
            </a:path>
            <a:tileRect r="-100000" b="-100000"/>
          </a:gradFill>
          <a:ln>
            <a:solidFill>
              <a:schemeClr val="accent1">
                <a:shade val="50000"/>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6" name="Group 135">
            <a:extLst>
              <a:ext uri="{FF2B5EF4-FFF2-40B4-BE49-F238E27FC236}">
                <a16:creationId xmlns:a16="http://schemas.microsoft.com/office/drawing/2014/main" id="{D79B12E8-9D97-4AB1-99B8-331A17567EC4}"/>
              </a:ext>
            </a:extLst>
          </p:cNvPr>
          <p:cNvGrpSpPr/>
          <p:nvPr/>
        </p:nvGrpSpPr>
        <p:grpSpPr>
          <a:xfrm>
            <a:off x="17299818" y="16368988"/>
            <a:ext cx="1099653" cy="3595822"/>
            <a:chOff x="17299818" y="16368988"/>
            <a:chExt cx="1099653" cy="3595822"/>
          </a:xfrm>
        </p:grpSpPr>
        <p:cxnSp>
          <p:nvCxnSpPr>
            <p:cNvPr id="65" name="Straight Connector 64">
              <a:extLst>
                <a:ext uri="{FF2B5EF4-FFF2-40B4-BE49-F238E27FC236}">
                  <a16:creationId xmlns:a16="http://schemas.microsoft.com/office/drawing/2014/main" id="{AD6D0B3A-AA73-40B2-84F3-EA6E674AD726}"/>
                </a:ext>
              </a:extLst>
            </p:cNvPr>
            <p:cNvCxnSpPr>
              <a:cxnSpLocks/>
            </p:cNvCxnSpPr>
            <p:nvPr/>
          </p:nvCxnSpPr>
          <p:spPr>
            <a:xfrm flipH="1" flipV="1">
              <a:off x="17831171" y="16368988"/>
              <a:ext cx="4321" cy="2514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89AF059-73E4-438D-88A2-B7DBF5760D69}"/>
                </a:ext>
              </a:extLst>
            </p:cNvPr>
            <p:cNvSpPr/>
            <p:nvPr/>
          </p:nvSpPr>
          <p:spPr>
            <a:xfrm rot="5400000">
              <a:off x="17755354" y="17945756"/>
              <a:ext cx="188581" cy="1099653"/>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rtial Circle 68">
              <a:extLst>
                <a:ext uri="{FF2B5EF4-FFF2-40B4-BE49-F238E27FC236}">
                  <a16:creationId xmlns:a16="http://schemas.microsoft.com/office/drawing/2014/main" id="{76793560-9D5A-436D-A5CE-A11F1D91C2A3}"/>
                </a:ext>
              </a:extLst>
            </p:cNvPr>
            <p:cNvSpPr/>
            <p:nvPr/>
          </p:nvSpPr>
          <p:spPr>
            <a:xfrm rot="10800000">
              <a:off x="17537650" y="18113419"/>
              <a:ext cx="624840" cy="578403"/>
            </a:xfrm>
            <a:prstGeom prst="pie">
              <a:avLst>
                <a:gd name="adj1" fmla="val 0"/>
                <a:gd name="adj2" fmla="val 10800000"/>
              </a:avLst>
            </a:prstGeom>
            <a:gradFill flip="none" rotWithShape="1">
              <a:gsLst>
                <a:gs pos="64000">
                  <a:schemeClr val="accent1"/>
                </a:gs>
                <a:gs pos="10000">
                  <a:schemeClr val="bg1">
                    <a:lumMod val="95000"/>
                    <a:alpha val="99000"/>
                  </a:schemeClr>
                </a:gs>
                <a:gs pos="100000">
                  <a:schemeClr val="accent1"/>
                </a:gs>
              </a:gsLst>
              <a:path path="circle">
                <a:fillToRect l="100000" t="100000"/>
              </a:path>
              <a:tileRect r="-100000" b="-100000"/>
            </a:gradFill>
            <a:ln>
              <a:solidFill>
                <a:schemeClr val="accent1">
                  <a:shade val="50000"/>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Connector: Elbow 91">
              <a:extLst>
                <a:ext uri="{FF2B5EF4-FFF2-40B4-BE49-F238E27FC236}">
                  <a16:creationId xmlns:a16="http://schemas.microsoft.com/office/drawing/2014/main" id="{EFCA7C13-B85D-40F3-A429-C958A0C40245}"/>
                </a:ext>
              </a:extLst>
            </p:cNvPr>
            <p:cNvCxnSpPr>
              <a:cxnSpLocks/>
            </p:cNvCxnSpPr>
            <p:nvPr/>
          </p:nvCxnSpPr>
          <p:spPr>
            <a:xfrm rot="5400000" flipH="1" flipV="1">
              <a:off x="16932956" y="19064775"/>
              <a:ext cx="1441287" cy="358784"/>
            </a:xfrm>
            <a:prstGeom prst="bentConnector3">
              <a:avLst>
                <a:gd name="adj1" fmla="val 50000"/>
              </a:avLst>
            </a:prstGeom>
            <a:ln w="152400"/>
          </p:spPr>
          <p:style>
            <a:lnRef idx="1">
              <a:schemeClr val="dk1"/>
            </a:lnRef>
            <a:fillRef idx="0">
              <a:schemeClr val="dk1"/>
            </a:fillRef>
            <a:effectRef idx="0">
              <a:schemeClr val="dk1"/>
            </a:effectRef>
            <a:fontRef idx="minor">
              <a:schemeClr val="tx1"/>
            </a:fontRef>
          </p:style>
        </p:cxnSp>
      </p:grpSp>
      <p:cxnSp>
        <p:nvCxnSpPr>
          <p:cNvPr id="67" name="Straight Connector 66">
            <a:extLst>
              <a:ext uri="{FF2B5EF4-FFF2-40B4-BE49-F238E27FC236}">
                <a16:creationId xmlns:a16="http://schemas.microsoft.com/office/drawing/2014/main" id="{1A8902BE-83FF-4EA9-A1F1-EB49E2BDD7C2}"/>
              </a:ext>
            </a:extLst>
          </p:cNvPr>
          <p:cNvCxnSpPr>
            <a:cxnSpLocks/>
            <a:endCxn id="59" idx="3"/>
          </p:cNvCxnSpPr>
          <p:nvPr/>
        </p:nvCxnSpPr>
        <p:spPr>
          <a:xfrm flipH="1" flipV="1">
            <a:off x="17809133" y="8427906"/>
            <a:ext cx="36907" cy="79855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15FDB40-C7B8-4F8E-9289-64A3C68529C5}"/>
              </a:ext>
            </a:extLst>
          </p:cNvPr>
          <p:cNvSpPr/>
          <p:nvPr/>
        </p:nvSpPr>
        <p:spPr>
          <a:xfrm rot="16200000">
            <a:off x="16397055" y="11406215"/>
            <a:ext cx="2842131" cy="1376212"/>
          </a:xfrm>
          <a:prstGeom prst="rect">
            <a:avLst/>
          </a:prstGeom>
          <a:gradFill>
            <a:gsLst>
              <a:gs pos="0">
                <a:schemeClr val="tx2">
                  <a:lumMod val="40000"/>
                  <a:lumOff val="60000"/>
                </a:schemeClr>
              </a:gs>
              <a:gs pos="36000">
                <a:schemeClr val="bg1">
                  <a:alpha val="48000"/>
                </a:schemeClr>
              </a:gs>
              <a:gs pos="100000">
                <a:schemeClr val="tx2">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95770F4-EBFA-47BD-B4AD-7574DF8BAE79}"/>
              </a:ext>
            </a:extLst>
          </p:cNvPr>
          <p:cNvSpPr/>
          <p:nvPr/>
        </p:nvSpPr>
        <p:spPr>
          <a:xfrm flipH="1">
            <a:off x="15466008" y="15924748"/>
            <a:ext cx="114958" cy="872328"/>
          </a:xfrm>
          <a:prstGeom prst="rect">
            <a:avLst/>
          </a:prstGeom>
          <a:solidFill>
            <a:schemeClr val="tx1">
              <a:alpha val="7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B63A646-F6BD-44CE-968C-E0E03C06D59B}"/>
              </a:ext>
            </a:extLst>
          </p:cNvPr>
          <p:cNvSpPr/>
          <p:nvPr/>
        </p:nvSpPr>
        <p:spPr>
          <a:xfrm rot="16200000" flipH="1">
            <a:off x="17760646" y="9313247"/>
            <a:ext cx="114958" cy="872328"/>
          </a:xfrm>
          <a:prstGeom prst="rect">
            <a:avLst/>
          </a:prstGeom>
          <a:solidFill>
            <a:schemeClr val="tx1">
              <a:alpha val="7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0964FE52-34F4-4B0F-9130-E855F9993236}"/>
                  </a:ext>
                </a:extLst>
              </p:cNvPr>
              <p:cNvSpPr txBox="1"/>
              <p:nvPr/>
            </p:nvSpPr>
            <p:spPr>
              <a:xfrm>
                <a:off x="18163991" y="9376126"/>
                <a:ext cx="560645" cy="70076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4</m:t>
                          </m:r>
                        </m:den>
                      </m:f>
                    </m:oMath>
                  </m:oMathPara>
                </a14:m>
                <a:endParaRPr lang="en-US" sz="2000" dirty="0"/>
              </a:p>
            </p:txBody>
          </p:sp>
        </mc:Choice>
        <mc:Fallback>
          <p:sp>
            <p:nvSpPr>
              <p:cNvPr id="58" name="TextBox 57">
                <a:extLst>
                  <a:ext uri="{FF2B5EF4-FFF2-40B4-BE49-F238E27FC236}">
                    <a16:creationId xmlns:a16="http://schemas.microsoft.com/office/drawing/2014/main" id="{0964FE52-34F4-4B0F-9130-E855F9993236}"/>
                  </a:ext>
                </a:extLst>
              </p:cNvPr>
              <p:cNvSpPr txBox="1">
                <a:spLocks noRot="1" noChangeAspect="1" noMove="1" noResize="1" noEditPoints="1" noAdjustHandles="1" noChangeArrowheads="1" noChangeShapeType="1" noTextEdit="1"/>
              </p:cNvSpPr>
              <p:nvPr/>
            </p:nvSpPr>
            <p:spPr>
              <a:xfrm>
                <a:off x="18163991" y="9376126"/>
                <a:ext cx="560645" cy="700769"/>
              </a:xfrm>
              <a:prstGeom prst="rect">
                <a:avLst/>
              </a:prstGeom>
              <a:blipFill>
                <a:blip r:embed="rId3"/>
                <a:stretch>
                  <a:fillRect/>
                </a:stretch>
              </a:blipFill>
            </p:spPr>
            <p:txBody>
              <a:bodyPr/>
              <a:lstStyle/>
              <a:p>
                <a:r>
                  <a:rPr lang="en-US">
                    <a:noFill/>
                  </a:rPr>
                  <a:t> </a:t>
                </a:r>
              </a:p>
            </p:txBody>
          </p:sp>
        </mc:Fallback>
      </mc:AlternateContent>
      <p:sp>
        <p:nvSpPr>
          <p:cNvPr id="59" name="Rectangle 58">
            <a:extLst>
              <a:ext uri="{FF2B5EF4-FFF2-40B4-BE49-F238E27FC236}">
                <a16:creationId xmlns:a16="http://schemas.microsoft.com/office/drawing/2014/main" id="{1CBF1CD9-787A-40C8-8D86-6926C274809F}"/>
              </a:ext>
            </a:extLst>
          </p:cNvPr>
          <p:cNvSpPr/>
          <p:nvPr/>
        </p:nvSpPr>
        <p:spPr>
          <a:xfrm rot="16200000">
            <a:off x="17743005" y="7910857"/>
            <a:ext cx="132254" cy="1166351"/>
          </a:xfrm>
          <a:prstGeom prst="rect">
            <a:avLst/>
          </a:prstGeom>
          <a:gradFill>
            <a:gsLst>
              <a:gs pos="0">
                <a:schemeClr val="accent3"/>
              </a:gs>
              <a:gs pos="53000">
                <a:schemeClr val="bg1">
                  <a:lumMod val="95000"/>
                </a:schemeClr>
              </a:gs>
              <a:gs pos="100000">
                <a:schemeClr val="accent3"/>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5DFBF76-6B47-4210-A5E3-554E43CCF546}"/>
              </a:ext>
            </a:extLst>
          </p:cNvPr>
          <p:cNvSpPr/>
          <p:nvPr/>
        </p:nvSpPr>
        <p:spPr>
          <a:xfrm rot="16200000">
            <a:off x="17763842" y="7799436"/>
            <a:ext cx="90589" cy="1166351"/>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4331E744-7B0D-494D-AE5F-133F0F7B5462}"/>
                  </a:ext>
                </a:extLst>
              </p:cNvPr>
              <p:cNvSpPr txBox="1"/>
              <p:nvPr/>
            </p:nvSpPr>
            <p:spPr>
              <a:xfrm>
                <a:off x="18325705" y="8227851"/>
                <a:ext cx="560645"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1</m:t>
                          </m:r>
                        </m:sub>
                      </m:sSub>
                    </m:oMath>
                  </m:oMathPara>
                </a14:m>
                <a:endParaRPr lang="en-US" sz="2000" dirty="0"/>
              </a:p>
            </p:txBody>
          </p:sp>
        </mc:Choice>
        <mc:Fallback>
          <p:sp>
            <p:nvSpPr>
              <p:cNvPr id="84" name="TextBox 83">
                <a:extLst>
                  <a:ext uri="{FF2B5EF4-FFF2-40B4-BE49-F238E27FC236}">
                    <a16:creationId xmlns:a16="http://schemas.microsoft.com/office/drawing/2014/main" id="{4331E744-7B0D-494D-AE5F-133F0F7B5462}"/>
                  </a:ext>
                </a:extLst>
              </p:cNvPr>
              <p:cNvSpPr txBox="1">
                <a:spLocks noRot="1" noChangeAspect="1" noMove="1" noResize="1" noEditPoints="1" noAdjustHandles="1" noChangeArrowheads="1" noChangeShapeType="1" noTextEdit="1"/>
              </p:cNvSpPr>
              <p:nvPr/>
            </p:nvSpPr>
            <p:spPr>
              <a:xfrm>
                <a:off x="18325705" y="8227851"/>
                <a:ext cx="560645" cy="400110"/>
              </a:xfrm>
              <a:prstGeom prst="rect">
                <a:avLst/>
              </a:prstGeom>
              <a:blipFill>
                <a:blip r:embed="rId4"/>
                <a:stretch>
                  <a:fillRect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C9AB7CF5-A0FF-424F-A33B-4A70215E9765}"/>
                  </a:ext>
                </a:extLst>
              </p:cNvPr>
              <p:cNvSpPr txBox="1"/>
              <p:nvPr/>
            </p:nvSpPr>
            <p:spPr>
              <a:xfrm>
                <a:off x="15280721" y="15223979"/>
                <a:ext cx="560645" cy="70076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2</m:t>
                          </m:r>
                        </m:den>
                      </m:f>
                    </m:oMath>
                  </m:oMathPara>
                </a14:m>
                <a:endParaRPr lang="en-US" sz="2000" dirty="0"/>
              </a:p>
            </p:txBody>
          </p:sp>
        </mc:Choice>
        <mc:Fallback>
          <p:sp>
            <p:nvSpPr>
              <p:cNvPr id="85" name="TextBox 84">
                <a:extLst>
                  <a:ext uri="{FF2B5EF4-FFF2-40B4-BE49-F238E27FC236}">
                    <a16:creationId xmlns:a16="http://schemas.microsoft.com/office/drawing/2014/main" id="{C9AB7CF5-A0FF-424F-A33B-4A70215E9765}"/>
                  </a:ext>
                </a:extLst>
              </p:cNvPr>
              <p:cNvSpPr txBox="1">
                <a:spLocks noRot="1" noChangeAspect="1" noMove="1" noResize="1" noEditPoints="1" noAdjustHandles="1" noChangeArrowheads="1" noChangeShapeType="1" noTextEdit="1"/>
              </p:cNvSpPr>
              <p:nvPr/>
            </p:nvSpPr>
            <p:spPr>
              <a:xfrm>
                <a:off x="15280721" y="15223979"/>
                <a:ext cx="560645" cy="700769"/>
              </a:xfrm>
              <a:prstGeom prst="rect">
                <a:avLst/>
              </a:prstGeom>
              <a:blipFill>
                <a:blip r:embed="rId5"/>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53370247-A2D4-410A-9FFF-E2E08D2386EF}"/>
              </a:ext>
            </a:extLst>
          </p:cNvPr>
          <p:cNvCxnSpPr/>
          <p:nvPr/>
        </p:nvCxnSpPr>
        <p:spPr>
          <a:xfrm>
            <a:off x="1996440" y="16402982"/>
            <a:ext cx="1356822"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9063AA5-41F6-48CF-9ADB-A382E952F3A8}"/>
              </a:ext>
            </a:extLst>
          </p:cNvPr>
          <p:cNvCxnSpPr>
            <a:cxnSpLocks/>
            <a:endCxn id="57" idx="3"/>
          </p:cNvCxnSpPr>
          <p:nvPr/>
        </p:nvCxnSpPr>
        <p:spPr>
          <a:xfrm rot="16200000" flipH="1">
            <a:off x="-972309" y="19416373"/>
            <a:ext cx="7477170" cy="1400774"/>
          </a:xfrm>
          <a:prstGeom prst="bentConnector3">
            <a:avLst>
              <a:gd name="adj1" fmla="val 89745"/>
            </a:avLst>
          </a:prstGeom>
          <a:ln w="1524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3CA0204-5EF8-45BF-8E13-CF053AF5AE1A}"/>
              </a:ext>
            </a:extLst>
          </p:cNvPr>
          <p:cNvCxnSpPr>
            <a:cxnSpLocks/>
          </p:cNvCxnSpPr>
          <p:nvPr/>
        </p:nvCxnSpPr>
        <p:spPr>
          <a:xfrm flipV="1">
            <a:off x="10429349" y="16382422"/>
            <a:ext cx="7407369" cy="205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6" name="Rectangle: Diagonal Corners Rounded 195">
            <a:extLst>
              <a:ext uri="{FF2B5EF4-FFF2-40B4-BE49-F238E27FC236}">
                <a16:creationId xmlns:a16="http://schemas.microsoft.com/office/drawing/2014/main" id="{24C2E908-3E87-49BE-A320-AB4D1CF264BC}"/>
              </a:ext>
            </a:extLst>
          </p:cNvPr>
          <p:cNvSpPr/>
          <p:nvPr/>
        </p:nvSpPr>
        <p:spPr>
          <a:xfrm>
            <a:off x="1524000" y="1280160"/>
            <a:ext cx="40538400" cy="4433653"/>
          </a:xfrm>
          <a:prstGeom prst="round2DiagRect">
            <a:avLst/>
          </a:prstGeom>
          <a:solidFill>
            <a:schemeClr val="accent2"/>
          </a:solidFill>
          <a:ln w="762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EE6ECF5-3A55-4AC1-A478-217BFD84B46D}"/>
              </a:ext>
            </a:extLst>
          </p:cNvPr>
          <p:cNvSpPr/>
          <p:nvPr/>
        </p:nvSpPr>
        <p:spPr>
          <a:xfrm rot="5400000">
            <a:off x="9280351" y="15782831"/>
            <a:ext cx="1210990" cy="1240302"/>
          </a:xfrm>
          <a:prstGeom prst="roundRect">
            <a:avLst>
              <a:gd name="adj" fmla="val 8602"/>
            </a:avLst>
          </a:prstGeom>
          <a:solidFill>
            <a:schemeClr val="accent2"/>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6956E3-58C4-440A-83CD-305B49CB47E1}"/>
              </a:ext>
            </a:extLst>
          </p:cNvPr>
          <p:cNvSpPr txBox="1"/>
          <p:nvPr/>
        </p:nvSpPr>
        <p:spPr>
          <a:xfrm>
            <a:off x="2494093" y="1704048"/>
            <a:ext cx="35600640" cy="1446550"/>
          </a:xfrm>
          <a:prstGeom prst="rect">
            <a:avLst/>
          </a:prstGeom>
          <a:noFill/>
        </p:spPr>
        <p:txBody>
          <a:bodyPr wrap="square" rtlCol="0">
            <a:spAutoFit/>
          </a:bodyPr>
          <a:lstStyle/>
          <a:p>
            <a:r>
              <a:rPr lang="en-US" sz="8800" b="0" i="0" u="none" strike="noStrike" baseline="0" dirty="0">
                <a:solidFill>
                  <a:schemeClr val="bg1"/>
                </a:solidFill>
                <a:latin typeface="Aharoni" panose="02010803020104030203" pitchFamily="2" charset="-79"/>
                <a:cs typeface="Aharoni" panose="02010803020104030203" pitchFamily="2" charset="-79"/>
              </a:rPr>
              <a:t>Frequency Stabilization </a:t>
            </a:r>
            <a:r>
              <a:rPr lang="en-US" sz="8800" dirty="0">
                <a:solidFill>
                  <a:schemeClr val="bg1"/>
                </a:solidFill>
                <a:latin typeface="Aharoni" panose="02010803020104030203" pitchFamily="2" charset="-79"/>
                <a:cs typeface="Aharoni" panose="02010803020104030203" pitchFamily="2" charset="-79"/>
              </a:rPr>
              <a:t>for ECDL</a:t>
            </a:r>
            <a:endParaRPr lang="en-US" sz="8800" b="0" i="0" u="none" strike="noStrike" baseline="0" dirty="0">
              <a:solidFill>
                <a:schemeClr val="bg1"/>
              </a:solidFill>
              <a:latin typeface="Aharoni" panose="02010803020104030203" pitchFamily="2" charset="-79"/>
              <a:cs typeface="Aharoni" panose="02010803020104030203" pitchFamily="2" charset="-79"/>
            </a:endParaRPr>
          </a:p>
        </p:txBody>
      </p:sp>
      <p:sp>
        <p:nvSpPr>
          <p:cNvPr id="2" name="Rectangle: Rounded Corners 1">
            <a:extLst>
              <a:ext uri="{FF2B5EF4-FFF2-40B4-BE49-F238E27FC236}">
                <a16:creationId xmlns:a16="http://schemas.microsoft.com/office/drawing/2014/main" id="{F114CAC4-89D8-43AD-8B62-BDBFF3727170}"/>
              </a:ext>
            </a:extLst>
          </p:cNvPr>
          <p:cNvSpPr/>
          <p:nvPr/>
        </p:nvSpPr>
        <p:spPr>
          <a:xfrm rot="5400000">
            <a:off x="5222406" y="13100008"/>
            <a:ext cx="2514600" cy="6537960"/>
          </a:xfrm>
          <a:prstGeom prst="roundRect">
            <a:avLst>
              <a:gd name="adj" fmla="val 12816"/>
            </a:avLst>
          </a:prstGeom>
          <a:solidFill>
            <a:schemeClr val="accent2"/>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27F36FC-1720-406C-A0CB-9EE67D89F4C7}"/>
              </a:ext>
            </a:extLst>
          </p:cNvPr>
          <p:cNvSpPr/>
          <p:nvPr/>
        </p:nvSpPr>
        <p:spPr>
          <a:xfrm>
            <a:off x="9049701" y="15333607"/>
            <a:ext cx="431988" cy="449189"/>
          </a:xfrm>
          <a:prstGeom prst="ellipse">
            <a:avLst/>
          </a:prstGeom>
          <a:solidFill>
            <a:schemeClr val="accent1"/>
          </a:solidFill>
          <a:ln>
            <a:solidFill>
              <a:schemeClr val="bg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EF1E862-D830-474E-B66B-E2D8BCEC9042}"/>
              </a:ext>
            </a:extLst>
          </p:cNvPr>
          <p:cNvSpPr/>
          <p:nvPr/>
        </p:nvSpPr>
        <p:spPr>
          <a:xfrm flipH="1">
            <a:off x="3469706" y="15756145"/>
            <a:ext cx="2400298" cy="156000"/>
          </a:xfrm>
          <a:custGeom>
            <a:avLst/>
            <a:gdLst>
              <a:gd name="connsiteX0" fmla="*/ 0 w 2400298"/>
              <a:gd name="connsiteY0" fmla="*/ 119584 h 156000"/>
              <a:gd name="connsiteX1" fmla="*/ 1806087 w 2400298"/>
              <a:gd name="connsiteY1" fmla="*/ 407 h 156000"/>
              <a:gd name="connsiteX2" fmla="*/ 2400298 w 2400298"/>
              <a:gd name="connsiteY2" fmla="*/ 156000 h 156000"/>
            </a:gdLst>
            <a:ahLst/>
            <a:cxnLst>
              <a:cxn ang="0">
                <a:pos x="connsiteX0" y="connsiteY0"/>
              </a:cxn>
              <a:cxn ang="0">
                <a:pos x="connsiteX1" y="connsiteY1"/>
              </a:cxn>
              <a:cxn ang="0">
                <a:pos x="connsiteX2" y="connsiteY2"/>
              </a:cxn>
            </a:cxnLst>
            <a:rect l="l" t="t" r="r" b="b"/>
            <a:pathLst>
              <a:path w="2400298" h="156000" extrusionOk="0">
                <a:moveTo>
                  <a:pt x="0" y="119584"/>
                </a:moveTo>
                <a:cubicBezTo>
                  <a:pt x="758701" y="-26491"/>
                  <a:pt x="1455285" y="-95011"/>
                  <a:pt x="1806087" y="407"/>
                </a:cubicBezTo>
                <a:cubicBezTo>
                  <a:pt x="2208608" y="7744"/>
                  <a:pt x="2387440" y="142012"/>
                  <a:pt x="2400298" y="156000"/>
                </a:cubicBezTo>
              </a:path>
            </a:pathLst>
          </a:custGeom>
          <a:noFill/>
          <a:ln w="38100">
            <a:solidFill>
              <a:schemeClr val="accent1"/>
            </a:solidFill>
            <a:extLst>
              <a:ext uri="{C807C97D-BFC1-408E-A445-0C87EB9F89A2}">
                <ask:lineSketchStyleProps xmlns:ask="http://schemas.microsoft.com/office/drawing/2018/sketchyshapes" sd="2177963799">
                  <a:custGeom>
                    <a:avLst/>
                    <a:gdLst>
                      <a:gd name="connsiteX0" fmla="*/ 0 w 2339340"/>
                      <a:gd name="connsiteY0" fmla="*/ 275259 h 359079"/>
                      <a:gd name="connsiteX1" fmla="*/ 1760220 w 2339340"/>
                      <a:gd name="connsiteY1" fmla="*/ 939 h 359079"/>
                      <a:gd name="connsiteX2" fmla="*/ 2339340 w 2339340"/>
                      <a:gd name="connsiteY2" fmla="*/ 359079 h 359079"/>
                    </a:gdLst>
                    <a:ahLst/>
                    <a:cxnLst>
                      <a:cxn ang="0">
                        <a:pos x="connsiteX0" y="connsiteY0"/>
                      </a:cxn>
                      <a:cxn ang="0">
                        <a:pos x="connsiteX1" y="connsiteY1"/>
                      </a:cxn>
                      <a:cxn ang="0">
                        <a:pos x="connsiteX2" y="connsiteY2"/>
                      </a:cxn>
                    </a:cxnLst>
                    <a:rect l="l" t="t" r="r" b="b"/>
                    <a:pathLst>
                      <a:path w="2339340" h="359079">
                        <a:moveTo>
                          <a:pt x="0" y="275259"/>
                        </a:moveTo>
                        <a:cubicBezTo>
                          <a:pt x="685165" y="131114"/>
                          <a:pt x="1370330" y="-13031"/>
                          <a:pt x="1760220" y="939"/>
                        </a:cubicBezTo>
                        <a:cubicBezTo>
                          <a:pt x="2150110" y="14909"/>
                          <a:pt x="2327910" y="319709"/>
                          <a:pt x="2339340" y="3590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EBADD2-5474-4834-A632-1508AF0C91B2}"/>
              </a:ext>
            </a:extLst>
          </p:cNvPr>
          <p:cNvSpPr txBox="1"/>
          <p:nvPr/>
        </p:nvSpPr>
        <p:spPr>
          <a:xfrm>
            <a:off x="3556791" y="15204259"/>
            <a:ext cx="2400299" cy="707886"/>
          </a:xfrm>
          <a:prstGeom prst="rect">
            <a:avLst/>
          </a:prstGeom>
          <a:noFill/>
        </p:spPr>
        <p:txBody>
          <a:bodyPr wrap="square" rtlCol="0">
            <a:spAutoFit/>
          </a:bodyPr>
          <a:lstStyle/>
          <a:p>
            <a:r>
              <a:rPr lang="en-US" sz="4000" dirty="0">
                <a:solidFill>
                  <a:schemeClr val="bg1"/>
                </a:solidFill>
              </a:rPr>
              <a:t>DL pro</a:t>
            </a:r>
          </a:p>
        </p:txBody>
      </p:sp>
      <p:sp>
        <p:nvSpPr>
          <p:cNvPr id="12" name="TextBox 11">
            <a:extLst>
              <a:ext uri="{FF2B5EF4-FFF2-40B4-BE49-F238E27FC236}">
                <a16:creationId xmlns:a16="http://schemas.microsoft.com/office/drawing/2014/main" id="{692F087E-1A54-48C5-B928-D172922D681D}"/>
              </a:ext>
            </a:extLst>
          </p:cNvPr>
          <p:cNvSpPr txBox="1"/>
          <p:nvPr/>
        </p:nvSpPr>
        <p:spPr>
          <a:xfrm>
            <a:off x="3627723" y="15958908"/>
            <a:ext cx="5511363" cy="430887"/>
          </a:xfrm>
          <a:prstGeom prst="rect">
            <a:avLst/>
          </a:prstGeom>
          <a:noFill/>
        </p:spPr>
        <p:txBody>
          <a:bodyPr wrap="square" rtlCol="0">
            <a:spAutoFit/>
          </a:bodyPr>
          <a:lstStyle/>
          <a:p>
            <a:r>
              <a:rPr lang="en-US" sz="2200" dirty="0">
                <a:solidFill>
                  <a:schemeClr val="bg1"/>
                </a:solidFill>
              </a:rPr>
              <a:t>ECDL is an important part of our project</a:t>
            </a:r>
          </a:p>
        </p:txBody>
      </p:sp>
      <p:sp>
        <p:nvSpPr>
          <p:cNvPr id="22" name="TextBox 21">
            <a:extLst>
              <a:ext uri="{FF2B5EF4-FFF2-40B4-BE49-F238E27FC236}">
                <a16:creationId xmlns:a16="http://schemas.microsoft.com/office/drawing/2014/main" id="{B3FCB897-F408-4F98-A361-FB7453243121}"/>
              </a:ext>
            </a:extLst>
          </p:cNvPr>
          <p:cNvSpPr txBox="1"/>
          <p:nvPr/>
        </p:nvSpPr>
        <p:spPr>
          <a:xfrm>
            <a:off x="3118933" y="3093178"/>
            <a:ext cx="28290707" cy="2308324"/>
          </a:xfrm>
          <a:prstGeom prst="rect">
            <a:avLst/>
          </a:prstGeom>
          <a:noFill/>
        </p:spPr>
        <p:txBody>
          <a:bodyPr wrap="square" rtlCol="0">
            <a:spAutoFit/>
          </a:bodyPr>
          <a:lstStyle/>
          <a:p>
            <a:r>
              <a:rPr lang="en-US" sz="4800" dirty="0">
                <a:solidFill>
                  <a:schemeClr val="bg1"/>
                </a:solidFill>
              </a:rPr>
              <a:t>Will Bodron, Charlotte Zehnder</a:t>
            </a:r>
          </a:p>
          <a:p>
            <a:r>
              <a:rPr lang="en-US" sz="4800" dirty="0">
                <a:solidFill>
                  <a:schemeClr val="bg2"/>
                </a:solidFill>
              </a:rPr>
              <a:t>Department of Arts and Sciences, University of Kentucky</a:t>
            </a:r>
          </a:p>
          <a:p>
            <a:r>
              <a:rPr lang="en-US" sz="4800" dirty="0">
                <a:solidFill>
                  <a:schemeClr val="bg2">
                    <a:lumMod val="90000"/>
                  </a:schemeClr>
                </a:solidFill>
              </a:rPr>
              <a:t>Research Mentors: Dr. Korsch</a:t>
            </a:r>
          </a:p>
        </p:txBody>
      </p:sp>
      <p:pic>
        <p:nvPicPr>
          <p:cNvPr id="193" name="Picture 192" descr="Logo&#10;&#10;Description automatically generated">
            <a:extLst>
              <a:ext uri="{FF2B5EF4-FFF2-40B4-BE49-F238E27FC236}">
                <a16:creationId xmlns:a16="http://schemas.microsoft.com/office/drawing/2014/main" id="{141FD664-E08D-4847-9231-9FD0DF5EAF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64348" y="2175473"/>
            <a:ext cx="2673552" cy="2645702"/>
          </a:xfrm>
          <a:prstGeom prst="rect">
            <a:avLst/>
          </a:prstGeom>
        </p:spPr>
      </p:pic>
      <p:pic>
        <p:nvPicPr>
          <p:cNvPr id="14" name="Picture 13" descr="Qr code&#10;&#10;Description automatically generated">
            <a:extLst>
              <a:ext uri="{FF2B5EF4-FFF2-40B4-BE49-F238E27FC236}">
                <a16:creationId xmlns:a16="http://schemas.microsoft.com/office/drawing/2014/main" id="{F428C04E-FEC5-43E6-A7E5-FF01BE0A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75905" y="1846865"/>
            <a:ext cx="3304541" cy="3189730"/>
          </a:xfrm>
          <a:prstGeom prst="rect">
            <a:avLst/>
          </a:prstGeom>
        </p:spPr>
      </p:pic>
      <p:sp>
        <p:nvSpPr>
          <p:cNvPr id="16" name="TextBox 15">
            <a:extLst>
              <a:ext uri="{FF2B5EF4-FFF2-40B4-BE49-F238E27FC236}">
                <a16:creationId xmlns:a16="http://schemas.microsoft.com/office/drawing/2014/main" id="{A753749A-F153-466B-A244-DAE7ABE5CCA3}"/>
              </a:ext>
            </a:extLst>
          </p:cNvPr>
          <p:cNvSpPr txBox="1"/>
          <p:nvPr/>
        </p:nvSpPr>
        <p:spPr>
          <a:xfrm>
            <a:off x="2061460" y="7032752"/>
            <a:ext cx="14263744" cy="7541430"/>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endParaRPr lang="en-US" sz="2800" dirty="0">
              <a:latin typeface="Univers" panose="020B0503020202020204" pitchFamily="34" charset="0"/>
            </a:endParaRPr>
          </a:p>
          <a:p>
            <a:pPr defTabSz="914400"/>
            <a:r>
              <a:rPr lang="en-US" sz="2800" dirty="0">
                <a:latin typeface="Univers" panose="020B0503020202020204" pitchFamily="34" charset="0"/>
              </a:rPr>
              <a:t>	Tuning external-cavity diode lasers to the D2 transitions of Rb or K maximizes the rotation of linearly polarized light due to the Faraday effect; which allowed measurement of small magnetic fields produced by the spin-polarized nuclei. To accomplish this goal, the laser frequencies must remain stable over long periods of time due to various environmental changes. We performed diagnostic interferometry to determine the rate of frequency drift and to locate the D2 transition frequencies via custom methods of automation on data acquisition and laser parameter control. Then, using the doppler free absorption spectrum of Rb or K as a feedback mechanism, a lock-in technique was used to generate an error signal and a PID feedback system allowed us to minimize the frequency drift of our ECDL to provide sufficient laser frequency stability for the Faraday rotation experiment.</a:t>
            </a:r>
            <a:endParaRPr lang="en-US" sz="2800" dirty="0"/>
          </a:p>
        </p:txBody>
      </p:sp>
      <p:sp>
        <p:nvSpPr>
          <p:cNvPr id="26" name="TextBox 25">
            <a:extLst>
              <a:ext uri="{FF2B5EF4-FFF2-40B4-BE49-F238E27FC236}">
                <a16:creationId xmlns:a16="http://schemas.microsoft.com/office/drawing/2014/main" id="{DFEB5FE5-037C-4BB4-8ECD-023AD83E8416}"/>
              </a:ext>
            </a:extLst>
          </p:cNvPr>
          <p:cNvSpPr txBox="1"/>
          <p:nvPr/>
        </p:nvSpPr>
        <p:spPr>
          <a:xfrm>
            <a:off x="6020620" y="6430349"/>
            <a:ext cx="5807964" cy="1209242"/>
          </a:xfrm>
          <a:prstGeom prst="rect">
            <a:avLst/>
          </a:prstGeom>
          <a:solidFill>
            <a:schemeClr val="bg1"/>
          </a:solidFill>
          <a:ln w="76200">
            <a:solidFill>
              <a:schemeClr val="accent2"/>
            </a:solidFill>
          </a:ln>
        </p:spPr>
        <p:txBody>
          <a:bodyPr wrap="square" rtlCol="0">
            <a:spAutoFit/>
          </a:bodyPr>
          <a:lstStyle/>
          <a:p>
            <a:pPr algn="ctr"/>
            <a:r>
              <a:rPr lang="en-US" dirty="0">
                <a:latin typeface="+mj-lt"/>
              </a:rPr>
              <a:t>Abstract</a:t>
            </a:r>
          </a:p>
        </p:txBody>
      </p:sp>
      <p:grpSp>
        <p:nvGrpSpPr>
          <p:cNvPr id="32" name="Group 31">
            <a:extLst>
              <a:ext uri="{FF2B5EF4-FFF2-40B4-BE49-F238E27FC236}">
                <a16:creationId xmlns:a16="http://schemas.microsoft.com/office/drawing/2014/main" id="{4272E69B-DCD8-42E4-8A62-226BAE047979}"/>
              </a:ext>
            </a:extLst>
          </p:cNvPr>
          <p:cNvGrpSpPr/>
          <p:nvPr/>
        </p:nvGrpSpPr>
        <p:grpSpPr>
          <a:xfrm>
            <a:off x="1996440" y="23855345"/>
            <a:ext cx="11313784" cy="4651658"/>
            <a:chOff x="2806917" y="23381970"/>
            <a:chExt cx="14931487" cy="7449737"/>
          </a:xfrm>
        </p:grpSpPr>
        <p:sp>
          <p:nvSpPr>
            <p:cNvPr id="3" name="Rectangle 2">
              <a:extLst>
                <a:ext uri="{FF2B5EF4-FFF2-40B4-BE49-F238E27FC236}">
                  <a16:creationId xmlns:a16="http://schemas.microsoft.com/office/drawing/2014/main" id="{8BD450F3-63D8-483B-870E-DDABF3C17E7C}"/>
                </a:ext>
              </a:extLst>
            </p:cNvPr>
            <p:cNvSpPr/>
            <p:nvPr/>
          </p:nvSpPr>
          <p:spPr>
            <a:xfrm>
              <a:off x="2806917" y="23733488"/>
              <a:ext cx="14931487" cy="7098219"/>
            </a:xfrm>
            <a:prstGeom prst="rect">
              <a:avLst/>
            </a:prstGeom>
            <a:solidFill>
              <a:schemeClr val="bg1"/>
            </a:solidFill>
            <a:ln w="76200">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noFill/>
                </a:ln>
              </a:endParaRPr>
            </a:p>
          </p:txBody>
        </p:sp>
        <p:sp>
          <p:nvSpPr>
            <p:cNvPr id="15" name="Rectangle 14">
              <a:extLst>
                <a:ext uri="{FF2B5EF4-FFF2-40B4-BE49-F238E27FC236}">
                  <a16:creationId xmlns:a16="http://schemas.microsoft.com/office/drawing/2014/main" id="{E5823B8E-266A-413E-A8BE-8CAFF1C82332}"/>
                </a:ext>
              </a:extLst>
            </p:cNvPr>
            <p:cNvSpPr/>
            <p:nvPr/>
          </p:nvSpPr>
          <p:spPr>
            <a:xfrm>
              <a:off x="4935316" y="25040507"/>
              <a:ext cx="10587963" cy="4859680"/>
            </a:xfrm>
            <a:prstGeom prst="rect">
              <a:avLst/>
            </a:prstGeom>
            <a:solidFill>
              <a:schemeClr val="bg2"/>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7" name="Rectangle 16">
              <a:extLst>
                <a:ext uri="{FF2B5EF4-FFF2-40B4-BE49-F238E27FC236}">
                  <a16:creationId xmlns:a16="http://schemas.microsoft.com/office/drawing/2014/main" id="{20130331-D30F-4A4E-A204-5E27CA6E9D78}"/>
                </a:ext>
              </a:extLst>
            </p:cNvPr>
            <p:cNvSpPr/>
            <p:nvPr/>
          </p:nvSpPr>
          <p:spPr>
            <a:xfrm>
              <a:off x="16836499" y="24352827"/>
              <a:ext cx="624840" cy="597408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155E7F-7BAB-48D2-9C2D-9D62B31E9C94}"/>
                </a:ext>
              </a:extLst>
            </p:cNvPr>
            <p:cNvSpPr/>
            <p:nvPr/>
          </p:nvSpPr>
          <p:spPr>
            <a:xfrm>
              <a:off x="3075970" y="24352827"/>
              <a:ext cx="624840" cy="597408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decagon 17">
              <a:extLst>
                <a:ext uri="{FF2B5EF4-FFF2-40B4-BE49-F238E27FC236}">
                  <a16:creationId xmlns:a16="http://schemas.microsoft.com/office/drawing/2014/main" id="{21B05FD0-23A7-4844-B043-86133C148E4C}"/>
                </a:ext>
              </a:extLst>
            </p:cNvPr>
            <p:cNvSpPr/>
            <p:nvPr/>
          </p:nvSpPr>
          <p:spPr>
            <a:xfrm>
              <a:off x="15772409" y="25079628"/>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decagon 22">
              <a:extLst>
                <a:ext uri="{FF2B5EF4-FFF2-40B4-BE49-F238E27FC236}">
                  <a16:creationId xmlns:a16="http://schemas.microsoft.com/office/drawing/2014/main" id="{4ADADC42-C994-477B-A0E0-E66508ED206F}"/>
                </a:ext>
              </a:extLst>
            </p:cNvPr>
            <p:cNvSpPr/>
            <p:nvPr/>
          </p:nvSpPr>
          <p:spPr>
            <a:xfrm>
              <a:off x="15772409" y="29101211"/>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decagon 23">
              <a:extLst>
                <a:ext uri="{FF2B5EF4-FFF2-40B4-BE49-F238E27FC236}">
                  <a16:creationId xmlns:a16="http://schemas.microsoft.com/office/drawing/2014/main" id="{0E86F4FF-3B0A-4D9F-B522-B591682DF3F8}"/>
                </a:ext>
              </a:extLst>
            </p:cNvPr>
            <p:cNvSpPr/>
            <p:nvPr/>
          </p:nvSpPr>
          <p:spPr>
            <a:xfrm>
              <a:off x="3927770" y="25079628"/>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decagon 24">
              <a:extLst>
                <a:ext uri="{FF2B5EF4-FFF2-40B4-BE49-F238E27FC236}">
                  <a16:creationId xmlns:a16="http://schemas.microsoft.com/office/drawing/2014/main" id="{0034B630-2ED7-4EE5-8A88-08A969D19A20}"/>
                </a:ext>
              </a:extLst>
            </p:cNvPr>
            <p:cNvSpPr/>
            <p:nvPr/>
          </p:nvSpPr>
          <p:spPr>
            <a:xfrm>
              <a:off x="3927770" y="29101211"/>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7947AE5-3A4E-4370-996C-249368D3BF81}"/>
                </a:ext>
              </a:extLst>
            </p:cNvPr>
            <p:cNvSpPr txBox="1"/>
            <p:nvPr/>
          </p:nvSpPr>
          <p:spPr>
            <a:xfrm>
              <a:off x="5430614" y="23720301"/>
              <a:ext cx="10972800" cy="1330861"/>
            </a:xfrm>
            <a:prstGeom prst="rect">
              <a:avLst/>
            </a:prstGeom>
            <a:noFill/>
          </p:spPr>
          <p:txBody>
            <a:bodyPr wrap="square" rtlCol="0">
              <a:spAutoFit/>
            </a:bodyPr>
            <a:lstStyle/>
            <a:p>
              <a:r>
                <a:rPr lang="en-US" sz="4800" dirty="0"/>
                <a:t>DLC pro Laser Controller</a:t>
              </a:r>
            </a:p>
          </p:txBody>
        </p:sp>
        <p:sp>
          <p:nvSpPr>
            <p:cNvPr id="57" name="Rectangle: Top Corners Snipped 56">
              <a:extLst>
                <a:ext uri="{FF2B5EF4-FFF2-40B4-BE49-F238E27FC236}">
                  <a16:creationId xmlns:a16="http://schemas.microsoft.com/office/drawing/2014/main" id="{DAB93E82-4917-401C-9118-B4B53C6D4B9A}"/>
                </a:ext>
              </a:extLst>
            </p:cNvPr>
            <p:cNvSpPr/>
            <p:nvPr/>
          </p:nvSpPr>
          <p:spPr>
            <a:xfrm>
              <a:off x="4373880" y="23381970"/>
              <a:ext cx="746759" cy="311661"/>
            </a:xfrm>
            <a:prstGeom prst="snip2SameRect">
              <a:avLst>
                <a:gd name="adj1" fmla="val 4661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4E728582-C424-4509-814A-7744A9FBA520}"/>
              </a:ext>
            </a:extLst>
          </p:cNvPr>
          <p:cNvSpPr txBox="1"/>
          <p:nvPr/>
        </p:nvSpPr>
        <p:spPr>
          <a:xfrm>
            <a:off x="3141653" y="17808148"/>
            <a:ext cx="13647493" cy="4768270"/>
          </a:xfrm>
          <a:prstGeom prst="rect">
            <a:avLst/>
          </a:prstGeom>
          <a:solidFill>
            <a:schemeClr val="bg1"/>
          </a:solidFill>
          <a:ln w="76200">
            <a:solidFill>
              <a:schemeClr val="accent2"/>
            </a:solidFill>
          </a:ln>
        </p:spPr>
        <p:txBody>
          <a:bodyPr wrap="square" lIns="457200" tIns="457200" rIns="457200" bIns="457200" rtlCol="0">
            <a:noAutofit/>
          </a:bodyPr>
          <a:lstStyle/>
          <a:p>
            <a:pPr defTabSz="914400"/>
            <a:r>
              <a:rPr lang="en-US" sz="2800" dirty="0">
                <a:latin typeface="Univers" panose="020B0503020202020204" pitchFamily="34" charset="0"/>
              </a:rPr>
              <a:t>Section mini title. I think it’s clear that information about our laser and controller</a:t>
            </a:r>
          </a:p>
          <a:p>
            <a:pPr defTabSz="914400"/>
            <a:r>
              <a:rPr lang="en-US" sz="2800" dirty="0">
                <a:latin typeface="Univers" panose="020B0503020202020204" pitchFamily="34" charset="0"/>
              </a:rPr>
              <a:t>	Lorem ipsum dolor sit </a:t>
            </a:r>
            <a:r>
              <a:rPr lang="en-US" sz="2800" dirty="0" err="1">
                <a:latin typeface="Univers" panose="020B0503020202020204" pitchFamily="34" charset="0"/>
              </a:rPr>
              <a:t>amet</a:t>
            </a:r>
            <a:r>
              <a:rPr lang="en-US" sz="2800" dirty="0">
                <a:latin typeface="Univers" panose="020B0503020202020204" pitchFamily="34" charset="0"/>
              </a:rPr>
              <a:t>, </a:t>
            </a:r>
            <a:r>
              <a:rPr lang="en-US" sz="2800" dirty="0" err="1">
                <a:latin typeface="Univers" panose="020B0503020202020204" pitchFamily="34" charset="0"/>
              </a:rPr>
              <a:t>consectetur</a:t>
            </a:r>
            <a:r>
              <a:rPr lang="en-US" sz="2800" dirty="0">
                <a:latin typeface="Univers" panose="020B0503020202020204" pitchFamily="34" charset="0"/>
              </a:rPr>
              <a:t> </a:t>
            </a:r>
            <a:r>
              <a:rPr lang="en-US" sz="2800" dirty="0" err="1">
                <a:latin typeface="Univers" panose="020B0503020202020204" pitchFamily="34" charset="0"/>
              </a:rPr>
              <a:t>adipiscing</a:t>
            </a:r>
            <a:r>
              <a:rPr lang="en-US" sz="2800" dirty="0">
                <a:latin typeface="Univers" panose="020B0503020202020204" pitchFamily="34" charset="0"/>
              </a:rPr>
              <a:t> </a:t>
            </a:r>
            <a:r>
              <a:rPr lang="en-US" sz="2800" dirty="0" err="1">
                <a:latin typeface="Univers" panose="020B0503020202020204" pitchFamily="34" charset="0"/>
              </a:rPr>
              <a:t>elit</a:t>
            </a:r>
            <a:r>
              <a:rPr lang="en-US" sz="2800" dirty="0">
                <a:latin typeface="Univers" panose="020B0503020202020204" pitchFamily="34" charset="0"/>
              </a:rPr>
              <a:t>, sed do </a:t>
            </a:r>
            <a:r>
              <a:rPr lang="en-US" sz="2800" dirty="0" err="1">
                <a:latin typeface="Univers" panose="020B0503020202020204" pitchFamily="34" charset="0"/>
              </a:rPr>
              <a:t>eiusmod</a:t>
            </a:r>
            <a:endParaRPr lang="en-US" sz="2800" dirty="0">
              <a:latin typeface="Univers" panose="020B0503020202020204" pitchFamily="34" charset="0"/>
            </a:endParaRPr>
          </a:p>
        </p:txBody>
      </p:sp>
      <p:sp>
        <p:nvSpPr>
          <p:cNvPr id="80" name="TextBox 79">
            <a:extLst>
              <a:ext uri="{FF2B5EF4-FFF2-40B4-BE49-F238E27FC236}">
                <a16:creationId xmlns:a16="http://schemas.microsoft.com/office/drawing/2014/main" id="{97ECB86D-B772-4D36-9FCC-1F3B914F7029}"/>
              </a:ext>
            </a:extLst>
          </p:cNvPr>
          <p:cNvSpPr txBox="1"/>
          <p:nvPr/>
        </p:nvSpPr>
        <p:spPr>
          <a:xfrm>
            <a:off x="18987570" y="6788414"/>
            <a:ext cx="10425630" cy="8545193"/>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latin typeface="+mj-lt"/>
              </a:rPr>
              <a:t>Rubidium, d2, and Doppler Free Spectroscopy</a:t>
            </a:r>
            <a:endParaRPr lang="en-US" sz="2800" dirty="0"/>
          </a:p>
          <a:p>
            <a:pPr defTabSz="914400"/>
            <a:endParaRPr lang="en-US" sz="2800" dirty="0">
              <a:solidFill>
                <a:schemeClr val="tx1"/>
              </a:solidFill>
            </a:endParaRPr>
          </a:p>
          <a:p>
            <a:pPr defTabSz="914400"/>
            <a:r>
              <a:rPr lang="en-US" sz="2800" dirty="0"/>
              <a:t>Importance of counter-propagation and a description of the usage of polarization</a:t>
            </a:r>
          </a:p>
          <a:p>
            <a:pPr defTabSz="914400"/>
            <a:endParaRPr lang="en-US" sz="2800" dirty="0">
              <a:solidFill>
                <a:schemeClr val="tx1"/>
              </a:solidFill>
            </a:endParaRPr>
          </a:p>
          <a:p>
            <a:pPr defTabSz="914400"/>
            <a:endParaRPr lang="en-US" sz="2800" dirty="0">
              <a:solidFill>
                <a:schemeClr val="tx1"/>
              </a:solidFill>
            </a:endParaRPr>
          </a:p>
          <a:p>
            <a:pPr defTabSz="914400"/>
            <a:endParaRPr lang="en-US" sz="2800" dirty="0"/>
          </a:p>
          <a:p>
            <a:pPr defTabSz="914400"/>
            <a:r>
              <a:rPr lang="en-US" sz="2800" dirty="0">
                <a:solidFill>
                  <a:schemeClr val="tx1"/>
                </a:solidFill>
              </a:rPr>
              <a:t>Include the nice looking wavelength spectrum</a:t>
            </a:r>
          </a:p>
        </p:txBody>
      </p:sp>
      <p:sp>
        <p:nvSpPr>
          <p:cNvPr id="81" name="TextBox 80">
            <a:extLst>
              <a:ext uri="{FF2B5EF4-FFF2-40B4-BE49-F238E27FC236}">
                <a16:creationId xmlns:a16="http://schemas.microsoft.com/office/drawing/2014/main" id="{55C1CC81-F012-4C7B-918F-1DDA1D15DD55}"/>
              </a:ext>
            </a:extLst>
          </p:cNvPr>
          <p:cNvSpPr txBox="1"/>
          <p:nvPr/>
        </p:nvSpPr>
        <p:spPr>
          <a:xfrm>
            <a:off x="20273781" y="6186011"/>
            <a:ext cx="7580112" cy="1209242"/>
          </a:xfrm>
          <a:prstGeom prst="rect">
            <a:avLst/>
          </a:prstGeom>
          <a:solidFill>
            <a:schemeClr val="bg1"/>
          </a:solidFill>
          <a:ln w="76200">
            <a:solidFill>
              <a:schemeClr val="accent2"/>
            </a:solidFill>
          </a:ln>
        </p:spPr>
        <p:txBody>
          <a:bodyPr wrap="square" rtlCol="0">
            <a:spAutoFit/>
          </a:bodyPr>
          <a:lstStyle/>
          <a:p>
            <a:pPr algn="ctr"/>
            <a:r>
              <a:rPr lang="en-US" dirty="0">
                <a:latin typeface="+mj-lt"/>
              </a:rPr>
              <a:t>Methods</a:t>
            </a:r>
          </a:p>
        </p:txBody>
      </p:sp>
      <p:sp>
        <p:nvSpPr>
          <p:cNvPr id="82" name="TextBox 81">
            <a:extLst>
              <a:ext uri="{FF2B5EF4-FFF2-40B4-BE49-F238E27FC236}">
                <a16:creationId xmlns:a16="http://schemas.microsoft.com/office/drawing/2014/main" id="{526B35AA-ECC0-497F-988B-F5438455428E}"/>
              </a:ext>
            </a:extLst>
          </p:cNvPr>
          <p:cNvSpPr txBox="1"/>
          <p:nvPr/>
        </p:nvSpPr>
        <p:spPr>
          <a:xfrm>
            <a:off x="30111631" y="11510972"/>
            <a:ext cx="12428446" cy="7880287"/>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latin typeface="Univers" panose="020B0503020202020204" pitchFamily="34" charset="0"/>
              </a:rPr>
              <a:t>I could imagine some conversation about the </a:t>
            </a:r>
            <a:r>
              <a:rPr lang="en-US" sz="2800" dirty="0" err="1">
                <a:latin typeface="Univers" panose="020B0503020202020204" pitchFamily="34" charset="0"/>
              </a:rPr>
              <a:t>fabry-perot</a:t>
            </a:r>
            <a:r>
              <a:rPr lang="en-US" sz="2800" dirty="0">
                <a:latin typeface="Univers" panose="020B0503020202020204" pitchFamily="34" charset="0"/>
              </a:rPr>
              <a:t> and the frequency drift experiment. Here would be a good place for numbers regarding different linewidths, free beam frequency drift, and perhaps a picture of the oscilloscope</a:t>
            </a:r>
            <a:endParaRPr lang="en-US" sz="2800" dirty="0"/>
          </a:p>
        </p:txBody>
      </p: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C9D0D9AF-E409-40C8-852E-4DF254032E94}"/>
                  </a:ext>
                </a:extLst>
              </p:cNvPr>
              <p:cNvSpPr txBox="1"/>
              <p:nvPr/>
            </p:nvSpPr>
            <p:spPr>
              <a:xfrm>
                <a:off x="31671160" y="10908569"/>
                <a:ext cx="9036292" cy="1209242"/>
              </a:xfrm>
              <a:prstGeom prst="rect">
                <a:avLst/>
              </a:prstGeom>
              <a:solidFill>
                <a:schemeClr val="bg1"/>
              </a:solidFill>
              <a:ln w="76200">
                <a:solidFill>
                  <a:schemeClr val="accent2"/>
                </a:solidFill>
              </a:ln>
            </p:spPr>
            <p:txBody>
              <a:bodyPr wrap="square" rtlCol="0">
                <a:spAutoFit/>
              </a:bodyPr>
              <a:lstStyle/>
              <a:p>
                <a:pPr algn="ctr"/>
                <a:r>
                  <a:rPr lang="en-US" dirty="0">
                    <a:latin typeface="+mj-lt"/>
                  </a:rPr>
                  <a:t>Quantifying </a:t>
                </a:r>
                <a14:m>
                  <m:oMath xmlns:m="http://schemas.openxmlformats.org/officeDocument/2006/math">
                    <m:r>
                      <a:rPr lang="en-US" b="0" i="1" smtClean="0">
                        <a:latin typeface="Cambria Math" panose="02040503050406030204" pitchFamily="18" charset="0"/>
                      </a:rPr>
                      <m:t>𝜈</m:t>
                    </m:r>
                  </m:oMath>
                </a14:m>
                <a:r>
                  <a:rPr lang="en-US" dirty="0">
                    <a:latin typeface="+mj-lt"/>
                  </a:rPr>
                  <a:t>-Drift</a:t>
                </a:r>
              </a:p>
            </p:txBody>
          </p:sp>
        </mc:Choice>
        <mc:Fallback>
          <p:sp>
            <p:nvSpPr>
              <p:cNvPr id="83" name="TextBox 82">
                <a:extLst>
                  <a:ext uri="{FF2B5EF4-FFF2-40B4-BE49-F238E27FC236}">
                    <a16:creationId xmlns:a16="http://schemas.microsoft.com/office/drawing/2014/main" id="{C9D0D9AF-E409-40C8-852E-4DF254032E94}"/>
                  </a:ext>
                </a:extLst>
              </p:cNvPr>
              <p:cNvSpPr txBox="1">
                <a:spLocks noRot="1" noChangeAspect="1" noMove="1" noResize="1" noEditPoints="1" noAdjustHandles="1" noChangeArrowheads="1" noChangeShapeType="1" noTextEdit="1"/>
              </p:cNvSpPr>
              <p:nvPr/>
            </p:nvSpPr>
            <p:spPr>
              <a:xfrm>
                <a:off x="31671160" y="10908569"/>
                <a:ext cx="9036292" cy="1209242"/>
              </a:xfrm>
              <a:prstGeom prst="rect">
                <a:avLst/>
              </a:prstGeom>
              <a:blipFill>
                <a:blip r:embed="rId8"/>
                <a:stretch>
                  <a:fillRect l="-668" t="-14151" r="-602" b="-35849"/>
                </a:stretch>
              </a:blipFill>
              <a:ln w="76200">
                <a:solidFill>
                  <a:schemeClr val="accent2"/>
                </a:solid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5372B3A8-F612-44E1-9DBB-F176C184F7CA}"/>
              </a:ext>
            </a:extLst>
          </p:cNvPr>
          <p:cNvSpPr txBox="1"/>
          <p:nvPr/>
        </p:nvSpPr>
        <p:spPr>
          <a:xfrm>
            <a:off x="30111630" y="20596172"/>
            <a:ext cx="12428448" cy="5708068"/>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latin typeface="Univers" panose="020B0503020202020204" pitchFamily="34" charset="0"/>
              </a:rPr>
              <a:t>Combining the locking method with the </a:t>
            </a:r>
            <a:r>
              <a:rPr lang="en-US" sz="2800" dirty="0" err="1">
                <a:latin typeface="Univers" panose="020B0503020202020204" pitchFamily="34" charset="0"/>
              </a:rPr>
              <a:t>fabry-perot</a:t>
            </a:r>
            <a:r>
              <a:rPr lang="en-US" sz="2800" dirty="0">
                <a:latin typeface="Univers" panose="020B0503020202020204" pitchFamily="34" charset="0"/>
              </a:rPr>
              <a:t> quantification</a:t>
            </a:r>
            <a:endParaRPr lang="en-US" sz="2800" dirty="0"/>
          </a:p>
        </p:txBody>
      </p:sp>
      <p:sp>
        <p:nvSpPr>
          <p:cNvPr id="89" name="TextBox 88">
            <a:extLst>
              <a:ext uri="{FF2B5EF4-FFF2-40B4-BE49-F238E27FC236}">
                <a16:creationId xmlns:a16="http://schemas.microsoft.com/office/drawing/2014/main" id="{75B29FE1-BFA1-4AB3-9EAF-E14DDA541247}"/>
              </a:ext>
            </a:extLst>
          </p:cNvPr>
          <p:cNvSpPr txBox="1"/>
          <p:nvPr/>
        </p:nvSpPr>
        <p:spPr>
          <a:xfrm>
            <a:off x="31807708" y="19993769"/>
            <a:ext cx="9036292" cy="1209242"/>
          </a:xfrm>
          <a:prstGeom prst="rect">
            <a:avLst/>
          </a:prstGeom>
          <a:solidFill>
            <a:schemeClr val="bg1"/>
          </a:solidFill>
          <a:ln w="76200">
            <a:solidFill>
              <a:schemeClr val="accent2"/>
            </a:solidFill>
          </a:ln>
        </p:spPr>
        <p:txBody>
          <a:bodyPr wrap="square" rtlCol="0">
            <a:spAutoFit/>
          </a:bodyPr>
          <a:lstStyle/>
          <a:p>
            <a:pPr algn="ctr"/>
            <a:r>
              <a:rPr lang="en-US" dirty="0">
                <a:latin typeface="+mj-lt"/>
              </a:rPr>
              <a:t>Results</a:t>
            </a:r>
          </a:p>
        </p:txBody>
      </p:sp>
      <p:sp>
        <p:nvSpPr>
          <p:cNvPr id="90" name="TextBox 89">
            <a:extLst>
              <a:ext uri="{FF2B5EF4-FFF2-40B4-BE49-F238E27FC236}">
                <a16:creationId xmlns:a16="http://schemas.microsoft.com/office/drawing/2014/main" id="{A139717E-C818-44FA-8BE8-D64D811A13E9}"/>
              </a:ext>
            </a:extLst>
          </p:cNvPr>
          <p:cNvSpPr txBox="1"/>
          <p:nvPr/>
        </p:nvSpPr>
        <p:spPr>
          <a:xfrm>
            <a:off x="30111630" y="27655522"/>
            <a:ext cx="12428448" cy="1723549"/>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latin typeface="Univers" panose="020B0503020202020204" pitchFamily="34" charset="0"/>
              </a:rPr>
              <a:t>	</a:t>
            </a:r>
            <a:endParaRPr lang="en-US" sz="2800" dirty="0"/>
          </a:p>
        </p:txBody>
      </p:sp>
      <p:sp>
        <p:nvSpPr>
          <p:cNvPr id="91" name="TextBox 90">
            <a:extLst>
              <a:ext uri="{FF2B5EF4-FFF2-40B4-BE49-F238E27FC236}">
                <a16:creationId xmlns:a16="http://schemas.microsoft.com/office/drawing/2014/main" id="{97F1DE60-0FB4-4167-8B71-80A282DE175A}"/>
              </a:ext>
            </a:extLst>
          </p:cNvPr>
          <p:cNvSpPr txBox="1"/>
          <p:nvPr/>
        </p:nvSpPr>
        <p:spPr>
          <a:xfrm>
            <a:off x="31807708" y="27053119"/>
            <a:ext cx="9036292" cy="1209242"/>
          </a:xfrm>
          <a:prstGeom prst="rect">
            <a:avLst/>
          </a:prstGeom>
          <a:solidFill>
            <a:schemeClr val="bg1"/>
          </a:solidFill>
          <a:ln w="76200">
            <a:solidFill>
              <a:schemeClr val="accent2"/>
            </a:solidFill>
          </a:ln>
        </p:spPr>
        <p:txBody>
          <a:bodyPr wrap="square" rtlCol="0">
            <a:spAutoFit/>
          </a:bodyPr>
          <a:lstStyle/>
          <a:p>
            <a:pPr algn="ctr"/>
            <a:r>
              <a:rPr lang="en-US" dirty="0">
                <a:latin typeface="+mj-lt"/>
              </a:rPr>
              <a:t>References</a:t>
            </a:r>
          </a:p>
        </p:txBody>
      </p:sp>
      <p:sp>
        <p:nvSpPr>
          <p:cNvPr id="4" name="Rectangle 3">
            <a:extLst>
              <a:ext uri="{FF2B5EF4-FFF2-40B4-BE49-F238E27FC236}">
                <a16:creationId xmlns:a16="http://schemas.microsoft.com/office/drawing/2014/main" id="{CCCB24FB-5FA0-4D65-9556-44C35745C34B}"/>
              </a:ext>
            </a:extLst>
          </p:cNvPr>
          <p:cNvSpPr/>
          <p:nvPr/>
        </p:nvSpPr>
        <p:spPr>
          <a:xfrm>
            <a:off x="17064623" y="15596321"/>
            <a:ext cx="1544194" cy="1545336"/>
          </a:xfrm>
          <a:prstGeom prst="rect">
            <a:avLst/>
          </a:prstGeom>
          <a:solidFill>
            <a:schemeClr val="accent3">
              <a:lumMod val="60000"/>
              <a:lumOff val="40000"/>
              <a:alpha val="53000"/>
            </a:schemeClr>
          </a:soli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33FA0A0-3195-43E0-AABE-BE291F6D8BB4}"/>
              </a:ext>
            </a:extLst>
          </p:cNvPr>
          <p:cNvCxnSpPr>
            <a:cxnSpLocks/>
          </p:cNvCxnSpPr>
          <p:nvPr/>
        </p:nvCxnSpPr>
        <p:spPr>
          <a:xfrm flipH="1">
            <a:off x="17039276" y="15619132"/>
            <a:ext cx="1556590" cy="15225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4C4D357-520C-44AD-B476-92807D72B73C}"/>
                  </a:ext>
                </a:extLst>
              </p:cNvPr>
              <p:cNvSpPr txBox="1"/>
              <p:nvPr/>
            </p:nvSpPr>
            <p:spPr>
              <a:xfrm>
                <a:off x="10447361" y="15981717"/>
                <a:ext cx="4773314"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760</m:t>
                      </m:r>
                      <m:r>
                        <a:rPr lang="en-US" sz="2400" b="0" i="1" dirty="0" smtClean="0">
                          <a:latin typeface="Cambria Math" panose="02040503050406030204" pitchFamily="18" charset="0"/>
                        </a:rPr>
                        <m:t> </m:t>
                      </m:r>
                      <m:r>
                        <m:rPr>
                          <m:sty m:val="p"/>
                        </m:rPr>
                        <a:rPr lang="en-US" sz="2400" b="0" i="0" dirty="0" smtClean="0">
                          <a:latin typeface="Cambria Math" panose="02040503050406030204" pitchFamily="18" charset="0"/>
                        </a:rPr>
                        <m:t>nm</m:t>
                      </m:r>
                      <m:r>
                        <a:rPr lang="en-US" sz="2400" i="1" dirty="0" smtClean="0">
                          <a:latin typeface="Cambria Math" panose="02040503050406030204" pitchFamily="18" charset="0"/>
                        </a:rPr>
                        <m:t>&lt;</m:t>
                      </m:r>
                      <m:r>
                        <a:rPr lang="en-US" sz="2400" b="0" i="1" dirty="0" smtClean="0">
                          <a:latin typeface="Cambria Math" panose="02040503050406030204" pitchFamily="18" charset="0"/>
                        </a:rPr>
                        <m:t>𝜆</m:t>
                      </m:r>
                      <m:r>
                        <a:rPr lang="en-US" sz="2400" i="1" dirty="0" smtClean="0">
                          <a:latin typeface="Cambria Math" panose="02040503050406030204" pitchFamily="18" charset="0"/>
                        </a:rPr>
                        <m:t>&lt; 820</m:t>
                      </m:r>
                      <m:r>
                        <a:rPr lang="en-US" sz="2400" b="0" i="1" dirty="0" smtClean="0">
                          <a:latin typeface="Cambria Math" panose="02040503050406030204" pitchFamily="18" charset="0"/>
                        </a:rPr>
                        <m:t> </m:t>
                      </m:r>
                      <m:r>
                        <m:rPr>
                          <m:sty m:val="p"/>
                        </m:rPr>
                        <a:rPr lang="en-US" sz="2400" b="0" i="1" dirty="0" smtClean="0">
                          <a:latin typeface="Cambria Math" panose="02040503050406030204" pitchFamily="18" charset="0"/>
                        </a:rPr>
                        <m:t>nm</m:t>
                      </m:r>
                    </m:oMath>
                  </m:oMathPara>
                </a14:m>
                <a:endParaRPr lang="en-US" sz="2400" dirty="0"/>
              </a:p>
              <a:p>
                <a14:m>
                  <m:oMathPara xmlns:m="http://schemas.openxmlformats.org/officeDocument/2006/math">
                    <m:oMathParaPr>
                      <m:jc m:val="centerGroup"/>
                    </m:oMathParaPr>
                    <m:oMath xmlns:m="http://schemas.openxmlformats.org/officeDocument/2006/math">
                      <m:r>
                        <m:rPr>
                          <m:sty m:val="p"/>
                        </m:rPr>
                        <a:rPr lang="en-US" sz="2400" i="1" dirty="0">
                          <a:latin typeface="Cambria Math" panose="02040503050406030204" pitchFamily="18" charset="0"/>
                        </a:rPr>
                        <m:t>I</m:t>
                      </m:r>
                      <m:r>
                        <m:rPr>
                          <m:sty m:val="p"/>
                        </m:rPr>
                        <a:rPr lang="en-US" sz="2400" b="0" i="1" dirty="0" smtClean="0">
                          <a:latin typeface="Cambria Math" panose="02040503050406030204" pitchFamily="18" charset="0"/>
                        </a:rPr>
                        <m:t>ntensity</m:t>
                      </m:r>
                      <m:r>
                        <a:rPr lang="en-US" sz="2400" i="1" dirty="0" smtClean="0">
                          <a:latin typeface="Cambria Math" panose="02040503050406030204" pitchFamily="18" charset="0"/>
                        </a:rPr>
                        <m:t>&lt; 60</m:t>
                      </m:r>
                      <m:r>
                        <a:rPr lang="en-US" sz="2400" b="0" i="1" dirty="0" smtClean="0">
                          <a:latin typeface="Cambria Math" panose="02040503050406030204" pitchFamily="18" charset="0"/>
                        </a:rPr>
                        <m:t> </m:t>
                      </m:r>
                      <m:r>
                        <m:rPr>
                          <m:sty m:val="p"/>
                        </m:rPr>
                        <a:rPr lang="en-US" sz="2400" b="0" i="1" dirty="0" smtClean="0">
                          <a:latin typeface="Cambria Math" panose="02040503050406030204" pitchFamily="18" charset="0"/>
                        </a:rPr>
                        <m:t>mW</m:t>
                      </m:r>
                    </m:oMath>
                  </m:oMathPara>
                </a14:m>
                <a:endParaRPr lang="en-US" sz="2400" dirty="0"/>
              </a:p>
            </p:txBody>
          </p:sp>
        </mc:Choice>
        <mc:Fallback>
          <p:sp>
            <p:nvSpPr>
              <p:cNvPr id="30" name="TextBox 29">
                <a:extLst>
                  <a:ext uri="{FF2B5EF4-FFF2-40B4-BE49-F238E27FC236}">
                    <a16:creationId xmlns:a16="http://schemas.microsoft.com/office/drawing/2014/main" id="{44C4D357-520C-44AD-B476-92807D72B73C}"/>
                  </a:ext>
                </a:extLst>
              </p:cNvPr>
              <p:cNvSpPr txBox="1">
                <a:spLocks noRot="1" noChangeAspect="1" noMove="1" noResize="1" noEditPoints="1" noAdjustHandles="1" noChangeArrowheads="1" noChangeShapeType="1" noTextEdit="1"/>
              </p:cNvSpPr>
              <p:nvPr/>
            </p:nvSpPr>
            <p:spPr>
              <a:xfrm>
                <a:off x="10447361" y="15981717"/>
                <a:ext cx="4773314" cy="830997"/>
              </a:xfrm>
              <a:prstGeom prst="rect">
                <a:avLst/>
              </a:prstGeom>
              <a:blipFill>
                <a:blip r:embed="rId9"/>
                <a:stretch>
                  <a:fillRect b="-9559"/>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40C6F98A-AB59-4230-B57E-E134189F18EB}"/>
              </a:ext>
            </a:extLst>
          </p:cNvPr>
          <p:cNvSpPr txBox="1"/>
          <p:nvPr/>
        </p:nvSpPr>
        <p:spPr>
          <a:xfrm>
            <a:off x="11468376" y="15603312"/>
            <a:ext cx="3036663" cy="461665"/>
          </a:xfrm>
          <a:prstGeom prst="rect">
            <a:avLst/>
          </a:prstGeom>
          <a:noFill/>
        </p:spPr>
        <p:txBody>
          <a:bodyPr wrap="square">
            <a:spAutoFit/>
          </a:bodyPr>
          <a:lstStyle/>
          <a:p>
            <a:r>
              <a:rPr lang="en-US" sz="2400" dirty="0"/>
              <a:t>Near Infrared light:</a:t>
            </a:r>
          </a:p>
        </p:txBody>
      </p:sp>
      <p:sp>
        <p:nvSpPr>
          <p:cNvPr id="39" name="TextBox 38">
            <a:extLst>
              <a:ext uri="{FF2B5EF4-FFF2-40B4-BE49-F238E27FC236}">
                <a16:creationId xmlns:a16="http://schemas.microsoft.com/office/drawing/2014/main" id="{0EF51408-9076-41F9-981F-D5E07C58BDE4}"/>
              </a:ext>
            </a:extLst>
          </p:cNvPr>
          <p:cNvSpPr txBox="1"/>
          <p:nvPr/>
        </p:nvSpPr>
        <p:spPr>
          <a:xfrm>
            <a:off x="3617946" y="23160825"/>
            <a:ext cx="5055896" cy="584775"/>
          </a:xfrm>
          <a:prstGeom prst="rect">
            <a:avLst/>
          </a:prstGeom>
          <a:solidFill>
            <a:schemeClr val="bg2"/>
          </a:solidFill>
        </p:spPr>
        <p:txBody>
          <a:bodyPr wrap="square" rtlCol="0">
            <a:spAutoFit/>
          </a:bodyPr>
          <a:lstStyle/>
          <a:p>
            <a:r>
              <a:rPr lang="en-US" sz="1600" dirty="0"/>
              <a:t>Controls: Littrow Grating angle, temperature, and current through active laser medium</a:t>
            </a: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48671E40-55D4-4D73-AE48-082498A776EA}"/>
                  </a:ext>
                </a:extLst>
              </p:cNvPr>
              <p:cNvSpPr txBox="1"/>
              <p:nvPr/>
            </p:nvSpPr>
            <p:spPr>
              <a:xfrm>
                <a:off x="18987570" y="17330238"/>
                <a:ext cx="10425630" cy="6329489"/>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t>Content for Error Signal Isolation and PID</a:t>
                </a:r>
              </a:p>
              <a:p>
                <a:pPr defTabSz="914400"/>
                <a:r>
                  <a:rPr lang="en-US" sz="2800" dirty="0"/>
                  <a:t>Top of Fringe locking</a:t>
                </a:r>
              </a:p>
              <a:p>
                <a:pPr defTabSz="914400"/>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𝑢</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𝑡</m:t>
                          </m:r>
                        </m:e>
                      </m:d>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𝐾</m:t>
                          </m:r>
                        </m:e>
                        <m:sub>
                          <m:r>
                            <a:rPr lang="en-US" sz="2800" b="0" i="1" smtClean="0">
                              <a:solidFill>
                                <a:schemeClr val="tx1"/>
                              </a:solidFill>
                              <a:latin typeface="Cambria Math" panose="02040503050406030204" pitchFamily="18" charset="0"/>
                            </a:rPr>
                            <m:t>𝑝</m:t>
                          </m:r>
                        </m:sub>
                      </m:sSub>
                      <m:r>
                        <a:rPr lang="en-US" sz="2800" b="0" i="1" smtClean="0">
                          <a:solidFill>
                            <a:schemeClr val="tx1"/>
                          </a:solidFill>
                          <a:latin typeface="Cambria Math" panose="02040503050406030204" pitchFamily="18" charset="0"/>
                        </a:rPr>
                        <m:t>𝑒</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𝑡</m:t>
                          </m:r>
                        </m:e>
                      </m:d>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𝐾</m:t>
                          </m:r>
                        </m:e>
                        <m:sub>
                          <m:r>
                            <a:rPr lang="en-US" sz="2800" b="0" i="1" smtClean="0">
                              <a:solidFill>
                                <a:schemeClr val="tx1"/>
                              </a:solidFill>
                              <a:latin typeface="Cambria Math" panose="02040503050406030204" pitchFamily="18" charset="0"/>
                            </a:rPr>
                            <m:t>𝑖</m:t>
                          </m:r>
                        </m:sub>
                      </m:sSub>
                      <m:nary>
                        <m:naryPr>
                          <m:ctrlPr>
                            <a:rPr lang="en-US" sz="2800" b="0" i="1" smtClean="0">
                              <a:solidFill>
                                <a:schemeClr val="tx1"/>
                              </a:solidFill>
                              <a:latin typeface="Cambria Math" panose="02040503050406030204" pitchFamily="18" charset="0"/>
                            </a:rPr>
                          </m:ctrlPr>
                        </m:naryPr>
                        <m:sub>
                          <m:r>
                            <a:rPr lang="en-US" sz="2800" b="0" i="1" smtClean="0">
                              <a:solidFill>
                                <a:schemeClr val="tx1"/>
                              </a:solidFill>
                              <a:latin typeface="Cambria Math" panose="02040503050406030204" pitchFamily="18" charset="0"/>
                            </a:rPr>
                            <m:t>0</m:t>
                          </m:r>
                        </m:sub>
                        <m:sup>
                          <m:r>
                            <a:rPr lang="en-US" sz="2800" b="0" i="1" smtClean="0">
                              <a:solidFill>
                                <a:schemeClr val="tx1"/>
                              </a:solidFill>
                              <a:latin typeface="Cambria Math" panose="02040503050406030204" pitchFamily="18" charset="0"/>
                            </a:rPr>
                            <m:t>𝑡</m:t>
                          </m:r>
                        </m:sup>
                        <m:e>
                          <m:r>
                            <a:rPr lang="en-US" sz="2800" i="1">
                              <a:solidFill>
                                <a:schemeClr val="tx1"/>
                              </a:solidFill>
                              <a:latin typeface="Cambria Math" panose="02040503050406030204" pitchFamily="18" charset="0"/>
                            </a:rPr>
                            <m:t>𝑒</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𝜏</m:t>
                              </m:r>
                            </m:e>
                          </m:d>
                          <m:r>
                            <a:rPr lang="en-US" sz="2800" i="1">
                              <a:solidFill>
                                <a:schemeClr val="tx1"/>
                              </a:solidFill>
                              <a:latin typeface="Cambria Math" panose="02040503050406030204" pitchFamily="18" charset="0"/>
                            </a:rPr>
                            <m:t>𝑑</m:t>
                          </m:r>
                          <m:r>
                            <a:rPr lang="en-US" sz="2800" i="1">
                              <a:solidFill>
                                <a:schemeClr val="tx1"/>
                              </a:solidFill>
                              <a:latin typeface="Cambria Math" panose="02040503050406030204" pitchFamily="18" charset="0"/>
                            </a:rPr>
                            <m:t>𝜏</m:t>
                          </m:r>
                        </m:e>
                      </m:nary>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𝐾</m:t>
                          </m:r>
                        </m:e>
                        <m:sub>
                          <m:r>
                            <a:rPr lang="en-US" sz="2800" b="0" i="1" smtClean="0">
                              <a:solidFill>
                                <a:schemeClr val="tx1"/>
                              </a:solidFill>
                              <a:latin typeface="Cambria Math" panose="02040503050406030204" pitchFamily="18" charset="0"/>
                            </a:rPr>
                            <m:t>𝑑</m:t>
                          </m:r>
                        </m:sub>
                      </m:sSub>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𝑡</m:t>
                              </m:r>
                            </m:e>
                          </m:d>
                        </m:num>
                        <m:den>
                          <m:r>
                            <a:rPr lang="en-US" sz="2800" b="0" i="1" smtClean="0">
                              <a:solidFill>
                                <a:schemeClr val="tx1"/>
                              </a:solidFill>
                              <a:latin typeface="Cambria Math" panose="02040503050406030204" pitchFamily="18" charset="0"/>
                            </a:rPr>
                            <m:t>𝑑𝑡</m:t>
                          </m:r>
                        </m:den>
                      </m:f>
                    </m:oMath>
                  </m:oMathPara>
                </a14:m>
                <a:endParaRPr lang="en-US" sz="2000" dirty="0">
                  <a:solidFill>
                    <a:schemeClr val="tx1"/>
                  </a:solidFill>
                </a:endParaRPr>
              </a:p>
              <a:p>
                <a:pPr defTabSz="914400"/>
                <a:endParaRPr lang="en-US" sz="2800" dirty="0">
                  <a:solidFill>
                    <a:schemeClr val="tx1"/>
                  </a:solidFill>
                </a:endParaRPr>
              </a:p>
              <a:p>
                <a:pPr defTabSz="914400"/>
                <a:endParaRPr lang="en-US" sz="2800" dirty="0"/>
              </a:p>
              <a:p>
                <a:pPr defTabSz="914400"/>
                <a:endParaRPr lang="en-US" sz="2800" dirty="0"/>
              </a:p>
              <a:p>
                <a:pPr defTabSz="914400"/>
                <a:endParaRPr lang="en-US" sz="2800" dirty="0"/>
              </a:p>
              <a:p>
                <a:pPr defTabSz="914400"/>
                <a:endParaRPr lang="en-US" sz="2800" dirty="0"/>
              </a:p>
              <a:p>
                <a:pPr defTabSz="914400"/>
                <a:endParaRPr lang="en-US" sz="2800" dirty="0">
                  <a:solidFill>
                    <a:schemeClr val="tx1"/>
                  </a:solidFill>
                </a:endParaRPr>
              </a:p>
            </p:txBody>
          </p:sp>
        </mc:Choice>
        <mc:Fallback>
          <p:sp>
            <p:nvSpPr>
              <p:cNvPr id="60" name="TextBox 59">
                <a:extLst>
                  <a:ext uri="{FF2B5EF4-FFF2-40B4-BE49-F238E27FC236}">
                    <a16:creationId xmlns:a16="http://schemas.microsoft.com/office/drawing/2014/main" id="{48671E40-55D4-4D73-AE48-082498A776EA}"/>
                  </a:ext>
                </a:extLst>
              </p:cNvPr>
              <p:cNvSpPr txBox="1">
                <a:spLocks noRot="1" noChangeAspect="1" noMove="1" noResize="1" noEditPoints="1" noAdjustHandles="1" noChangeArrowheads="1" noChangeShapeType="1" noTextEdit="1"/>
              </p:cNvSpPr>
              <p:nvPr/>
            </p:nvSpPr>
            <p:spPr>
              <a:xfrm>
                <a:off x="18987570" y="17330238"/>
                <a:ext cx="10425630" cy="6329489"/>
              </a:xfrm>
              <a:prstGeom prst="rect">
                <a:avLst/>
              </a:prstGeom>
              <a:blipFill>
                <a:blip r:embed="rId10"/>
                <a:stretch>
                  <a:fillRect/>
                </a:stretch>
              </a:blipFill>
              <a:ln w="76200">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1EB109DA-EE6E-4211-860B-4113BA185A21}"/>
                  </a:ext>
                </a:extLst>
              </p:cNvPr>
              <p:cNvSpPr txBox="1"/>
              <p:nvPr/>
            </p:nvSpPr>
            <p:spPr>
              <a:xfrm>
                <a:off x="18987570" y="24099632"/>
                <a:ext cx="10425630" cy="8133060"/>
              </a:xfrm>
              <a:prstGeom prst="rect">
                <a:avLst/>
              </a:prstGeom>
              <a:solidFill>
                <a:schemeClr val="bg1"/>
              </a:solidFill>
              <a:ln w="76200">
                <a:solidFill>
                  <a:schemeClr val="accent2"/>
                </a:solidFill>
              </a:ln>
            </p:spPr>
            <p:txBody>
              <a:bodyPr wrap="square" lIns="457200" tIns="822960" rIns="457200" bIns="457200" rtlCol="0">
                <a:spAutoFit/>
              </a:bodyPr>
              <a:lstStyle/>
              <a:p>
                <a:pPr defTabSz="914400"/>
                <a:r>
                  <a:rPr lang="en-US" sz="2800" dirty="0">
                    <a:latin typeface="+mj-lt"/>
                  </a:rPr>
                  <a:t>Top of Fringe Laser locking</a:t>
                </a:r>
                <a:r>
                  <a:rPr lang="en-US" sz="2800" dirty="0">
                    <a:latin typeface="Univers" panose="020B0503020202020204" pitchFamily="34" charset="0"/>
                  </a:rPr>
                  <a:t>	</a:t>
                </a:r>
              </a:p>
              <a:p>
                <a:pPr algn="ctr" defTabSz="914400"/>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𝑢</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𝑡</m:t>
                          </m:r>
                        </m:e>
                      </m:d>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𝐾</m:t>
                          </m:r>
                        </m:e>
                        <m:sub>
                          <m:r>
                            <a:rPr lang="en-US" sz="3600" b="0" i="1" smtClean="0">
                              <a:solidFill>
                                <a:schemeClr val="tx1"/>
                              </a:solidFill>
                              <a:latin typeface="Cambria Math" panose="02040503050406030204" pitchFamily="18" charset="0"/>
                            </a:rPr>
                            <m:t>𝑝</m:t>
                          </m:r>
                        </m:sub>
                      </m:sSub>
                      <m:r>
                        <a:rPr lang="en-US" sz="3600" b="0" i="1" smtClean="0">
                          <a:solidFill>
                            <a:schemeClr val="tx1"/>
                          </a:solidFill>
                          <a:latin typeface="Cambria Math" panose="02040503050406030204" pitchFamily="18" charset="0"/>
                        </a:rPr>
                        <m:t>𝑒</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𝑡</m:t>
                          </m:r>
                        </m:e>
                      </m:d>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𝐾</m:t>
                          </m:r>
                        </m:e>
                        <m:sub>
                          <m:r>
                            <a:rPr lang="en-US" sz="3600" b="0" i="1" smtClean="0">
                              <a:solidFill>
                                <a:schemeClr val="tx1"/>
                              </a:solidFill>
                              <a:latin typeface="Cambria Math" panose="02040503050406030204" pitchFamily="18" charset="0"/>
                            </a:rPr>
                            <m:t>𝑖</m:t>
                          </m:r>
                        </m:sub>
                      </m:sSub>
                      <m:nary>
                        <m:naryPr>
                          <m:ctrlPr>
                            <a:rPr lang="en-US" sz="3600" b="0" i="1" smtClean="0">
                              <a:solidFill>
                                <a:schemeClr val="tx1"/>
                              </a:solidFill>
                              <a:latin typeface="Cambria Math" panose="02040503050406030204" pitchFamily="18" charset="0"/>
                            </a:rPr>
                          </m:ctrlPr>
                        </m:naryPr>
                        <m:sub>
                          <m:r>
                            <a:rPr lang="en-US" sz="3600" b="0" i="1" smtClean="0">
                              <a:solidFill>
                                <a:schemeClr val="tx1"/>
                              </a:solidFill>
                              <a:latin typeface="Cambria Math" panose="02040503050406030204" pitchFamily="18" charset="0"/>
                            </a:rPr>
                            <m:t>0</m:t>
                          </m:r>
                        </m:sub>
                        <m:sup>
                          <m:r>
                            <a:rPr lang="en-US" sz="3600" b="0" i="1" smtClean="0">
                              <a:solidFill>
                                <a:schemeClr val="tx1"/>
                              </a:solidFill>
                              <a:latin typeface="Cambria Math" panose="02040503050406030204" pitchFamily="18" charset="0"/>
                            </a:rPr>
                            <m:t>𝑡</m:t>
                          </m:r>
                        </m:sup>
                        <m:e>
                          <m:r>
                            <a:rPr lang="en-US" sz="3600" i="1">
                              <a:solidFill>
                                <a:schemeClr val="tx1"/>
                              </a:solidFill>
                              <a:latin typeface="Cambria Math" panose="02040503050406030204" pitchFamily="18" charset="0"/>
                            </a:rPr>
                            <m:t>𝑒</m:t>
                          </m:r>
                          <m:d>
                            <m:dPr>
                              <m:ctrlPr>
                                <a:rPr lang="en-US" sz="3600" i="1">
                                  <a:solidFill>
                                    <a:schemeClr val="tx1"/>
                                  </a:solidFill>
                                  <a:latin typeface="Cambria Math" panose="02040503050406030204" pitchFamily="18" charset="0"/>
                                </a:rPr>
                              </m:ctrlPr>
                            </m:dPr>
                            <m:e>
                              <m:r>
                                <a:rPr lang="en-US" sz="3600" i="1">
                                  <a:solidFill>
                                    <a:schemeClr val="tx1"/>
                                  </a:solidFill>
                                  <a:latin typeface="Cambria Math" panose="02040503050406030204" pitchFamily="18" charset="0"/>
                                </a:rPr>
                                <m:t>𝜏</m:t>
                              </m:r>
                            </m:e>
                          </m:d>
                          <m:r>
                            <a:rPr lang="en-US" sz="3600" i="1">
                              <a:solidFill>
                                <a:schemeClr val="tx1"/>
                              </a:solidFill>
                              <a:latin typeface="Cambria Math" panose="02040503050406030204" pitchFamily="18" charset="0"/>
                            </a:rPr>
                            <m:t>𝑑</m:t>
                          </m:r>
                          <m:r>
                            <a:rPr lang="en-US" sz="3600" i="1">
                              <a:solidFill>
                                <a:schemeClr val="tx1"/>
                              </a:solidFill>
                              <a:latin typeface="Cambria Math" panose="02040503050406030204" pitchFamily="18" charset="0"/>
                            </a:rPr>
                            <m:t>𝜏</m:t>
                          </m:r>
                        </m:e>
                      </m:nary>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𝐾</m:t>
                          </m:r>
                        </m:e>
                        <m:sub>
                          <m:r>
                            <a:rPr lang="en-US" sz="3600" b="0" i="1" smtClean="0">
                              <a:solidFill>
                                <a:schemeClr val="tx1"/>
                              </a:solidFill>
                              <a:latin typeface="Cambria Math" panose="02040503050406030204" pitchFamily="18" charset="0"/>
                            </a:rPr>
                            <m:t>𝑑</m:t>
                          </m:r>
                        </m:sub>
                      </m:sSub>
                      <m:f>
                        <m:fPr>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𝑑𝑒</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𝑡</m:t>
                              </m:r>
                            </m:e>
                          </m:d>
                        </m:num>
                        <m:den>
                          <m:r>
                            <a:rPr lang="en-US" sz="3600" b="0" i="1" smtClean="0">
                              <a:solidFill>
                                <a:schemeClr val="tx1"/>
                              </a:solidFill>
                              <a:latin typeface="Cambria Math" panose="02040503050406030204" pitchFamily="18" charset="0"/>
                            </a:rPr>
                            <m:t>𝑑𝑡</m:t>
                          </m:r>
                        </m:den>
                      </m:f>
                    </m:oMath>
                  </m:oMathPara>
                </a14:m>
                <a:endParaRPr lang="en-US" sz="2800" dirty="0">
                  <a:solidFill>
                    <a:schemeClr val="tx1"/>
                  </a:solidFill>
                </a:endParaRPr>
              </a:p>
              <a:p>
                <a:pPr defTabSz="914400"/>
                <a:endParaRPr lang="en-US" sz="2800" dirty="0"/>
              </a:p>
              <a:p>
                <a:pPr defTabSz="914400"/>
                <a:endParaRPr lang="en-US" sz="2800" dirty="0">
                  <a:solidFill>
                    <a:schemeClr val="tx1"/>
                  </a:solidFill>
                </a:endParaRPr>
              </a:p>
              <a:p>
                <a:pPr defTabSz="914400"/>
                <a:endParaRPr lang="en-US" sz="2800" dirty="0"/>
              </a:p>
              <a:p>
                <a:pPr defTabSz="914400"/>
                <a:endParaRPr lang="en-US" sz="2800" dirty="0">
                  <a:solidFill>
                    <a:schemeClr val="tx1"/>
                  </a:solidFill>
                </a:endParaRPr>
              </a:p>
              <a:p>
                <a:pPr defTabSz="914400"/>
                <a:endParaRPr lang="en-US" sz="2800" dirty="0"/>
              </a:p>
              <a:p>
                <a:pPr defTabSz="914400"/>
                <a:endParaRPr lang="en-US" sz="2800" dirty="0">
                  <a:solidFill>
                    <a:schemeClr val="tx1"/>
                  </a:solidFill>
                </a:endParaRPr>
              </a:p>
              <a:p>
                <a:pPr defTabSz="914400"/>
                <a:endParaRPr lang="en-US" sz="2800" dirty="0"/>
              </a:p>
              <a:p>
                <a:pPr defTabSz="914400"/>
                <a:endParaRPr lang="en-US" sz="2800" dirty="0">
                  <a:solidFill>
                    <a:schemeClr val="tx1"/>
                  </a:solidFill>
                </a:endParaRPr>
              </a:p>
              <a:p>
                <a:pPr defTabSz="914400"/>
                <a:endParaRPr lang="en-US" sz="2800" dirty="0"/>
              </a:p>
              <a:p>
                <a:pPr defTabSz="914400"/>
                <a:endParaRPr lang="en-US" sz="2800" dirty="0">
                  <a:solidFill>
                    <a:schemeClr val="tx1"/>
                  </a:solidFill>
                </a:endParaRPr>
              </a:p>
              <a:p>
                <a:pPr defTabSz="914400"/>
                <a:endParaRPr lang="en-US" sz="2800" dirty="0">
                  <a:solidFill>
                    <a:schemeClr val="tx1"/>
                  </a:solidFill>
                </a:endParaRPr>
              </a:p>
              <a:p>
                <a:pPr defTabSz="914400"/>
                <a:endParaRPr lang="en-US" sz="2800" dirty="0"/>
              </a:p>
            </p:txBody>
          </p:sp>
        </mc:Choice>
        <mc:Fallback>
          <p:sp>
            <p:nvSpPr>
              <p:cNvPr id="63" name="TextBox 62">
                <a:extLst>
                  <a:ext uri="{FF2B5EF4-FFF2-40B4-BE49-F238E27FC236}">
                    <a16:creationId xmlns:a16="http://schemas.microsoft.com/office/drawing/2014/main" id="{1EB109DA-EE6E-4211-860B-4113BA185A21}"/>
                  </a:ext>
                </a:extLst>
              </p:cNvPr>
              <p:cNvSpPr txBox="1">
                <a:spLocks noRot="1" noChangeAspect="1" noMove="1" noResize="1" noEditPoints="1" noAdjustHandles="1" noChangeArrowheads="1" noChangeShapeType="1" noTextEdit="1"/>
              </p:cNvSpPr>
              <p:nvPr/>
            </p:nvSpPr>
            <p:spPr>
              <a:xfrm>
                <a:off x="18987570" y="24099632"/>
                <a:ext cx="10425630" cy="8133060"/>
              </a:xfrm>
              <a:prstGeom prst="rect">
                <a:avLst/>
              </a:prstGeom>
              <a:blipFill>
                <a:blip r:embed="rId11"/>
                <a:stretch>
                  <a:fillRect/>
                </a:stretch>
              </a:blipFill>
              <a:ln w="76200">
                <a:solidFill>
                  <a:schemeClr val="accent2"/>
                </a:solidFill>
              </a:ln>
            </p:spPr>
            <p:txBody>
              <a:bodyPr/>
              <a:lstStyle/>
              <a:p>
                <a:r>
                  <a:rPr lang="en-US">
                    <a:noFill/>
                  </a:rPr>
                  <a:t> </a:t>
                </a:r>
              </a:p>
            </p:txBody>
          </p:sp>
        </mc:Fallback>
      </mc:AlternateContent>
      <p:sp>
        <p:nvSpPr>
          <p:cNvPr id="98" name="TextBox 97">
            <a:extLst>
              <a:ext uri="{FF2B5EF4-FFF2-40B4-BE49-F238E27FC236}">
                <a16:creationId xmlns:a16="http://schemas.microsoft.com/office/drawing/2014/main" id="{0390E410-D134-4B45-8AC4-91DD55B3A0F6}"/>
              </a:ext>
            </a:extLst>
          </p:cNvPr>
          <p:cNvSpPr txBox="1"/>
          <p:nvPr/>
        </p:nvSpPr>
        <p:spPr>
          <a:xfrm rot="16200000">
            <a:off x="15298376" y="11755139"/>
            <a:ext cx="3036663" cy="461665"/>
          </a:xfrm>
          <a:prstGeom prst="rect">
            <a:avLst/>
          </a:prstGeom>
          <a:noFill/>
        </p:spPr>
        <p:txBody>
          <a:bodyPr wrap="square">
            <a:spAutoFit/>
          </a:bodyPr>
          <a:lstStyle/>
          <a:p>
            <a:r>
              <a:rPr lang="en-US" sz="2400" dirty="0"/>
              <a:t>Evacuated Rb Cell</a:t>
            </a:r>
          </a:p>
        </p:txBody>
      </p:sp>
      <p:pic>
        <p:nvPicPr>
          <p:cNvPr id="109" name="Picture 108">
            <a:extLst>
              <a:ext uri="{FF2B5EF4-FFF2-40B4-BE49-F238E27FC236}">
                <a16:creationId xmlns:a16="http://schemas.microsoft.com/office/drawing/2014/main" id="{96090F03-468D-472D-BEAF-C64E42CD693A}"/>
              </a:ext>
            </a:extLst>
          </p:cNvPr>
          <p:cNvPicPr>
            <a:picLocks noChangeAspect="1"/>
          </p:cNvPicPr>
          <p:nvPr/>
        </p:nvPicPr>
        <p:blipFill rotWithShape="1">
          <a:blip r:embed="rId12">
            <a:extLst>
              <a:ext uri="{28A0092B-C50C-407E-A947-70E740481C1C}">
                <a14:useLocalDpi xmlns:a14="http://schemas.microsoft.com/office/drawing/2010/main" val="0"/>
              </a:ext>
            </a:extLst>
          </a:blip>
          <a:srcRect l="-1" t="15989" r="-846" b="18389"/>
          <a:stretch/>
        </p:blipFill>
        <p:spPr>
          <a:xfrm>
            <a:off x="30111630" y="6788414"/>
            <a:ext cx="7758950" cy="3786669"/>
          </a:xfrm>
          <a:prstGeom prst="rect">
            <a:avLst/>
          </a:prstGeom>
        </p:spPr>
      </p:pic>
      <p:pic>
        <p:nvPicPr>
          <p:cNvPr id="111" name="Picture 110" descr="A screenshot of a computer&#10;&#10;Description automatically generated with medium confidence">
            <a:extLst>
              <a:ext uri="{FF2B5EF4-FFF2-40B4-BE49-F238E27FC236}">
                <a16:creationId xmlns:a16="http://schemas.microsoft.com/office/drawing/2014/main" id="{8857540E-705B-43CF-AB5E-82FF5E249A30}"/>
              </a:ext>
            </a:extLst>
          </p:cNvPr>
          <p:cNvPicPr>
            <a:picLocks noChangeAspect="1"/>
          </p:cNvPicPr>
          <p:nvPr/>
        </p:nvPicPr>
        <p:blipFill rotWithShape="1">
          <a:blip r:embed="rId13">
            <a:extLst>
              <a:ext uri="{28A0092B-C50C-407E-A947-70E740481C1C}">
                <a14:useLocalDpi xmlns:a14="http://schemas.microsoft.com/office/drawing/2010/main" val="0"/>
              </a:ext>
            </a:extLst>
          </a:blip>
          <a:srcRect l="3081" t="14585" r="44140" b="29155"/>
          <a:stretch/>
        </p:blipFill>
        <p:spPr>
          <a:xfrm>
            <a:off x="38484045" y="6802828"/>
            <a:ext cx="3883155" cy="3428523"/>
          </a:xfrm>
          <a:prstGeom prst="rect">
            <a:avLst/>
          </a:prstGeom>
        </p:spPr>
      </p:pic>
      <p:sp>
        <p:nvSpPr>
          <p:cNvPr id="113" name="&quot;Not Allowed&quot; Symbol 112">
            <a:extLst>
              <a:ext uri="{FF2B5EF4-FFF2-40B4-BE49-F238E27FC236}">
                <a16:creationId xmlns:a16="http://schemas.microsoft.com/office/drawing/2014/main" id="{7960EC98-6831-446F-AFAC-BD2AF60F6A78}"/>
              </a:ext>
            </a:extLst>
          </p:cNvPr>
          <p:cNvSpPr/>
          <p:nvPr/>
        </p:nvSpPr>
        <p:spPr>
          <a:xfrm>
            <a:off x="38484045" y="6788414"/>
            <a:ext cx="3883155" cy="337127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Connector 117">
            <a:extLst>
              <a:ext uri="{FF2B5EF4-FFF2-40B4-BE49-F238E27FC236}">
                <a16:creationId xmlns:a16="http://schemas.microsoft.com/office/drawing/2014/main" id="{23375813-6893-49D4-AFC3-CF4EA2A3678C}"/>
              </a:ext>
            </a:extLst>
          </p:cNvPr>
          <p:cNvCxnSpPr>
            <a:cxnSpLocks/>
          </p:cNvCxnSpPr>
          <p:nvPr/>
        </p:nvCxnSpPr>
        <p:spPr>
          <a:xfrm flipV="1">
            <a:off x="17824250" y="16362102"/>
            <a:ext cx="7407369" cy="2056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BA7C7D6F-2EB9-4AE1-AF5F-20CCCF58D208}"/>
              </a:ext>
            </a:extLst>
          </p:cNvPr>
          <p:cNvGrpSpPr/>
          <p:nvPr/>
        </p:nvGrpSpPr>
        <p:grpSpPr>
          <a:xfrm>
            <a:off x="25231620" y="15785809"/>
            <a:ext cx="293521" cy="1166351"/>
            <a:chOff x="25231620" y="15785809"/>
            <a:chExt cx="293521" cy="1166351"/>
          </a:xfrm>
        </p:grpSpPr>
        <p:sp>
          <p:nvSpPr>
            <p:cNvPr id="119" name="Flowchart: Stored Data 118">
              <a:extLst>
                <a:ext uri="{FF2B5EF4-FFF2-40B4-BE49-F238E27FC236}">
                  <a16:creationId xmlns:a16="http://schemas.microsoft.com/office/drawing/2014/main" id="{4730586E-4CCF-4C52-BBB5-FEB823B6FAA7}"/>
                </a:ext>
              </a:extLst>
            </p:cNvPr>
            <p:cNvSpPr/>
            <p:nvPr/>
          </p:nvSpPr>
          <p:spPr>
            <a:xfrm>
              <a:off x="25273302" y="15785809"/>
              <a:ext cx="251839" cy="11663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251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7185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823 w 10000"/>
                <a:gd name="connsiteY2" fmla="*/ 4967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5823" y="2206"/>
                    <a:pt x="5823" y="4967"/>
                  </a:cubicBezTo>
                  <a:cubicBezTo>
                    <a:pt x="5823" y="7728"/>
                    <a:pt x="9079" y="10000"/>
                    <a:pt x="10000" y="10000"/>
                  </a:cubicBezTo>
                  <a:lnTo>
                    <a:pt x="1667" y="10000"/>
                  </a:lnTo>
                  <a:cubicBezTo>
                    <a:pt x="746" y="10000"/>
                    <a:pt x="0" y="7761"/>
                    <a:pt x="0" y="5000"/>
                  </a:cubicBezTo>
                  <a:cubicBezTo>
                    <a:pt x="0" y="2239"/>
                    <a:pt x="746" y="0"/>
                    <a:pt x="1667" y="0"/>
                  </a:cubicBezTo>
                  <a:close/>
                </a:path>
              </a:pathLst>
            </a:custGeom>
            <a:gradFill>
              <a:gsLst>
                <a:gs pos="0">
                  <a:schemeClr val="accent3"/>
                </a:gs>
                <a:gs pos="53000">
                  <a:schemeClr val="bg1">
                    <a:lumMod val="95000"/>
                  </a:schemeClr>
                </a:gs>
                <a:gs pos="100000">
                  <a:schemeClr val="accent3"/>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FC83E7B-0A2D-412E-9C06-D6001C4AE15F}"/>
                </a:ext>
              </a:extLst>
            </p:cNvPr>
            <p:cNvSpPr/>
            <p:nvPr/>
          </p:nvSpPr>
          <p:spPr>
            <a:xfrm rot="10800000">
              <a:off x="25231620" y="15785809"/>
              <a:ext cx="90589" cy="1166351"/>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C82F3912-EC32-49BB-866E-CFEFF046D35C}"/>
              </a:ext>
            </a:extLst>
          </p:cNvPr>
          <p:cNvGrpSpPr/>
          <p:nvPr/>
        </p:nvGrpSpPr>
        <p:grpSpPr>
          <a:xfrm rot="10800000">
            <a:off x="28025620" y="15785809"/>
            <a:ext cx="293521" cy="1166351"/>
            <a:chOff x="25231620" y="15785809"/>
            <a:chExt cx="293521" cy="1166351"/>
          </a:xfrm>
        </p:grpSpPr>
        <p:sp>
          <p:nvSpPr>
            <p:cNvPr id="124" name="Flowchart: Stored Data 118">
              <a:extLst>
                <a:ext uri="{FF2B5EF4-FFF2-40B4-BE49-F238E27FC236}">
                  <a16:creationId xmlns:a16="http://schemas.microsoft.com/office/drawing/2014/main" id="{6C782163-7294-4A77-8148-37FCCDA2EC47}"/>
                </a:ext>
              </a:extLst>
            </p:cNvPr>
            <p:cNvSpPr/>
            <p:nvPr/>
          </p:nvSpPr>
          <p:spPr>
            <a:xfrm>
              <a:off x="25273302" y="15785809"/>
              <a:ext cx="251839" cy="11663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251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7185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823 w 10000"/>
                <a:gd name="connsiteY2" fmla="*/ 4967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5823" y="2206"/>
                    <a:pt x="5823" y="4967"/>
                  </a:cubicBezTo>
                  <a:cubicBezTo>
                    <a:pt x="5823" y="7728"/>
                    <a:pt x="9079" y="10000"/>
                    <a:pt x="10000" y="10000"/>
                  </a:cubicBezTo>
                  <a:lnTo>
                    <a:pt x="1667" y="10000"/>
                  </a:lnTo>
                  <a:cubicBezTo>
                    <a:pt x="746" y="10000"/>
                    <a:pt x="0" y="7761"/>
                    <a:pt x="0" y="5000"/>
                  </a:cubicBezTo>
                  <a:cubicBezTo>
                    <a:pt x="0" y="2239"/>
                    <a:pt x="746" y="0"/>
                    <a:pt x="1667" y="0"/>
                  </a:cubicBezTo>
                  <a:close/>
                </a:path>
              </a:pathLst>
            </a:custGeom>
            <a:gradFill>
              <a:gsLst>
                <a:gs pos="0">
                  <a:schemeClr val="accent3"/>
                </a:gs>
                <a:gs pos="53000">
                  <a:schemeClr val="bg1">
                    <a:lumMod val="95000"/>
                  </a:schemeClr>
                </a:gs>
                <a:gs pos="100000">
                  <a:schemeClr val="accent3"/>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BE4EC8D-B031-45B3-9936-943269DA2030}"/>
                </a:ext>
              </a:extLst>
            </p:cNvPr>
            <p:cNvSpPr/>
            <p:nvPr/>
          </p:nvSpPr>
          <p:spPr>
            <a:xfrm rot="10800000">
              <a:off x="25231620" y="15785809"/>
              <a:ext cx="90589" cy="1166351"/>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6" name="Straight Connector 125">
            <a:extLst>
              <a:ext uri="{FF2B5EF4-FFF2-40B4-BE49-F238E27FC236}">
                <a16:creationId xmlns:a16="http://schemas.microsoft.com/office/drawing/2014/main" id="{EAB8B8D3-F312-48F6-8082-7CFB2C13409F}"/>
              </a:ext>
            </a:extLst>
          </p:cNvPr>
          <p:cNvCxnSpPr>
            <a:cxnSpLocks/>
          </p:cNvCxnSpPr>
          <p:nvPr/>
        </p:nvCxnSpPr>
        <p:spPr>
          <a:xfrm>
            <a:off x="25399221" y="16009097"/>
            <a:ext cx="26959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0CDB8EF-C499-4113-A268-593A154DAE21}"/>
              </a:ext>
            </a:extLst>
          </p:cNvPr>
          <p:cNvCxnSpPr>
            <a:cxnSpLocks/>
          </p:cNvCxnSpPr>
          <p:nvPr/>
        </p:nvCxnSpPr>
        <p:spPr>
          <a:xfrm>
            <a:off x="25399221" y="16009097"/>
            <a:ext cx="2718284" cy="7152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2BEE14C-2F9B-4A46-8640-EF53DF613F26}"/>
              </a:ext>
            </a:extLst>
          </p:cNvPr>
          <p:cNvCxnSpPr>
            <a:cxnSpLocks/>
          </p:cNvCxnSpPr>
          <p:nvPr/>
        </p:nvCxnSpPr>
        <p:spPr>
          <a:xfrm flipV="1">
            <a:off x="25455549" y="16009096"/>
            <a:ext cx="2648162" cy="715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C2DA11B-8133-465A-BFF8-12C199C27B30}"/>
              </a:ext>
            </a:extLst>
          </p:cNvPr>
          <p:cNvCxnSpPr>
            <a:cxnSpLocks/>
          </p:cNvCxnSpPr>
          <p:nvPr/>
        </p:nvCxnSpPr>
        <p:spPr>
          <a:xfrm>
            <a:off x="25447050" y="16724370"/>
            <a:ext cx="26481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5F2D0AD-83A3-4817-A5A4-B98E585972D1}"/>
              </a:ext>
            </a:extLst>
          </p:cNvPr>
          <p:cNvCxnSpPr>
            <a:cxnSpLocks/>
          </p:cNvCxnSpPr>
          <p:nvPr/>
        </p:nvCxnSpPr>
        <p:spPr>
          <a:xfrm rot="10800000" flipV="1">
            <a:off x="29338309" y="14459802"/>
            <a:ext cx="2516113" cy="1900684"/>
          </a:xfrm>
          <a:prstGeom prst="bentConnector3">
            <a:avLst>
              <a:gd name="adj1" fmla="val 50000"/>
            </a:avLst>
          </a:prstGeom>
          <a:ln w="152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5889520"/>
      </p:ext>
    </p:extLst>
  </p:cSld>
  <p:clrMapOvr>
    <a:masterClrMapping/>
  </p:clrMapOvr>
</p:sld>
</file>

<file path=ppt/theme/theme1.xml><?xml version="1.0" encoding="utf-8"?>
<a:theme xmlns:a="http://schemas.openxmlformats.org/drawingml/2006/main" name="Office Theme">
  <a:themeElements>
    <a:clrScheme name="Poster">
      <a:dk1>
        <a:sysClr val="windowText" lastClr="000000"/>
      </a:dk1>
      <a:lt1>
        <a:sysClr val="window" lastClr="FFFFFF"/>
      </a:lt1>
      <a:dk2>
        <a:srgbClr val="44546A"/>
      </a:dk2>
      <a:lt2>
        <a:srgbClr val="CECCCC"/>
      </a:lt2>
      <a:accent1>
        <a:srgbClr val="B33951"/>
      </a:accent1>
      <a:accent2>
        <a:srgbClr val="0033A0"/>
      </a:accent2>
      <a:accent3>
        <a:srgbClr val="91C4F2"/>
      </a:accent3>
      <a:accent4>
        <a:srgbClr val="7DAA92"/>
      </a:accent4>
      <a:accent5>
        <a:srgbClr val="60AFFF"/>
      </a:accent5>
      <a:accent6>
        <a:srgbClr val="BEB8EB"/>
      </a:accent6>
      <a:hlink>
        <a:srgbClr val="0563C1"/>
      </a:hlink>
      <a:folHlink>
        <a:srgbClr val="954F72"/>
      </a:folHlink>
    </a:clrScheme>
    <a:fontScheme name="Phsyics Poster">
      <a:majorFont>
        <a:latin typeface="Aharoni"/>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370</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Aharoni</vt:lpstr>
      <vt:lpstr>Arial</vt:lpstr>
      <vt:lpstr>Calibri</vt:lpstr>
      <vt:lpstr>Cambria Math</vt:lpstr>
      <vt:lpstr>Univers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Bodron</dc:creator>
  <cp:lastModifiedBy>Will Bodron</cp:lastModifiedBy>
  <cp:revision>11</cp:revision>
  <dcterms:created xsi:type="dcterms:W3CDTF">2021-08-10T19:53:55Z</dcterms:created>
  <dcterms:modified xsi:type="dcterms:W3CDTF">2021-08-11T02:49:08Z</dcterms:modified>
</cp:coreProperties>
</file>