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 id="259" r:id="rId4"/>
    <p:sldId id="260" r:id="rId5"/>
  </p:sldIdLst>
  <p:sldSz cx="12192000" cy="6858000"/>
  <p:notesSz cx="6858000" cy="9144000"/>
  <p:embeddedFontLst>
    <p:embeddedFont>
      <p:font typeface="Aharoni" panose="02010803020104030203" pitchFamily="2" charset="-79"/>
      <p:bold r:id="rId6"/>
    </p:embeddedFon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
      <p:font typeface="Univers" panose="020B0503020202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931F-9377-4DC6-8A33-943C5DF98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DC4D97-4AB1-4DD8-A40E-4636116F2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D809A-5DCC-4017-B68E-2EF61764719B}"/>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7B4F52F3-65E1-4479-A252-0D5E4E917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52346-71D7-4161-8060-3FD45A14CE87}"/>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80304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3EA2-B76E-4C99-9419-C187F1853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31EED-22DD-4040-8212-6ABF9261CD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0EBCB-2CED-4ADF-8C7F-E40477D84516}"/>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669C31CF-E171-407E-A8A4-6A1ADCEC8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6894-A0D1-4431-B368-4541D9B3CE9E}"/>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176034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32DAF-4B30-43B5-906A-7068A1A5CE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A31FD4-5AAA-47E4-8E5A-A408FD461A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20DA1-97EB-415A-A2AB-63653E2362A1}"/>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6A500850-D407-43D6-8CC3-248EE1546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0E263-2867-4E7F-B9E1-B1502A09D6F6}"/>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255129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4EE5-F75B-4197-8157-35508D457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C38F1-CE6A-4823-AB30-CB2981BFE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334A5-F30F-47BE-B2B8-E5137C7DF72E}"/>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F78B3830-1A83-4B0D-8214-3CB3CE912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86C53-BF1B-4FE5-B112-76F2738DC0C0}"/>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311761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F0C0-32E0-4B11-99BF-C907A13D2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DEF9F-D130-4A8C-A615-EF94BCA90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2D5FB-9BB2-400A-94C7-B1F6BF7AB422}"/>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60F4CFE3-DA45-4C7A-9A0F-8FA864C7D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375D-1711-4482-BC52-657A7CE83E56}"/>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141724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020C-142E-404E-B32D-D384746FC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C6BEE-06BF-40E2-BFFB-93DB18D1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D08CD4-A29C-4F59-BBAA-A63590BFB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7B500-FC4E-4A4F-89CC-D1033490F65A}"/>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6" name="Footer Placeholder 5">
            <a:extLst>
              <a:ext uri="{FF2B5EF4-FFF2-40B4-BE49-F238E27FC236}">
                <a16:creationId xmlns:a16="http://schemas.microsoft.com/office/drawing/2014/main" id="{8D1B9BB5-13AB-42D9-ABF2-F7B67EFAB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E3F9D-595A-4765-A9EF-5F4109E00FA8}"/>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146066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63C8-2B40-4278-B005-07CB6B5E7C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F8084-8C59-4505-A72F-98160F3A2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5E10D-2B32-4875-A963-32DCF875D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61CBFC-B775-412C-B1E5-E180738A8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46139-D8CB-4BF1-BC99-A243F6FE9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DD3E9-15FE-48AC-8387-24F311E55E98}"/>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8" name="Footer Placeholder 7">
            <a:extLst>
              <a:ext uri="{FF2B5EF4-FFF2-40B4-BE49-F238E27FC236}">
                <a16:creationId xmlns:a16="http://schemas.microsoft.com/office/drawing/2014/main" id="{F211CA1D-BEBA-4598-9A58-D13C1BD29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2CBE36-9A9B-4D20-9EA4-72A385C3F3D9}"/>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354718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47E1-CABF-4966-9608-5F1719FDD4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E850C-CAB6-4CEF-B0DD-2652ED9A1300}"/>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4" name="Footer Placeholder 3">
            <a:extLst>
              <a:ext uri="{FF2B5EF4-FFF2-40B4-BE49-F238E27FC236}">
                <a16:creationId xmlns:a16="http://schemas.microsoft.com/office/drawing/2014/main" id="{E7A55A7E-DA9D-42F8-95F2-81543C617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B17A8-2EC3-45D8-BAE4-3CD9F478FE89}"/>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349432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6C3A8-DF12-49C9-A5F8-2EC576B188E0}"/>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3" name="Footer Placeholder 2">
            <a:extLst>
              <a:ext uri="{FF2B5EF4-FFF2-40B4-BE49-F238E27FC236}">
                <a16:creationId xmlns:a16="http://schemas.microsoft.com/office/drawing/2014/main" id="{4D3B23A4-578E-41E3-8C68-53D8E0391F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7694A-A724-402D-8144-1174044202F6}"/>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60547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BCFC-72A5-469C-83F5-4735E3A2F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67045-AC6E-4F13-8E4C-1D1FBF912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EEBF7-600A-4184-A17E-DF953BAD3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8EAB3-5124-40B9-8D09-A4C273437E8B}"/>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6" name="Footer Placeholder 5">
            <a:extLst>
              <a:ext uri="{FF2B5EF4-FFF2-40B4-BE49-F238E27FC236}">
                <a16:creationId xmlns:a16="http://schemas.microsoft.com/office/drawing/2014/main" id="{97DDFA16-FF56-4C82-BAD2-8EEE17C84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D5ED8-48CE-4940-BE42-B5038C05FA9A}"/>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228761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8BED-9E54-47B9-814E-65CFCF3A6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11106-0583-42E4-A3E3-F202AEE60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FE2EC-9DB3-4330-A76C-EF576248B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7D8A-5295-47E1-8FE8-D284609E7782}"/>
              </a:ext>
            </a:extLst>
          </p:cNvPr>
          <p:cNvSpPr>
            <a:spLocks noGrp="1"/>
          </p:cNvSpPr>
          <p:nvPr>
            <p:ph type="dt" sz="half" idx="10"/>
          </p:nvPr>
        </p:nvSpPr>
        <p:spPr/>
        <p:txBody>
          <a:bodyPr/>
          <a:lstStyle/>
          <a:p>
            <a:fld id="{F1086ABF-29B6-43AE-83E7-B3F47CC26A6D}" type="datetimeFigureOut">
              <a:rPr lang="en-US" smtClean="0"/>
              <a:t>8/6/2021</a:t>
            </a:fld>
            <a:endParaRPr lang="en-US"/>
          </a:p>
        </p:txBody>
      </p:sp>
      <p:sp>
        <p:nvSpPr>
          <p:cNvPr id="6" name="Footer Placeholder 5">
            <a:extLst>
              <a:ext uri="{FF2B5EF4-FFF2-40B4-BE49-F238E27FC236}">
                <a16:creationId xmlns:a16="http://schemas.microsoft.com/office/drawing/2014/main" id="{0B863362-59E9-4F43-84DE-AB77CE0C3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C8EB4-4655-4734-BB67-4C2B2EC37CB9}"/>
              </a:ext>
            </a:extLst>
          </p:cNvPr>
          <p:cNvSpPr>
            <a:spLocks noGrp="1"/>
          </p:cNvSpPr>
          <p:nvPr>
            <p:ph type="sldNum" sz="quarter" idx="12"/>
          </p:nvPr>
        </p:nvSpPr>
        <p:spPr/>
        <p:txBody>
          <a:bodyPr/>
          <a:lstStyle/>
          <a:p>
            <a:fld id="{5D673467-8E8A-4BED-AC4F-6C86A8B01B56}" type="slidenum">
              <a:rPr lang="en-US" smtClean="0"/>
              <a:t>‹#›</a:t>
            </a:fld>
            <a:endParaRPr lang="en-US"/>
          </a:p>
        </p:txBody>
      </p:sp>
    </p:spTree>
    <p:extLst>
      <p:ext uri="{BB962C8B-B14F-4D97-AF65-F5344CB8AC3E}">
        <p14:creationId xmlns:p14="http://schemas.microsoft.com/office/powerpoint/2010/main" val="97529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F3561-1F49-4119-8148-D093A3F3E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A268EB-DFC8-421C-9C0F-46DEC3CFF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BCA1B-0173-4F4C-B821-44BE6B8F7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86ABF-29B6-43AE-83E7-B3F47CC26A6D}" type="datetimeFigureOut">
              <a:rPr lang="en-US" smtClean="0"/>
              <a:t>8/6/2021</a:t>
            </a:fld>
            <a:endParaRPr lang="en-US"/>
          </a:p>
        </p:txBody>
      </p:sp>
      <p:sp>
        <p:nvSpPr>
          <p:cNvPr id="5" name="Footer Placeholder 4">
            <a:extLst>
              <a:ext uri="{FF2B5EF4-FFF2-40B4-BE49-F238E27FC236}">
                <a16:creationId xmlns:a16="http://schemas.microsoft.com/office/drawing/2014/main" id="{C793772C-1192-4077-B6BA-17EC074EF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C0716C-89BB-4598-86CF-C0629570D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73467-8E8A-4BED-AC4F-6C86A8B01B56}" type="slidenum">
              <a:rPr lang="en-US" smtClean="0"/>
              <a:t>‹#›</a:t>
            </a:fld>
            <a:endParaRPr lang="en-US"/>
          </a:p>
        </p:txBody>
      </p:sp>
    </p:spTree>
    <p:extLst>
      <p:ext uri="{BB962C8B-B14F-4D97-AF65-F5344CB8AC3E}">
        <p14:creationId xmlns:p14="http://schemas.microsoft.com/office/powerpoint/2010/main" val="117534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D807-8CE4-46F3-AC6F-F3F15E16842E}"/>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Abstract</a:t>
            </a:r>
          </a:p>
        </p:txBody>
      </p:sp>
      <p:sp>
        <p:nvSpPr>
          <p:cNvPr id="3" name="Content Placeholder 2">
            <a:extLst>
              <a:ext uri="{FF2B5EF4-FFF2-40B4-BE49-F238E27FC236}">
                <a16:creationId xmlns:a16="http://schemas.microsoft.com/office/drawing/2014/main" id="{08045696-4397-4724-AAD6-19D4B87F0A08}"/>
              </a:ext>
            </a:extLst>
          </p:cNvPr>
          <p:cNvSpPr>
            <a:spLocks noGrp="1"/>
          </p:cNvSpPr>
          <p:nvPr>
            <p:ph idx="1"/>
          </p:nvPr>
        </p:nvSpPr>
        <p:spPr>
          <a:xfrm>
            <a:off x="838200" y="1514907"/>
            <a:ext cx="10515600" cy="4351338"/>
          </a:xfrm>
        </p:spPr>
        <p:txBody>
          <a:bodyPr>
            <a:normAutofit fontScale="77500" lnSpcReduction="20000"/>
          </a:bodyPr>
          <a:lstStyle/>
          <a:p>
            <a:pPr marL="0" indent="0">
              <a:buNone/>
            </a:pPr>
            <a:r>
              <a:rPr lang="en-US" dirty="0">
                <a:latin typeface="Univers" panose="020B0503020202020204" pitchFamily="34" charset="0"/>
              </a:rPr>
              <a:t>	Resonant Faraday rotation on alkali metals can be used to monitor the polarization of dense spin-polarized helium-3 targets. If spin exchange optical pumping is used to polarize the helium-3 nuclei, sparse amounts of Rb and K will be present in the target. </a:t>
            </a:r>
            <a:r>
              <a:rPr lang="en-US" b="1" dirty="0">
                <a:latin typeface="Univers" panose="020B0503020202020204" pitchFamily="34" charset="0"/>
              </a:rPr>
              <a:t>Tuning external-cavity diode lasers to the D2 transitions of Rb or K</a:t>
            </a:r>
            <a:r>
              <a:rPr lang="en-US" dirty="0">
                <a:latin typeface="Univers" panose="020B0503020202020204" pitchFamily="34" charset="0"/>
              </a:rPr>
              <a:t> maximizes the rotation of linearly polarized light due to the Faraday effect; which allowed measurement of small magnetic fields produced by the </a:t>
            </a:r>
            <a:r>
              <a:rPr lang="en-US" b="1" dirty="0">
                <a:latin typeface="Univers" panose="020B0503020202020204" pitchFamily="34" charset="0"/>
              </a:rPr>
              <a:t>spin-polarized nuclei</a:t>
            </a:r>
            <a:r>
              <a:rPr lang="en-US" dirty="0">
                <a:latin typeface="Univers" panose="020B0503020202020204" pitchFamily="34" charset="0"/>
              </a:rPr>
              <a:t>. To accomplish this goal, the laser frequencies must remain stable over long periods of time due to various environmental changes. We performed diagnostic interferometry to determine the rate of frequency drift and to locate the D2 transition frequencies via custom methods of automation on data acquisition and laser parameter control. Then, using the </a:t>
            </a:r>
            <a:r>
              <a:rPr lang="en-US" b="1" dirty="0">
                <a:latin typeface="Univers" panose="020B0503020202020204" pitchFamily="34" charset="0"/>
              </a:rPr>
              <a:t>doppler free absorption spectrum </a:t>
            </a:r>
            <a:r>
              <a:rPr lang="en-US" dirty="0">
                <a:latin typeface="Univers" panose="020B0503020202020204" pitchFamily="34" charset="0"/>
              </a:rPr>
              <a:t>of Rb or K as a feedback mechanism, a lock-in technique was used to generate an error signal and a </a:t>
            </a:r>
            <a:r>
              <a:rPr lang="en-US" b="1" dirty="0">
                <a:latin typeface="Univers" panose="020B0503020202020204" pitchFamily="34" charset="0"/>
              </a:rPr>
              <a:t>PID</a:t>
            </a:r>
            <a:r>
              <a:rPr lang="en-US" dirty="0">
                <a:latin typeface="Univers" panose="020B0503020202020204" pitchFamily="34" charset="0"/>
              </a:rPr>
              <a:t> </a:t>
            </a:r>
            <a:r>
              <a:rPr lang="en-US" b="1" dirty="0">
                <a:latin typeface="Univers" panose="020B0503020202020204" pitchFamily="34" charset="0"/>
              </a:rPr>
              <a:t>feedback</a:t>
            </a:r>
            <a:r>
              <a:rPr lang="en-US" dirty="0">
                <a:latin typeface="Univers" panose="020B0503020202020204" pitchFamily="34" charset="0"/>
              </a:rPr>
              <a:t> system allowed us to minimize the frequency drift of our ECDL to provide sufficient laser frequency stability for the Faraday rotation experiment.</a:t>
            </a:r>
          </a:p>
        </p:txBody>
      </p:sp>
    </p:spTree>
    <p:extLst>
      <p:ext uri="{BB962C8B-B14F-4D97-AF65-F5344CB8AC3E}">
        <p14:creationId xmlns:p14="http://schemas.microsoft.com/office/powerpoint/2010/main" val="11289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4C16-1D8F-452E-AE84-8505D26B6E6E}"/>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Motivation</a:t>
            </a:r>
          </a:p>
        </p:txBody>
      </p:sp>
      <p:sp>
        <p:nvSpPr>
          <p:cNvPr id="3" name="Content Placeholder 2">
            <a:extLst>
              <a:ext uri="{FF2B5EF4-FFF2-40B4-BE49-F238E27FC236}">
                <a16:creationId xmlns:a16="http://schemas.microsoft.com/office/drawing/2014/main" id="{D435E9B7-C827-4E14-954C-4610FF839299}"/>
              </a:ext>
            </a:extLst>
          </p:cNvPr>
          <p:cNvSpPr>
            <a:spLocks noGrp="1"/>
          </p:cNvSpPr>
          <p:nvPr>
            <p:ph idx="1"/>
          </p:nvPr>
        </p:nvSpPr>
        <p:spPr>
          <a:xfrm>
            <a:off x="838200" y="1690688"/>
            <a:ext cx="10515600" cy="4351338"/>
          </a:xfrm>
        </p:spPr>
        <p:txBody>
          <a:bodyPr/>
          <a:lstStyle/>
          <a:p>
            <a:pPr marL="0" indent="0">
              <a:buNone/>
            </a:pPr>
            <a:r>
              <a:rPr lang="en-US" u="sng" dirty="0">
                <a:solidFill>
                  <a:srgbClr val="FF0000"/>
                </a:solidFill>
                <a:latin typeface="Univers" panose="020B0503020202020204" pitchFamily="34" charset="0"/>
              </a:rPr>
              <a:t>Insert Picture of </a:t>
            </a:r>
            <a:r>
              <a:rPr lang="en-US" u="sng" dirty="0" err="1">
                <a:solidFill>
                  <a:srgbClr val="FF0000"/>
                </a:solidFill>
                <a:latin typeface="Univers" panose="020B0503020202020204" pitchFamily="34" charset="0"/>
              </a:rPr>
              <a:t>Korsch’s</a:t>
            </a:r>
            <a:r>
              <a:rPr lang="en-US" u="sng" dirty="0">
                <a:solidFill>
                  <a:srgbClr val="FF0000"/>
                </a:solidFill>
                <a:latin typeface="Univers" panose="020B0503020202020204" pitchFamily="34" charset="0"/>
              </a:rPr>
              <a:t> Faraday Rotation Experiment</a:t>
            </a:r>
          </a:p>
          <a:p>
            <a:pPr marL="0" indent="0">
              <a:buNone/>
            </a:pPr>
            <a:endParaRPr lang="en-US" dirty="0">
              <a:solidFill>
                <a:srgbClr val="FF0000"/>
              </a:solidFill>
              <a:latin typeface="Univers" panose="020B0503020202020204" pitchFamily="34" charset="0"/>
            </a:endParaRPr>
          </a:p>
          <a:p>
            <a:pPr marL="0" indent="0">
              <a:buNone/>
            </a:pPr>
            <a:r>
              <a:rPr lang="en-US" dirty="0">
                <a:latin typeface="Univers" panose="020B0503020202020204" pitchFamily="34" charset="0"/>
              </a:rPr>
              <a:t>Rb and K have strong D2 Transitions at around 780nm and 770 nm. Laser light tuned to those wavelengths will stimulated those transitions and allow accurate measurement of the contamination of those alkali metals in our target</a:t>
            </a:r>
          </a:p>
        </p:txBody>
      </p:sp>
    </p:spTree>
    <p:extLst>
      <p:ext uri="{BB962C8B-B14F-4D97-AF65-F5344CB8AC3E}">
        <p14:creationId xmlns:p14="http://schemas.microsoft.com/office/powerpoint/2010/main" val="197185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EC29-2FD0-4F9E-8CE6-27A25E8E17CD}"/>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Project Description</a:t>
            </a:r>
          </a:p>
        </p:txBody>
      </p:sp>
      <p:sp>
        <p:nvSpPr>
          <p:cNvPr id="3" name="Content Placeholder 2">
            <a:extLst>
              <a:ext uri="{FF2B5EF4-FFF2-40B4-BE49-F238E27FC236}">
                <a16:creationId xmlns:a16="http://schemas.microsoft.com/office/drawing/2014/main" id="{A0E6C16F-2360-42AE-A4B9-04E374D70C4E}"/>
              </a:ext>
            </a:extLst>
          </p:cNvPr>
          <p:cNvSpPr>
            <a:spLocks noGrp="1"/>
          </p:cNvSpPr>
          <p:nvPr>
            <p:ph idx="1"/>
          </p:nvPr>
        </p:nvSpPr>
        <p:spPr/>
        <p:txBody>
          <a:bodyPr/>
          <a:lstStyle/>
          <a:p>
            <a:pPr marL="0" indent="0">
              <a:buNone/>
            </a:pPr>
            <a:r>
              <a:rPr lang="en-US" dirty="0">
                <a:latin typeface="Univers" panose="020B0503020202020204" pitchFamily="34" charset="0"/>
              </a:rPr>
              <a:t>Tunable External Cavity Diode Lasers (ECDLs) are used.</a:t>
            </a:r>
          </a:p>
          <a:p>
            <a:pPr marL="0" indent="0">
              <a:buNone/>
            </a:pPr>
            <a:r>
              <a:rPr lang="en-US" dirty="0">
                <a:latin typeface="Univers" panose="020B0503020202020204" pitchFamily="34" charset="0"/>
              </a:rPr>
              <a:t>ECDLs experience </a:t>
            </a:r>
            <a:r>
              <a:rPr lang="en-US" b="1" dirty="0">
                <a:latin typeface="Univers" panose="020B0503020202020204" pitchFamily="34" charset="0"/>
              </a:rPr>
              <a:t>frequency drift</a:t>
            </a:r>
          </a:p>
          <a:p>
            <a:pPr marL="0" indent="0">
              <a:buNone/>
            </a:pPr>
            <a:r>
              <a:rPr lang="en-US" dirty="0">
                <a:latin typeface="Univers" panose="020B0503020202020204" pitchFamily="34" charset="0"/>
              </a:rPr>
              <a:t>The goal of the project is to minimize the amount of frequency drift over long periods of time to maintain the maximum light polarization rotation due to the Faraday effect. </a:t>
            </a:r>
          </a:p>
        </p:txBody>
      </p:sp>
    </p:spTree>
    <p:extLst>
      <p:ext uri="{BB962C8B-B14F-4D97-AF65-F5344CB8AC3E}">
        <p14:creationId xmlns:p14="http://schemas.microsoft.com/office/powerpoint/2010/main" val="385834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DAA8-C118-412C-8D72-1852DA14A4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A5F95F-DBBC-48CC-A2C0-0357BA9087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6439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286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Aharoni</vt:lpstr>
      <vt:lpstr>Univers</vt:lpstr>
      <vt:lpstr>Calibri</vt:lpstr>
      <vt:lpstr>Arial</vt:lpstr>
      <vt:lpstr>Calibri Light</vt:lpstr>
      <vt:lpstr>Office Theme</vt:lpstr>
      <vt:lpstr>Abstract</vt:lpstr>
      <vt:lpstr>Motivation</vt:lpstr>
      <vt:lpstr>Project Description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Bodron, William A.</dc:creator>
  <cp:lastModifiedBy>Bodron, William A.</cp:lastModifiedBy>
  <cp:revision>1</cp:revision>
  <dcterms:created xsi:type="dcterms:W3CDTF">2021-08-06T15:51:38Z</dcterms:created>
  <dcterms:modified xsi:type="dcterms:W3CDTF">2021-08-06T17:25:44Z</dcterms:modified>
</cp:coreProperties>
</file>