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0" userDrawn="1">
          <p15:clr>
            <a:srgbClr val="A4A3A4"/>
          </p15:clr>
        </p15:guide>
        <p15:guide id="2" pos="119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Bodron" initials="WB" lastIdx="1" clrIdx="0">
    <p:extLst>
      <p:ext uri="{19B8F6BF-5375-455C-9EA6-DF929625EA0E}">
        <p15:presenceInfo xmlns:p15="http://schemas.microsoft.com/office/powerpoint/2012/main" userId="9ac2556f17ea9d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162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71" autoAdjust="0"/>
    <p:restoredTop sz="94660" autoAdjust="0"/>
  </p:normalViewPr>
  <p:slideViewPr>
    <p:cSldViewPr snapToGrid="0">
      <p:cViewPr>
        <p:scale>
          <a:sx n="25" d="100"/>
          <a:sy n="25" d="100"/>
        </p:scale>
        <p:origin x="-274" y="-1526"/>
      </p:cViewPr>
      <p:guideLst>
        <p:guide orient="horz" pos="16560"/>
        <p:guide pos="119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B8B8D-A32C-491D-BDB7-6E4EEE859BE6}" type="datetimeFigureOut">
              <a:rPr lang="en-US" smtClean="0"/>
              <a:t>8/11/2021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1E59F-ED5D-4E8A-8494-746BCD31E317}" type="slidenum">
              <a:rPr lang="en-US" smtClean="0"/>
              <a:t>‹#›</a:t>
            </a:fld>
            <a:endParaRPr lang="en-US"/>
          </a:p>
        </p:txBody>
      </p:sp>
    </p:spTree>
    <p:extLst>
      <p:ext uri="{BB962C8B-B14F-4D97-AF65-F5344CB8AC3E}">
        <p14:creationId xmlns:p14="http://schemas.microsoft.com/office/powerpoint/2010/main" val="113253823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721E59F-ED5D-4E8A-8494-746BCD31E317}" type="slidenum">
              <a:rPr lang="en-US" smtClean="0"/>
              <a:t>1</a:t>
            </a:fld>
            <a:endParaRPr lang="en-US"/>
          </a:p>
        </p:txBody>
      </p:sp>
    </p:spTree>
    <p:extLst>
      <p:ext uri="{BB962C8B-B14F-4D97-AF65-F5344CB8AC3E}">
        <p14:creationId xmlns:p14="http://schemas.microsoft.com/office/powerpoint/2010/main" val="134864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089E-C256-4E9C-AD22-33CB257900F1}"/>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82F4A34E-FAA0-4387-BD2B-D93839142C63}"/>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CBB5B45F-E58B-492C-AC98-E917828C5025}"/>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5" name="Footer Placeholder 4">
            <a:extLst>
              <a:ext uri="{FF2B5EF4-FFF2-40B4-BE49-F238E27FC236}">
                <a16:creationId xmlns:a16="http://schemas.microsoft.com/office/drawing/2014/main" id="{F3FF93D1-622F-44C2-A08B-DF59BFB3F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4A509-3E16-4BA2-8AE2-B4D52D6F3A2B}"/>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302717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4CAD-7D88-4A22-AC48-BD310109B7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6440C7-2CF8-46A6-9163-43E7600E5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E017-E9CC-48A9-9EE7-FEC28250A7F3}"/>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5" name="Footer Placeholder 4">
            <a:extLst>
              <a:ext uri="{FF2B5EF4-FFF2-40B4-BE49-F238E27FC236}">
                <a16:creationId xmlns:a16="http://schemas.microsoft.com/office/drawing/2014/main" id="{07A58626-6CCD-4C8D-9287-0AD8AE6D0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B637F-FF79-4687-B415-E602125726B3}"/>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140250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EBAC4-7043-4CE4-8242-8E9E72AEF664}"/>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BC1FD-D3B7-4CF6-BD0B-3E13A5C766D9}"/>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7A81A-9E06-4FB7-A1BE-BBC9744D4C58}"/>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5" name="Footer Placeholder 4">
            <a:extLst>
              <a:ext uri="{FF2B5EF4-FFF2-40B4-BE49-F238E27FC236}">
                <a16:creationId xmlns:a16="http://schemas.microsoft.com/office/drawing/2014/main" id="{DDADBF35-7A4F-4FAB-BE45-47943068C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18631-BD7A-4A3D-96F1-062EC1932E36}"/>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48330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9266-D4F5-424B-AE33-9D997F466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DC17F-1CCF-429C-8992-BC53FFE7A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5105B-8F02-4BCA-BA29-A918F5F32C4B}"/>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5" name="Footer Placeholder 4">
            <a:extLst>
              <a:ext uri="{FF2B5EF4-FFF2-40B4-BE49-F238E27FC236}">
                <a16:creationId xmlns:a16="http://schemas.microsoft.com/office/drawing/2014/main" id="{6BA7FF93-9D87-4E87-9AAC-DA8943FD1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5B1C1-8205-4E86-83F4-E2C2D10AAA1F}"/>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16872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9BD4-2C57-435E-9A2F-9D0BF68D02E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CB7F913B-2EBB-480B-A9E5-A0AABEA72999}"/>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16C3C-9943-49C2-BF39-22AA983CFA63}"/>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5" name="Footer Placeholder 4">
            <a:extLst>
              <a:ext uri="{FF2B5EF4-FFF2-40B4-BE49-F238E27FC236}">
                <a16:creationId xmlns:a16="http://schemas.microsoft.com/office/drawing/2014/main" id="{1CABD23D-C3AB-4D73-8FA2-2FA40F4C0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B83B8-B2EB-4BB8-9A2A-CE77B36ACE74}"/>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25515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7EC6-86F2-45B5-936F-A6094EDB88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69D84-1A10-49D4-B977-8F53468B31B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D8E21-1E35-4629-9624-776BB7FFB4A7}"/>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724F0-2240-429C-87DD-B2BEE6DAD65D}"/>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6" name="Footer Placeholder 5">
            <a:extLst>
              <a:ext uri="{FF2B5EF4-FFF2-40B4-BE49-F238E27FC236}">
                <a16:creationId xmlns:a16="http://schemas.microsoft.com/office/drawing/2014/main" id="{2E73703C-0EED-4F7A-8646-523626465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26194-A096-4D60-A0ED-E8C933C98897}"/>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0221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81A0-08EB-40B4-B3CC-E4EE72CC0847}"/>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9D0A3A-D466-4DE5-8A7D-F3B598A17DB3}"/>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9202C47D-9772-4630-8DA1-AF129BF776F4}"/>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5C4CC6-10F5-43A6-B2AA-48F6D284C4B5}"/>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0BBF595C-EAFC-495B-BF89-4AB9B1753A95}"/>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CC7F4-41BB-4301-934F-D14F07610902}"/>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8" name="Footer Placeholder 7">
            <a:extLst>
              <a:ext uri="{FF2B5EF4-FFF2-40B4-BE49-F238E27FC236}">
                <a16:creationId xmlns:a16="http://schemas.microsoft.com/office/drawing/2014/main" id="{87F04094-E696-4253-8183-767EE4B94E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57804-40AE-4CAB-8A92-EC7DBB7D4DE0}"/>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36746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4E2B-8CD8-46E9-B437-1610DE925B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AAEDE-76DA-487F-9B34-F4D197886881}"/>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4" name="Footer Placeholder 3">
            <a:extLst>
              <a:ext uri="{FF2B5EF4-FFF2-40B4-BE49-F238E27FC236}">
                <a16:creationId xmlns:a16="http://schemas.microsoft.com/office/drawing/2014/main" id="{B142A5F1-0F55-46AA-B365-5AF493875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B8956B-B031-4FA0-83A4-92C5BE847897}"/>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24208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7E47D-0222-496E-A01B-B3A3EAFE5F98}"/>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3" name="Footer Placeholder 2">
            <a:extLst>
              <a:ext uri="{FF2B5EF4-FFF2-40B4-BE49-F238E27FC236}">
                <a16:creationId xmlns:a16="http://schemas.microsoft.com/office/drawing/2014/main" id="{FE433ED4-38DF-4418-9EA4-F21087E18A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037F1-A42B-4257-B66F-46F6F795F9F0}"/>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791181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7ED3-F360-4F38-B94B-81DACA3ACBA2}"/>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9C912892-FF30-4D05-A9EA-A050F7B45DA1}"/>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973518-4147-474F-88B9-C54DC4311361}"/>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CED5E6D-E179-49EB-A07E-38BC2B644544}"/>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6" name="Footer Placeholder 5">
            <a:extLst>
              <a:ext uri="{FF2B5EF4-FFF2-40B4-BE49-F238E27FC236}">
                <a16:creationId xmlns:a16="http://schemas.microsoft.com/office/drawing/2014/main" id="{23F4FDC2-08E0-43E4-8A8F-68BA60AD4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41B7A-6DCD-4BE8-9DAC-B344D0F579AB}"/>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362343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B573-71E2-4992-8805-D9954BAB2A1D}"/>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D2A37A7A-E5D4-418D-AF21-2B6429E73808}"/>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88F483D7-A301-4DE7-B8EE-9D977DCDDA5C}"/>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A2253BF0-C2AF-4B48-89F0-FAAB29D8F0E6}"/>
              </a:ext>
            </a:extLst>
          </p:cNvPr>
          <p:cNvSpPr>
            <a:spLocks noGrp="1"/>
          </p:cNvSpPr>
          <p:nvPr>
            <p:ph type="dt" sz="half" idx="10"/>
          </p:nvPr>
        </p:nvSpPr>
        <p:spPr/>
        <p:txBody>
          <a:bodyPr/>
          <a:lstStyle/>
          <a:p>
            <a:fld id="{4E17980A-9013-4637-B068-7A8A10A1A1C7}" type="datetimeFigureOut">
              <a:rPr lang="en-US" smtClean="0"/>
              <a:t>8/11/2021</a:t>
            </a:fld>
            <a:endParaRPr lang="en-US"/>
          </a:p>
        </p:txBody>
      </p:sp>
      <p:sp>
        <p:nvSpPr>
          <p:cNvPr id="6" name="Footer Placeholder 5">
            <a:extLst>
              <a:ext uri="{FF2B5EF4-FFF2-40B4-BE49-F238E27FC236}">
                <a16:creationId xmlns:a16="http://schemas.microsoft.com/office/drawing/2014/main" id="{17B95A41-3D91-408E-A54F-CC6B252D6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5FD02-6C68-4D5E-91CD-264721983F90}"/>
              </a:ext>
            </a:extLst>
          </p:cNvPr>
          <p:cNvSpPr>
            <a:spLocks noGrp="1"/>
          </p:cNvSpPr>
          <p:nvPr>
            <p:ph type="sldNum" sz="quarter" idx="12"/>
          </p:nvPr>
        </p:nvSpPr>
        <p:spPr/>
        <p:txBody>
          <a:bodyPr/>
          <a:lstStyle/>
          <a:p>
            <a:fld id="{1F8E46DB-DCF1-4B45-89C2-44935A49A4AD}" type="slidenum">
              <a:rPr lang="en-US" smtClean="0"/>
              <a:t>‹#›</a:t>
            </a:fld>
            <a:endParaRPr lang="en-US"/>
          </a:p>
        </p:txBody>
      </p:sp>
    </p:spTree>
    <p:extLst>
      <p:ext uri="{BB962C8B-B14F-4D97-AF65-F5344CB8AC3E}">
        <p14:creationId xmlns:p14="http://schemas.microsoft.com/office/powerpoint/2010/main" val="53428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FFE13-14CF-4C97-80A7-514A2C8A0518}"/>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3685F4-1F20-47E1-8933-E34051151C5F}"/>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D4048-5B36-4880-84F2-E08416DF344E}"/>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4E17980A-9013-4637-B068-7A8A10A1A1C7}" type="datetimeFigureOut">
              <a:rPr lang="en-US" smtClean="0"/>
              <a:t>8/11/2021</a:t>
            </a:fld>
            <a:endParaRPr lang="en-US"/>
          </a:p>
        </p:txBody>
      </p:sp>
      <p:sp>
        <p:nvSpPr>
          <p:cNvPr id="5" name="Footer Placeholder 4">
            <a:extLst>
              <a:ext uri="{FF2B5EF4-FFF2-40B4-BE49-F238E27FC236}">
                <a16:creationId xmlns:a16="http://schemas.microsoft.com/office/drawing/2014/main" id="{FB543398-200B-471E-97BC-71565C3705BF}"/>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70BE0-442B-41B9-B2FD-348EB748A399}"/>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1F8E46DB-DCF1-4B45-89C2-44935A49A4AD}" type="slidenum">
              <a:rPr lang="en-US" smtClean="0"/>
              <a:t>‹#›</a:t>
            </a:fld>
            <a:endParaRPr lang="en-US"/>
          </a:p>
        </p:txBody>
      </p:sp>
    </p:spTree>
    <p:extLst>
      <p:ext uri="{BB962C8B-B14F-4D97-AF65-F5344CB8AC3E}">
        <p14:creationId xmlns:p14="http://schemas.microsoft.com/office/powerpoint/2010/main" val="367837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lowchart: Merge 121">
            <a:extLst>
              <a:ext uri="{FF2B5EF4-FFF2-40B4-BE49-F238E27FC236}">
                <a16:creationId xmlns:a16="http://schemas.microsoft.com/office/drawing/2014/main" id="{0E4679BA-EA01-4C3C-978C-ACD0399772F7}"/>
              </a:ext>
            </a:extLst>
          </p:cNvPr>
          <p:cNvSpPr/>
          <p:nvPr/>
        </p:nvSpPr>
        <p:spPr>
          <a:xfrm flipV="1">
            <a:off x="17647931" y="12265906"/>
            <a:ext cx="352882" cy="32652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Merge 126">
            <a:extLst>
              <a:ext uri="{FF2B5EF4-FFF2-40B4-BE49-F238E27FC236}">
                <a16:creationId xmlns:a16="http://schemas.microsoft.com/office/drawing/2014/main" id="{E5800DE8-E5A7-4F2A-A5BD-6DF109B506B2}"/>
              </a:ext>
            </a:extLst>
          </p:cNvPr>
          <p:cNvSpPr/>
          <p:nvPr/>
        </p:nvSpPr>
        <p:spPr>
          <a:xfrm>
            <a:off x="17649707" y="11467230"/>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23375813-6893-49D4-AFC3-CF4EA2A3678C}"/>
              </a:ext>
            </a:extLst>
          </p:cNvPr>
          <p:cNvCxnSpPr>
            <a:cxnSpLocks/>
          </p:cNvCxnSpPr>
          <p:nvPr/>
        </p:nvCxnSpPr>
        <p:spPr>
          <a:xfrm flipV="1">
            <a:off x="17824250" y="16362102"/>
            <a:ext cx="7407369" cy="205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82CCC50-787B-4C7B-93A5-201D6C8C894E}"/>
              </a:ext>
            </a:extLst>
          </p:cNvPr>
          <p:cNvCxnSpPr>
            <a:cxnSpLocks/>
            <a:endCxn id="125" idx="3"/>
          </p:cNvCxnSpPr>
          <p:nvPr/>
        </p:nvCxnSpPr>
        <p:spPr>
          <a:xfrm flipH="1" flipV="1">
            <a:off x="28319141" y="16368985"/>
            <a:ext cx="902502" cy="60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947ACD1D-2765-47D0-82EF-4EF77AF7EB77}"/>
              </a:ext>
            </a:extLst>
          </p:cNvPr>
          <p:cNvSpPr/>
          <p:nvPr/>
        </p:nvSpPr>
        <p:spPr>
          <a:xfrm>
            <a:off x="29247186" y="15811084"/>
            <a:ext cx="188581" cy="1099653"/>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Partial Circle 141">
            <a:extLst>
              <a:ext uri="{FF2B5EF4-FFF2-40B4-BE49-F238E27FC236}">
                <a16:creationId xmlns:a16="http://schemas.microsoft.com/office/drawing/2014/main" id="{D458F1A9-68A9-49FE-AD77-69E8A02E4895}"/>
              </a:ext>
            </a:extLst>
          </p:cNvPr>
          <p:cNvSpPr/>
          <p:nvPr/>
        </p:nvSpPr>
        <p:spPr>
          <a:xfrm rot="5400000">
            <a:off x="28936094" y="16071284"/>
            <a:ext cx="624840" cy="578403"/>
          </a:xfrm>
          <a:prstGeom prst="pie">
            <a:avLst>
              <a:gd name="adj1" fmla="val 0"/>
              <a:gd name="adj2" fmla="val 10800000"/>
            </a:avLst>
          </a:prstGeom>
          <a:gradFill flip="none" rotWithShape="1">
            <a:gsLst>
              <a:gs pos="64000">
                <a:schemeClr val="accent1"/>
              </a:gs>
              <a:gs pos="10000">
                <a:schemeClr val="bg1">
                  <a:lumMod val="95000"/>
                  <a:alpha val="99000"/>
                </a:schemeClr>
              </a:gs>
              <a:gs pos="100000">
                <a:schemeClr val="accent1"/>
              </a:gs>
            </a:gsLst>
            <a:path path="circle">
              <a:fillToRect l="100000" t="100000"/>
            </a:path>
            <a:tileRect r="-100000" b="-100000"/>
          </a:gradFill>
          <a:ln>
            <a:solidFill>
              <a:schemeClr val="accent1">
                <a:shade val="50000"/>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5" name="Straight Connector 64">
            <a:extLst>
              <a:ext uri="{FF2B5EF4-FFF2-40B4-BE49-F238E27FC236}">
                <a16:creationId xmlns:a16="http://schemas.microsoft.com/office/drawing/2014/main" id="{AD6D0B3A-AA73-40B2-84F3-EA6E674AD726}"/>
              </a:ext>
            </a:extLst>
          </p:cNvPr>
          <p:cNvCxnSpPr>
            <a:cxnSpLocks/>
          </p:cNvCxnSpPr>
          <p:nvPr/>
        </p:nvCxnSpPr>
        <p:spPr>
          <a:xfrm flipH="1" flipV="1">
            <a:off x="17843363" y="16368988"/>
            <a:ext cx="4321" cy="2514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89AF059-73E4-438D-88A2-B7DBF5760D69}"/>
              </a:ext>
            </a:extLst>
          </p:cNvPr>
          <p:cNvSpPr/>
          <p:nvPr/>
        </p:nvSpPr>
        <p:spPr>
          <a:xfrm rot="5400000">
            <a:off x="17767546" y="17945756"/>
            <a:ext cx="188581" cy="1099653"/>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rtial Circle 68">
            <a:extLst>
              <a:ext uri="{FF2B5EF4-FFF2-40B4-BE49-F238E27FC236}">
                <a16:creationId xmlns:a16="http://schemas.microsoft.com/office/drawing/2014/main" id="{76793560-9D5A-436D-A5CE-A11F1D91C2A3}"/>
              </a:ext>
            </a:extLst>
          </p:cNvPr>
          <p:cNvSpPr/>
          <p:nvPr/>
        </p:nvSpPr>
        <p:spPr>
          <a:xfrm rot="10800000">
            <a:off x="17549842" y="18113419"/>
            <a:ext cx="624840" cy="578403"/>
          </a:xfrm>
          <a:prstGeom prst="pie">
            <a:avLst>
              <a:gd name="adj1" fmla="val 0"/>
              <a:gd name="adj2" fmla="val 10800000"/>
            </a:avLst>
          </a:prstGeom>
          <a:gradFill flip="none" rotWithShape="1">
            <a:gsLst>
              <a:gs pos="64000">
                <a:schemeClr val="accent1"/>
              </a:gs>
              <a:gs pos="10000">
                <a:schemeClr val="bg1">
                  <a:lumMod val="95000"/>
                  <a:alpha val="99000"/>
                </a:schemeClr>
              </a:gs>
              <a:gs pos="100000">
                <a:schemeClr val="accent1"/>
              </a:gs>
            </a:gsLst>
            <a:path path="circle">
              <a:fillToRect l="100000" t="100000"/>
            </a:path>
            <a:tileRect r="-100000" b="-100000"/>
          </a:gradFill>
          <a:ln>
            <a:solidFill>
              <a:schemeClr val="accent1">
                <a:shade val="50000"/>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Connector: Elbow 91">
            <a:extLst>
              <a:ext uri="{FF2B5EF4-FFF2-40B4-BE49-F238E27FC236}">
                <a16:creationId xmlns:a16="http://schemas.microsoft.com/office/drawing/2014/main" id="{EFCA7C13-B85D-40F3-A429-C958A0C40245}"/>
              </a:ext>
            </a:extLst>
          </p:cNvPr>
          <p:cNvCxnSpPr>
            <a:cxnSpLocks/>
            <a:stCxn id="13" idx="1"/>
          </p:cNvCxnSpPr>
          <p:nvPr/>
        </p:nvCxnSpPr>
        <p:spPr>
          <a:xfrm rot="10800000">
            <a:off x="17845185" y="18523531"/>
            <a:ext cx="1235268" cy="1974201"/>
          </a:xfrm>
          <a:prstGeom prst="bentConnector2">
            <a:avLst/>
          </a:prstGeom>
          <a:ln w="1524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A8902BE-83FF-4EA9-A1F1-EB49E2BDD7C2}"/>
              </a:ext>
            </a:extLst>
          </p:cNvPr>
          <p:cNvCxnSpPr>
            <a:cxnSpLocks/>
            <a:endCxn id="59" idx="3"/>
          </p:cNvCxnSpPr>
          <p:nvPr/>
        </p:nvCxnSpPr>
        <p:spPr>
          <a:xfrm flipH="1" flipV="1">
            <a:off x="17809133" y="8427906"/>
            <a:ext cx="36907" cy="79855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15FDB40-C7B8-4F8E-9289-64A3C68529C5}"/>
              </a:ext>
            </a:extLst>
          </p:cNvPr>
          <p:cNvSpPr/>
          <p:nvPr/>
        </p:nvSpPr>
        <p:spPr>
          <a:xfrm rot="16200000">
            <a:off x="16397055" y="11406215"/>
            <a:ext cx="2842131" cy="1376212"/>
          </a:xfrm>
          <a:prstGeom prst="rect">
            <a:avLst/>
          </a:prstGeom>
          <a:gradFill>
            <a:gsLst>
              <a:gs pos="0">
                <a:schemeClr val="tx2">
                  <a:lumMod val="40000"/>
                  <a:lumOff val="60000"/>
                </a:schemeClr>
              </a:gs>
              <a:gs pos="36000">
                <a:schemeClr val="bg1">
                  <a:alpha val="48000"/>
                </a:schemeClr>
              </a:gs>
              <a:gs pos="100000">
                <a:schemeClr val="tx2">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95770F4-EBFA-47BD-B4AD-7574DF8BAE79}"/>
              </a:ext>
            </a:extLst>
          </p:cNvPr>
          <p:cNvSpPr/>
          <p:nvPr/>
        </p:nvSpPr>
        <p:spPr>
          <a:xfrm flipH="1">
            <a:off x="15466008" y="15924748"/>
            <a:ext cx="114958" cy="872328"/>
          </a:xfrm>
          <a:prstGeom prst="rect">
            <a:avLst/>
          </a:prstGeom>
          <a:solidFill>
            <a:schemeClr val="tx1">
              <a:alpha val="7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B63A646-F6BD-44CE-968C-E0E03C06D59B}"/>
              </a:ext>
            </a:extLst>
          </p:cNvPr>
          <p:cNvSpPr/>
          <p:nvPr/>
        </p:nvSpPr>
        <p:spPr>
          <a:xfrm rot="16200000" flipH="1">
            <a:off x="17760646" y="9313247"/>
            <a:ext cx="114958" cy="872328"/>
          </a:xfrm>
          <a:prstGeom prst="rect">
            <a:avLst/>
          </a:prstGeom>
          <a:solidFill>
            <a:schemeClr val="tx1">
              <a:alpha val="7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964FE52-34F4-4B0F-9130-E855F9993236}"/>
                  </a:ext>
                </a:extLst>
              </p:cNvPr>
              <p:cNvSpPr txBox="1"/>
              <p:nvPr/>
            </p:nvSpPr>
            <p:spPr>
              <a:xfrm>
                <a:off x="18163991" y="9376126"/>
                <a:ext cx="560645"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4</m:t>
                          </m:r>
                        </m:den>
                      </m:f>
                    </m:oMath>
                  </m:oMathPara>
                </a14:m>
                <a:endParaRPr lang="en-US" sz="2000" dirty="0"/>
              </a:p>
            </p:txBody>
          </p:sp>
        </mc:Choice>
        <mc:Fallback xmlns="">
          <p:sp>
            <p:nvSpPr>
              <p:cNvPr id="58" name="TextBox 57">
                <a:extLst>
                  <a:ext uri="{FF2B5EF4-FFF2-40B4-BE49-F238E27FC236}">
                    <a16:creationId xmlns:a16="http://schemas.microsoft.com/office/drawing/2014/main" id="{0964FE52-34F4-4B0F-9130-E855F9993236}"/>
                  </a:ext>
                </a:extLst>
              </p:cNvPr>
              <p:cNvSpPr txBox="1">
                <a:spLocks noRot="1" noChangeAspect="1" noMove="1" noResize="1" noEditPoints="1" noAdjustHandles="1" noChangeArrowheads="1" noChangeShapeType="1" noTextEdit="1"/>
              </p:cNvSpPr>
              <p:nvPr/>
            </p:nvSpPr>
            <p:spPr>
              <a:xfrm>
                <a:off x="18163991" y="9376126"/>
                <a:ext cx="560645" cy="700769"/>
              </a:xfrm>
              <a:prstGeom prst="rect">
                <a:avLst/>
              </a:prstGeom>
              <a:blipFill>
                <a:blip r:embed="rId3"/>
                <a:stretch>
                  <a:fillRect/>
                </a:stretch>
              </a:blipFill>
            </p:spPr>
            <p:txBody>
              <a:bodyPr/>
              <a:lstStyle/>
              <a:p>
                <a:r>
                  <a:rPr lang="en-US">
                    <a:noFill/>
                  </a:rPr>
                  <a:t> </a:t>
                </a:r>
              </a:p>
            </p:txBody>
          </p:sp>
        </mc:Fallback>
      </mc:AlternateContent>
      <p:sp>
        <p:nvSpPr>
          <p:cNvPr id="59" name="Rectangle 58">
            <a:extLst>
              <a:ext uri="{FF2B5EF4-FFF2-40B4-BE49-F238E27FC236}">
                <a16:creationId xmlns:a16="http://schemas.microsoft.com/office/drawing/2014/main" id="{1CBF1CD9-787A-40C8-8D86-6926C274809F}"/>
              </a:ext>
            </a:extLst>
          </p:cNvPr>
          <p:cNvSpPr/>
          <p:nvPr/>
        </p:nvSpPr>
        <p:spPr>
          <a:xfrm rot="16200000">
            <a:off x="17743005" y="7910857"/>
            <a:ext cx="132254" cy="1166351"/>
          </a:xfrm>
          <a:prstGeom prst="rect">
            <a:avLst/>
          </a:prstGeom>
          <a:gradFill>
            <a:gsLst>
              <a:gs pos="0">
                <a:schemeClr val="accent3"/>
              </a:gs>
              <a:gs pos="53000">
                <a:schemeClr val="bg1">
                  <a:lumMod val="95000"/>
                </a:schemeClr>
              </a:gs>
              <a:gs pos="100000">
                <a:schemeClr val="accent3"/>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5DFBF76-6B47-4210-A5E3-554E43CCF546}"/>
              </a:ext>
            </a:extLst>
          </p:cNvPr>
          <p:cNvSpPr/>
          <p:nvPr/>
        </p:nvSpPr>
        <p:spPr>
          <a:xfrm rot="16200000">
            <a:off x="17763842" y="7799436"/>
            <a:ext cx="90589" cy="1166351"/>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331E744-7B0D-494D-AE5F-133F0F7B5462}"/>
                  </a:ext>
                </a:extLst>
              </p:cNvPr>
              <p:cNvSpPr txBox="1"/>
              <p:nvPr/>
            </p:nvSpPr>
            <p:spPr>
              <a:xfrm>
                <a:off x="18325705" y="8227851"/>
                <a:ext cx="56064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1</m:t>
                          </m:r>
                        </m:sub>
                      </m:sSub>
                    </m:oMath>
                  </m:oMathPara>
                </a14:m>
                <a:endParaRPr lang="en-US" sz="2000" dirty="0"/>
              </a:p>
            </p:txBody>
          </p:sp>
        </mc:Choice>
        <mc:Fallback xmlns="">
          <p:sp>
            <p:nvSpPr>
              <p:cNvPr id="84" name="TextBox 83">
                <a:extLst>
                  <a:ext uri="{FF2B5EF4-FFF2-40B4-BE49-F238E27FC236}">
                    <a16:creationId xmlns:a16="http://schemas.microsoft.com/office/drawing/2014/main" id="{4331E744-7B0D-494D-AE5F-133F0F7B5462}"/>
                  </a:ext>
                </a:extLst>
              </p:cNvPr>
              <p:cNvSpPr txBox="1">
                <a:spLocks noRot="1" noChangeAspect="1" noMove="1" noResize="1" noEditPoints="1" noAdjustHandles="1" noChangeArrowheads="1" noChangeShapeType="1" noTextEdit="1"/>
              </p:cNvSpPr>
              <p:nvPr/>
            </p:nvSpPr>
            <p:spPr>
              <a:xfrm>
                <a:off x="18325705" y="8227851"/>
                <a:ext cx="560645" cy="400110"/>
              </a:xfrm>
              <a:prstGeom prst="rect">
                <a:avLst/>
              </a:prstGeom>
              <a:blipFill>
                <a:blip r:embed="rId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9AB7CF5-A0FF-424F-A33B-4A70215E9765}"/>
                  </a:ext>
                </a:extLst>
              </p:cNvPr>
              <p:cNvSpPr txBox="1"/>
              <p:nvPr/>
            </p:nvSpPr>
            <p:spPr>
              <a:xfrm>
                <a:off x="15280721" y="15223979"/>
                <a:ext cx="560645" cy="700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𝜆</m:t>
                          </m:r>
                        </m:num>
                        <m:den>
                          <m:r>
                            <a:rPr lang="en-US" sz="2000" b="0" i="1" smtClean="0">
                              <a:latin typeface="Cambria Math" panose="02040503050406030204" pitchFamily="18" charset="0"/>
                            </a:rPr>
                            <m:t>2</m:t>
                          </m:r>
                        </m:den>
                      </m:f>
                    </m:oMath>
                  </m:oMathPara>
                </a14:m>
                <a:endParaRPr lang="en-US" sz="2000" dirty="0"/>
              </a:p>
            </p:txBody>
          </p:sp>
        </mc:Choice>
        <mc:Fallback xmlns="">
          <p:sp>
            <p:nvSpPr>
              <p:cNvPr id="85" name="TextBox 84">
                <a:extLst>
                  <a:ext uri="{FF2B5EF4-FFF2-40B4-BE49-F238E27FC236}">
                    <a16:creationId xmlns:a16="http://schemas.microsoft.com/office/drawing/2014/main" id="{C9AB7CF5-A0FF-424F-A33B-4A70215E9765}"/>
                  </a:ext>
                </a:extLst>
              </p:cNvPr>
              <p:cNvSpPr txBox="1">
                <a:spLocks noRot="1" noChangeAspect="1" noMove="1" noResize="1" noEditPoints="1" noAdjustHandles="1" noChangeArrowheads="1" noChangeShapeType="1" noTextEdit="1"/>
              </p:cNvSpPr>
              <p:nvPr/>
            </p:nvSpPr>
            <p:spPr>
              <a:xfrm>
                <a:off x="15280721" y="15223979"/>
                <a:ext cx="560645" cy="700769"/>
              </a:xfrm>
              <a:prstGeom prst="rect">
                <a:avLst/>
              </a:prstGeom>
              <a:blipFill>
                <a:blip r:embed="rId5"/>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53370247-A2D4-410A-9FFF-E2E08D2386EF}"/>
              </a:ext>
            </a:extLst>
          </p:cNvPr>
          <p:cNvCxnSpPr/>
          <p:nvPr/>
        </p:nvCxnSpPr>
        <p:spPr>
          <a:xfrm>
            <a:off x="1996440" y="16402982"/>
            <a:ext cx="1356822"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9063AA5-41F6-48CF-9ADB-A382E952F3A8}"/>
              </a:ext>
            </a:extLst>
          </p:cNvPr>
          <p:cNvCxnSpPr>
            <a:cxnSpLocks/>
            <a:endCxn id="57" idx="3"/>
          </p:cNvCxnSpPr>
          <p:nvPr/>
        </p:nvCxnSpPr>
        <p:spPr>
          <a:xfrm rot="16200000" flipH="1">
            <a:off x="-972309" y="19416373"/>
            <a:ext cx="7477170" cy="1400774"/>
          </a:xfrm>
          <a:prstGeom prst="bentConnector3">
            <a:avLst>
              <a:gd name="adj1" fmla="val 89745"/>
            </a:avLst>
          </a:prstGeom>
          <a:ln w="1524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3CA0204-5EF8-45BF-8E13-CF053AF5AE1A}"/>
              </a:ext>
            </a:extLst>
          </p:cNvPr>
          <p:cNvCxnSpPr>
            <a:cxnSpLocks/>
          </p:cNvCxnSpPr>
          <p:nvPr/>
        </p:nvCxnSpPr>
        <p:spPr>
          <a:xfrm flipV="1">
            <a:off x="10429349" y="16382422"/>
            <a:ext cx="7407369" cy="205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6" name="Rectangle: Diagonal Corners Rounded 195">
            <a:extLst>
              <a:ext uri="{FF2B5EF4-FFF2-40B4-BE49-F238E27FC236}">
                <a16:creationId xmlns:a16="http://schemas.microsoft.com/office/drawing/2014/main" id="{24C2E908-3E87-49BE-A320-AB4D1CF264BC}"/>
              </a:ext>
            </a:extLst>
          </p:cNvPr>
          <p:cNvSpPr/>
          <p:nvPr/>
        </p:nvSpPr>
        <p:spPr>
          <a:xfrm>
            <a:off x="1524000" y="1280160"/>
            <a:ext cx="40538400" cy="4433653"/>
          </a:xfrm>
          <a:prstGeom prst="round2DiagRect">
            <a:avLst/>
          </a:prstGeom>
          <a:solidFill>
            <a:schemeClr val="accent2"/>
          </a:solidFill>
          <a:ln w="762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EE6ECF5-3A55-4AC1-A478-217BFD84B46D}"/>
              </a:ext>
            </a:extLst>
          </p:cNvPr>
          <p:cNvSpPr/>
          <p:nvPr/>
        </p:nvSpPr>
        <p:spPr>
          <a:xfrm rot="5400000">
            <a:off x="9280351" y="15782831"/>
            <a:ext cx="1210990" cy="1240302"/>
          </a:xfrm>
          <a:prstGeom prst="roundRect">
            <a:avLst>
              <a:gd name="adj" fmla="val 8602"/>
            </a:avLst>
          </a:prstGeom>
          <a:solidFill>
            <a:schemeClr val="accent2"/>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6956E3-58C4-440A-83CD-305B49CB47E1}"/>
              </a:ext>
            </a:extLst>
          </p:cNvPr>
          <p:cNvSpPr txBox="1"/>
          <p:nvPr/>
        </p:nvSpPr>
        <p:spPr>
          <a:xfrm>
            <a:off x="2494093" y="1704048"/>
            <a:ext cx="35600640" cy="1446550"/>
          </a:xfrm>
          <a:prstGeom prst="rect">
            <a:avLst/>
          </a:prstGeom>
          <a:noFill/>
        </p:spPr>
        <p:txBody>
          <a:bodyPr wrap="square" rtlCol="0">
            <a:spAutoFit/>
          </a:bodyPr>
          <a:lstStyle/>
          <a:p>
            <a:r>
              <a:rPr lang="en-US" sz="8800" b="0" i="0" u="none" strike="noStrike" baseline="0" dirty="0">
                <a:solidFill>
                  <a:schemeClr val="bg1"/>
                </a:solidFill>
                <a:latin typeface="Aharoni" panose="02010803020104030203" pitchFamily="2" charset="-79"/>
                <a:cs typeface="Aharoni" panose="02010803020104030203" pitchFamily="2" charset="-79"/>
              </a:rPr>
              <a:t>Frequency Stabilization </a:t>
            </a:r>
            <a:r>
              <a:rPr lang="en-US" sz="8800" dirty="0">
                <a:solidFill>
                  <a:schemeClr val="bg1"/>
                </a:solidFill>
                <a:latin typeface="Aharoni" panose="02010803020104030203" pitchFamily="2" charset="-79"/>
                <a:cs typeface="Aharoni" panose="02010803020104030203" pitchFamily="2" charset="-79"/>
              </a:rPr>
              <a:t>for ECDL</a:t>
            </a:r>
            <a:endParaRPr lang="en-US" sz="8800" b="0" i="0" u="none" strike="noStrike" baseline="0" dirty="0">
              <a:solidFill>
                <a:schemeClr val="bg1"/>
              </a:solidFill>
              <a:latin typeface="Aharoni" panose="02010803020104030203" pitchFamily="2" charset="-79"/>
              <a:cs typeface="Aharoni" panose="02010803020104030203" pitchFamily="2" charset="-79"/>
            </a:endParaRPr>
          </a:p>
        </p:txBody>
      </p:sp>
      <p:sp>
        <p:nvSpPr>
          <p:cNvPr id="2" name="Rectangle: Rounded Corners 1">
            <a:extLst>
              <a:ext uri="{FF2B5EF4-FFF2-40B4-BE49-F238E27FC236}">
                <a16:creationId xmlns:a16="http://schemas.microsoft.com/office/drawing/2014/main" id="{F114CAC4-89D8-43AD-8B62-BDBFF3727170}"/>
              </a:ext>
            </a:extLst>
          </p:cNvPr>
          <p:cNvSpPr/>
          <p:nvPr/>
        </p:nvSpPr>
        <p:spPr>
          <a:xfrm rot="5400000">
            <a:off x="5222406" y="13100008"/>
            <a:ext cx="2514600" cy="6537960"/>
          </a:xfrm>
          <a:prstGeom prst="roundRect">
            <a:avLst>
              <a:gd name="adj" fmla="val 12816"/>
            </a:avLst>
          </a:prstGeom>
          <a:solidFill>
            <a:schemeClr val="accent2"/>
          </a:solidFill>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27F36FC-1720-406C-A0CB-9EE67D89F4C7}"/>
              </a:ext>
            </a:extLst>
          </p:cNvPr>
          <p:cNvSpPr/>
          <p:nvPr/>
        </p:nvSpPr>
        <p:spPr>
          <a:xfrm>
            <a:off x="9049701" y="15333607"/>
            <a:ext cx="431988" cy="449189"/>
          </a:xfrm>
          <a:prstGeom prst="ellipse">
            <a:avLst/>
          </a:prstGeom>
          <a:solidFill>
            <a:schemeClr val="accent1"/>
          </a:solidFill>
          <a:ln>
            <a:solidFill>
              <a:schemeClr val="bg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EF1E862-D830-474E-B66B-E2D8BCEC9042}"/>
              </a:ext>
            </a:extLst>
          </p:cNvPr>
          <p:cNvSpPr/>
          <p:nvPr/>
        </p:nvSpPr>
        <p:spPr>
          <a:xfrm flipH="1">
            <a:off x="3469706" y="15756145"/>
            <a:ext cx="2400298" cy="156000"/>
          </a:xfrm>
          <a:custGeom>
            <a:avLst/>
            <a:gdLst>
              <a:gd name="connsiteX0" fmla="*/ 0 w 2400298"/>
              <a:gd name="connsiteY0" fmla="*/ 119584 h 156000"/>
              <a:gd name="connsiteX1" fmla="*/ 1806087 w 2400298"/>
              <a:gd name="connsiteY1" fmla="*/ 407 h 156000"/>
              <a:gd name="connsiteX2" fmla="*/ 2400298 w 2400298"/>
              <a:gd name="connsiteY2" fmla="*/ 156000 h 156000"/>
            </a:gdLst>
            <a:ahLst/>
            <a:cxnLst>
              <a:cxn ang="0">
                <a:pos x="connsiteX0" y="connsiteY0"/>
              </a:cxn>
              <a:cxn ang="0">
                <a:pos x="connsiteX1" y="connsiteY1"/>
              </a:cxn>
              <a:cxn ang="0">
                <a:pos x="connsiteX2" y="connsiteY2"/>
              </a:cxn>
            </a:cxnLst>
            <a:rect l="l" t="t" r="r" b="b"/>
            <a:pathLst>
              <a:path w="2400298" h="156000" extrusionOk="0">
                <a:moveTo>
                  <a:pt x="0" y="119584"/>
                </a:moveTo>
                <a:cubicBezTo>
                  <a:pt x="758701" y="-26491"/>
                  <a:pt x="1455285" y="-95011"/>
                  <a:pt x="1806087" y="407"/>
                </a:cubicBezTo>
                <a:cubicBezTo>
                  <a:pt x="2208608" y="7744"/>
                  <a:pt x="2387440" y="142012"/>
                  <a:pt x="2400298" y="156000"/>
                </a:cubicBezTo>
              </a:path>
            </a:pathLst>
          </a:custGeom>
          <a:noFill/>
          <a:ln w="38100">
            <a:solidFill>
              <a:schemeClr val="accent1"/>
            </a:solidFill>
            <a:extLst>
              <a:ext uri="{C807C97D-BFC1-408E-A445-0C87EB9F89A2}">
                <ask:lineSketchStyleProps xmlns:ask="http://schemas.microsoft.com/office/drawing/2018/sketchyshapes" sd="2177963799">
                  <a:custGeom>
                    <a:avLst/>
                    <a:gdLst>
                      <a:gd name="connsiteX0" fmla="*/ 0 w 2339340"/>
                      <a:gd name="connsiteY0" fmla="*/ 275259 h 359079"/>
                      <a:gd name="connsiteX1" fmla="*/ 1760220 w 2339340"/>
                      <a:gd name="connsiteY1" fmla="*/ 939 h 359079"/>
                      <a:gd name="connsiteX2" fmla="*/ 2339340 w 2339340"/>
                      <a:gd name="connsiteY2" fmla="*/ 359079 h 359079"/>
                    </a:gdLst>
                    <a:ahLst/>
                    <a:cxnLst>
                      <a:cxn ang="0">
                        <a:pos x="connsiteX0" y="connsiteY0"/>
                      </a:cxn>
                      <a:cxn ang="0">
                        <a:pos x="connsiteX1" y="connsiteY1"/>
                      </a:cxn>
                      <a:cxn ang="0">
                        <a:pos x="connsiteX2" y="connsiteY2"/>
                      </a:cxn>
                    </a:cxnLst>
                    <a:rect l="l" t="t" r="r" b="b"/>
                    <a:pathLst>
                      <a:path w="2339340" h="359079">
                        <a:moveTo>
                          <a:pt x="0" y="275259"/>
                        </a:moveTo>
                        <a:cubicBezTo>
                          <a:pt x="685165" y="131114"/>
                          <a:pt x="1370330" y="-13031"/>
                          <a:pt x="1760220" y="939"/>
                        </a:cubicBezTo>
                        <a:cubicBezTo>
                          <a:pt x="2150110" y="14909"/>
                          <a:pt x="2327910" y="319709"/>
                          <a:pt x="2339340" y="3590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EBADD2-5474-4834-A632-1508AF0C91B2}"/>
              </a:ext>
            </a:extLst>
          </p:cNvPr>
          <p:cNvSpPr txBox="1"/>
          <p:nvPr/>
        </p:nvSpPr>
        <p:spPr>
          <a:xfrm>
            <a:off x="3556791" y="15204259"/>
            <a:ext cx="2400299" cy="707886"/>
          </a:xfrm>
          <a:prstGeom prst="rect">
            <a:avLst/>
          </a:prstGeom>
          <a:noFill/>
        </p:spPr>
        <p:txBody>
          <a:bodyPr wrap="square" rtlCol="0">
            <a:spAutoFit/>
          </a:bodyPr>
          <a:lstStyle/>
          <a:p>
            <a:r>
              <a:rPr lang="en-US" sz="4000" dirty="0">
                <a:solidFill>
                  <a:schemeClr val="bg1"/>
                </a:solidFill>
              </a:rPr>
              <a:t>DL pro</a:t>
            </a:r>
          </a:p>
        </p:txBody>
      </p:sp>
      <p:sp>
        <p:nvSpPr>
          <p:cNvPr id="22" name="TextBox 21">
            <a:extLst>
              <a:ext uri="{FF2B5EF4-FFF2-40B4-BE49-F238E27FC236}">
                <a16:creationId xmlns:a16="http://schemas.microsoft.com/office/drawing/2014/main" id="{B3FCB897-F408-4F98-A361-FB7453243121}"/>
              </a:ext>
            </a:extLst>
          </p:cNvPr>
          <p:cNvSpPr txBox="1"/>
          <p:nvPr/>
        </p:nvSpPr>
        <p:spPr>
          <a:xfrm>
            <a:off x="3118933" y="3093178"/>
            <a:ext cx="28290707" cy="2308324"/>
          </a:xfrm>
          <a:prstGeom prst="rect">
            <a:avLst/>
          </a:prstGeom>
          <a:noFill/>
        </p:spPr>
        <p:txBody>
          <a:bodyPr wrap="square" rtlCol="0">
            <a:spAutoFit/>
          </a:bodyPr>
          <a:lstStyle/>
          <a:p>
            <a:r>
              <a:rPr lang="en-US" sz="4800" dirty="0">
                <a:solidFill>
                  <a:schemeClr val="bg1"/>
                </a:solidFill>
              </a:rPr>
              <a:t>Will Bodron, Charlotte Zehnder</a:t>
            </a:r>
          </a:p>
          <a:p>
            <a:r>
              <a:rPr lang="en-US" sz="4800" dirty="0">
                <a:solidFill>
                  <a:schemeClr val="bg2"/>
                </a:solidFill>
              </a:rPr>
              <a:t>Department of Arts and Sciences, University of Kentucky</a:t>
            </a:r>
          </a:p>
          <a:p>
            <a:r>
              <a:rPr lang="en-US" sz="4800" dirty="0">
                <a:solidFill>
                  <a:schemeClr val="bg2">
                    <a:lumMod val="90000"/>
                  </a:schemeClr>
                </a:solidFill>
              </a:rPr>
              <a:t>Research Mentors: Dr. Korsch</a:t>
            </a:r>
          </a:p>
        </p:txBody>
      </p:sp>
      <p:pic>
        <p:nvPicPr>
          <p:cNvPr id="193" name="Picture 192" descr="Logo&#10;&#10;Description automatically generated">
            <a:extLst>
              <a:ext uri="{FF2B5EF4-FFF2-40B4-BE49-F238E27FC236}">
                <a16:creationId xmlns:a16="http://schemas.microsoft.com/office/drawing/2014/main" id="{141FD664-E08D-4847-9231-9FD0DF5EAF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64348" y="2175473"/>
            <a:ext cx="2673552" cy="2645702"/>
          </a:xfrm>
          <a:prstGeom prst="rect">
            <a:avLst/>
          </a:prstGeom>
        </p:spPr>
      </p:pic>
      <p:pic>
        <p:nvPicPr>
          <p:cNvPr id="14" name="Picture 13" descr="Qr code&#10;&#10;Description automatically generated">
            <a:extLst>
              <a:ext uri="{FF2B5EF4-FFF2-40B4-BE49-F238E27FC236}">
                <a16:creationId xmlns:a16="http://schemas.microsoft.com/office/drawing/2014/main" id="{F428C04E-FEC5-43E6-A7E5-FF01BE0A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75905" y="1846865"/>
            <a:ext cx="3304541" cy="3189730"/>
          </a:xfrm>
          <a:prstGeom prst="rect">
            <a:avLst/>
          </a:prstGeom>
        </p:spPr>
      </p:pic>
      <p:sp>
        <p:nvSpPr>
          <p:cNvPr id="16" name="TextBox 15">
            <a:extLst>
              <a:ext uri="{FF2B5EF4-FFF2-40B4-BE49-F238E27FC236}">
                <a16:creationId xmlns:a16="http://schemas.microsoft.com/office/drawing/2014/main" id="{A753749A-F153-466B-A244-DAE7ABE5CCA3}"/>
              </a:ext>
            </a:extLst>
          </p:cNvPr>
          <p:cNvSpPr txBox="1"/>
          <p:nvPr/>
        </p:nvSpPr>
        <p:spPr>
          <a:xfrm>
            <a:off x="2061460" y="7032752"/>
            <a:ext cx="14263744" cy="5607452"/>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endParaRPr lang="en-US" sz="2800" dirty="0">
              <a:latin typeface="Univers" panose="020B0503020202020204" pitchFamily="34" charset="0"/>
            </a:endParaRPr>
          </a:p>
          <a:p>
            <a:pPr defTabSz="914400"/>
            <a:r>
              <a:rPr lang="en-US" sz="2400" dirty="0">
                <a:latin typeface="Univers" panose="020B0503020202020204" pitchFamily="34" charset="0"/>
              </a:rPr>
              <a:t>	Tuning external-cavity diode lasers to the D2 transitions of Rb or K maximizes the rotation of linearly polarized light due to the Faraday effect; which allowed measurement of small magnetic fields produced by the spin-polarized nuclei. To accomplish this goal, the laser frequencies must remain stable over long periods of time due to various environmental changes. We performed diagnostic interferometry to determine the rate of frequency drift and to locate the D2 transition frequencies via custom methods of automation on data acquisition and laser parameter control. Then, using the doppler free absorption spectrum of Rb or K as a feedback mechanism, a lock-in technique was used to generate an error signal and a PID feedback system allowed us to minimize the frequency drift of our ECDL to provide sufficient laser frequency stability for the Faraday rotation experiment.</a:t>
            </a:r>
            <a:endParaRPr lang="en-US" sz="2400" dirty="0"/>
          </a:p>
        </p:txBody>
      </p:sp>
      <p:sp>
        <p:nvSpPr>
          <p:cNvPr id="26" name="TextBox 25">
            <a:extLst>
              <a:ext uri="{FF2B5EF4-FFF2-40B4-BE49-F238E27FC236}">
                <a16:creationId xmlns:a16="http://schemas.microsoft.com/office/drawing/2014/main" id="{DFEB5FE5-037C-4BB4-8ECD-023AD83E8416}"/>
              </a:ext>
            </a:extLst>
          </p:cNvPr>
          <p:cNvSpPr txBox="1"/>
          <p:nvPr/>
        </p:nvSpPr>
        <p:spPr>
          <a:xfrm>
            <a:off x="6614980" y="6593879"/>
            <a:ext cx="5206496"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Abstract</a:t>
            </a:r>
            <a:endParaRPr lang="en-US" dirty="0">
              <a:latin typeface="+mj-lt"/>
            </a:endParaRPr>
          </a:p>
        </p:txBody>
      </p:sp>
      <p:grpSp>
        <p:nvGrpSpPr>
          <p:cNvPr id="32" name="Group 31">
            <a:extLst>
              <a:ext uri="{FF2B5EF4-FFF2-40B4-BE49-F238E27FC236}">
                <a16:creationId xmlns:a16="http://schemas.microsoft.com/office/drawing/2014/main" id="{4272E69B-DCD8-42E4-8A62-226BAE047979}"/>
              </a:ext>
            </a:extLst>
          </p:cNvPr>
          <p:cNvGrpSpPr/>
          <p:nvPr/>
        </p:nvGrpSpPr>
        <p:grpSpPr>
          <a:xfrm>
            <a:off x="1996440" y="23855345"/>
            <a:ext cx="11313784" cy="4651658"/>
            <a:chOff x="2806917" y="23381970"/>
            <a:chExt cx="14931487" cy="7449737"/>
          </a:xfrm>
        </p:grpSpPr>
        <p:sp>
          <p:nvSpPr>
            <p:cNvPr id="3" name="Rectangle 2">
              <a:extLst>
                <a:ext uri="{FF2B5EF4-FFF2-40B4-BE49-F238E27FC236}">
                  <a16:creationId xmlns:a16="http://schemas.microsoft.com/office/drawing/2014/main" id="{8BD450F3-63D8-483B-870E-DDABF3C17E7C}"/>
                </a:ext>
              </a:extLst>
            </p:cNvPr>
            <p:cNvSpPr/>
            <p:nvPr/>
          </p:nvSpPr>
          <p:spPr>
            <a:xfrm>
              <a:off x="2806917" y="23733488"/>
              <a:ext cx="14931487" cy="7098219"/>
            </a:xfrm>
            <a:prstGeom prst="rect">
              <a:avLst/>
            </a:prstGeom>
            <a:solidFill>
              <a:schemeClr val="bg1"/>
            </a:solidFill>
            <a:ln w="76200">
              <a:solidFill>
                <a:schemeClr val="tx1">
                  <a:lumMod val="75000"/>
                  <a:lumOff val="2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noFill/>
                </a:ln>
              </a:endParaRPr>
            </a:p>
          </p:txBody>
        </p:sp>
        <p:sp>
          <p:nvSpPr>
            <p:cNvPr id="15" name="Rectangle 14">
              <a:extLst>
                <a:ext uri="{FF2B5EF4-FFF2-40B4-BE49-F238E27FC236}">
                  <a16:creationId xmlns:a16="http://schemas.microsoft.com/office/drawing/2014/main" id="{E5823B8E-266A-413E-A8BE-8CAFF1C82332}"/>
                </a:ext>
              </a:extLst>
            </p:cNvPr>
            <p:cNvSpPr/>
            <p:nvPr/>
          </p:nvSpPr>
          <p:spPr>
            <a:xfrm>
              <a:off x="4935316" y="25040507"/>
              <a:ext cx="10587963" cy="4859680"/>
            </a:xfrm>
            <a:prstGeom prst="rect">
              <a:avLst/>
            </a:prstGeom>
            <a:solidFill>
              <a:schemeClr val="bg2"/>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7" name="Rectangle 16">
              <a:extLst>
                <a:ext uri="{FF2B5EF4-FFF2-40B4-BE49-F238E27FC236}">
                  <a16:creationId xmlns:a16="http://schemas.microsoft.com/office/drawing/2014/main" id="{20130331-D30F-4A4E-A204-5E27CA6E9D78}"/>
                </a:ext>
              </a:extLst>
            </p:cNvPr>
            <p:cNvSpPr/>
            <p:nvPr/>
          </p:nvSpPr>
          <p:spPr>
            <a:xfrm>
              <a:off x="16836499" y="24352827"/>
              <a:ext cx="624840" cy="597408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155E7F-7BAB-48D2-9C2D-9D62B31E9C94}"/>
                </a:ext>
              </a:extLst>
            </p:cNvPr>
            <p:cNvSpPr/>
            <p:nvPr/>
          </p:nvSpPr>
          <p:spPr>
            <a:xfrm>
              <a:off x="3075970" y="24352827"/>
              <a:ext cx="624840" cy="597408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decagon 17">
              <a:extLst>
                <a:ext uri="{FF2B5EF4-FFF2-40B4-BE49-F238E27FC236}">
                  <a16:creationId xmlns:a16="http://schemas.microsoft.com/office/drawing/2014/main" id="{21B05FD0-23A7-4844-B043-86133C148E4C}"/>
                </a:ext>
              </a:extLst>
            </p:cNvPr>
            <p:cNvSpPr/>
            <p:nvPr/>
          </p:nvSpPr>
          <p:spPr>
            <a:xfrm>
              <a:off x="15772409" y="25079628"/>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decagon 22">
              <a:extLst>
                <a:ext uri="{FF2B5EF4-FFF2-40B4-BE49-F238E27FC236}">
                  <a16:creationId xmlns:a16="http://schemas.microsoft.com/office/drawing/2014/main" id="{4ADADC42-C994-477B-A0E0-E66508ED206F}"/>
                </a:ext>
              </a:extLst>
            </p:cNvPr>
            <p:cNvSpPr/>
            <p:nvPr/>
          </p:nvSpPr>
          <p:spPr>
            <a:xfrm>
              <a:off x="15772409" y="29101211"/>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decagon 23">
              <a:extLst>
                <a:ext uri="{FF2B5EF4-FFF2-40B4-BE49-F238E27FC236}">
                  <a16:creationId xmlns:a16="http://schemas.microsoft.com/office/drawing/2014/main" id="{0E86F4FF-3B0A-4D9F-B522-B591682DF3F8}"/>
                </a:ext>
              </a:extLst>
            </p:cNvPr>
            <p:cNvSpPr/>
            <p:nvPr/>
          </p:nvSpPr>
          <p:spPr>
            <a:xfrm>
              <a:off x="3927770" y="25079628"/>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decagon 24">
              <a:extLst>
                <a:ext uri="{FF2B5EF4-FFF2-40B4-BE49-F238E27FC236}">
                  <a16:creationId xmlns:a16="http://schemas.microsoft.com/office/drawing/2014/main" id="{0034B630-2ED7-4EE5-8A88-08A969D19A20}"/>
                </a:ext>
              </a:extLst>
            </p:cNvPr>
            <p:cNvSpPr/>
            <p:nvPr/>
          </p:nvSpPr>
          <p:spPr>
            <a:xfrm>
              <a:off x="3927770" y="29101211"/>
              <a:ext cx="780586" cy="794746"/>
            </a:xfrm>
            <a:prstGeom prst="dodecagon">
              <a:avLst/>
            </a:prstGeom>
            <a:solidFill>
              <a:schemeClr val="tx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7947AE5-3A4E-4370-996C-249368D3BF81}"/>
                </a:ext>
              </a:extLst>
            </p:cNvPr>
            <p:cNvSpPr txBox="1"/>
            <p:nvPr/>
          </p:nvSpPr>
          <p:spPr>
            <a:xfrm>
              <a:off x="5430614" y="23720301"/>
              <a:ext cx="10972800" cy="1330861"/>
            </a:xfrm>
            <a:prstGeom prst="rect">
              <a:avLst/>
            </a:prstGeom>
            <a:noFill/>
          </p:spPr>
          <p:txBody>
            <a:bodyPr wrap="square" rtlCol="0">
              <a:spAutoFit/>
            </a:bodyPr>
            <a:lstStyle/>
            <a:p>
              <a:r>
                <a:rPr lang="en-US" sz="4800" dirty="0"/>
                <a:t>DLC pro Laser Controller</a:t>
              </a:r>
            </a:p>
          </p:txBody>
        </p:sp>
        <p:sp>
          <p:nvSpPr>
            <p:cNvPr id="57" name="Rectangle: Top Corners Snipped 56">
              <a:extLst>
                <a:ext uri="{FF2B5EF4-FFF2-40B4-BE49-F238E27FC236}">
                  <a16:creationId xmlns:a16="http://schemas.microsoft.com/office/drawing/2014/main" id="{DAB93E82-4917-401C-9118-B4B53C6D4B9A}"/>
                </a:ext>
              </a:extLst>
            </p:cNvPr>
            <p:cNvSpPr/>
            <p:nvPr/>
          </p:nvSpPr>
          <p:spPr>
            <a:xfrm>
              <a:off x="4373880" y="23381970"/>
              <a:ext cx="746759" cy="311661"/>
            </a:xfrm>
            <a:prstGeom prst="snip2SameRect">
              <a:avLst>
                <a:gd name="adj1" fmla="val 46618"/>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a:extLst>
              <a:ext uri="{FF2B5EF4-FFF2-40B4-BE49-F238E27FC236}">
                <a16:creationId xmlns:a16="http://schemas.microsoft.com/office/drawing/2014/main" id="{4E728582-C424-4509-814A-7744A9FBA520}"/>
              </a:ext>
            </a:extLst>
          </p:cNvPr>
          <p:cNvSpPr txBox="1"/>
          <p:nvPr/>
        </p:nvSpPr>
        <p:spPr>
          <a:xfrm>
            <a:off x="3141653" y="18370852"/>
            <a:ext cx="13594449" cy="4286861"/>
          </a:xfrm>
          <a:prstGeom prst="rect">
            <a:avLst/>
          </a:prstGeom>
          <a:solidFill>
            <a:schemeClr val="bg1"/>
          </a:solidFill>
          <a:ln w="76200">
            <a:solidFill>
              <a:schemeClr val="accent2"/>
            </a:solidFill>
          </a:ln>
        </p:spPr>
        <p:txBody>
          <a:bodyPr wrap="square" lIns="457200" tIns="457200" rIns="457200" bIns="457200" rtlCol="0">
            <a:noAutofit/>
          </a:bodyPr>
          <a:lstStyle/>
          <a:p>
            <a:pPr defTabSz="914400"/>
            <a:endParaRPr lang="en-US" sz="2400" dirty="0">
              <a:latin typeface="Univers" panose="020B0503020202020204" pitchFamily="34" charset="0"/>
            </a:endParaRPr>
          </a:p>
          <a:p>
            <a:pPr defTabSz="914400"/>
            <a:r>
              <a:rPr lang="en-US" sz="2400" dirty="0">
                <a:latin typeface="Univers" panose="020B0503020202020204" pitchFamily="34" charset="0"/>
              </a:rPr>
              <a:t>	Various components within the laser itself have minimal coefficients of thermal expansion. Humidity, pressure, power supply, and mechanical vibrations also change the conditions within the laser casing inciting problematic frequency drift. </a:t>
            </a:r>
          </a:p>
          <a:p>
            <a:pPr defTabSz="914400"/>
            <a:endParaRPr lang="en-US" sz="2400" dirty="0">
              <a:latin typeface="Univers" panose="020B0503020202020204" pitchFamily="34" charset="0"/>
            </a:endParaRPr>
          </a:p>
          <a:p>
            <a:pPr defTabSz="914400"/>
            <a:r>
              <a:rPr lang="en-US" sz="2400" dirty="0">
                <a:latin typeface="Univers" panose="020B0503020202020204" pitchFamily="34" charset="0"/>
              </a:rPr>
              <a:t>	While tuning to a Rb transition can be done simply with an IR camera and sweeping through a range of the laser’s control parameters until the evacuated gas cylinder starts to glow infrared, that transition can be totally lost within about an hour. We want to avoid this for the longer Faraday rotation experiments where remaining on transition is imperative.</a:t>
            </a:r>
          </a:p>
        </p:txBody>
      </p:sp>
      <p:sp>
        <p:nvSpPr>
          <p:cNvPr id="82" name="TextBox 81">
            <a:extLst>
              <a:ext uri="{FF2B5EF4-FFF2-40B4-BE49-F238E27FC236}">
                <a16:creationId xmlns:a16="http://schemas.microsoft.com/office/drawing/2014/main" id="{526B35AA-ECC0-497F-988B-F5438455428E}"/>
              </a:ext>
            </a:extLst>
          </p:cNvPr>
          <p:cNvSpPr txBox="1"/>
          <p:nvPr/>
        </p:nvSpPr>
        <p:spPr>
          <a:xfrm>
            <a:off x="30111631" y="11513190"/>
            <a:ext cx="12428446" cy="7880287"/>
          </a:xfrm>
          <a:prstGeom prst="rect">
            <a:avLst/>
          </a:prstGeom>
          <a:solidFill>
            <a:schemeClr val="bg1"/>
          </a:solidFill>
          <a:ln w="76200">
            <a:solidFill>
              <a:schemeClr val="tx1"/>
            </a:solidFill>
          </a:ln>
        </p:spPr>
        <p:txBody>
          <a:bodyPr wrap="square" lIns="457200" tIns="822960" rIns="457200" bIns="457200" rtlCol="0">
            <a:noAutofit/>
          </a:bodyPr>
          <a:lstStyle/>
          <a:p>
            <a:pPr marL="0" indent="0" defTabSz="914400">
              <a:buNone/>
            </a:pPr>
            <a:r>
              <a:rPr lang="en-US" sz="2400" dirty="0">
                <a:latin typeface="Univers" panose="020B0503020202020204" pitchFamily="34" charset="0"/>
              </a:rPr>
              <a:t>	Shining light through a scanning Fabry-Perot Interferometer and evaluating the phase shift of the timing of the flashes coming through gave us a measure of the drift velocity. </a:t>
            </a:r>
          </a:p>
        </p:txBody>
      </p: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C9D0D9AF-E409-40C8-852E-4DF254032E94}"/>
                  </a:ext>
                </a:extLst>
              </p:cNvPr>
              <p:cNvSpPr txBox="1"/>
              <p:nvPr/>
            </p:nvSpPr>
            <p:spPr>
              <a:xfrm>
                <a:off x="32265520" y="11072099"/>
                <a:ext cx="8100501"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Quantifying </a:t>
                </a:r>
                <a14:m>
                  <m:oMath xmlns:m="http://schemas.openxmlformats.org/officeDocument/2006/math">
                    <m:r>
                      <a:rPr lang="en-US" sz="4800" b="0" i="1" smtClean="0">
                        <a:latin typeface="Cambria Math" panose="02040503050406030204" pitchFamily="18" charset="0"/>
                      </a:rPr>
                      <m:t>𝜈</m:t>
                    </m:r>
                  </m:oMath>
                </a14:m>
                <a:r>
                  <a:rPr lang="en-US" sz="4800" dirty="0">
                    <a:latin typeface="+mj-lt"/>
                  </a:rPr>
                  <a:t>-Drift</a:t>
                </a:r>
              </a:p>
            </p:txBody>
          </p:sp>
        </mc:Choice>
        <mc:Fallback>
          <p:sp>
            <p:nvSpPr>
              <p:cNvPr id="83" name="TextBox 82">
                <a:extLst>
                  <a:ext uri="{FF2B5EF4-FFF2-40B4-BE49-F238E27FC236}">
                    <a16:creationId xmlns:a16="http://schemas.microsoft.com/office/drawing/2014/main" id="{C9D0D9AF-E409-40C8-852E-4DF254032E94}"/>
                  </a:ext>
                </a:extLst>
              </p:cNvPr>
              <p:cNvSpPr txBox="1">
                <a:spLocks noRot="1" noChangeAspect="1" noMove="1" noResize="1" noEditPoints="1" noAdjustHandles="1" noChangeArrowheads="1" noChangeShapeType="1" noTextEdit="1"/>
              </p:cNvSpPr>
              <p:nvPr/>
            </p:nvSpPr>
            <p:spPr>
              <a:xfrm>
                <a:off x="32265520" y="11072099"/>
                <a:ext cx="8100501" cy="830997"/>
              </a:xfrm>
              <a:prstGeom prst="rect">
                <a:avLst/>
              </a:prstGeom>
              <a:blipFill>
                <a:blip r:embed="rId8"/>
                <a:stretch>
                  <a:fillRect t="-10000" b="-30667"/>
                </a:stretch>
              </a:blipFill>
              <a:ln w="76200">
                <a:solidFill>
                  <a:schemeClr val="accent2"/>
                </a:solid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5372B3A8-F612-44E1-9DBB-F176C184F7CA}"/>
              </a:ext>
            </a:extLst>
          </p:cNvPr>
          <p:cNvSpPr txBox="1"/>
          <p:nvPr/>
        </p:nvSpPr>
        <p:spPr>
          <a:xfrm>
            <a:off x="30111630" y="20596172"/>
            <a:ext cx="12428448" cy="5708068"/>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400" dirty="0">
                <a:latin typeface="Univers" panose="020B0503020202020204" pitchFamily="34" charset="0"/>
              </a:rPr>
              <a:t>Combining the locking method with the </a:t>
            </a:r>
            <a:r>
              <a:rPr lang="en-US" sz="2400" dirty="0" err="1">
                <a:latin typeface="Univers" panose="020B0503020202020204" pitchFamily="34" charset="0"/>
              </a:rPr>
              <a:t>fabry-perot</a:t>
            </a:r>
            <a:r>
              <a:rPr lang="en-US" sz="2400" dirty="0">
                <a:latin typeface="Univers" panose="020B0503020202020204" pitchFamily="34" charset="0"/>
              </a:rPr>
              <a:t> quantification, we determined with multiple test over several hours, as well as intentionally introducing temperature variation.</a:t>
            </a:r>
            <a:endParaRPr lang="en-US" sz="2400" dirty="0"/>
          </a:p>
        </p:txBody>
      </p:sp>
      <p:sp>
        <p:nvSpPr>
          <p:cNvPr id="89" name="TextBox 88">
            <a:extLst>
              <a:ext uri="{FF2B5EF4-FFF2-40B4-BE49-F238E27FC236}">
                <a16:creationId xmlns:a16="http://schemas.microsoft.com/office/drawing/2014/main" id="{75B29FE1-BFA1-4AB3-9EAF-E14DDA541247}"/>
              </a:ext>
            </a:extLst>
          </p:cNvPr>
          <p:cNvSpPr txBox="1"/>
          <p:nvPr/>
        </p:nvSpPr>
        <p:spPr>
          <a:xfrm>
            <a:off x="32402068" y="20157299"/>
            <a:ext cx="8100501"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Results</a:t>
            </a:r>
            <a:endParaRPr lang="en-US" dirty="0">
              <a:latin typeface="+mj-lt"/>
            </a:endParaRPr>
          </a:p>
        </p:txBody>
      </p:sp>
      <p:sp>
        <p:nvSpPr>
          <p:cNvPr id="90" name="TextBox 89">
            <a:extLst>
              <a:ext uri="{FF2B5EF4-FFF2-40B4-BE49-F238E27FC236}">
                <a16:creationId xmlns:a16="http://schemas.microsoft.com/office/drawing/2014/main" id="{A139717E-C818-44FA-8BE8-D64D811A13E9}"/>
              </a:ext>
            </a:extLst>
          </p:cNvPr>
          <p:cNvSpPr txBox="1"/>
          <p:nvPr/>
        </p:nvSpPr>
        <p:spPr>
          <a:xfrm>
            <a:off x="30751710" y="27303864"/>
            <a:ext cx="11141368" cy="2239463"/>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latin typeface="Univers" panose="020B0503020202020204" pitchFamily="34" charset="0"/>
              </a:rPr>
              <a:t>	</a:t>
            </a:r>
            <a:endParaRPr lang="en-US" sz="2800" dirty="0"/>
          </a:p>
        </p:txBody>
      </p:sp>
      <p:sp>
        <p:nvSpPr>
          <p:cNvPr id="91" name="TextBox 90">
            <a:extLst>
              <a:ext uri="{FF2B5EF4-FFF2-40B4-BE49-F238E27FC236}">
                <a16:creationId xmlns:a16="http://schemas.microsoft.com/office/drawing/2014/main" id="{97F1DE60-0FB4-4167-8B71-80A282DE175A}"/>
              </a:ext>
            </a:extLst>
          </p:cNvPr>
          <p:cNvSpPr txBox="1"/>
          <p:nvPr/>
        </p:nvSpPr>
        <p:spPr>
          <a:xfrm>
            <a:off x="32402068" y="26859097"/>
            <a:ext cx="8100501"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References</a:t>
            </a:r>
            <a:endParaRPr lang="en-US" dirty="0">
              <a:latin typeface="+mj-lt"/>
            </a:endParaRPr>
          </a:p>
        </p:txBody>
      </p:sp>
      <p:sp>
        <p:nvSpPr>
          <p:cNvPr id="4" name="Rectangle 3">
            <a:extLst>
              <a:ext uri="{FF2B5EF4-FFF2-40B4-BE49-F238E27FC236}">
                <a16:creationId xmlns:a16="http://schemas.microsoft.com/office/drawing/2014/main" id="{CCCB24FB-5FA0-4D65-9556-44C35745C34B}"/>
              </a:ext>
            </a:extLst>
          </p:cNvPr>
          <p:cNvSpPr/>
          <p:nvPr/>
        </p:nvSpPr>
        <p:spPr>
          <a:xfrm>
            <a:off x="17070719" y="15614609"/>
            <a:ext cx="1544194" cy="1545336"/>
          </a:xfrm>
          <a:prstGeom prst="rect">
            <a:avLst/>
          </a:prstGeom>
          <a:gradFill flip="none" rotWithShape="1">
            <a:gsLst>
              <a:gs pos="100000">
                <a:schemeClr val="accent3">
                  <a:lumMod val="60000"/>
                  <a:lumOff val="40000"/>
                  <a:shade val="30000"/>
                  <a:satMod val="115000"/>
                  <a:alpha val="18000"/>
                </a:schemeClr>
              </a:gs>
              <a:gs pos="0">
                <a:schemeClr val="accent3">
                  <a:lumMod val="60000"/>
                  <a:lumOff val="40000"/>
                  <a:shade val="100000"/>
                  <a:satMod val="115000"/>
                  <a:alpha val="75000"/>
                </a:schemeClr>
              </a:gs>
            </a:gsLst>
            <a:path path="circle">
              <a:fillToRect r="100000" b="100000"/>
            </a:path>
            <a:tileRect l="-100000" t="-100000"/>
          </a:gra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33FA0A0-3195-43E0-AABE-BE291F6D8BB4}"/>
              </a:ext>
            </a:extLst>
          </p:cNvPr>
          <p:cNvCxnSpPr>
            <a:cxnSpLocks/>
          </p:cNvCxnSpPr>
          <p:nvPr/>
        </p:nvCxnSpPr>
        <p:spPr>
          <a:xfrm flipH="1">
            <a:off x="17045372" y="15637420"/>
            <a:ext cx="1556590" cy="15225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4C4D357-520C-44AD-B476-92807D72B73C}"/>
                  </a:ext>
                </a:extLst>
              </p:cNvPr>
              <p:cNvSpPr txBox="1"/>
              <p:nvPr/>
            </p:nvSpPr>
            <p:spPr>
              <a:xfrm>
                <a:off x="10447361" y="15981717"/>
                <a:ext cx="4773314" cy="8309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760</m:t>
                      </m:r>
                      <m:r>
                        <a:rPr lang="en-US" sz="2400" b="0" i="1" dirty="0" smtClean="0">
                          <a:latin typeface="Cambria Math" panose="02040503050406030204" pitchFamily="18" charset="0"/>
                        </a:rPr>
                        <m:t> </m:t>
                      </m:r>
                      <m:r>
                        <m:rPr>
                          <m:sty m:val="p"/>
                        </m:rPr>
                        <a:rPr lang="en-US" sz="2400" b="0" i="0" dirty="0" smtClean="0">
                          <a:latin typeface="Cambria Math" panose="02040503050406030204" pitchFamily="18" charset="0"/>
                        </a:rPr>
                        <m:t>nm</m:t>
                      </m:r>
                      <m:r>
                        <a:rPr lang="en-US" sz="2400" i="1" dirty="0" smtClean="0">
                          <a:latin typeface="Cambria Math" panose="02040503050406030204" pitchFamily="18" charset="0"/>
                        </a:rPr>
                        <m:t>&lt;</m:t>
                      </m:r>
                      <m:r>
                        <a:rPr lang="en-US" sz="2400" b="0" i="1" dirty="0" smtClean="0">
                          <a:latin typeface="Cambria Math" panose="02040503050406030204" pitchFamily="18" charset="0"/>
                        </a:rPr>
                        <m:t>𝜆</m:t>
                      </m:r>
                      <m:r>
                        <a:rPr lang="en-US" sz="2400" i="1" dirty="0" smtClean="0">
                          <a:latin typeface="Cambria Math" panose="02040503050406030204" pitchFamily="18" charset="0"/>
                        </a:rPr>
                        <m:t>&lt; 820</m:t>
                      </m:r>
                      <m:r>
                        <a:rPr lang="en-US" sz="2400" b="0" i="1" dirty="0" smtClean="0">
                          <a:latin typeface="Cambria Math" panose="02040503050406030204" pitchFamily="18" charset="0"/>
                        </a:rPr>
                        <m:t> </m:t>
                      </m:r>
                      <m:r>
                        <m:rPr>
                          <m:sty m:val="p"/>
                        </m:rPr>
                        <a:rPr lang="en-US" sz="2400" b="0" i="1" dirty="0" smtClean="0">
                          <a:latin typeface="Cambria Math" panose="02040503050406030204" pitchFamily="18" charset="0"/>
                        </a:rPr>
                        <m:t>nm</m:t>
                      </m:r>
                    </m:oMath>
                  </m:oMathPara>
                </a14:m>
                <a:endParaRPr lang="en-US" sz="2400" dirty="0"/>
              </a:p>
              <a:p>
                <a:pPr/>
                <a14:m>
                  <m:oMathPara xmlns:m="http://schemas.openxmlformats.org/officeDocument/2006/math">
                    <m:oMathParaPr>
                      <m:jc m:val="centerGroup"/>
                    </m:oMathParaPr>
                    <m:oMath xmlns:m="http://schemas.openxmlformats.org/officeDocument/2006/math">
                      <m:r>
                        <m:rPr>
                          <m:sty m:val="p"/>
                        </m:rPr>
                        <a:rPr lang="en-US" sz="2400" i="1" dirty="0">
                          <a:latin typeface="Cambria Math" panose="02040503050406030204" pitchFamily="18" charset="0"/>
                        </a:rPr>
                        <m:t>I</m:t>
                      </m:r>
                      <m:r>
                        <m:rPr>
                          <m:sty m:val="p"/>
                        </m:rPr>
                        <a:rPr lang="en-US" sz="2400" b="0" i="1" dirty="0" smtClean="0">
                          <a:latin typeface="Cambria Math" panose="02040503050406030204" pitchFamily="18" charset="0"/>
                        </a:rPr>
                        <m:t>ntensity</m:t>
                      </m:r>
                      <m:r>
                        <a:rPr lang="en-US" sz="2400" i="1" dirty="0" smtClean="0">
                          <a:latin typeface="Cambria Math" panose="02040503050406030204" pitchFamily="18" charset="0"/>
                        </a:rPr>
                        <m:t>&lt; 60</m:t>
                      </m:r>
                      <m:r>
                        <a:rPr lang="en-US" sz="2400" b="0" i="1" dirty="0" smtClean="0">
                          <a:latin typeface="Cambria Math" panose="02040503050406030204" pitchFamily="18" charset="0"/>
                        </a:rPr>
                        <m:t> </m:t>
                      </m:r>
                      <m:r>
                        <m:rPr>
                          <m:sty m:val="p"/>
                        </m:rPr>
                        <a:rPr lang="en-US" sz="2400" b="0" i="1" dirty="0" smtClean="0">
                          <a:latin typeface="Cambria Math" panose="02040503050406030204" pitchFamily="18" charset="0"/>
                        </a:rPr>
                        <m:t>mW</m:t>
                      </m:r>
                    </m:oMath>
                  </m:oMathPara>
                </a14:m>
                <a:endParaRPr lang="en-US" sz="2400" dirty="0"/>
              </a:p>
            </p:txBody>
          </p:sp>
        </mc:Choice>
        <mc:Fallback xmlns="">
          <p:sp>
            <p:nvSpPr>
              <p:cNvPr id="30" name="TextBox 29">
                <a:extLst>
                  <a:ext uri="{FF2B5EF4-FFF2-40B4-BE49-F238E27FC236}">
                    <a16:creationId xmlns:a16="http://schemas.microsoft.com/office/drawing/2014/main" id="{44C4D357-520C-44AD-B476-92807D72B73C}"/>
                  </a:ext>
                </a:extLst>
              </p:cNvPr>
              <p:cNvSpPr txBox="1">
                <a:spLocks noRot="1" noChangeAspect="1" noMove="1" noResize="1" noEditPoints="1" noAdjustHandles="1" noChangeArrowheads="1" noChangeShapeType="1" noTextEdit="1"/>
              </p:cNvSpPr>
              <p:nvPr/>
            </p:nvSpPr>
            <p:spPr>
              <a:xfrm>
                <a:off x="10447361" y="15981717"/>
                <a:ext cx="4773314" cy="830997"/>
              </a:xfrm>
              <a:prstGeom prst="rect">
                <a:avLst/>
              </a:prstGeom>
              <a:blipFill>
                <a:blip r:embed="rId9"/>
                <a:stretch>
                  <a:fillRect b="-9559"/>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40C6F98A-AB59-4230-B57E-E134189F18EB}"/>
              </a:ext>
            </a:extLst>
          </p:cNvPr>
          <p:cNvSpPr txBox="1"/>
          <p:nvPr/>
        </p:nvSpPr>
        <p:spPr>
          <a:xfrm>
            <a:off x="11468376" y="15603312"/>
            <a:ext cx="3036663" cy="461665"/>
          </a:xfrm>
          <a:prstGeom prst="rect">
            <a:avLst/>
          </a:prstGeom>
          <a:noFill/>
        </p:spPr>
        <p:txBody>
          <a:bodyPr wrap="square">
            <a:spAutoFit/>
          </a:bodyPr>
          <a:lstStyle/>
          <a:p>
            <a:r>
              <a:rPr lang="en-US" sz="2400" dirty="0"/>
              <a:t>Near Infrared light:</a:t>
            </a:r>
          </a:p>
        </p:txBody>
      </p:sp>
      <p:sp>
        <p:nvSpPr>
          <p:cNvPr id="39" name="TextBox 38">
            <a:extLst>
              <a:ext uri="{FF2B5EF4-FFF2-40B4-BE49-F238E27FC236}">
                <a16:creationId xmlns:a16="http://schemas.microsoft.com/office/drawing/2014/main" id="{0EF51408-9076-41F9-981F-D5E07C58BDE4}"/>
              </a:ext>
            </a:extLst>
          </p:cNvPr>
          <p:cNvSpPr txBox="1"/>
          <p:nvPr/>
        </p:nvSpPr>
        <p:spPr>
          <a:xfrm>
            <a:off x="3902742" y="23021251"/>
            <a:ext cx="7324374" cy="707886"/>
          </a:xfrm>
          <a:prstGeom prst="rect">
            <a:avLst/>
          </a:prstGeom>
          <a:solidFill>
            <a:schemeClr val="bg2"/>
          </a:solidFill>
        </p:spPr>
        <p:txBody>
          <a:bodyPr wrap="square" rtlCol="0">
            <a:spAutoFit/>
          </a:bodyPr>
          <a:lstStyle/>
          <a:p>
            <a:r>
              <a:rPr lang="en-US" sz="2000" dirty="0"/>
              <a:t>Controls: Littrow Grating angle, temperature, and current through active laser medium</a:t>
            </a:r>
          </a:p>
        </p:txBody>
      </p:sp>
      <p:sp>
        <p:nvSpPr>
          <p:cNvPr id="60" name="TextBox 59">
            <a:extLst>
              <a:ext uri="{FF2B5EF4-FFF2-40B4-BE49-F238E27FC236}">
                <a16:creationId xmlns:a16="http://schemas.microsoft.com/office/drawing/2014/main" id="{48671E40-55D4-4D73-AE48-082498A776EA}"/>
              </a:ext>
            </a:extLst>
          </p:cNvPr>
          <p:cNvSpPr txBox="1"/>
          <p:nvPr/>
        </p:nvSpPr>
        <p:spPr>
          <a:xfrm>
            <a:off x="18987570" y="17353684"/>
            <a:ext cx="10425630" cy="6329489"/>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endParaRPr lang="en-US" sz="2800" dirty="0">
              <a:solidFill>
                <a:schemeClr val="tx1"/>
              </a:solidFill>
            </a:endParaRPr>
          </a:p>
        </p:txBody>
      </p:sp>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1EB109DA-EE6E-4211-860B-4113BA185A21}"/>
                  </a:ext>
                </a:extLst>
              </p:cNvPr>
              <p:cNvSpPr txBox="1"/>
              <p:nvPr/>
            </p:nvSpPr>
            <p:spPr>
              <a:xfrm>
                <a:off x="14305268" y="24191072"/>
                <a:ext cx="15107932" cy="7621049"/>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400" b="0" dirty="0">
                    <a:solidFill>
                      <a:schemeClr val="tx1"/>
                    </a:solidFill>
                  </a:rPr>
                  <a:t>	The response to </a:t>
                </a:r>
                <a:r>
                  <a:rPr lang="en-US" sz="2400" dirty="0"/>
                  <a:t>voltage supplied </a:t>
                </a:r>
                <a:r>
                  <a:rPr lang="en-US" sz="2400" b="0" dirty="0">
                    <a:solidFill>
                      <a:schemeClr val="tx1"/>
                    </a:solidFill>
                  </a:rPr>
                  <a:t>the piezoelectric actuator responsible for the Littrow grating angle, is chosen as a function of an error function.</a:t>
                </a:r>
              </a:p>
              <a:p>
                <a:pPr algn="ctr" defTabSz="914400"/>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𝑢</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𝑡</m:t>
                          </m:r>
                        </m:e>
                      </m:d>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𝐾</m:t>
                          </m:r>
                        </m:e>
                        <m:sub>
                          <m:r>
                            <a:rPr lang="en-US" sz="2800" b="0" i="1" smtClean="0">
                              <a:solidFill>
                                <a:schemeClr val="tx1"/>
                              </a:solidFill>
                              <a:latin typeface="Cambria Math" panose="02040503050406030204" pitchFamily="18" charset="0"/>
                            </a:rPr>
                            <m:t>𝑝</m:t>
                          </m:r>
                        </m:sub>
                      </m:sSub>
                      <m:r>
                        <a:rPr lang="en-US" sz="2800" b="0" i="1" smtClean="0">
                          <a:solidFill>
                            <a:schemeClr val="tx1"/>
                          </a:solidFill>
                          <a:latin typeface="Cambria Math" panose="02040503050406030204" pitchFamily="18" charset="0"/>
                        </a:rPr>
                        <m:t>𝑒</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𝑡</m:t>
                          </m:r>
                        </m:e>
                      </m:d>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𝐾</m:t>
                          </m:r>
                        </m:e>
                        <m:sub>
                          <m:r>
                            <a:rPr lang="en-US" sz="2800" b="0" i="1" smtClean="0">
                              <a:solidFill>
                                <a:schemeClr val="tx1"/>
                              </a:solidFill>
                              <a:latin typeface="Cambria Math" panose="02040503050406030204" pitchFamily="18" charset="0"/>
                            </a:rPr>
                            <m:t>𝑖</m:t>
                          </m:r>
                        </m:sub>
                      </m:sSub>
                      <m:nary>
                        <m:naryPr>
                          <m:ctrlPr>
                            <a:rPr lang="en-US" sz="2800" b="0" i="1" smtClean="0">
                              <a:solidFill>
                                <a:schemeClr val="tx1"/>
                              </a:solidFill>
                              <a:latin typeface="Cambria Math" panose="02040503050406030204" pitchFamily="18" charset="0"/>
                            </a:rPr>
                          </m:ctrlPr>
                        </m:naryPr>
                        <m:sub>
                          <m:r>
                            <a:rPr lang="en-US" sz="2800" b="0" i="1" smtClean="0">
                              <a:solidFill>
                                <a:schemeClr val="tx1"/>
                              </a:solidFill>
                              <a:latin typeface="Cambria Math" panose="02040503050406030204" pitchFamily="18" charset="0"/>
                            </a:rPr>
                            <m:t>0</m:t>
                          </m:r>
                        </m:sub>
                        <m:sup>
                          <m:r>
                            <a:rPr lang="en-US" sz="2800" b="0" i="1" smtClean="0">
                              <a:solidFill>
                                <a:schemeClr val="tx1"/>
                              </a:solidFill>
                              <a:latin typeface="Cambria Math" panose="02040503050406030204" pitchFamily="18" charset="0"/>
                            </a:rPr>
                            <m:t>𝑡</m:t>
                          </m:r>
                        </m:sup>
                        <m:e>
                          <m:r>
                            <a:rPr lang="en-US" sz="2800" i="1">
                              <a:solidFill>
                                <a:schemeClr val="tx1"/>
                              </a:solidFill>
                              <a:latin typeface="Cambria Math" panose="02040503050406030204" pitchFamily="18" charset="0"/>
                            </a:rPr>
                            <m:t>𝑒</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𝜏</m:t>
                              </m:r>
                            </m:e>
                          </m:d>
                          <m:r>
                            <a:rPr lang="en-US" sz="2800" i="1">
                              <a:solidFill>
                                <a:schemeClr val="tx1"/>
                              </a:solidFill>
                              <a:latin typeface="Cambria Math" panose="02040503050406030204" pitchFamily="18" charset="0"/>
                            </a:rPr>
                            <m:t>𝑑</m:t>
                          </m:r>
                          <m:r>
                            <a:rPr lang="en-US" sz="2800" i="1">
                              <a:solidFill>
                                <a:schemeClr val="tx1"/>
                              </a:solidFill>
                              <a:latin typeface="Cambria Math" panose="02040503050406030204" pitchFamily="18" charset="0"/>
                            </a:rPr>
                            <m:t>𝜏</m:t>
                          </m:r>
                        </m:e>
                      </m:nary>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𝐾</m:t>
                          </m:r>
                        </m:e>
                        <m:sub>
                          <m:r>
                            <a:rPr lang="en-US" sz="2800" b="0" i="1" smtClean="0">
                              <a:solidFill>
                                <a:schemeClr val="tx1"/>
                              </a:solidFill>
                              <a:latin typeface="Cambria Math" panose="02040503050406030204" pitchFamily="18" charset="0"/>
                            </a:rPr>
                            <m:t>𝑑</m:t>
                          </m:r>
                        </m:sub>
                      </m:sSub>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𝑡</m:t>
                              </m:r>
                            </m:e>
                          </m:d>
                        </m:num>
                        <m:den>
                          <m:r>
                            <a:rPr lang="en-US" sz="2800" b="0" i="1" smtClean="0">
                              <a:solidFill>
                                <a:schemeClr val="tx1"/>
                              </a:solidFill>
                              <a:latin typeface="Cambria Math" panose="02040503050406030204" pitchFamily="18" charset="0"/>
                            </a:rPr>
                            <m:t>𝑑𝑡</m:t>
                          </m:r>
                        </m:den>
                      </m:f>
                    </m:oMath>
                  </m:oMathPara>
                </a14:m>
                <a:endParaRPr lang="en-US" sz="2400" dirty="0">
                  <a:solidFill>
                    <a:schemeClr val="tx1"/>
                  </a:solidFill>
                </a:endParaRPr>
              </a:p>
              <a:p>
                <a:pPr defTabSz="914400"/>
                <a:r>
                  <a:rPr lang="en-US" sz="2400" dirty="0">
                    <a:solidFill>
                      <a:schemeClr val="tx1"/>
                    </a:solidFill>
                  </a:rPr>
                  <a:t>	For Top of Fring</a:t>
                </a:r>
                <a:r>
                  <a:rPr lang="en-US" sz="2400" dirty="0"/>
                  <a:t>e locking, the response function is the rate of change of the intensity. This rate of change is calculated via current modulation and demodulation. </a:t>
                </a:r>
              </a:p>
              <a:p>
                <a:pPr defTabSz="914400"/>
                <a:endParaRPr lang="en-US" sz="2400" dirty="0"/>
              </a:p>
              <a:p>
                <a:pPr defTabSz="914400"/>
                <a:endParaRPr lang="en-US" sz="2400" dirty="0">
                  <a:solidFill>
                    <a:schemeClr val="tx1"/>
                  </a:solidFill>
                </a:endParaRPr>
              </a:p>
              <a:p>
                <a:pPr defTabSz="914400"/>
                <a:endParaRPr lang="en-US" sz="2800" dirty="0"/>
              </a:p>
              <a:p>
                <a:pPr defTabSz="914400"/>
                <a:endParaRPr lang="en-US" sz="2800" dirty="0"/>
              </a:p>
              <a:p>
                <a:pPr defTabSz="914400"/>
                <a:endParaRPr lang="en-US" sz="2800" dirty="0"/>
              </a:p>
              <a:p>
                <a:pPr defTabSz="914400"/>
                <a:endParaRPr lang="en-US" sz="2800" dirty="0"/>
              </a:p>
              <a:p>
                <a:pPr defTabSz="914400"/>
                <a:endParaRPr lang="en-US" sz="2800" dirty="0"/>
              </a:p>
              <a:p>
                <a:pPr defTabSz="914400"/>
                <a:endParaRPr lang="en-US" sz="2800" dirty="0"/>
              </a:p>
            </p:txBody>
          </p:sp>
        </mc:Choice>
        <mc:Fallback>
          <p:sp>
            <p:nvSpPr>
              <p:cNvPr id="63" name="TextBox 62">
                <a:extLst>
                  <a:ext uri="{FF2B5EF4-FFF2-40B4-BE49-F238E27FC236}">
                    <a16:creationId xmlns:a16="http://schemas.microsoft.com/office/drawing/2014/main" id="{1EB109DA-EE6E-4211-860B-4113BA185A21}"/>
                  </a:ext>
                </a:extLst>
              </p:cNvPr>
              <p:cNvSpPr txBox="1">
                <a:spLocks noRot="1" noChangeAspect="1" noMove="1" noResize="1" noEditPoints="1" noAdjustHandles="1" noChangeArrowheads="1" noChangeShapeType="1" noTextEdit="1"/>
              </p:cNvSpPr>
              <p:nvPr/>
            </p:nvSpPr>
            <p:spPr>
              <a:xfrm>
                <a:off x="14305268" y="24191072"/>
                <a:ext cx="15107932" cy="7621049"/>
              </a:xfrm>
              <a:prstGeom prst="rect">
                <a:avLst/>
              </a:prstGeom>
              <a:blipFill>
                <a:blip r:embed="rId10"/>
                <a:stretch>
                  <a:fillRect/>
                </a:stretch>
              </a:blipFill>
              <a:ln w="76200">
                <a:solidFill>
                  <a:schemeClr val="accent2"/>
                </a:solidFill>
              </a:ln>
            </p:spPr>
            <p:txBody>
              <a:bodyPr/>
              <a:lstStyle/>
              <a:p>
                <a:r>
                  <a:rPr lang="en-US">
                    <a:noFill/>
                  </a:rPr>
                  <a:t> </a:t>
                </a:r>
              </a:p>
            </p:txBody>
          </p:sp>
        </mc:Fallback>
      </mc:AlternateContent>
      <p:sp>
        <p:nvSpPr>
          <p:cNvPr id="98" name="TextBox 97">
            <a:extLst>
              <a:ext uri="{FF2B5EF4-FFF2-40B4-BE49-F238E27FC236}">
                <a16:creationId xmlns:a16="http://schemas.microsoft.com/office/drawing/2014/main" id="{0390E410-D134-4B45-8AC4-91DD55B3A0F6}"/>
              </a:ext>
            </a:extLst>
          </p:cNvPr>
          <p:cNvSpPr txBox="1"/>
          <p:nvPr/>
        </p:nvSpPr>
        <p:spPr>
          <a:xfrm rot="16200000">
            <a:off x="15298376" y="11755139"/>
            <a:ext cx="3036663" cy="461665"/>
          </a:xfrm>
          <a:prstGeom prst="rect">
            <a:avLst/>
          </a:prstGeom>
          <a:noFill/>
        </p:spPr>
        <p:txBody>
          <a:bodyPr wrap="square">
            <a:spAutoFit/>
          </a:bodyPr>
          <a:lstStyle/>
          <a:p>
            <a:r>
              <a:rPr lang="en-US" sz="2400" dirty="0"/>
              <a:t>Evacuated Rb Cell</a:t>
            </a:r>
          </a:p>
        </p:txBody>
      </p:sp>
      <p:pic>
        <p:nvPicPr>
          <p:cNvPr id="109" name="Picture 108">
            <a:extLst>
              <a:ext uri="{FF2B5EF4-FFF2-40B4-BE49-F238E27FC236}">
                <a16:creationId xmlns:a16="http://schemas.microsoft.com/office/drawing/2014/main" id="{96090F03-468D-472D-BEAF-C64E42CD693A}"/>
              </a:ext>
            </a:extLst>
          </p:cNvPr>
          <p:cNvPicPr>
            <a:picLocks noChangeAspect="1"/>
          </p:cNvPicPr>
          <p:nvPr/>
        </p:nvPicPr>
        <p:blipFill rotWithShape="1">
          <a:blip r:embed="rId11">
            <a:extLst>
              <a:ext uri="{28A0092B-C50C-407E-A947-70E740481C1C}">
                <a14:useLocalDpi xmlns:a14="http://schemas.microsoft.com/office/drawing/2010/main" val="0"/>
              </a:ext>
            </a:extLst>
          </a:blip>
          <a:srcRect l="-1" t="15989" r="-846" b="18389"/>
          <a:stretch/>
        </p:blipFill>
        <p:spPr>
          <a:xfrm>
            <a:off x="30111630" y="6788414"/>
            <a:ext cx="7758950" cy="3786669"/>
          </a:xfrm>
          <a:prstGeom prst="rect">
            <a:avLst/>
          </a:prstGeom>
        </p:spPr>
      </p:pic>
      <p:pic>
        <p:nvPicPr>
          <p:cNvPr id="111" name="Picture 110" descr="A screenshot of a computer&#10;&#10;Description automatically generated with medium confidence">
            <a:extLst>
              <a:ext uri="{FF2B5EF4-FFF2-40B4-BE49-F238E27FC236}">
                <a16:creationId xmlns:a16="http://schemas.microsoft.com/office/drawing/2014/main" id="{8857540E-705B-43CF-AB5E-82FF5E249A30}"/>
              </a:ext>
            </a:extLst>
          </p:cNvPr>
          <p:cNvPicPr>
            <a:picLocks noChangeAspect="1"/>
          </p:cNvPicPr>
          <p:nvPr/>
        </p:nvPicPr>
        <p:blipFill rotWithShape="1">
          <a:blip r:embed="rId12">
            <a:extLst>
              <a:ext uri="{28A0092B-C50C-407E-A947-70E740481C1C}">
                <a14:useLocalDpi xmlns:a14="http://schemas.microsoft.com/office/drawing/2010/main" val="0"/>
              </a:ext>
            </a:extLst>
          </a:blip>
          <a:srcRect l="3081" t="14585" r="44140" b="29155"/>
          <a:stretch/>
        </p:blipFill>
        <p:spPr>
          <a:xfrm>
            <a:off x="30772565" y="13564014"/>
            <a:ext cx="4418396" cy="3901102"/>
          </a:xfrm>
          <a:prstGeom prst="rect">
            <a:avLst/>
          </a:prstGeom>
        </p:spPr>
      </p:pic>
      <p:grpSp>
        <p:nvGrpSpPr>
          <p:cNvPr id="117" name="Group 116">
            <a:extLst>
              <a:ext uri="{FF2B5EF4-FFF2-40B4-BE49-F238E27FC236}">
                <a16:creationId xmlns:a16="http://schemas.microsoft.com/office/drawing/2014/main" id="{BA7C7D6F-2EB9-4AE1-AF5F-20CCCF58D208}"/>
              </a:ext>
            </a:extLst>
          </p:cNvPr>
          <p:cNvGrpSpPr/>
          <p:nvPr/>
        </p:nvGrpSpPr>
        <p:grpSpPr>
          <a:xfrm>
            <a:off x="25231620" y="15785809"/>
            <a:ext cx="293521" cy="1166351"/>
            <a:chOff x="25231620" y="15785809"/>
            <a:chExt cx="293521" cy="1166351"/>
          </a:xfrm>
        </p:grpSpPr>
        <p:sp>
          <p:nvSpPr>
            <p:cNvPr id="119" name="Flowchart: Stored Data 118">
              <a:extLst>
                <a:ext uri="{FF2B5EF4-FFF2-40B4-BE49-F238E27FC236}">
                  <a16:creationId xmlns:a16="http://schemas.microsoft.com/office/drawing/2014/main" id="{4730586E-4CCF-4C52-BBB5-FEB823B6FAA7}"/>
                </a:ext>
              </a:extLst>
            </p:cNvPr>
            <p:cNvSpPr/>
            <p:nvPr/>
          </p:nvSpPr>
          <p:spPr>
            <a:xfrm>
              <a:off x="25273302" y="15785809"/>
              <a:ext cx="251839" cy="11663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251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7185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823 w 10000"/>
                <a:gd name="connsiteY2" fmla="*/ 4967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5823" y="2206"/>
                    <a:pt x="5823" y="4967"/>
                  </a:cubicBezTo>
                  <a:cubicBezTo>
                    <a:pt x="5823" y="7728"/>
                    <a:pt x="9079" y="10000"/>
                    <a:pt x="10000" y="10000"/>
                  </a:cubicBezTo>
                  <a:lnTo>
                    <a:pt x="1667" y="10000"/>
                  </a:lnTo>
                  <a:cubicBezTo>
                    <a:pt x="746" y="10000"/>
                    <a:pt x="0" y="7761"/>
                    <a:pt x="0" y="5000"/>
                  </a:cubicBezTo>
                  <a:cubicBezTo>
                    <a:pt x="0" y="2239"/>
                    <a:pt x="746" y="0"/>
                    <a:pt x="1667" y="0"/>
                  </a:cubicBezTo>
                  <a:close/>
                </a:path>
              </a:pathLst>
            </a:custGeom>
            <a:gradFill>
              <a:gsLst>
                <a:gs pos="0">
                  <a:schemeClr val="accent3"/>
                </a:gs>
                <a:gs pos="53000">
                  <a:schemeClr val="bg1">
                    <a:lumMod val="95000"/>
                  </a:schemeClr>
                </a:gs>
                <a:gs pos="100000">
                  <a:schemeClr val="accent3"/>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FC83E7B-0A2D-412E-9C06-D6001C4AE15F}"/>
                </a:ext>
              </a:extLst>
            </p:cNvPr>
            <p:cNvSpPr/>
            <p:nvPr/>
          </p:nvSpPr>
          <p:spPr>
            <a:xfrm rot="10800000">
              <a:off x="25231620" y="15785809"/>
              <a:ext cx="90589" cy="1166351"/>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C82F3912-EC32-49BB-866E-CFEFF046D35C}"/>
              </a:ext>
            </a:extLst>
          </p:cNvPr>
          <p:cNvGrpSpPr/>
          <p:nvPr/>
        </p:nvGrpSpPr>
        <p:grpSpPr>
          <a:xfrm rot="10800000">
            <a:off x="28025620" y="15785809"/>
            <a:ext cx="293521" cy="1166351"/>
            <a:chOff x="25231620" y="15785809"/>
            <a:chExt cx="293521" cy="1166351"/>
          </a:xfrm>
        </p:grpSpPr>
        <p:sp>
          <p:nvSpPr>
            <p:cNvPr id="124" name="Flowchart: Stored Data 118">
              <a:extLst>
                <a:ext uri="{FF2B5EF4-FFF2-40B4-BE49-F238E27FC236}">
                  <a16:creationId xmlns:a16="http://schemas.microsoft.com/office/drawing/2014/main" id="{6C782163-7294-4A77-8148-37FCCDA2EC47}"/>
                </a:ext>
              </a:extLst>
            </p:cNvPr>
            <p:cNvSpPr/>
            <p:nvPr/>
          </p:nvSpPr>
          <p:spPr>
            <a:xfrm>
              <a:off x="25273302" y="15785809"/>
              <a:ext cx="251839" cy="11663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251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7185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5823 w 10000"/>
                <a:gd name="connsiteY2" fmla="*/ 4967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5823" y="2206"/>
                    <a:pt x="5823" y="4967"/>
                  </a:cubicBezTo>
                  <a:cubicBezTo>
                    <a:pt x="5823" y="7728"/>
                    <a:pt x="9079" y="10000"/>
                    <a:pt x="10000" y="10000"/>
                  </a:cubicBezTo>
                  <a:lnTo>
                    <a:pt x="1667" y="10000"/>
                  </a:lnTo>
                  <a:cubicBezTo>
                    <a:pt x="746" y="10000"/>
                    <a:pt x="0" y="7761"/>
                    <a:pt x="0" y="5000"/>
                  </a:cubicBezTo>
                  <a:cubicBezTo>
                    <a:pt x="0" y="2239"/>
                    <a:pt x="746" y="0"/>
                    <a:pt x="1667" y="0"/>
                  </a:cubicBezTo>
                  <a:close/>
                </a:path>
              </a:pathLst>
            </a:custGeom>
            <a:gradFill>
              <a:gsLst>
                <a:gs pos="0">
                  <a:schemeClr val="accent3"/>
                </a:gs>
                <a:gs pos="53000">
                  <a:schemeClr val="bg1">
                    <a:lumMod val="95000"/>
                  </a:schemeClr>
                </a:gs>
                <a:gs pos="100000">
                  <a:schemeClr val="accent3"/>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BE4EC8D-B031-45B3-9936-943269DA2030}"/>
                </a:ext>
              </a:extLst>
            </p:cNvPr>
            <p:cNvSpPr/>
            <p:nvPr/>
          </p:nvSpPr>
          <p:spPr>
            <a:xfrm rot="10800000">
              <a:off x="25231620" y="15785809"/>
              <a:ext cx="90589" cy="1166351"/>
            </a:xfrm>
            <a:prstGeom prst="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6" name="Straight Connector 125">
            <a:extLst>
              <a:ext uri="{FF2B5EF4-FFF2-40B4-BE49-F238E27FC236}">
                <a16:creationId xmlns:a16="http://schemas.microsoft.com/office/drawing/2014/main" id="{EAB8B8D3-F312-48F6-8082-7CFB2C13409F}"/>
              </a:ext>
            </a:extLst>
          </p:cNvPr>
          <p:cNvCxnSpPr>
            <a:cxnSpLocks/>
          </p:cNvCxnSpPr>
          <p:nvPr/>
        </p:nvCxnSpPr>
        <p:spPr>
          <a:xfrm>
            <a:off x="25399221" y="16009097"/>
            <a:ext cx="26959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0CDB8EF-C499-4113-A268-593A154DAE21}"/>
              </a:ext>
            </a:extLst>
          </p:cNvPr>
          <p:cNvCxnSpPr>
            <a:cxnSpLocks/>
          </p:cNvCxnSpPr>
          <p:nvPr/>
        </p:nvCxnSpPr>
        <p:spPr>
          <a:xfrm>
            <a:off x="25399221" y="16009097"/>
            <a:ext cx="2718284" cy="71527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2BEE14C-2F9B-4A46-8640-EF53DF613F26}"/>
              </a:ext>
            </a:extLst>
          </p:cNvPr>
          <p:cNvCxnSpPr>
            <a:cxnSpLocks/>
          </p:cNvCxnSpPr>
          <p:nvPr/>
        </p:nvCxnSpPr>
        <p:spPr>
          <a:xfrm flipV="1">
            <a:off x="25455549" y="16009096"/>
            <a:ext cx="2648162" cy="715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C2DA11B-8133-465A-BFF8-12C199C27B30}"/>
              </a:ext>
            </a:extLst>
          </p:cNvPr>
          <p:cNvCxnSpPr>
            <a:cxnSpLocks/>
          </p:cNvCxnSpPr>
          <p:nvPr/>
        </p:nvCxnSpPr>
        <p:spPr>
          <a:xfrm>
            <a:off x="25447050" y="16724370"/>
            <a:ext cx="26481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5F2D0AD-83A3-4817-A5A4-B98E585972D1}"/>
              </a:ext>
            </a:extLst>
          </p:cNvPr>
          <p:cNvCxnSpPr>
            <a:cxnSpLocks/>
            <a:stCxn id="111" idx="1"/>
            <a:endCxn id="141" idx="3"/>
          </p:cNvCxnSpPr>
          <p:nvPr/>
        </p:nvCxnSpPr>
        <p:spPr>
          <a:xfrm rot="10800000" flipV="1">
            <a:off x="29435767" y="15514565"/>
            <a:ext cx="1336798" cy="846346"/>
          </a:xfrm>
          <a:prstGeom prst="bentConnector3">
            <a:avLst>
              <a:gd name="adj1" fmla="val 50000"/>
            </a:avLst>
          </a:prstGeom>
          <a:ln w="1524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97ECB86D-B772-4D36-9FCC-1F3B914F7029}"/>
                  </a:ext>
                </a:extLst>
              </p:cNvPr>
              <p:cNvSpPr txBox="1"/>
              <p:nvPr/>
            </p:nvSpPr>
            <p:spPr>
              <a:xfrm>
                <a:off x="18987570" y="6788414"/>
                <a:ext cx="10425630" cy="8545193"/>
              </a:xfrm>
              <a:prstGeom prst="rect">
                <a:avLst/>
              </a:prstGeom>
              <a:solidFill>
                <a:schemeClr val="bg1"/>
              </a:solidFill>
              <a:ln w="76200">
                <a:solidFill>
                  <a:schemeClr val="accent2"/>
                </a:solidFill>
              </a:ln>
            </p:spPr>
            <p:txBody>
              <a:bodyPr wrap="square" lIns="457200" tIns="822960" rIns="457200" bIns="457200" rtlCol="0">
                <a:noAutofit/>
              </a:bodyPr>
              <a:lstStyle/>
              <a:p>
                <a:pPr defTabSz="914400"/>
                <a:r>
                  <a:rPr lang="en-US" sz="2800" dirty="0">
                    <a:latin typeface="+mj-lt"/>
                  </a:rPr>
                  <a:t>Rubidium, The D2 Transition, and Doppler Free Spectroscopy</a:t>
                </a:r>
              </a:p>
              <a:p>
                <a:pPr defTabSz="914400"/>
                <a:endParaRPr lang="en-US" sz="2400" dirty="0"/>
              </a:p>
              <a:p>
                <a:pPr defTabSz="914400"/>
                <a:r>
                  <a:rPr lang="en-US" sz="2400" dirty="0"/>
                  <a:t>	Light with specific energy can be absorbed by alkali metals, causing the valence electron to jump to a higher energy level. The energy of the D2 transition has been experimentally determined as </a:t>
                </a:r>
                <a14:m>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h𝑐</m:t>
                        </m:r>
                      </m:num>
                      <m:den>
                        <m:r>
                          <a:rPr lang="en-US" sz="2400" b="0" i="1" smtClean="0">
                            <a:latin typeface="Cambria Math" panose="02040503050406030204" pitchFamily="18" charset="0"/>
                          </a:rPr>
                          <m:t>𝜆</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1240</m:t>
                        </m:r>
                      </m:num>
                      <m:den>
                        <m:r>
                          <a:rPr lang="en-US" sz="2400" b="0" i="1" smtClean="0">
                            <a:latin typeface="Cambria Math" panose="02040503050406030204" pitchFamily="18" charset="0"/>
                          </a:rPr>
                          <m:t>780</m:t>
                        </m:r>
                      </m:den>
                    </m:f>
                    <m:r>
                      <a:rPr lang="en-US" sz="2400" b="0" i="1" smtClean="0">
                        <a:latin typeface="Cambria Math" panose="02040503050406030204" pitchFamily="18" charset="0"/>
                      </a:rPr>
                      <m:t>=1.589±</m:t>
                    </m:r>
                    <m:r>
                      <a:rPr lang="en-US" sz="2400" b="0" i="0" smtClean="0">
                        <a:latin typeface="Cambria Math" panose="02040503050406030204" pitchFamily="18" charset="0"/>
                      </a:rPr>
                      <m:t>2.5</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−8</m:t>
                        </m:r>
                      </m:sup>
                    </m:sSup>
                    <m:r>
                      <m:rPr>
                        <m:sty m:val="p"/>
                      </m:rPr>
                      <a:rPr lang="en-US" sz="2400" b="0" i="0" smtClean="0">
                        <a:latin typeface="Cambria Math" panose="02040503050406030204" pitchFamily="18" charset="0"/>
                      </a:rPr>
                      <m:t>eV</m:t>
                    </m:r>
                    <m:r>
                      <a:rPr lang="en-US" sz="2400" b="0" i="1" smtClean="0">
                        <a:latin typeface="Cambria Math" panose="02040503050406030204" pitchFamily="18" charset="0"/>
                      </a:rPr>
                      <m:t>∼384,231 </m:t>
                    </m:r>
                    <m:r>
                      <m:rPr>
                        <m:sty m:val="p"/>
                      </m:rPr>
                      <a:rPr lang="en-US" sz="2400" b="0" i="1" smtClean="0">
                        <a:latin typeface="Cambria Math" panose="02040503050406030204" pitchFamily="18" charset="0"/>
                      </a:rPr>
                      <m:t>THz</m:t>
                    </m:r>
                    <m:r>
                      <a:rPr lang="en-US" sz="2400" b="0" i="1" smtClean="0">
                        <a:latin typeface="Cambria Math" panose="02040503050406030204" pitchFamily="18" charset="0"/>
                      </a:rPr>
                      <m:t>±3</m:t>
                    </m:r>
                    <m:r>
                      <m:rPr>
                        <m:sty m:val="p"/>
                      </m:rPr>
                      <a:rPr lang="en-US" sz="2400" b="0" i="0" smtClean="0">
                        <a:latin typeface="Cambria Math" panose="02040503050406030204" pitchFamily="18" charset="0"/>
                      </a:rPr>
                      <m:t>MHz</m:t>
                    </m:r>
                  </m:oMath>
                </a14:m>
                <a:r>
                  <a:rPr lang="en-US" sz="2400" b="0" dirty="0"/>
                  <a:t>. This linewidth is caused by the doppler effect. Gas particles moving hundreds of meters per second experience frequencies differently dependent on their direction of travel.</a:t>
                </a:r>
              </a:p>
              <a:p>
                <a:pPr defTabSz="914400"/>
                <a:r>
                  <a:rPr lang="en-US" sz="2400" dirty="0"/>
                  <a:t>	Doppler free spectroscopy uses counter-propagating beams to cause unique behavior on atoms with very small velocities. The linewidth of peaks on this chart become far smaller, at roughly </a:t>
                </a:r>
                <a14:m>
                  <m:oMath xmlns:m="http://schemas.openxmlformats.org/officeDocument/2006/math">
                    <m:r>
                      <a:rPr lang="en-US" sz="2400" i="1" dirty="0" smtClean="0">
                        <a:latin typeface="Cambria Math" panose="02040503050406030204" pitchFamily="18" charset="0"/>
                      </a:rPr>
                      <m:t>6</m:t>
                    </m:r>
                    <m:r>
                      <a:rPr lang="en-US" sz="2400" b="0" i="0" dirty="0" smtClean="0">
                        <a:latin typeface="Cambria Math" panose="02040503050406030204" pitchFamily="18" charset="0"/>
                      </a:rPr>
                      <m:t> </m:t>
                    </m:r>
                    <m:r>
                      <m:rPr>
                        <m:sty m:val="p"/>
                      </m:rPr>
                      <a:rPr lang="en-US" sz="2400" i="0" dirty="0" smtClean="0">
                        <a:latin typeface="Cambria Math" panose="02040503050406030204" pitchFamily="18" charset="0"/>
                      </a:rPr>
                      <m:t>KHz</m:t>
                    </m:r>
                  </m:oMath>
                </a14:m>
                <a:r>
                  <a:rPr lang="en-US" sz="2400" b="0" dirty="0"/>
                  <a:t>. At this scale, we can see Hyperfin</a:t>
                </a:r>
                <a:r>
                  <a:rPr lang="en-US" sz="2400" dirty="0"/>
                  <a:t>e transitions in rubidium and strong crossover peaks. We chose to perform locking on one of these narrow crossover peaks, so as to ensure a stable lock close to the middle of the doppler broadened absorption spectrum.</a:t>
                </a:r>
                <a:endParaRPr lang="en-US" sz="2400" b="0" dirty="0"/>
              </a:p>
              <a:p>
                <a:pPr defTabSz="914400"/>
                <a:endParaRPr lang="en-US" sz="2800" dirty="0">
                  <a:latin typeface="+mj-lt"/>
                </a:endParaRPr>
              </a:p>
              <a:p>
                <a:pPr defTabSz="914400"/>
                <a:endParaRPr lang="en-US" sz="2800" dirty="0"/>
              </a:p>
              <a:p>
                <a:pPr defTabSz="914400"/>
                <a:endParaRPr lang="en-US" sz="2800" dirty="0"/>
              </a:p>
            </p:txBody>
          </p:sp>
        </mc:Choice>
        <mc:Fallback>
          <p:sp>
            <p:nvSpPr>
              <p:cNvPr id="80" name="TextBox 79">
                <a:extLst>
                  <a:ext uri="{FF2B5EF4-FFF2-40B4-BE49-F238E27FC236}">
                    <a16:creationId xmlns:a16="http://schemas.microsoft.com/office/drawing/2014/main" id="{97ECB86D-B772-4D36-9FCC-1F3B914F7029}"/>
                  </a:ext>
                </a:extLst>
              </p:cNvPr>
              <p:cNvSpPr txBox="1">
                <a:spLocks noRot="1" noChangeAspect="1" noMove="1" noResize="1" noEditPoints="1" noAdjustHandles="1" noChangeArrowheads="1" noChangeShapeType="1" noTextEdit="1"/>
              </p:cNvSpPr>
              <p:nvPr/>
            </p:nvSpPr>
            <p:spPr>
              <a:xfrm>
                <a:off x="18987570" y="6788414"/>
                <a:ext cx="10425630" cy="8545193"/>
              </a:xfrm>
              <a:prstGeom prst="rect">
                <a:avLst/>
              </a:prstGeom>
              <a:blipFill>
                <a:blip r:embed="rId13"/>
                <a:stretch>
                  <a:fillRect/>
                </a:stretch>
              </a:blipFill>
              <a:ln w="76200">
                <a:solidFill>
                  <a:schemeClr val="accent2"/>
                </a:solidFill>
              </a:ln>
            </p:spPr>
            <p:txBody>
              <a:bodyPr/>
              <a:lstStyle/>
              <a:p>
                <a:r>
                  <a:rPr lang="en-US">
                    <a:noFill/>
                  </a:rPr>
                  <a:t> </a:t>
                </a:r>
              </a:p>
            </p:txBody>
          </p:sp>
        </mc:Fallback>
      </mc:AlternateContent>
      <p:sp>
        <p:nvSpPr>
          <p:cNvPr id="81" name="TextBox 80">
            <a:extLst>
              <a:ext uri="{FF2B5EF4-FFF2-40B4-BE49-F238E27FC236}">
                <a16:creationId xmlns:a16="http://schemas.microsoft.com/office/drawing/2014/main" id="{55C1CC81-F012-4C7B-918F-1DDA1D15DD55}"/>
              </a:ext>
            </a:extLst>
          </p:cNvPr>
          <p:cNvSpPr txBox="1"/>
          <p:nvPr/>
        </p:nvSpPr>
        <p:spPr>
          <a:xfrm>
            <a:off x="21005301" y="6349541"/>
            <a:ext cx="6795122"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Methods</a:t>
            </a:r>
            <a:endParaRPr lang="en-US" dirty="0">
              <a:latin typeface="+mj-lt"/>
            </a:endParaRPr>
          </a:p>
        </p:txBody>
      </p:sp>
      <p:pic>
        <p:nvPicPr>
          <p:cNvPr id="13" name="Picture 12">
            <a:extLst>
              <a:ext uri="{FF2B5EF4-FFF2-40B4-BE49-F238E27FC236}">
                <a16:creationId xmlns:a16="http://schemas.microsoft.com/office/drawing/2014/main" id="{84543D51-4D0D-4B5E-B476-A386FBE8B95B}"/>
              </a:ext>
            </a:extLst>
          </p:cNvPr>
          <p:cNvPicPr>
            <a:picLocks noChangeAspect="1"/>
          </p:cNvPicPr>
          <p:nvPr/>
        </p:nvPicPr>
        <p:blipFill rotWithShape="1">
          <a:blip r:embed="rId14">
            <a:extLst>
              <a:ext uri="{28A0092B-C50C-407E-A947-70E740481C1C}">
                <a14:useLocalDpi xmlns:a14="http://schemas.microsoft.com/office/drawing/2010/main" val="0"/>
              </a:ext>
            </a:extLst>
          </a:blip>
          <a:srcRect l="7655" t="7126" r="7655" b="3585"/>
          <a:stretch/>
        </p:blipFill>
        <p:spPr>
          <a:xfrm>
            <a:off x="19080453" y="17808148"/>
            <a:ext cx="10217454" cy="5379166"/>
          </a:xfrm>
          <a:prstGeom prst="rect">
            <a:avLst/>
          </a:prstGeom>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02E7A18-8C14-458F-ADDF-EE2AD34B7DA6}"/>
                  </a:ext>
                </a:extLst>
              </p:cNvPr>
              <p:cNvSpPr txBox="1"/>
              <p:nvPr/>
            </p:nvSpPr>
            <p:spPr>
              <a:xfrm>
                <a:off x="21537424" y="17462289"/>
                <a:ext cx="5305296" cy="646331"/>
              </a:xfrm>
              <a:prstGeom prst="rect">
                <a:avLst/>
              </a:prstGeom>
              <a:solidFill>
                <a:schemeClr val="bg1"/>
              </a:solidFill>
            </p:spPr>
            <p:txBody>
              <a:bodyPr wrap="square" rtlCol="0">
                <a:spAutoFit/>
              </a:bodyPr>
              <a:lstStyle/>
              <a:p>
                <a:pPr algn="ctr"/>
                <a:r>
                  <a:rPr lang="en-US" sz="3600" dirty="0"/>
                  <a:t>Hyperfine </a:t>
                </a:r>
                <a14:m>
                  <m:oMath xmlns:m="http://schemas.openxmlformats.org/officeDocument/2006/math">
                    <m:r>
                      <a:rPr lang="en-US" sz="3600" b="0" i="1" smtClean="0">
                        <a:latin typeface="Cambria Math" panose="02040503050406030204" pitchFamily="18" charset="0"/>
                      </a:rPr>
                      <m:t>𝑅𝑏</m:t>
                    </m:r>
                  </m:oMath>
                </a14:m>
                <a:r>
                  <a:rPr lang="en-US" sz="3600" dirty="0"/>
                  <a:t> Spectrum</a:t>
                </a:r>
              </a:p>
            </p:txBody>
          </p:sp>
        </mc:Choice>
        <mc:Fallback>
          <p:sp>
            <p:nvSpPr>
              <p:cNvPr id="31" name="TextBox 30">
                <a:extLst>
                  <a:ext uri="{FF2B5EF4-FFF2-40B4-BE49-F238E27FC236}">
                    <a16:creationId xmlns:a16="http://schemas.microsoft.com/office/drawing/2014/main" id="{E02E7A18-8C14-458F-ADDF-EE2AD34B7DA6}"/>
                  </a:ext>
                </a:extLst>
              </p:cNvPr>
              <p:cNvSpPr txBox="1">
                <a:spLocks noRot="1" noChangeAspect="1" noMove="1" noResize="1" noEditPoints="1" noAdjustHandles="1" noChangeArrowheads="1" noChangeShapeType="1" noTextEdit="1"/>
              </p:cNvSpPr>
              <p:nvPr/>
            </p:nvSpPr>
            <p:spPr>
              <a:xfrm>
                <a:off x="21537424" y="17462289"/>
                <a:ext cx="5305296" cy="646331"/>
              </a:xfrm>
              <a:prstGeom prst="rect">
                <a:avLst/>
              </a:prstGeom>
              <a:blipFill>
                <a:blip r:embed="rId15"/>
                <a:stretch>
                  <a:fillRect l="-2644" t="-15094" r="-2644" b="-349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D9075346-91C3-4BAE-A940-2D34ABE070D3}"/>
                  </a:ext>
                </a:extLst>
              </p:cNvPr>
              <p:cNvSpPr txBox="1"/>
              <p:nvPr/>
            </p:nvSpPr>
            <p:spPr>
              <a:xfrm>
                <a:off x="26730960" y="19801307"/>
                <a:ext cx="1900601" cy="1284454"/>
              </a:xfrm>
              <a:prstGeom prst="rect">
                <a:avLst/>
              </a:prstGeom>
              <a:solidFill>
                <a:schemeClr val="bg1"/>
              </a:solidFill>
              <a:ln w="12700">
                <a:solidFill>
                  <a:schemeClr val="accent1"/>
                </a:solidFill>
                <a:prstDash val="sysDash"/>
              </a:ln>
            </p:spPr>
            <p:txBody>
              <a:bodyPr wrap="square" rtlCol="0">
                <a:spAutoFit/>
              </a:bodyPr>
              <a:lstStyle/>
              <a:p>
                <a:r>
                  <a:rPr lang="en-US" sz="1050" dirty="0"/>
                  <a:t>Peaks Legend:</a:t>
                </a:r>
              </a:p>
              <a:p>
                <a:pPr marL="228600" indent="-228600">
                  <a:buAutoNum type="alphaLcParenBoth"/>
                </a:pPr>
                <a14:m>
                  <m:oMath xmlns:m="http://schemas.openxmlformats.org/officeDocument/2006/math">
                    <m:sSub>
                      <m:sSubPr>
                        <m:ctrlPr>
                          <a:rPr lang="en-US" sz="1050" b="0" dirty="0" smtClean="0">
                            <a:latin typeface="Cambria Math" panose="02040503050406030204" pitchFamily="18" charset="0"/>
                          </a:rPr>
                        </m:ctrlPr>
                      </m:sSubPr>
                      <m:e>
                        <m:r>
                          <m:rPr>
                            <m:sty m:val="p"/>
                          </m:rPr>
                          <a:rPr lang="en-US" sz="1050" b="0" i="0" dirty="0" smtClean="0">
                            <a:latin typeface="Cambria Math" panose="02040503050406030204" pitchFamily="18" charset="0"/>
                          </a:rPr>
                          <m:t>F</m:t>
                        </m:r>
                      </m:e>
                      <m:sub>
                        <m:r>
                          <m:rPr>
                            <m:sty m:val="p"/>
                          </m:rPr>
                          <a:rPr lang="en-US" sz="1050" b="0" i="0" dirty="0" smtClean="0">
                            <a:latin typeface="Cambria Math" panose="02040503050406030204" pitchFamily="18" charset="0"/>
                          </a:rPr>
                          <m:t>g</m:t>
                        </m:r>
                      </m:sub>
                    </m:sSub>
                    <m:r>
                      <a:rPr lang="en-US" sz="1050" b="0" i="0" dirty="0" smtClean="0">
                        <a:latin typeface="Cambria Math" panose="02040503050406030204" pitchFamily="18" charset="0"/>
                      </a:rPr>
                      <m:t>=2 → </m:t>
                    </m:r>
                    <m:r>
                      <m:rPr>
                        <m:sty m:val="p"/>
                      </m:rPr>
                      <a:rPr lang="en-US" sz="1050" b="0" i="0" dirty="0" smtClean="0">
                        <a:latin typeface="Cambria Math" panose="02040503050406030204" pitchFamily="18" charset="0"/>
                      </a:rPr>
                      <m:t>CO</m:t>
                    </m:r>
                    <m:r>
                      <a:rPr lang="en-US" sz="1050" i="0" dirty="0" smtClean="0">
                        <a:latin typeface="Cambria Math" panose="02040503050406030204" pitchFamily="18" charset="0"/>
                      </a:rPr>
                      <m:t>23</m:t>
                    </m:r>
                    <m:r>
                      <a:rPr lang="en-US" sz="1050" b="0" i="0" dirty="0" smtClean="0">
                        <a:latin typeface="Cambria Math" panose="02040503050406030204" pitchFamily="18" charset="0"/>
                      </a:rPr>
                      <m:t>  </m:t>
                    </m:r>
                  </m:oMath>
                </a14:m>
                <a:endParaRPr lang="en-US" sz="1050" dirty="0"/>
              </a:p>
              <a:p>
                <a:pPr marL="228600" indent="-228600">
                  <a:buFontTx/>
                  <a:buAutoNum type="alphaLcParenBoth"/>
                </a:pPr>
                <a14:m>
                  <m:oMath xmlns:m="http://schemas.openxmlformats.org/officeDocument/2006/math">
                    <m:sSub>
                      <m:sSubPr>
                        <m:ctrlPr>
                          <a:rPr lang="en-US" sz="1050" b="0" dirty="0" smtClean="0">
                            <a:latin typeface="Cambria Math" panose="02040503050406030204" pitchFamily="18" charset="0"/>
                          </a:rPr>
                        </m:ctrlPr>
                      </m:sSubPr>
                      <m:e>
                        <m:r>
                          <m:rPr>
                            <m:sty m:val="p"/>
                          </m:rPr>
                          <a:rPr lang="en-US" sz="1050" b="0" i="0" dirty="0" smtClean="0">
                            <a:latin typeface="Cambria Math" panose="02040503050406030204" pitchFamily="18" charset="0"/>
                          </a:rPr>
                          <m:t>F</m:t>
                        </m:r>
                      </m:e>
                      <m:sub>
                        <m:r>
                          <m:rPr>
                            <m:sty m:val="p"/>
                          </m:rPr>
                          <a:rPr lang="en-US" sz="1050" b="0" i="0" dirty="0" smtClean="0">
                            <a:latin typeface="Cambria Math" panose="02040503050406030204" pitchFamily="18" charset="0"/>
                          </a:rPr>
                          <m:t>g</m:t>
                        </m:r>
                      </m:sub>
                    </m:sSub>
                    <m:r>
                      <a:rPr lang="en-US" sz="1050" b="0" i="0" dirty="0" smtClean="0">
                        <a:latin typeface="Cambria Math" panose="02040503050406030204" pitchFamily="18" charset="0"/>
                      </a:rPr>
                      <m:t>=2 → </m:t>
                    </m:r>
                    <m:r>
                      <m:rPr>
                        <m:sty m:val="p"/>
                      </m:rPr>
                      <a:rPr lang="en-US" sz="1050" b="0" i="0" dirty="0" smtClean="0">
                        <a:latin typeface="Cambria Math" panose="02040503050406030204" pitchFamily="18" charset="0"/>
                      </a:rPr>
                      <m:t>CO</m:t>
                    </m:r>
                    <m:r>
                      <a:rPr lang="en-US" sz="1050" b="0" i="0" dirty="0" smtClean="0">
                        <a:latin typeface="Cambria Math" panose="02040503050406030204" pitchFamily="18" charset="0"/>
                      </a:rPr>
                      <m:t>13  </m:t>
                    </m:r>
                  </m:oMath>
                </a14:m>
                <a:endParaRPr lang="en-US" sz="1050" dirty="0"/>
              </a:p>
              <a:p>
                <a:pPr marL="228600" indent="-228600">
                  <a:buFontTx/>
                  <a:buAutoNum type="alphaLcParenBoth"/>
                </a:pPr>
                <a14:m>
                  <m:oMath xmlns:m="http://schemas.openxmlformats.org/officeDocument/2006/math">
                    <m:sSub>
                      <m:sSubPr>
                        <m:ctrlPr>
                          <a:rPr lang="en-US" sz="1050" b="0" dirty="0" smtClean="0">
                            <a:latin typeface="Cambria Math" panose="02040503050406030204" pitchFamily="18" charset="0"/>
                          </a:rPr>
                        </m:ctrlPr>
                      </m:sSubPr>
                      <m:e>
                        <m:r>
                          <m:rPr>
                            <m:sty m:val="p"/>
                          </m:rPr>
                          <a:rPr lang="en-US" sz="1050" b="0" i="0" dirty="0" smtClean="0">
                            <a:latin typeface="Cambria Math" panose="02040503050406030204" pitchFamily="18" charset="0"/>
                          </a:rPr>
                          <m:t>F</m:t>
                        </m:r>
                      </m:e>
                      <m:sub>
                        <m:r>
                          <m:rPr>
                            <m:sty m:val="p"/>
                          </m:rPr>
                          <a:rPr lang="en-US" sz="1050" b="0" i="0" dirty="0" smtClean="0">
                            <a:latin typeface="Cambria Math" panose="02040503050406030204" pitchFamily="18" charset="0"/>
                          </a:rPr>
                          <m:t>g</m:t>
                        </m:r>
                      </m:sub>
                    </m:sSub>
                    <m:r>
                      <a:rPr lang="en-US" sz="1050" b="0" i="0" dirty="0" smtClean="0">
                        <a:latin typeface="Cambria Math" panose="02040503050406030204" pitchFamily="18" charset="0"/>
                      </a:rPr>
                      <m:t>=3 → </m:t>
                    </m:r>
                    <m:r>
                      <m:rPr>
                        <m:sty m:val="p"/>
                      </m:rPr>
                      <a:rPr lang="en-US" sz="1050" b="0" i="0" dirty="0" smtClean="0">
                        <a:latin typeface="Cambria Math" panose="02040503050406030204" pitchFamily="18" charset="0"/>
                      </a:rPr>
                      <m:t>CO</m:t>
                    </m:r>
                    <m:r>
                      <a:rPr lang="en-US" sz="1050" i="0" dirty="0" smtClean="0">
                        <a:latin typeface="Cambria Math" panose="02040503050406030204" pitchFamily="18" charset="0"/>
                      </a:rPr>
                      <m:t>23</m:t>
                    </m:r>
                    <m:r>
                      <a:rPr lang="en-US" sz="1050" b="0" i="0" dirty="0" smtClean="0">
                        <a:latin typeface="Cambria Math" panose="02040503050406030204" pitchFamily="18" charset="0"/>
                      </a:rPr>
                      <m:t>  </m:t>
                    </m:r>
                  </m:oMath>
                </a14:m>
                <a:endParaRPr lang="en-US" sz="1050" dirty="0"/>
              </a:p>
              <a:p>
                <a:pPr marL="228600" indent="-228600">
                  <a:buFontTx/>
                  <a:buAutoNum type="alphaLcParenBoth"/>
                </a:pPr>
                <a14:m>
                  <m:oMath xmlns:m="http://schemas.openxmlformats.org/officeDocument/2006/math">
                    <m:sSub>
                      <m:sSubPr>
                        <m:ctrlPr>
                          <a:rPr lang="en-US" sz="1050" b="0" dirty="0" smtClean="0">
                            <a:latin typeface="Cambria Math" panose="02040503050406030204" pitchFamily="18" charset="0"/>
                          </a:rPr>
                        </m:ctrlPr>
                      </m:sSubPr>
                      <m:e>
                        <m:r>
                          <m:rPr>
                            <m:sty m:val="p"/>
                          </m:rPr>
                          <a:rPr lang="en-US" sz="1050" b="0" i="0" dirty="0" smtClean="0">
                            <a:latin typeface="Cambria Math" panose="02040503050406030204" pitchFamily="18" charset="0"/>
                          </a:rPr>
                          <m:t>F</m:t>
                        </m:r>
                      </m:e>
                      <m:sub>
                        <m:r>
                          <m:rPr>
                            <m:sty m:val="p"/>
                          </m:rPr>
                          <a:rPr lang="en-US" sz="1050" b="0" i="0" dirty="0" smtClean="0">
                            <a:latin typeface="Cambria Math" panose="02040503050406030204" pitchFamily="18" charset="0"/>
                          </a:rPr>
                          <m:t>g</m:t>
                        </m:r>
                      </m:sub>
                    </m:sSub>
                    <m:r>
                      <a:rPr lang="en-US" sz="1050" b="0" i="0" dirty="0" smtClean="0">
                        <a:latin typeface="Cambria Math" panose="02040503050406030204" pitchFamily="18" charset="0"/>
                      </a:rPr>
                      <m:t>=3 → </m:t>
                    </m:r>
                    <m:r>
                      <m:rPr>
                        <m:sty m:val="p"/>
                      </m:rPr>
                      <a:rPr lang="en-US" sz="1050" b="0" i="0" dirty="0" smtClean="0">
                        <a:latin typeface="Cambria Math" panose="02040503050406030204" pitchFamily="18" charset="0"/>
                      </a:rPr>
                      <m:t>CO</m:t>
                    </m:r>
                    <m:r>
                      <a:rPr lang="en-US" sz="1050" i="0" dirty="0" smtClean="0">
                        <a:latin typeface="Cambria Math" panose="02040503050406030204" pitchFamily="18" charset="0"/>
                      </a:rPr>
                      <m:t>23</m:t>
                    </m:r>
                    <m:r>
                      <a:rPr lang="en-US" sz="1050" b="0" i="0" dirty="0" smtClean="0">
                        <a:latin typeface="Cambria Math" panose="02040503050406030204" pitchFamily="18" charset="0"/>
                      </a:rPr>
                      <m:t>  </m:t>
                    </m:r>
                  </m:oMath>
                </a14:m>
                <a:endParaRPr lang="en-US" sz="1050" dirty="0"/>
              </a:p>
              <a:p>
                <a:pPr marL="228600" indent="-228600">
                  <a:buAutoNum type="alphaLcParenBoth"/>
                </a:pPr>
                <a:endParaRPr lang="en-US" sz="1050" dirty="0"/>
              </a:p>
              <a:p>
                <a:endParaRPr lang="en-US" sz="1050" dirty="0"/>
              </a:p>
            </p:txBody>
          </p:sp>
        </mc:Choice>
        <mc:Fallback>
          <p:sp>
            <p:nvSpPr>
              <p:cNvPr id="33" name="TextBox 32">
                <a:extLst>
                  <a:ext uri="{FF2B5EF4-FFF2-40B4-BE49-F238E27FC236}">
                    <a16:creationId xmlns:a16="http://schemas.microsoft.com/office/drawing/2014/main" id="{D9075346-91C3-4BAE-A940-2D34ABE070D3}"/>
                  </a:ext>
                </a:extLst>
              </p:cNvPr>
              <p:cNvSpPr txBox="1">
                <a:spLocks noRot="1" noChangeAspect="1" noMove="1" noResize="1" noEditPoints="1" noAdjustHandles="1" noChangeArrowheads="1" noChangeShapeType="1" noTextEdit="1"/>
              </p:cNvSpPr>
              <p:nvPr/>
            </p:nvSpPr>
            <p:spPr>
              <a:xfrm>
                <a:off x="26730960" y="19801307"/>
                <a:ext cx="1900601" cy="1284454"/>
              </a:xfrm>
              <a:prstGeom prst="rect">
                <a:avLst/>
              </a:prstGeom>
              <a:blipFill>
                <a:blip r:embed="rId16"/>
                <a:stretch>
                  <a:fillRect/>
                </a:stretch>
              </a:blipFill>
              <a:ln w="12700">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63DF46C-5FFB-48D9-BCBD-8EA0F6F4BE29}"/>
                  </a:ext>
                </a:extLst>
              </p:cNvPr>
              <p:cNvSpPr txBox="1"/>
              <p:nvPr/>
            </p:nvSpPr>
            <p:spPr>
              <a:xfrm>
                <a:off x="21945600" y="18495582"/>
                <a:ext cx="1003231" cy="5875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 </m:t>
                          </m:r>
                        </m:e>
                        <m:sup>
                          <m:r>
                            <a:rPr lang="en-US" sz="1600" b="0" i="1" dirty="0" smtClean="0">
                              <a:latin typeface="Cambria Math" panose="02040503050406030204" pitchFamily="18" charset="0"/>
                            </a:rPr>
                            <m:t>85</m:t>
                          </m:r>
                        </m:sup>
                      </m:sSup>
                      <m:r>
                        <a:rPr lang="en-US" sz="1600" i="1" dirty="0" smtClean="0">
                          <a:latin typeface="Cambria Math" panose="02040503050406030204" pitchFamily="18" charset="0"/>
                        </a:rPr>
                        <m:t>𝑅𝑏</m:t>
                      </m:r>
                    </m:oMath>
                  </m:oMathPara>
                </a14:m>
                <a:endParaRPr lang="en-US"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𝐹</m:t>
                      </m:r>
                      <m:r>
                        <a:rPr lang="en-US" sz="1600" i="1" dirty="0" smtClean="0">
                          <a:latin typeface="Cambria Math" panose="02040503050406030204" pitchFamily="18" charset="0"/>
                        </a:rPr>
                        <m:t>=3</m:t>
                      </m:r>
                    </m:oMath>
                  </m:oMathPara>
                </a14:m>
                <a:endParaRPr lang="en-US" sz="1600" dirty="0"/>
              </a:p>
            </p:txBody>
          </p:sp>
        </mc:Choice>
        <mc:Fallback>
          <p:sp>
            <p:nvSpPr>
              <p:cNvPr id="34" name="TextBox 33">
                <a:extLst>
                  <a:ext uri="{FF2B5EF4-FFF2-40B4-BE49-F238E27FC236}">
                    <a16:creationId xmlns:a16="http://schemas.microsoft.com/office/drawing/2014/main" id="{763DF46C-5FFB-48D9-BCBD-8EA0F6F4BE29}"/>
                  </a:ext>
                </a:extLst>
              </p:cNvPr>
              <p:cNvSpPr txBox="1">
                <a:spLocks noRot="1" noChangeAspect="1" noMove="1" noResize="1" noEditPoints="1" noAdjustHandles="1" noChangeArrowheads="1" noChangeShapeType="1" noTextEdit="1"/>
              </p:cNvSpPr>
              <p:nvPr/>
            </p:nvSpPr>
            <p:spPr>
              <a:xfrm>
                <a:off x="21945600" y="18495582"/>
                <a:ext cx="1003231" cy="58759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547AEAAA-F4F1-4920-B12D-321F68205F66}"/>
                  </a:ext>
                </a:extLst>
              </p:cNvPr>
              <p:cNvSpPr txBox="1"/>
              <p:nvPr/>
            </p:nvSpPr>
            <p:spPr>
              <a:xfrm>
                <a:off x="20756931" y="18551567"/>
                <a:ext cx="1003231" cy="5875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 </m:t>
                          </m:r>
                        </m:e>
                        <m:sup>
                          <m:r>
                            <a:rPr lang="en-US" sz="1600" b="0" i="1" dirty="0" smtClean="0">
                              <a:latin typeface="Cambria Math" panose="02040503050406030204" pitchFamily="18" charset="0"/>
                            </a:rPr>
                            <m:t>87</m:t>
                          </m:r>
                        </m:sup>
                      </m:sSup>
                      <m:r>
                        <a:rPr lang="en-US" sz="1600" i="1" dirty="0" smtClean="0">
                          <a:latin typeface="Cambria Math" panose="02040503050406030204" pitchFamily="18" charset="0"/>
                        </a:rPr>
                        <m:t>𝑅𝑏</m:t>
                      </m:r>
                    </m:oMath>
                  </m:oMathPara>
                </a14:m>
                <a:endParaRPr lang="en-US"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dirty="0" smtClean="0">
                          <a:latin typeface="Cambria Math" panose="02040503050406030204" pitchFamily="18" charset="0"/>
                        </a:rPr>
                        <m:t>𝐹</m:t>
                      </m:r>
                      <m:r>
                        <a:rPr lang="en-US" sz="1600" i="1" dirty="0" smtClean="0">
                          <a:latin typeface="Cambria Math" panose="02040503050406030204" pitchFamily="18" charset="0"/>
                        </a:rPr>
                        <m:t>=2</m:t>
                      </m:r>
                    </m:oMath>
                  </m:oMathPara>
                </a14:m>
                <a:endParaRPr lang="en-US" sz="1600" dirty="0"/>
              </a:p>
            </p:txBody>
          </p:sp>
        </mc:Choice>
        <mc:Fallback>
          <p:sp>
            <p:nvSpPr>
              <p:cNvPr id="93" name="TextBox 92">
                <a:extLst>
                  <a:ext uri="{FF2B5EF4-FFF2-40B4-BE49-F238E27FC236}">
                    <a16:creationId xmlns:a16="http://schemas.microsoft.com/office/drawing/2014/main" id="{547AEAAA-F4F1-4920-B12D-321F68205F66}"/>
                  </a:ext>
                </a:extLst>
              </p:cNvPr>
              <p:cNvSpPr txBox="1">
                <a:spLocks noRot="1" noChangeAspect="1" noMove="1" noResize="1" noEditPoints="1" noAdjustHandles="1" noChangeArrowheads="1" noChangeShapeType="1" noTextEdit="1"/>
              </p:cNvSpPr>
              <p:nvPr/>
            </p:nvSpPr>
            <p:spPr>
              <a:xfrm>
                <a:off x="20756931" y="18551567"/>
                <a:ext cx="1003231" cy="58759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218AD8D2-3002-4257-94D5-7611F64988CE}"/>
                  </a:ext>
                </a:extLst>
              </p:cNvPr>
              <p:cNvSpPr txBox="1"/>
              <p:nvPr/>
            </p:nvSpPr>
            <p:spPr>
              <a:xfrm>
                <a:off x="24897605" y="18550974"/>
                <a:ext cx="1003231" cy="61080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 </m:t>
                          </m:r>
                        </m:e>
                        <m:sup>
                          <m:r>
                            <a:rPr lang="en-US" sz="1600" b="0" i="1" dirty="0" smtClean="0">
                              <a:latin typeface="Cambria Math" panose="02040503050406030204" pitchFamily="18" charset="0"/>
                            </a:rPr>
                            <m:t>85</m:t>
                          </m:r>
                        </m:sup>
                      </m:sSup>
                      <m:r>
                        <a:rPr lang="en-US" sz="1600" i="1" dirty="0" smtClean="0">
                          <a:latin typeface="Cambria Math" panose="02040503050406030204" pitchFamily="18" charset="0"/>
                        </a:rPr>
                        <m:t>𝑅𝑏</m:t>
                      </m:r>
                    </m:oMath>
                  </m:oMathPara>
                </a14:m>
                <a:endParaRPr lang="en-US" sz="1600" i="1" dirty="0">
                  <a:latin typeface="Cambria Math" panose="02040503050406030204" pitchFamily="18" charset="0"/>
                </a:endParaRPr>
              </a:p>
              <a:p>
                <a:pPr/>
                <a:r>
                  <a:rPr lang="en-US" sz="1600" dirty="0"/>
                  <a:t> </a:t>
                </a:r>
                <a14:m>
                  <m:oMath xmlns:m="http://schemas.openxmlformats.org/officeDocument/2006/math">
                    <m:sSub>
                      <m:sSubPr>
                        <m:ctrlPr>
                          <a:rPr lang="en-US" sz="1600" b="0" i="0" dirty="0" smtClean="0">
                            <a:latin typeface="Cambria Math" panose="02040503050406030204" pitchFamily="18" charset="0"/>
                          </a:rPr>
                        </m:ctrlPr>
                      </m:sSubPr>
                      <m:e>
                        <m:r>
                          <m:rPr>
                            <m:sty m:val="p"/>
                          </m:rPr>
                          <a:rPr lang="en-US" sz="1600" b="0" i="0" dirty="0" smtClean="0">
                            <a:latin typeface="Cambria Math" panose="02040503050406030204" pitchFamily="18" charset="0"/>
                          </a:rPr>
                          <m:t>F</m:t>
                        </m:r>
                      </m:e>
                      <m:sub>
                        <m:r>
                          <m:rPr>
                            <m:sty m:val="p"/>
                          </m:rPr>
                          <a:rPr lang="en-US" sz="1600" b="0" i="0" dirty="0" smtClean="0">
                            <a:latin typeface="Cambria Math" panose="02040503050406030204" pitchFamily="18" charset="0"/>
                          </a:rPr>
                          <m:t>g</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2</m:t>
                    </m:r>
                  </m:oMath>
                </a14:m>
                <a:endParaRPr lang="en-US" sz="1600" dirty="0"/>
              </a:p>
            </p:txBody>
          </p:sp>
        </mc:Choice>
        <mc:Fallback>
          <p:sp>
            <p:nvSpPr>
              <p:cNvPr id="94" name="TextBox 93">
                <a:extLst>
                  <a:ext uri="{FF2B5EF4-FFF2-40B4-BE49-F238E27FC236}">
                    <a16:creationId xmlns:a16="http://schemas.microsoft.com/office/drawing/2014/main" id="{218AD8D2-3002-4257-94D5-7611F64988CE}"/>
                  </a:ext>
                </a:extLst>
              </p:cNvPr>
              <p:cNvSpPr txBox="1">
                <a:spLocks noRot="1" noChangeAspect="1" noMove="1" noResize="1" noEditPoints="1" noAdjustHandles="1" noChangeArrowheads="1" noChangeShapeType="1" noTextEdit="1"/>
              </p:cNvSpPr>
              <p:nvPr/>
            </p:nvSpPr>
            <p:spPr>
              <a:xfrm>
                <a:off x="24897605" y="18550974"/>
                <a:ext cx="1003231" cy="610808"/>
              </a:xfrm>
              <a:prstGeom prst="rect">
                <a:avLst/>
              </a:prstGeom>
              <a:blipFill>
                <a:blip r:embed="rId19"/>
                <a:stretch>
                  <a:fillRect b="-1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1BF25ADA-CDCB-477C-8D75-E43B18268281}"/>
                  </a:ext>
                </a:extLst>
              </p:cNvPr>
              <p:cNvSpPr txBox="1"/>
              <p:nvPr/>
            </p:nvSpPr>
            <p:spPr>
              <a:xfrm>
                <a:off x="27489437" y="18459634"/>
                <a:ext cx="1003231" cy="6047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1600" i="1" dirty="0" smtClean="0">
                              <a:latin typeface="Cambria Math" panose="02040503050406030204" pitchFamily="18" charset="0"/>
                            </a:rPr>
                          </m:ctrlPr>
                        </m:sSupPr>
                        <m:e>
                          <m:r>
                            <a:rPr lang="en-US" sz="1600" b="0" i="1" dirty="0" smtClean="0">
                              <a:latin typeface="Cambria Math" panose="02040503050406030204" pitchFamily="18" charset="0"/>
                            </a:rPr>
                            <m:t> </m:t>
                          </m:r>
                        </m:e>
                        <m:sup>
                          <m:r>
                            <a:rPr lang="en-US" sz="1600" b="0" i="1" dirty="0" smtClean="0">
                              <a:latin typeface="Cambria Math" panose="02040503050406030204" pitchFamily="18" charset="0"/>
                            </a:rPr>
                            <m:t>87</m:t>
                          </m:r>
                        </m:sup>
                      </m:sSup>
                      <m:r>
                        <a:rPr lang="en-US" sz="1600" i="1" dirty="0" smtClean="0">
                          <a:latin typeface="Cambria Math" panose="02040503050406030204" pitchFamily="18" charset="0"/>
                        </a:rPr>
                        <m:t>𝑅𝑏</m:t>
                      </m:r>
                    </m:oMath>
                  </m:oMathPara>
                </a14:m>
                <a:endParaRPr lang="en-US"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dirty="0" smtClean="0">
                              <a:latin typeface="Cambria Math" panose="02040503050406030204" pitchFamily="18" charset="0"/>
                            </a:rPr>
                          </m:ctrlPr>
                        </m:sSubPr>
                        <m:e>
                          <m:r>
                            <a:rPr lang="en-US" sz="1600" i="1" dirty="0" smtClean="0">
                              <a:latin typeface="Cambria Math" panose="02040503050406030204" pitchFamily="18" charset="0"/>
                            </a:rPr>
                            <m:t>𝐹</m:t>
                          </m:r>
                        </m:e>
                        <m:sub>
                          <m:r>
                            <a:rPr lang="en-US" sz="1600" b="0" i="1" dirty="0" smtClean="0">
                              <a:latin typeface="Cambria Math" panose="02040503050406030204" pitchFamily="18" charset="0"/>
                            </a:rPr>
                            <m:t>𝑔</m:t>
                          </m:r>
                        </m:sub>
                      </m:sSub>
                      <m:r>
                        <a:rPr lang="en-US" sz="1600" i="1" dirty="0" smtClean="0">
                          <a:latin typeface="Cambria Math" panose="02040503050406030204" pitchFamily="18" charset="0"/>
                        </a:rPr>
                        <m:t>=</m:t>
                      </m:r>
                      <m:r>
                        <a:rPr lang="en-US" sz="1600" b="0" i="1" dirty="0" smtClean="0">
                          <a:latin typeface="Cambria Math" panose="02040503050406030204" pitchFamily="18" charset="0"/>
                        </a:rPr>
                        <m:t>3</m:t>
                      </m:r>
                    </m:oMath>
                  </m:oMathPara>
                </a14:m>
                <a:endParaRPr lang="en-US" sz="1600" dirty="0"/>
              </a:p>
            </p:txBody>
          </p:sp>
        </mc:Choice>
        <mc:Fallback>
          <p:sp>
            <p:nvSpPr>
              <p:cNvPr id="95" name="TextBox 94">
                <a:extLst>
                  <a:ext uri="{FF2B5EF4-FFF2-40B4-BE49-F238E27FC236}">
                    <a16:creationId xmlns:a16="http://schemas.microsoft.com/office/drawing/2014/main" id="{1BF25ADA-CDCB-477C-8D75-E43B18268281}"/>
                  </a:ext>
                </a:extLst>
              </p:cNvPr>
              <p:cNvSpPr txBox="1">
                <a:spLocks noRot="1" noChangeAspect="1" noMove="1" noResize="1" noEditPoints="1" noAdjustHandles="1" noChangeArrowheads="1" noChangeShapeType="1" noTextEdit="1"/>
              </p:cNvSpPr>
              <p:nvPr/>
            </p:nvSpPr>
            <p:spPr>
              <a:xfrm>
                <a:off x="27489437" y="18459634"/>
                <a:ext cx="1003231" cy="604781"/>
              </a:xfrm>
              <a:prstGeom prst="rect">
                <a:avLst/>
              </a:prstGeom>
              <a:blipFill>
                <a:blip r:embed="rId20"/>
                <a:stretch>
                  <a:fillRect b="-2020"/>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id="{0C8503A5-F3CC-4A02-A131-8A67A5B356BE}"/>
              </a:ext>
            </a:extLst>
          </p:cNvPr>
          <p:cNvSpPr txBox="1"/>
          <p:nvPr/>
        </p:nvSpPr>
        <p:spPr>
          <a:xfrm>
            <a:off x="18659582" y="15591677"/>
            <a:ext cx="3594529" cy="400110"/>
          </a:xfrm>
          <a:prstGeom prst="rect">
            <a:avLst/>
          </a:prstGeom>
          <a:noFill/>
        </p:spPr>
        <p:txBody>
          <a:bodyPr wrap="square" rtlCol="0">
            <a:spAutoFit/>
          </a:bodyPr>
          <a:lstStyle/>
          <a:p>
            <a:pPr/>
            <a:r>
              <a:rPr lang="en-US" sz="2000" dirty="0"/>
              <a:t>Polarizing Beam Splitter</a:t>
            </a:r>
          </a:p>
        </p:txBody>
      </p:sp>
      <p:sp>
        <p:nvSpPr>
          <p:cNvPr id="97" name="Flowchart: Merge 96">
            <a:extLst>
              <a:ext uri="{FF2B5EF4-FFF2-40B4-BE49-F238E27FC236}">
                <a16:creationId xmlns:a16="http://schemas.microsoft.com/office/drawing/2014/main" id="{8ED6A888-DF5F-42D9-A668-CFA39360EE04}"/>
              </a:ext>
            </a:extLst>
          </p:cNvPr>
          <p:cNvSpPr/>
          <p:nvPr/>
        </p:nvSpPr>
        <p:spPr>
          <a:xfrm>
            <a:off x="17664947" y="14273835"/>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Merge 120">
            <a:extLst>
              <a:ext uri="{FF2B5EF4-FFF2-40B4-BE49-F238E27FC236}">
                <a16:creationId xmlns:a16="http://schemas.microsoft.com/office/drawing/2014/main" id="{1B0C8D54-BCE9-499D-A8F7-E55F9AE0B306}"/>
              </a:ext>
            </a:extLst>
          </p:cNvPr>
          <p:cNvSpPr/>
          <p:nvPr/>
        </p:nvSpPr>
        <p:spPr>
          <a:xfrm flipV="1">
            <a:off x="17647931" y="10094763"/>
            <a:ext cx="352882" cy="32652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Merge 127">
            <a:extLst>
              <a:ext uri="{FF2B5EF4-FFF2-40B4-BE49-F238E27FC236}">
                <a16:creationId xmlns:a16="http://schemas.microsoft.com/office/drawing/2014/main" id="{380F2688-540D-4FC3-8C76-12404AAC53DC}"/>
              </a:ext>
            </a:extLst>
          </p:cNvPr>
          <p:cNvSpPr/>
          <p:nvPr/>
        </p:nvSpPr>
        <p:spPr>
          <a:xfrm>
            <a:off x="17664947" y="17452142"/>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Merge 129">
            <a:extLst>
              <a:ext uri="{FF2B5EF4-FFF2-40B4-BE49-F238E27FC236}">
                <a16:creationId xmlns:a16="http://schemas.microsoft.com/office/drawing/2014/main" id="{9020416E-F69A-4E55-8561-EFEB63F2ACA9}"/>
              </a:ext>
            </a:extLst>
          </p:cNvPr>
          <p:cNvSpPr/>
          <p:nvPr/>
        </p:nvSpPr>
        <p:spPr>
          <a:xfrm rot="16200000">
            <a:off x="16184401" y="16212617"/>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Merge 130">
            <a:extLst>
              <a:ext uri="{FF2B5EF4-FFF2-40B4-BE49-F238E27FC236}">
                <a16:creationId xmlns:a16="http://schemas.microsoft.com/office/drawing/2014/main" id="{3DBD9F6F-848F-42C3-B07B-481D18E4283B}"/>
              </a:ext>
            </a:extLst>
          </p:cNvPr>
          <p:cNvSpPr/>
          <p:nvPr/>
        </p:nvSpPr>
        <p:spPr>
          <a:xfrm rot="16200000">
            <a:off x="19322562" y="16212617"/>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Merge 132">
            <a:extLst>
              <a:ext uri="{FF2B5EF4-FFF2-40B4-BE49-F238E27FC236}">
                <a16:creationId xmlns:a16="http://schemas.microsoft.com/office/drawing/2014/main" id="{861E2BD3-0304-48C6-8625-9ADDF736146F}"/>
              </a:ext>
            </a:extLst>
          </p:cNvPr>
          <p:cNvSpPr/>
          <p:nvPr/>
        </p:nvSpPr>
        <p:spPr>
          <a:xfrm rot="16200000">
            <a:off x="24429923" y="16171977"/>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Merge 133">
            <a:extLst>
              <a:ext uri="{FF2B5EF4-FFF2-40B4-BE49-F238E27FC236}">
                <a16:creationId xmlns:a16="http://schemas.microsoft.com/office/drawing/2014/main" id="{3ABB2D48-F2C3-4B19-B510-F4FCD9562DB2}"/>
              </a:ext>
            </a:extLst>
          </p:cNvPr>
          <p:cNvSpPr/>
          <p:nvPr/>
        </p:nvSpPr>
        <p:spPr>
          <a:xfrm rot="16200000">
            <a:off x="28504263" y="16171977"/>
            <a:ext cx="352882" cy="35600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Connector: Elbow 136">
            <a:extLst>
              <a:ext uri="{FF2B5EF4-FFF2-40B4-BE49-F238E27FC236}">
                <a16:creationId xmlns:a16="http://schemas.microsoft.com/office/drawing/2014/main" id="{A31D777C-B7D9-44D8-A412-91E58F223D66}"/>
              </a:ext>
            </a:extLst>
          </p:cNvPr>
          <p:cNvCxnSpPr>
            <a:cxnSpLocks/>
          </p:cNvCxnSpPr>
          <p:nvPr/>
        </p:nvCxnSpPr>
        <p:spPr>
          <a:xfrm rot="5400000">
            <a:off x="22568048" y="22478502"/>
            <a:ext cx="912318" cy="2329945"/>
          </a:xfrm>
          <a:prstGeom prst="bentConnector3">
            <a:avLst>
              <a:gd name="adj1" fmla="val 34966"/>
            </a:avLst>
          </a:prstGeom>
          <a:ln w="152400"/>
        </p:spPr>
        <p:style>
          <a:lnRef idx="1">
            <a:schemeClr val="dk1"/>
          </a:lnRef>
          <a:fillRef idx="0">
            <a:schemeClr val="dk1"/>
          </a:fillRef>
          <a:effectRef idx="0">
            <a:schemeClr val="dk1"/>
          </a:effectRef>
          <a:fontRef idx="minor">
            <a:schemeClr val="tx1"/>
          </a:fontRef>
        </p:style>
      </p:cxnSp>
      <p:pic>
        <p:nvPicPr>
          <p:cNvPr id="108" name="Picture 107" descr="Chart, line chart&#10;&#10;Description automatically generated">
            <a:extLst>
              <a:ext uri="{FF2B5EF4-FFF2-40B4-BE49-F238E27FC236}">
                <a16:creationId xmlns:a16="http://schemas.microsoft.com/office/drawing/2014/main" id="{F6EBABE0-51FD-469C-B37C-46963AAB7396}"/>
              </a:ext>
            </a:extLst>
          </p:cNvPr>
          <p:cNvPicPr>
            <a:picLocks noChangeAspect="1"/>
          </p:cNvPicPr>
          <p:nvPr/>
        </p:nvPicPr>
        <p:blipFill rotWithShape="1">
          <a:blip r:embed="rId21">
            <a:extLst>
              <a:ext uri="{28A0092B-C50C-407E-A947-70E740481C1C}">
                <a14:useLocalDpi xmlns:a14="http://schemas.microsoft.com/office/drawing/2010/main" val="0"/>
              </a:ext>
            </a:extLst>
          </a:blip>
          <a:srcRect l="13209" t="17037" r="10472" b="13138"/>
          <a:stretch/>
        </p:blipFill>
        <p:spPr>
          <a:xfrm>
            <a:off x="3734859" y="24961837"/>
            <a:ext cx="7840410" cy="2902599"/>
          </a:xfrm>
          <a:prstGeom prst="rect">
            <a:avLst/>
          </a:prstGeom>
        </p:spPr>
      </p:pic>
      <p:sp>
        <p:nvSpPr>
          <p:cNvPr id="139" name="TextBox 138">
            <a:extLst>
              <a:ext uri="{FF2B5EF4-FFF2-40B4-BE49-F238E27FC236}">
                <a16:creationId xmlns:a16="http://schemas.microsoft.com/office/drawing/2014/main" id="{2053CC60-7004-4EB4-9193-8F06600F590F}"/>
              </a:ext>
            </a:extLst>
          </p:cNvPr>
          <p:cNvSpPr txBox="1"/>
          <p:nvPr/>
        </p:nvSpPr>
        <p:spPr>
          <a:xfrm>
            <a:off x="6876790" y="17943338"/>
            <a:ext cx="6339136"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Motivation</a:t>
            </a:r>
            <a:endParaRPr lang="en-US" dirty="0">
              <a:latin typeface="+mj-lt"/>
            </a:endParaRPr>
          </a:p>
        </p:txBody>
      </p:sp>
      <p:sp>
        <p:nvSpPr>
          <p:cNvPr id="144" name="TextBox 143">
            <a:extLst>
              <a:ext uri="{FF2B5EF4-FFF2-40B4-BE49-F238E27FC236}">
                <a16:creationId xmlns:a16="http://schemas.microsoft.com/office/drawing/2014/main" id="{3F3273E7-7D57-4450-AE7B-ACADC48B6AF5}"/>
              </a:ext>
            </a:extLst>
          </p:cNvPr>
          <p:cNvSpPr txBox="1"/>
          <p:nvPr/>
        </p:nvSpPr>
        <p:spPr>
          <a:xfrm>
            <a:off x="16011367" y="23855345"/>
            <a:ext cx="10529680" cy="830997"/>
          </a:xfrm>
          <a:prstGeom prst="rect">
            <a:avLst/>
          </a:prstGeom>
          <a:solidFill>
            <a:schemeClr val="bg1"/>
          </a:solidFill>
          <a:ln w="76200">
            <a:solidFill>
              <a:schemeClr val="accent2"/>
            </a:solidFill>
          </a:ln>
        </p:spPr>
        <p:txBody>
          <a:bodyPr wrap="square" rtlCol="0">
            <a:spAutoFit/>
          </a:bodyPr>
          <a:lstStyle/>
          <a:p>
            <a:pPr algn="ctr"/>
            <a:r>
              <a:rPr lang="en-US" sz="4800" dirty="0">
                <a:latin typeface="+mj-lt"/>
              </a:rPr>
              <a:t>Error Function Isolation </a:t>
            </a:r>
            <a:r>
              <a:rPr lang="en-US" sz="4800">
                <a:latin typeface="+mj-lt"/>
              </a:rPr>
              <a:t>and PID</a:t>
            </a:r>
            <a:endParaRPr lang="en-US" dirty="0">
              <a:latin typeface="+mj-lt"/>
            </a:endParaRPr>
          </a:p>
        </p:txBody>
      </p:sp>
    </p:spTree>
    <p:extLst>
      <p:ext uri="{BB962C8B-B14F-4D97-AF65-F5344CB8AC3E}">
        <p14:creationId xmlns:p14="http://schemas.microsoft.com/office/powerpoint/2010/main" val="2425889520"/>
      </p:ext>
    </p:extLst>
  </p:cSld>
  <p:clrMapOvr>
    <a:masterClrMapping/>
  </p:clrMapOvr>
</p:sld>
</file>

<file path=ppt/theme/theme1.xml><?xml version="1.0" encoding="utf-8"?>
<a:theme xmlns:a="http://schemas.openxmlformats.org/drawingml/2006/main" name="Office Theme">
  <a:themeElements>
    <a:clrScheme name="Poster">
      <a:dk1>
        <a:sysClr val="windowText" lastClr="000000"/>
      </a:dk1>
      <a:lt1>
        <a:sysClr val="window" lastClr="FFFFFF"/>
      </a:lt1>
      <a:dk2>
        <a:srgbClr val="44546A"/>
      </a:dk2>
      <a:lt2>
        <a:srgbClr val="CECCCC"/>
      </a:lt2>
      <a:accent1>
        <a:srgbClr val="B33951"/>
      </a:accent1>
      <a:accent2>
        <a:srgbClr val="0033A0"/>
      </a:accent2>
      <a:accent3>
        <a:srgbClr val="91C4F2"/>
      </a:accent3>
      <a:accent4>
        <a:srgbClr val="7DAA92"/>
      </a:accent4>
      <a:accent5>
        <a:srgbClr val="60AFFF"/>
      </a:accent5>
      <a:accent6>
        <a:srgbClr val="BEB8EB"/>
      </a:accent6>
      <a:hlink>
        <a:srgbClr val="0563C1"/>
      </a:hlink>
      <a:folHlink>
        <a:srgbClr val="954F72"/>
      </a:folHlink>
    </a:clrScheme>
    <a:fontScheme name="Phsyics Poster">
      <a:majorFont>
        <a:latin typeface="Aharoni"/>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TotalTime>
  <Words>672</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Aharoni</vt:lpstr>
      <vt:lpstr>Arial</vt:lpstr>
      <vt:lpstr>Calibri</vt:lpstr>
      <vt:lpstr>Cambria Math</vt:lpstr>
      <vt:lpstr>Univers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Bodron</dc:creator>
  <cp:lastModifiedBy>Will Bodron</cp:lastModifiedBy>
  <cp:revision>18</cp:revision>
  <dcterms:created xsi:type="dcterms:W3CDTF">2021-08-10T19:53:55Z</dcterms:created>
  <dcterms:modified xsi:type="dcterms:W3CDTF">2021-08-11T20:51:05Z</dcterms:modified>
</cp:coreProperties>
</file>