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</p:sldMasterIdLst>
  <p:notesMasterIdLst>
    <p:notesMasterId r:id="rId18"/>
  </p:notesMasterIdLst>
  <p:sldIdLst>
    <p:sldId id="264" r:id="rId5"/>
    <p:sldId id="279" r:id="rId6"/>
    <p:sldId id="276" r:id="rId7"/>
    <p:sldId id="277" r:id="rId8"/>
    <p:sldId id="281" r:id="rId9"/>
    <p:sldId id="282" r:id="rId10"/>
    <p:sldId id="286" r:id="rId11"/>
    <p:sldId id="280" r:id="rId12"/>
    <p:sldId id="284" r:id="rId13"/>
    <p:sldId id="289" r:id="rId14"/>
    <p:sldId id="288" r:id="rId15"/>
    <p:sldId id="285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1" d="100"/>
          <a:sy n="41" d="100"/>
        </p:scale>
        <p:origin x="80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C9797-13D1-4D9B-A07E-1B45498F692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8E4F-D648-4373-B574-3431A375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6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17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6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90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9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AD7D5C-93A3-44D1-B4FA-722D18493AD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8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23AA28-8C49-FF45-9108-7DC6C87BF0F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0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FB76-CBF3-4992-AD5A-415DEF7EF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Frequency Stabilization of a Diode Laser to the RB D2 Transition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E4DA8-4F9B-4DEC-AD3F-1B8A74146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11680"/>
          </a:xfrm>
        </p:spPr>
        <p:txBody>
          <a:bodyPr/>
          <a:lstStyle/>
          <a:p>
            <a:r>
              <a:rPr lang="en-US" dirty="0"/>
              <a:t>Charlotte Zehnder</a:t>
            </a:r>
            <a:r>
              <a:rPr lang="en-US" sz="2800" dirty="0"/>
              <a:t>*</a:t>
            </a:r>
            <a:r>
              <a:rPr lang="en-US" dirty="0"/>
              <a:t>, Will </a:t>
            </a:r>
            <a:r>
              <a:rPr lang="en-US" dirty="0" err="1"/>
              <a:t>Bodron</a:t>
            </a:r>
            <a:r>
              <a:rPr lang="en-US" sz="2800" dirty="0"/>
              <a:t>**</a:t>
            </a:r>
            <a:r>
              <a:rPr lang="en-US" dirty="0"/>
              <a:t>, Wolfgang Korsch</a:t>
            </a:r>
            <a:r>
              <a:rPr lang="en-US" sz="2800" dirty="0"/>
              <a:t>**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97465-484C-464D-A36D-C40BCB967FD0}"/>
              </a:ext>
            </a:extLst>
          </p:cNvPr>
          <p:cNvSpPr txBox="1"/>
          <p:nvPr/>
        </p:nvSpPr>
        <p:spPr>
          <a:xfrm>
            <a:off x="1097280" y="5340076"/>
            <a:ext cx="780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*Middlebury College, **University of Kentucky</a:t>
            </a:r>
          </a:p>
        </p:txBody>
      </p:sp>
    </p:spTree>
    <p:extLst>
      <p:ext uri="{BB962C8B-B14F-4D97-AF65-F5344CB8AC3E}">
        <p14:creationId xmlns:p14="http://schemas.microsoft.com/office/powerpoint/2010/main" val="345660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F4BBA-26E2-4531-AD52-062697D2C76A}"/>
              </a:ext>
            </a:extLst>
          </p:cNvPr>
          <p:cNvSpPr txBox="1"/>
          <p:nvPr/>
        </p:nvSpPr>
        <p:spPr>
          <a:xfrm>
            <a:off x="2152650" y="1997839"/>
            <a:ext cx="788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Locked a near infrared laser to the doppler-free D2 transition of Rb using saturated absorption spectroscopy.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Top-of-Fringe methods to derive an error signal for PIDs controlling the laser current and piezo voltage on the grating.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laser drift by a factor of 100.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279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Acknowledgements</a:t>
            </a:r>
          </a:p>
        </p:txBody>
      </p:sp>
      <p:sp>
        <p:nvSpPr>
          <p:cNvPr id="6" name="TextBox 53">
            <a:extLst>
              <a:ext uri="{FF2B5EF4-FFF2-40B4-BE49-F238E27FC236}">
                <a16:creationId xmlns:a16="http://schemas.microsoft.com/office/drawing/2014/main" id="{62E67E5F-8936-4F02-9BF9-76B5581B6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868" y="1828834"/>
            <a:ext cx="79462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material is based upon work supported by the U.S. National Science Foundation under Award Number PHY-1950795 (UK REU) and the U.S. Department of Energy, Office of Science, Office of Nuclear Physics, under Award Number DE-FG02-99ER41101."</a:t>
            </a:r>
          </a:p>
        </p:txBody>
      </p:sp>
    </p:spTree>
    <p:extLst>
      <p:ext uri="{BB962C8B-B14F-4D97-AF65-F5344CB8AC3E}">
        <p14:creationId xmlns:p14="http://schemas.microsoft.com/office/powerpoint/2010/main" val="224522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References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6982CF-AB32-4DD5-B790-23EC6AD31A83}"/>
              </a:ext>
            </a:extLst>
          </p:cNvPr>
          <p:cNvGrpSpPr/>
          <p:nvPr/>
        </p:nvGrpSpPr>
        <p:grpSpPr>
          <a:xfrm>
            <a:off x="2761784" y="1294840"/>
            <a:ext cx="6668431" cy="4501288"/>
            <a:chOff x="962008" y="1437344"/>
            <a:chExt cx="6668431" cy="45012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A0C4A80-ABFD-4288-AE65-954C76921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325" y="1437344"/>
              <a:ext cx="6439799" cy="16861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CC50CC-2020-4E65-ADD0-CEE48C957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2008" y="2966417"/>
              <a:ext cx="6668431" cy="297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028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Crossover Frequencies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81ABB-9556-46DF-9175-B505BB17EF6D}"/>
              </a:ext>
            </a:extLst>
          </p:cNvPr>
          <p:cNvGrpSpPr/>
          <p:nvPr/>
        </p:nvGrpSpPr>
        <p:grpSpPr>
          <a:xfrm>
            <a:off x="331317" y="2247010"/>
            <a:ext cx="6415171" cy="2235779"/>
            <a:chOff x="331317" y="2247011"/>
            <a:chExt cx="7726005" cy="196715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ED594EA-AADA-4B22-9E84-F834180E778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7017" y="2644584"/>
              <a:ext cx="7331554" cy="1008005"/>
            </a:xfrm>
            <a:prstGeom prst="straightConnector1">
              <a:avLst/>
            </a:prstGeom>
            <a:noFill/>
            <a:ln w="254000">
              <a:solidFill>
                <a:srgbClr val="C00000">
                  <a:alpha val="7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E84E017-9C97-4DE5-B6A1-2C846E00F84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317" y="2988810"/>
              <a:ext cx="7726005" cy="365065"/>
            </a:xfrm>
            <a:prstGeom prst="straightConnector1">
              <a:avLst/>
            </a:prstGeom>
            <a:noFill/>
            <a:ln w="254000">
              <a:solidFill>
                <a:srgbClr val="C00000">
                  <a:alpha val="7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A68A600-FBBF-4AD3-9F2E-E59DDB9F4B2D}"/>
                </a:ext>
              </a:extLst>
            </p:cNvPr>
            <p:cNvSpPr/>
            <p:nvPr/>
          </p:nvSpPr>
          <p:spPr>
            <a:xfrm>
              <a:off x="2541364" y="2505635"/>
              <a:ext cx="266741" cy="201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885E36-8BF3-4276-A520-6F972EE1C63C}"/>
                </a:ext>
              </a:extLst>
            </p:cNvPr>
            <p:cNvSpPr/>
            <p:nvPr/>
          </p:nvSpPr>
          <p:spPr>
            <a:xfrm rot="1845948">
              <a:off x="3538836" y="3642055"/>
              <a:ext cx="266741" cy="201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7626FD-81CE-4739-A5AD-9F7EE1AE62A8}"/>
                </a:ext>
              </a:extLst>
            </p:cNvPr>
            <p:cNvSpPr/>
            <p:nvPr/>
          </p:nvSpPr>
          <p:spPr>
            <a:xfrm>
              <a:off x="5301977" y="2896759"/>
              <a:ext cx="266741" cy="201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91E52B-7114-49E1-A61A-243D885559CB}"/>
                </a:ext>
              </a:extLst>
            </p:cNvPr>
            <p:cNvSpPr/>
            <p:nvPr/>
          </p:nvSpPr>
          <p:spPr>
            <a:xfrm>
              <a:off x="4999971" y="3986564"/>
              <a:ext cx="266741" cy="201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8D1F8B-EA93-429F-9B53-140C8F3C910B}"/>
                </a:ext>
              </a:extLst>
            </p:cNvPr>
            <p:cNvSpPr/>
            <p:nvPr/>
          </p:nvSpPr>
          <p:spPr>
            <a:xfrm>
              <a:off x="2496080" y="3785119"/>
              <a:ext cx="266741" cy="201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498B048-19C6-4096-9F41-738ED262E54F}"/>
                </a:ext>
              </a:extLst>
            </p:cNvPr>
            <p:cNvSpPr/>
            <p:nvPr/>
          </p:nvSpPr>
          <p:spPr>
            <a:xfrm>
              <a:off x="4122794" y="3084668"/>
              <a:ext cx="266741" cy="201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45C41C-DAD4-4A19-98DE-40DC8786DDC3}"/>
                </a:ext>
              </a:extLst>
            </p:cNvPr>
            <p:cNvCxnSpPr>
              <a:cxnSpLocks/>
            </p:cNvCxnSpPr>
            <p:nvPr/>
          </p:nvCxnSpPr>
          <p:spPr>
            <a:xfrm>
              <a:off x="4414487" y="3211093"/>
              <a:ext cx="359731" cy="3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 descr="A picture containing sunset, clouds&#10;&#10;Description automatically generated">
              <a:extLst>
                <a:ext uri="{FF2B5EF4-FFF2-40B4-BE49-F238E27FC236}">
                  <a16:creationId xmlns:a16="http://schemas.microsoft.com/office/drawing/2014/main" id="{46A8F6A1-2038-4A5E-91BE-CDDEF2E70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3984" y="2247011"/>
              <a:ext cx="5267389" cy="1967150"/>
            </a:xfrm>
            <a:prstGeom prst="rect">
              <a:avLst/>
            </a:prstGeom>
          </p:spPr>
        </p:pic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535255-8DE5-4813-BAF2-95E2EE00DABB}"/>
              </a:ext>
            </a:extLst>
          </p:cNvPr>
          <p:cNvCxnSpPr>
            <a:cxnSpLocks/>
          </p:cNvCxnSpPr>
          <p:nvPr/>
        </p:nvCxnSpPr>
        <p:spPr bwMode="auto">
          <a:xfrm>
            <a:off x="9887813" y="2278893"/>
            <a:ext cx="8604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83FE381-DE12-4185-B6A1-FB46A5BBDA3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493181" y="4658917"/>
            <a:ext cx="921182" cy="533021"/>
          </a:xfrm>
          <a:prstGeom prst="rect">
            <a:avLst/>
          </a:prstGeom>
          <a:blipFill>
            <a:blip r:embed="rId3"/>
            <a:stretch>
              <a:fillRect l="-1351" r="-6757" b="-697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DBD869-EF1B-4E6E-99DC-BC79A0DA42E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347813" y="2915889"/>
            <a:ext cx="842126" cy="577177"/>
          </a:xfrm>
          <a:prstGeom prst="rect">
            <a:avLst/>
          </a:prstGeom>
          <a:blipFill>
            <a:blip r:embed="rId4"/>
            <a:stretch>
              <a:fillRect r="-13433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E94F92-C550-4446-9980-1757A6DFA5E7}"/>
              </a:ext>
            </a:extLst>
          </p:cNvPr>
          <p:cNvCxnSpPr>
            <a:cxnSpLocks/>
          </p:cNvCxnSpPr>
          <p:nvPr/>
        </p:nvCxnSpPr>
        <p:spPr bwMode="auto">
          <a:xfrm>
            <a:off x="9887813" y="4980818"/>
            <a:ext cx="8604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8627062-0646-4503-BC87-79B6FE661A62}"/>
              </a:ext>
            </a:extLst>
          </p:cNvPr>
          <p:cNvCxnSpPr>
            <a:cxnSpLocks/>
          </p:cNvCxnSpPr>
          <p:nvPr/>
        </p:nvCxnSpPr>
        <p:spPr bwMode="auto">
          <a:xfrm>
            <a:off x="9887813" y="2637668"/>
            <a:ext cx="8604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30FD02-6C86-4E81-ACA1-5F9871E5873D}"/>
              </a:ext>
            </a:extLst>
          </p:cNvPr>
          <p:cNvCxnSpPr>
            <a:cxnSpLocks/>
          </p:cNvCxnSpPr>
          <p:nvPr/>
        </p:nvCxnSpPr>
        <p:spPr bwMode="auto">
          <a:xfrm>
            <a:off x="9883050" y="5803143"/>
            <a:ext cx="8604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BBB58B-C9A7-4E4E-98E6-A7DD6BDF1711}"/>
              </a:ext>
            </a:extLst>
          </p:cNvPr>
          <p:cNvCxnSpPr>
            <a:cxnSpLocks/>
          </p:cNvCxnSpPr>
          <p:nvPr/>
        </p:nvCxnSpPr>
        <p:spPr bwMode="auto">
          <a:xfrm>
            <a:off x="8519388" y="2131255"/>
            <a:ext cx="8588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DF0380-72F2-496F-A9ED-0DA7150BE922}"/>
              </a:ext>
            </a:extLst>
          </p:cNvPr>
          <p:cNvCxnSpPr>
            <a:cxnSpLocks/>
          </p:cNvCxnSpPr>
          <p:nvPr/>
        </p:nvCxnSpPr>
        <p:spPr bwMode="auto">
          <a:xfrm>
            <a:off x="8519388" y="5212593"/>
            <a:ext cx="8588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95F9C6-992C-462B-B0CA-0665341B04A1}"/>
              </a:ext>
            </a:extLst>
          </p:cNvPr>
          <p:cNvCxnSpPr/>
          <p:nvPr/>
        </p:nvCxnSpPr>
        <p:spPr bwMode="auto">
          <a:xfrm>
            <a:off x="8948013" y="2215393"/>
            <a:ext cx="0" cy="2913062"/>
          </a:xfrm>
          <a:prstGeom prst="straightConnector1">
            <a:avLst/>
          </a:prstGeom>
          <a:ln w="508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6ADC50D-6758-4976-8A46-C654F476696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703264" y="1532874"/>
            <a:ext cx="949324" cy="533021"/>
          </a:xfrm>
          <a:prstGeom prst="rect">
            <a:avLst/>
          </a:prstGeom>
          <a:blipFill>
            <a:blip r:embed="rId5"/>
            <a:stretch>
              <a:fillRect l="-2667" r="-6667" b="-697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07761A-99FB-4832-9966-C05D7F6E6925}"/>
              </a:ext>
            </a:extLst>
          </p:cNvPr>
          <p:cNvCxnSpPr>
            <a:cxnSpLocks/>
          </p:cNvCxnSpPr>
          <p:nvPr/>
        </p:nvCxnSpPr>
        <p:spPr bwMode="auto">
          <a:xfrm>
            <a:off x="9887813" y="2721805"/>
            <a:ext cx="8604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6140D29-43E7-4DAB-A6C9-DF3D8F38DA09}"/>
              </a:ext>
            </a:extLst>
          </p:cNvPr>
          <p:cNvCxnSpPr>
            <a:cxnSpLocks/>
          </p:cNvCxnSpPr>
          <p:nvPr/>
        </p:nvCxnSpPr>
        <p:spPr bwMode="auto">
          <a:xfrm>
            <a:off x="9887813" y="1497843"/>
            <a:ext cx="8604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209">
            <a:extLst>
              <a:ext uri="{FF2B5EF4-FFF2-40B4-BE49-F238E27FC236}">
                <a16:creationId xmlns:a16="http://schemas.microsoft.com/office/drawing/2014/main" id="{15AA7576-FFDF-48C6-A2AD-F366701FA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487" y="3493066"/>
            <a:ext cx="2123007" cy="33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384230. 406 GHz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7F1E82-790E-41D2-AA4E-33EA44D2B94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742968" y="2645517"/>
            <a:ext cx="817411" cy="36927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345E57-6723-48C0-A019-157EB012589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746432" y="2402608"/>
            <a:ext cx="817411" cy="369273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BE9477-F5A7-442B-9A3F-BB1C2EA647B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751562" y="2089140"/>
            <a:ext cx="817411" cy="369273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35ACD7B-807D-49A2-8E14-96EBBD61D8B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751562" y="1278768"/>
            <a:ext cx="817411" cy="369273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683915-B555-4E12-AFD8-4F488BADE75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751564" y="4790145"/>
            <a:ext cx="817411" cy="369273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4CEA78-DE70-4B16-8CC0-695E96C26331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751562" y="5638657"/>
            <a:ext cx="817411" cy="369273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3A8D7BB-A655-435C-B6D5-101BCB442FF8}"/>
              </a:ext>
            </a:extLst>
          </p:cNvPr>
          <p:cNvCxnSpPr/>
          <p:nvPr/>
        </p:nvCxnSpPr>
        <p:spPr bwMode="auto">
          <a:xfrm flipV="1">
            <a:off x="9378225" y="4996693"/>
            <a:ext cx="504825" cy="215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D3F76FD-7CDB-4C65-BEA6-881C1D618911}"/>
              </a:ext>
            </a:extLst>
          </p:cNvPr>
          <p:cNvCxnSpPr>
            <a:cxnSpLocks/>
          </p:cNvCxnSpPr>
          <p:nvPr/>
        </p:nvCxnSpPr>
        <p:spPr bwMode="auto">
          <a:xfrm>
            <a:off x="9384575" y="5211005"/>
            <a:ext cx="498475" cy="59213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9B6FC6E-FB38-4F93-A5A9-24A7610D8749}"/>
              </a:ext>
            </a:extLst>
          </p:cNvPr>
          <p:cNvCxnSpPr>
            <a:cxnSpLocks/>
          </p:cNvCxnSpPr>
          <p:nvPr/>
        </p:nvCxnSpPr>
        <p:spPr bwMode="auto">
          <a:xfrm flipV="1">
            <a:off x="9378225" y="1497843"/>
            <a:ext cx="504825" cy="6286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845219-0AE3-4370-B6DA-8ACBE1A2919D}"/>
              </a:ext>
            </a:extLst>
          </p:cNvPr>
          <p:cNvCxnSpPr>
            <a:cxnSpLocks/>
          </p:cNvCxnSpPr>
          <p:nvPr/>
        </p:nvCxnSpPr>
        <p:spPr bwMode="auto">
          <a:xfrm>
            <a:off x="9378225" y="2132843"/>
            <a:ext cx="549275" cy="1460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3A9E2F-D405-4DD2-AF61-7E2CD284BDDC}"/>
              </a:ext>
            </a:extLst>
          </p:cNvPr>
          <p:cNvCxnSpPr>
            <a:cxnSpLocks/>
          </p:cNvCxnSpPr>
          <p:nvPr/>
        </p:nvCxnSpPr>
        <p:spPr bwMode="auto">
          <a:xfrm>
            <a:off x="9378225" y="2136018"/>
            <a:ext cx="509588" cy="5016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9B98B7F-FC8D-46DA-B356-6AE45665E812}"/>
              </a:ext>
            </a:extLst>
          </p:cNvPr>
          <p:cNvCxnSpPr>
            <a:cxnSpLocks/>
          </p:cNvCxnSpPr>
          <p:nvPr/>
        </p:nvCxnSpPr>
        <p:spPr bwMode="auto">
          <a:xfrm>
            <a:off x="9378225" y="2137605"/>
            <a:ext cx="509588" cy="59213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2AA3B9-D66E-4F7B-8F18-C4BE055C1836}"/>
              </a:ext>
            </a:extLst>
          </p:cNvPr>
          <p:cNvCxnSpPr>
            <a:cxnSpLocks/>
          </p:cNvCxnSpPr>
          <p:nvPr/>
        </p:nvCxnSpPr>
        <p:spPr bwMode="auto">
          <a:xfrm>
            <a:off x="9891137" y="1895880"/>
            <a:ext cx="86042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D10941D-E965-4363-8AC6-35F85410AE02}"/>
              </a:ext>
            </a:extLst>
          </p:cNvPr>
          <p:cNvSpPr txBox="1"/>
          <p:nvPr/>
        </p:nvSpPr>
        <p:spPr>
          <a:xfrm>
            <a:off x="10748238" y="1689801"/>
            <a:ext cx="176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34</a:t>
            </a:r>
          </a:p>
        </p:txBody>
      </p:sp>
    </p:spTree>
    <p:extLst>
      <p:ext uri="{BB962C8B-B14F-4D97-AF65-F5344CB8AC3E}">
        <p14:creationId xmlns:p14="http://schemas.microsoft.com/office/powerpoint/2010/main" val="298521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Why is a Stable Laser Necessary?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50CB5-1B48-40B5-8CC1-03731C8BB8E8}"/>
              </a:ext>
            </a:extLst>
          </p:cNvPr>
          <p:cNvSpPr/>
          <p:nvPr/>
        </p:nvSpPr>
        <p:spPr>
          <a:xfrm>
            <a:off x="3310966" y="2653836"/>
            <a:ext cx="703347" cy="1590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5B07E-280F-47FD-ACC7-2B0A7D5C3CE2}"/>
              </a:ext>
            </a:extLst>
          </p:cNvPr>
          <p:cNvSpPr txBox="1"/>
          <p:nvPr/>
        </p:nvSpPr>
        <p:spPr>
          <a:xfrm>
            <a:off x="6986586" y="1451012"/>
            <a:ext cx="48607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Small amounts of Rb and K will be present in the target due to spin exchange optical pumping. 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A laser emitting a frequency on resonance with a transition of Rb maximizes the rotation of linearly polarized light due to the Faraday effect.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Small magnetic fields due to the spin-polarized </a:t>
            </a:r>
            <a:r>
              <a:rPr lang="en-US" baseline="30000" dirty="0">
                <a:effectLst/>
                <a:latin typeface="Arial" panose="020B0604020202020204" pitchFamily="34" charset="0"/>
              </a:rPr>
              <a:t>3</a:t>
            </a:r>
            <a:r>
              <a:rPr lang="en-US" dirty="0">
                <a:effectLst/>
                <a:latin typeface="Arial" panose="020B0604020202020204" pitchFamily="34" charset="0"/>
              </a:rPr>
              <a:t>He nuclei can be measured because of this effect, given the laser's frequency remains stable over a long enough time frame.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5E9F23-F2F9-4825-85BF-F820DF24AF07}"/>
              </a:ext>
            </a:extLst>
          </p:cNvPr>
          <p:cNvSpPr/>
          <p:nvPr/>
        </p:nvSpPr>
        <p:spPr>
          <a:xfrm>
            <a:off x="2933976" y="1488343"/>
            <a:ext cx="1457325" cy="1323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B17A8F-3B26-4D3E-9DF5-EA9C8EBBF777}"/>
              </a:ext>
            </a:extLst>
          </p:cNvPr>
          <p:cNvSpPr/>
          <p:nvPr/>
        </p:nvSpPr>
        <p:spPr>
          <a:xfrm>
            <a:off x="1190624" y="3703675"/>
            <a:ext cx="5067300" cy="1009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66B37-3DC2-4D63-8F8E-E81A279A92B4}"/>
              </a:ext>
            </a:extLst>
          </p:cNvPr>
          <p:cNvSpPr txBox="1"/>
          <p:nvPr/>
        </p:nvSpPr>
        <p:spPr>
          <a:xfrm>
            <a:off x="790812" y="3188837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Cell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816890-4309-46DE-93E8-74F68A9C80EC}"/>
              </a:ext>
            </a:extLst>
          </p:cNvPr>
          <p:cNvCxnSpPr>
            <a:cxnSpLocks/>
          </p:cNvCxnSpPr>
          <p:nvPr/>
        </p:nvCxnSpPr>
        <p:spPr bwMode="auto">
          <a:xfrm>
            <a:off x="790812" y="4244511"/>
            <a:ext cx="5994036" cy="0"/>
          </a:xfrm>
          <a:prstGeom prst="straightConnector1">
            <a:avLst/>
          </a:prstGeom>
          <a:noFill/>
          <a:ln w="127000">
            <a:solidFill>
              <a:srgbClr val="C00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3A839B-C573-4C93-A651-931B75D8BC40}"/>
              </a:ext>
            </a:extLst>
          </p:cNvPr>
          <p:cNvSpPr txBox="1"/>
          <p:nvPr/>
        </p:nvSpPr>
        <p:spPr>
          <a:xfrm>
            <a:off x="3310966" y="2166344"/>
            <a:ext cx="49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49BAA-A314-4ADB-A29B-5D797333C019}"/>
              </a:ext>
            </a:extLst>
          </p:cNvPr>
          <p:cNvSpPr txBox="1"/>
          <p:nvPr/>
        </p:nvSpPr>
        <p:spPr>
          <a:xfrm>
            <a:off x="3809258" y="1937594"/>
            <a:ext cx="49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853129-34BB-444A-B727-18E08B48E4D5}"/>
              </a:ext>
            </a:extLst>
          </p:cNvPr>
          <p:cNvSpPr txBox="1"/>
          <p:nvPr/>
        </p:nvSpPr>
        <p:spPr>
          <a:xfrm>
            <a:off x="4247619" y="1488699"/>
            <a:ext cx="207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Pumping Chamber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A2DD9-E759-4F6A-A7EB-5AE888C5B189}"/>
              </a:ext>
            </a:extLst>
          </p:cNvPr>
          <p:cNvSpPr txBox="1"/>
          <p:nvPr/>
        </p:nvSpPr>
        <p:spPr>
          <a:xfrm>
            <a:off x="4014313" y="3833491"/>
            <a:ext cx="180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Polarized </a:t>
            </a:r>
            <a:r>
              <a:rPr lang="en-US" baseline="30000" dirty="0"/>
              <a:t>3</a:t>
            </a:r>
            <a:r>
              <a:rPr lang="en-US" dirty="0"/>
              <a:t>He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BBF1A2-2712-4C62-95A0-F01B5F5DFB13}"/>
              </a:ext>
            </a:extLst>
          </p:cNvPr>
          <p:cNvSpPr txBox="1"/>
          <p:nvPr/>
        </p:nvSpPr>
        <p:spPr>
          <a:xfrm>
            <a:off x="3271257" y="1679305"/>
            <a:ext cx="54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3</a:t>
            </a:r>
            <a:r>
              <a:rPr lang="en-US" dirty="0"/>
              <a:t>He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4B193-131B-4216-8A48-910D53E9483A}"/>
              </a:ext>
            </a:extLst>
          </p:cNvPr>
          <p:cNvSpPr txBox="1"/>
          <p:nvPr/>
        </p:nvSpPr>
        <p:spPr>
          <a:xfrm>
            <a:off x="3271257" y="4286200"/>
            <a:ext cx="49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4C9FF-219F-4104-BFE5-CB433E3A5BBC}"/>
              </a:ext>
            </a:extLst>
          </p:cNvPr>
          <p:cNvSpPr txBox="1"/>
          <p:nvPr/>
        </p:nvSpPr>
        <p:spPr>
          <a:xfrm>
            <a:off x="2090049" y="3759893"/>
            <a:ext cx="49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6918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Why is Frequency Stabilization Needed?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D79CA1-DEC0-46DE-95AF-74ACFED2BA7E}"/>
              </a:ext>
            </a:extLst>
          </p:cNvPr>
          <p:cNvCxnSpPr>
            <a:cxnSpLocks/>
          </p:cNvCxnSpPr>
          <p:nvPr/>
        </p:nvCxnSpPr>
        <p:spPr bwMode="auto">
          <a:xfrm>
            <a:off x="5117292" y="2435462"/>
            <a:ext cx="0" cy="1345037"/>
          </a:xfrm>
          <a:prstGeom prst="line">
            <a:avLst/>
          </a:prstGeom>
          <a:noFill/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950985-A8DF-4502-BB2F-48764B85A53C}"/>
              </a:ext>
            </a:extLst>
          </p:cNvPr>
          <p:cNvCxnSpPr>
            <a:cxnSpLocks/>
          </p:cNvCxnSpPr>
          <p:nvPr/>
        </p:nvCxnSpPr>
        <p:spPr bwMode="auto">
          <a:xfrm flipV="1">
            <a:off x="5103614" y="2435462"/>
            <a:ext cx="642865" cy="0"/>
          </a:xfrm>
          <a:prstGeom prst="straightConnector1">
            <a:avLst/>
          </a:prstGeom>
          <a:noFill/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50C836-5971-429D-A817-A0976A988C98}"/>
              </a:ext>
            </a:extLst>
          </p:cNvPr>
          <p:cNvSpPr/>
          <p:nvPr/>
        </p:nvSpPr>
        <p:spPr bwMode="auto">
          <a:xfrm rot="8987315">
            <a:off x="4716071" y="2304461"/>
            <a:ext cx="584733" cy="23087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54">
              <a:defRPr/>
            </a:pPr>
            <a:endParaRPr lang="en-US">
              <a:solidFill>
                <a:srgbClr val="0033A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B05DA7-0C11-4D87-B259-0CCCB49E6B62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3779130" y="3732508"/>
            <a:ext cx="1337022" cy="2594"/>
          </a:xfrm>
          <a:prstGeom prst="line">
            <a:avLst/>
          </a:prstGeom>
          <a:noFill/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F8E441-EBA6-4716-ADF2-FA2F2F51A671}"/>
              </a:ext>
            </a:extLst>
          </p:cNvPr>
          <p:cNvSpPr/>
          <p:nvPr/>
        </p:nvSpPr>
        <p:spPr bwMode="auto">
          <a:xfrm>
            <a:off x="1857375" y="1814178"/>
            <a:ext cx="4248150" cy="3229643"/>
          </a:xfrm>
          <a:prstGeom prst="rect">
            <a:avLst/>
          </a:prstGeom>
          <a:noFill/>
          <a:ln w="10160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54">
              <a:defRPr/>
            </a:pPr>
            <a:endParaRPr lang="en-US">
              <a:solidFill>
                <a:srgbClr val="0033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98F498-838C-4F84-AA21-0E680962D9F8}"/>
              </a:ext>
            </a:extLst>
          </p:cNvPr>
          <p:cNvSpPr/>
          <p:nvPr/>
        </p:nvSpPr>
        <p:spPr bwMode="auto">
          <a:xfrm>
            <a:off x="2065964" y="3021727"/>
            <a:ext cx="1224179" cy="1420265"/>
          </a:xfrm>
          <a:prstGeom prst="rect">
            <a:avLst/>
          </a:prstGeom>
          <a:solidFill>
            <a:schemeClr val="accent4"/>
          </a:solidFill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54">
              <a:defRPr/>
            </a:pP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67006C-CDB9-4101-8C6C-A0A2FE996880}"/>
              </a:ext>
            </a:extLst>
          </p:cNvPr>
          <p:cNvSpPr/>
          <p:nvPr/>
        </p:nvSpPr>
        <p:spPr bwMode="auto">
          <a:xfrm>
            <a:off x="3710740" y="2995786"/>
            <a:ext cx="140199" cy="1421562"/>
          </a:xfrm>
          <a:prstGeom prst="ellipse">
            <a:avLst/>
          </a:prstGeom>
          <a:solidFill>
            <a:schemeClr val="accent4">
              <a:lumMod val="40000"/>
              <a:lumOff val="60000"/>
              <a:alpha val="40305"/>
            </a:schemeClr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7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BBFB9F-CC57-446B-B21D-0367731BA1CF}"/>
              </a:ext>
            </a:extLst>
          </p:cNvPr>
          <p:cNvSpPr/>
          <p:nvPr/>
        </p:nvSpPr>
        <p:spPr bwMode="auto">
          <a:xfrm rot="19768276">
            <a:off x="4725190" y="3718241"/>
            <a:ext cx="868552" cy="247735"/>
          </a:xfrm>
          <a:prstGeom prst="rect">
            <a:avLst/>
          </a:prstGeom>
          <a:pattFill prst="wdDnDiag">
            <a:fgClr>
              <a:schemeClr val="accent5"/>
            </a:fgClr>
            <a:bgClr>
              <a:schemeClr val="bg1"/>
            </a:bgClr>
          </a:patt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54">
              <a:defRPr/>
            </a:pPr>
            <a:endParaRPr lang="en-US">
              <a:solidFill>
                <a:srgbClr val="0033A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C748ED-43F9-4039-9C5F-E33442D1956C}"/>
              </a:ext>
            </a:extLst>
          </p:cNvPr>
          <p:cNvCxnSpPr>
            <a:cxnSpLocks/>
          </p:cNvCxnSpPr>
          <p:nvPr/>
        </p:nvCxnSpPr>
        <p:spPr bwMode="auto">
          <a:xfrm flipV="1">
            <a:off x="2087621" y="3732508"/>
            <a:ext cx="1691509" cy="0"/>
          </a:xfrm>
          <a:prstGeom prst="line">
            <a:avLst/>
          </a:prstGeom>
          <a:noFill/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36">
            <a:extLst>
              <a:ext uri="{FF2B5EF4-FFF2-40B4-BE49-F238E27FC236}">
                <a16:creationId xmlns:a16="http://schemas.microsoft.com/office/drawing/2014/main" id="{D4817F28-7DC0-42B7-AFB9-E505679C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845" y="4372767"/>
            <a:ext cx="1147470" cy="30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 dirty="0"/>
              <a:t>Lens</a:t>
            </a:r>
          </a:p>
        </p:txBody>
      </p:sp>
      <p:sp>
        <p:nvSpPr>
          <p:cNvPr id="14" name="TextBox 237">
            <a:extLst>
              <a:ext uri="{FF2B5EF4-FFF2-40B4-BE49-F238E27FC236}">
                <a16:creationId xmlns:a16="http://schemas.microsoft.com/office/drawing/2014/main" id="{1CBB49C7-6A77-40DE-9ACE-413A474FF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953" y="3356194"/>
            <a:ext cx="1278040" cy="30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dirty="0"/>
              <a:t>Laser Diode</a:t>
            </a:r>
          </a:p>
        </p:txBody>
      </p:sp>
      <p:sp>
        <p:nvSpPr>
          <p:cNvPr id="15" name="TextBox 238">
            <a:extLst>
              <a:ext uri="{FF2B5EF4-FFF2-40B4-BE49-F238E27FC236}">
                <a16:creationId xmlns:a16="http://schemas.microsoft.com/office/drawing/2014/main" id="{15708B5E-3657-418D-81DD-0B326515A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4117" y="2106115"/>
            <a:ext cx="1147470" cy="30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 dirty="0"/>
              <a:t>Mirror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8C0E6-7E7B-48B5-850F-3E911D963852}"/>
              </a:ext>
            </a:extLst>
          </p:cNvPr>
          <p:cNvSpPr txBox="1"/>
          <p:nvPr/>
        </p:nvSpPr>
        <p:spPr>
          <a:xfrm>
            <a:off x="6788724" y="1845840"/>
            <a:ext cx="4475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Temperature changes, air currents, and vibrations can cause laser drift.</a:t>
            </a:r>
          </a:p>
          <a:p>
            <a:endParaRPr lang="en-US" sz="2400" dirty="0"/>
          </a:p>
          <a:p>
            <a:r>
              <a:rPr lang="en-US" sz="2400" dirty="0"/>
              <a:t>We can change the position of the grating and current of the laser to keep the frequency stable </a:t>
            </a:r>
          </a:p>
        </p:txBody>
      </p:sp>
      <p:sp>
        <p:nvSpPr>
          <p:cNvPr id="17" name="TextBox 237">
            <a:extLst>
              <a:ext uri="{FF2B5EF4-FFF2-40B4-BE49-F238E27FC236}">
                <a16:creationId xmlns:a16="http://schemas.microsoft.com/office/drawing/2014/main" id="{677FE4BB-1A99-4DC2-9BFE-C6826659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086" y="3952798"/>
            <a:ext cx="12780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dirty="0"/>
              <a:t>Blazed  </a:t>
            </a:r>
          </a:p>
          <a:p>
            <a:r>
              <a:rPr lang="en-US" altLang="en-US" sz="1400" dirty="0"/>
              <a:t>Grating</a:t>
            </a:r>
          </a:p>
        </p:txBody>
      </p:sp>
    </p:spTree>
    <p:extLst>
      <p:ext uri="{BB962C8B-B14F-4D97-AF65-F5344CB8AC3E}">
        <p14:creationId xmlns:p14="http://schemas.microsoft.com/office/powerpoint/2010/main" val="272134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6" descr="A picture containing chart&#10;&#10;Description automatically generated">
            <a:extLst>
              <a:ext uri="{FF2B5EF4-FFF2-40B4-BE49-F238E27FC236}">
                <a16:creationId xmlns:a16="http://schemas.microsoft.com/office/drawing/2014/main" id="{057A731B-957E-48EB-B367-9D0AE523D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40" y="1411907"/>
            <a:ext cx="6042017" cy="412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66800" y="291845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Rb D2 Transition</a:t>
            </a:r>
          </a:p>
        </p:txBody>
      </p:sp>
      <p:grpSp>
        <p:nvGrpSpPr>
          <p:cNvPr id="3" name="Group 192">
            <a:extLst>
              <a:ext uri="{FF2B5EF4-FFF2-40B4-BE49-F238E27FC236}">
                <a16:creationId xmlns:a16="http://schemas.microsoft.com/office/drawing/2014/main" id="{32506B43-5A26-4F47-91A9-303FE38DA22A}"/>
              </a:ext>
            </a:extLst>
          </p:cNvPr>
          <p:cNvGrpSpPr>
            <a:grpSpLocks/>
          </p:cNvGrpSpPr>
          <p:nvPr/>
        </p:nvGrpSpPr>
        <p:grpSpPr bwMode="auto">
          <a:xfrm>
            <a:off x="859609" y="1411907"/>
            <a:ext cx="4221162" cy="4729162"/>
            <a:chOff x="6217967" y="5221863"/>
            <a:chExt cx="6459197" cy="752210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9D28B9B-B73B-4ECF-A512-86A9624EEB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660" y="6812641"/>
              <a:ext cx="13166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7FF3AF-197D-47F4-92D6-CA76F232872A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440409" y="10598257"/>
              <a:ext cx="1409587" cy="847812"/>
            </a:xfrm>
            <a:prstGeom prst="rect">
              <a:avLst/>
            </a:prstGeom>
            <a:blipFill>
              <a:blip r:embed="rId3"/>
              <a:stretch>
                <a:fillRect l="-1351" r="-6757" b="-697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3D6A11-0F68-483F-8CAC-44BE2CFAE0E8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217967" y="7825834"/>
              <a:ext cx="1288616" cy="918045"/>
            </a:xfrm>
            <a:prstGeom prst="rect">
              <a:avLst/>
            </a:prstGeom>
            <a:blipFill>
              <a:blip r:embed="rId4"/>
              <a:stretch>
                <a:fillRect r="-13433"/>
              </a:stretch>
            </a:blipFill>
            <a:ln>
              <a:noFill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9CC96F8-3B8C-41D9-99DA-87DC54DA2766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660" y="11110266"/>
              <a:ext cx="13166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783E533-B2C8-4831-90BE-165C84B23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660" y="7383301"/>
              <a:ext cx="13166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40916E6-16D9-4D43-8780-3A91466795F0}"/>
                </a:ext>
              </a:extLst>
            </p:cNvPr>
            <p:cNvCxnSpPr>
              <a:cxnSpLocks/>
            </p:cNvCxnSpPr>
            <p:nvPr/>
          </p:nvCxnSpPr>
          <p:spPr>
            <a:xfrm>
              <a:off x="10097372" y="12418239"/>
              <a:ext cx="13166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C9FC5D-FCF2-450B-9697-50DAD27B916A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04" y="6577811"/>
              <a:ext cx="13141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0920BB8-144E-4B55-ADEB-804156057EBA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04" y="11478923"/>
              <a:ext cx="13141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2979A3-35E0-45FE-82CB-88EC9D187CB0}"/>
                </a:ext>
              </a:extLst>
            </p:cNvPr>
            <p:cNvCxnSpPr/>
            <p:nvPr/>
          </p:nvCxnSpPr>
          <p:spPr>
            <a:xfrm>
              <a:off x="8666584" y="6711639"/>
              <a:ext cx="0" cy="4633455"/>
            </a:xfrm>
            <a:prstGeom prst="straightConnector1">
              <a:avLst/>
            </a:prstGeom>
            <a:ln w="508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65A69D-7E15-49F2-8AA1-523B5A86E38D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61876" y="5626039"/>
              <a:ext cx="1452650" cy="847812"/>
            </a:xfrm>
            <a:prstGeom prst="rect">
              <a:avLst/>
            </a:prstGeom>
            <a:blipFill>
              <a:blip r:embed="rId5"/>
              <a:stretch>
                <a:fillRect l="-2667" r="-6667" b="-697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1F0DC0-94D0-4F36-8222-5AF03365BFD6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660" y="7517127"/>
              <a:ext cx="13166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230DDE-1D53-4007-AD8C-413880BC5425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660" y="5570319"/>
              <a:ext cx="13166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09">
              <a:extLst>
                <a:ext uri="{FF2B5EF4-FFF2-40B4-BE49-F238E27FC236}">
                  <a16:creationId xmlns:a16="http://schemas.microsoft.com/office/drawing/2014/main" id="{CA0497A0-6522-4F4A-A96D-CCA232FFD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8845" y="8743879"/>
              <a:ext cx="3248612" cy="538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384230. 406 GHz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360864-64C5-4172-901E-85DCAF07B092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1413213" y="7395786"/>
              <a:ext cx="1250798" cy="587358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59A953-183D-4DC1-986E-32947565582A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1418513" y="7009420"/>
              <a:ext cx="1250798" cy="587358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68E5BD3-9F7D-4012-AAD4-8C23EE7816CF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1426364" y="6510823"/>
              <a:ext cx="1250798" cy="587358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3D8041-819C-4FA7-9875-53EDAEDB94EC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1426364" y="5221863"/>
              <a:ext cx="1250798" cy="587358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AE71FA-93F8-4E47-B53C-C79B38E971FB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1426366" y="10806986"/>
              <a:ext cx="1250798" cy="587358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286560-51E7-44AA-8DDF-8AB78A186A8A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1426364" y="12156611"/>
              <a:ext cx="1250798" cy="587358"/>
            </a:xfrm>
            <a:prstGeom prst="rect">
              <a:avLst/>
            </a:prstGeom>
            <a:blipFill>
              <a:blip r:embed="rId11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86406D4-8004-4C93-9CA7-06879E889544}"/>
                </a:ext>
              </a:extLst>
            </p:cNvPr>
            <p:cNvCxnSpPr/>
            <p:nvPr/>
          </p:nvCxnSpPr>
          <p:spPr>
            <a:xfrm flipV="1">
              <a:off x="9324891" y="11135517"/>
              <a:ext cx="772480" cy="34340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FD8153-05B7-49A8-8FB9-D81BB7F24A94}"/>
                </a:ext>
              </a:extLst>
            </p:cNvPr>
            <p:cNvCxnSpPr>
              <a:cxnSpLocks/>
            </p:cNvCxnSpPr>
            <p:nvPr/>
          </p:nvCxnSpPr>
          <p:spPr>
            <a:xfrm>
              <a:off x="9334608" y="11476397"/>
              <a:ext cx="762763" cy="94184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C7B03B-8872-499C-80F9-C206DC96B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4891" y="5570319"/>
              <a:ext cx="772480" cy="999918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F5476C-D29A-47A3-9A79-075B22B29754}"/>
                </a:ext>
              </a:extLst>
            </p:cNvPr>
            <p:cNvCxnSpPr>
              <a:cxnSpLocks/>
            </p:cNvCxnSpPr>
            <p:nvPr/>
          </p:nvCxnSpPr>
          <p:spPr>
            <a:xfrm>
              <a:off x="9324891" y="6580337"/>
              <a:ext cx="840497" cy="23230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645108-AB44-46B2-9B8C-DD959394F845}"/>
                </a:ext>
              </a:extLst>
            </p:cNvPr>
            <p:cNvCxnSpPr>
              <a:cxnSpLocks/>
            </p:cNvCxnSpPr>
            <p:nvPr/>
          </p:nvCxnSpPr>
          <p:spPr>
            <a:xfrm>
              <a:off x="9324891" y="6585387"/>
              <a:ext cx="779769" cy="79791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8D487C-687D-45E8-9649-8EE0DAAD078B}"/>
                </a:ext>
              </a:extLst>
            </p:cNvPr>
            <p:cNvCxnSpPr>
              <a:cxnSpLocks/>
            </p:cNvCxnSpPr>
            <p:nvPr/>
          </p:nvCxnSpPr>
          <p:spPr>
            <a:xfrm>
              <a:off x="9324891" y="6587911"/>
              <a:ext cx="779769" cy="94184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52859E0-597B-40C3-B40D-415713B8BEA0}"/>
              </a:ext>
            </a:extLst>
          </p:cNvPr>
          <p:cNvSpPr txBox="1"/>
          <p:nvPr/>
        </p:nvSpPr>
        <p:spPr>
          <a:xfrm>
            <a:off x="8663848" y="3902618"/>
            <a:ext cx="52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F’=4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D78C22-3786-4123-96F8-111CA65DCEF5}"/>
              </a:ext>
            </a:extLst>
          </p:cNvPr>
          <p:cNvCxnSpPr>
            <a:cxnSpLocks/>
          </p:cNvCxnSpPr>
          <p:nvPr/>
        </p:nvCxnSpPr>
        <p:spPr>
          <a:xfrm flipH="1" flipV="1">
            <a:off x="3887070" y="1666013"/>
            <a:ext cx="1" cy="34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4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CF2FC-EE5A-49F6-9E5B-B06A201017AE}"/>
              </a:ext>
            </a:extLst>
          </p:cNvPr>
          <p:cNvCxnSpPr/>
          <p:nvPr/>
        </p:nvCxnSpPr>
        <p:spPr>
          <a:xfrm flipH="1">
            <a:off x="1304925" y="3538104"/>
            <a:ext cx="4724400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D67454-4516-4847-994A-0A139B7DBF70}"/>
              </a:ext>
            </a:extLst>
          </p:cNvPr>
          <p:cNvCxnSpPr>
            <a:cxnSpLocks/>
          </p:cNvCxnSpPr>
          <p:nvPr/>
        </p:nvCxnSpPr>
        <p:spPr>
          <a:xfrm>
            <a:off x="1435365" y="3538104"/>
            <a:ext cx="1298310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E9A591-141E-42C7-ACC7-3FC7DFA9040E}"/>
              </a:ext>
            </a:extLst>
          </p:cNvPr>
          <p:cNvCxnSpPr>
            <a:cxnSpLocks/>
          </p:cNvCxnSpPr>
          <p:nvPr/>
        </p:nvCxnSpPr>
        <p:spPr>
          <a:xfrm>
            <a:off x="4757876" y="3547629"/>
            <a:ext cx="0" cy="56253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1083B5-C892-472E-8109-36748952D024}"/>
              </a:ext>
            </a:extLst>
          </p:cNvPr>
          <p:cNvCxnSpPr>
            <a:cxnSpLocks/>
          </p:cNvCxnSpPr>
          <p:nvPr/>
        </p:nvCxnSpPr>
        <p:spPr>
          <a:xfrm flipH="1" flipV="1">
            <a:off x="2210729" y="3787622"/>
            <a:ext cx="2547147" cy="32254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E8D44-BD83-4E30-BBDA-06B8EF3738E1}"/>
              </a:ext>
            </a:extLst>
          </p:cNvPr>
          <p:cNvCxnSpPr>
            <a:cxnSpLocks/>
          </p:cNvCxnSpPr>
          <p:nvPr/>
        </p:nvCxnSpPr>
        <p:spPr>
          <a:xfrm flipV="1">
            <a:off x="2210729" y="3398804"/>
            <a:ext cx="2656945" cy="38405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407D9C-0F4A-43DB-BA9B-A78088ADF9DA}"/>
              </a:ext>
            </a:extLst>
          </p:cNvPr>
          <p:cNvCxnSpPr>
            <a:cxnSpLocks/>
          </p:cNvCxnSpPr>
          <p:nvPr/>
        </p:nvCxnSpPr>
        <p:spPr>
          <a:xfrm flipV="1">
            <a:off x="4867674" y="2508616"/>
            <a:ext cx="0" cy="8901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43B245-C36F-4756-84BC-6DADD363372B}"/>
              </a:ext>
            </a:extLst>
          </p:cNvPr>
          <p:cNvCxnSpPr>
            <a:cxnSpLocks/>
          </p:cNvCxnSpPr>
          <p:nvPr/>
        </p:nvCxnSpPr>
        <p:spPr>
          <a:xfrm flipV="1">
            <a:off x="4712844" y="2973410"/>
            <a:ext cx="0" cy="57421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3" descr="A picture containing clock&#10;&#10;Description automatically generated">
            <a:extLst>
              <a:ext uri="{FF2B5EF4-FFF2-40B4-BE49-F238E27FC236}">
                <a16:creationId xmlns:a16="http://schemas.microsoft.com/office/drawing/2014/main" id="{20910A0D-E61C-4F43-A00C-8B3713460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72" y="2886225"/>
            <a:ext cx="4519676" cy="175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Spectroscopy Method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23D17-460C-4561-A82A-D6D71516B0B7}"/>
              </a:ext>
            </a:extLst>
          </p:cNvPr>
          <p:cNvSpPr txBox="1"/>
          <p:nvPr/>
        </p:nvSpPr>
        <p:spPr>
          <a:xfrm>
            <a:off x="6007231" y="3258906"/>
            <a:ext cx="903462" cy="55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Horizontally Polarized Light</a:t>
            </a:r>
          </a:p>
        </p:txBody>
      </p:sp>
      <p:pic>
        <p:nvPicPr>
          <p:cNvPr id="36" name="Picture 35" descr="Shape&#10;&#10;Description automatically generated">
            <a:extLst>
              <a:ext uri="{FF2B5EF4-FFF2-40B4-BE49-F238E27FC236}">
                <a16:creationId xmlns:a16="http://schemas.microsoft.com/office/drawing/2014/main" id="{8651A9D6-4579-47E2-8DC7-23B4FFEC3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58882" y="2247689"/>
            <a:ext cx="209561" cy="301641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516D746C-D15E-4964-916D-54A12C626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08062" y="2712483"/>
            <a:ext cx="209561" cy="301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EC999D-11B3-4F0F-B4FB-426484F11AB7}"/>
              </a:ext>
            </a:extLst>
          </p:cNvPr>
          <p:cNvSpPr txBox="1"/>
          <p:nvPr/>
        </p:nvSpPr>
        <p:spPr>
          <a:xfrm>
            <a:off x="602394" y="3353444"/>
            <a:ext cx="572354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A3CD4-D77F-4118-972C-AB97F64A3ACA}"/>
              </a:ext>
            </a:extLst>
          </p:cNvPr>
          <p:cNvSpPr txBox="1"/>
          <p:nvPr/>
        </p:nvSpPr>
        <p:spPr>
          <a:xfrm>
            <a:off x="1924552" y="4341345"/>
            <a:ext cx="572354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2A9D6E-CAEF-4861-B6AE-DA9610EB8CFA}"/>
              </a:ext>
            </a:extLst>
          </p:cNvPr>
          <p:cNvSpPr txBox="1"/>
          <p:nvPr/>
        </p:nvSpPr>
        <p:spPr>
          <a:xfrm>
            <a:off x="4757876" y="4341344"/>
            <a:ext cx="572354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5F6990-C72A-4A5F-8C2B-D1AA4E1174ED}"/>
              </a:ext>
            </a:extLst>
          </p:cNvPr>
          <p:cNvSpPr/>
          <p:nvPr/>
        </p:nvSpPr>
        <p:spPr>
          <a:xfrm>
            <a:off x="4836105" y="1580129"/>
            <a:ext cx="961170" cy="723900"/>
          </a:xfrm>
          <a:custGeom>
            <a:avLst/>
            <a:gdLst>
              <a:gd name="connsiteX0" fmla="*/ 36691 w 961170"/>
              <a:gd name="connsiteY0" fmla="*/ 723900 h 723900"/>
              <a:gd name="connsiteX1" fmla="*/ 103366 w 961170"/>
              <a:gd name="connsiteY1" fmla="*/ 238125 h 723900"/>
              <a:gd name="connsiteX2" fmla="*/ 912991 w 961170"/>
              <a:gd name="connsiteY2" fmla="*/ 28575 h 723900"/>
              <a:gd name="connsiteX3" fmla="*/ 874891 w 961170"/>
              <a:gd name="connsiteY3" fmla="*/ 19050 h 723900"/>
              <a:gd name="connsiteX4" fmla="*/ 932041 w 961170"/>
              <a:gd name="connsiteY4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170" h="723900">
                <a:moveTo>
                  <a:pt x="36691" y="723900"/>
                </a:moveTo>
                <a:cubicBezTo>
                  <a:pt x="-2997" y="538956"/>
                  <a:pt x="-42684" y="354013"/>
                  <a:pt x="103366" y="238125"/>
                </a:cubicBezTo>
                <a:cubicBezTo>
                  <a:pt x="249416" y="122237"/>
                  <a:pt x="784404" y="65087"/>
                  <a:pt x="912991" y="28575"/>
                </a:cubicBezTo>
                <a:cubicBezTo>
                  <a:pt x="1041578" y="-7937"/>
                  <a:pt x="871716" y="23812"/>
                  <a:pt x="874891" y="19050"/>
                </a:cubicBezTo>
                <a:cubicBezTo>
                  <a:pt x="878066" y="14288"/>
                  <a:pt x="905053" y="7144"/>
                  <a:pt x="9320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B5F5A3D-1909-42CE-821E-B9DB6ACE0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26" y="1280126"/>
            <a:ext cx="927148" cy="771565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D26E25C-7E68-4F7A-BFFB-7DF9F06B6B1F}"/>
              </a:ext>
            </a:extLst>
          </p:cNvPr>
          <p:cNvSpPr/>
          <p:nvPr/>
        </p:nvSpPr>
        <p:spPr>
          <a:xfrm>
            <a:off x="4510455" y="1371600"/>
            <a:ext cx="1204545" cy="1390650"/>
          </a:xfrm>
          <a:custGeom>
            <a:avLst/>
            <a:gdLst>
              <a:gd name="connsiteX0" fmla="*/ 213945 w 1204545"/>
              <a:gd name="connsiteY0" fmla="*/ 1390650 h 1390650"/>
              <a:gd name="connsiteX1" fmla="*/ 71070 w 1204545"/>
              <a:gd name="connsiteY1" fmla="*/ 323850 h 1390650"/>
              <a:gd name="connsiteX2" fmla="*/ 1204545 w 1204545"/>
              <a:gd name="connsiteY2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545" h="1390650">
                <a:moveTo>
                  <a:pt x="213945" y="1390650"/>
                </a:moveTo>
                <a:cubicBezTo>
                  <a:pt x="59957" y="973137"/>
                  <a:pt x="-94030" y="555625"/>
                  <a:pt x="71070" y="323850"/>
                </a:cubicBezTo>
                <a:cubicBezTo>
                  <a:pt x="236170" y="92075"/>
                  <a:pt x="720357" y="46037"/>
                  <a:pt x="12045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310FB4-F5CE-4599-B098-EF276DA391B1}"/>
              </a:ext>
            </a:extLst>
          </p:cNvPr>
          <p:cNvSpPr txBox="1"/>
          <p:nvPr/>
        </p:nvSpPr>
        <p:spPr>
          <a:xfrm>
            <a:off x="4988575" y="2162692"/>
            <a:ext cx="120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4B2421-E8B6-4AC9-BCF9-CBC697B9AB49}"/>
              </a:ext>
            </a:extLst>
          </p:cNvPr>
          <p:cNvSpPr txBox="1"/>
          <p:nvPr/>
        </p:nvSpPr>
        <p:spPr>
          <a:xfrm>
            <a:off x="4112145" y="2429425"/>
            <a:ext cx="120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8A0870-A24D-4FB4-BF70-873B7E295A89}"/>
              </a:ext>
            </a:extLst>
          </p:cNvPr>
          <p:cNvSpPr txBox="1"/>
          <p:nvPr/>
        </p:nvSpPr>
        <p:spPr>
          <a:xfrm>
            <a:off x="7172575" y="1562470"/>
            <a:ext cx="45196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PD1: Doppler Broadened Signal</a:t>
            </a:r>
          </a:p>
          <a:p>
            <a:r>
              <a:rPr lang="en-US" dirty="0"/>
              <a:t>PD2: Doppler-Free Signal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Evacuated cell contains diffuse Rb gas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Tested powers down to 2mV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Scan range from 384226 GHz to 384238 GHZ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56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Doppler-Free Absorption Spectroscopy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0F5310-A43E-4933-88FA-3E1E0F6ECE37}"/>
              </a:ext>
            </a:extLst>
          </p:cNvPr>
          <p:cNvGrpSpPr/>
          <p:nvPr/>
        </p:nvGrpSpPr>
        <p:grpSpPr>
          <a:xfrm>
            <a:off x="934005" y="2477976"/>
            <a:ext cx="3596042" cy="951024"/>
            <a:chOff x="907457" y="1791879"/>
            <a:chExt cx="4516333" cy="13325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34A917-A44C-489D-B70D-933CA5A3754C}"/>
                </a:ext>
              </a:extLst>
            </p:cNvPr>
            <p:cNvSpPr/>
            <p:nvPr/>
          </p:nvSpPr>
          <p:spPr>
            <a:xfrm>
              <a:off x="1768191" y="2179958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2992B4-6E13-4DB3-9D44-C4227AF4131B}"/>
                </a:ext>
              </a:extLst>
            </p:cNvPr>
            <p:cNvSpPr/>
            <p:nvPr/>
          </p:nvSpPr>
          <p:spPr>
            <a:xfrm>
              <a:off x="2807950" y="1884450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DAA72D-ECB3-4F81-974E-456A9DF08DD8}"/>
                </a:ext>
              </a:extLst>
            </p:cNvPr>
            <p:cNvSpPr/>
            <p:nvPr/>
          </p:nvSpPr>
          <p:spPr>
            <a:xfrm>
              <a:off x="1466436" y="2679820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94A1ED-81A6-4CCE-B7B3-9319377DD832}"/>
                </a:ext>
              </a:extLst>
            </p:cNvPr>
            <p:cNvSpPr/>
            <p:nvPr/>
          </p:nvSpPr>
          <p:spPr>
            <a:xfrm>
              <a:off x="3656741" y="1815814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FAAADC-5132-4D88-987C-E6F619625D41}"/>
                </a:ext>
              </a:extLst>
            </p:cNvPr>
            <p:cNvSpPr/>
            <p:nvPr/>
          </p:nvSpPr>
          <p:spPr>
            <a:xfrm>
              <a:off x="4610725" y="2085343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B83D4DC-D676-424D-9E12-1CBDED986CA8}"/>
                </a:ext>
              </a:extLst>
            </p:cNvPr>
            <p:cNvSpPr/>
            <p:nvPr/>
          </p:nvSpPr>
          <p:spPr>
            <a:xfrm>
              <a:off x="2370246" y="2798503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41EB91-9E7B-4E6D-B2C2-0C784C954D2B}"/>
                </a:ext>
              </a:extLst>
            </p:cNvPr>
            <p:cNvSpPr/>
            <p:nvPr/>
          </p:nvSpPr>
          <p:spPr>
            <a:xfrm>
              <a:off x="4888752" y="2847343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B9BD36-235A-40B0-BD5F-70B958827145}"/>
                </a:ext>
              </a:extLst>
            </p:cNvPr>
            <p:cNvSpPr/>
            <p:nvPr/>
          </p:nvSpPr>
          <p:spPr>
            <a:xfrm>
              <a:off x="3196025" y="2659957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EFDE05-9F85-4719-9974-6F23173C03BD}"/>
                </a:ext>
              </a:extLst>
            </p:cNvPr>
            <p:cNvSpPr/>
            <p:nvPr/>
          </p:nvSpPr>
          <p:spPr>
            <a:xfrm>
              <a:off x="4057036" y="2680739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0662F3-F93D-4349-A428-EBD162E9C81E}"/>
                </a:ext>
              </a:extLst>
            </p:cNvPr>
            <p:cNvSpPr/>
            <p:nvPr/>
          </p:nvSpPr>
          <p:spPr>
            <a:xfrm>
              <a:off x="1193699" y="1815814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EB5759-EF50-4B9E-871F-D06822192131}"/>
                </a:ext>
              </a:extLst>
            </p:cNvPr>
            <p:cNvCxnSpPr/>
            <p:nvPr/>
          </p:nvCxnSpPr>
          <p:spPr>
            <a:xfrm flipV="1">
              <a:off x="4883462" y="1815814"/>
              <a:ext cx="141658" cy="13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E712014-F86B-4892-B65C-6F5F67CEAEE4}"/>
                </a:ext>
              </a:extLst>
            </p:cNvPr>
            <p:cNvCxnSpPr/>
            <p:nvPr/>
          </p:nvCxnSpPr>
          <p:spPr>
            <a:xfrm flipH="1" flipV="1">
              <a:off x="3929478" y="2428249"/>
              <a:ext cx="127558" cy="231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66727F3-2E54-4C81-9DC0-C3CE179DBA4E}"/>
                </a:ext>
              </a:extLst>
            </p:cNvPr>
            <p:cNvCxnSpPr/>
            <p:nvPr/>
          </p:nvCxnSpPr>
          <p:spPr>
            <a:xfrm>
              <a:off x="5221363" y="2992816"/>
              <a:ext cx="2024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A3F2B58-532C-4323-BF5C-214BE5FCDFC3}"/>
                </a:ext>
              </a:extLst>
            </p:cNvPr>
            <p:cNvCxnSpPr/>
            <p:nvPr/>
          </p:nvCxnSpPr>
          <p:spPr>
            <a:xfrm>
              <a:off x="2944318" y="2289703"/>
              <a:ext cx="0" cy="25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93BFD32-74AA-4EEA-988D-2237CE862A9B}"/>
                </a:ext>
              </a:extLst>
            </p:cNvPr>
            <p:cNvCxnSpPr/>
            <p:nvPr/>
          </p:nvCxnSpPr>
          <p:spPr>
            <a:xfrm flipH="1" flipV="1">
              <a:off x="3196025" y="1815814"/>
              <a:ext cx="272737" cy="6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5FEA48-704A-469A-B74C-C26032767036}"/>
                </a:ext>
              </a:extLst>
            </p:cNvPr>
            <p:cNvCxnSpPr/>
            <p:nvPr/>
          </p:nvCxnSpPr>
          <p:spPr>
            <a:xfrm>
              <a:off x="3656741" y="2937048"/>
              <a:ext cx="272737" cy="147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9F2477-DE9A-4BB4-A7E7-E1DA97AAABF2}"/>
                </a:ext>
              </a:extLst>
            </p:cNvPr>
            <p:cNvCxnSpPr/>
            <p:nvPr/>
          </p:nvCxnSpPr>
          <p:spPr>
            <a:xfrm flipH="1">
              <a:off x="1999936" y="2937048"/>
              <a:ext cx="136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6F66615-8082-4FBF-8A3D-08592425D0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6820" y="1791879"/>
              <a:ext cx="1" cy="301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38DD92F-231C-4C8A-9B6D-8F3F2ADDCB19}"/>
                </a:ext>
              </a:extLst>
            </p:cNvPr>
            <p:cNvCxnSpPr/>
            <p:nvPr/>
          </p:nvCxnSpPr>
          <p:spPr>
            <a:xfrm flipV="1">
              <a:off x="1863568" y="2544103"/>
              <a:ext cx="204552" cy="171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2B259D1-5A20-4256-9BCA-AC384A33448D}"/>
                </a:ext>
              </a:extLst>
            </p:cNvPr>
            <p:cNvCxnSpPr/>
            <p:nvPr/>
          </p:nvCxnSpPr>
          <p:spPr>
            <a:xfrm flipH="1">
              <a:off x="907457" y="1954359"/>
              <a:ext cx="1625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A picture containing sunset, clouds&#10;&#10;Description automatically generated">
            <a:extLst>
              <a:ext uri="{FF2B5EF4-FFF2-40B4-BE49-F238E27FC236}">
                <a16:creationId xmlns:a16="http://schemas.microsoft.com/office/drawing/2014/main" id="{93CE30A4-8FEA-4715-83BD-8B872B177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3" y="1998624"/>
            <a:ext cx="4265946" cy="192933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94703A-204C-48C3-B2A7-5F778C1A6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0619" y="2445760"/>
            <a:ext cx="4931228" cy="953720"/>
          </a:xfrm>
          <a:prstGeom prst="straightConnector1">
            <a:avLst/>
          </a:prstGeom>
          <a:noFill/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C9D5D1-1692-45AD-8740-BB8DA3A93C9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3107" y="2319548"/>
            <a:ext cx="4986251" cy="1235130"/>
          </a:xfrm>
          <a:prstGeom prst="straightConnector1">
            <a:avLst/>
          </a:prstGeom>
          <a:noFill/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7357DB-8EA9-44D0-B5D0-AAC20C43A4BF}"/>
              </a:ext>
            </a:extLst>
          </p:cNvPr>
          <p:cNvGrpSpPr/>
          <p:nvPr/>
        </p:nvGrpSpPr>
        <p:grpSpPr>
          <a:xfrm>
            <a:off x="1556752" y="4357036"/>
            <a:ext cx="1885044" cy="1632421"/>
            <a:chOff x="7017174" y="2294744"/>
            <a:chExt cx="1885044" cy="163242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574ADCA-268A-407B-88CF-3118CBE6F04E}"/>
                </a:ext>
              </a:extLst>
            </p:cNvPr>
            <p:cNvGrpSpPr/>
            <p:nvPr/>
          </p:nvGrpSpPr>
          <p:grpSpPr>
            <a:xfrm>
              <a:off x="7017174" y="3394144"/>
              <a:ext cx="1885044" cy="533021"/>
              <a:chOff x="6807091" y="4943527"/>
              <a:chExt cx="1885044" cy="55367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A47286A-8486-4A9A-B21E-490F1FB50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091" y="4943527"/>
                <a:ext cx="921182" cy="533021"/>
              </a:xfrm>
              <a:prstGeom prst="rect">
                <a:avLst/>
              </a:prstGeom>
              <a:blipFill>
                <a:blip r:embed="rId3"/>
                <a:stretch>
                  <a:fillRect l="-1351" r="-6757" b="-6977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</a:rPr>
                  <a:t> 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F8B8097-86C8-48BB-98A0-CC1C8FA848E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33298" y="5497203"/>
                <a:ext cx="85883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DEC1A76-FD1E-40F0-9247-6F6324FC86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0571" y="2853820"/>
              <a:ext cx="8588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AF663D-7F72-45F4-8FD9-A531E6B6120F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017174" y="2294744"/>
              <a:ext cx="949324" cy="533021"/>
            </a:xfrm>
            <a:prstGeom prst="rect">
              <a:avLst/>
            </a:prstGeom>
            <a:blipFill>
              <a:blip r:embed="rId4"/>
              <a:stretch>
                <a:fillRect l="-2667" r="-6667" b="-697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 dirty="0">
                  <a:noFill/>
                </a:rPr>
                <a:t> 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034475A-5A1B-488A-B38A-38EDFDE18407}"/>
                </a:ext>
              </a:extLst>
            </p:cNvPr>
            <p:cNvSpPr/>
            <p:nvPr/>
          </p:nvSpPr>
          <p:spPr>
            <a:xfrm>
              <a:off x="8391340" y="2660503"/>
              <a:ext cx="162917" cy="16259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75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1737E6B-054D-4209-85EB-7B4E90D50B5E}"/>
                </a:ext>
              </a:extLst>
            </p:cNvPr>
            <p:cNvSpPr/>
            <p:nvPr/>
          </p:nvSpPr>
          <p:spPr>
            <a:xfrm>
              <a:off x="8391340" y="3733847"/>
              <a:ext cx="162917" cy="1625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>
                  <a:shade val="50000"/>
                </a:schemeClr>
              </a:solidFill>
              <a:prstDash val="sysDot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75" dirty="0"/>
            </a:p>
          </p:txBody>
        </p:sp>
      </p:grpSp>
      <p:pic>
        <p:nvPicPr>
          <p:cNvPr id="72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08407FBB-92D5-4186-9823-E80B8C09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83" y="1875953"/>
            <a:ext cx="5619615" cy="382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4C9708-7FBF-48D1-B3BF-B461B2321382}"/>
              </a:ext>
            </a:extLst>
          </p:cNvPr>
          <p:cNvCxnSpPr>
            <a:cxnSpLocks/>
          </p:cNvCxnSpPr>
          <p:nvPr/>
        </p:nvCxnSpPr>
        <p:spPr bwMode="auto">
          <a:xfrm>
            <a:off x="185683" y="5363210"/>
            <a:ext cx="3594580" cy="0"/>
          </a:xfrm>
          <a:prstGeom prst="straightConnector1">
            <a:avLst/>
          </a:prstGeom>
          <a:noFill/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2C3E679-D96F-4D76-8283-8190499F2C70}"/>
              </a:ext>
            </a:extLst>
          </p:cNvPr>
          <p:cNvSpPr/>
          <p:nvPr/>
        </p:nvSpPr>
        <p:spPr>
          <a:xfrm>
            <a:off x="2435214" y="2753804"/>
            <a:ext cx="554396" cy="320924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4478B9-4BFB-493B-835B-3987C8C89163}"/>
              </a:ext>
            </a:extLst>
          </p:cNvPr>
          <p:cNvSpPr txBox="1"/>
          <p:nvPr/>
        </p:nvSpPr>
        <p:spPr>
          <a:xfrm>
            <a:off x="6331768" y="4067012"/>
            <a:ext cx="7077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F=2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CB6D16-2F71-4B16-A6B6-60AC019A081F}"/>
              </a:ext>
            </a:extLst>
          </p:cNvPr>
          <p:cNvSpPr txBox="1"/>
          <p:nvPr/>
        </p:nvSpPr>
        <p:spPr>
          <a:xfrm>
            <a:off x="7680688" y="4638434"/>
            <a:ext cx="685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F=3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BB7203-272C-4FD0-9EAE-6ED081B51B79}"/>
              </a:ext>
            </a:extLst>
          </p:cNvPr>
          <p:cNvSpPr txBox="1"/>
          <p:nvPr/>
        </p:nvSpPr>
        <p:spPr>
          <a:xfrm>
            <a:off x="8866773" y="3572264"/>
            <a:ext cx="685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F=2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3ED3A7-7B7E-4F07-A6A9-384EDB184206}"/>
              </a:ext>
            </a:extLst>
          </p:cNvPr>
          <p:cNvSpPr txBox="1"/>
          <p:nvPr/>
        </p:nvSpPr>
        <p:spPr>
          <a:xfrm>
            <a:off x="10269123" y="3295265"/>
            <a:ext cx="7077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F=1</a:t>
            </a:r>
          </a:p>
        </p:txBody>
      </p:sp>
    </p:spTree>
    <p:extLst>
      <p:ext uri="{BB962C8B-B14F-4D97-AF65-F5344CB8AC3E}">
        <p14:creationId xmlns:p14="http://schemas.microsoft.com/office/powerpoint/2010/main" val="297024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Doppler-Free Spectrum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AEB1C9-97FA-4E45-81AB-18522CD4FEDE}"/>
              </a:ext>
            </a:extLst>
          </p:cNvPr>
          <p:cNvGrpSpPr/>
          <p:nvPr/>
        </p:nvGrpSpPr>
        <p:grpSpPr>
          <a:xfrm>
            <a:off x="2828020" y="1474184"/>
            <a:ext cx="6255834" cy="4083733"/>
            <a:chOff x="2828020" y="1474184"/>
            <a:chExt cx="6255834" cy="4083733"/>
          </a:xfrm>
        </p:grpSpPr>
        <p:pic>
          <p:nvPicPr>
            <p:cNvPr id="4" name="Picture 42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E5F99119-C29A-436C-A13F-7E6E07473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020" y="1474184"/>
              <a:ext cx="6255834" cy="4083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D7D64A-E4F6-4DE0-BC79-9B06113982A1}"/>
                </a:ext>
              </a:extLst>
            </p:cNvPr>
            <p:cNvSpPr txBox="1"/>
            <p:nvPr/>
          </p:nvSpPr>
          <p:spPr>
            <a:xfrm>
              <a:off x="6298474" y="3793049"/>
              <a:ext cx="6850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F=2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05DCE9-2452-4B79-89A3-760C2530757F}"/>
                </a:ext>
              </a:extLst>
            </p:cNvPr>
            <p:cNvSpPr txBox="1"/>
            <p:nvPr/>
          </p:nvSpPr>
          <p:spPr>
            <a:xfrm>
              <a:off x="4198168" y="3239051"/>
              <a:ext cx="7077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87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F=2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3C8B8-7BE3-4E2C-BFCD-917B13C6EC0E}"/>
                </a:ext>
              </a:extLst>
            </p:cNvPr>
            <p:cNvSpPr txBox="1"/>
            <p:nvPr/>
          </p:nvSpPr>
          <p:spPr>
            <a:xfrm>
              <a:off x="5229588" y="1790700"/>
              <a:ext cx="6850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F=3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F26FF-BF43-4AE0-957C-3F763224F13F}"/>
                </a:ext>
              </a:extLst>
            </p:cNvPr>
            <p:cNvSpPr txBox="1"/>
            <p:nvPr/>
          </p:nvSpPr>
          <p:spPr>
            <a:xfrm>
              <a:off x="7144923" y="4070048"/>
              <a:ext cx="7077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87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F=1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3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PID Laser Lock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45919F-F845-4478-9B93-C824016C45DF}"/>
              </a:ext>
            </a:extLst>
          </p:cNvPr>
          <p:cNvGrpSpPr/>
          <p:nvPr/>
        </p:nvGrpSpPr>
        <p:grpSpPr>
          <a:xfrm>
            <a:off x="610771" y="1194343"/>
            <a:ext cx="6635701" cy="4469313"/>
            <a:chOff x="737771" y="1438591"/>
            <a:chExt cx="6635701" cy="44693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5BA2BB5-19F5-4FE9-A694-4BD8E17E94D4}"/>
                </a:ext>
              </a:extLst>
            </p:cNvPr>
            <p:cNvGrpSpPr/>
            <p:nvPr/>
          </p:nvGrpSpPr>
          <p:grpSpPr>
            <a:xfrm>
              <a:off x="834162" y="1438591"/>
              <a:ext cx="6539310" cy="4469313"/>
              <a:chOff x="538676" y="1401172"/>
              <a:chExt cx="6539310" cy="4469313"/>
            </a:xfrm>
          </p:grpSpPr>
          <p:pic>
            <p:nvPicPr>
              <p:cNvPr id="3" name="Picture 154" descr="Chart, line chart, histogram&#10;&#10;Description automatically generated">
                <a:extLst>
                  <a:ext uri="{FF2B5EF4-FFF2-40B4-BE49-F238E27FC236}">
                    <a16:creationId xmlns:a16="http://schemas.microsoft.com/office/drawing/2014/main" id="{CBA02535-43BA-442A-B132-D32055D3BA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8676" y="1401172"/>
                <a:ext cx="6539310" cy="4469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7CA71EF-070C-4E16-B5F4-D144CEB51600}"/>
                  </a:ext>
                </a:extLst>
              </p:cNvPr>
              <p:cNvSpPr/>
              <p:nvPr/>
            </p:nvSpPr>
            <p:spPr>
              <a:xfrm>
                <a:off x="4049486" y="3082110"/>
                <a:ext cx="93889" cy="10749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75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A8E762-9BE4-4FB2-91C5-164961CD2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0157" y="3076348"/>
                <a:ext cx="0" cy="246940"/>
              </a:xfrm>
              <a:prstGeom prst="straightConnector1">
                <a:avLst/>
              </a:prstGeom>
              <a:ln w="317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027836-BA6F-43B2-B210-E17C676DEEAD}"/>
                </a:ext>
              </a:extLst>
            </p:cNvPr>
            <p:cNvSpPr/>
            <p:nvPr/>
          </p:nvSpPr>
          <p:spPr>
            <a:xfrm>
              <a:off x="792024" y="3297664"/>
              <a:ext cx="287470" cy="8708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62E0A6-7664-4EA4-8A26-149EB9DA8A74}"/>
                </a:ext>
              </a:extLst>
            </p:cNvPr>
            <p:cNvSpPr txBox="1"/>
            <p:nvPr/>
          </p:nvSpPr>
          <p:spPr>
            <a:xfrm rot="16200000">
              <a:off x="-169277" y="2944490"/>
              <a:ext cx="2152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73F6FC-6CD9-4AFE-B84E-0A3F33EB3B53}"/>
              </a:ext>
            </a:extLst>
          </p:cNvPr>
          <p:cNvSpPr txBox="1"/>
          <p:nvPr/>
        </p:nvSpPr>
        <p:spPr>
          <a:xfrm>
            <a:off x="8360637" y="1299859"/>
            <a:ext cx="3535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Lock-In Method: </a:t>
            </a:r>
          </a:p>
          <a:p>
            <a:r>
              <a:rPr lang="en-US" altLang="en-US" sz="2400" dirty="0"/>
              <a:t>Use frequency modulation and demodulation to produce an error signal        PID input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</a:t>
            </a:r>
            <a:r>
              <a:rPr lang="en-US" sz="2400" dirty="0"/>
              <a:t>roportional </a:t>
            </a:r>
            <a:r>
              <a:rPr lang="en-US" sz="2400" b="1" dirty="0"/>
              <a:t>I</a:t>
            </a:r>
            <a:r>
              <a:rPr lang="en-US" sz="2400" dirty="0"/>
              <a:t>ntegral </a:t>
            </a:r>
            <a:r>
              <a:rPr lang="en-US" sz="2400" b="1" dirty="0"/>
              <a:t>D</a:t>
            </a:r>
            <a:r>
              <a:rPr lang="en-US" sz="2400" dirty="0"/>
              <a:t>erivative functions  control laser current and piezo voltage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43CD34-2B22-4259-989E-DF3E370DF8DA}"/>
              </a:ext>
            </a:extLst>
          </p:cNvPr>
          <p:cNvSpPr txBox="1"/>
          <p:nvPr/>
        </p:nvSpPr>
        <p:spPr>
          <a:xfrm>
            <a:off x="2345207" y="3514957"/>
            <a:ext cx="1259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Transition Peaks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BEECB7-9E00-4672-95B6-9714F1D14B3F}"/>
              </a:ext>
            </a:extLst>
          </p:cNvPr>
          <p:cNvCxnSpPr/>
          <p:nvPr/>
        </p:nvCxnSpPr>
        <p:spPr>
          <a:xfrm flipV="1">
            <a:off x="3407192" y="3215199"/>
            <a:ext cx="505648" cy="36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BFAD03-724D-4BF4-BAD1-21AABBD2DF66}"/>
              </a:ext>
            </a:extLst>
          </p:cNvPr>
          <p:cNvCxnSpPr>
            <a:cxnSpLocks/>
          </p:cNvCxnSpPr>
          <p:nvPr/>
        </p:nvCxnSpPr>
        <p:spPr>
          <a:xfrm flipV="1">
            <a:off x="3404023" y="3231103"/>
            <a:ext cx="840925" cy="34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E5633B-620D-4B87-8AD2-CE278F8D9C30}"/>
              </a:ext>
            </a:extLst>
          </p:cNvPr>
          <p:cNvCxnSpPr>
            <a:cxnSpLocks/>
          </p:cNvCxnSpPr>
          <p:nvPr/>
        </p:nvCxnSpPr>
        <p:spPr>
          <a:xfrm flipV="1">
            <a:off x="3404023" y="3240916"/>
            <a:ext cx="1382051" cy="3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2D5BD4-680F-4B90-9369-F26F5D0D2CC9}"/>
              </a:ext>
            </a:extLst>
          </p:cNvPr>
          <p:cNvCxnSpPr/>
          <p:nvPr/>
        </p:nvCxnSpPr>
        <p:spPr>
          <a:xfrm>
            <a:off x="11484838" y="2647406"/>
            <a:ext cx="3239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555C3B-2C7E-4AF7-9EA5-69B173606F3D}"/>
              </a:ext>
            </a:extLst>
          </p:cNvPr>
          <p:cNvSpPr txBox="1"/>
          <p:nvPr/>
        </p:nvSpPr>
        <p:spPr>
          <a:xfrm>
            <a:off x="4637440" y="3730400"/>
            <a:ext cx="52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F’=4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241B3-9BF5-4C0E-B727-1FD1E8FE4F09}"/>
              </a:ext>
            </a:extLst>
          </p:cNvPr>
          <p:cNvSpPr txBox="1"/>
          <p:nvPr/>
        </p:nvSpPr>
        <p:spPr>
          <a:xfrm>
            <a:off x="9084673" y="5663656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*See talk by Will </a:t>
            </a:r>
            <a:r>
              <a:rPr lang="en-US" dirty="0" err="1"/>
              <a:t>Bodron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973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Results</a:t>
            </a:r>
          </a:p>
        </p:txBody>
      </p:sp>
      <p:pic>
        <p:nvPicPr>
          <p:cNvPr id="3" name="Picture 14388" descr="Chart, scatter chart&#10;&#10;Description automatically generated">
            <a:extLst>
              <a:ext uri="{FF2B5EF4-FFF2-40B4-BE49-F238E27FC236}">
                <a16:creationId xmlns:a16="http://schemas.microsoft.com/office/drawing/2014/main" id="{29B344F9-936D-4DE6-8F6C-AC839178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1179311"/>
            <a:ext cx="6953251" cy="449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TextBox 5">
            <a:extLst>
              <a:ext uri="{FF2B5EF4-FFF2-40B4-BE49-F238E27FC236}">
                <a16:creationId xmlns:a16="http://schemas.microsoft.com/office/drawing/2014/main" id="{B6D43BBA-FBF3-4BC1-921D-777AE38B57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867" y="1517335"/>
            <a:ext cx="3566584" cy="138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TextBox 108">
            <a:extLst>
              <a:ext uri="{FF2B5EF4-FFF2-40B4-BE49-F238E27FC236}">
                <a16:creationId xmlns:a16="http://schemas.microsoft.com/office/drawing/2014/main" id="{AB2E268B-496C-46D3-AF22-9F483F7DC27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867" y="3429000"/>
            <a:ext cx="3499909" cy="159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4385">
            <a:extLst>
              <a:ext uri="{FF2B5EF4-FFF2-40B4-BE49-F238E27FC236}">
                <a16:creationId xmlns:a16="http://schemas.microsoft.com/office/drawing/2014/main" id="{7600EBDF-FCCD-4231-B361-6DB7BBA48F11}"/>
              </a:ext>
            </a:extLst>
          </p:cNvPr>
          <p:cNvSpPr/>
          <p:nvPr/>
        </p:nvSpPr>
        <p:spPr bwMode="auto">
          <a:xfrm>
            <a:off x="8255001" y="1743674"/>
            <a:ext cx="189088" cy="1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CF6977-D6F6-43EB-89DF-3C0928C5D984}"/>
              </a:ext>
            </a:extLst>
          </p:cNvPr>
          <p:cNvSpPr/>
          <p:nvPr/>
        </p:nvSpPr>
        <p:spPr bwMode="auto">
          <a:xfrm>
            <a:off x="8255001" y="3651987"/>
            <a:ext cx="189088" cy="196803"/>
          </a:xfrm>
          <a:prstGeom prst="ellipse">
            <a:avLst/>
          </a:prstGeom>
          <a:solidFill>
            <a:srgbClr val="7D8CA3"/>
          </a:solidFill>
          <a:ln w="25400" cap="flat" cmpd="sng" algn="ctr">
            <a:solidFill>
              <a:srgbClr val="7D8CA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3878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5950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319AD6F3CC224CB7A1C3C235C99988" ma:contentTypeVersion="12" ma:contentTypeDescription="Create a new document." ma:contentTypeScope="" ma:versionID="1f3c8331ca321177bd4ad8e244343d9a">
  <xsd:schema xmlns:xsd="http://www.w3.org/2001/XMLSchema" xmlns:xs="http://www.w3.org/2001/XMLSchema" xmlns:p="http://schemas.microsoft.com/office/2006/metadata/properties" xmlns:ns3="47bc8615-1f66-45f5-88a3-ab2aa03df18d" xmlns:ns4="7ac10f1e-94fb-4c2f-a8f9-a5d7687b5d6f" targetNamespace="http://schemas.microsoft.com/office/2006/metadata/properties" ma:root="true" ma:fieldsID="5a93ea6c6329cd77917c56618665ebd2" ns3:_="" ns4:_="">
    <xsd:import namespace="47bc8615-1f66-45f5-88a3-ab2aa03df18d"/>
    <xsd:import namespace="7ac10f1e-94fb-4c2f-a8f9-a5d7687b5d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c8615-1f66-45f5-88a3-ab2aa03df1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10f1e-94fb-4c2f-a8f9-a5d7687b5d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2A3D93-0D8E-4E4F-9A77-22DA4090F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c8615-1f66-45f5-88a3-ab2aa03df18d"/>
    <ds:schemaRef ds:uri="7ac10f1e-94fb-4c2f-a8f9-a5d7687b5d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A5C27C-5559-4E83-B0E8-8857D499C7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1506CE-F38E-4EE8-B0CB-E313887DB5E8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47bc8615-1f66-45f5-88a3-ab2aa03df18d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7ac10f1e-94fb-4c2f-a8f9-a5d7687b5d6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REUtalkCZ</Template>
  <TotalTime>55</TotalTime>
  <Words>427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Retrospect</vt:lpstr>
      <vt:lpstr>Frequency Stabilization of a Diode Laser to the RB D2 Transition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Stabilization of a Diode Laser to the RB D2 Transition</dc:title>
  <dc:creator>Zehnder, Charlotte B</dc:creator>
  <cp:lastModifiedBy>Zehnder, Charlotte B</cp:lastModifiedBy>
  <cp:revision>4</cp:revision>
  <dcterms:created xsi:type="dcterms:W3CDTF">2021-10-14T11:21:45Z</dcterms:created>
  <dcterms:modified xsi:type="dcterms:W3CDTF">2021-10-14T12:16:59Z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0x0101007F319AD6F3CC224CB7A1C3C235C99988</vt:lpwstr>
  </property>
</Properties>
</file>