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709AC-FC2E-4BF6-8D2C-6C61CA027DC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C34D-B6A4-4666-A551-EF0DDDFB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C34D-B6A4-4666-A551-EF0DDDFB88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42E-3986-419B-AAAB-707D01EF3526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EB35-2AC0-41E0-930C-25D80640CC50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E34-AEBE-4C4F-9BA3-1A6F6D14BDDC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D4C-B5EF-4041-9271-A2A5C5E6220B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A367-1030-4DFD-9E7F-A96A5D5751DF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A1E-D37A-44D7-AD02-E46859AAB817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2561"/>
            <a:ext cx="3868340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6473"/>
            <a:ext cx="3868340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52561"/>
            <a:ext cx="3887391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6473"/>
            <a:ext cx="3887391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885D-9505-411C-899B-667B1377DE43}" type="datetime1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91AC-1A9C-4CC0-86D2-4478B7A00F03}" type="datetime1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A082-C9CE-49BC-A53D-53E47D6469E9}" type="datetime1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36F3-B534-4F8A-82F2-1363AA134D86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5096-A76C-411A-812C-8C0BC44FF8D3}" type="datetime1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4691"/>
            <a:ext cx="7886700" cy="46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82B5-F21E-4619-AD36-E9E75BE1CB2F}" type="datetime1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Managing Development of Heterogeneous M&amp;S Software: </a:t>
            </a:r>
            <a:br>
              <a:rPr lang="en-US" sz="4400" dirty="0" smtClean="0"/>
            </a:br>
            <a:r>
              <a:rPr lang="en-US" sz="4400" dirty="0" err="1" smtClean="0"/>
              <a:t>Medland</a:t>
            </a:r>
            <a:r>
              <a:rPr lang="en-US" sz="4400" dirty="0" smtClean="0"/>
              <a:t> Modeling Laboratory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June 11, 2016</a:t>
            </a:r>
          </a:p>
          <a:p>
            <a:r>
              <a:rPr lang="en-US" dirty="0" smtClean="0"/>
              <a:t>H.S. Sarjoughian</a:t>
            </a:r>
          </a:p>
          <a:p>
            <a:r>
              <a:rPr lang="en-US" dirty="0" smtClean="0"/>
              <a:t>W.A. Boyd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7958"/>
            <a:ext cx="7886700" cy="4351338"/>
          </a:xfrm>
        </p:spPr>
        <p:txBody>
          <a:bodyPr/>
          <a:lstStyle/>
          <a:p>
            <a:r>
              <a:rPr lang="en-US" dirty="0" smtClean="0"/>
              <a:t>There are a variety of methods and tools for disciplined software development</a:t>
            </a:r>
          </a:p>
          <a:p>
            <a:pPr lvl="1"/>
            <a:r>
              <a:rPr lang="en-US" dirty="0" smtClean="0"/>
              <a:t>Distributed Version Control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11, 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33" t="15264" r="18073" b="17736"/>
          <a:stretch/>
        </p:blipFill>
        <p:spPr>
          <a:xfrm>
            <a:off x="343958" y="1335084"/>
            <a:ext cx="8608484" cy="51007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Medland</a:t>
            </a:r>
            <a:r>
              <a:rPr lang="en-US" dirty="0" smtClean="0"/>
              <a:t> Modeling Laboratory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91566"/>
              </p:ext>
            </p:extLst>
          </p:nvPr>
        </p:nvGraphicFramePr>
        <p:xfrm>
          <a:off x="316030" y="932286"/>
          <a:ext cx="8551910" cy="543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27"/>
                <a:gridCol w="700405"/>
                <a:gridCol w="679239"/>
                <a:gridCol w="686117"/>
                <a:gridCol w="564397"/>
                <a:gridCol w="579099"/>
                <a:gridCol w="614973"/>
                <a:gridCol w="600393"/>
                <a:gridCol w="886206"/>
                <a:gridCol w="407813"/>
                <a:gridCol w="1458621"/>
                <a:gridCol w="6927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Human (Agents)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(GRASS)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Veg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Inter (KIB)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DEVS/ Repast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GRASS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Release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endParaRPr lang="en-US" sz="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1.0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–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DEVS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6.4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Bash ?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DEVSJAVA</a:t>
                      </a:r>
                      <a:r>
                        <a:rPr lang="en-US" sz="1000" strike="sngStrike" baseline="0" dirty="0" smtClean="0"/>
                        <a:t> 2.1, JRE 4-7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2009</a:t>
                      </a:r>
                      <a:endParaRPr lang="en-US" sz="10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MMLv1 (</a:t>
                      </a:r>
                      <a:r>
                        <a:rPr lang="en-US" sz="800" dirty="0" err="1" smtClean="0"/>
                        <a:t>Git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 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Python 2.7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Bash</a:t>
                      </a:r>
                      <a:r>
                        <a:rPr lang="en-US" sz="1000" baseline="0" dirty="0" smtClean="0"/>
                        <a:t> -&gt; Python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 (Sep. 2014, </a:t>
                      </a:r>
                      <a:r>
                        <a:rPr lang="en-US" sz="800" baseline="0" dirty="0" err="1" smtClean="0"/>
                        <a:t>Git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 – 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DEVS -&gt; Repast,</a:t>
                      </a:r>
                      <a:r>
                        <a:rPr lang="en-US" sz="1000" baseline="0" dirty="0" smtClean="0"/>
                        <a:t> JRE 4-7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2014, lab computer)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+~35% speedup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(Aug. 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2.1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(May 2016, lab computer)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/>
                        <a:t>1.1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3.0 R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Landscape</a:t>
                      </a:r>
                      <a:r>
                        <a:rPr lang="en-US" sz="1000" baseline="0" dirty="0" smtClean="0"/>
                        <a:t> scripts ported from GRASS 6.4 to 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June 2016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Veg + new KIB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MMLvx.x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267" y="6215747"/>
            <a:ext cx="138871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R: release</a:t>
            </a:r>
          </a:p>
          <a:p>
            <a:r>
              <a:rPr lang="en-US" dirty="0" smtClean="0"/>
              <a:t>–: no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1.0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/>
              <a:t>3.x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GRASS 6.4</a:t>
            </a:r>
          </a:p>
          <a:p>
            <a:r>
              <a:rPr lang="en-US" dirty="0" smtClean="0"/>
              <a:t>Repast</a:t>
            </a:r>
          </a:p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550806" y="3319006"/>
            <a:ext cx="7398733" cy="2960865"/>
            <a:chOff x="712604" y="3979405"/>
            <a:chExt cx="7398733" cy="2960865"/>
          </a:xfrm>
        </p:grpSpPr>
        <p:sp>
          <p:nvSpPr>
            <p:cNvPr id="10" name="Oval 9"/>
            <p:cNvSpPr/>
            <p:nvPr/>
          </p:nvSpPr>
          <p:spPr>
            <a:xfrm>
              <a:off x="1583270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56370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1.2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5"/>
              <a:endCxn id="10" idx="1"/>
            </p:cNvCxnSpPr>
            <p:nvPr/>
          </p:nvCxnSpPr>
          <p:spPr>
            <a:xfrm>
              <a:off x="1153435" y="4422423"/>
              <a:ext cx="505470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14" idx="3"/>
            </p:cNvCxnSpPr>
            <p:nvPr/>
          </p:nvCxnSpPr>
          <p:spPr>
            <a:xfrm flipV="1">
              <a:off x="2024101" y="4422423"/>
              <a:ext cx="495577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12604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1.0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444043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245749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7"/>
              <a:endCxn id="18" idx="3"/>
            </p:cNvCxnSpPr>
            <p:nvPr/>
          </p:nvCxnSpPr>
          <p:spPr>
            <a:xfrm flipV="1">
              <a:off x="3897201" y="4422423"/>
              <a:ext cx="424183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>
              <a:off x="1229070" y="4239825"/>
              <a:ext cx="1214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8" idx="2"/>
            </p:cNvCxnSpPr>
            <p:nvPr/>
          </p:nvCxnSpPr>
          <p:spPr>
            <a:xfrm>
              <a:off x="2960509" y="4239825"/>
              <a:ext cx="1285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5"/>
              <a:endCxn id="11" idx="1"/>
            </p:cNvCxnSpPr>
            <p:nvPr/>
          </p:nvCxnSpPr>
          <p:spPr>
            <a:xfrm>
              <a:off x="2884874" y="4422423"/>
              <a:ext cx="647131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20310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3.0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293527" y="6098117"/>
              <a:ext cx="842153" cy="8421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Human + KIB 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14" idx="5"/>
              <a:endCxn id="22" idx="2"/>
            </p:cNvCxnSpPr>
            <p:nvPr/>
          </p:nvCxnSpPr>
          <p:spPr>
            <a:xfrm>
              <a:off x="2884874" y="4422423"/>
              <a:ext cx="408653" cy="20967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2" idx="6"/>
              <a:endCxn id="18" idx="3"/>
            </p:cNvCxnSpPr>
            <p:nvPr/>
          </p:nvCxnSpPr>
          <p:spPr>
            <a:xfrm flipV="1">
              <a:off x="4135680" y="4422423"/>
              <a:ext cx="185704" cy="20967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13344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18" idx="6"/>
              <a:endCxn id="19" idx="2"/>
            </p:cNvCxnSpPr>
            <p:nvPr/>
          </p:nvCxnSpPr>
          <p:spPr>
            <a:xfrm>
              <a:off x="4762215" y="4239825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7"/>
              <a:endCxn id="19" idx="3"/>
            </p:cNvCxnSpPr>
            <p:nvPr/>
          </p:nvCxnSpPr>
          <p:spPr>
            <a:xfrm flipV="1">
              <a:off x="5654175" y="4422423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8" idx="5"/>
              <a:endCxn id="28" idx="1"/>
            </p:cNvCxnSpPr>
            <p:nvPr/>
          </p:nvCxnSpPr>
          <p:spPr>
            <a:xfrm>
              <a:off x="4686580" y="4422423"/>
              <a:ext cx="602399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594871" y="3979405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3.1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887905" y="5247147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8" idx="2"/>
            </p:cNvCxnSpPr>
            <p:nvPr/>
          </p:nvCxnSpPr>
          <p:spPr>
            <a:xfrm>
              <a:off x="6436776" y="4237638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7"/>
              <a:endCxn id="38" idx="3"/>
            </p:cNvCxnSpPr>
            <p:nvPr/>
          </p:nvCxnSpPr>
          <p:spPr>
            <a:xfrm flipV="1">
              <a:off x="7328736" y="4420236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5"/>
              <a:endCxn id="39" idx="1"/>
            </p:cNvCxnSpPr>
            <p:nvPr/>
          </p:nvCxnSpPr>
          <p:spPr>
            <a:xfrm>
              <a:off x="6361141" y="4422423"/>
              <a:ext cx="602399" cy="9003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15202" y="5858794"/>
            <a:ext cx="3770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Human: households, </a:t>
            </a:r>
            <a:r>
              <a:rPr lang="en-US" sz="1400" dirty="0" smtClean="0"/>
              <a:t>farmers</a:t>
            </a:r>
          </a:p>
          <a:p>
            <a:r>
              <a:rPr lang="en-US" sz="1400" dirty="0" smtClean="0"/>
              <a:t>Land: land processes with climate and vegetation</a:t>
            </a:r>
          </a:p>
          <a:p>
            <a:r>
              <a:rPr lang="en-US" sz="1400" dirty="0" smtClean="0"/>
              <a:t>KIB: Interactions between Human and Land</a:t>
            </a:r>
          </a:p>
        </p:txBody>
      </p:sp>
      <p:sp>
        <p:nvSpPr>
          <p:cNvPr id="31" name="Oval 30"/>
          <p:cNvSpPr/>
          <p:nvPr/>
        </p:nvSpPr>
        <p:spPr>
          <a:xfrm>
            <a:off x="5588009" y="5385358"/>
            <a:ext cx="201976" cy="20197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67798" y="5385357"/>
            <a:ext cx="201976" cy="20197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74196" y="5385357"/>
            <a:ext cx="201976" cy="20197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…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791486" y="5385357"/>
            <a:ext cx="201976" cy="20197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stCxn id="31" idx="6"/>
            <a:endCxn id="34" idx="2"/>
          </p:cNvCxnSpPr>
          <p:nvPr/>
        </p:nvCxnSpPr>
        <p:spPr>
          <a:xfrm flipV="1">
            <a:off x="5789985" y="5486345"/>
            <a:ext cx="17781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4" idx="6"/>
            <a:endCxn id="35" idx="2"/>
          </p:cNvCxnSpPr>
          <p:nvPr/>
        </p:nvCxnSpPr>
        <p:spPr>
          <a:xfrm>
            <a:off x="6169774" y="5486345"/>
            <a:ext cx="2044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5" idx="6"/>
            <a:endCxn id="36" idx="2"/>
          </p:cNvCxnSpPr>
          <p:nvPr/>
        </p:nvCxnSpPr>
        <p:spPr>
          <a:xfrm>
            <a:off x="6576172" y="5486345"/>
            <a:ext cx="21531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2"/>
            <a:endCxn id="31" idx="1"/>
          </p:cNvCxnSpPr>
          <p:nvPr/>
        </p:nvCxnSpPr>
        <p:spPr>
          <a:xfrm flipH="1">
            <a:off x="5617588" y="4847168"/>
            <a:ext cx="433958" cy="567769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8" idx="6"/>
            <a:endCxn id="36" idx="7"/>
          </p:cNvCxnSpPr>
          <p:nvPr/>
        </p:nvCxnSpPr>
        <p:spPr>
          <a:xfrm>
            <a:off x="6568012" y="4847168"/>
            <a:ext cx="395871" cy="567768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7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Versions 0.1 </a:t>
            </a:r>
            <a:r>
              <a:rPr lang="en-US" dirty="0" smtClean="0">
                <a:sym typeface="Symbol" panose="05050102010706020507" pitchFamily="18" charset="2"/>
              </a:rPr>
              <a:t> 1.x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Uses GRASS 7 </a:t>
            </a:r>
          </a:p>
          <a:p>
            <a:r>
              <a:rPr lang="en-US" dirty="0" smtClean="0"/>
              <a:t>MMLv5.5 will have  </a:t>
            </a:r>
          </a:p>
          <a:p>
            <a:pPr lvl="1"/>
            <a:r>
              <a:rPr lang="en-US" dirty="0" smtClean="0"/>
              <a:t>a new vegetation model</a:t>
            </a:r>
          </a:p>
          <a:p>
            <a:pPr lvl="1"/>
            <a:r>
              <a:rPr lang="en-US" dirty="0" smtClean="0"/>
              <a:t>a new KIB model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8867" y="390313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649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0.1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37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1.0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5"/>
            <a:endCxn id="10" idx="1"/>
          </p:cNvCxnSpPr>
          <p:nvPr/>
        </p:nvCxnSpPr>
        <p:spPr>
          <a:xfrm>
            <a:off x="2379698" y="4343965"/>
            <a:ext cx="760871" cy="9048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3581400" y="5431367"/>
            <a:ext cx="131233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5.0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err="1" smtClean="0"/>
              <a:t>x.x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MMLv5.5 </a:t>
            </a:r>
            <a:r>
              <a:rPr lang="en-US" dirty="0"/>
              <a:t>will have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vegetation model</a:t>
            </a:r>
          </a:p>
          <a:p>
            <a:pPr lvl="1"/>
            <a:r>
              <a:rPr lang="en-US" dirty="0"/>
              <a:t>a new KIB model</a:t>
            </a:r>
          </a:p>
        </p:txBody>
      </p:sp>
      <p:sp>
        <p:nvSpPr>
          <p:cNvPr id="10" name="Oval 9"/>
          <p:cNvSpPr/>
          <p:nvPr/>
        </p:nvSpPr>
        <p:spPr>
          <a:xfrm>
            <a:off x="1947339" y="379306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3.0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34137" y="379306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0.1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5"/>
            <a:endCxn id="10" idx="1"/>
          </p:cNvCxnSpPr>
          <p:nvPr/>
        </p:nvCxnSpPr>
        <p:spPr>
          <a:xfrm>
            <a:off x="1288902" y="3431825"/>
            <a:ext cx="734072" cy="43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flipV="1">
            <a:off x="2388170" y="3431825"/>
            <a:ext cx="859642" cy="43687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8071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2177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35888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1" idx="7"/>
            <a:endCxn id="18" idx="3"/>
          </p:cNvCxnSpPr>
          <p:nvPr/>
        </p:nvCxnSpPr>
        <p:spPr>
          <a:xfrm flipV="1">
            <a:off x="4974968" y="3431825"/>
            <a:ext cx="836555" cy="4368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64537" y="3249227"/>
            <a:ext cx="1807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88643" y="3249227"/>
            <a:ext cx="2047245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1" idx="1"/>
          </p:cNvCxnSpPr>
          <p:nvPr/>
        </p:nvCxnSpPr>
        <p:spPr>
          <a:xfrm>
            <a:off x="3613008" y="3431825"/>
            <a:ext cx="996764" cy="4368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534137" y="473484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83133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</a:t>
            </a:r>
            <a:r>
              <a:rPr lang="en-US" sz="1200" dirty="0" err="1" smtClean="0">
                <a:solidFill>
                  <a:schemeClr val="tx1"/>
                </a:solidFill>
              </a:rPr>
              <a:t>x.x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7"/>
            <a:endCxn id="18" idx="3"/>
          </p:cNvCxnSpPr>
          <p:nvPr/>
        </p:nvCxnSpPr>
        <p:spPr>
          <a:xfrm flipV="1">
            <a:off x="4974968" y="3431825"/>
            <a:ext cx="836555" cy="137865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5"/>
            <a:endCxn id="19" idx="1"/>
          </p:cNvCxnSpPr>
          <p:nvPr/>
        </p:nvCxnSpPr>
        <p:spPr>
          <a:xfrm>
            <a:off x="3613008" y="3431825"/>
            <a:ext cx="996764" cy="137865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81592" y="379306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1.0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81592" y="473484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4.0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1" idx="6"/>
            <a:endCxn id="25" idx="2"/>
          </p:cNvCxnSpPr>
          <p:nvPr/>
        </p:nvCxnSpPr>
        <p:spPr>
          <a:xfrm>
            <a:off x="5050603" y="4051299"/>
            <a:ext cx="143098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27" idx="2"/>
          </p:cNvCxnSpPr>
          <p:nvPr/>
        </p:nvCxnSpPr>
        <p:spPr>
          <a:xfrm>
            <a:off x="5050603" y="4993074"/>
            <a:ext cx="143098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7"/>
            <a:endCxn id="22" idx="3"/>
          </p:cNvCxnSpPr>
          <p:nvPr/>
        </p:nvCxnSpPr>
        <p:spPr>
          <a:xfrm flipV="1">
            <a:off x="6922423" y="3431825"/>
            <a:ext cx="936345" cy="4368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7"/>
            <a:endCxn id="22" idx="3"/>
          </p:cNvCxnSpPr>
          <p:nvPr/>
        </p:nvCxnSpPr>
        <p:spPr>
          <a:xfrm flipV="1">
            <a:off x="6922423" y="3431825"/>
            <a:ext cx="936345" cy="137865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6"/>
            <a:endCxn id="22" idx="2"/>
          </p:cNvCxnSpPr>
          <p:nvPr/>
        </p:nvCxnSpPr>
        <p:spPr>
          <a:xfrm>
            <a:off x="6252354" y="3249227"/>
            <a:ext cx="153077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7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62528" y="5479297"/>
            <a:ext cx="659684" cy="65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Human+ KIB 2.0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4" idx="5"/>
            <a:endCxn id="38" idx="1"/>
          </p:cNvCxnSpPr>
          <p:nvPr/>
        </p:nvCxnSpPr>
        <p:spPr>
          <a:xfrm>
            <a:off x="3613008" y="3431825"/>
            <a:ext cx="946128" cy="21440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09983" y="5479297"/>
            <a:ext cx="659684" cy="659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Human + KIB </a:t>
            </a:r>
            <a:r>
              <a:rPr lang="en-US" sz="1200" dirty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33" name="Straight Arrow Connector 32"/>
          <p:cNvCxnSpPr>
            <a:stCxn id="38" idx="6"/>
            <a:endCxn id="31" idx="2"/>
          </p:cNvCxnSpPr>
          <p:nvPr/>
        </p:nvCxnSpPr>
        <p:spPr>
          <a:xfrm>
            <a:off x="5122212" y="5809139"/>
            <a:ext cx="128777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7"/>
            <a:endCxn id="22" idx="3"/>
          </p:cNvCxnSpPr>
          <p:nvPr/>
        </p:nvCxnSpPr>
        <p:spPr>
          <a:xfrm flipV="1">
            <a:off x="6973059" y="3431825"/>
            <a:ext cx="885709" cy="214408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700162" y="436781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647617" y="435583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MML: Parts and Whole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9" y="1657281"/>
            <a:ext cx="6045097" cy="40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8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405</Words>
  <Application>Microsoft Office PowerPoint</Application>
  <PresentationFormat>On-screen Show (4:3)</PresentationFormat>
  <Paragraphs>164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Managing Development of Heterogeneous M&amp;S Software:  Medland Modeling Laboratory</vt:lpstr>
      <vt:lpstr>Git</vt:lpstr>
      <vt:lpstr>June 11, 2016</vt:lpstr>
      <vt:lpstr>Medland Modeling Laboratory</vt:lpstr>
      <vt:lpstr>MML Versions 1.0  3.x </vt:lpstr>
      <vt:lpstr>Vegetation Versions 0.1  1.x</vt:lpstr>
      <vt:lpstr>MML Versions 5.0  x.x </vt:lpstr>
      <vt:lpstr>MML: Parts and Whole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Development of Heterogeneous M&amp;S Software</dc:title>
  <dc:creator>Hessam Sarjoughian</dc:creator>
  <cp:lastModifiedBy>Hessam Sarjoughian</cp:lastModifiedBy>
  <cp:revision>46</cp:revision>
  <cp:lastPrinted>2016-06-16T22:20:01Z</cp:lastPrinted>
  <dcterms:created xsi:type="dcterms:W3CDTF">2016-06-13T16:58:03Z</dcterms:created>
  <dcterms:modified xsi:type="dcterms:W3CDTF">2016-06-22T19:19:27Z</dcterms:modified>
</cp:coreProperties>
</file>