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709AC-FC2E-4BF6-8D2C-6C61CA027DC1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C34D-B6A4-4666-A551-EF0DDDFB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C34D-B6A4-4666-A551-EF0DDDFB88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42E-3986-419B-AAAB-707D01EF3526}" type="datetime1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EB35-2AC0-41E0-930C-25D80640CC50}" type="datetime1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E34-AEBE-4C4F-9BA3-1A6F6D14BDDC}" type="datetime1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D4C-B5EF-4041-9271-A2A5C5E6220B}" type="datetime1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A367-1030-4DFD-9E7F-A96A5D5751DF}" type="datetime1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A1E-D37A-44D7-AD02-E46859AAB817}" type="datetime1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2561"/>
            <a:ext cx="3868340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6473"/>
            <a:ext cx="3868340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52561"/>
            <a:ext cx="3887391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6473"/>
            <a:ext cx="3887391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885D-9505-411C-899B-667B1377DE43}" type="datetime1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91AC-1A9C-4CC0-86D2-4478B7A00F03}" type="datetime1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A082-C9CE-49BC-A53D-53E47D6469E9}" type="datetime1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36F3-B534-4F8A-82F2-1363AA134D86}" type="datetime1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5096-A76C-411A-812C-8C0BC44FF8D3}" type="datetime1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2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4691"/>
            <a:ext cx="7886700" cy="465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82B5-F21E-4619-AD36-E9E75BE1CB2F}" type="datetime1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Managing Development of Heterogeneous M&amp;S Software: </a:t>
            </a:r>
            <a:br>
              <a:rPr lang="en-US" sz="4400" dirty="0" smtClean="0"/>
            </a:br>
            <a:r>
              <a:rPr lang="en-US" sz="4400" dirty="0" err="1" smtClean="0"/>
              <a:t>Medland</a:t>
            </a:r>
            <a:r>
              <a:rPr lang="en-US" sz="4400" dirty="0" smtClean="0"/>
              <a:t> Modeling Laboratory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June 11,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7958"/>
            <a:ext cx="7886700" cy="4351338"/>
          </a:xfrm>
        </p:spPr>
        <p:txBody>
          <a:bodyPr/>
          <a:lstStyle/>
          <a:p>
            <a:r>
              <a:rPr lang="en-US" dirty="0" smtClean="0"/>
              <a:t>There are a variety of methods and tools for disciplined software development</a:t>
            </a:r>
          </a:p>
          <a:p>
            <a:pPr lvl="1"/>
            <a:r>
              <a:rPr lang="en-US" dirty="0" smtClean="0"/>
              <a:t>Distributed Version Control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11, 2016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33" t="15264" r="18073" b="17736"/>
          <a:stretch/>
        </p:blipFill>
        <p:spPr>
          <a:xfrm>
            <a:off x="343958" y="1335084"/>
            <a:ext cx="8608484" cy="51007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Medland</a:t>
            </a:r>
            <a:r>
              <a:rPr lang="en-US" dirty="0" smtClean="0"/>
              <a:t> Modeling Laboratory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03216"/>
              </p:ext>
            </p:extLst>
          </p:nvPr>
        </p:nvGraphicFramePr>
        <p:xfrm>
          <a:off x="531413" y="1397001"/>
          <a:ext cx="8190140" cy="509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55"/>
                <a:gridCol w="733640"/>
                <a:gridCol w="697897"/>
                <a:gridCol w="609600"/>
                <a:gridCol w="625480"/>
                <a:gridCol w="664227"/>
                <a:gridCol w="611098"/>
                <a:gridCol w="772121"/>
                <a:gridCol w="496479"/>
                <a:gridCol w="1575443"/>
                <a:gridCol w="74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Human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(Agents)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Land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(GRASS)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Veg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Inter (KIB)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DEVS/ Repast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GRASS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Release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Bash 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DEVSJAVA</a:t>
                      </a:r>
                      <a:r>
                        <a:rPr lang="en-US" sz="1200" baseline="0" dirty="0" smtClean="0"/>
                        <a:t> 2.1, JRE 4-7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–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Python 2.7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DEVS -&gt; </a:t>
                      </a:r>
                      <a:r>
                        <a:rPr lang="en-US" sz="1200" dirty="0" smtClean="0"/>
                        <a:t>Repast, </a:t>
                      </a:r>
                      <a:r>
                        <a:rPr lang="en-US" sz="1200" baseline="0" dirty="0" smtClean="0"/>
                        <a:t>, JRE 4-7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Bash</a:t>
                      </a:r>
                      <a:r>
                        <a:rPr lang="en-US" sz="1200" baseline="0" dirty="0" smtClean="0"/>
                        <a:t> -&gt; Python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–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Scripts optimized</a:t>
                      </a:r>
                      <a:r>
                        <a:rPr lang="en-US" sz="1200" baseline="0" dirty="0" smtClean="0"/>
                        <a:t> (~35% speedup)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2014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2.0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–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 GRASS scripts;</a:t>
                      </a:r>
                      <a:r>
                        <a:rPr lang="en-US" sz="1200" baseline="0" dirty="0" smtClean="0"/>
                        <a:t> added test suites for these GRASS scripts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–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Landscape</a:t>
                      </a:r>
                      <a:r>
                        <a:rPr lang="en-US" sz="1200" baseline="0" dirty="0" smtClean="0"/>
                        <a:t> scripts ported from GRASS 6.4 to 7.0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2016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 Veg + new KIB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New GRASS scripts;</a:t>
                      </a:r>
                      <a:r>
                        <a:rPr lang="en-US" sz="1200" baseline="0" dirty="0" smtClean="0"/>
                        <a:t> added test suites for these GRASS scripts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80533" y="3107267"/>
            <a:ext cx="143934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14400" y="4030133"/>
            <a:ext cx="93133" cy="6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07533" y="5320037"/>
            <a:ext cx="0" cy="40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24467" y="4811610"/>
            <a:ext cx="0" cy="40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1.0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/>
              <a:t>4.x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GRASS 6.4</a:t>
            </a:r>
          </a:p>
          <a:p>
            <a:r>
              <a:rPr lang="en-US" dirty="0" smtClean="0"/>
              <a:t>DEVS and Repast</a:t>
            </a:r>
          </a:p>
          <a:p>
            <a:r>
              <a:rPr lang="en-US" dirty="0" smtClean="0"/>
              <a:t>Bash and Python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4801" y="3981592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1.0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21267" y="4238696"/>
            <a:ext cx="873472" cy="22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09337" y="52493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1.5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61004" y="52493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</a:t>
            </a:r>
            <a:r>
              <a:rPr lang="en-US" sz="1200" dirty="0" smtClean="0">
                <a:solidFill>
                  <a:schemeClr val="tx1"/>
                </a:solidFill>
              </a:rPr>
              <a:t>2.0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5"/>
            <a:endCxn id="10" idx="1"/>
          </p:cNvCxnSpPr>
          <p:nvPr/>
        </p:nvCxnSpPr>
        <p:spPr>
          <a:xfrm>
            <a:off x="2135570" y="4422423"/>
            <a:ext cx="649402" cy="902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flipV="1">
            <a:off x="3150168" y="4422423"/>
            <a:ext cx="944312" cy="90254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694739" y="3981592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2.0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18845" y="3981592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3.0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82556" y="3981592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4.0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1" idx="7"/>
            <a:endCxn id="18" idx="3"/>
          </p:cNvCxnSpPr>
          <p:nvPr/>
        </p:nvCxnSpPr>
        <p:spPr>
          <a:xfrm flipV="1">
            <a:off x="5901835" y="4422423"/>
            <a:ext cx="756356" cy="902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11205" y="4239825"/>
            <a:ext cx="1807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35311" y="4239825"/>
            <a:ext cx="2047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  <a:endCxn id="11" idx="1"/>
          </p:cNvCxnSpPr>
          <p:nvPr/>
        </p:nvCxnSpPr>
        <p:spPr>
          <a:xfrm>
            <a:off x="4459676" y="4422423"/>
            <a:ext cx="1076963" cy="902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5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57117" y="3981592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4.x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8" idx="6"/>
            <a:endCxn id="19" idx="2"/>
          </p:cNvCxnSpPr>
          <p:nvPr/>
        </p:nvCxnSpPr>
        <p:spPr>
          <a:xfrm>
            <a:off x="7099022" y="4239825"/>
            <a:ext cx="115809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1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Versions 0.1 </a:t>
            </a:r>
            <a:r>
              <a:rPr lang="en-US" dirty="0" smtClean="0">
                <a:sym typeface="Symbol" panose="05050102010706020507" pitchFamily="18" charset="2"/>
              </a:rPr>
              <a:t> 1.x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Uses GRASS 7 </a:t>
            </a:r>
          </a:p>
          <a:p>
            <a:r>
              <a:rPr lang="en-US" dirty="0" smtClean="0"/>
              <a:t>MML 5.5 will have  </a:t>
            </a:r>
          </a:p>
          <a:p>
            <a:pPr lvl="1"/>
            <a:r>
              <a:rPr lang="en-US" dirty="0" smtClean="0"/>
              <a:t>a new vegetation model</a:t>
            </a:r>
          </a:p>
          <a:p>
            <a:pPr lvl="1"/>
            <a:r>
              <a:rPr lang="en-US" dirty="0" smtClean="0"/>
              <a:t>a new KIB model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38867" y="390313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649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0.1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37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1.0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5"/>
            <a:endCxn id="10" idx="1"/>
          </p:cNvCxnSpPr>
          <p:nvPr/>
        </p:nvCxnSpPr>
        <p:spPr>
          <a:xfrm>
            <a:off x="2379698" y="4343965"/>
            <a:ext cx="760871" cy="9048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3581400" y="5431367"/>
            <a:ext cx="131233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5.0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7.x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MML 5.5 will have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new vegetation model</a:t>
            </a:r>
          </a:p>
          <a:p>
            <a:pPr lvl="1"/>
            <a:r>
              <a:rPr lang="en-US" dirty="0"/>
              <a:t>a new KIB model</a:t>
            </a:r>
          </a:p>
        </p:txBody>
      </p:sp>
      <p:sp>
        <p:nvSpPr>
          <p:cNvPr id="10" name="Oval 9"/>
          <p:cNvSpPr/>
          <p:nvPr/>
        </p:nvSpPr>
        <p:spPr>
          <a:xfrm>
            <a:off x="1862669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</a:t>
            </a:r>
            <a:r>
              <a:rPr lang="en-US" sz="1200" dirty="0" smtClean="0">
                <a:solidFill>
                  <a:schemeClr val="tx1"/>
                </a:solidFill>
              </a:rPr>
              <a:t>3.0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14336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0.1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5"/>
            <a:endCxn id="10" idx="1"/>
          </p:cNvCxnSpPr>
          <p:nvPr/>
        </p:nvCxnSpPr>
        <p:spPr>
          <a:xfrm>
            <a:off x="1288902" y="3431825"/>
            <a:ext cx="649402" cy="902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flipV="1">
            <a:off x="2303500" y="3431825"/>
            <a:ext cx="944312" cy="90254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48071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</a:t>
            </a:r>
            <a:r>
              <a:rPr lang="en-US" sz="1200" dirty="0" smtClean="0">
                <a:solidFill>
                  <a:schemeClr val="tx1"/>
                </a:solidFill>
              </a:rPr>
              <a:t>4.0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72177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35888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1" idx="7"/>
            <a:endCxn id="18" idx="3"/>
          </p:cNvCxnSpPr>
          <p:nvPr/>
        </p:nvCxnSpPr>
        <p:spPr>
          <a:xfrm flipV="1">
            <a:off x="5055167" y="3431825"/>
            <a:ext cx="756356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64537" y="3249227"/>
            <a:ext cx="1807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88643" y="3249227"/>
            <a:ext cx="2047245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  <a:endCxn id="11" idx="1"/>
          </p:cNvCxnSpPr>
          <p:nvPr/>
        </p:nvCxnSpPr>
        <p:spPr>
          <a:xfrm>
            <a:off x="3613008" y="3431825"/>
            <a:ext cx="1076963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14336" y="520051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83133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6.0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7"/>
            <a:endCxn id="18" idx="3"/>
          </p:cNvCxnSpPr>
          <p:nvPr/>
        </p:nvCxnSpPr>
        <p:spPr>
          <a:xfrm flipV="1">
            <a:off x="5055167" y="3431825"/>
            <a:ext cx="756356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5"/>
            <a:endCxn id="19" idx="1"/>
          </p:cNvCxnSpPr>
          <p:nvPr/>
        </p:nvCxnSpPr>
        <p:spPr>
          <a:xfrm>
            <a:off x="3613008" y="3431825"/>
            <a:ext cx="1076963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09983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1.0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09983" y="520051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4.0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5" idx="2"/>
          </p:cNvCxnSpPr>
          <p:nvPr/>
        </p:nvCxnSpPr>
        <p:spPr>
          <a:xfrm>
            <a:off x="5130802" y="4516969"/>
            <a:ext cx="127918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5130802" y="5458744"/>
            <a:ext cx="127918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7"/>
            <a:endCxn id="22" idx="3"/>
          </p:cNvCxnSpPr>
          <p:nvPr/>
        </p:nvCxnSpPr>
        <p:spPr>
          <a:xfrm flipV="1">
            <a:off x="6850814" y="3431825"/>
            <a:ext cx="1007954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7"/>
            <a:endCxn id="22" idx="3"/>
          </p:cNvCxnSpPr>
          <p:nvPr/>
        </p:nvCxnSpPr>
        <p:spPr>
          <a:xfrm flipV="1">
            <a:off x="6850814" y="3431825"/>
            <a:ext cx="1007954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6"/>
            <a:endCxn id="22" idx="2"/>
          </p:cNvCxnSpPr>
          <p:nvPr/>
        </p:nvCxnSpPr>
        <p:spPr>
          <a:xfrm>
            <a:off x="6252354" y="3249227"/>
            <a:ext cx="153077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7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15526" y="6105838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KIB </a:t>
            </a:r>
            <a:r>
              <a:rPr lang="en-US" sz="1200" dirty="0" smtClean="0">
                <a:solidFill>
                  <a:schemeClr val="tx1"/>
                </a:solidFill>
              </a:rPr>
              <a:t>2.0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4" idx="5"/>
            <a:endCxn id="38" idx="1"/>
          </p:cNvCxnSpPr>
          <p:nvPr/>
        </p:nvCxnSpPr>
        <p:spPr>
          <a:xfrm>
            <a:off x="3613008" y="3431825"/>
            <a:ext cx="1078153" cy="274964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09983" y="6105838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KIB 2.1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8" idx="6"/>
            <a:endCxn id="31" idx="2"/>
          </p:cNvCxnSpPr>
          <p:nvPr/>
        </p:nvCxnSpPr>
        <p:spPr>
          <a:xfrm>
            <a:off x="5131992" y="6364071"/>
            <a:ext cx="127799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7"/>
            <a:endCxn id="22" idx="3"/>
          </p:cNvCxnSpPr>
          <p:nvPr/>
        </p:nvCxnSpPr>
        <p:spPr>
          <a:xfrm flipV="1">
            <a:off x="6850814" y="3431825"/>
            <a:ext cx="1007954" cy="274964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>
          <a:xfrm>
            <a:off x="4780360" y="483348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273</Words>
  <Application>Microsoft Office PowerPoint</Application>
  <PresentationFormat>On-screen Show (4:3)</PresentationFormat>
  <Paragraphs>125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Managing Development of Heterogeneous M&amp;S Software:  Medland Modeling Laboratory</vt:lpstr>
      <vt:lpstr>Git</vt:lpstr>
      <vt:lpstr>June 11, 2016</vt:lpstr>
      <vt:lpstr>Medland Modeling Laboratory</vt:lpstr>
      <vt:lpstr>MML Versions 1.0  4.x </vt:lpstr>
      <vt:lpstr>Vegetation Versions 0.1  1.x</vt:lpstr>
      <vt:lpstr>MML Versions 5.0  7.x 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Development of Heterogeneous M&amp;S Software</dc:title>
  <dc:creator>Hessam Sarjoughian</dc:creator>
  <cp:lastModifiedBy>Hessam Sarjoughian</cp:lastModifiedBy>
  <cp:revision>28</cp:revision>
  <cp:lastPrinted>2016-06-14T00:59:46Z</cp:lastPrinted>
  <dcterms:created xsi:type="dcterms:W3CDTF">2016-06-13T16:58:03Z</dcterms:created>
  <dcterms:modified xsi:type="dcterms:W3CDTF">2016-06-14T01:54:33Z</dcterms:modified>
</cp:coreProperties>
</file>