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709AC-FC2E-4BF6-8D2C-6C61CA027DC1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54113"/>
            <a:ext cx="41560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FC34D-B6A4-4666-A551-EF0DDDFB8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6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FC34D-B6A4-4666-A551-EF0DDDFB88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8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742E-3986-419B-AAAB-707D01EF3526}" type="datetime1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0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EB35-2AC0-41E0-930C-25D80640CC50}" type="datetime1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7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AE34-AEBE-4C4F-9BA3-1A6F6D14BDDC}" type="datetime1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1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AD4C-B5EF-4041-9271-A2A5C5E6220B}" type="datetime1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5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A367-1030-4DFD-9E7F-A96A5D5751DF}" type="datetime1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8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02A1E-D37A-44D7-AD02-E46859AAB817}" type="datetime1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52561"/>
            <a:ext cx="3868340" cy="874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76473"/>
            <a:ext cx="3868340" cy="39126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52561"/>
            <a:ext cx="3887391" cy="874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6473"/>
            <a:ext cx="3887391" cy="39126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885D-9505-411C-899B-667B1377DE43}" type="datetime1">
              <a:rPr lang="en-US" smtClean="0"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8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91AC-1A9C-4CC0-86D2-4478B7A00F03}" type="datetime1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8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A082-C9CE-49BC-A53D-53E47D6469E9}" type="datetime1">
              <a:rPr lang="en-US" smtClean="0"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36F3-B534-4F8A-82F2-1363AA134D86}" type="datetime1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5096-A76C-411A-812C-8C0BC44FF8D3}" type="datetime1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52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4691"/>
            <a:ext cx="7886700" cy="465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782B5-F21E-4619-AD36-E9E75BE1CB2F}" type="datetime1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DEC7D-24FC-46AE-A9F5-2317EFB53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6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Managing Development of Heterogeneous M&amp;S Software: </a:t>
            </a:r>
            <a:br>
              <a:rPr lang="en-US" sz="4400" dirty="0" smtClean="0"/>
            </a:br>
            <a:r>
              <a:rPr lang="en-US" sz="4400" dirty="0" err="1" smtClean="0"/>
              <a:t>Medland</a:t>
            </a:r>
            <a:r>
              <a:rPr lang="en-US" sz="4400" dirty="0" smtClean="0"/>
              <a:t> Modeling Laboratory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June 11, </a:t>
            </a:r>
            <a:r>
              <a:rPr lang="en-US" dirty="0" smtClean="0"/>
              <a:t>2016</a:t>
            </a:r>
          </a:p>
          <a:p>
            <a:r>
              <a:rPr lang="en-US" dirty="0" smtClean="0"/>
              <a:t>H.S. Sarjoughian</a:t>
            </a:r>
          </a:p>
          <a:p>
            <a:r>
              <a:rPr lang="en-US" dirty="0" smtClean="0"/>
              <a:t>W.A. Boyd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7958"/>
            <a:ext cx="7886700" cy="4351338"/>
          </a:xfrm>
        </p:spPr>
        <p:txBody>
          <a:bodyPr/>
          <a:lstStyle/>
          <a:p>
            <a:r>
              <a:rPr lang="en-US" dirty="0" smtClean="0"/>
              <a:t>There are a variety of methods and tools for disciplined software development</a:t>
            </a:r>
          </a:p>
          <a:p>
            <a:pPr lvl="1"/>
            <a:r>
              <a:rPr lang="en-US" dirty="0" smtClean="0"/>
              <a:t>Distributed Version Control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3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June 11, 2016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633" t="15264" r="18073" b="17736"/>
          <a:stretch/>
        </p:blipFill>
        <p:spPr>
          <a:xfrm>
            <a:off x="343958" y="1335084"/>
            <a:ext cx="8608484" cy="51007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Medland</a:t>
            </a:r>
            <a:r>
              <a:rPr lang="en-US" dirty="0" smtClean="0"/>
              <a:t> Modeling Laboratory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71154"/>
              </p:ext>
            </p:extLst>
          </p:nvPr>
        </p:nvGraphicFramePr>
        <p:xfrm>
          <a:off x="315619" y="1097280"/>
          <a:ext cx="8511940" cy="5606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927"/>
                <a:gridCol w="700405"/>
                <a:gridCol w="679239"/>
                <a:gridCol w="646147"/>
                <a:gridCol w="564397"/>
                <a:gridCol w="579099"/>
                <a:gridCol w="614973"/>
                <a:gridCol w="600393"/>
                <a:gridCol w="886206"/>
                <a:gridCol w="407813"/>
                <a:gridCol w="1458621"/>
                <a:gridCol w="6927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Human (Agents)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Land</a:t>
                      </a:r>
                    </a:p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(GRASS)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Veg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Inter (KIB)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DEVS/ Repast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GRASS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Script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Release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5507">
                <a:tc>
                  <a:txBody>
                    <a:bodyPr/>
                    <a:lstStyle/>
                    <a:p>
                      <a:endParaRPr lang="en-US" sz="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trike="sngStrike" dirty="0" smtClean="0"/>
                        <a:t>1.0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0.5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0.5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–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0.5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DEVS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6.4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trike="sngStrike" dirty="0" smtClean="0"/>
                        <a:t>Bash ?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trike="sngStrike" dirty="0" smtClean="0"/>
                        <a:t>DEVSJAVA</a:t>
                      </a:r>
                      <a:r>
                        <a:rPr lang="en-US" sz="1000" strike="sngStrike" baseline="0" dirty="0" smtClean="0"/>
                        <a:t> 2.1, JRE 4-7</a:t>
                      </a:r>
                      <a:endParaRPr lang="en-US" sz="10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trike="sngStrike" dirty="0" smtClean="0"/>
                        <a:t>2009</a:t>
                      </a:r>
                      <a:endParaRPr lang="en-US" sz="1000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MMLv1 (</a:t>
                      </a:r>
                      <a:r>
                        <a:rPr lang="en-US" sz="800" dirty="0" err="1" smtClean="0"/>
                        <a:t>Git</a:t>
                      </a:r>
                      <a:r>
                        <a:rPr lang="en-US" sz="800" dirty="0" smtClean="0"/>
                        <a:t>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–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6.4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Python 2.7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Bash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/>
                        <a:t>-&gt; Python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2013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StupidModel</a:t>
                      </a:r>
                      <a:r>
                        <a:rPr lang="en-US" sz="800" baseline="0" dirty="0" smtClean="0"/>
                        <a:t> (Sep. 2014, </a:t>
                      </a:r>
                      <a:r>
                        <a:rPr lang="en-US" sz="800" baseline="0" dirty="0" err="1" smtClean="0"/>
                        <a:t>Git</a:t>
                      </a:r>
                      <a:r>
                        <a:rPr lang="en-US" sz="800" baseline="0" dirty="0" smtClean="0"/>
                        <a:t>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MMLv2.0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1.1</a:t>
                      </a:r>
                      <a:endParaRPr lang="en-US" sz="1000" dirty="0" smtClean="0"/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–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DEVS -&gt; Repast,</a:t>
                      </a:r>
                      <a:r>
                        <a:rPr lang="en-US" sz="1000" baseline="0" dirty="0" smtClean="0"/>
                        <a:t> JRE 4-7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“</a:t>
                      </a:r>
                      <a:r>
                        <a:rPr lang="en-US" sz="800" dirty="0" err="1" smtClean="0"/>
                        <a:t>StupidModel</a:t>
                      </a:r>
                      <a:r>
                        <a:rPr lang="en-US" sz="800" baseline="0" dirty="0" smtClean="0"/>
                        <a:t>” (Dec. 2014, lab computer)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MMLv2.1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1.2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~</a:t>
                      </a:r>
                      <a:r>
                        <a:rPr lang="en-US" sz="1000" baseline="0" dirty="0" smtClean="0"/>
                        <a:t>35% </a:t>
                      </a:r>
                      <a:r>
                        <a:rPr lang="en-US" sz="1000" baseline="0" dirty="0" smtClean="0"/>
                        <a:t>speedup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2014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“</a:t>
                      </a:r>
                      <a:r>
                        <a:rPr lang="en-US" sz="800" dirty="0" err="1" smtClean="0"/>
                        <a:t>StupidModel</a:t>
                      </a:r>
                      <a:r>
                        <a:rPr lang="en-US" sz="800" baseline="0" dirty="0" smtClean="0"/>
                        <a:t>” (Aug. 2015, lab computer)</a:t>
                      </a:r>
                      <a:endParaRPr 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MMLv3.0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New GRASS scripts;</a:t>
                      </a:r>
                      <a:r>
                        <a:rPr lang="en-US" sz="1000" baseline="0" dirty="0" smtClean="0"/>
                        <a:t> added test suites for these GRASS scripts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2015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“</a:t>
                      </a:r>
                      <a:r>
                        <a:rPr lang="en-US" sz="800" dirty="0" err="1" smtClean="0"/>
                        <a:t>StupidModel</a:t>
                      </a:r>
                      <a:r>
                        <a:rPr lang="en-US" sz="800" baseline="0" dirty="0" smtClean="0"/>
                        <a:t>” (Dec. </a:t>
                      </a:r>
                      <a:r>
                        <a:rPr lang="en-US" sz="800" baseline="0" dirty="0" smtClean="0"/>
                        <a:t>2015, lab computer)</a:t>
                      </a:r>
                      <a:endParaRPr 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MMLv3.1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2.1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New GRASS scripts;</a:t>
                      </a:r>
                      <a:r>
                        <a:rPr lang="en-US" sz="1000" baseline="0" dirty="0" smtClean="0"/>
                        <a:t> added test suites for these GRASS scripts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2015</a:t>
                      </a:r>
                      <a:endParaRPr lang="en-US" sz="1000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“</a:t>
                      </a:r>
                      <a:r>
                        <a:rPr lang="en-US" sz="800" dirty="0" err="1" smtClean="0"/>
                        <a:t>StupidModel</a:t>
                      </a:r>
                      <a:r>
                        <a:rPr lang="en-US" sz="800" baseline="0" dirty="0" smtClean="0"/>
                        <a:t>” (May 2016, lab computer)</a:t>
                      </a:r>
                      <a:endParaRPr lang="en-US" sz="800" dirty="0" smtClean="0"/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MMLv5.0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1.0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–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1.1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Landscape</a:t>
                      </a:r>
                      <a:r>
                        <a:rPr lang="en-US" sz="1000" baseline="0" dirty="0" smtClean="0"/>
                        <a:t> scripts ported from GRASS 6.4 to 7.0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June 2016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MMLv5.5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New Veg + new KIB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MMLvx.x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Repast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7.0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New GRASS scripts;</a:t>
                      </a:r>
                      <a:r>
                        <a:rPr lang="en-US" sz="1000" baseline="0" dirty="0" smtClean="0"/>
                        <a:t> added test suites for these GRASS scripts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MML Versions 1.0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/>
              <a:t>3.x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554692"/>
            <a:ext cx="7886700" cy="2348442"/>
          </a:xfrm>
        </p:spPr>
        <p:txBody>
          <a:bodyPr/>
          <a:lstStyle/>
          <a:p>
            <a:r>
              <a:rPr lang="en-US" dirty="0" smtClean="0"/>
              <a:t>GRASS 6.4</a:t>
            </a:r>
          </a:p>
          <a:p>
            <a:r>
              <a:rPr lang="en-US" dirty="0" smtClean="0"/>
              <a:t>Repast</a:t>
            </a:r>
            <a:endParaRPr lang="en-US" dirty="0" smtClean="0"/>
          </a:p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5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949672" y="3319006"/>
            <a:ext cx="7398733" cy="2635179"/>
            <a:chOff x="712604" y="3979405"/>
            <a:chExt cx="7398733" cy="2635179"/>
          </a:xfrm>
        </p:grpSpPr>
        <p:sp>
          <p:nvSpPr>
            <p:cNvPr id="10" name="Oval 9"/>
            <p:cNvSpPr/>
            <p:nvPr/>
          </p:nvSpPr>
          <p:spPr>
            <a:xfrm>
              <a:off x="1583270" y="5249334"/>
              <a:ext cx="516466" cy="516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Land </a:t>
              </a:r>
              <a:r>
                <a:rPr lang="en-US" sz="1200" dirty="0" smtClean="0">
                  <a:solidFill>
                    <a:schemeClr val="tx1"/>
                  </a:solidFill>
                </a:rPr>
                <a:t>1.1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403596" y="5249334"/>
              <a:ext cx="516466" cy="516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Land </a:t>
              </a:r>
              <a:r>
                <a:rPr lang="en-US" sz="1200" dirty="0" smtClean="0">
                  <a:solidFill>
                    <a:schemeClr val="tx1"/>
                  </a:solidFill>
                </a:rPr>
                <a:t>1.2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20" idx="5"/>
              <a:endCxn id="10" idx="1"/>
            </p:cNvCxnSpPr>
            <p:nvPr/>
          </p:nvCxnSpPr>
          <p:spPr>
            <a:xfrm>
              <a:off x="1153435" y="4422423"/>
              <a:ext cx="505470" cy="9025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7"/>
              <a:endCxn id="14" idx="3"/>
            </p:cNvCxnSpPr>
            <p:nvPr/>
          </p:nvCxnSpPr>
          <p:spPr>
            <a:xfrm flipV="1">
              <a:off x="2024101" y="4422423"/>
              <a:ext cx="495577" cy="9025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712604" y="3981592"/>
              <a:ext cx="516466" cy="51646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MML </a:t>
              </a:r>
              <a:r>
                <a:rPr lang="en-US" sz="1200" dirty="0" smtClean="0">
                  <a:solidFill>
                    <a:schemeClr val="tx1"/>
                  </a:solidFill>
                </a:rPr>
                <a:t>1.0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444043" y="3981592"/>
              <a:ext cx="516466" cy="51646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MML </a:t>
              </a:r>
              <a:r>
                <a:rPr lang="en-US" sz="1200" dirty="0" smtClean="0">
                  <a:solidFill>
                    <a:schemeClr val="tx1"/>
                  </a:solidFill>
                </a:rPr>
                <a:t>2.0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245749" y="3981592"/>
              <a:ext cx="516466" cy="51646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MML </a:t>
              </a:r>
              <a:r>
                <a:rPr lang="en-US" sz="1200" dirty="0" smtClean="0">
                  <a:solidFill>
                    <a:schemeClr val="tx1"/>
                  </a:solidFill>
                </a:rPr>
                <a:t>2.1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1" idx="7"/>
              <a:endCxn id="18" idx="3"/>
            </p:cNvCxnSpPr>
            <p:nvPr/>
          </p:nvCxnSpPr>
          <p:spPr>
            <a:xfrm flipV="1">
              <a:off x="3844427" y="4422423"/>
              <a:ext cx="476957" cy="9025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0" idx="6"/>
            </p:cNvCxnSpPr>
            <p:nvPr/>
          </p:nvCxnSpPr>
          <p:spPr>
            <a:xfrm>
              <a:off x="1229070" y="4239825"/>
              <a:ext cx="12149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8" idx="2"/>
            </p:cNvCxnSpPr>
            <p:nvPr/>
          </p:nvCxnSpPr>
          <p:spPr>
            <a:xfrm>
              <a:off x="2960509" y="4239825"/>
              <a:ext cx="12852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4" idx="5"/>
              <a:endCxn id="11" idx="1"/>
            </p:cNvCxnSpPr>
            <p:nvPr/>
          </p:nvCxnSpPr>
          <p:spPr>
            <a:xfrm>
              <a:off x="2884874" y="4422423"/>
              <a:ext cx="594357" cy="9025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920310" y="3981592"/>
              <a:ext cx="516466" cy="51646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MML </a:t>
              </a:r>
              <a:r>
                <a:rPr lang="en-US" sz="1200" dirty="0" smtClean="0">
                  <a:solidFill>
                    <a:schemeClr val="tx1"/>
                  </a:solidFill>
                </a:rPr>
                <a:t>3.0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403596" y="6098118"/>
              <a:ext cx="516466" cy="516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KIB </a:t>
              </a:r>
              <a:r>
                <a:rPr lang="en-US" sz="1200" dirty="0" smtClean="0">
                  <a:solidFill>
                    <a:schemeClr val="tx1"/>
                  </a:solidFill>
                </a:rPr>
                <a:t>1.1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14" idx="5"/>
              <a:endCxn id="22" idx="2"/>
            </p:cNvCxnSpPr>
            <p:nvPr/>
          </p:nvCxnSpPr>
          <p:spPr>
            <a:xfrm>
              <a:off x="2884874" y="4422423"/>
              <a:ext cx="518722" cy="1933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2" idx="6"/>
              <a:endCxn id="18" idx="3"/>
            </p:cNvCxnSpPr>
            <p:nvPr/>
          </p:nvCxnSpPr>
          <p:spPr>
            <a:xfrm flipV="1">
              <a:off x="3920062" y="4422423"/>
              <a:ext cx="401322" cy="1933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213344" y="5249334"/>
              <a:ext cx="516466" cy="516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Land </a:t>
              </a:r>
              <a:r>
                <a:rPr lang="en-US" sz="1200" dirty="0" smtClean="0">
                  <a:solidFill>
                    <a:schemeClr val="tx1"/>
                  </a:solidFill>
                </a:rPr>
                <a:t>2.0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18" idx="6"/>
              <a:endCxn id="19" idx="2"/>
            </p:cNvCxnSpPr>
            <p:nvPr/>
          </p:nvCxnSpPr>
          <p:spPr>
            <a:xfrm>
              <a:off x="4762215" y="4239825"/>
              <a:ext cx="115809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8" idx="7"/>
              <a:endCxn id="19" idx="3"/>
            </p:cNvCxnSpPr>
            <p:nvPr/>
          </p:nvCxnSpPr>
          <p:spPr>
            <a:xfrm flipV="1">
              <a:off x="5654175" y="4422423"/>
              <a:ext cx="341770" cy="9025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8" idx="5"/>
              <a:endCxn id="28" idx="1"/>
            </p:cNvCxnSpPr>
            <p:nvPr/>
          </p:nvCxnSpPr>
          <p:spPr>
            <a:xfrm>
              <a:off x="4686580" y="4422423"/>
              <a:ext cx="602399" cy="9025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7594871" y="3979405"/>
              <a:ext cx="516466" cy="51646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MML </a:t>
              </a:r>
              <a:r>
                <a:rPr lang="en-US" sz="1200" dirty="0" smtClean="0">
                  <a:solidFill>
                    <a:schemeClr val="tx1"/>
                  </a:solidFill>
                </a:rPr>
                <a:t>3.1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887905" y="5247147"/>
              <a:ext cx="516466" cy="5164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Land </a:t>
              </a:r>
              <a:r>
                <a:rPr lang="en-US" sz="1200" dirty="0" smtClean="0">
                  <a:solidFill>
                    <a:schemeClr val="tx1"/>
                  </a:solidFill>
                </a:rPr>
                <a:t>2.1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>
              <a:endCxn id="38" idx="2"/>
            </p:cNvCxnSpPr>
            <p:nvPr/>
          </p:nvCxnSpPr>
          <p:spPr>
            <a:xfrm>
              <a:off x="6436776" y="4237638"/>
              <a:ext cx="115809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9" idx="7"/>
              <a:endCxn id="38" idx="3"/>
            </p:cNvCxnSpPr>
            <p:nvPr/>
          </p:nvCxnSpPr>
          <p:spPr>
            <a:xfrm flipV="1">
              <a:off x="7328736" y="4420236"/>
              <a:ext cx="341770" cy="9025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9" idx="5"/>
              <a:endCxn id="39" idx="1"/>
            </p:cNvCxnSpPr>
            <p:nvPr/>
          </p:nvCxnSpPr>
          <p:spPr>
            <a:xfrm>
              <a:off x="6361141" y="4422423"/>
              <a:ext cx="602399" cy="9003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061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Vegetation Versions 0.1 </a:t>
            </a:r>
            <a:r>
              <a:rPr lang="en-US" dirty="0" smtClean="0">
                <a:sym typeface="Symbol" panose="05050102010706020507" pitchFamily="18" charset="2"/>
              </a:rPr>
              <a:t> 1.x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554692"/>
            <a:ext cx="7886700" cy="2348442"/>
          </a:xfrm>
        </p:spPr>
        <p:txBody>
          <a:bodyPr/>
          <a:lstStyle/>
          <a:p>
            <a:r>
              <a:rPr lang="en-US" dirty="0" smtClean="0"/>
              <a:t>Uses GRASS 7 </a:t>
            </a:r>
          </a:p>
          <a:p>
            <a:r>
              <a:rPr lang="en-US" dirty="0" smtClean="0"/>
              <a:t>MMLv5.5 </a:t>
            </a:r>
            <a:r>
              <a:rPr lang="en-US" dirty="0" smtClean="0"/>
              <a:t>will have  </a:t>
            </a:r>
          </a:p>
          <a:p>
            <a:pPr lvl="1"/>
            <a:r>
              <a:rPr lang="en-US" dirty="0" smtClean="0"/>
              <a:t>a new vegetation model</a:t>
            </a:r>
          </a:p>
          <a:p>
            <a:pPr lvl="1"/>
            <a:r>
              <a:rPr lang="en-US" dirty="0" smtClean="0"/>
              <a:t>a new KIB model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938867" y="390313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</a:t>
            </a:r>
            <a:r>
              <a:rPr lang="en-US" sz="1200" dirty="0" smtClean="0">
                <a:solidFill>
                  <a:schemeClr val="tx1"/>
                </a:solidFill>
              </a:rPr>
              <a:t>3.1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64934" y="5173134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Veg. 0.1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93734" y="5173134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Veg. 1.0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3" idx="5"/>
            <a:endCxn id="10" idx="1"/>
          </p:cNvCxnSpPr>
          <p:nvPr/>
        </p:nvCxnSpPr>
        <p:spPr>
          <a:xfrm>
            <a:off x="2379698" y="4343965"/>
            <a:ext cx="760871" cy="9048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6"/>
            <a:endCxn id="11" idx="2"/>
          </p:cNvCxnSpPr>
          <p:nvPr/>
        </p:nvCxnSpPr>
        <p:spPr>
          <a:xfrm>
            <a:off x="3581400" y="5431367"/>
            <a:ext cx="1312334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MML Versions 5.0 </a:t>
            </a:r>
            <a:r>
              <a:rPr lang="en-US" dirty="0" smtClean="0">
                <a:sym typeface="Symbol" panose="05050102010706020507" pitchFamily="18" charset="2"/>
              </a:rPr>
              <a:t> </a:t>
            </a:r>
            <a:r>
              <a:rPr lang="en-US" dirty="0" err="1" smtClean="0"/>
              <a:t>x.x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554692"/>
            <a:ext cx="7886700" cy="23484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MMLv5.5 </a:t>
            </a:r>
            <a:r>
              <a:rPr lang="en-US" dirty="0"/>
              <a:t>will have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new vegetation model</a:t>
            </a:r>
          </a:p>
          <a:p>
            <a:pPr lvl="1"/>
            <a:r>
              <a:rPr lang="en-US" dirty="0"/>
              <a:t>a new KIB model</a:t>
            </a:r>
          </a:p>
        </p:txBody>
      </p:sp>
      <p:sp>
        <p:nvSpPr>
          <p:cNvPr id="10" name="Oval 9"/>
          <p:cNvSpPr/>
          <p:nvPr/>
        </p:nvSpPr>
        <p:spPr>
          <a:xfrm>
            <a:off x="1862669" y="4258736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Land 3.0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614336" y="4258736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Veg 0.1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0" idx="5"/>
            <a:endCxn id="10" idx="1"/>
          </p:cNvCxnSpPr>
          <p:nvPr/>
        </p:nvCxnSpPr>
        <p:spPr>
          <a:xfrm>
            <a:off x="1288902" y="3431825"/>
            <a:ext cx="649402" cy="902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7"/>
            <a:endCxn id="14" idx="3"/>
          </p:cNvCxnSpPr>
          <p:nvPr/>
        </p:nvCxnSpPr>
        <p:spPr>
          <a:xfrm flipV="1">
            <a:off x="2303500" y="3431825"/>
            <a:ext cx="944312" cy="902546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48071" y="299099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</a:t>
            </a:r>
            <a:r>
              <a:rPr lang="en-US" sz="1200" dirty="0" smtClean="0">
                <a:solidFill>
                  <a:schemeClr val="tx1"/>
                </a:solidFill>
              </a:rPr>
              <a:t>3.1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172177" y="299099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5.0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35888" y="299099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5.5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1" idx="7"/>
            <a:endCxn id="18" idx="3"/>
          </p:cNvCxnSpPr>
          <p:nvPr/>
        </p:nvCxnSpPr>
        <p:spPr>
          <a:xfrm flipV="1">
            <a:off x="5055167" y="3431825"/>
            <a:ext cx="756356" cy="90254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364537" y="3249227"/>
            <a:ext cx="1807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688643" y="3249227"/>
            <a:ext cx="2047245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5"/>
            <a:endCxn id="11" idx="1"/>
          </p:cNvCxnSpPr>
          <p:nvPr/>
        </p:nvCxnSpPr>
        <p:spPr>
          <a:xfrm>
            <a:off x="3613008" y="3431825"/>
            <a:ext cx="1076963" cy="90254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614336" y="5200511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Land3.1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83133" y="2990994"/>
            <a:ext cx="516466" cy="5164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MML </a:t>
            </a:r>
            <a:r>
              <a:rPr lang="en-US" sz="1200" dirty="0" err="1" smtClean="0">
                <a:solidFill>
                  <a:schemeClr val="tx1"/>
                </a:solidFill>
              </a:rPr>
              <a:t>x.x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9" idx="7"/>
            <a:endCxn id="18" idx="3"/>
          </p:cNvCxnSpPr>
          <p:nvPr/>
        </p:nvCxnSpPr>
        <p:spPr>
          <a:xfrm flipV="1">
            <a:off x="5055167" y="3431825"/>
            <a:ext cx="756356" cy="184432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4" idx="5"/>
            <a:endCxn id="19" idx="1"/>
          </p:cNvCxnSpPr>
          <p:nvPr/>
        </p:nvCxnSpPr>
        <p:spPr>
          <a:xfrm>
            <a:off x="3613008" y="3431825"/>
            <a:ext cx="1076963" cy="184432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409983" y="4258736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Veg 1.0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409983" y="5200511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Land 4.0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25" idx="2"/>
          </p:cNvCxnSpPr>
          <p:nvPr/>
        </p:nvCxnSpPr>
        <p:spPr>
          <a:xfrm>
            <a:off x="5130802" y="4516969"/>
            <a:ext cx="1279181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2"/>
          </p:cNvCxnSpPr>
          <p:nvPr/>
        </p:nvCxnSpPr>
        <p:spPr>
          <a:xfrm>
            <a:off x="5130802" y="5458744"/>
            <a:ext cx="1279181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7"/>
            <a:endCxn id="22" idx="3"/>
          </p:cNvCxnSpPr>
          <p:nvPr/>
        </p:nvCxnSpPr>
        <p:spPr>
          <a:xfrm flipV="1">
            <a:off x="6850814" y="3431825"/>
            <a:ext cx="1007954" cy="90254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7"/>
            <a:endCxn id="22" idx="3"/>
          </p:cNvCxnSpPr>
          <p:nvPr/>
        </p:nvCxnSpPr>
        <p:spPr>
          <a:xfrm flipV="1">
            <a:off x="6850814" y="3431825"/>
            <a:ext cx="1007954" cy="184432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6"/>
            <a:endCxn id="22" idx="2"/>
          </p:cNvCxnSpPr>
          <p:nvPr/>
        </p:nvCxnSpPr>
        <p:spPr>
          <a:xfrm>
            <a:off x="6252354" y="3249227"/>
            <a:ext cx="1530779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EC7D-24FC-46AE-A9F5-2317EFB53DAF}" type="slidenum">
              <a:rPr lang="en-US" smtClean="0"/>
              <a:t>7</a:t>
            </a:fld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15526" y="6105838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KIB 2.0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14" idx="5"/>
            <a:endCxn id="38" idx="1"/>
          </p:cNvCxnSpPr>
          <p:nvPr/>
        </p:nvCxnSpPr>
        <p:spPr>
          <a:xfrm>
            <a:off x="3613008" y="3431825"/>
            <a:ext cx="1078153" cy="2749648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409983" y="6105838"/>
            <a:ext cx="516466" cy="51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KIB 2.1</a:t>
            </a:r>
          </a:p>
        </p:txBody>
      </p:sp>
      <p:cxnSp>
        <p:nvCxnSpPr>
          <p:cNvPr id="33" name="Straight Arrow Connector 32"/>
          <p:cNvCxnSpPr>
            <a:stCxn id="38" idx="6"/>
            <a:endCxn id="31" idx="2"/>
          </p:cNvCxnSpPr>
          <p:nvPr/>
        </p:nvCxnSpPr>
        <p:spPr>
          <a:xfrm>
            <a:off x="5131992" y="6364071"/>
            <a:ext cx="1277991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7"/>
            <a:endCxn id="22" idx="3"/>
          </p:cNvCxnSpPr>
          <p:nvPr/>
        </p:nvCxnSpPr>
        <p:spPr>
          <a:xfrm flipV="1">
            <a:off x="6850814" y="3431825"/>
            <a:ext cx="1007954" cy="2749648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Up-Down Arrow 38"/>
          <p:cNvSpPr/>
          <p:nvPr/>
        </p:nvSpPr>
        <p:spPr>
          <a:xfrm>
            <a:off x="4780360" y="4833482"/>
            <a:ext cx="184417" cy="296260"/>
          </a:xfrm>
          <a:prstGeom prst="up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-Down Arrow 40"/>
          <p:cNvSpPr/>
          <p:nvPr/>
        </p:nvSpPr>
        <p:spPr>
          <a:xfrm>
            <a:off x="6581090" y="4821502"/>
            <a:ext cx="184417" cy="296260"/>
          </a:xfrm>
          <a:prstGeom prst="upDown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4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</TotalTime>
  <Words>357</Words>
  <Application>Microsoft Office PowerPoint</Application>
  <PresentationFormat>On-screen Show (4:3)</PresentationFormat>
  <Paragraphs>153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Office Theme</vt:lpstr>
      <vt:lpstr>Managing Development of Heterogeneous M&amp;S Software:  Medland Modeling Laboratory</vt:lpstr>
      <vt:lpstr>Git</vt:lpstr>
      <vt:lpstr>June 11, 2016</vt:lpstr>
      <vt:lpstr>Medland Modeling Laboratory</vt:lpstr>
      <vt:lpstr>MML Versions 1.0  3.x </vt:lpstr>
      <vt:lpstr>Vegetation Versions 0.1  1.x</vt:lpstr>
      <vt:lpstr>MML Versions 5.0  x.x 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Development of Heterogeneous M&amp;S Software</dc:title>
  <dc:creator>Hessam Sarjoughian</dc:creator>
  <cp:lastModifiedBy>Hessam Sarjoughian</cp:lastModifiedBy>
  <cp:revision>36</cp:revision>
  <cp:lastPrinted>2016-06-16T22:20:01Z</cp:lastPrinted>
  <dcterms:created xsi:type="dcterms:W3CDTF">2016-06-13T16:58:03Z</dcterms:created>
  <dcterms:modified xsi:type="dcterms:W3CDTF">2016-06-16T22:32:09Z</dcterms:modified>
</cp:coreProperties>
</file>